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20.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1.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2.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3.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24.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25.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6.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27.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8.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9.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30.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31.xml" ContentType="application/vnd.openxmlformats-officedocument.theme+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32.xml" ContentType="application/vnd.openxmlformats-officedocument.theme+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33.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theme/theme34.xml" ContentType="application/vnd.openxmlformats-officedocument.theme+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theme/theme35.xml" ContentType="application/vnd.openxmlformats-officedocument.theme+xml"/>
  <Override PartName="/ppt/slideLayouts/slideLayout379.xml" ContentType="application/vnd.openxmlformats-officedocument.presentationml.slideLayout+xml"/>
  <Override PartName="/ppt/theme/theme36.xml" ContentType="application/vnd.openxmlformats-officedocument.theme+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37.xml" ContentType="application/vnd.openxmlformats-officedocument.theme+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theme/theme38.xml" ContentType="application/vnd.openxmlformats-officedocument.theme+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39.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theme/theme40.xml" ContentType="application/vnd.openxmlformats-officedocument.theme+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theme/theme41.xml" ContentType="application/vnd.openxmlformats-officedocument.theme+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theme/theme42.xml" ContentType="application/vnd.openxmlformats-officedocument.theme+xml"/>
  <Override PartName="/ppt/slideLayouts/slideLayout449.xml" ContentType="application/vnd.openxmlformats-officedocument.presentationml.slideLayout+xml"/>
  <Override PartName="/ppt/theme/theme43.xml" ContentType="application/vnd.openxmlformats-officedocument.theme+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theme/theme44.xml" ContentType="application/vnd.openxmlformats-officedocument.theme+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9.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47.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harts/chart11.xml" ContentType="application/vnd.openxmlformats-officedocument.drawingml.chart+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harts/chart12.xml" ContentType="application/vnd.openxmlformats-officedocument.drawingml.chart+xml"/>
  <Override PartName="/ppt/notesSlides/notesSlide103.xml" ContentType="application/vnd.openxmlformats-officedocument.presentationml.notesSlide+xml"/>
  <Override PartName="/ppt/charts/chart13.xml" ContentType="application/vnd.openxmlformats-officedocument.drawingml.chart+xml"/>
  <Override PartName="/ppt/notesSlides/notesSlide104.xml" ContentType="application/vnd.openxmlformats-officedocument.presentationml.notesSlide+xml"/>
  <Override PartName="/ppt/charts/chart14.xml" ContentType="application/vnd.openxmlformats-officedocument.drawingml.chart+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tags/tag10.xml" ContentType="application/vnd.openxmlformats-officedocument.presentationml.tags+xml"/>
  <Override PartName="/ppt/notesSlides/notesSlide108.xml" ContentType="application/vnd.openxmlformats-officedocument.presentationml.notesSlide+xml"/>
  <Override PartName="/ppt/charts/chart15.xml" ContentType="application/vnd.openxmlformats-officedocument.drawingml.chart+xml"/>
  <Override PartName="/ppt/theme/themeOverride3.xml" ContentType="application/vnd.openxmlformats-officedocument.themeOverride+xml"/>
  <Override PartName="/ppt/charts/chart16.xml" ContentType="application/vnd.openxmlformats-officedocument.drawingml.chart+xml"/>
  <Override PartName="/ppt/tags/tag11.xml" ContentType="application/vnd.openxmlformats-officedocument.presentationml.tags+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embeddings/oleObject1.bin" ContentType="application/vnd.openxmlformats-officedocument.oleObject"/>
  <Override PartName="/ppt/tags/tag12.xml" ContentType="application/vnd.openxmlformats-officedocument.presentationml.tags+xml"/>
  <Override PartName="/ppt/notesSlides/notesSlide112.xml" ContentType="application/vnd.openxmlformats-officedocument.presentationml.notesSlide+xml"/>
  <Override PartName="/ppt/charts/chart17.xml" ContentType="application/vnd.openxmlformats-officedocument.drawingml.chart+xml"/>
  <Override PartName="/ppt/theme/themeOverride4.xml" ContentType="application/vnd.openxmlformats-officedocument.themeOverride+xml"/>
  <Override PartName="/ppt/embeddings/oleObject2.bin" ContentType="application/vnd.openxmlformats-officedocument.oleObject"/>
  <Override PartName="/ppt/embeddings/oleObject3.bin" ContentType="application/vnd.openxmlformats-officedocument.oleObject"/>
  <Override PartName="/ppt/notesSlides/notesSlide113.xml" ContentType="application/vnd.openxmlformats-officedocument.presentationml.notesSlide+xml"/>
  <Override PartName="/ppt/tags/tag13.xml" ContentType="application/vnd.openxmlformats-officedocument.presentationml.tags+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embeddings/oleObject4.bin" ContentType="application/vnd.openxmlformats-officedocument.oleObject"/>
  <Override PartName="/ppt/tags/tag14.xml" ContentType="application/vnd.openxmlformats-officedocument.presentationml.tags+xml"/>
  <Override PartName="/ppt/notesSlides/notesSlide116.xml" ContentType="application/vnd.openxmlformats-officedocument.presentationml.notesSlide+xml"/>
  <Override PartName="/ppt/tags/tag15.xml" ContentType="application/vnd.openxmlformats-officedocument.presentationml.tags+xml"/>
  <Override PartName="/ppt/notesSlides/notesSlide117.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tags/tag16.xml" ContentType="application/vnd.openxmlformats-officedocument.presentationml.tags+xml"/>
  <Override PartName="/ppt/notesSlides/notesSlide118.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tags/tag17.xml" ContentType="application/vnd.openxmlformats-officedocument.presentationml.tags+xml"/>
  <Override PartName="/ppt/notesSlides/notesSlide119.xml" ContentType="application/vnd.openxmlformats-officedocument.presentationml.notesSlide+xml"/>
  <Override PartName="/ppt/embeddings/oleObject13.bin" ContentType="application/vnd.openxmlformats-officedocument.oleObject"/>
  <Override PartName="/ppt/tags/tag18.xml" ContentType="application/vnd.openxmlformats-officedocument.presentationml.tags+xml"/>
  <Override PartName="/ppt/notesSlides/notesSlide120.xml" ContentType="application/vnd.openxmlformats-officedocument.presentationml.notesSlide+xml"/>
  <Override PartName="/ppt/tags/tag19.xml" ContentType="application/vnd.openxmlformats-officedocument.presentationml.tags+xml"/>
  <Override PartName="/ppt/notesSlides/notesSlide121.xml" ContentType="application/vnd.openxmlformats-officedocument.presentationml.notesSlide+xml"/>
  <Override PartName="/ppt/embeddings/oleObject14.bin" ContentType="application/vnd.openxmlformats-officedocument.oleObject"/>
  <Override PartName="/ppt/notesSlides/notesSlide122.xml" ContentType="application/vnd.openxmlformats-officedocument.presentationml.notesSlide+xml"/>
  <Override PartName="/ppt/tags/tag20.xml" ContentType="application/vnd.openxmlformats-officedocument.presentationml.tags+xml"/>
  <Override PartName="/ppt/notesSlides/notesSlide123.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tags/tag21.xml" ContentType="application/vnd.openxmlformats-officedocument.presentationml.tags+xml"/>
  <Override PartName="/ppt/notesSlides/notesSlide124.xml" ContentType="application/vnd.openxmlformats-officedocument.presentationml.notesSlide+xml"/>
  <Override PartName="/ppt/embeddings/oleObject17.bin" ContentType="application/vnd.openxmlformats-officedocument.oleObject"/>
  <Override PartName="/ppt/tags/tag22.xml" ContentType="application/vnd.openxmlformats-officedocument.presentationml.tags+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tags/tag23.xml" ContentType="application/vnd.openxmlformats-officedocument.presentationml.tags+xml"/>
  <Override PartName="/ppt/notesSlides/notesSlide127.xml" ContentType="application/vnd.openxmlformats-officedocument.presentationml.notesSlide+xml"/>
  <Override PartName="/ppt/charts/chart18.xml" ContentType="application/vnd.openxmlformats-officedocument.drawingml.chart+xml"/>
  <Override PartName="/ppt/theme/themeOverride5.xml" ContentType="application/vnd.openxmlformats-officedocument.themeOverride+xml"/>
  <Override PartName="/ppt/tags/tag24.xml" ContentType="application/vnd.openxmlformats-officedocument.presentationml.tags+xml"/>
  <Override PartName="/ppt/notesSlides/notesSlide128.xml" ContentType="application/vnd.openxmlformats-officedocument.presentationml.notesSlide+xml"/>
  <Override PartName="/ppt/charts/chart19.xml" ContentType="application/vnd.openxmlformats-officedocument.drawingml.chart+xml"/>
  <Override PartName="/ppt/theme/themeOverride6.xml" ContentType="application/vnd.openxmlformats-officedocument.themeOverride+xml"/>
  <Override PartName="/ppt/charts/chart20.xml" ContentType="application/vnd.openxmlformats-officedocument.drawingml.chart+xml"/>
  <Override PartName="/ppt/theme/themeOverride7.xml" ContentType="application/vnd.openxmlformats-officedocument.themeOverride+xml"/>
  <Override PartName="/ppt/charts/chart21.xml" ContentType="application/vnd.openxmlformats-officedocument.drawingml.chart+xml"/>
  <Override PartName="/ppt/theme/themeOverride8.xml" ContentType="application/vnd.openxmlformats-officedocument.themeOverride+xml"/>
  <Override PartName="/ppt/charts/chart22.xml" ContentType="application/vnd.openxmlformats-officedocument.drawingml.chart+xml"/>
  <Override PartName="/ppt/theme/themeOverride9.xml" ContentType="application/vnd.openxmlformats-officedocument.themeOverride+xml"/>
  <Override PartName="/ppt/charts/chart23.xml" ContentType="application/vnd.openxmlformats-officedocument.drawingml.chart+xml"/>
  <Override PartName="/ppt/theme/themeOverride10.xml" ContentType="application/vnd.openxmlformats-officedocument.themeOverride+xml"/>
  <Override PartName="/ppt/charts/chart24.xml" ContentType="application/vnd.openxmlformats-officedocument.drawingml.chart+xml"/>
  <Override PartName="/ppt/theme/themeOverride11.xml" ContentType="application/vnd.openxmlformats-officedocument.themeOverride+xml"/>
  <Override PartName="/ppt/tags/tag25.xml" ContentType="application/vnd.openxmlformats-officedocument.presentationml.tags+xml"/>
  <Override PartName="/ppt/notesSlides/notesSlide129.xml" ContentType="application/vnd.openxmlformats-officedocument.presentationml.notesSlide+xml"/>
  <Override PartName="/ppt/tags/tag26.xml" ContentType="application/vnd.openxmlformats-officedocument.presentationml.tags+xml"/>
  <Override PartName="/ppt/notesSlides/notesSlide130.xml" ContentType="application/vnd.openxmlformats-officedocument.presentationml.notesSlide+xml"/>
  <Override PartName="/ppt/tags/tag27.xml" ContentType="application/vnd.openxmlformats-officedocument.presentationml.tags+xml"/>
  <Override PartName="/ppt/notesSlides/notesSlide131.xml" ContentType="application/vnd.openxmlformats-officedocument.presentationml.notesSlide+xml"/>
  <Override PartName="/ppt/tags/tag28.xml" ContentType="application/vnd.openxmlformats-officedocument.presentationml.tags+xml"/>
  <Override PartName="/ppt/notesSlides/notesSlide132.xml" ContentType="application/vnd.openxmlformats-officedocument.presentationml.notesSlide+xml"/>
  <Override PartName="/ppt/charts/chart25.xml" ContentType="application/vnd.openxmlformats-officedocument.drawingml.chart+xml"/>
  <Override PartName="/ppt/theme/themeOverride12.xml" ContentType="application/vnd.openxmlformats-officedocument.themeOverride+xml"/>
  <Override PartName="/ppt/tags/tag29.xml" ContentType="application/vnd.openxmlformats-officedocument.presentationml.tags+xml"/>
  <Override PartName="/ppt/tags/tag30.xml" ContentType="application/vnd.openxmlformats-officedocument.presentationml.tags+xml"/>
  <Override PartName="/ppt/charts/chart26.xml" ContentType="application/vnd.openxmlformats-officedocument.drawingml.chart+xml"/>
  <Override PartName="/ppt/theme/themeOverride13.xml" ContentType="application/vnd.openxmlformats-officedocument.themeOverride+xml"/>
  <Override PartName="/ppt/tags/tag31.xml" ContentType="application/vnd.openxmlformats-officedocument.presentationml.tags+xml"/>
  <Override PartName="/ppt/notesSlides/notesSlide133.xml" ContentType="application/vnd.openxmlformats-officedocument.presentationml.notesSlide+xml"/>
  <Override PartName="/ppt/tags/tag32.xml" ContentType="application/vnd.openxmlformats-officedocument.presentationml.tags+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notesSlides/notesSlide139.xml" ContentType="application/vnd.openxmlformats-officedocument.presentationml.notesSlide+xml"/>
  <Override PartName="/ppt/tags/tag33.xml" ContentType="application/vnd.openxmlformats-officedocument.presentationml.tags+xml"/>
  <Override PartName="/ppt/notesSlides/notesSlide140.xml" ContentType="application/vnd.openxmlformats-officedocument.presentationml.notesSlide+xml"/>
  <Override PartName="/ppt/tags/tag34.xml" ContentType="application/vnd.openxmlformats-officedocument.presentationml.tags+xml"/>
  <Override PartName="/ppt/notesSlides/notesSlide141.xml" ContentType="application/vnd.openxmlformats-officedocument.presentationml.notesSlide+xml"/>
  <Override PartName="/ppt/tags/tag35.xml" ContentType="application/vnd.openxmlformats-officedocument.presentationml.tags+xml"/>
  <Override PartName="/ppt/notesSlides/notesSlide14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43.xml" ContentType="application/vnd.openxmlformats-officedocument.presentationml.notesSlide+xml"/>
  <Override PartName="/ppt/tags/tag38.xml" ContentType="application/vnd.openxmlformats-officedocument.presentationml.tags+xml"/>
  <Override PartName="/ppt/notesSlides/notesSlide144.xml" ContentType="application/vnd.openxmlformats-officedocument.presentationml.notesSlide+xml"/>
  <Override PartName="/ppt/tags/tag39.xml" ContentType="application/vnd.openxmlformats-officedocument.presentationml.tags+xml"/>
  <Override PartName="/ppt/notesSlides/notesSlide145.xml" ContentType="application/vnd.openxmlformats-officedocument.presentationml.notesSlide+xml"/>
  <Override PartName="/ppt/tags/tag40.xml" ContentType="application/vnd.openxmlformats-officedocument.presentationml.tags+xml"/>
  <Override PartName="/ppt/notesSlides/notesSlide146.xml" ContentType="application/vnd.openxmlformats-officedocument.presentationml.notesSlide+xml"/>
  <Override PartName="/ppt/tags/tag41.xml" ContentType="application/vnd.openxmlformats-officedocument.presentationml.tags+xml"/>
  <Override PartName="/ppt/notesSlides/notesSlide147.xml" ContentType="application/vnd.openxmlformats-officedocument.presentationml.notesSlide+xml"/>
  <Override PartName="/ppt/tags/tag42.xml" ContentType="application/vnd.openxmlformats-officedocument.presentationml.tags+xml"/>
  <Override PartName="/ppt/notesSlides/notesSlide148.xml" ContentType="application/vnd.openxmlformats-officedocument.presentationml.notesSlide+xml"/>
  <Override PartName="/ppt/tags/tag43.xml" ContentType="application/vnd.openxmlformats-officedocument.presentationml.tags+xml"/>
  <Override PartName="/ppt/notesSlides/notesSlide149.xml" ContentType="application/vnd.openxmlformats-officedocument.presentationml.notesSlide+xml"/>
  <Override PartName="/ppt/tags/tag44.xml" ContentType="application/vnd.openxmlformats-officedocument.presentationml.tags+xml"/>
  <Override PartName="/ppt/notesSlides/notesSlide150.xml" ContentType="application/vnd.openxmlformats-officedocument.presentationml.notesSlide+xml"/>
  <Override PartName="/ppt/tags/tag45.xml" ContentType="application/vnd.openxmlformats-officedocument.presentationml.tags+xml"/>
  <Override PartName="/ppt/notesSlides/notesSlide151.xml" ContentType="application/vnd.openxmlformats-officedocument.presentationml.notesSlide+xml"/>
  <Override PartName="/ppt/tags/tag46.xml" ContentType="application/vnd.openxmlformats-officedocument.presentationml.tags+xml"/>
  <Override PartName="/ppt/notesSlides/notesSlide152.xml" ContentType="application/vnd.openxmlformats-officedocument.presentationml.notesSlide+xml"/>
  <Override PartName="/ppt/tags/tag47.xml" ContentType="application/vnd.openxmlformats-officedocument.presentationml.tags+xml"/>
  <Override PartName="/ppt/notesSlides/notesSlide153.xml" ContentType="application/vnd.openxmlformats-officedocument.presentationml.notesSlide+xml"/>
  <Override PartName="/ppt/tags/tag48.xml" ContentType="application/vnd.openxmlformats-officedocument.presentationml.tags+xml"/>
  <Override PartName="/ppt/notesSlides/notesSlide154.xml" ContentType="application/vnd.openxmlformats-officedocument.presentationml.notesSlide+xml"/>
  <Override PartName="/ppt/tags/tag49.xml" ContentType="application/vnd.openxmlformats-officedocument.presentationml.tags+xml"/>
  <Override PartName="/ppt/notesSlides/notesSlide155.xml" ContentType="application/vnd.openxmlformats-officedocument.presentationml.notesSlide+xml"/>
  <Override PartName="/ppt/tags/tag50.xml" ContentType="application/vnd.openxmlformats-officedocument.presentationml.tags+xml"/>
  <Override PartName="/ppt/notesSlides/notesSlide156.xml" ContentType="application/vnd.openxmlformats-officedocument.presentationml.notesSlide+xml"/>
  <Override PartName="/ppt/tags/tag51.xml" ContentType="application/vnd.openxmlformats-officedocument.presentationml.tags+xml"/>
  <Override PartName="/ppt/notesSlides/notesSlide157.xml" ContentType="application/vnd.openxmlformats-officedocument.presentationml.notesSlide+xml"/>
  <Override PartName="/ppt/tags/tag52.xml" ContentType="application/vnd.openxmlformats-officedocument.presentationml.tags+xml"/>
  <Override PartName="/ppt/notesSlides/notesSlide158.xml" ContentType="application/vnd.openxmlformats-officedocument.presentationml.notesSlide+xml"/>
  <Override PartName="/ppt/tags/tag53.xml" ContentType="application/vnd.openxmlformats-officedocument.presentationml.tags+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tags/tag54.xml" ContentType="application/vnd.openxmlformats-officedocument.presentationml.tags+xml"/>
  <Override PartName="/ppt/notesSlides/notesSlide161.xml" ContentType="application/vnd.openxmlformats-officedocument.presentationml.notesSlide+xml"/>
  <Override PartName="/ppt/tags/tag55.xml" ContentType="application/vnd.openxmlformats-officedocument.presentationml.tags+xml"/>
  <Override PartName="/ppt/notesSlides/notesSlide162.xml" ContentType="application/vnd.openxmlformats-officedocument.presentationml.notesSlide+xml"/>
  <Override PartName="/ppt/embeddings/oleObject20.bin" ContentType="application/vnd.openxmlformats-officedocument.oleObject"/>
  <Override PartName="/ppt/tags/tag56.xml" ContentType="application/vnd.openxmlformats-officedocument.presentationml.tags+xml"/>
  <Override PartName="/ppt/notesSlides/notesSlide163.xml" ContentType="application/vnd.openxmlformats-officedocument.presentationml.notesSlide+xml"/>
  <Override PartName="/ppt/tags/tag57.xml" ContentType="application/vnd.openxmlformats-officedocument.presentationml.tags+xml"/>
  <Override PartName="/ppt/notesSlides/notesSlide164.xml" ContentType="application/vnd.openxmlformats-officedocument.presentationml.notesSlide+xml"/>
  <Override PartName="/ppt/charts/chart27.xml" ContentType="application/vnd.openxmlformats-officedocument.drawingml.chart+xml"/>
  <Override PartName="/ppt/theme/themeOverride14.xml" ContentType="application/vnd.openxmlformats-officedocument.themeOverride+xml"/>
  <Override PartName="/ppt/tags/tag58.xml" ContentType="application/vnd.openxmlformats-officedocument.presentationml.tags+xml"/>
  <Override PartName="/ppt/notesSlides/notesSlide165.xml" ContentType="application/vnd.openxmlformats-officedocument.presentationml.notesSlide+xml"/>
  <Override PartName="/ppt/charts/chart28.xml" ContentType="application/vnd.openxmlformats-officedocument.drawingml.chart+xml"/>
  <Override PartName="/ppt/theme/themeOverride15.xml" ContentType="application/vnd.openxmlformats-officedocument.themeOverride+xml"/>
  <Override PartName="/ppt/charts/chart29.xml" ContentType="application/vnd.openxmlformats-officedocument.drawingml.chart+xml"/>
  <Override PartName="/ppt/theme/themeOverride16.xml" ContentType="application/vnd.openxmlformats-officedocument.themeOverride+xml"/>
  <Override PartName="/ppt/tags/tag59.xml" ContentType="application/vnd.openxmlformats-officedocument.presentationml.tags+xml"/>
  <Override PartName="/ppt/notesSlides/notesSlide166.xml" ContentType="application/vnd.openxmlformats-officedocument.presentationml.notesSlide+xml"/>
  <Override PartName="/ppt/notesSlides/notesSlide1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9" r:id="rId3"/>
    <p:sldMasterId id="2147483812" r:id="rId4"/>
    <p:sldMasterId id="2147483824" r:id="rId5"/>
    <p:sldMasterId id="2147483836" r:id="rId6"/>
    <p:sldMasterId id="2147483848" r:id="rId7"/>
    <p:sldMasterId id="2147483860" r:id="rId8"/>
    <p:sldMasterId id="2147483872" r:id="rId9"/>
    <p:sldMasterId id="2147483909" r:id="rId10"/>
    <p:sldMasterId id="2147483924" r:id="rId11"/>
    <p:sldMasterId id="2147483936" r:id="rId12"/>
    <p:sldMasterId id="2147483948" r:id="rId13"/>
    <p:sldMasterId id="2147483977" r:id="rId14"/>
    <p:sldMasterId id="2147484002" r:id="rId15"/>
    <p:sldMasterId id="2147484020" r:id="rId16"/>
    <p:sldMasterId id="2147484032" r:id="rId17"/>
    <p:sldMasterId id="2147484044" r:id="rId18"/>
    <p:sldMasterId id="2147484056" r:id="rId19"/>
    <p:sldMasterId id="2147484068" r:id="rId20"/>
    <p:sldMasterId id="2147484081" r:id="rId21"/>
    <p:sldMasterId id="2147484093" r:id="rId22"/>
    <p:sldMasterId id="2147484105" r:id="rId23"/>
    <p:sldMasterId id="2147484117" r:id="rId24"/>
    <p:sldMasterId id="2147484129" r:id="rId25"/>
    <p:sldMasterId id="2147484141" r:id="rId26"/>
    <p:sldMasterId id="2147484153" r:id="rId27"/>
    <p:sldMasterId id="2147484165" r:id="rId28"/>
    <p:sldMasterId id="2147484177" r:id="rId29"/>
    <p:sldMasterId id="2147484189" r:id="rId30"/>
    <p:sldMasterId id="2147484203" r:id="rId31"/>
    <p:sldMasterId id="2147484238" r:id="rId32"/>
    <p:sldMasterId id="2147484270" r:id="rId33"/>
    <p:sldMasterId id="2147484321" r:id="rId34"/>
    <p:sldMasterId id="2147484346" r:id="rId35"/>
    <p:sldMasterId id="2147484358" r:id="rId36"/>
    <p:sldMasterId id="2147484360" r:id="rId37"/>
    <p:sldMasterId id="2147484373" r:id="rId38"/>
    <p:sldMasterId id="2147484386" r:id="rId39"/>
    <p:sldMasterId id="2147484411" r:id="rId40"/>
    <p:sldMasterId id="2147484424" r:id="rId41"/>
    <p:sldMasterId id="2147484436" r:id="rId42"/>
    <p:sldMasterId id="2147484470" r:id="rId43"/>
    <p:sldMasterId id="2147484472" r:id="rId44"/>
    <p:sldMasterId id="2147484484" r:id="rId45"/>
  </p:sldMasterIdLst>
  <p:notesMasterIdLst>
    <p:notesMasterId r:id="rId268"/>
  </p:notesMasterIdLst>
  <p:handoutMasterIdLst>
    <p:handoutMasterId r:id="rId269"/>
  </p:handoutMasterIdLst>
  <p:sldIdLst>
    <p:sldId id="1349" r:id="rId46"/>
    <p:sldId id="941" r:id="rId47"/>
    <p:sldId id="942" r:id="rId48"/>
    <p:sldId id="945" r:id="rId49"/>
    <p:sldId id="946" r:id="rId50"/>
    <p:sldId id="615" r:id="rId51"/>
    <p:sldId id="593" r:id="rId52"/>
    <p:sldId id="616" r:id="rId53"/>
    <p:sldId id="939" r:id="rId54"/>
    <p:sldId id="665" r:id="rId55"/>
    <p:sldId id="667" r:id="rId56"/>
    <p:sldId id="666" r:id="rId57"/>
    <p:sldId id="948" r:id="rId58"/>
    <p:sldId id="672" r:id="rId59"/>
    <p:sldId id="838" r:id="rId60"/>
    <p:sldId id="839" r:id="rId61"/>
    <p:sldId id="840" r:id="rId62"/>
    <p:sldId id="671" r:id="rId63"/>
    <p:sldId id="669" r:id="rId64"/>
    <p:sldId id="841" r:id="rId65"/>
    <p:sldId id="678" r:id="rId66"/>
    <p:sldId id="957" r:id="rId67"/>
    <p:sldId id="691" r:id="rId68"/>
    <p:sldId id="953" r:id="rId69"/>
    <p:sldId id="954" r:id="rId70"/>
    <p:sldId id="955" r:id="rId71"/>
    <p:sldId id="958" r:id="rId72"/>
    <p:sldId id="959" r:id="rId73"/>
    <p:sldId id="1210" r:id="rId74"/>
    <p:sldId id="961" r:id="rId75"/>
    <p:sldId id="956" r:id="rId76"/>
    <p:sldId id="1153" r:id="rId77"/>
    <p:sldId id="949" r:id="rId78"/>
    <p:sldId id="950" r:id="rId79"/>
    <p:sldId id="951" r:id="rId80"/>
    <p:sldId id="952" r:id="rId81"/>
    <p:sldId id="983" r:id="rId82"/>
    <p:sldId id="960" r:id="rId83"/>
    <p:sldId id="962" r:id="rId84"/>
    <p:sldId id="964" r:id="rId85"/>
    <p:sldId id="965" r:id="rId86"/>
    <p:sldId id="966" r:id="rId87"/>
    <p:sldId id="967" r:id="rId88"/>
    <p:sldId id="968" r:id="rId89"/>
    <p:sldId id="969" r:id="rId90"/>
    <p:sldId id="970" r:id="rId91"/>
    <p:sldId id="971" r:id="rId92"/>
    <p:sldId id="972" r:id="rId93"/>
    <p:sldId id="973" r:id="rId94"/>
    <p:sldId id="974" r:id="rId95"/>
    <p:sldId id="975" r:id="rId96"/>
    <p:sldId id="976" r:id="rId97"/>
    <p:sldId id="977" r:id="rId98"/>
    <p:sldId id="1154" r:id="rId99"/>
    <p:sldId id="978" r:id="rId100"/>
    <p:sldId id="979" r:id="rId101"/>
    <p:sldId id="980" r:id="rId102"/>
    <p:sldId id="981" r:id="rId103"/>
    <p:sldId id="982" r:id="rId104"/>
    <p:sldId id="984" r:id="rId105"/>
    <p:sldId id="985" r:id="rId106"/>
    <p:sldId id="986" r:id="rId107"/>
    <p:sldId id="987" r:id="rId108"/>
    <p:sldId id="988" r:id="rId109"/>
    <p:sldId id="989" r:id="rId110"/>
    <p:sldId id="990" r:id="rId111"/>
    <p:sldId id="991" r:id="rId112"/>
    <p:sldId id="963" r:id="rId113"/>
    <p:sldId id="992" r:id="rId114"/>
    <p:sldId id="681" r:id="rId115"/>
    <p:sldId id="682" r:id="rId116"/>
    <p:sldId id="683" r:id="rId117"/>
    <p:sldId id="684" r:id="rId118"/>
    <p:sldId id="846" r:id="rId119"/>
    <p:sldId id="848" r:id="rId120"/>
    <p:sldId id="850" r:id="rId121"/>
    <p:sldId id="852" r:id="rId122"/>
    <p:sldId id="853" r:id="rId123"/>
    <p:sldId id="854" r:id="rId124"/>
    <p:sldId id="994" r:id="rId125"/>
    <p:sldId id="995" r:id="rId126"/>
    <p:sldId id="996" r:id="rId127"/>
    <p:sldId id="997" r:id="rId128"/>
    <p:sldId id="998" r:id="rId129"/>
    <p:sldId id="999" r:id="rId130"/>
    <p:sldId id="842" r:id="rId131"/>
    <p:sldId id="843" r:id="rId132"/>
    <p:sldId id="844" r:id="rId133"/>
    <p:sldId id="1000" r:id="rId134"/>
    <p:sldId id="630" r:id="rId135"/>
    <p:sldId id="704" r:id="rId136"/>
    <p:sldId id="1001" r:id="rId137"/>
    <p:sldId id="1002" r:id="rId138"/>
    <p:sldId id="1005" r:id="rId139"/>
    <p:sldId id="1003" r:id="rId140"/>
    <p:sldId id="1006" r:id="rId141"/>
    <p:sldId id="1008" r:id="rId142"/>
    <p:sldId id="1009" r:id="rId143"/>
    <p:sldId id="1011" r:id="rId144"/>
    <p:sldId id="1012" r:id="rId145"/>
    <p:sldId id="1013" r:id="rId146"/>
    <p:sldId id="1014" r:id="rId147"/>
    <p:sldId id="1015" r:id="rId148"/>
    <p:sldId id="1017" r:id="rId149"/>
    <p:sldId id="1018" r:id="rId150"/>
    <p:sldId id="1020" r:id="rId151"/>
    <p:sldId id="1021" r:id="rId152"/>
    <p:sldId id="1022" r:id="rId153"/>
    <p:sldId id="1023" r:id="rId154"/>
    <p:sldId id="1024" r:id="rId155"/>
    <p:sldId id="1025" r:id="rId156"/>
    <p:sldId id="1026" r:id="rId157"/>
    <p:sldId id="1027" r:id="rId158"/>
    <p:sldId id="1028" r:id="rId159"/>
    <p:sldId id="1029" r:id="rId160"/>
    <p:sldId id="1030" r:id="rId161"/>
    <p:sldId id="1031" r:id="rId162"/>
    <p:sldId id="1033" r:id="rId163"/>
    <p:sldId id="1034" r:id="rId164"/>
    <p:sldId id="1035" r:id="rId165"/>
    <p:sldId id="1037" r:id="rId166"/>
    <p:sldId id="1038" r:id="rId167"/>
    <p:sldId id="1039" r:id="rId168"/>
    <p:sldId id="1040" r:id="rId169"/>
    <p:sldId id="1041" r:id="rId170"/>
    <p:sldId id="1042" r:id="rId171"/>
    <p:sldId id="1043" r:id="rId172"/>
    <p:sldId id="1045" r:id="rId173"/>
    <p:sldId id="1211" r:id="rId174"/>
    <p:sldId id="1212" r:id="rId175"/>
    <p:sldId id="1214" r:id="rId176"/>
    <p:sldId id="1215" r:id="rId177"/>
    <p:sldId id="1217" r:id="rId178"/>
    <p:sldId id="1218" r:id="rId179"/>
    <p:sldId id="1219" r:id="rId180"/>
    <p:sldId id="1220" r:id="rId181"/>
    <p:sldId id="1221" r:id="rId182"/>
    <p:sldId id="1222" r:id="rId183"/>
    <p:sldId id="1223" r:id="rId184"/>
    <p:sldId id="1224" r:id="rId185"/>
    <p:sldId id="1227" r:id="rId186"/>
    <p:sldId id="1228" r:id="rId187"/>
    <p:sldId id="1229" r:id="rId188"/>
    <p:sldId id="1230" r:id="rId189"/>
    <p:sldId id="1231" r:id="rId190"/>
    <p:sldId id="1232" r:id="rId191"/>
    <p:sldId id="1234" r:id="rId192"/>
    <p:sldId id="1235" r:id="rId193"/>
    <p:sldId id="1236" r:id="rId194"/>
    <p:sldId id="1237" r:id="rId195"/>
    <p:sldId id="1238" r:id="rId196"/>
    <p:sldId id="1240" r:id="rId197"/>
    <p:sldId id="1241" r:id="rId198"/>
    <p:sldId id="1242" r:id="rId199"/>
    <p:sldId id="1243" r:id="rId200"/>
    <p:sldId id="1244" r:id="rId201"/>
    <p:sldId id="1245" r:id="rId202"/>
    <p:sldId id="1247" r:id="rId203"/>
    <p:sldId id="1248" r:id="rId204"/>
    <p:sldId id="1249" r:id="rId205"/>
    <p:sldId id="855" r:id="rId206"/>
    <p:sldId id="1046" r:id="rId207"/>
    <p:sldId id="1166" r:id="rId208"/>
    <p:sldId id="1189" r:id="rId209"/>
    <p:sldId id="1190" r:id="rId210"/>
    <p:sldId id="1169" r:id="rId211"/>
    <p:sldId id="1170" r:id="rId212"/>
    <p:sldId id="1171" r:id="rId213"/>
    <p:sldId id="1172" r:id="rId214"/>
    <p:sldId id="1173" r:id="rId215"/>
    <p:sldId id="1174" r:id="rId216"/>
    <p:sldId id="1175" r:id="rId217"/>
    <p:sldId id="1176" r:id="rId218"/>
    <p:sldId id="1177" r:id="rId219"/>
    <p:sldId id="1178" r:id="rId220"/>
    <p:sldId id="1179" r:id="rId221"/>
    <p:sldId id="1180" r:id="rId222"/>
    <p:sldId id="1181" r:id="rId223"/>
    <p:sldId id="1182" r:id="rId224"/>
    <p:sldId id="1191" r:id="rId225"/>
    <p:sldId id="1184" r:id="rId226"/>
    <p:sldId id="1185" r:id="rId227"/>
    <p:sldId id="1186" r:id="rId228"/>
    <p:sldId id="1187" r:id="rId229"/>
    <p:sldId id="697" r:id="rId230"/>
    <p:sldId id="856" r:id="rId231"/>
    <p:sldId id="1047" r:id="rId232"/>
    <p:sldId id="1251" r:id="rId233"/>
    <p:sldId id="1264" r:id="rId234"/>
    <p:sldId id="1265" r:id="rId235"/>
    <p:sldId id="1266" r:id="rId236"/>
    <p:sldId id="1267" r:id="rId237"/>
    <p:sldId id="1268" r:id="rId238"/>
    <p:sldId id="1269" r:id="rId239"/>
    <p:sldId id="1270" r:id="rId240"/>
    <p:sldId id="1252" r:id="rId241"/>
    <p:sldId id="1253" r:id="rId242"/>
    <p:sldId id="1254" r:id="rId243"/>
    <p:sldId id="1255" r:id="rId244"/>
    <p:sldId id="1271" r:id="rId245"/>
    <p:sldId id="1272" r:id="rId246"/>
    <p:sldId id="1273" r:id="rId247"/>
    <p:sldId id="1274" r:id="rId248"/>
    <p:sldId id="1275" r:id="rId249"/>
    <p:sldId id="1276" r:id="rId250"/>
    <p:sldId id="1277" r:id="rId251"/>
    <p:sldId id="1278" r:id="rId252"/>
    <p:sldId id="1279" r:id="rId253"/>
    <p:sldId id="1280" r:id="rId254"/>
    <p:sldId id="1281" r:id="rId255"/>
    <p:sldId id="1282" r:id="rId256"/>
    <p:sldId id="1283" r:id="rId257"/>
    <p:sldId id="1284" r:id="rId258"/>
    <p:sldId id="1285" r:id="rId259"/>
    <p:sldId id="1286" r:id="rId260"/>
    <p:sldId id="700" r:id="rId261"/>
    <p:sldId id="824" r:id="rId262"/>
    <p:sldId id="1311" r:id="rId263"/>
    <p:sldId id="1348" r:id="rId264"/>
    <p:sldId id="1350" r:id="rId265"/>
    <p:sldId id="1351" r:id="rId266"/>
    <p:sldId id="1352" r:id="rId267"/>
  </p:sldIdLst>
  <p:sldSz cx="9144000" cy="6858000" type="screen4x3"/>
  <p:notesSz cx="7010400" cy="9296400"/>
  <p:defaultText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99205" autoAdjust="0"/>
  </p:normalViewPr>
  <p:slideViewPr>
    <p:cSldViewPr>
      <p:cViewPr varScale="1">
        <p:scale>
          <a:sx n="111" d="100"/>
          <a:sy n="111" d="100"/>
        </p:scale>
        <p:origin x="-164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06" Type="http://schemas.openxmlformats.org/officeDocument/2006/relationships/slide" Target="slides/slide61.xml"/><Relationship Id="rId107" Type="http://schemas.openxmlformats.org/officeDocument/2006/relationships/slide" Target="slides/slide62.xml"/><Relationship Id="rId108" Type="http://schemas.openxmlformats.org/officeDocument/2006/relationships/slide" Target="slides/slide63.xml"/><Relationship Id="rId109" Type="http://schemas.openxmlformats.org/officeDocument/2006/relationships/slide" Target="slides/slide64.xml"/><Relationship Id="rId70" Type="http://schemas.openxmlformats.org/officeDocument/2006/relationships/slide" Target="slides/slide25.xml"/><Relationship Id="rId71" Type="http://schemas.openxmlformats.org/officeDocument/2006/relationships/slide" Target="slides/slide26.xml"/><Relationship Id="rId72" Type="http://schemas.openxmlformats.org/officeDocument/2006/relationships/slide" Target="slides/slide27.xml"/><Relationship Id="rId73" Type="http://schemas.openxmlformats.org/officeDocument/2006/relationships/slide" Target="slides/slide28.xml"/><Relationship Id="rId74" Type="http://schemas.openxmlformats.org/officeDocument/2006/relationships/slide" Target="slides/slide29.xml"/><Relationship Id="rId75" Type="http://schemas.openxmlformats.org/officeDocument/2006/relationships/slide" Target="slides/slide30.xml"/><Relationship Id="rId76" Type="http://schemas.openxmlformats.org/officeDocument/2006/relationships/slide" Target="slides/slide31.xml"/><Relationship Id="rId77" Type="http://schemas.openxmlformats.org/officeDocument/2006/relationships/slide" Target="slides/slide32.xml"/><Relationship Id="rId78" Type="http://schemas.openxmlformats.org/officeDocument/2006/relationships/slide" Target="slides/slide33.xml"/><Relationship Id="rId79" Type="http://schemas.openxmlformats.org/officeDocument/2006/relationships/slide" Target="slides/slide34.xml"/><Relationship Id="rId170" Type="http://schemas.openxmlformats.org/officeDocument/2006/relationships/slide" Target="slides/slide125.xml"/><Relationship Id="rId171" Type="http://schemas.openxmlformats.org/officeDocument/2006/relationships/slide" Target="slides/slide126.xml"/><Relationship Id="rId172" Type="http://schemas.openxmlformats.org/officeDocument/2006/relationships/slide" Target="slides/slide127.xml"/><Relationship Id="rId173" Type="http://schemas.openxmlformats.org/officeDocument/2006/relationships/slide" Target="slides/slide128.xml"/><Relationship Id="rId174" Type="http://schemas.openxmlformats.org/officeDocument/2006/relationships/slide" Target="slides/slide129.xml"/><Relationship Id="rId175" Type="http://schemas.openxmlformats.org/officeDocument/2006/relationships/slide" Target="slides/slide130.xml"/><Relationship Id="rId176" Type="http://schemas.openxmlformats.org/officeDocument/2006/relationships/slide" Target="slides/slide131.xml"/><Relationship Id="rId177" Type="http://schemas.openxmlformats.org/officeDocument/2006/relationships/slide" Target="slides/slide132.xml"/><Relationship Id="rId178" Type="http://schemas.openxmlformats.org/officeDocument/2006/relationships/slide" Target="slides/slide133.xml"/><Relationship Id="rId179" Type="http://schemas.openxmlformats.org/officeDocument/2006/relationships/slide" Target="slides/slide134.xml"/><Relationship Id="rId260" Type="http://schemas.openxmlformats.org/officeDocument/2006/relationships/slide" Target="slides/slide215.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261" Type="http://schemas.openxmlformats.org/officeDocument/2006/relationships/slide" Target="slides/slide216.xml"/><Relationship Id="rId262" Type="http://schemas.openxmlformats.org/officeDocument/2006/relationships/slide" Target="slides/slide217.xml"/><Relationship Id="rId263" Type="http://schemas.openxmlformats.org/officeDocument/2006/relationships/slide" Target="slides/slide218.xml"/><Relationship Id="rId264" Type="http://schemas.openxmlformats.org/officeDocument/2006/relationships/slide" Target="slides/slide219.xml"/><Relationship Id="rId110" Type="http://schemas.openxmlformats.org/officeDocument/2006/relationships/slide" Target="slides/slide65.xml"/><Relationship Id="rId111" Type="http://schemas.openxmlformats.org/officeDocument/2006/relationships/slide" Target="slides/slide66.xml"/><Relationship Id="rId112" Type="http://schemas.openxmlformats.org/officeDocument/2006/relationships/slide" Target="slides/slide67.xml"/><Relationship Id="rId113" Type="http://schemas.openxmlformats.org/officeDocument/2006/relationships/slide" Target="slides/slide68.xml"/><Relationship Id="rId114" Type="http://schemas.openxmlformats.org/officeDocument/2006/relationships/slide" Target="slides/slide69.xml"/><Relationship Id="rId115" Type="http://schemas.openxmlformats.org/officeDocument/2006/relationships/slide" Target="slides/slide70.xml"/><Relationship Id="rId116" Type="http://schemas.openxmlformats.org/officeDocument/2006/relationships/slide" Target="slides/slide71.xml"/><Relationship Id="rId117" Type="http://schemas.openxmlformats.org/officeDocument/2006/relationships/slide" Target="slides/slide72.xml"/><Relationship Id="rId118" Type="http://schemas.openxmlformats.org/officeDocument/2006/relationships/slide" Target="slides/slide73.xml"/><Relationship Id="rId119" Type="http://schemas.openxmlformats.org/officeDocument/2006/relationships/slide" Target="slides/slide74.xml"/><Relationship Id="rId200" Type="http://schemas.openxmlformats.org/officeDocument/2006/relationships/slide" Target="slides/slide155.xml"/><Relationship Id="rId201" Type="http://schemas.openxmlformats.org/officeDocument/2006/relationships/slide" Target="slides/slide156.xml"/><Relationship Id="rId202" Type="http://schemas.openxmlformats.org/officeDocument/2006/relationships/slide" Target="slides/slide157.xml"/><Relationship Id="rId203" Type="http://schemas.openxmlformats.org/officeDocument/2006/relationships/slide" Target="slides/slide158.xml"/><Relationship Id="rId204" Type="http://schemas.openxmlformats.org/officeDocument/2006/relationships/slide" Target="slides/slide159.xml"/><Relationship Id="rId205" Type="http://schemas.openxmlformats.org/officeDocument/2006/relationships/slide" Target="slides/slide160.xml"/><Relationship Id="rId206" Type="http://schemas.openxmlformats.org/officeDocument/2006/relationships/slide" Target="slides/slide161.xml"/><Relationship Id="rId207" Type="http://schemas.openxmlformats.org/officeDocument/2006/relationships/slide" Target="slides/slide162.xml"/><Relationship Id="rId208" Type="http://schemas.openxmlformats.org/officeDocument/2006/relationships/slide" Target="slides/slide163.xml"/><Relationship Id="rId209" Type="http://schemas.openxmlformats.org/officeDocument/2006/relationships/slide" Target="slides/slide164.xml"/><Relationship Id="rId265" Type="http://schemas.openxmlformats.org/officeDocument/2006/relationships/slide" Target="slides/slide220.xml"/><Relationship Id="rId266" Type="http://schemas.openxmlformats.org/officeDocument/2006/relationships/slide" Target="slides/slide221.xml"/><Relationship Id="rId267" Type="http://schemas.openxmlformats.org/officeDocument/2006/relationships/slide" Target="slides/slide222.xml"/><Relationship Id="rId268" Type="http://schemas.openxmlformats.org/officeDocument/2006/relationships/notesMaster" Target="notesMasters/notesMaster1.xml"/><Relationship Id="rId26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80" Type="http://schemas.openxmlformats.org/officeDocument/2006/relationships/slide" Target="slides/slide35.xml"/><Relationship Id="rId81" Type="http://schemas.openxmlformats.org/officeDocument/2006/relationships/slide" Target="slides/slide36.xml"/><Relationship Id="rId82" Type="http://schemas.openxmlformats.org/officeDocument/2006/relationships/slide" Target="slides/slide37.xml"/><Relationship Id="rId83" Type="http://schemas.openxmlformats.org/officeDocument/2006/relationships/slide" Target="slides/slide38.xml"/><Relationship Id="rId84" Type="http://schemas.openxmlformats.org/officeDocument/2006/relationships/slide" Target="slides/slide39.xml"/><Relationship Id="rId85" Type="http://schemas.openxmlformats.org/officeDocument/2006/relationships/slide" Target="slides/slide40.xml"/><Relationship Id="rId86" Type="http://schemas.openxmlformats.org/officeDocument/2006/relationships/slide" Target="slides/slide41.xml"/><Relationship Id="rId87" Type="http://schemas.openxmlformats.org/officeDocument/2006/relationships/slide" Target="slides/slide42.xml"/><Relationship Id="rId88" Type="http://schemas.openxmlformats.org/officeDocument/2006/relationships/slide" Target="slides/slide43.xml"/><Relationship Id="rId89" Type="http://schemas.openxmlformats.org/officeDocument/2006/relationships/slide" Target="slides/slide44.xml"/><Relationship Id="rId180" Type="http://schemas.openxmlformats.org/officeDocument/2006/relationships/slide" Target="slides/slide135.xml"/><Relationship Id="rId181" Type="http://schemas.openxmlformats.org/officeDocument/2006/relationships/slide" Target="slides/slide136.xml"/><Relationship Id="rId182" Type="http://schemas.openxmlformats.org/officeDocument/2006/relationships/slide" Target="slides/slide137.xml"/><Relationship Id="rId183" Type="http://schemas.openxmlformats.org/officeDocument/2006/relationships/slide" Target="slides/slide138.xml"/><Relationship Id="rId184" Type="http://schemas.openxmlformats.org/officeDocument/2006/relationships/slide" Target="slides/slide139.xml"/><Relationship Id="rId185" Type="http://schemas.openxmlformats.org/officeDocument/2006/relationships/slide" Target="slides/slide140.xml"/><Relationship Id="rId186" Type="http://schemas.openxmlformats.org/officeDocument/2006/relationships/slide" Target="slides/slide141.xml"/><Relationship Id="rId187" Type="http://schemas.openxmlformats.org/officeDocument/2006/relationships/slide" Target="slides/slide142.xml"/><Relationship Id="rId188" Type="http://schemas.openxmlformats.org/officeDocument/2006/relationships/slide" Target="slides/slide143.xml"/><Relationship Id="rId189" Type="http://schemas.openxmlformats.org/officeDocument/2006/relationships/slide" Target="slides/slide144.xml"/><Relationship Id="rId270" Type="http://schemas.openxmlformats.org/officeDocument/2006/relationships/printerSettings" Target="printerSettings/printerSettings1.bin"/><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271" Type="http://schemas.openxmlformats.org/officeDocument/2006/relationships/presProps" Target="presProps.xml"/><Relationship Id="rId272" Type="http://schemas.openxmlformats.org/officeDocument/2006/relationships/viewProps" Target="viewProps.xml"/><Relationship Id="rId273" Type="http://schemas.openxmlformats.org/officeDocument/2006/relationships/theme" Target="theme/theme1.xml"/><Relationship Id="rId274" Type="http://schemas.openxmlformats.org/officeDocument/2006/relationships/tableStyles" Target="tableStyles.xml"/><Relationship Id="rId120" Type="http://schemas.openxmlformats.org/officeDocument/2006/relationships/slide" Target="slides/slide75.xml"/><Relationship Id="rId121" Type="http://schemas.openxmlformats.org/officeDocument/2006/relationships/slide" Target="slides/slide76.xml"/><Relationship Id="rId122" Type="http://schemas.openxmlformats.org/officeDocument/2006/relationships/slide" Target="slides/slide77.xml"/><Relationship Id="rId123" Type="http://schemas.openxmlformats.org/officeDocument/2006/relationships/slide" Target="slides/slide78.xml"/><Relationship Id="rId124" Type="http://schemas.openxmlformats.org/officeDocument/2006/relationships/slide" Target="slides/slide79.xml"/><Relationship Id="rId125" Type="http://schemas.openxmlformats.org/officeDocument/2006/relationships/slide" Target="slides/slide80.xml"/><Relationship Id="rId126" Type="http://schemas.openxmlformats.org/officeDocument/2006/relationships/slide" Target="slides/slide81.xml"/><Relationship Id="rId127" Type="http://schemas.openxmlformats.org/officeDocument/2006/relationships/slide" Target="slides/slide82.xml"/><Relationship Id="rId128" Type="http://schemas.openxmlformats.org/officeDocument/2006/relationships/slide" Target="slides/slide83.xml"/><Relationship Id="rId129" Type="http://schemas.openxmlformats.org/officeDocument/2006/relationships/slide" Target="slides/slide84.xml"/><Relationship Id="rId210" Type="http://schemas.openxmlformats.org/officeDocument/2006/relationships/slide" Target="slides/slide165.xml"/><Relationship Id="rId211" Type="http://schemas.openxmlformats.org/officeDocument/2006/relationships/slide" Target="slides/slide166.xml"/><Relationship Id="rId212" Type="http://schemas.openxmlformats.org/officeDocument/2006/relationships/slide" Target="slides/slide167.xml"/><Relationship Id="rId213" Type="http://schemas.openxmlformats.org/officeDocument/2006/relationships/slide" Target="slides/slide168.xml"/><Relationship Id="rId214" Type="http://schemas.openxmlformats.org/officeDocument/2006/relationships/slide" Target="slides/slide169.xml"/><Relationship Id="rId215" Type="http://schemas.openxmlformats.org/officeDocument/2006/relationships/slide" Target="slides/slide170.xml"/><Relationship Id="rId216" Type="http://schemas.openxmlformats.org/officeDocument/2006/relationships/slide" Target="slides/slide171.xml"/><Relationship Id="rId217" Type="http://schemas.openxmlformats.org/officeDocument/2006/relationships/slide" Target="slides/slide172.xml"/><Relationship Id="rId218" Type="http://schemas.openxmlformats.org/officeDocument/2006/relationships/slide" Target="slides/slide173.xml"/><Relationship Id="rId219" Type="http://schemas.openxmlformats.org/officeDocument/2006/relationships/slide" Target="slides/slide174.xml"/><Relationship Id="rId90" Type="http://schemas.openxmlformats.org/officeDocument/2006/relationships/slide" Target="slides/slide45.xml"/><Relationship Id="rId91" Type="http://schemas.openxmlformats.org/officeDocument/2006/relationships/slide" Target="slides/slide46.xml"/><Relationship Id="rId92" Type="http://schemas.openxmlformats.org/officeDocument/2006/relationships/slide" Target="slides/slide47.xml"/><Relationship Id="rId93" Type="http://schemas.openxmlformats.org/officeDocument/2006/relationships/slide" Target="slides/slide48.xml"/><Relationship Id="rId94" Type="http://schemas.openxmlformats.org/officeDocument/2006/relationships/slide" Target="slides/slide49.xml"/><Relationship Id="rId95" Type="http://schemas.openxmlformats.org/officeDocument/2006/relationships/slide" Target="slides/slide50.xml"/><Relationship Id="rId96" Type="http://schemas.openxmlformats.org/officeDocument/2006/relationships/slide" Target="slides/slide51.xml"/><Relationship Id="rId97" Type="http://schemas.openxmlformats.org/officeDocument/2006/relationships/slide" Target="slides/slide52.xml"/><Relationship Id="rId98" Type="http://schemas.openxmlformats.org/officeDocument/2006/relationships/slide" Target="slides/slide53.xml"/><Relationship Id="rId99" Type="http://schemas.openxmlformats.org/officeDocument/2006/relationships/slide" Target="slides/slide54.xml"/><Relationship Id="rId190" Type="http://schemas.openxmlformats.org/officeDocument/2006/relationships/slide" Target="slides/slide145.xml"/><Relationship Id="rId191" Type="http://schemas.openxmlformats.org/officeDocument/2006/relationships/slide" Target="slides/slide146.xml"/><Relationship Id="rId192" Type="http://schemas.openxmlformats.org/officeDocument/2006/relationships/slide" Target="slides/slide147.xml"/><Relationship Id="rId193" Type="http://schemas.openxmlformats.org/officeDocument/2006/relationships/slide" Target="slides/slide148.xml"/><Relationship Id="rId194" Type="http://schemas.openxmlformats.org/officeDocument/2006/relationships/slide" Target="slides/slide149.xml"/><Relationship Id="rId195" Type="http://schemas.openxmlformats.org/officeDocument/2006/relationships/slide" Target="slides/slide150.xml"/><Relationship Id="rId196" Type="http://schemas.openxmlformats.org/officeDocument/2006/relationships/slide" Target="slides/slide151.xml"/><Relationship Id="rId197" Type="http://schemas.openxmlformats.org/officeDocument/2006/relationships/slide" Target="slides/slide152.xml"/><Relationship Id="rId198" Type="http://schemas.openxmlformats.org/officeDocument/2006/relationships/slide" Target="slides/slide153.xml"/><Relationship Id="rId199" Type="http://schemas.openxmlformats.org/officeDocument/2006/relationships/slide" Target="slides/slide154.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130" Type="http://schemas.openxmlformats.org/officeDocument/2006/relationships/slide" Target="slides/slide85.xml"/><Relationship Id="rId131" Type="http://schemas.openxmlformats.org/officeDocument/2006/relationships/slide" Target="slides/slide86.xml"/><Relationship Id="rId132" Type="http://schemas.openxmlformats.org/officeDocument/2006/relationships/slide" Target="slides/slide87.xml"/><Relationship Id="rId133" Type="http://schemas.openxmlformats.org/officeDocument/2006/relationships/slide" Target="slides/slide88.xml"/><Relationship Id="rId220" Type="http://schemas.openxmlformats.org/officeDocument/2006/relationships/slide" Target="slides/slide175.xml"/><Relationship Id="rId221" Type="http://schemas.openxmlformats.org/officeDocument/2006/relationships/slide" Target="slides/slide176.xml"/><Relationship Id="rId222" Type="http://schemas.openxmlformats.org/officeDocument/2006/relationships/slide" Target="slides/slide177.xml"/><Relationship Id="rId223" Type="http://schemas.openxmlformats.org/officeDocument/2006/relationships/slide" Target="slides/slide178.xml"/><Relationship Id="rId224" Type="http://schemas.openxmlformats.org/officeDocument/2006/relationships/slide" Target="slides/slide179.xml"/><Relationship Id="rId225" Type="http://schemas.openxmlformats.org/officeDocument/2006/relationships/slide" Target="slides/slide180.xml"/><Relationship Id="rId226" Type="http://schemas.openxmlformats.org/officeDocument/2006/relationships/slide" Target="slides/slide181.xml"/><Relationship Id="rId227" Type="http://schemas.openxmlformats.org/officeDocument/2006/relationships/slide" Target="slides/slide182.xml"/><Relationship Id="rId228" Type="http://schemas.openxmlformats.org/officeDocument/2006/relationships/slide" Target="slides/slide183.xml"/><Relationship Id="rId229" Type="http://schemas.openxmlformats.org/officeDocument/2006/relationships/slide" Target="slides/slide184.xml"/><Relationship Id="rId134" Type="http://schemas.openxmlformats.org/officeDocument/2006/relationships/slide" Target="slides/slide89.xml"/><Relationship Id="rId135" Type="http://schemas.openxmlformats.org/officeDocument/2006/relationships/slide" Target="slides/slide90.xml"/><Relationship Id="rId136" Type="http://schemas.openxmlformats.org/officeDocument/2006/relationships/slide" Target="slides/slide91.xml"/><Relationship Id="rId137" Type="http://schemas.openxmlformats.org/officeDocument/2006/relationships/slide" Target="slides/slide92.xml"/><Relationship Id="rId138" Type="http://schemas.openxmlformats.org/officeDocument/2006/relationships/slide" Target="slides/slide93.xml"/><Relationship Id="rId139" Type="http://schemas.openxmlformats.org/officeDocument/2006/relationships/slide" Target="slides/slide94.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 Target="slides/slide1.xml"/><Relationship Id="rId47" Type="http://schemas.openxmlformats.org/officeDocument/2006/relationships/slide" Target="slides/slide2.xml"/><Relationship Id="rId48" Type="http://schemas.openxmlformats.org/officeDocument/2006/relationships/slide" Target="slides/slide3.xml"/><Relationship Id="rId49" Type="http://schemas.openxmlformats.org/officeDocument/2006/relationships/slide" Target="slides/slide4.xml"/><Relationship Id="rId140" Type="http://schemas.openxmlformats.org/officeDocument/2006/relationships/slide" Target="slides/slide95.xml"/><Relationship Id="rId141" Type="http://schemas.openxmlformats.org/officeDocument/2006/relationships/slide" Target="slides/slide96.xml"/><Relationship Id="rId142" Type="http://schemas.openxmlformats.org/officeDocument/2006/relationships/slide" Target="slides/slide97.xml"/><Relationship Id="rId143" Type="http://schemas.openxmlformats.org/officeDocument/2006/relationships/slide" Target="slides/slide98.xml"/><Relationship Id="rId144" Type="http://schemas.openxmlformats.org/officeDocument/2006/relationships/slide" Target="slides/slide99.xml"/><Relationship Id="rId145" Type="http://schemas.openxmlformats.org/officeDocument/2006/relationships/slide" Target="slides/slide100.xml"/><Relationship Id="rId146" Type="http://schemas.openxmlformats.org/officeDocument/2006/relationships/slide" Target="slides/slide101.xml"/><Relationship Id="rId147" Type="http://schemas.openxmlformats.org/officeDocument/2006/relationships/slide" Target="slides/slide102.xml"/><Relationship Id="rId148" Type="http://schemas.openxmlformats.org/officeDocument/2006/relationships/slide" Target="slides/slide103.xml"/><Relationship Id="rId149" Type="http://schemas.openxmlformats.org/officeDocument/2006/relationships/slide" Target="slides/slide104.xml"/><Relationship Id="rId230" Type="http://schemas.openxmlformats.org/officeDocument/2006/relationships/slide" Target="slides/slide185.xml"/><Relationship Id="rId231" Type="http://schemas.openxmlformats.org/officeDocument/2006/relationships/slide" Target="slides/slide186.xml"/><Relationship Id="rId232" Type="http://schemas.openxmlformats.org/officeDocument/2006/relationships/slide" Target="slides/slide187.xml"/><Relationship Id="rId233" Type="http://schemas.openxmlformats.org/officeDocument/2006/relationships/slide" Target="slides/slide188.xml"/><Relationship Id="rId234" Type="http://schemas.openxmlformats.org/officeDocument/2006/relationships/slide" Target="slides/slide189.xml"/><Relationship Id="rId235" Type="http://schemas.openxmlformats.org/officeDocument/2006/relationships/slide" Target="slides/slide190.xml"/><Relationship Id="rId236" Type="http://schemas.openxmlformats.org/officeDocument/2006/relationships/slide" Target="slides/slide191.xml"/><Relationship Id="rId237" Type="http://schemas.openxmlformats.org/officeDocument/2006/relationships/slide" Target="slides/slide192.xml"/><Relationship Id="rId238" Type="http://schemas.openxmlformats.org/officeDocument/2006/relationships/slide" Target="slides/slide193.xml"/><Relationship Id="rId239" Type="http://schemas.openxmlformats.org/officeDocument/2006/relationships/slide" Target="slides/slide194.xml"/><Relationship Id="rId50" Type="http://schemas.openxmlformats.org/officeDocument/2006/relationships/slide" Target="slides/slide5.xml"/><Relationship Id="rId51" Type="http://schemas.openxmlformats.org/officeDocument/2006/relationships/slide" Target="slides/slide6.xml"/><Relationship Id="rId52" Type="http://schemas.openxmlformats.org/officeDocument/2006/relationships/slide" Target="slides/slide7.xml"/><Relationship Id="rId53" Type="http://schemas.openxmlformats.org/officeDocument/2006/relationships/slide" Target="slides/slide8.xml"/><Relationship Id="rId54" Type="http://schemas.openxmlformats.org/officeDocument/2006/relationships/slide" Target="slides/slide9.xml"/><Relationship Id="rId55" Type="http://schemas.openxmlformats.org/officeDocument/2006/relationships/slide" Target="slides/slide10.xml"/><Relationship Id="rId56" Type="http://schemas.openxmlformats.org/officeDocument/2006/relationships/slide" Target="slides/slide11.xml"/><Relationship Id="rId57" Type="http://schemas.openxmlformats.org/officeDocument/2006/relationships/slide" Target="slides/slide12.xml"/><Relationship Id="rId58" Type="http://schemas.openxmlformats.org/officeDocument/2006/relationships/slide" Target="slides/slide13.xml"/><Relationship Id="rId59" Type="http://schemas.openxmlformats.org/officeDocument/2006/relationships/slide" Target="slides/slide14.xml"/><Relationship Id="rId150" Type="http://schemas.openxmlformats.org/officeDocument/2006/relationships/slide" Target="slides/slide105.xml"/><Relationship Id="rId151" Type="http://schemas.openxmlformats.org/officeDocument/2006/relationships/slide" Target="slides/slide106.xml"/><Relationship Id="rId152" Type="http://schemas.openxmlformats.org/officeDocument/2006/relationships/slide" Target="slides/slide107.xml"/><Relationship Id="rId153" Type="http://schemas.openxmlformats.org/officeDocument/2006/relationships/slide" Target="slides/slide108.xml"/><Relationship Id="rId154" Type="http://schemas.openxmlformats.org/officeDocument/2006/relationships/slide" Target="slides/slide109.xml"/><Relationship Id="rId155" Type="http://schemas.openxmlformats.org/officeDocument/2006/relationships/slide" Target="slides/slide110.xml"/><Relationship Id="rId156" Type="http://schemas.openxmlformats.org/officeDocument/2006/relationships/slide" Target="slides/slide111.xml"/><Relationship Id="rId157" Type="http://schemas.openxmlformats.org/officeDocument/2006/relationships/slide" Target="slides/slide112.xml"/><Relationship Id="rId158" Type="http://schemas.openxmlformats.org/officeDocument/2006/relationships/slide" Target="slides/slide113.xml"/><Relationship Id="rId159" Type="http://schemas.openxmlformats.org/officeDocument/2006/relationships/slide" Target="slides/slide114.xml"/><Relationship Id="rId240" Type="http://schemas.openxmlformats.org/officeDocument/2006/relationships/slide" Target="slides/slide195.xml"/><Relationship Id="rId241" Type="http://schemas.openxmlformats.org/officeDocument/2006/relationships/slide" Target="slides/slide196.xml"/><Relationship Id="rId242" Type="http://schemas.openxmlformats.org/officeDocument/2006/relationships/slide" Target="slides/slide197.xml"/><Relationship Id="rId243" Type="http://schemas.openxmlformats.org/officeDocument/2006/relationships/slide" Target="slides/slide198.xml"/><Relationship Id="rId244" Type="http://schemas.openxmlformats.org/officeDocument/2006/relationships/slide" Target="slides/slide199.xml"/><Relationship Id="rId245" Type="http://schemas.openxmlformats.org/officeDocument/2006/relationships/slide" Target="slides/slide200.xml"/><Relationship Id="rId246" Type="http://schemas.openxmlformats.org/officeDocument/2006/relationships/slide" Target="slides/slide201.xml"/><Relationship Id="rId247" Type="http://schemas.openxmlformats.org/officeDocument/2006/relationships/slide" Target="slides/slide202.xml"/><Relationship Id="rId248" Type="http://schemas.openxmlformats.org/officeDocument/2006/relationships/slide" Target="slides/slide203.xml"/><Relationship Id="rId249" Type="http://schemas.openxmlformats.org/officeDocument/2006/relationships/slide" Target="slides/slide204.xml"/><Relationship Id="rId60" Type="http://schemas.openxmlformats.org/officeDocument/2006/relationships/slide" Target="slides/slide15.xml"/><Relationship Id="rId61" Type="http://schemas.openxmlformats.org/officeDocument/2006/relationships/slide" Target="slides/slide16.xml"/><Relationship Id="rId62" Type="http://schemas.openxmlformats.org/officeDocument/2006/relationships/slide" Target="slides/slide17.xml"/><Relationship Id="rId63" Type="http://schemas.openxmlformats.org/officeDocument/2006/relationships/slide" Target="slides/slide18.xml"/><Relationship Id="rId64" Type="http://schemas.openxmlformats.org/officeDocument/2006/relationships/slide" Target="slides/slide19.xml"/><Relationship Id="rId65" Type="http://schemas.openxmlformats.org/officeDocument/2006/relationships/slide" Target="slides/slide20.xml"/><Relationship Id="rId66" Type="http://schemas.openxmlformats.org/officeDocument/2006/relationships/slide" Target="slides/slide21.xml"/><Relationship Id="rId67" Type="http://schemas.openxmlformats.org/officeDocument/2006/relationships/slide" Target="slides/slide22.xml"/><Relationship Id="rId68" Type="http://schemas.openxmlformats.org/officeDocument/2006/relationships/slide" Target="slides/slide23.xml"/><Relationship Id="rId69" Type="http://schemas.openxmlformats.org/officeDocument/2006/relationships/slide" Target="slides/slide24.xml"/><Relationship Id="rId160" Type="http://schemas.openxmlformats.org/officeDocument/2006/relationships/slide" Target="slides/slide115.xml"/><Relationship Id="rId161" Type="http://schemas.openxmlformats.org/officeDocument/2006/relationships/slide" Target="slides/slide116.xml"/><Relationship Id="rId162" Type="http://schemas.openxmlformats.org/officeDocument/2006/relationships/slide" Target="slides/slide117.xml"/><Relationship Id="rId163" Type="http://schemas.openxmlformats.org/officeDocument/2006/relationships/slide" Target="slides/slide118.xml"/><Relationship Id="rId164" Type="http://schemas.openxmlformats.org/officeDocument/2006/relationships/slide" Target="slides/slide119.xml"/><Relationship Id="rId165" Type="http://schemas.openxmlformats.org/officeDocument/2006/relationships/slide" Target="slides/slide120.xml"/><Relationship Id="rId166" Type="http://schemas.openxmlformats.org/officeDocument/2006/relationships/slide" Target="slides/slide121.xml"/><Relationship Id="rId167" Type="http://schemas.openxmlformats.org/officeDocument/2006/relationships/slide" Target="slides/slide122.xml"/><Relationship Id="rId168" Type="http://schemas.openxmlformats.org/officeDocument/2006/relationships/slide" Target="slides/slide123.xml"/><Relationship Id="rId169" Type="http://schemas.openxmlformats.org/officeDocument/2006/relationships/slide" Target="slides/slide124.xml"/><Relationship Id="rId250" Type="http://schemas.openxmlformats.org/officeDocument/2006/relationships/slide" Target="slides/slide205.xml"/><Relationship Id="rId251" Type="http://schemas.openxmlformats.org/officeDocument/2006/relationships/slide" Target="slides/slide206.xml"/><Relationship Id="rId252" Type="http://schemas.openxmlformats.org/officeDocument/2006/relationships/slide" Target="slides/slide207.xml"/><Relationship Id="rId253" Type="http://schemas.openxmlformats.org/officeDocument/2006/relationships/slide" Target="slides/slide208.xml"/><Relationship Id="rId254" Type="http://schemas.openxmlformats.org/officeDocument/2006/relationships/slide" Target="slides/slide209.xml"/><Relationship Id="rId255" Type="http://schemas.openxmlformats.org/officeDocument/2006/relationships/slide" Target="slides/slide210.xml"/><Relationship Id="rId256" Type="http://schemas.openxmlformats.org/officeDocument/2006/relationships/slide" Target="slides/slide211.xml"/><Relationship Id="rId257" Type="http://schemas.openxmlformats.org/officeDocument/2006/relationships/slide" Target="slides/slide212.xml"/><Relationship Id="rId258" Type="http://schemas.openxmlformats.org/officeDocument/2006/relationships/slide" Target="slides/slide213.xml"/><Relationship Id="rId259" Type="http://schemas.openxmlformats.org/officeDocument/2006/relationships/slide" Target="slides/slide214.xml"/><Relationship Id="rId100" Type="http://schemas.openxmlformats.org/officeDocument/2006/relationships/slide" Target="slides/slide55.xml"/><Relationship Id="rId101" Type="http://schemas.openxmlformats.org/officeDocument/2006/relationships/slide" Target="slides/slide56.xml"/><Relationship Id="rId102" Type="http://schemas.openxmlformats.org/officeDocument/2006/relationships/slide" Target="slides/slide57.xml"/><Relationship Id="rId103" Type="http://schemas.openxmlformats.org/officeDocument/2006/relationships/slide" Target="slides/slide58.xml"/><Relationship Id="rId104" Type="http://schemas.openxmlformats.org/officeDocument/2006/relationships/slide" Target="slides/slide59.xml"/><Relationship Id="rId105" Type="http://schemas.openxmlformats.org/officeDocument/2006/relationships/slide" Target="slides/slide6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package" Target="../embeddings/Microsoft_Excel_Sheet8.xlsx"/></Relationships>
</file>

<file path=ppt/charts/_rels/chart11.xml.rels><?xml version="1.0" encoding="UTF-8" standalone="yes"?>
<Relationships xmlns="http://schemas.openxmlformats.org/package/2006/relationships"><Relationship Id="rId1" Type="http://schemas.openxmlformats.org/officeDocument/2006/relationships/oleObject" Target="file:///C:\Users\ZmILe\Desktop\bufSweep.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ZmILe\Desktop\bufSweep.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ZmILe\Desktop\Weighted_ALL_W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ZmILe\Desktop\Weighted_ALL_WS.xlsx"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Lavanya\Research\HPCA_Talk\motivational-data-slowdown.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Lavanya\Research\HPCA_Talk\motivational-data-slowdown.xlsx" TargetMode="External"/></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Users\lavanya\Research\GSRC-2012\observation1.xlsx" TargetMode="External"/></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C:\Users\Lavanya\Research\leslie_short.xlsx" TargetMode="External"/></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C:\Users\Lavanya\Research\HPCA_Talk_Slowdown_Plot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file:///C:\Users\Lavanya\Research\HPCA_Talk_Slowdown_Plots.xlsx" TargetMode="External"/></Relationships>
</file>

<file path=ppt/charts/_rels/chart21.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file:///C:\Users\Lavanya\Research\HPCA_Talk_Slowdown_Plots.xlsx" TargetMode="External"/></Relationships>
</file>

<file path=ppt/charts/_rels/chart22.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file:///C:\Users\Lavanya\Research\HPCA_Talk_Slowdown_Plots.xlsx" TargetMode="External"/></Relationships>
</file>

<file path=ppt/charts/_rels/chart23.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file:///C:\Users\Lavanya\Research\HPCA_Talk_Slowdown_Plots.xlsx" TargetMode="External"/></Relationships>
</file>

<file path=ppt/charts/_rels/chart24.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file:///C:\Users\Lavanya\Research\HPCA_Talk_Slowdown_Plots.xlsx" TargetMode="External"/></Relationships>
</file>

<file path=ppt/charts/_rels/chart25.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file:///C:\Users\Lavanya\Research\HPCA_Talk\Ind_Workload_Plot.xlsx" TargetMode="External"/></Relationships>
</file>

<file path=ppt/charts/_rels/chart26.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oleObject" Target="file:///C:\Users\Lavanya\Research\HPCA_Talk\Avg_sys_perf_results.xlsx" TargetMode="External"/></Relationships>
</file>

<file path=ppt/charts/_rels/chart27.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oleObject" Target="file:///C:\Users\lavanya\Research\Quals\Excel_plots.xlsx" TargetMode="External"/></Relationships>
</file>

<file path=ppt/charts/_rels/chart28.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oleObject" Target="file:///C:\Users\lavanya\Research\Quals\Excel_plots.xlsx" TargetMode="External"/></Relationships>
</file>

<file path=ppt/charts/_rels/chart29.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oleObject" Target="file:///C:\Users\lavanya\Research\Quals\Excel_plot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yoonguk\Desktop\bars_24_mcus.xls"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Documents%20and%20Settings\yoonguk\Desktop\bars_24_mcus.xls"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9.x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package" Target="../embeddings/Microsoft_Excel_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cat>
            <c:strRef>
              <c:f>Sheet1!$A$2:$A$3</c:f>
              <c:strCache>
                <c:ptCount val="2"/>
                <c:pt idx="0">
                  <c:v>STREAM</c:v>
                </c:pt>
                <c:pt idx="1">
                  <c:v>RANDOM</c:v>
                </c:pt>
              </c:strCache>
            </c:strRef>
          </c:cat>
          <c:val>
            <c:numRef>
              <c:f>Sheet1!$B$2:$B$3</c:f>
              <c:numCache>
                <c:formatCode>General</c:formatCode>
                <c:ptCount val="2"/>
                <c:pt idx="0">
                  <c:v>1.180000000000004</c:v>
                </c:pt>
                <c:pt idx="1">
                  <c:v>2.82</c:v>
                </c:pt>
              </c:numCache>
            </c:numRef>
          </c:val>
        </c:ser>
        <c:dLbls>
          <c:showLegendKey val="0"/>
          <c:showVal val="0"/>
          <c:showCatName val="0"/>
          <c:showSerName val="0"/>
          <c:showPercent val="0"/>
          <c:showBubbleSize val="0"/>
        </c:dLbls>
        <c:gapWidth val="150"/>
        <c:axId val="1649027672"/>
        <c:axId val="1630235992"/>
      </c:barChart>
      <c:catAx>
        <c:axId val="1649027672"/>
        <c:scaling>
          <c:orientation val="minMax"/>
        </c:scaling>
        <c:delete val="0"/>
        <c:axPos val="b"/>
        <c:majorTickMark val="out"/>
        <c:minorTickMark val="none"/>
        <c:tickLblPos val="nextTo"/>
        <c:crossAx val="1630235992"/>
        <c:crosses val="autoZero"/>
        <c:auto val="1"/>
        <c:lblAlgn val="ctr"/>
        <c:lblOffset val="100"/>
        <c:noMultiLvlLbl val="0"/>
      </c:catAx>
      <c:valAx>
        <c:axId val="1630235992"/>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1649027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Sheet1!$C$1</c:f>
              <c:strCache>
                <c:ptCount val="1"/>
                <c:pt idx="0">
                  <c:v>FRFCFS</c:v>
                </c:pt>
              </c:strCache>
            </c:strRef>
          </c:tx>
          <c:spPr>
            <a:ln w="28575">
              <a:solidFill>
                <a:schemeClr val="tx1"/>
              </a:solidFill>
            </a:ln>
          </c:spPr>
          <c:marker>
            <c:symbol val="diamond"/>
            <c:size val="12"/>
            <c:spPr>
              <a:solidFill>
                <a:prstClr val="black"/>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Sheet1!$C$3:$C$33</c:f>
              <c:numCache>
                <c:formatCode>General</c:formatCode>
                <c:ptCount val="31"/>
                <c:pt idx="0">
                  <c:v>9.825</c:v>
                </c:pt>
                <c:pt idx="1">
                  <c:v>6.73</c:v>
                </c:pt>
                <c:pt idx="2">
                  <c:v>5.84</c:v>
                </c:pt>
                <c:pt idx="3">
                  <c:v>5.38</c:v>
                </c:pt>
                <c:pt idx="4">
                  <c:v>5.0</c:v>
                </c:pt>
                <c:pt idx="5">
                  <c:v>5.07</c:v>
                </c:pt>
                <c:pt idx="6">
                  <c:v>5.5</c:v>
                </c:pt>
                <c:pt idx="7">
                  <c:v>5.73</c:v>
                </c:pt>
              </c:numCache>
            </c:numRef>
          </c:yVal>
          <c:smooth val="0"/>
        </c:ser>
        <c:ser>
          <c:idx val="1"/>
          <c:order val="1"/>
          <c:tx>
            <c:strRef>
              <c:f>Sheet1!$D$1</c:f>
              <c:strCache>
                <c:ptCount val="1"/>
                <c:pt idx="0">
                  <c:v>STFM</c:v>
                </c:pt>
              </c:strCache>
            </c:strRef>
          </c:tx>
          <c:spPr>
            <a:ln w="28575">
              <a:solidFill>
                <a:srgbClr val="00B050"/>
              </a:solidFill>
            </a:ln>
          </c:spPr>
          <c:marker>
            <c:symbol val="square"/>
            <c:size val="10"/>
            <c:spPr>
              <a:solidFill>
                <a:srgbClr val="00B05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Sheet1!$D$3:$D$33</c:f>
              <c:numCache>
                <c:formatCode>General</c:formatCode>
                <c:ptCount val="31"/>
                <c:pt idx="8">
                  <c:v>5.949</c:v>
                </c:pt>
                <c:pt idx="9">
                  <c:v>6.214999999999995</c:v>
                </c:pt>
                <c:pt idx="10">
                  <c:v>6.423</c:v>
                </c:pt>
                <c:pt idx="11">
                  <c:v>6.923</c:v>
                </c:pt>
                <c:pt idx="12">
                  <c:v>6.953</c:v>
                </c:pt>
                <c:pt idx="13">
                  <c:v>7.262999999999995</c:v>
                </c:pt>
              </c:numCache>
            </c:numRef>
          </c:yVal>
          <c:smooth val="0"/>
        </c:ser>
        <c:ser>
          <c:idx val="2"/>
          <c:order val="2"/>
          <c:tx>
            <c:strRef>
              <c:f>Sheet1!$E$1</c:f>
              <c:strCache>
                <c:ptCount val="1"/>
                <c:pt idx="0">
                  <c:v>PAR-BS</c:v>
                </c:pt>
              </c:strCache>
            </c:strRef>
          </c:tx>
          <c:spPr>
            <a:ln w="28575">
              <a:solidFill>
                <a:srgbClr val="1F497D"/>
              </a:solidFill>
            </a:ln>
          </c:spPr>
          <c:marker>
            <c:symbol val="triangle"/>
            <c:size val="10"/>
            <c:spPr>
              <a:solidFill>
                <a:schemeClr val="tx2"/>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Sheet1!$E$3:$E$33</c:f>
              <c:numCache>
                <c:formatCode>General</c:formatCode>
                <c:ptCount val="31"/>
                <c:pt idx="14">
                  <c:v>5.999</c:v>
                </c:pt>
                <c:pt idx="15">
                  <c:v>5.449</c:v>
                </c:pt>
                <c:pt idx="16">
                  <c:v>5.423</c:v>
                </c:pt>
                <c:pt idx="17">
                  <c:v>5.075</c:v>
                </c:pt>
                <c:pt idx="18">
                  <c:v>4.905</c:v>
                </c:pt>
                <c:pt idx="19">
                  <c:v>4.819999999999998</c:v>
                </c:pt>
              </c:numCache>
            </c:numRef>
          </c:yVal>
          <c:smooth val="0"/>
        </c:ser>
        <c:ser>
          <c:idx val="3"/>
          <c:order val="3"/>
          <c:tx>
            <c:strRef>
              <c:f>Sheet1!$F$1</c:f>
              <c:strCache>
                <c:ptCount val="1"/>
                <c:pt idx="0">
                  <c:v>ATLAS</c:v>
                </c:pt>
              </c:strCache>
            </c:strRef>
          </c:tx>
          <c:spPr>
            <a:ln w="28575">
              <a:solidFill>
                <a:srgbClr val="FF0000"/>
              </a:solidFill>
            </a:ln>
          </c:spPr>
          <c:marker>
            <c:symbol val="circle"/>
            <c:size val="10"/>
            <c:spPr>
              <a:solidFill>
                <a:srgbClr val="FF000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Sheet1!$F$3:$F$33</c:f>
              <c:numCache>
                <c:formatCode>General</c:formatCode>
                <c:ptCount val="31"/>
                <c:pt idx="20">
                  <c:v>7.017999999999994</c:v>
                </c:pt>
                <c:pt idx="21">
                  <c:v>7.139</c:v>
                </c:pt>
                <c:pt idx="22">
                  <c:v>7.422</c:v>
                </c:pt>
                <c:pt idx="23">
                  <c:v>7.501</c:v>
                </c:pt>
                <c:pt idx="24">
                  <c:v>7.552</c:v>
                </c:pt>
                <c:pt idx="25">
                  <c:v>7.458</c:v>
                </c:pt>
              </c:numCache>
            </c:numRef>
          </c:yVal>
          <c:smooth val="0"/>
        </c:ser>
        <c:ser>
          <c:idx val="4"/>
          <c:order val="4"/>
          <c:tx>
            <c:strRef>
              <c:f>Sheet1!$G$1</c:f>
              <c:strCache>
                <c:ptCount val="1"/>
                <c:pt idx="0">
                  <c:v>TCM</c:v>
                </c:pt>
              </c:strCache>
            </c:strRef>
          </c:tx>
          <c:spPr>
            <a:ln w="28575">
              <a:solidFill>
                <a:schemeClr val="accent6">
                  <a:lumMod val="75000"/>
                </a:schemeClr>
              </a:solidFill>
            </a:ln>
          </c:spPr>
          <c:marker>
            <c:symbol val="square"/>
            <c:size val="23"/>
            <c:spPr>
              <a:blipFill>
                <a:blip xmlns:r="http://schemas.openxmlformats.org/officeDocument/2006/relationships" r:embed="rId1"/>
                <a:stretch>
                  <a:fillRect/>
                </a:stretch>
              </a:blipFill>
              <a:ln w="0">
                <a:no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Sheet1!$G$3:$G$33</c:f>
              <c:numCache>
                <c:formatCode>General</c:formatCode>
                <c:ptCount val="31"/>
                <c:pt idx="26">
                  <c:v>4.843</c:v>
                </c:pt>
                <c:pt idx="27">
                  <c:v>4.952</c:v>
                </c:pt>
                <c:pt idx="28">
                  <c:v>5.258</c:v>
                </c:pt>
                <c:pt idx="29">
                  <c:v>5.503</c:v>
                </c:pt>
                <c:pt idx="30">
                  <c:v>5.726999999999998</c:v>
                </c:pt>
              </c:numCache>
            </c:numRef>
          </c:yVal>
          <c:smooth val="0"/>
        </c:ser>
        <c:dLbls>
          <c:showLegendKey val="0"/>
          <c:showVal val="0"/>
          <c:showCatName val="0"/>
          <c:showSerName val="0"/>
          <c:showPercent val="0"/>
          <c:showBubbleSize val="0"/>
        </c:dLbls>
        <c:axId val="1630712680"/>
        <c:axId val="1662101640"/>
      </c:scatterChart>
      <c:valAx>
        <c:axId val="1630712680"/>
        <c:scaling>
          <c:orientation val="minMax"/>
          <c:max val="16.0"/>
          <c:min val="12.0"/>
        </c:scaling>
        <c:delete val="0"/>
        <c:axPos val="b"/>
        <c:title>
          <c:tx>
            <c:rich>
              <a:bodyPr/>
              <a:lstStyle/>
              <a:p>
                <a:pPr>
                  <a:defRPr b="0"/>
                </a:pPr>
                <a:r>
                  <a:rPr lang="en-US" b="0" dirty="0" smtClean="0"/>
                  <a:t>Weighted Speedup</a:t>
                </a:r>
                <a:endParaRPr lang="en-US" b="0" dirty="0"/>
              </a:p>
            </c:rich>
          </c:tx>
          <c:layout>
            <c:manualLayout>
              <c:xMode val="edge"/>
              <c:yMode val="edge"/>
              <c:x val="0.403121570031019"/>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662101640"/>
        <c:crosses val="autoZero"/>
        <c:crossBetween val="midCat"/>
      </c:valAx>
      <c:valAx>
        <c:axId val="1662101640"/>
        <c:scaling>
          <c:orientation val="minMax"/>
          <c:max val="12.0"/>
          <c:min val="2.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630712680"/>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Sheet1!$B$35</c:f>
              <c:strCache>
                <c:ptCount val="1"/>
                <c:pt idx="0">
                  <c:v>FR-FCFS</c:v>
                </c:pt>
              </c:strCache>
            </c:strRef>
          </c:tx>
          <c:spPr>
            <a:solidFill>
              <a:srgbClr val="FFCC00"/>
            </a:solidFill>
          </c:spPr>
          <c:invertIfNegative val="0"/>
          <c:cat>
            <c:strRef>
              <c:f>Sheet1!$A$36:$A$43</c:f>
              <c:strCache>
                <c:ptCount val="8"/>
                <c:pt idx="0">
                  <c:v>L</c:v>
                </c:pt>
                <c:pt idx="1">
                  <c:v>ML</c:v>
                </c:pt>
                <c:pt idx="2">
                  <c:v>M</c:v>
                </c:pt>
                <c:pt idx="3">
                  <c:v>HL</c:v>
                </c:pt>
                <c:pt idx="4">
                  <c:v>HML</c:v>
                </c:pt>
                <c:pt idx="5">
                  <c:v>HM</c:v>
                </c:pt>
                <c:pt idx="6">
                  <c:v>H</c:v>
                </c:pt>
                <c:pt idx="7">
                  <c:v>Avg</c:v>
                </c:pt>
              </c:strCache>
            </c:strRef>
          </c:cat>
          <c:val>
            <c:numRef>
              <c:f>Sheet1!$B$36:$B$43</c:f>
              <c:numCache>
                <c:formatCode>General</c:formatCode>
                <c:ptCount val="8"/>
                <c:pt idx="0">
                  <c:v>7.065997999999984</c:v>
                </c:pt>
                <c:pt idx="1">
                  <c:v>5.678014999999974</c:v>
                </c:pt>
                <c:pt idx="2">
                  <c:v>3.022962</c:v>
                </c:pt>
                <c:pt idx="3">
                  <c:v>4.031428000000012</c:v>
                </c:pt>
                <c:pt idx="4">
                  <c:v>3.618113</c:v>
                </c:pt>
                <c:pt idx="5">
                  <c:v>2.251714</c:v>
                </c:pt>
                <c:pt idx="6">
                  <c:v>1.575121999999989</c:v>
                </c:pt>
                <c:pt idx="7">
                  <c:v>3.891906999999997</c:v>
                </c:pt>
              </c:numCache>
            </c:numRef>
          </c:val>
        </c:ser>
        <c:ser>
          <c:idx val="1"/>
          <c:order val="1"/>
          <c:tx>
            <c:strRef>
              <c:f>Sheet1!$C$35</c:f>
              <c:strCache>
                <c:ptCount val="1"/>
                <c:pt idx="0">
                  <c:v>ATLAS</c:v>
                </c:pt>
              </c:strCache>
            </c:strRef>
          </c:tx>
          <c:spPr>
            <a:solidFill>
              <a:srgbClr val="00B050"/>
            </a:solidFill>
          </c:spPr>
          <c:invertIfNegative val="0"/>
          <c:cat>
            <c:strRef>
              <c:f>Sheet1!$A$36:$A$43</c:f>
              <c:strCache>
                <c:ptCount val="8"/>
                <c:pt idx="0">
                  <c:v>L</c:v>
                </c:pt>
                <c:pt idx="1">
                  <c:v>ML</c:v>
                </c:pt>
                <c:pt idx="2">
                  <c:v>M</c:v>
                </c:pt>
                <c:pt idx="3">
                  <c:v>HL</c:v>
                </c:pt>
                <c:pt idx="4">
                  <c:v>HML</c:v>
                </c:pt>
                <c:pt idx="5">
                  <c:v>HM</c:v>
                </c:pt>
                <c:pt idx="6">
                  <c:v>H</c:v>
                </c:pt>
                <c:pt idx="7">
                  <c:v>Avg</c:v>
                </c:pt>
              </c:strCache>
            </c:strRef>
          </c:cat>
          <c:val>
            <c:numRef>
              <c:f>Sheet1!$C$36:$C$43</c:f>
              <c:numCache>
                <c:formatCode>General</c:formatCode>
                <c:ptCount val="8"/>
                <c:pt idx="0">
                  <c:v>7.866197999999994</c:v>
                </c:pt>
                <c:pt idx="1">
                  <c:v>6.657826999999965</c:v>
                </c:pt>
                <c:pt idx="2">
                  <c:v>4.026479</c:v>
                </c:pt>
                <c:pt idx="3">
                  <c:v>5.429948</c:v>
                </c:pt>
                <c:pt idx="4">
                  <c:v>5.03176700000005</c:v>
                </c:pt>
                <c:pt idx="5">
                  <c:v>3.092554999999998</c:v>
                </c:pt>
                <c:pt idx="6">
                  <c:v>1.952247000000003</c:v>
                </c:pt>
                <c:pt idx="7">
                  <c:v>4.865288999999985</c:v>
                </c:pt>
              </c:numCache>
            </c:numRef>
          </c:val>
        </c:ser>
        <c:ser>
          <c:idx val="2"/>
          <c:order val="2"/>
          <c:tx>
            <c:strRef>
              <c:f>Sheet1!$D$35</c:f>
              <c:strCache>
                <c:ptCount val="1"/>
                <c:pt idx="0">
                  <c:v>TCM</c:v>
                </c:pt>
              </c:strCache>
            </c:strRef>
          </c:tx>
          <c:spPr>
            <a:solidFill>
              <a:srgbClr val="FF0000"/>
            </a:solidFill>
          </c:spPr>
          <c:invertIfNegative val="0"/>
          <c:cat>
            <c:strRef>
              <c:f>Sheet1!$A$36:$A$43</c:f>
              <c:strCache>
                <c:ptCount val="8"/>
                <c:pt idx="0">
                  <c:v>L</c:v>
                </c:pt>
                <c:pt idx="1">
                  <c:v>ML</c:v>
                </c:pt>
                <c:pt idx="2">
                  <c:v>M</c:v>
                </c:pt>
                <c:pt idx="3">
                  <c:v>HL</c:v>
                </c:pt>
                <c:pt idx="4">
                  <c:v>HML</c:v>
                </c:pt>
                <c:pt idx="5">
                  <c:v>HM</c:v>
                </c:pt>
                <c:pt idx="6">
                  <c:v>H</c:v>
                </c:pt>
                <c:pt idx="7">
                  <c:v>Avg</c:v>
                </c:pt>
              </c:strCache>
            </c:strRef>
          </c:cat>
          <c:val>
            <c:numRef>
              <c:f>Sheet1!$D$36:$D$43</c:f>
              <c:numCache>
                <c:formatCode>General</c:formatCode>
                <c:ptCount val="8"/>
                <c:pt idx="0">
                  <c:v>7.665859999999974</c:v>
                </c:pt>
                <c:pt idx="1">
                  <c:v>6.388039</c:v>
                </c:pt>
                <c:pt idx="2">
                  <c:v>3.580796</c:v>
                </c:pt>
                <c:pt idx="3">
                  <c:v>5.010131999999984</c:v>
                </c:pt>
                <c:pt idx="4">
                  <c:v>4.511212</c:v>
                </c:pt>
                <c:pt idx="5">
                  <c:v>2.744</c:v>
                </c:pt>
                <c:pt idx="6">
                  <c:v>1.877769999999991</c:v>
                </c:pt>
                <c:pt idx="7">
                  <c:v>4.539687</c:v>
                </c:pt>
              </c:numCache>
            </c:numRef>
          </c:val>
        </c:ser>
        <c:ser>
          <c:idx val="3"/>
          <c:order val="3"/>
          <c:tx>
            <c:strRef>
              <c:f>Sheet1!$E$35</c:f>
              <c:strCache>
                <c:ptCount val="1"/>
                <c:pt idx="0">
                  <c:v>SMS_0.9</c:v>
                </c:pt>
              </c:strCache>
            </c:strRef>
          </c:tx>
          <c:spPr>
            <a:solidFill>
              <a:srgbClr val="2A55D6"/>
            </a:solidFill>
          </c:spPr>
          <c:invertIfNegative val="0"/>
          <c:cat>
            <c:strRef>
              <c:f>Sheet1!$A$36:$A$43</c:f>
              <c:strCache>
                <c:ptCount val="8"/>
                <c:pt idx="0">
                  <c:v>L</c:v>
                </c:pt>
                <c:pt idx="1">
                  <c:v>ML</c:v>
                </c:pt>
                <c:pt idx="2">
                  <c:v>M</c:v>
                </c:pt>
                <c:pt idx="3">
                  <c:v>HL</c:v>
                </c:pt>
                <c:pt idx="4">
                  <c:v>HML</c:v>
                </c:pt>
                <c:pt idx="5">
                  <c:v>HM</c:v>
                </c:pt>
                <c:pt idx="6">
                  <c:v>H</c:v>
                </c:pt>
                <c:pt idx="7">
                  <c:v>Avg</c:v>
                </c:pt>
              </c:strCache>
            </c:strRef>
          </c:cat>
          <c:val>
            <c:numRef>
              <c:f>Sheet1!$E$36:$E$43</c:f>
              <c:numCache>
                <c:formatCode>General</c:formatCode>
                <c:ptCount val="8"/>
                <c:pt idx="0">
                  <c:v>11.019843</c:v>
                </c:pt>
                <c:pt idx="1">
                  <c:v>8.631388999999998</c:v>
                </c:pt>
                <c:pt idx="2">
                  <c:v>4.577752</c:v>
                </c:pt>
                <c:pt idx="3">
                  <c:v>5.800964999999985</c:v>
                </c:pt>
                <c:pt idx="4">
                  <c:v>5.233687</c:v>
                </c:pt>
                <c:pt idx="5">
                  <c:v>3.022377</c:v>
                </c:pt>
                <c:pt idx="6">
                  <c:v>1.66819</c:v>
                </c:pt>
                <c:pt idx="7">
                  <c:v>5.707743</c:v>
                </c:pt>
              </c:numCache>
            </c:numRef>
          </c:val>
        </c:ser>
        <c:dLbls>
          <c:showLegendKey val="0"/>
          <c:showVal val="0"/>
          <c:showCatName val="0"/>
          <c:showSerName val="0"/>
          <c:showPercent val="0"/>
          <c:showBubbleSize val="0"/>
        </c:dLbls>
        <c:gapWidth val="150"/>
        <c:axId val="1724076472"/>
        <c:axId val="1724355096"/>
      </c:barChart>
      <c:catAx>
        <c:axId val="1724076472"/>
        <c:scaling>
          <c:orientation val="minMax"/>
        </c:scaling>
        <c:delete val="0"/>
        <c:axPos val="b"/>
        <c:majorTickMark val="out"/>
        <c:minorTickMark val="none"/>
        <c:tickLblPos val="nextTo"/>
        <c:txPr>
          <a:bodyPr/>
          <a:lstStyle/>
          <a:p>
            <a:pPr>
              <a:defRPr sz="2000"/>
            </a:pPr>
            <a:endParaRPr lang="en-US"/>
          </a:p>
        </c:txPr>
        <c:crossAx val="1724355096"/>
        <c:crosses val="autoZero"/>
        <c:auto val="1"/>
        <c:lblAlgn val="ctr"/>
        <c:lblOffset val="100"/>
        <c:noMultiLvlLbl val="0"/>
      </c:catAx>
      <c:valAx>
        <c:axId val="1724355096"/>
        <c:scaling>
          <c:orientation val="minMax"/>
        </c:scaling>
        <c:delete val="0"/>
        <c:axPos val="l"/>
        <c:majorGridlines/>
        <c:title>
          <c:tx>
            <c:rich>
              <a:bodyPr rot="-5400000" vert="horz"/>
              <a:lstStyle/>
              <a:p>
                <a:pPr>
                  <a:defRPr sz="2000"/>
                </a:pPr>
                <a:r>
                  <a:rPr lang="en-US" sz="2000" dirty="0"/>
                  <a:t>CGWS</a:t>
                </a:r>
              </a:p>
            </c:rich>
          </c:tx>
          <c:layout/>
          <c:overlay val="0"/>
        </c:title>
        <c:numFmt formatCode="General" sourceLinked="1"/>
        <c:majorTickMark val="out"/>
        <c:minorTickMark val="none"/>
        <c:tickLblPos val="nextTo"/>
        <c:txPr>
          <a:bodyPr/>
          <a:lstStyle/>
          <a:p>
            <a:pPr>
              <a:defRPr sz="2000"/>
            </a:pPr>
            <a:endParaRPr lang="en-US"/>
          </a:p>
        </c:txPr>
        <c:crossAx val="1724076472"/>
        <c:crosses val="autoZero"/>
        <c:crossBetween val="between"/>
      </c:valAx>
    </c:plotArea>
    <c:legend>
      <c:legendPos val="r"/>
      <c:layout/>
      <c:overlay val="0"/>
      <c:txPr>
        <a:bodyPr/>
        <a:lstStyle/>
        <a:p>
          <a:pPr>
            <a:defRPr sz="2000"/>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Sheet1!$B$45</c:f>
              <c:strCache>
                <c:ptCount val="1"/>
                <c:pt idx="0">
                  <c:v>FR-FCFS</c:v>
                </c:pt>
              </c:strCache>
            </c:strRef>
          </c:tx>
          <c:spPr>
            <a:solidFill>
              <a:srgbClr val="FFCC00"/>
            </a:solidFill>
          </c:spPr>
          <c:invertIfNegative val="0"/>
          <c:cat>
            <c:strRef>
              <c:f>Sheet1!$A$46:$A$53</c:f>
              <c:strCache>
                <c:ptCount val="8"/>
                <c:pt idx="0">
                  <c:v>L</c:v>
                </c:pt>
                <c:pt idx="1">
                  <c:v>ML</c:v>
                </c:pt>
                <c:pt idx="2">
                  <c:v>M</c:v>
                </c:pt>
                <c:pt idx="3">
                  <c:v>HL</c:v>
                </c:pt>
                <c:pt idx="4">
                  <c:v>HML</c:v>
                </c:pt>
                <c:pt idx="5">
                  <c:v>HM</c:v>
                </c:pt>
                <c:pt idx="6">
                  <c:v>H</c:v>
                </c:pt>
                <c:pt idx="7">
                  <c:v>Avg</c:v>
                </c:pt>
              </c:strCache>
            </c:strRef>
          </c:cat>
          <c:val>
            <c:numRef>
              <c:f>Sheet1!$B$46:$B$53</c:f>
              <c:numCache>
                <c:formatCode>General</c:formatCode>
                <c:ptCount val="8"/>
                <c:pt idx="0">
                  <c:v>980.202912</c:v>
                </c:pt>
                <c:pt idx="1">
                  <c:v>951.8914249999982</c:v>
                </c:pt>
                <c:pt idx="2">
                  <c:v>939.3879559999983</c:v>
                </c:pt>
                <c:pt idx="3">
                  <c:v>783.8120599999974</c:v>
                </c:pt>
                <c:pt idx="4">
                  <c:v>862.3228329999994</c:v>
                </c:pt>
                <c:pt idx="5">
                  <c:v>800.7138300000035</c:v>
                </c:pt>
                <c:pt idx="6">
                  <c:v>779.8685809999994</c:v>
                </c:pt>
                <c:pt idx="7">
                  <c:v>871.1713710000035</c:v>
                </c:pt>
              </c:numCache>
            </c:numRef>
          </c:val>
        </c:ser>
        <c:ser>
          <c:idx val="1"/>
          <c:order val="1"/>
          <c:tx>
            <c:strRef>
              <c:f>Sheet1!$C$45</c:f>
              <c:strCache>
                <c:ptCount val="1"/>
                <c:pt idx="0">
                  <c:v>ATLAS</c:v>
                </c:pt>
              </c:strCache>
            </c:strRef>
          </c:tx>
          <c:spPr>
            <a:solidFill>
              <a:srgbClr val="00B050"/>
            </a:solidFill>
          </c:spPr>
          <c:invertIfNegative val="0"/>
          <c:cat>
            <c:strRef>
              <c:f>Sheet1!$A$46:$A$53</c:f>
              <c:strCache>
                <c:ptCount val="8"/>
                <c:pt idx="0">
                  <c:v>L</c:v>
                </c:pt>
                <c:pt idx="1">
                  <c:v>ML</c:v>
                </c:pt>
                <c:pt idx="2">
                  <c:v>M</c:v>
                </c:pt>
                <c:pt idx="3">
                  <c:v>HL</c:v>
                </c:pt>
                <c:pt idx="4">
                  <c:v>HML</c:v>
                </c:pt>
                <c:pt idx="5">
                  <c:v>HM</c:v>
                </c:pt>
                <c:pt idx="6">
                  <c:v>H</c:v>
                </c:pt>
                <c:pt idx="7">
                  <c:v>Avg</c:v>
                </c:pt>
              </c:strCache>
            </c:strRef>
          </c:cat>
          <c:val>
            <c:numRef>
              <c:f>Sheet1!$C$46:$C$53</c:f>
              <c:numCache>
                <c:formatCode>General</c:formatCode>
                <c:ptCount val="8"/>
                <c:pt idx="0">
                  <c:v>950.0175499999983</c:v>
                </c:pt>
                <c:pt idx="1">
                  <c:v>865.839533</c:v>
                </c:pt>
                <c:pt idx="2">
                  <c:v>746.4181109999994</c:v>
                </c:pt>
                <c:pt idx="3">
                  <c:v>537.4794830000005</c:v>
                </c:pt>
                <c:pt idx="4">
                  <c:v>577.1246289999982</c:v>
                </c:pt>
                <c:pt idx="5">
                  <c:v>525.220546</c:v>
                </c:pt>
                <c:pt idx="6">
                  <c:v>467.744816</c:v>
                </c:pt>
                <c:pt idx="7">
                  <c:v>667.1206669999982</c:v>
                </c:pt>
              </c:numCache>
            </c:numRef>
          </c:val>
        </c:ser>
        <c:ser>
          <c:idx val="2"/>
          <c:order val="2"/>
          <c:tx>
            <c:strRef>
              <c:f>Sheet1!$D$45</c:f>
              <c:strCache>
                <c:ptCount val="1"/>
                <c:pt idx="0">
                  <c:v>TCM</c:v>
                </c:pt>
              </c:strCache>
            </c:strRef>
          </c:tx>
          <c:spPr>
            <a:solidFill>
              <a:srgbClr val="FF0000"/>
            </a:solidFill>
          </c:spPr>
          <c:invertIfNegative val="0"/>
          <c:cat>
            <c:strRef>
              <c:f>Sheet1!$A$46:$A$53</c:f>
              <c:strCache>
                <c:ptCount val="8"/>
                <c:pt idx="0">
                  <c:v>L</c:v>
                </c:pt>
                <c:pt idx="1">
                  <c:v>ML</c:v>
                </c:pt>
                <c:pt idx="2">
                  <c:v>M</c:v>
                </c:pt>
                <c:pt idx="3">
                  <c:v>HL</c:v>
                </c:pt>
                <c:pt idx="4">
                  <c:v>HML</c:v>
                </c:pt>
                <c:pt idx="5">
                  <c:v>HM</c:v>
                </c:pt>
                <c:pt idx="6">
                  <c:v>H</c:v>
                </c:pt>
                <c:pt idx="7">
                  <c:v>Avg</c:v>
                </c:pt>
              </c:strCache>
            </c:strRef>
          </c:cat>
          <c:val>
            <c:numRef>
              <c:f>Sheet1!$D$46:$D$53</c:f>
              <c:numCache>
                <c:formatCode>General</c:formatCode>
                <c:ptCount val="8"/>
                <c:pt idx="0">
                  <c:v>967.3194549999994</c:v>
                </c:pt>
                <c:pt idx="1">
                  <c:v>914.120336</c:v>
                </c:pt>
                <c:pt idx="2">
                  <c:v>869.5664429999994</c:v>
                </c:pt>
                <c:pt idx="3">
                  <c:v>649.7907920000035</c:v>
                </c:pt>
                <c:pt idx="4">
                  <c:v>726.537345</c:v>
                </c:pt>
                <c:pt idx="5">
                  <c:v>632.629425</c:v>
                </c:pt>
                <c:pt idx="6">
                  <c:v>562.733659</c:v>
                </c:pt>
                <c:pt idx="7">
                  <c:v>760.385351</c:v>
                </c:pt>
              </c:numCache>
            </c:numRef>
          </c:val>
        </c:ser>
        <c:ser>
          <c:idx val="4"/>
          <c:order val="3"/>
          <c:tx>
            <c:strRef>
              <c:f>Sheet1!$F$45</c:f>
              <c:strCache>
                <c:ptCount val="1"/>
                <c:pt idx="0">
                  <c:v>SMS_0</c:v>
                </c:pt>
              </c:strCache>
            </c:strRef>
          </c:tx>
          <c:spPr>
            <a:solidFill>
              <a:srgbClr val="2A55D6"/>
            </a:solidFill>
          </c:spPr>
          <c:invertIfNegative val="0"/>
          <c:cat>
            <c:strRef>
              <c:f>Sheet1!$A$46:$A$53</c:f>
              <c:strCache>
                <c:ptCount val="8"/>
                <c:pt idx="0">
                  <c:v>L</c:v>
                </c:pt>
                <c:pt idx="1">
                  <c:v>ML</c:v>
                </c:pt>
                <c:pt idx="2">
                  <c:v>M</c:v>
                </c:pt>
                <c:pt idx="3">
                  <c:v>HL</c:v>
                </c:pt>
                <c:pt idx="4">
                  <c:v>HML</c:v>
                </c:pt>
                <c:pt idx="5">
                  <c:v>HM</c:v>
                </c:pt>
                <c:pt idx="6">
                  <c:v>H</c:v>
                </c:pt>
                <c:pt idx="7">
                  <c:v>Avg</c:v>
                </c:pt>
              </c:strCache>
            </c:strRef>
          </c:cat>
          <c:val>
            <c:numRef>
              <c:f>Sheet1!$F$46:$F$53</c:f>
              <c:numCache>
                <c:formatCode>General</c:formatCode>
                <c:ptCount val="8"/>
                <c:pt idx="0">
                  <c:v>927.6489289999994</c:v>
                </c:pt>
                <c:pt idx="1">
                  <c:v>910.4414019999994</c:v>
                </c:pt>
                <c:pt idx="2">
                  <c:v>908.415338</c:v>
                </c:pt>
                <c:pt idx="3">
                  <c:v>847.691454</c:v>
                </c:pt>
                <c:pt idx="4">
                  <c:v>891.602995</c:v>
                </c:pt>
                <c:pt idx="5">
                  <c:v>870.5232249999982</c:v>
                </c:pt>
                <c:pt idx="6">
                  <c:v>839.128198</c:v>
                </c:pt>
                <c:pt idx="7">
                  <c:v>885.0645059999994</c:v>
                </c:pt>
              </c:numCache>
            </c:numRef>
          </c:val>
        </c:ser>
        <c:dLbls>
          <c:showLegendKey val="0"/>
          <c:showVal val="0"/>
          <c:showCatName val="0"/>
          <c:showSerName val="0"/>
          <c:showPercent val="0"/>
          <c:showBubbleSize val="0"/>
        </c:dLbls>
        <c:gapWidth val="150"/>
        <c:axId val="1724556184"/>
        <c:axId val="1724559304"/>
      </c:barChart>
      <c:catAx>
        <c:axId val="1724556184"/>
        <c:scaling>
          <c:orientation val="minMax"/>
        </c:scaling>
        <c:delete val="0"/>
        <c:axPos val="b"/>
        <c:majorTickMark val="out"/>
        <c:minorTickMark val="none"/>
        <c:tickLblPos val="nextTo"/>
        <c:crossAx val="1724559304"/>
        <c:crosses val="autoZero"/>
        <c:auto val="1"/>
        <c:lblAlgn val="ctr"/>
        <c:lblOffset val="100"/>
        <c:noMultiLvlLbl val="0"/>
      </c:catAx>
      <c:valAx>
        <c:axId val="1724559304"/>
        <c:scaling>
          <c:orientation val="minMax"/>
          <c:max val="1000.0"/>
        </c:scaling>
        <c:delete val="0"/>
        <c:axPos val="l"/>
        <c:majorGridlines/>
        <c:title>
          <c:tx>
            <c:rich>
              <a:bodyPr rot="-5400000" vert="horz"/>
              <a:lstStyle/>
              <a:p>
                <a:pPr>
                  <a:defRPr/>
                </a:pPr>
                <a:r>
                  <a:rPr lang="en-US"/>
                  <a:t>CGWS</a:t>
                </a:r>
              </a:p>
            </c:rich>
          </c:tx>
          <c:layout/>
          <c:overlay val="0"/>
        </c:title>
        <c:numFmt formatCode="General" sourceLinked="1"/>
        <c:majorTickMark val="out"/>
        <c:minorTickMark val="none"/>
        <c:tickLblPos val="nextTo"/>
        <c:crossAx val="1724556184"/>
        <c:crosses val="autoZero"/>
        <c:crossBetween val="between"/>
      </c:valAx>
    </c:plotArea>
    <c:legend>
      <c:legendPos val="r"/>
      <c:layout/>
      <c:overlay val="0"/>
    </c:legend>
    <c:plotVisOnly val="1"/>
    <c:dispBlanksAs val="gap"/>
    <c:showDLblsOverMax val="0"/>
  </c:chart>
  <c:txPr>
    <a:bodyPr/>
    <a:lstStyle/>
    <a:p>
      <a:pPr>
        <a:defRPr sz="2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774816812146"/>
          <c:y val="0.0688763344043878"/>
          <c:w val="0.779458563663099"/>
          <c:h val="0.697674418604657"/>
        </c:manualLayout>
      </c:layout>
      <c:scatterChart>
        <c:scatterStyle val="lineMarker"/>
        <c:varyColors val="0"/>
        <c:ser>
          <c:idx val="4"/>
          <c:order val="0"/>
          <c:tx>
            <c:v>Previous Best</c:v>
          </c:tx>
          <c:spPr>
            <a:ln w="63500">
              <a:solidFill>
                <a:srgbClr val="FF0000"/>
              </a:solidFill>
              <a:prstDash val="solid"/>
            </a:ln>
          </c:spPr>
          <c:marker>
            <c:symbol val="none"/>
          </c:marker>
          <c:xVal>
            <c:numRef>
              <c:f>Sheet1!$I$2:$I$1000</c:f>
              <c:numCache>
                <c:formatCode>General</c:formatCode>
                <c:ptCount val="999"/>
                <c:pt idx="0">
                  <c:v>0.000546772366257717</c:v>
                </c:pt>
                <c:pt idx="1">
                  <c:v>0.000555098848992606</c:v>
                </c:pt>
                <c:pt idx="2">
                  <c:v>0.00056355213095696</c:v>
                </c:pt>
                <c:pt idx="3">
                  <c:v>0.000572134143103513</c:v>
                </c:pt>
                <c:pt idx="4">
                  <c:v>0.000580846845790368</c:v>
                </c:pt>
                <c:pt idx="5">
                  <c:v>0.0005896922292288</c:v>
                </c:pt>
                <c:pt idx="6">
                  <c:v>0.000598672313937869</c:v>
                </c:pt>
                <c:pt idx="7">
                  <c:v>0.000607789151205958</c:v>
                </c:pt>
                <c:pt idx="8">
                  <c:v>0.000617044823559348</c:v>
                </c:pt>
                <c:pt idx="9">
                  <c:v>0.000626441445237916</c:v>
                </c:pt>
                <c:pt idx="10">
                  <c:v>0.000635981162678088</c:v>
                </c:pt>
                <c:pt idx="11">
                  <c:v>0.000645666155003135</c:v>
                </c:pt>
                <c:pt idx="12">
                  <c:v>0.000655498634520949</c:v>
                </c:pt>
                <c:pt idx="13">
                  <c:v>0.00066548084722939</c:v>
                </c:pt>
                <c:pt idx="14">
                  <c:v>0.00067561507332933</c:v>
                </c:pt>
                <c:pt idx="15">
                  <c:v>0.000685903627745512</c:v>
                </c:pt>
                <c:pt idx="16">
                  <c:v>0.000696348860655343</c:v>
                </c:pt>
                <c:pt idx="17">
                  <c:v>0.000706953158025729</c:v>
                </c:pt>
                <c:pt idx="18">
                  <c:v>0.0007177189421581</c:v>
                </c:pt>
                <c:pt idx="19">
                  <c:v>0.000728648672241726</c:v>
                </c:pt>
                <c:pt idx="20">
                  <c:v>0.000739744844915458</c:v>
                </c:pt>
                <c:pt idx="21">
                  <c:v>0.000751009994838028</c:v>
                </c:pt>
                <c:pt idx="22">
                  <c:v>0.000762446695267034</c:v>
                </c:pt>
                <c:pt idx="23">
                  <c:v>0.000774057558646735</c:v>
                </c:pt>
                <c:pt idx="24">
                  <c:v>0.000785845237204807</c:v>
                </c:pt>
                <c:pt idx="25">
                  <c:v>0.00079781242355818</c:v>
                </c:pt>
                <c:pt idx="26">
                  <c:v>0.000809961851328102</c:v>
                </c:pt>
                <c:pt idx="27">
                  <c:v>0.00082229629576457</c:v>
                </c:pt>
                <c:pt idx="28">
                  <c:v>0.000834818574380273</c:v>
                </c:pt>
                <c:pt idx="29">
                  <c:v>0.000847531547594187</c:v>
                </c:pt>
                <c:pt idx="30">
                  <c:v>0.000860438119384961</c:v>
                </c:pt>
                <c:pt idx="31">
                  <c:v>0.000873541237954276</c:v>
                </c:pt>
                <c:pt idx="32">
                  <c:v>0.00088684389640028</c:v>
                </c:pt>
                <c:pt idx="33">
                  <c:v>0.0009003491334013</c:v>
                </c:pt>
                <c:pt idx="34">
                  <c:v>0.000914060033909948</c:v>
                </c:pt>
                <c:pt idx="35">
                  <c:v>0.000927979729857816</c:v>
                </c:pt>
                <c:pt idx="36">
                  <c:v>0.000942111400870879</c:v>
                </c:pt>
                <c:pt idx="37">
                  <c:v>0.000956458274995816</c:v>
                </c:pt>
                <c:pt idx="38">
                  <c:v>0.000971023629437377</c:v>
                </c:pt>
                <c:pt idx="39">
                  <c:v>0.000985810791306982</c:v>
                </c:pt>
                <c:pt idx="40">
                  <c:v>0.00100082313838272</c:v>
                </c:pt>
                <c:pt idx="41">
                  <c:v>0.00101606409988094</c:v>
                </c:pt>
                <c:pt idx="42">
                  <c:v>0.00103153715723953</c:v>
                </c:pt>
                <c:pt idx="43">
                  <c:v>0.00104724584491323</c:v>
                </c:pt>
                <c:pt idx="44">
                  <c:v>0.00106319375118094</c:v>
                </c:pt>
                <c:pt idx="45">
                  <c:v>0.00107938451896542</c:v>
                </c:pt>
                <c:pt idx="46">
                  <c:v>0.0010958218466654</c:v>
                </c:pt>
                <c:pt idx="47">
                  <c:v>0.00111250948900041</c:v>
                </c:pt>
                <c:pt idx="48">
                  <c:v>0.00112945125786844</c:v>
                </c:pt>
                <c:pt idx="49">
                  <c:v>0.00114665102321669</c:v>
                </c:pt>
                <c:pt idx="50">
                  <c:v>0.00116411271392557</c:v>
                </c:pt>
                <c:pt idx="51">
                  <c:v>0.00118184031870616</c:v>
                </c:pt>
                <c:pt idx="52">
                  <c:v>0.00119983788701133</c:v>
                </c:pt>
                <c:pt idx="53">
                  <c:v>0.00121810952996075</c:v>
                </c:pt>
                <c:pt idx="54">
                  <c:v>0.00123665942127994</c:v>
                </c:pt>
                <c:pt idx="55">
                  <c:v>0.00125549179825375</c:v>
                </c:pt>
                <c:pt idx="56">
                  <c:v>0.00127461096269416</c:v>
                </c:pt>
                <c:pt idx="57">
                  <c:v>0.00129402128192301</c:v>
                </c:pt>
                <c:pt idx="58">
                  <c:v>0.00131372718976955</c:v>
                </c:pt>
                <c:pt idx="59">
                  <c:v>0.0013337331875833</c:v>
                </c:pt>
                <c:pt idx="60">
                  <c:v>0.00135404384526223</c:v>
                </c:pt>
                <c:pt idx="61">
                  <c:v>0.00137466380229668</c:v>
                </c:pt>
                <c:pt idx="62">
                  <c:v>0.00139559776882912</c:v>
                </c:pt>
                <c:pt idx="63">
                  <c:v>0.00141685052673007</c:v>
                </c:pt>
                <c:pt idx="64">
                  <c:v>0.00143842693069043</c:v>
                </c:pt>
                <c:pt idx="65">
                  <c:v>0.00146033190933038</c:v>
                </c:pt>
                <c:pt idx="66">
                  <c:v>0.00148257046632526</c:v>
                </c:pt>
                <c:pt idx="67">
                  <c:v>0.00150514768154849</c:v>
                </c:pt>
                <c:pt idx="68">
                  <c:v>0.00152806871223197</c:v>
                </c:pt>
                <c:pt idx="69">
                  <c:v>0.00155133879414413</c:v>
                </c:pt>
                <c:pt idx="70">
                  <c:v>0.00157496324278592</c:v>
                </c:pt>
                <c:pt idx="71">
                  <c:v>0.001598947454605</c:v>
                </c:pt>
                <c:pt idx="72">
                  <c:v>0.00162329690822842</c:v>
                </c:pt>
                <c:pt idx="73">
                  <c:v>0.00164801716571414</c:v>
                </c:pt>
                <c:pt idx="74">
                  <c:v>0.00167311387382146</c:v>
                </c:pt>
                <c:pt idx="75">
                  <c:v>0.00169859276530097</c:v>
                </c:pt>
                <c:pt idx="76">
                  <c:v>0.00172445966020403</c:v>
                </c:pt>
                <c:pt idx="77">
                  <c:v>0.00175072046721221</c:v>
                </c:pt>
                <c:pt idx="78">
                  <c:v>0.00177738118498702</c:v>
                </c:pt>
                <c:pt idx="79">
                  <c:v>0.00180444790354012</c:v>
                </c:pt>
                <c:pt idx="80">
                  <c:v>0.00183192680562449</c:v>
                </c:pt>
                <c:pt idx="81">
                  <c:v>0.00185982416814669</c:v>
                </c:pt>
                <c:pt idx="82">
                  <c:v>0.0018881463636007</c:v>
                </c:pt>
                <c:pt idx="83">
                  <c:v>0.00191689986152355</c:v>
                </c:pt>
                <c:pt idx="84">
                  <c:v>0.00194609122997315</c:v>
                </c:pt>
                <c:pt idx="85">
                  <c:v>0.00197572713702858</c:v>
                </c:pt>
                <c:pt idx="86">
                  <c:v>0.00200581435231328</c:v>
                </c:pt>
                <c:pt idx="87">
                  <c:v>0.0020363597485414</c:v>
                </c:pt>
                <c:pt idx="88">
                  <c:v>0.00206737030308772</c:v>
                </c:pt>
                <c:pt idx="89">
                  <c:v>0.00209885309958144</c:v>
                </c:pt>
                <c:pt idx="90">
                  <c:v>0.0021308153295243</c:v>
                </c:pt>
                <c:pt idx="91">
                  <c:v>0.0021632642939333</c:v>
                </c:pt>
                <c:pt idx="92">
                  <c:v>0.00219620740500843</c:v>
                </c:pt>
                <c:pt idx="93">
                  <c:v>0.00222965218782581</c:v>
                </c:pt>
                <c:pt idx="94">
                  <c:v>0.00226360628205667</c:v>
                </c:pt>
                <c:pt idx="95">
                  <c:v>0.00229807744371235</c:v>
                </c:pt>
                <c:pt idx="96">
                  <c:v>0.00233307354691609</c:v>
                </c:pt>
                <c:pt idx="97">
                  <c:v>0.00236860258570162</c:v>
                </c:pt>
                <c:pt idx="98">
                  <c:v>0.0024046726758392</c:v>
                </c:pt>
                <c:pt idx="99">
                  <c:v>0.00244129205668955</c:v>
                </c:pt>
                <c:pt idx="100">
                  <c:v>0.00247846909308583</c:v>
                </c:pt>
                <c:pt idx="101">
                  <c:v>0.0025162122772445</c:v>
                </c:pt>
                <c:pt idx="102">
                  <c:v>0.00255453023070508</c:v>
                </c:pt>
                <c:pt idx="103">
                  <c:v>0.00259343170629957</c:v>
                </c:pt>
                <c:pt idx="104">
                  <c:v>0.00263292559015185</c:v>
                </c:pt>
                <c:pt idx="105">
                  <c:v>0.00267302090370746</c:v>
                </c:pt>
                <c:pt idx="106">
                  <c:v>0.00271372680579438</c:v>
                </c:pt>
                <c:pt idx="107">
                  <c:v>0.0027550525947151</c:v>
                </c:pt>
                <c:pt idx="108">
                  <c:v>0.00279700771037067</c:v>
                </c:pt>
                <c:pt idx="109">
                  <c:v>0.00283960173641692</c:v>
                </c:pt>
                <c:pt idx="110">
                  <c:v>0.00288284440245372</c:v>
                </c:pt>
                <c:pt idx="111">
                  <c:v>0.00292674558624744</c:v>
                </c:pt>
                <c:pt idx="112">
                  <c:v>0.00297131531598724</c:v>
                </c:pt>
                <c:pt idx="113">
                  <c:v>0.00301656377257588</c:v>
                </c:pt>
                <c:pt idx="114">
                  <c:v>0.00306250129195521</c:v>
                </c:pt>
                <c:pt idx="115">
                  <c:v>0.00310913836746722</c:v>
                </c:pt>
                <c:pt idx="116">
                  <c:v>0.00315648565225098</c:v>
                </c:pt>
                <c:pt idx="117">
                  <c:v>0.00320455396167613</c:v>
                </c:pt>
                <c:pt idx="118">
                  <c:v>0.00325335427581333</c:v>
                </c:pt>
                <c:pt idx="119">
                  <c:v>0.00330289774194246</c:v>
                </c:pt>
                <c:pt idx="120">
                  <c:v>0.00335319567709895</c:v>
                </c:pt>
                <c:pt idx="121">
                  <c:v>0.00340425957065883</c:v>
                </c:pt>
                <c:pt idx="122">
                  <c:v>0.00345610108696328</c:v>
                </c:pt>
                <c:pt idx="123">
                  <c:v>0.00350873206798302</c:v>
                </c:pt>
                <c:pt idx="124">
                  <c:v>0.00356216453602338</c:v>
                </c:pt>
                <c:pt idx="125">
                  <c:v>0.00361641069647043</c:v>
                </c:pt>
                <c:pt idx="126">
                  <c:v>0.00367148294057912</c:v>
                </c:pt>
                <c:pt idx="127">
                  <c:v>0.00372739384830368</c:v>
                </c:pt>
                <c:pt idx="128">
                  <c:v>0.00378415619117124</c:v>
                </c:pt>
                <c:pt idx="129">
                  <c:v>0.00384178293519923</c:v>
                </c:pt>
                <c:pt idx="130">
                  <c:v>0.00390028724385709</c:v>
                </c:pt>
                <c:pt idx="131">
                  <c:v>0.00395968248107318</c:v>
                </c:pt>
                <c:pt idx="132">
                  <c:v>0.0040199822142875</c:v>
                </c:pt>
                <c:pt idx="133">
                  <c:v>0.00408120021755076</c:v>
                </c:pt>
                <c:pt idx="134">
                  <c:v>0.00414335047467082</c:v>
                </c:pt>
                <c:pt idx="135">
                  <c:v>0.00420644718240693</c:v>
                </c:pt>
                <c:pt idx="136">
                  <c:v>0.00427050475371262</c:v>
                </c:pt>
                <c:pt idx="137">
                  <c:v>0.00433553782102803</c:v>
                </c:pt>
                <c:pt idx="138">
                  <c:v>0.00440156123962237</c:v>
                </c:pt>
                <c:pt idx="139">
                  <c:v>0.00446859009098718</c:v>
                </c:pt>
                <c:pt idx="140">
                  <c:v>0.0045366396862814</c:v>
                </c:pt>
                <c:pt idx="141">
                  <c:v>0.00460572556982883</c:v>
                </c:pt>
                <c:pt idx="142">
                  <c:v>0.00467586352266887</c:v>
                </c:pt>
                <c:pt idx="143">
                  <c:v>0.00474706956616128</c:v>
                </c:pt>
                <c:pt idx="144">
                  <c:v>0.00481935996564597</c:v>
                </c:pt>
                <c:pt idx="145">
                  <c:v>0.00489275123415835</c:v>
                </c:pt>
                <c:pt idx="146">
                  <c:v>0.00496726013620137</c:v>
                </c:pt>
                <c:pt idx="147">
                  <c:v>0.005042903691575</c:v>
                </c:pt>
                <c:pt idx="148">
                  <c:v>0.00511969917926396</c:v>
                </c:pt>
                <c:pt idx="149">
                  <c:v>0.00519766414138473</c:v>
                </c:pt>
                <c:pt idx="150">
                  <c:v>0.00527681638719262</c:v>
                </c:pt>
                <c:pt idx="151">
                  <c:v>0.00535717399714986</c:v>
                </c:pt>
                <c:pt idx="152">
                  <c:v>0.0054387553270557</c:v>
                </c:pt>
                <c:pt idx="153">
                  <c:v>0.00552157901223929</c:v>
                </c:pt>
                <c:pt idx="154">
                  <c:v>0.00560566397181654</c:v>
                </c:pt>
                <c:pt idx="155">
                  <c:v>0.00569102941301171</c:v>
                </c:pt>
                <c:pt idx="156">
                  <c:v>0.00577769483554489</c:v>
                </c:pt>
                <c:pt idx="157">
                  <c:v>0.00586568003608618</c:v>
                </c:pt>
                <c:pt idx="158">
                  <c:v>0.00595500511277785</c:v>
                </c:pt>
                <c:pt idx="159">
                  <c:v>0.00604569046982522</c:v>
                </c:pt>
                <c:pt idx="160">
                  <c:v>0.00613775682215758</c:v>
                </c:pt>
                <c:pt idx="161">
                  <c:v>0.00623122520015999</c:v>
                </c:pt>
                <c:pt idx="162">
                  <c:v>0.00632611695447714</c:v>
                </c:pt>
                <c:pt idx="163">
                  <c:v>0.0064224537608905</c:v>
                </c:pt>
                <c:pt idx="164">
                  <c:v>0.00652025762526955</c:v>
                </c:pt>
                <c:pt idx="165">
                  <c:v>0.00661955088859852</c:v>
                </c:pt>
                <c:pt idx="166">
                  <c:v>0.00672035623207972</c:v>
                </c:pt>
                <c:pt idx="167">
                  <c:v>0.00682269668231444</c:v>
                </c:pt>
                <c:pt idx="168">
                  <c:v>0.00692659561656288</c:v>
                </c:pt>
                <c:pt idx="169">
                  <c:v>0.00703207676808414</c:v>
                </c:pt>
                <c:pt idx="170">
                  <c:v>0.0071391642315575</c:v>
                </c:pt>
                <c:pt idx="171">
                  <c:v>0.00724788246858629</c:v>
                </c:pt>
                <c:pt idx="172">
                  <c:v>0.00735825631328558</c:v>
                </c:pt>
                <c:pt idx="173">
                  <c:v>0.00747031097795491</c:v>
                </c:pt>
                <c:pt idx="174">
                  <c:v>0.00758407205883747</c:v>
                </c:pt>
                <c:pt idx="175">
                  <c:v>0.00769956554196697</c:v>
                </c:pt>
                <c:pt idx="176">
                  <c:v>0.00781681780910353</c:v>
                </c:pt>
                <c:pt idx="177">
                  <c:v>0.00793585564375992</c:v>
                </c:pt>
                <c:pt idx="178">
                  <c:v>0.00805670623731973</c:v>
                </c:pt>
                <c:pt idx="179">
                  <c:v>0.00817939719524845</c:v>
                </c:pt>
                <c:pt idx="180">
                  <c:v>0.00830395654339944</c:v>
                </c:pt>
                <c:pt idx="181">
                  <c:v>0.00843041273441568</c:v>
                </c:pt>
                <c:pt idx="182">
                  <c:v>0.00855879465422912</c:v>
                </c:pt>
                <c:pt idx="183">
                  <c:v>0.008689131628659</c:v>
                </c:pt>
                <c:pt idx="184">
                  <c:v>0.00882145343011065</c:v>
                </c:pt>
                <c:pt idx="185">
                  <c:v>0.00895579028437631</c:v>
                </c:pt>
                <c:pt idx="186">
                  <c:v>0.0090921728775394</c:v>
                </c:pt>
                <c:pt idx="187">
                  <c:v>0.00923063236298415</c:v>
                </c:pt>
                <c:pt idx="188">
                  <c:v>0.00937120036851183</c:v>
                </c:pt>
                <c:pt idx="189">
                  <c:v>0.00951390900356532</c:v>
                </c:pt>
                <c:pt idx="190">
                  <c:v>0.00965879086656377</c:v>
                </c:pt>
                <c:pt idx="191">
                  <c:v>0.00980587905234901</c:v>
                </c:pt>
                <c:pt idx="192">
                  <c:v>0.00995520715974519</c:v>
                </c:pt>
                <c:pt idx="193">
                  <c:v>0.0101068092992337</c:v>
                </c:pt>
                <c:pt idx="194">
                  <c:v>0.0102607201007449</c:v>
                </c:pt>
                <c:pt idx="195">
                  <c:v>0.0104169747215684</c:v>
                </c:pt>
                <c:pt idx="196">
                  <c:v>0.0105756088543841</c:v>
                </c:pt>
                <c:pt idx="197">
                  <c:v>0.0107366587354154</c:v>
                </c:pt>
                <c:pt idx="198">
                  <c:v>0.010900161152706</c:v>
                </c:pt>
                <c:pt idx="199">
                  <c:v>0.0110661534545238</c:v>
                </c:pt>
                <c:pt idx="200">
                  <c:v>0.0112346735578922</c:v>
                </c:pt>
                <c:pt idx="201">
                  <c:v>0.011405759957251</c:v>
                </c:pt>
                <c:pt idx="202">
                  <c:v>0.0115794517332497</c:v>
                </c:pt>
                <c:pt idx="203">
                  <c:v>0.0117557885616748</c:v>
                </c:pt>
                <c:pt idx="204">
                  <c:v>0.0119348107225125</c:v>
                </c:pt>
                <c:pt idx="205">
                  <c:v>0.0121165591091498</c:v>
                </c:pt>
                <c:pt idx="206">
                  <c:v>0.0123010752377155</c:v>
                </c:pt>
                <c:pt idx="207">
                  <c:v>0.012488401256564</c:v>
                </c:pt>
                <c:pt idx="208">
                  <c:v>0.0126785799559025</c:v>
                </c:pt>
                <c:pt idx="209">
                  <c:v>0.012871654777566</c:v>
                </c:pt>
                <c:pt idx="210">
                  <c:v>0.0130676698249401</c:v>
                </c:pt>
                <c:pt idx="211">
                  <c:v>0.0132666698730356</c:v>
                </c:pt>
                <c:pt idx="212">
                  <c:v>0.0134687003787164</c:v>
                </c:pt>
                <c:pt idx="213">
                  <c:v>0.0136738074910826</c:v>
                </c:pt>
                <c:pt idx="214">
                  <c:v>0.0138820380620128</c:v>
                </c:pt>
                <c:pt idx="215">
                  <c:v>0.0140934396568658</c:v>
                </c:pt>
                <c:pt idx="216">
                  <c:v>0.014308060565346</c:v>
                </c:pt>
                <c:pt idx="217">
                  <c:v>0.014525949812534</c:v>
                </c:pt>
                <c:pt idx="218">
                  <c:v>0.0147471571700853</c:v>
                </c:pt>
                <c:pt idx="219">
                  <c:v>0.0149717331675993</c:v>
                </c:pt>
                <c:pt idx="220">
                  <c:v>0.0151997291041617</c:v>
                </c:pt>
                <c:pt idx="221">
                  <c:v>0.0154311970600626</c:v>
                </c:pt>
                <c:pt idx="222">
                  <c:v>0.015666189908693</c:v>
                </c:pt>
                <c:pt idx="223">
                  <c:v>0.0159047613286224</c:v>
                </c:pt>
                <c:pt idx="224">
                  <c:v>0.0161469658158603</c:v>
                </c:pt>
                <c:pt idx="225">
                  <c:v>0.0163928586963049</c:v>
                </c:pt>
                <c:pt idx="226">
                  <c:v>0.0166424961383806</c:v>
                </c:pt>
                <c:pt idx="227">
                  <c:v>0.0168959351658686</c:v>
                </c:pt>
                <c:pt idx="228">
                  <c:v>0.0171532336709326</c:v>
                </c:pt>
                <c:pt idx="229">
                  <c:v>0.0174144504273427</c:v>
                </c:pt>
                <c:pt idx="230">
                  <c:v>0.0176796451039012</c:v>
                </c:pt>
                <c:pt idx="231">
                  <c:v>0.0179488782780723</c:v>
                </c:pt>
                <c:pt idx="232">
                  <c:v>0.0182222114498196</c:v>
                </c:pt>
                <c:pt idx="233">
                  <c:v>0.0184997070556544</c:v>
                </c:pt>
                <c:pt idx="234">
                  <c:v>0.0187814284828979</c:v>
                </c:pt>
                <c:pt idx="235">
                  <c:v>0.0190674400841603</c:v>
                </c:pt>
                <c:pt idx="236">
                  <c:v>0.0193578071920409</c:v>
                </c:pt>
                <c:pt idx="237">
                  <c:v>0.0196525961340517</c:v>
                </c:pt>
                <c:pt idx="238">
                  <c:v>0.0199518742477682</c:v>
                </c:pt>
                <c:pt idx="239">
                  <c:v>0.0202557098962114</c:v>
                </c:pt>
                <c:pt idx="240">
                  <c:v>0.0205641724834634</c:v>
                </c:pt>
                <c:pt idx="241">
                  <c:v>0.0208773324705212</c:v>
                </c:pt>
                <c:pt idx="242">
                  <c:v>0.021195261391392</c:v>
                </c:pt>
                <c:pt idx="243">
                  <c:v>0.0215180318694335</c:v>
                </c:pt>
                <c:pt idx="244">
                  <c:v>0.0218457176339427</c:v>
                </c:pt>
                <c:pt idx="245">
                  <c:v>0.0221783935369976</c:v>
                </c:pt>
                <c:pt idx="246">
                  <c:v>0.022516135570556</c:v>
                </c:pt>
                <c:pt idx="247">
                  <c:v>0.0228590208838132</c:v>
                </c:pt>
                <c:pt idx="248">
                  <c:v>0.0232071278008256</c:v>
                </c:pt>
                <c:pt idx="249">
                  <c:v>0.0235605358384016</c:v>
                </c:pt>
                <c:pt idx="250">
                  <c:v>0.0239193257242656</c:v>
                </c:pt>
                <c:pt idx="251">
                  <c:v>0.024283579415498</c:v>
                </c:pt>
                <c:pt idx="252">
                  <c:v>0.0246533801172569</c:v>
                </c:pt>
                <c:pt idx="253">
                  <c:v>0.0250288123017836</c:v>
                </c:pt>
                <c:pt idx="254">
                  <c:v>0.0254099617276992</c:v>
                </c:pt>
                <c:pt idx="255">
                  <c:v>0.0257969154595931</c:v>
                </c:pt>
                <c:pt idx="256">
                  <c:v>0.0261897618879117</c:v>
                </c:pt>
                <c:pt idx="257">
                  <c:v>0.0265885907491489</c:v>
                </c:pt>
                <c:pt idx="258">
                  <c:v>0.0269934931463441</c:v>
                </c:pt>
                <c:pt idx="259">
                  <c:v>0.0274045615698925</c:v>
                </c:pt>
                <c:pt idx="260">
                  <c:v>0.0278218899186726</c:v>
                </c:pt>
                <c:pt idx="261">
                  <c:v>0.028245573521495</c:v>
                </c:pt>
                <c:pt idx="262">
                  <c:v>0.0286757091588782</c:v>
                </c:pt>
                <c:pt idx="263">
                  <c:v>0.0291123950851555</c:v>
                </c:pt>
                <c:pt idx="264">
                  <c:v>0.0295557310509193</c:v>
                </c:pt>
                <c:pt idx="265">
                  <c:v>0.0300058183258064</c:v>
                </c:pt>
                <c:pt idx="266">
                  <c:v>0.0304627597216308</c:v>
                </c:pt>
                <c:pt idx="267">
                  <c:v>0.0309266596158689</c:v>
                </c:pt>
                <c:pt idx="268">
                  <c:v>0.0313976239755014</c:v>
                </c:pt>
                <c:pt idx="269">
                  <c:v>0.0318757603812197</c:v>
                </c:pt>
                <c:pt idx="270">
                  <c:v>0.0323611780519997</c:v>
                </c:pt>
                <c:pt idx="271">
                  <c:v>0.0328539878700505</c:v>
                </c:pt>
                <c:pt idx="272">
                  <c:v>0.0333543024061426</c:v>
                </c:pt>
                <c:pt idx="273">
                  <c:v>0.0338622359453224</c:v>
                </c:pt>
                <c:pt idx="274">
                  <c:v>0.0343779045130177</c:v>
                </c:pt>
                <c:pt idx="275">
                  <c:v>0.0349014259015408</c:v>
                </c:pt>
                <c:pt idx="276">
                  <c:v>0.0354329196969958</c:v>
                </c:pt>
                <c:pt idx="277">
                  <c:v>0.0359725073065947</c:v>
                </c:pt>
                <c:pt idx="278">
                  <c:v>0.0365203119863905</c:v>
                </c:pt>
                <c:pt idx="279">
                  <c:v>0.037076458869432</c:v>
                </c:pt>
                <c:pt idx="280">
                  <c:v>0.0376410749943472</c:v>
                </c:pt>
                <c:pt idx="281">
                  <c:v>0.0382142893343626</c:v>
                </c:pt>
                <c:pt idx="282">
                  <c:v>0.0387962328267641</c:v>
                </c:pt>
                <c:pt idx="283">
                  <c:v>0.0393870384028062</c:v>
                </c:pt>
                <c:pt idx="284">
                  <c:v>0.0399868410180774</c:v>
                </c:pt>
                <c:pt idx="285">
                  <c:v>0.0405957776833273</c:v>
                </c:pt>
                <c:pt idx="286">
                  <c:v>0.0412139874957638</c:v>
                </c:pt>
                <c:pt idx="287">
                  <c:v>0.0418416116708262</c:v>
                </c:pt>
                <c:pt idx="288">
                  <c:v>0.0424787935744428</c:v>
                </c:pt>
                <c:pt idx="289">
                  <c:v>0.0431256787557794</c:v>
                </c:pt>
                <c:pt idx="290">
                  <c:v>0.0437824149804868</c:v>
                </c:pt>
                <c:pt idx="291">
                  <c:v>0.0444491522644535</c:v>
                </c:pt>
                <c:pt idx="292">
                  <c:v>0.0451260429080747</c:v>
                </c:pt>
                <c:pt idx="293">
                  <c:v>0.0458132415310404</c:v>
                </c:pt>
                <c:pt idx="294">
                  <c:v>0.0465109051076551</c:v>
                </c:pt>
                <c:pt idx="295">
                  <c:v>0.0472191930026956</c:v>
                </c:pt>
                <c:pt idx="296">
                  <c:v>0.0479382670078128</c:v>
                </c:pt>
                <c:pt idx="297">
                  <c:v>0.0486682913784901</c:v>
                </c:pt>
                <c:pt idx="298">
                  <c:v>0.0494094328715636</c:v>
                </c:pt>
                <c:pt idx="299">
                  <c:v>0.0501618607833133</c:v>
                </c:pt>
                <c:pt idx="300">
                  <c:v>0.0509257469881353</c:v>
                </c:pt>
                <c:pt idx="301">
                  <c:v>0.0517012659778023</c:v>
                </c:pt>
                <c:pt idx="302">
                  <c:v>0.0524885949013222</c:v>
                </c:pt>
                <c:pt idx="303">
                  <c:v>0.0532879136054032</c:v>
                </c:pt>
                <c:pt idx="304">
                  <c:v>0.0540994046755363</c:v>
                </c:pt>
                <c:pt idx="305">
                  <c:v>0.0549232534777018</c:v>
                </c:pt>
                <c:pt idx="306">
                  <c:v>0.0557596482007125</c:v>
                </c:pt>
                <c:pt idx="307">
                  <c:v>0.0566087798992005</c:v>
                </c:pt>
                <c:pt idx="308">
                  <c:v>0.0574708425372593</c:v>
                </c:pt>
                <c:pt idx="309">
                  <c:v>0.0583460330327507</c:v>
                </c:pt>
                <c:pt idx="310">
                  <c:v>0.0592345513022849</c:v>
                </c:pt>
                <c:pt idx="311">
                  <c:v>0.0601366003068883</c:v>
                </c:pt>
                <c:pt idx="312">
                  <c:v>0.0610523860983637</c:v>
                </c:pt>
                <c:pt idx="313">
                  <c:v>0.0619821178663591</c:v>
                </c:pt>
                <c:pt idx="314">
                  <c:v>0.0629260079861514</c:v>
                </c:pt>
                <c:pt idx="315">
                  <c:v>0.0638842720671587</c:v>
                </c:pt>
                <c:pt idx="316">
                  <c:v>0.0648571290021917</c:v>
                </c:pt>
                <c:pt idx="317">
                  <c:v>0.0658448010174534</c:v>
                </c:pt>
                <c:pt idx="318">
                  <c:v>0.0668475137233029</c:v>
                </c:pt>
                <c:pt idx="319">
                  <c:v>0.0678654961657898</c:v>
                </c:pt>
                <c:pt idx="320">
                  <c:v>0.0688989808789744</c:v>
                </c:pt>
                <c:pt idx="321">
                  <c:v>0.0699482039380452</c:v>
                </c:pt>
                <c:pt idx="322">
                  <c:v>0.0710134050132438</c:v>
                </c:pt>
                <c:pt idx="323">
                  <c:v>0.072094827424613</c:v>
                </c:pt>
                <c:pt idx="324">
                  <c:v>0.0731927181975767</c:v>
                </c:pt>
                <c:pt idx="325">
                  <c:v>0.0743073281193671</c:v>
                </c:pt>
                <c:pt idx="326">
                  <c:v>0.0754389117963118</c:v>
                </c:pt>
                <c:pt idx="327">
                  <c:v>0.0765877277119917</c:v>
                </c:pt>
                <c:pt idx="328">
                  <c:v>0.077754038286286</c:v>
                </c:pt>
                <c:pt idx="329">
                  <c:v>0.0789381099353157</c:v>
                </c:pt>
                <c:pt idx="330">
                  <c:v>0.0801402131323002</c:v>
                </c:pt>
                <c:pt idx="331">
                  <c:v>0.0813606224693403</c:v>
                </c:pt>
                <c:pt idx="332">
                  <c:v>0.0825996167201425</c:v>
                </c:pt>
                <c:pt idx="333">
                  <c:v>0.0838574789036981</c:v>
                </c:pt>
                <c:pt idx="334">
                  <c:v>0.085134496348932</c:v>
                </c:pt>
                <c:pt idx="335">
                  <c:v>0.086430960760337</c:v>
                </c:pt>
                <c:pt idx="336">
                  <c:v>0.0877471682846062</c:v>
                </c:pt>
                <c:pt idx="337">
                  <c:v>0.0890834195782803</c:v>
                </c:pt>
                <c:pt idx="338">
                  <c:v>0.0904400198764266</c:v>
                </c:pt>
                <c:pt idx="339">
                  <c:v>0.0918172790623621</c:v>
                </c:pt>
                <c:pt idx="340">
                  <c:v>0.0932155117384387</c:v>
                </c:pt>
                <c:pt idx="341">
                  <c:v>0.0946350372979073</c:v>
                </c:pt>
                <c:pt idx="342">
                  <c:v>0.0960761799978755</c:v>
                </c:pt>
                <c:pt idx="343">
                  <c:v>0.0975392690333761</c:v>
                </c:pt>
                <c:pt idx="344">
                  <c:v>0.0990246386125646</c:v>
                </c:pt>
                <c:pt idx="345">
                  <c:v>0.100532628033061</c:v>
                </c:pt>
                <c:pt idx="346">
                  <c:v>0.102063581759452</c:v>
                </c:pt>
                <c:pt idx="347">
                  <c:v>0.103617849501982</c:v>
                </c:pt>
                <c:pt idx="348">
                  <c:v>0.105195786296428</c:v>
                </c:pt>
                <c:pt idx="349">
                  <c:v>0.106797752585207</c:v>
                </c:pt>
                <c:pt idx="350">
                  <c:v>0.108424114299702</c:v>
                </c:pt>
                <c:pt idx="351">
                  <c:v>0.11007524294386</c:v>
                </c:pt>
                <c:pt idx="352">
                  <c:v>0.111751515679046</c:v>
                </c:pt>
                <c:pt idx="353">
                  <c:v>0.113453315410199</c:v>
                </c:pt>
                <c:pt idx="354">
                  <c:v>0.115181030873298</c:v>
                </c:pt>
                <c:pt idx="355">
                  <c:v>0.11693505672416</c:v>
                </c:pt>
                <c:pt idx="356">
                  <c:v>0.118715793628589</c:v>
                </c:pt>
                <c:pt idx="357">
                  <c:v>0.120523648353898</c:v>
                </c:pt>
                <c:pt idx="358">
                  <c:v>0.122359033861825</c:v>
                </c:pt>
                <c:pt idx="359">
                  <c:v>0.124222369402868</c:v>
                </c:pt>
                <c:pt idx="360">
                  <c:v>0.126114080612049</c:v>
                </c:pt>
                <c:pt idx="361">
                  <c:v>0.128034599606141</c:v>
                </c:pt>
                <c:pt idx="362">
                  <c:v>0.129984365082377</c:v>
                </c:pt>
                <c:pt idx="363">
                  <c:v>0.131963822418656</c:v>
                </c:pt>
                <c:pt idx="364">
                  <c:v>0.133973423775286</c:v>
                </c:pt>
                <c:pt idx="365">
                  <c:v>0.13601362819826</c:v>
                </c:pt>
                <c:pt idx="366">
                  <c:v>0.138084901724122</c:v>
                </c:pt>
                <c:pt idx="367">
                  <c:v>0.140187717486418</c:v>
                </c:pt>
                <c:pt idx="368">
                  <c:v>0.142322555823774</c:v>
                </c:pt>
                <c:pt idx="369">
                  <c:v>0.144489904389619</c:v>
                </c:pt>
                <c:pt idx="370">
                  <c:v>0.146690258263572</c:v>
                </c:pt>
                <c:pt idx="371">
                  <c:v>0.14892412006454</c:v>
                </c:pt>
                <c:pt idx="372">
                  <c:v>0.151192000065523</c:v>
                </c:pt>
                <c:pt idx="373">
                  <c:v>0.153494416310176</c:v>
                </c:pt>
                <c:pt idx="374">
                  <c:v>0.155831894731143</c:v>
                </c:pt>
                <c:pt idx="375">
                  <c:v>0.158204969270196</c:v>
                </c:pt>
                <c:pt idx="376">
                  <c:v>0.160614182000199</c:v>
                </c:pt>
                <c:pt idx="377">
                  <c:v>0.163060083248933</c:v>
                </c:pt>
                <c:pt idx="378">
                  <c:v>0.165543231724805</c:v>
                </c:pt>
                <c:pt idx="379">
                  <c:v>0.168064194644472</c:v>
                </c:pt>
                <c:pt idx="380">
                  <c:v>0.170623547862408</c:v>
                </c:pt>
                <c:pt idx="381">
                  <c:v>0.173221876002445</c:v>
                </c:pt>
                <c:pt idx="382">
                  <c:v>0.175859772591315</c:v>
                </c:pt>
                <c:pt idx="383">
                  <c:v>0.178537840194228</c:v>
                </c:pt>
                <c:pt idx="384">
                  <c:v>0.181256690552516</c:v>
                </c:pt>
                <c:pt idx="385">
                  <c:v>0.184016944723366</c:v>
                </c:pt>
                <c:pt idx="386">
                  <c:v>0.186819233221692</c:v>
                </c:pt>
                <c:pt idx="387">
                  <c:v>0.189664196164154</c:v>
                </c:pt>
                <c:pt idx="388">
                  <c:v>0.192552483415385</c:v>
                </c:pt>
                <c:pt idx="389">
                  <c:v>0.195484754736431</c:v>
                </c:pt>
                <c:pt idx="390">
                  <c:v>0.198461679935463</c:v>
                </c:pt>
                <c:pt idx="391">
                  <c:v>0.201483939020775</c:v>
                </c:pt>
                <c:pt idx="392">
                  <c:v>0.204552222356117</c:v>
                </c:pt>
                <c:pt idx="393">
                  <c:v>0.207667230818393</c:v>
                </c:pt>
                <c:pt idx="394">
                  <c:v>0.210829675957759</c:v>
                </c:pt>
                <c:pt idx="395">
                  <c:v>0.214040280160161</c:v>
                </c:pt>
                <c:pt idx="396">
                  <c:v>0.217299776812347</c:v>
                </c:pt>
                <c:pt idx="397">
                  <c:v>0.220608910469387</c:v>
                </c:pt>
                <c:pt idx="398">
                  <c:v>0.223968437024759</c:v>
                </c:pt>
                <c:pt idx="399">
                  <c:v>0.227379123883004</c:v>
                </c:pt>
                <c:pt idx="400">
                  <c:v>0.230841750135029</c:v>
                </c:pt>
                <c:pt idx="401">
                  <c:v>0.23435710673607</c:v>
                </c:pt>
                <c:pt idx="402">
                  <c:v>0.237925996686366</c:v>
                </c:pt>
                <c:pt idx="403">
                  <c:v>0.241549235214584</c:v>
                </c:pt>
                <c:pt idx="404">
                  <c:v>0.245227649964045</c:v>
                </c:pt>
                <c:pt idx="405">
                  <c:v>0.248962081181772</c:v>
                </c:pt>
                <c:pt idx="406">
                  <c:v>0.252753381910428</c:v>
                </c:pt>
                <c:pt idx="407">
                  <c:v>0.256602418183176</c:v>
                </c:pt>
                <c:pt idx="408">
                  <c:v>0.260510069221498</c:v>
                </c:pt>
                <c:pt idx="409">
                  <c:v>0.264477227636039</c:v>
                </c:pt>
                <c:pt idx="410">
                  <c:v>0.268504799630496</c:v>
                </c:pt>
                <c:pt idx="411">
                  <c:v>0.272593705208626</c:v>
                </c:pt>
                <c:pt idx="412">
                  <c:v>0.276744878384392</c:v>
                </c:pt>
                <c:pt idx="413">
                  <c:v>0.280959267395322</c:v>
                </c:pt>
                <c:pt idx="414">
                  <c:v>0.285237834919108</c:v>
                </c:pt>
                <c:pt idx="415">
                  <c:v>0.289581558293511</c:v>
                </c:pt>
                <c:pt idx="416">
                  <c:v>0.293991429739605</c:v>
                </c:pt>
                <c:pt idx="417">
                  <c:v>0.298468456588431</c:v>
                </c:pt>
                <c:pt idx="418">
                  <c:v>0.303013661511098</c:v>
                </c:pt>
                <c:pt idx="419">
                  <c:v>0.307628082752384</c:v>
                </c:pt>
                <c:pt idx="420">
                  <c:v>0.312312774367902</c:v>
                </c:pt>
                <c:pt idx="421">
                  <c:v>0.317068806464875</c:v>
                </c:pt>
                <c:pt idx="422">
                  <c:v>0.321897265446574</c:v>
                </c:pt>
                <c:pt idx="423">
                  <c:v>0.326799254260481</c:v>
                </c:pt>
                <c:pt idx="424">
                  <c:v>0.331775892650235</c:v>
                </c:pt>
                <c:pt idx="425">
                  <c:v>0.336828317411406</c:v>
                </c:pt>
                <c:pt idx="426">
                  <c:v>0.341957682651173</c:v>
                </c:pt>
                <c:pt idx="427">
                  <c:v>0.347165160051952</c:v>
                </c:pt>
                <c:pt idx="428">
                  <c:v>0.352451939139038</c:v>
                </c:pt>
                <c:pt idx="429">
                  <c:v>0.357819227552323</c:v>
                </c:pt>
                <c:pt idx="430">
                  <c:v>0.363268251322155</c:v>
                </c:pt>
                <c:pt idx="431">
                  <c:v>0.368800255149396</c:v>
                </c:pt>
                <c:pt idx="432">
                  <c:v>0.374416502689743</c:v>
                </c:pt>
                <c:pt idx="433">
                  <c:v>0.380118276842378</c:v>
                </c:pt>
                <c:pt idx="434">
                  <c:v>0.385906880043023</c:v>
                </c:pt>
                <c:pt idx="435">
                  <c:v>0.391783634561445</c:v>
                </c:pt>
                <c:pt idx="436">
                  <c:v>0.397749882803498</c:v>
                </c:pt>
                <c:pt idx="437">
                  <c:v>0.403806987617764</c:v>
                </c:pt>
                <c:pt idx="438">
                  <c:v>0.409956332606867</c:v>
                </c:pt>
                <c:pt idx="439">
                  <c:v>0.41619932244352</c:v>
                </c:pt>
                <c:pt idx="440">
                  <c:v>0.422537383191391</c:v>
                </c:pt>
                <c:pt idx="441">
                  <c:v>0.428971962630854</c:v>
                </c:pt>
                <c:pt idx="442">
                  <c:v>0.435504530589699</c:v>
                </c:pt>
                <c:pt idx="443">
                  <c:v>0.442136579278882</c:v>
                </c:pt>
                <c:pt idx="444">
                  <c:v>0.448869623633383</c:v>
                </c:pt>
                <c:pt idx="445">
                  <c:v>0.455705201658257</c:v>
                </c:pt>
                <c:pt idx="446">
                  <c:v>0.462644874779956</c:v>
                </c:pt>
                <c:pt idx="447">
                  <c:v>0.469690228203001</c:v>
                </c:pt>
                <c:pt idx="448">
                  <c:v>0.476842871272083</c:v>
                </c:pt>
                <c:pt idx="449">
                  <c:v>0.484104437839678</c:v>
                </c:pt>
                <c:pt idx="450">
                  <c:v>0.491476586639267</c:v>
                </c:pt>
                <c:pt idx="451">
                  <c:v>0.49896100166423</c:v>
                </c:pt>
                <c:pt idx="452">
                  <c:v>0.506559392552518</c:v>
                </c:pt>
                <c:pt idx="453">
                  <c:v>0.514273494977175</c:v>
                </c:pt>
                <c:pt idx="454">
                  <c:v>0.522105071042818</c:v>
                </c:pt>
                <c:pt idx="455">
                  <c:v>0.53005590968814</c:v>
                </c:pt>
                <c:pt idx="456">
                  <c:v>0.538127827094558</c:v>
                </c:pt>
                <c:pt idx="457">
                  <c:v>0.546322667101074</c:v>
                </c:pt>
                <c:pt idx="458">
                  <c:v>0.554642301625456</c:v>
                </c:pt>
                <c:pt idx="459">
                  <c:v>0.563088631091834</c:v>
                </c:pt>
                <c:pt idx="460">
                  <c:v>0.571663584864806</c:v>
                </c:pt>
                <c:pt idx="461">
                  <c:v>0.580369121690158</c:v>
                </c:pt>
                <c:pt idx="462">
                  <c:v>0.589207230142292</c:v>
                </c:pt>
                <c:pt idx="463">
                  <c:v>0.598179929078469</c:v>
                </c:pt>
                <c:pt idx="464">
                  <c:v>0.607289268099969</c:v>
                </c:pt>
                <c:pt idx="465">
                  <c:v>0.616537328020273</c:v>
                </c:pt>
                <c:pt idx="466">
                  <c:v>0.625926221340379</c:v>
                </c:pt>
                <c:pt idx="467">
                  <c:v>0.635458092731349</c:v>
                </c:pt>
                <c:pt idx="468">
                  <c:v>0.645135119524212</c:v>
                </c:pt>
                <c:pt idx="469">
                  <c:v>0.654959512207323</c:v>
                </c:pt>
                <c:pt idx="470">
                  <c:v>0.664933514931292</c:v>
                </c:pt>
                <c:pt idx="471">
                  <c:v>0.675059406021616</c:v>
                </c:pt>
                <c:pt idx="472">
                  <c:v>0.685339498499103</c:v>
                </c:pt>
                <c:pt idx="473">
                  <c:v>0.695776140608226</c:v>
                </c:pt>
                <c:pt idx="474">
                  <c:v>0.706371716353529</c:v>
                </c:pt>
                <c:pt idx="475">
                  <c:v>0.717128646044192</c:v>
                </c:pt>
                <c:pt idx="476">
                  <c:v>0.728049386846895</c:v>
                </c:pt>
                <c:pt idx="477">
                  <c:v>0.739136433347102</c:v>
                </c:pt>
                <c:pt idx="478">
                  <c:v>0.750392318118885</c:v>
                </c:pt>
                <c:pt idx="479">
                  <c:v>0.761819612303437</c:v>
                </c:pt>
                <c:pt idx="480">
                  <c:v>0.773420926196382</c:v>
                </c:pt>
                <c:pt idx="481">
                  <c:v>0.785198909844042</c:v>
                </c:pt>
                <c:pt idx="482">
                  <c:v>0.797156253648775</c:v>
                </c:pt>
                <c:pt idx="483">
                  <c:v>0.809295688983528</c:v>
                </c:pt>
                <c:pt idx="484">
                  <c:v>0.821619988815764</c:v>
                </c:pt>
                <c:pt idx="485">
                  <c:v>0.834131968340877</c:v>
                </c:pt>
                <c:pt idx="486">
                  <c:v>0.846834485625256</c:v>
                </c:pt>
                <c:pt idx="487">
                  <c:v>0.859730442259144</c:v>
                </c:pt>
                <c:pt idx="488">
                  <c:v>0.872822784019435</c:v>
                </c:pt>
                <c:pt idx="489">
                  <c:v>0.886114501542573</c:v>
                </c:pt>
                <c:pt idx="490">
                  <c:v>0.899608631007689</c:v>
                </c:pt>
                <c:pt idx="491">
                  <c:v>0.913308254830141</c:v>
                </c:pt>
                <c:pt idx="492">
                  <c:v>0.927216502365625</c:v>
                </c:pt>
                <c:pt idx="493">
                  <c:v>0.941336550625</c:v>
                </c:pt>
                <c:pt idx="494">
                  <c:v>0.955671625</c:v>
                </c:pt>
                <c:pt idx="495">
                  <c:v>0.970225</c:v>
                </c:pt>
                <c:pt idx="496">
                  <c:v>0.985</c:v>
                </c:pt>
                <c:pt idx="497">
                  <c:v>1.0</c:v>
                </c:pt>
                <c:pt idx="498">
                  <c:v>1.014999999999999</c:v>
                </c:pt>
                <c:pt idx="499">
                  <c:v>1.030224999999999</c:v>
                </c:pt>
                <c:pt idx="500">
                  <c:v>1.045678375</c:v>
                </c:pt>
                <c:pt idx="501">
                  <c:v>1.061363550624999</c:v>
                </c:pt>
                <c:pt idx="502">
                  <c:v>1.077284003884374</c:v>
                </c:pt>
                <c:pt idx="503">
                  <c:v>1.09344326394264</c:v>
                </c:pt>
                <c:pt idx="504">
                  <c:v>1.10984491290178</c:v>
                </c:pt>
                <c:pt idx="505">
                  <c:v>1.126492586595306</c:v>
                </c:pt>
                <c:pt idx="506">
                  <c:v>1.143389975394235</c:v>
                </c:pt>
                <c:pt idx="507">
                  <c:v>1.16054082502515</c:v>
                </c:pt>
                <c:pt idx="508">
                  <c:v>1.177948937400526</c:v>
                </c:pt>
                <c:pt idx="509">
                  <c:v>1.195618171461535</c:v>
                </c:pt>
                <c:pt idx="510">
                  <c:v>1.213552444033456</c:v>
                </c:pt>
                <c:pt idx="511">
                  <c:v>1.231755730693958</c:v>
                </c:pt>
                <c:pt idx="512">
                  <c:v>1.250232066654368</c:v>
                </c:pt>
                <c:pt idx="513">
                  <c:v>1.268985547654182</c:v>
                </c:pt>
                <c:pt idx="514">
                  <c:v>1.288020330868995</c:v>
                </c:pt>
                <c:pt idx="515">
                  <c:v>1.30734063583203</c:v>
                </c:pt>
                <c:pt idx="516">
                  <c:v>1.32695074536951</c:v>
                </c:pt>
                <c:pt idx="517">
                  <c:v>1.346855006550053</c:v>
                </c:pt>
                <c:pt idx="518">
                  <c:v>1.367057831648305</c:v>
                </c:pt>
                <c:pt idx="519">
                  <c:v>1.387563699123028</c:v>
                </c:pt>
                <c:pt idx="520">
                  <c:v>1.408377154609873</c:v>
                </c:pt>
                <c:pt idx="521">
                  <c:v>1.429502811929021</c:v>
                </c:pt>
                <c:pt idx="522">
                  <c:v>1.450945354107956</c:v>
                </c:pt>
                <c:pt idx="523">
                  <c:v>1.472709534419576</c:v>
                </c:pt>
                <c:pt idx="524">
                  <c:v>1.494800177435869</c:v>
                </c:pt>
                <c:pt idx="525">
                  <c:v>1.517222180097407</c:v>
                </c:pt>
                <c:pt idx="526">
                  <c:v>1.539980512798868</c:v>
                </c:pt>
                <c:pt idx="527">
                  <c:v>1.563080220490851</c:v>
                </c:pt>
                <c:pt idx="528">
                  <c:v>1.586526423798214</c:v>
                </c:pt>
                <c:pt idx="529">
                  <c:v>1.610324320155186</c:v>
                </c:pt>
                <c:pt idx="530">
                  <c:v>1.634479184957515</c:v>
                </c:pt>
                <c:pt idx="531">
                  <c:v>1.658996372731877</c:v>
                </c:pt>
                <c:pt idx="532">
                  <c:v>1.683881318322854</c:v>
                </c:pt>
                <c:pt idx="533">
                  <c:v>1.709139538097697</c:v>
                </c:pt>
                <c:pt idx="534">
                  <c:v>1.734776631169162</c:v>
                </c:pt>
                <c:pt idx="535">
                  <c:v>1.7607982806367</c:v>
                </c:pt>
                <c:pt idx="536">
                  <c:v>1.787210254846251</c:v>
                </c:pt>
                <c:pt idx="537">
                  <c:v>1.814018408668944</c:v>
                </c:pt>
                <c:pt idx="538">
                  <c:v>1.841228684798978</c:v>
                </c:pt>
                <c:pt idx="539">
                  <c:v>1.868847115070962</c:v>
                </c:pt>
                <c:pt idx="540">
                  <c:v>1.896879821797027</c:v>
                </c:pt>
                <c:pt idx="541">
                  <c:v>1.925333019123982</c:v>
                </c:pt>
                <c:pt idx="542">
                  <c:v>1.954213014410842</c:v>
                </c:pt>
                <c:pt idx="543">
                  <c:v>1.983526209627004</c:v>
                </c:pt>
                <c:pt idx="544">
                  <c:v>2.013279102771409</c:v>
                </c:pt>
                <c:pt idx="545">
                  <c:v>2.04347828931298</c:v>
                </c:pt>
                <c:pt idx="546">
                  <c:v>2.074130463652675</c:v>
                </c:pt>
                <c:pt idx="547">
                  <c:v>2.105242420607463</c:v>
                </c:pt>
                <c:pt idx="548">
                  <c:v>2.136821056916576</c:v>
                </c:pt>
                <c:pt idx="549">
                  <c:v>2.168873372770325</c:v>
                </c:pt>
                <c:pt idx="550">
                  <c:v>2.201406473361878</c:v>
                </c:pt>
                <c:pt idx="551">
                  <c:v>2.234427570462308</c:v>
                </c:pt>
                <c:pt idx="552">
                  <c:v>2.26794398401924</c:v>
                </c:pt>
                <c:pt idx="553">
                  <c:v>2.301963143779528</c:v>
                </c:pt>
                <c:pt idx="554">
                  <c:v>2.336492590936217</c:v>
                </c:pt>
                <c:pt idx="555">
                  <c:v>2.371539979800262</c:v>
                </c:pt>
                <c:pt idx="556">
                  <c:v>2.40711307949727</c:v>
                </c:pt>
                <c:pt idx="557">
                  <c:v>2.443219775689728</c:v>
                </c:pt>
                <c:pt idx="558">
                  <c:v>2.479868072325073</c:v>
                </c:pt>
                <c:pt idx="559">
                  <c:v>2.517066093409948</c:v>
                </c:pt>
                <c:pt idx="560">
                  <c:v>2.554822084811098</c:v>
                </c:pt>
                <c:pt idx="561">
                  <c:v>2.593144416083263</c:v>
                </c:pt>
                <c:pt idx="562">
                  <c:v>2.632041582324513</c:v>
                </c:pt>
                <c:pt idx="563">
                  <c:v>2.67152220605938</c:v>
                </c:pt>
                <c:pt idx="564">
                  <c:v>2.711595039150266</c:v>
                </c:pt>
                <c:pt idx="565">
                  <c:v>2.752268964737523</c:v>
                </c:pt>
                <c:pt idx="566">
                  <c:v>2.793552999208586</c:v>
                </c:pt>
                <c:pt idx="567">
                  <c:v>2.835456294196712</c:v>
                </c:pt>
                <c:pt idx="568">
                  <c:v>2.877988138609663</c:v>
                </c:pt>
                <c:pt idx="569">
                  <c:v>2.921157960688811</c:v>
                </c:pt>
                <c:pt idx="570">
                  <c:v>2.964975330099139</c:v>
                </c:pt>
                <c:pt idx="571">
                  <c:v>3.009449960050627</c:v>
                </c:pt>
                <c:pt idx="572">
                  <c:v>3.05459170945139</c:v>
                </c:pt>
                <c:pt idx="573">
                  <c:v>3.100410585093159</c:v>
                </c:pt>
                <c:pt idx="574">
                  <c:v>3.146916743869558</c:v>
                </c:pt>
                <c:pt idx="575">
                  <c:v>3.1941204950276</c:v>
                </c:pt>
                <c:pt idx="576">
                  <c:v>3.242032302453014</c:v>
                </c:pt>
                <c:pt idx="577">
                  <c:v>3.290662786989808</c:v>
                </c:pt>
                <c:pt idx="578">
                  <c:v>3.340022728794655</c:v>
                </c:pt>
                <c:pt idx="579">
                  <c:v>3.390123069726575</c:v>
                </c:pt>
                <c:pt idx="580">
                  <c:v>3.440974915772474</c:v>
                </c:pt>
                <c:pt idx="581">
                  <c:v>3.492589539509058</c:v>
                </c:pt>
                <c:pt idx="582">
                  <c:v>3.544978382601695</c:v>
                </c:pt>
                <c:pt idx="583">
                  <c:v>3.59815305834072</c:v>
                </c:pt>
                <c:pt idx="584">
                  <c:v>3.65212535421583</c:v>
                </c:pt>
                <c:pt idx="585">
                  <c:v>3.706907234529067</c:v>
                </c:pt>
                <c:pt idx="586">
                  <c:v>3.762510843047004</c:v>
                </c:pt>
                <c:pt idx="587">
                  <c:v>3.818948505692707</c:v>
                </c:pt>
                <c:pt idx="588">
                  <c:v>3.876232733278086</c:v>
                </c:pt>
                <c:pt idx="589">
                  <c:v>3.934376224277268</c:v>
                </c:pt>
                <c:pt idx="590">
                  <c:v>3.99339186764143</c:v>
                </c:pt>
                <c:pt idx="591">
                  <c:v>4.053292745656051</c:v>
                </c:pt>
                <c:pt idx="592">
                  <c:v>4.114092136840886</c:v>
                </c:pt>
                <c:pt idx="593">
                  <c:v>4.175803518893502</c:v>
                </c:pt>
                <c:pt idx="594">
                  <c:v>4.238440571676898</c:v>
                </c:pt>
                <c:pt idx="595">
                  <c:v>4.302017180252057</c:v>
                </c:pt>
                <c:pt idx="596">
                  <c:v>4.366547437955837</c:v>
                </c:pt>
                <c:pt idx="597">
                  <c:v>4.432045649525175</c:v>
                </c:pt>
                <c:pt idx="598">
                  <c:v>4.498526334268051</c:v>
                </c:pt>
                <c:pt idx="599">
                  <c:v>4.566004229282067</c:v>
                </c:pt>
                <c:pt idx="600">
                  <c:v>4.634494292721301</c:v>
                </c:pt>
                <c:pt idx="601">
                  <c:v>4.704011707112121</c:v>
                </c:pt>
                <c:pt idx="602">
                  <c:v>4.774571882718803</c:v>
                </c:pt>
                <c:pt idx="603">
                  <c:v>4.846190460959584</c:v>
                </c:pt>
                <c:pt idx="604">
                  <c:v>4.918883317873978</c:v>
                </c:pt>
                <c:pt idx="605">
                  <c:v>4.992666567642087</c:v>
                </c:pt>
                <c:pt idx="606">
                  <c:v>5.067556566156683</c:v>
                </c:pt>
                <c:pt idx="607">
                  <c:v>5.14356991464907</c:v>
                </c:pt>
                <c:pt idx="608">
                  <c:v>5.220723463368803</c:v>
                </c:pt>
                <c:pt idx="609">
                  <c:v>5.299034315319337</c:v>
                </c:pt>
                <c:pt idx="610">
                  <c:v>5.378519830049124</c:v>
                </c:pt>
                <c:pt idx="611">
                  <c:v>5.459197627499862</c:v>
                </c:pt>
                <c:pt idx="612">
                  <c:v>5.541085591912358</c:v>
                </c:pt>
                <c:pt idx="613">
                  <c:v>5.624201875791034</c:v>
                </c:pt>
                <c:pt idx="614">
                  <c:v>5.708564903927908</c:v>
                </c:pt>
                <c:pt idx="615">
                  <c:v>5.794193377486826</c:v>
                </c:pt>
                <c:pt idx="616">
                  <c:v>5.881106278149128</c:v>
                </c:pt>
                <c:pt idx="617">
                  <c:v>5.969322872321368</c:v>
                </c:pt>
                <c:pt idx="618">
                  <c:v>6.058862715406188</c:v>
                </c:pt>
                <c:pt idx="619">
                  <c:v>6.149745656137275</c:v>
                </c:pt>
                <c:pt idx="620">
                  <c:v>6.241991840979334</c:v>
                </c:pt>
                <c:pt idx="621">
                  <c:v>6.33562171859403</c:v>
                </c:pt>
                <c:pt idx="622">
                  <c:v>6.43065604437294</c:v>
                </c:pt>
                <c:pt idx="623">
                  <c:v>6.527115885038524</c:v>
                </c:pt>
                <c:pt idx="624">
                  <c:v>6.625022623314104</c:v>
                </c:pt>
                <c:pt idx="625">
                  <c:v>6.724397962663815</c:v>
                </c:pt>
                <c:pt idx="626">
                  <c:v>6.825263932103773</c:v>
                </c:pt>
                <c:pt idx="627">
                  <c:v>6.92764289108533</c:v>
                </c:pt>
                <c:pt idx="628">
                  <c:v>7.03155753445161</c:v>
                </c:pt>
                <c:pt idx="629">
                  <c:v>7.137030897468374</c:v>
                </c:pt>
                <c:pt idx="630">
                  <c:v>7.244086360930391</c:v>
                </c:pt>
                <c:pt idx="631">
                  <c:v>7.35274765634436</c:v>
                </c:pt>
                <c:pt idx="632">
                  <c:v>7.463038871189525</c:v>
                </c:pt>
                <c:pt idx="633">
                  <c:v>7.574984454257367</c:v>
                </c:pt>
                <c:pt idx="634">
                  <c:v>7.68860922107123</c:v>
                </c:pt>
                <c:pt idx="635">
                  <c:v>7.803938359387278</c:v>
                </c:pt>
                <c:pt idx="636">
                  <c:v>7.920997434778106</c:v>
                </c:pt>
                <c:pt idx="637">
                  <c:v>8.039812396299773</c:v>
                </c:pt>
                <c:pt idx="638">
                  <c:v>8.16040958224428</c:v>
                </c:pt>
                <c:pt idx="639">
                  <c:v>8.282815725977933</c:v>
                </c:pt>
                <c:pt idx="640">
                  <c:v>8.4070579618676</c:v>
                </c:pt>
                <c:pt idx="641">
                  <c:v>8.533163831295613</c:v>
                </c:pt>
                <c:pt idx="642">
                  <c:v>8.661161288765047</c:v>
                </c:pt>
                <c:pt idx="643">
                  <c:v>8.791078708096474</c:v>
                </c:pt>
                <c:pt idx="644">
                  <c:v>8.922944888717974</c:v>
                </c:pt>
                <c:pt idx="645">
                  <c:v>9.05678906204875</c:v>
                </c:pt>
                <c:pt idx="646">
                  <c:v>9.192640897979472</c:v>
                </c:pt>
                <c:pt idx="647">
                  <c:v>9.33053051144917</c:v>
                </c:pt>
                <c:pt idx="648">
                  <c:v>9.470488469120894</c:v>
                </c:pt>
                <c:pt idx="649">
                  <c:v>9.612545796157707</c:v>
                </c:pt>
                <c:pt idx="650">
                  <c:v>9.756733983100073</c:v>
                </c:pt>
                <c:pt idx="651">
                  <c:v>9.903084992846572</c:v>
                </c:pt>
                <c:pt idx="652">
                  <c:v>10.05163126773928</c:v>
                </c:pt>
                <c:pt idx="653">
                  <c:v>10.20240573675536</c:v>
                </c:pt>
                <c:pt idx="654">
                  <c:v>10.3554418228067</c:v>
                </c:pt>
                <c:pt idx="655">
                  <c:v>10.51077345014879</c:v>
                </c:pt>
                <c:pt idx="656">
                  <c:v>10.66843505190102</c:v>
                </c:pt>
                <c:pt idx="657">
                  <c:v>10.82846157767953</c:v>
                </c:pt>
                <c:pt idx="658">
                  <c:v>10.99088850134473</c:v>
                </c:pt>
                <c:pt idx="659">
                  <c:v>11.1557518288649</c:v>
                </c:pt>
                <c:pt idx="660">
                  <c:v>11.32308810629787</c:v>
                </c:pt>
                <c:pt idx="661">
                  <c:v>11.49293442789234</c:v>
                </c:pt>
                <c:pt idx="662">
                  <c:v>11.66532844431071</c:v>
                </c:pt>
                <c:pt idx="663">
                  <c:v>11.84030837097537</c:v>
                </c:pt>
                <c:pt idx="664">
                  <c:v>12.01791299654001</c:v>
                </c:pt>
                <c:pt idx="665">
                  <c:v>12.19818169148811</c:v>
                </c:pt>
                <c:pt idx="666">
                  <c:v>12.38115441686043</c:v>
                </c:pt>
                <c:pt idx="667">
                  <c:v>12.56687173311333</c:v>
                </c:pt>
                <c:pt idx="668">
                  <c:v>12.75537480911003</c:v>
                </c:pt>
                <c:pt idx="669">
                  <c:v>12.94670543124668</c:v>
                </c:pt>
                <c:pt idx="670">
                  <c:v>13.14090601271538</c:v>
                </c:pt>
                <c:pt idx="671">
                  <c:v>13.33801960290611</c:v>
                </c:pt>
                <c:pt idx="672">
                  <c:v>13.5380898969497</c:v>
                </c:pt>
                <c:pt idx="673">
                  <c:v>13.74116124540394</c:v>
                </c:pt>
                <c:pt idx="674">
                  <c:v>13.947278664085</c:v>
                </c:pt>
                <c:pt idx="675">
                  <c:v>14.1564878440463</c:v>
                </c:pt>
                <c:pt idx="676">
                  <c:v>14.36883516170697</c:v>
                </c:pt>
                <c:pt idx="677">
                  <c:v>14.58436768913256</c:v>
                </c:pt>
                <c:pt idx="678">
                  <c:v>14.80313320446957</c:v>
                </c:pt>
                <c:pt idx="679">
                  <c:v>15.02518020253661</c:v>
                </c:pt>
                <c:pt idx="680">
                  <c:v>15.25055790557465</c:v>
                </c:pt>
                <c:pt idx="681">
                  <c:v>15.47931627415827</c:v>
                </c:pt>
                <c:pt idx="682">
                  <c:v>15.71150601827064</c:v>
                </c:pt>
                <c:pt idx="683">
                  <c:v>15.94717860854469</c:v>
                </c:pt>
                <c:pt idx="684">
                  <c:v>16.18638628767285</c:v>
                </c:pt>
                <c:pt idx="685">
                  <c:v>16.42918208198788</c:v>
                </c:pt>
                <c:pt idx="686">
                  <c:v>16.67561981321777</c:v>
                </c:pt>
                <c:pt idx="687">
                  <c:v>16.92575411041604</c:v>
                </c:pt>
                <c:pt idx="688">
                  <c:v>17.17964042207228</c:v>
                </c:pt>
                <c:pt idx="689">
                  <c:v>17.43733502840336</c:v>
                </c:pt>
                <c:pt idx="690">
                  <c:v>17.69889505382942</c:v>
                </c:pt>
                <c:pt idx="691">
                  <c:v>17.96437847963685</c:v>
                </c:pt>
                <c:pt idx="692">
                  <c:v>18.2338441568314</c:v>
                </c:pt>
                <c:pt idx="693">
                  <c:v>18.50735181918387</c:v>
                </c:pt>
                <c:pt idx="694">
                  <c:v>18.78496209647162</c:v>
                </c:pt>
                <c:pt idx="695">
                  <c:v>19.06673652791869</c:v>
                </c:pt>
                <c:pt idx="696">
                  <c:v>19.35273757583746</c:v>
                </c:pt>
                <c:pt idx="697">
                  <c:v>19.64302863947503</c:v>
                </c:pt>
                <c:pt idx="698">
                  <c:v>19.93767406906716</c:v>
                </c:pt>
                <c:pt idx="699">
                  <c:v>20.23673918010308</c:v>
                </c:pt>
                <c:pt idx="700">
                  <c:v>20.54029026780471</c:v>
                </c:pt>
                <c:pt idx="701">
                  <c:v>20.84839462182177</c:v>
                </c:pt>
                <c:pt idx="702">
                  <c:v>21.16112054114909</c:v>
                </c:pt>
                <c:pt idx="703">
                  <c:v>21.47853734926628</c:v>
                </c:pt>
                <c:pt idx="704">
                  <c:v>21.80071540950533</c:v>
                </c:pt>
                <c:pt idx="705">
                  <c:v>22.12772614064789</c:v>
                </c:pt>
                <c:pt idx="706">
                  <c:v>22.4596420327575</c:v>
                </c:pt>
                <c:pt idx="707">
                  <c:v>22.79653666324898</c:v>
                </c:pt>
                <c:pt idx="708">
                  <c:v>23.13848471319773</c:v>
                </c:pt>
                <c:pt idx="709">
                  <c:v>23.48556198389567</c:v>
                </c:pt>
                <c:pt idx="710">
                  <c:v>23.83784541365414</c:v>
                </c:pt>
                <c:pt idx="711">
                  <c:v>24.19541309485892</c:v>
                </c:pt>
                <c:pt idx="712">
                  <c:v>24.55834429128178</c:v>
                </c:pt>
                <c:pt idx="713">
                  <c:v>24.92671945565102</c:v>
                </c:pt>
                <c:pt idx="714">
                  <c:v>25.30062024748579</c:v>
                </c:pt>
                <c:pt idx="715">
                  <c:v>25.68012955119807</c:v>
                </c:pt>
                <c:pt idx="716">
                  <c:v>26.06533149446604</c:v>
                </c:pt>
                <c:pt idx="717">
                  <c:v>26.45631146688304</c:v>
                </c:pt>
                <c:pt idx="718">
                  <c:v>26.8531561388863</c:v>
                </c:pt>
                <c:pt idx="719">
                  <c:v>27.25595348096957</c:v>
                </c:pt>
                <c:pt idx="720">
                  <c:v>27.66479278318411</c:v>
                </c:pt>
                <c:pt idx="721">
                  <c:v>28.07976467493186</c:v>
                </c:pt>
                <c:pt idx="722">
                  <c:v>28.50096114505586</c:v>
                </c:pt>
                <c:pt idx="723">
                  <c:v>28.92847556223168</c:v>
                </c:pt>
                <c:pt idx="724">
                  <c:v>29.36240269566508</c:v>
                </c:pt>
                <c:pt idx="725">
                  <c:v>29.80283873610013</c:v>
                </c:pt>
                <c:pt idx="726">
                  <c:v>30.24988131714163</c:v>
                </c:pt>
                <c:pt idx="727">
                  <c:v>30.70362953689872</c:v>
                </c:pt>
                <c:pt idx="728">
                  <c:v>31.16418397995222</c:v>
                </c:pt>
                <c:pt idx="729">
                  <c:v>31.6316467396515</c:v>
                </c:pt>
                <c:pt idx="730">
                  <c:v>32.10612144074624</c:v>
                </c:pt>
                <c:pt idx="731">
                  <c:v>32.58771326235745</c:v>
                </c:pt>
                <c:pt idx="732">
                  <c:v>33.07652896129279</c:v>
                </c:pt>
                <c:pt idx="733">
                  <c:v>33.57267689571214</c:v>
                </c:pt>
                <c:pt idx="734">
                  <c:v>34.07626704914789</c:v>
                </c:pt>
                <c:pt idx="735">
                  <c:v>34.5874110548851</c:v>
                </c:pt>
                <c:pt idx="736">
                  <c:v>35.10622222070838</c:v>
                </c:pt>
                <c:pt idx="737">
                  <c:v>35.63281555401901</c:v>
                </c:pt>
                <c:pt idx="738">
                  <c:v>36.1673077873293</c:v>
                </c:pt>
                <c:pt idx="739">
                  <c:v>36.70981740413922</c:v>
                </c:pt>
                <c:pt idx="740">
                  <c:v>37.26046466520118</c:v>
                </c:pt>
                <c:pt idx="741">
                  <c:v>37.81937163517932</c:v>
                </c:pt>
                <c:pt idx="742">
                  <c:v>38.38666220970688</c:v>
                </c:pt>
                <c:pt idx="743">
                  <c:v>38.96246214285262</c:v>
                </c:pt>
                <c:pt idx="744">
                  <c:v>39.54689907499539</c:v>
                </c:pt>
                <c:pt idx="745">
                  <c:v>40.14010256112033</c:v>
                </c:pt>
                <c:pt idx="746">
                  <c:v>40.74220409953713</c:v>
                </c:pt>
                <c:pt idx="747">
                  <c:v>41.35333716103005</c:v>
                </c:pt>
                <c:pt idx="748">
                  <c:v>41.97363721844562</c:v>
                </c:pt>
                <c:pt idx="749">
                  <c:v>42.60324177672229</c:v>
                </c:pt>
                <c:pt idx="750">
                  <c:v>43.24229040337315</c:v>
                </c:pt>
                <c:pt idx="751">
                  <c:v>43.89092475942374</c:v>
                </c:pt>
                <c:pt idx="752">
                  <c:v>44.5492886308151</c:v>
                </c:pt>
                <c:pt idx="753">
                  <c:v>45.21752796027729</c:v>
                </c:pt>
                <c:pt idx="754">
                  <c:v>45.89579087968147</c:v>
                </c:pt>
                <c:pt idx="755">
                  <c:v>46.58422774287664</c:v>
                </c:pt>
                <c:pt idx="756">
                  <c:v>47.28299115901983</c:v>
                </c:pt>
                <c:pt idx="757">
                  <c:v>47.99223602640515</c:v>
                </c:pt>
                <c:pt idx="758">
                  <c:v>48.71211956680121</c:v>
                </c:pt>
                <c:pt idx="759">
                  <c:v>49.44280136030319</c:v>
                </c:pt>
                <c:pt idx="760">
                  <c:v>50.18444338070775</c:v>
                </c:pt>
                <c:pt idx="761">
                  <c:v>50.93721003141835</c:v>
                </c:pt>
                <c:pt idx="762">
                  <c:v>51.70126818188962</c:v>
                </c:pt>
                <c:pt idx="763">
                  <c:v>52.47678720461789</c:v>
                </c:pt>
                <c:pt idx="764">
                  <c:v>53.26393901268723</c:v>
                </c:pt>
                <c:pt idx="765">
                  <c:v>54.06289809787754</c:v>
                </c:pt>
                <c:pt idx="766">
                  <c:v>54.87384156934543</c:v>
                </c:pt>
                <c:pt idx="767">
                  <c:v>55.6969491928859</c:v>
                </c:pt>
                <c:pt idx="768">
                  <c:v>56.53240343077916</c:v>
                </c:pt>
                <c:pt idx="769">
                  <c:v>57.38038948224065</c:v>
                </c:pt>
                <c:pt idx="770">
                  <c:v>58.24109532447446</c:v>
                </c:pt>
                <c:pt idx="771">
                  <c:v>59.11471175434149</c:v>
                </c:pt>
                <c:pt idx="772">
                  <c:v>60.00143243065664</c:v>
                </c:pt>
                <c:pt idx="773">
                  <c:v>60.90145391711638</c:v>
                </c:pt>
                <c:pt idx="774">
                  <c:v>61.81497572587325</c:v>
                </c:pt>
                <c:pt idx="775">
                  <c:v>62.74220036176135</c:v>
                </c:pt>
                <c:pt idx="776">
                  <c:v>63.68333336718778</c:v>
                </c:pt>
                <c:pt idx="777">
                  <c:v>64.63858336769545</c:v>
                </c:pt>
                <c:pt idx="778">
                  <c:v>65.60816211821081</c:v>
                </c:pt>
                <c:pt idx="779">
                  <c:v>66.59228454998415</c:v>
                </c:pt>
                <c:pt idx="780">
                  <c:v>67.59116881823391</c:v>
                </c:pt>
                <c:pt idx="781">
                  <c:v>68.60503635050711</c:v>
                </c:pt>
                <c:pt idx="782">
                  <c:v>69.63411189576501</c:v>
                </c:pt>
                <c:pt idx="783">
                  <c:v>70.67862357420148</c:v>
                </c:pt>
                <c:pt idx="784">
                  <c:v>71.73880292781445</c:v>
                </c:pt>
                <c:pt idx="785">
                  <c:v>72.8148849717317</c:v>
                </c:pt>
                <c:pt idx="786">
                  <c:v>73.9071082463077</c:v>
                </c:pt>
                <c:pt idx="787">
                  <c:v>75.01571487000228</c:v>
                </c:pt>
                <c:pt idx="788">
                  <c:v>76.14095059305231</c:v>
                </c:pt>
                <c:pt idx="789">
                  <c:v>77.2830648519481</c:v>
                </c:pt>
                <c:pt idx="790">
                  <c:v>78.4423108247273</c:v>
                </c:pt>
                <c:pt idx="791">
                  <c:v>79.6189454870982</c:v>
                </c:pt>
                <c:pt idx="792">
                  <c:v>80.8132296694047</c:v>
                </c:pt>
                <c:pt idx="793">
                  <c:v>82.0254281144454</c:v>
                </c:pt>
                <c:pt idx="794">
                  <c:v>83.25580953616235</c:v>
                </c:pt>
                <c:pt idx="795">
                  <c:v>84.50464667920482</c:v>
                </c:pt>
                <c:pt idx="796">
                  <c:v>85.77221637939288</c:v>
                </c:pt>
                <c:pt idx="797">
                  <c:v>87.05879962508378</c:v>
                </c:pt>
                <c:pt idx="798">
                  <c:v>88.36468161946003</c:v>
                </c:pt>
                <c:pt idx="799">
                  <c:v>89.69015184375159</c:v>
                </c:pt>
                <c:pt idx="800">
                  <c:v>91.03550412140818</c:v>
                </c:pt>
                <c:pt idx="801">
                  <c:v>92.4010366832293</c:v>
                </c:pt>
                <c:pt idx="802">
                  <c:v>93.78705223347774</c:v>
                </c:pt>
                <c:pt idx="803">
                  <c:v>95.19385801697956</c:v>
                </c:pt>
                <c:pt idx="804">
                  <c:v>96.62176588723445</c:v>
                </c:pt>
                <c:pt idx="805">
                  <c:v>98.07109237554305</c:v>
                </c:pt>
                <c:pt idx="806">
                  <c:v>99.54215876117622</c:v>
                </c:pt>
                <c:pt idx="807">
                  <c:v>101.0352911425938</c:v>
                </c:pt>
                <c:pt idx="808">
                  <c:v>102.5508205097328</c:v>
                </c:pt>
                <c:pt idx="809">
                  <c:v>104.0890828173787</c:v>
                </c:pt>
                <c:pt idx="810">
                  <c:v>105.6504190596394</c:v>
                </c:pt>
                <c:pt idx="811">
                  <c:v>107.2351753455339</c:v>
                </c:pt>
                <c:pt idx="812">
                  <c:v>108.843702975717</c:v>
                </c:pt>
                <c:pt idx="813">
                  <c:v>110.4763585203527</c:v>
                </c:pt>
                <c:pt idx="814">
                  <c:v>112.133503898158</c:v>
                </c:pt>
                <c:pt idx="815">
                  <c:v>113.8155064566303</c:v>
                </c:pt>
                <c:pt idx="816">
                  <c:v>115.5227390534797</c:v>
                </c:pt>
                <c:pt idx="817">
                  <c:v>117.255580139282</c:v>
                </c:pt>
                <c:pt idx="818">
                  <c:v>119.0144138413713</c:v>
                </c:pt>
                <c:pt idx="819">
                  <c:v>120.7996300489918</c:v>
                </c:pt>
                <c:pt idx="820">
                  <c:v>122.6116244997267</c:v>
                </c:pt>
                <c:pt idx="821">
                  <c:v>124.4507988672225</c:v>
                </c:pt>
                <c:pt idx="822">
                  <c:v>126.317560850231</c:v>
                </c:pt>
                <c:pt idx="823">
                  <c:v>128.2123242629843</c:v>
                </c:pt>
                <c:pt idx="824">
                  <c:v>130.135509126929</c:v>
                </c:pt>
                <c:pt idx="825">
                  <c:v>132.087541763833</c:v>
                </c:pt>
                <c:pt idx="826">
                  <c:v>134.0688548902905</c:v>
                </c:pt>
                <c:pt idx="827">
                  <c:v>136.0798877136448</c:v>
                </c:pt>
                <c:pt idx="828">
                  <c:v>138.1210860293495</c:v>
                </c:pt>
                <c:pt idx="829">
                  <c:v>140.19290231979</c:v>
                </c:pt>
                <c:pt idx="830">
                  <c:v>142.2957958545865</c:v>
                </c:pt>
                <c:pt idx="831">
                  <c:v>144.4302327924054</c:v>
                </c:pt>
                <c:pt idx="832">
                  <c:v>146.5966862842915</c:v>
                </c:pt>
                <c:pt idx="833">
                  <c:v>148.7956365785558</c:v>
                </c:pt>
                <c:pt idx="834">
                  <c:v>151.0275711272342</c:v>
                </c:pt>
                <c:pt idx="835">
                  <c:v>153.2929846941414</c:v>
                </c:pt>
                <c:pt idx="836">
                  <c:v>155.5923794645548</c:v>
                </c:pt>
                <c:pt idx="837">
                  <c:v>157.9262651565231</c:v>
                </c:pt>
                <c:pt idx="838">
                  <c:v>160.2951591338708</c:v>
                </c:pt>
                <c:pt idx="839">
                  <c:v>162.6995865208787</c:v>
                </c:pt>
                <c:pt idx="840">
                  <c:v>165.1400803186922</c:v>
                </c:pt>
                <c:pt idx="841">
                  <c:v>167.6171815234724</c:v>
                </c:pt>
                <c:pt idx="842">
                  <c:v>170.1314392463246</c:v>
                </c:pt>
                <c:pt idx="843">
                  <c:v>172.6834108350195</c:v>
                </c:pt>
                <c:pt idx="844">
                  <c:v>175.2736619975445</c:v>
                </c:pt>
                <c:pt idx="845">
                  <c:v>177.9027669275078</c:v>
                </c:pt>
                <c:pt idx="846">
                  <c:v>180.5713084314205</c:v>
                </c:pt>
                <c:pt idx="847">
                  <c:v>183.2798780578916</c:v>
                </c:pt>
                <c:pt idx="848">
                  <c:v>186.02907622876</c:v>
                </c:pt>
                <c:pt idx="849">
                  <c:v>188.8195123721914</c:v>
                </c:pt>
                <c:pt idx="850">
                  <c:v>191.6518050577744</c:v>
                </c:pt>
                <c:pt idx="851">
                  <c:v>194.5265821336408</c:v>
                </c:pt>
                <c:pt idx="852">
                  <c:v>197.4444808656455</c:v>
                </c:pt>
                <c:pt idx="853">
                  <c:v>200.4061480786303</c:v>
                </c:pt>
                <c:pt idx="854">
                  <c:v>203.4122402998096</c:v>
                </c:pt>
                <c:pt idx="855">
                  <c:v>206.4634239043066</c:v>
                </c:pt>
                <c:pt idx="856">
                  <c:v>209.5603752628712</c:v>
                </c:pt>
                <c:pt idx="857">
                  <c:v>212.7037808918141</c:v>
                </c:pt>
                <c:pt idx="858">
                  <c:v>215.8943376051916</c:v>
                </c:pt>
                <c:pt idx="859">
                  <c:v>219.1327526692693</c:v>
                </c:pt>
                <c:pt idx="860">
                  <c:v>222.4197439593083</c:v>
                </c:pt>
                <c:pt idx="861">
                  <c:v>225.7560401186981</c:v>
                </c:pt>
                <c:pt idx="862">
                  <c:v>229.1423807204784</c:v>
                </c:pt>
                <c:pt idx="863">
                  <c:v>232.5795164312856</c:v>
                </c:pt>
                <c:pt idx="864">
                  <c:v>236.068209177755</c:v>
                </c:pt>
                <c:pt idx="865">
                  <c:v>239.6092323154213</c:v>
                </c:pt>
                <c:pt idx="866">
                  <c:v>243.2033708001523</c:v>
                </c:pt>
                <c:pt idx="867">
                  <c:v>246.851421362155</c:v>
                </c:pt>
                <c:pt idx="868">
                  <c:v>250.554192682587</c:v>
                </c:pt>
                <c:pt idx="869">
                  <c:v>254.3125055728258</c:v>
                </c:pt>
                <c:pt idx="870">
                  <c:v>258.1271931564182</c:v>
                </c:pt>
                <c:pt idx="871">
                  <c:v>261.9991010537644</c:v>
                </c:pt>
                <c:pt idx="872">
                  <c:v>265.9290875695706</c:v>
                </c:pt>
                <c:pt idx="873">
                  <c:v>269.9180238831142</c:v>
                </c:pt>
                <c:pt idx="874">
                  <c:v>273.9667942413611</c:v>
                </c:pt>
                <c:pt idx="875">
                  <c:v>278.0762961549815</c:v>
                </c:pt>
                <c:pt idx="876">
                  <c:v>282.2474405973064</c:v>
                </c:pt>
                <c:pt idx="877">
                  <c:v>286.4811522062643</c:v>
                </c:pt>
                <c:pt idx="878">
                  <c:v>290.7783694893596</c:v>
                </c:pt>
                <c:pt idx="879">
                  <c:v>295.1400450317003</c:v>
                </c:pt>
                <c:pt idx="880">
                  <c:v>299.5671457071743</c:v>
                </c:pt>
                <c:pt idx="881">
                  <c:v>304.0606528927833</c:v>
                </c:pt>
                <c:pt idx="882">
                  <c:v>308.6215626861746</c:v>
                </c:pt>
                <c:pt idx="883">
                  <c:v>313.2508861264677</c:v>
                </c:pt>
                <c:pt idx="884">
                  <c:v>317.9496494183644</c:v>
                </c:pt>
                <c:pt idx="885">
                  <c:v>322.7188941596398</c:v>
                </c:pt>
                <c:pt idx="886">
                  <c:v>327.5596775720344</c:v>
                </c:pt>
                <c:pt idx="887">
                  <c:v>332.4730727356146</c:v>
                </c:pt>
                <c:pt idx="888">
                  <c:v>337.460168826649</c:v>
                </c:pt>
                <c:pt idx="889">
                  <c:v>342.5220713590488</c:v>
                </c:pt>
                <c:pt idx="890">
                  <c:v>347.6599024294346</c:v>
                </c:pt>
                <c:pt idx="891">
                  <c:v>352.874800965876</c:v>
                </c:pt>
                <c:pt idx="892">
                  <c:v>358.1679229803642</c:v>
                </c:pt>
                <c:pt idx="893">
                  <c:v>363.5404418250697</c:v>
                </c:pt>
                <c:pt idx="894">
                  <c:v>368.993548452444</c:v>
                </c:pt>
                <c:pt idx="895">
                  <c:v>374.5284516792321</c:v>
                </c:pt>
                <c:pt idx="896">
                  <c:v>380.1463784544206</c:v>
                </c:pt>
                <c:pt idx="897">
                  <c:v>385.848574131237</c:v>
                </c:pt>
                <c:pt idx="898">
                  <c:v>391.6363027432041</c:v>
                </c:pt>
                <c:pt idx="899">
                  <c:v>397.5108472843537</c:v>
                </c:pt>
                <c:pt idx="900">
                  <c:v>403.4735099936182</c:v>
                </c:pt>
                <c:pt idx="901">
                  <c:v>409.5256126435229</c:v>
                </c:pt>
                <c:pt idx="902">
                  <c:v>415.6684968331757</c:v>
                </c:pt>
                <c:pt idx="903">
                  <c:v>421.9035242856721</c:v>
                </c:pt>
                <c:pt idx="904">
                  <c:v>428.2320771499584</c:v>
                </c:pt>
                <c:pt idx="905">
                  <c:v>434.6555583072076</c:v>
                </c:pt>
                <c:pt idx="906">
                  <c:v>441.1753916818158</c:v>
                </c:pt>
                <c:pt idx="907">
                  <c:v>447.7930225570419</c:v>
                </c:pt>
                <c:pt idx="908">
                  <c:v>454.5099178953987</c:v>
                </c:pt>
                <c:pt idx="909">
                  <c:v>461.3275666638297</c:v>
                </c:pt>
                <c:pt idx="910">
                  <c:v>468.2474801637873</c:v>
                </c:pt>
                <c:pt idx="911">
                  <c:v>475.2711923662432</c:v>
                </c:pt>
                <c:pt idx="912">
                  <c:v>482.4002602517373</c:v>
                </c:pt>
                <c:pt idx="913">
                  <c:v>489.6362641555133</c:v>
                </c:pt>
                <c:pt idx="914">
                  <c:v>496.980808117846</c:v>
                </c:pt>
                <c:pt idx="915">
                  <c:v>504.4355202396135</c:v>
                </c:pt>
                <c:pt idx="916">
                  <c:v>512.0020530432074</c:v>
                </c:pt>
                <c:pt idx="917">
                  <c:v>519.6820838388556</c:v>
                </c:pt>
                <c:pt idx="918">
                  <c:v>527.4773150964384</c:v>
                </c:pt>
                <c:pt idx="919">
                  <c:v>535.389474822885</c:v>
                </c:pt>
                <c:pt idx="920">
                  <c:v>543.420316945228</c:v>
                </c:pt>
                <c:pt idx="921">
                  <c:v>551.5716216994064</c:v>
                </c:pt>
                <c:pt idx="922">
                  <c:v>559.8451960248974</c:v>
                </c:pt>
                <c:pt idx="923">
                  <c:v>568.2428739652715</c:v>
                </c:pt>
                <c:pt idx="924">
                  <c:v>576.7665170747485</c:v>
                </c:pt>
                <c:pt idx="925">
                  <c:v>585.4180148308712</c:v>
                </c:pt>
                <c:pt idx="926">
                  <c:v>594.1992850533345</c:v>
                </c:pt>
                <c:pt idx="927">
                  <c:v>603.1122743291346</c:v>
                </c:pt>
                <c:pt idx="928">
                  <c:v>612.1589584440712</c:v>
                </c:pt>
                <c:pt idx="929">
                  <c:v>621.3413428207323</c:v>
                </c:pt>
                <c:pt idx="930">
                  <c:v>630.6614629630432</c:v>
                </c:pt>
                <c:pt idx="931">
                  <c:v>640.1213849074887</c:v>
                </c:pt>
                <c:pt idx="932">
                  <c:v>649.723205681101</c:v>
                </c:pt>
                <c:pt idx="933">
                  <c:v>659.4690537663175</c:v>
                </c:pt>
                <c:pt idx="934">
                  <c:v>669.3610895728126</c:v>
                </c:pt>
                <c:pt idx="935">
                  <c:v>679.4015059164044</c:v>
                </c:pt>
                <c:pt idx="936">
                  <c:v>689.5925285051504</c:v>
                </c:pt>
                <c:pt idx="937">
                  <c:v>699.9364164327274</c:v>
                </c:pt>
                <c:pt idx="938">
                  <c:v>710.4354626792184</c:v>
                </c:pt>
                <c:pt idx="939">
                  <c:v>721.0919946194066</c:v>
                </c:pt>
                <c:pt idx="940">
                  <c:v>731.908374538699</c:v>
                </c:pt>
                <c:pt idx="941">
                  <c:v>742.8870001567781</c:v>
                </c:pt>
                <c:pt idx="942">
                  <c:v>754.0303051591296</c:v>
                </c:pt>
                <c:pt idx="943">
                  <c:v>765.3407597365166</c:v>
                </c:pt>
                <c:pt idx="944">
                  <c:v>776.8208711325641</c:v>
                </c:pt>
                <c:pt idx="945">
                  <c:v>788.4731841995525</c:v>
                </c:pt>
                <c:pt idx="946">
                  <c:v>800.3002819625457</c:v>
                </c:pt>
                <c:pt idx="947">
                  <c:v>812.3047861919829</c:v>
                </c:pt>
                <c:pt idx="948">
                  <c:v>824.4893579848634</c:v>
                </c:pt>
                <c:pt idx="949">
                  <c:v>836.8566983546348</c:v>
                </c:pt>
                <c:pt idx="950">
                  <c:v>849.4095488299554</c:v>
                </c:pt>
                <c:pt idx="951">
                  <c:v>862.1506920624036</c:v>
                </c:pt>
                <c:pt idx="952">
                  <c:v>875.082952443341</c:v>
                </c:pt>
                <c:pt idx="953">
                  <c:v>888.209196729991</c:v>
                </c:pt>
                <c:pt idx="954">
                  <c:v>901.5323346809404</c:v>
                </c:pt>
                <c:pt idx="955">
                  <c:v>915.0553197011549</c:v>
                </c:pt>
                <c:pt idx="956">
                  <c:v>928.7811494966725</c:v>
                </c:pt>
                <c:pt idx="957">
                  <c:v>942.7128667391225</c:v>
                </c:pt>
                <c:pt idx="958">
                  <c:v>956.8535597402079</c:v>
                </c:pt>
                <c:pt idx="959">
                  <c:v>971.2063631363125</c:v>
                </c:pt>
                <c:pt idx="960">
                  <c:v>985.774458583357</c:v>
                </c:pt>
                <c:pt idx="961">
                  <c:v>1000.561075462107</c:v>
                </c:pt>
                <c:pt idx="962">
                  <c:v>1015.569491594038</c:v>
                </c:pt>
                <c:pt idx="963">
                  <c:v>1030.803033967948</c:v>
                </c:pt>
                <c:pt idx="964">
                  <c:v>1046.265079477468</c:v>
                </c:pt>
                <c:pt idx="965">
                  <c:v>1061.959055669631</c:v>
                </c:pt>
                <c:pt idx="966">
                  <c:v>1077.888441504673</c:v>
                </c:pt>
                <c:pt idx="967">
                  <c:v>1094.056768127245</c:v>
                </c:pt>
                <c:pt idx="968">
                  <c:v>1110.467619649154</c:v>
                </c:pt>
                <c:pt idx="969">
                  <c:v>1127.12463394389</c:v>
                </c:pt>
                <c:pt idx="970">
                  <c:v>1144.031503453048</c:v>
                </c:pt>
                <c:pt idx="971">
                  <c:v>1161.191976004843</c:v>
                </c:pt>
                <c:pt idx="972">
                  <c:v>1178.609855644916</c:v>
                </c:pt>
                <c:pt idx="973">
                  <c:v>1196.28900347959</c:v>
                </c:pt>
                <c:pt idx="974">
                  <c:v>1214.233338531783</c:v>
                </c:pt>
                <c:pt idx="975">
                  <c:v>1232.44683860976</c:v>
                </c:pt>
                <c:pt idx="976">
                  <c:v>1250.933541188907</c:v>
                </c:pt>
                <c:pt idx="977">
                  <c:v>1269.69754430674</c:v>
                </c:pt>
                <c:pt idx="978">
                  <c:v>1288.743007471341</c:v>
                </c:pt>
                <c:pt idx="979">
                  <c:v>1308.074152583411</c:v>
                </c:pt>
                <c:pt idx="980">
                  <c:v>1327.695264872162</c:v>
                </c:pt>
                <c:pt idx="981">
                  <c:v>1347.610693845245</c:v>
                </c:pt>
                <c:pt idx="982">
                  <c:v>1367.824854252922</c:v>
                </c:pt>
                <c:pt idx="983">
                  <c:v>1388.342227066716</c:v>
                </c:pt>
                <c:pt idx="984">
                  <c:v>1409.167360472717</c:v>
                </c:pt>
                <c:pt idx="985">
                  <c:v>1430.304870879807</c:v>
                </c:pt>
                <c:pt idx="986">
                  <c:v>1451.759443943004</c:v>
                </c:pt>
                <c:pt idx="987">
                  <c:v>1473.53583560215</c:v>
                </c:pt>
                <c:pt idx="988">
                  <c:v>1495.638873136182</c:v>
                </c:pt>
                <c:pt idx="989">
                  <c:v>1518.073456233224</c:v>
                </c:pt>
                <c:pt idx="990">
                  <c:v>1540.844558076722</c:v>
                </c:pt>
                <c:pt idx="991">
                  <c:v>1563.957226447873</c:v>
                </c:pt>
                <c:pt idx="992">
                  <c:v>1587.416584844592</c:v>
                </c:pt>
                <c:pt idx="993">
                  <c:v>1611.22783361726</c:v>
                </c:pt>
                <c:pt idx="994">
                  <c:v>1635.39625112152</c:v>
                </c:pt>
                <c:pt idx="995">
                  <c:v>1659.927194888341</c:v>
                </c:pt>
                <c:pt idx="996">
                  <c:v>1684.826102811666</c:v>
                </c:pt>
                <c:pt idx="997">
                  <c:v>1710.09849435384</c:v>
                </c:pt>
                <c:pt idx="998">
                  <c:v>1735.74997176915</c:v>
                </c:pt>
              </c:numCache>
            </c:numRef>
          </c:xVal>
          <c:yVal>
            <c:numRef>
              <c:f>Sheet1!$AI$2:$AI$1000</c:f>
              <c:numCache>
                <c:formatCode>General</c:formatCode>
                <c:ptCount val="999"/>
                <c:pt idx="0">
                  <c:v>0.262513583411785</c:v>
                </c:pt>
                <c:pt idx="1">
                  <c:v>0.262513790258595</c:v>
                </c:pt>
                <c:pt idx="2">
                  <c:v>0.262514000255136</c:v>
                </c:pt>
                <c:pt idx="3">
                  <c:v>0.262514213449368</c:v>
                </c:pt>
                <c:pt idx="4">
                  <c:v>0.262514429889978</c:v>
                </c:pt>
                <c:pt idx="5">
                  <c:v>0.262514649626397</c:v>
                </c:pt>
                <c:pt idx="6">
                  <c:v>0.262514872708807</c:v>
                </c:pt>
                <c:pt idx="7">
                  <c:v>0.262515099188155</c:v>
                </c:pt>
                <c:pt idx="8">
                  <c:v>0.262515329116163</c:v>
                </c:pt>
                <c:pt idx="9">
                  <c:v>0.262515562545341</c:v>
                </c:pt>
                <c:pt idx="10">
                  <c:v>0.262515799528998</c:v>
                </c:pt>
                <c:pt idx="11">
                  <c:v>0.262516040121253</c:v>
                </c:pt>
                <c:pt idx="12">
                  <c:v>0.262516284377052</c:v>
                </c:pt>
                <c:pt idx="13">
                  <c:v>0.262516532352176</c:v>
                </c:pt>
                <c:pt idx="14">
                  <c:v>0.262516784103254</c:v>
                </c:pt>
                <c:pt idx="15">
                  <c:v>0.262517039687778</c:v>
                </c:pt>
                <c:pt idx="16">
                  <c:v>0.262517299164116</c:v>
                </c:pt>
                <c:pt idx="17">
                  <c:v>0.262517562591524</c:v>
                </c:pt>
                <c:pt idx="18">
                  <c:v>0.26251783003016</c:v>
                </c:pt>
                <c:pt idx="19">
                  <c:v>0.262518101541097</c:v>
                </c:pt>
                <c:pt idx="20">
                  <c:v>0.262518377186339</c:v>
                </c:pt>
                <c:pt idx="21">
                  <c:v>0.262518657028833</c:v>
                </c:pt>
                <c:pt idx="22">
                  <c:v>0.262518941132486</c:v>
                </c:pt>
                <c:pt idx="23">
                  <c:v>0.262519229562173</c:v>
                </c:pt>
                <c:pt idx="24">
                  <c:v>0.262519522383764</c:v>
                </c:pt>
                <c:pt idx="25">
                  <c:v>0.262519819664124</c:v>
                </c:pt>
                <c:pt idx="26">
                  <c:v>0.262520121471142</c:v>
                </c:pt>
                <c:pt idx="27">
                  <c:v>0.262520427873738</c:v>
                </c:pt>
                <c:pt idx="28">
                  <c:v>0.262520738941879</c:v>
                </c:pt>
                <c:pt idx="29">
                  <c:v>0.2625210547466</c:v>
                </c:pt>
                <c:pt idx="30">
                  <c:v>0.262521375360018</c:v>
                </c:pt>
                <c:pt idx="31">
                  <c:v>0.262521700855344</c:v>
                </c:pt>
                <c:pt idx="32">
                  <c:v>0.262522031306906</c:v>
                </c:pt>
                <c:pt idx="33">
                  <c:v>0.262522366790163</c:v>
                </c:pt>
                <c:pt idx="34">
                  <c:v>0.262522707381723</c:v>
                </c:pt>
                <c:pt idx="35">
                  <c:v>0.26252305315936</c:v>
                </c:pt>
                <c:pt idx="36">
                  <c:v>0.26252340420203</c:v>
                </c:pt>
                <c:pt idx="37">
                  <c:v>0.262523760589894</c:v>
                </c:pt>
                <c:pt idx="38">
                  <c:v>0.26252412240433</c:v>
                </c:pt>
                <c:pt idx="39">
                  <c:v>0.262524489727957</c:v>
                </c:pt>
                <c:pt idx="40">
                  <c:v>0.26252486264465</c:v>
                </c:pt>
                <c:pt idx="41">
                  <c:v>0.262525241239562</c:v>
                </c:pt>
                <c:pt idx="42">
                  <c:v>0.26252562559914</c:v>
                </c:pt>
                <c:pt idx="43">
                  <c:v>0.26252601581115</c:v>
                </c:pt>
                <c:pt idx="44">
                  <c:v>0.262526411964692</c:v>
                </c:pt>
                <c:pt idx="45">
                  <c:v>0.262526814150219</c:v>
                </c:pt>
                <c:pt idx="46">
                  <c:v>0.262527222459568</c:v>
                </c:pt>
                <c:pt idx="47">
                  <c:v>0.262527636985967</c:v>
                </c:pt>
                <c:pt idx="48">
                  <c:v>0.262528057824066</c:v>
                </c:pt>
                <c:pt idx="49">
                  <c:v>0.262528485069956</c:v>
                </c:pt>
                <c:pt idx="50">
                  <c:v>0.262528918821189</c:v>
                </c:pt>
                <c:pt idx="51">
                  <c:v>0.262529359176802</c:v>
                </c:pt>
                <c:pt idx="52">
                  <c:v>0.26252980623734</c:v>
                </c:pt>
                <c:pt idx="53">
                  <c:v>0.262530260104877</c:v>
                </c:pt>
                <c:pt idx="54">
                  <c:v>0.262530720883043</c:v>
                </c:pt>
                <c:pt idx="55">
                  <c:v>0.262531188677042</c:v>
                </c:pt>
                <c:pt idx="56">
                  <c:v>0.262531663593682</c:v>
                </c:pt>
                <c:pt idx="57">
                  <c:v>0.262532145741393</c:v>
                </c:pt>
                <c:pt idx="58">
                  <c:v>0.262532635230259</c:v>
                </c:pt>
                <c:pt idx="59">
                  <c:v>0.262533132172037</c:v>
                </c:pt>
                <c:pt idx="60">
                  <c:v>0.262533636680184</c:v>
                </c:pt>
                <c:pt idx="61">
                  <c:v>0.262534148869887</c:v>
                </c:pt>
                <c:pt idx="62">
                  <c:v>0.262534668858083</c:v>
                </c:pt>
                <c:pt idx="63">
                  <c:v>0.262535196763489</c:v>
                </c:pt>
                <c:pt idx="64">
                  <c:v>0.262535732706629</c:v>
                </c:pt>
                <c:pt idx="65">
                  <c:v>0.262536276809861</c:v>
                </c:pt>
                <c:pt idx="66">
                  <c:v>0.262536829197405</c:v>
                </c:pt>
                <c:pt idx="67">
                  <c:v>0.262537389995372</c:v>
                </c:pt>
                <c:pt idx="68">
                  <c:v>0.26253795933179</c:v>
                </c:pt>
                <c:pt idx="69">
                  <c:v>0.262538537336638</c:v>
                </c:pt>
                <c:pt idx="70">
                  <c:v>0.26253912414187</c:v>
                </c:pt>
                <c:pt idx="71">
                  <c:v>0.26253971988145</c:v>
                </c:pt>
                <c:pt idx="72">
                  <c:v>0.262540324691379</c:v>
                </c:pt>
                <c:pt idx="73">
                  <c:v>0.26254093870973</c:v>
                </c:pt>
                <c:pt idx="74">
                  <c:v>0.262541562076672</c:v>
                </c:pt>
                <c:pt idx="75">
                  <c:v>0.262542194934512</c:v>
                </c:pt>
                <c:pt idx="76">
                  <c:v>0.26254283742772</c:v>
                </c:pt>
                <c:pt idx="77">
                  <c:v>0.262543489702963</c:v>
                </c:pt>
                <c:pt idx="78">
                  <c:v>0.262544151909141</c:v>
                </c:pt>
                <c:pt idx="79">
                  <c:v>0.26254482419742</c:v>
                </c:pt>
                <c:pt idx="80">
                  <c:v>0.262545506721266</c:v>
                </c:pt>
                <c:pt idx="81">
                  <c:v>0.262546199636477</c:v>
                </c:pt>
                <c:pt idx="82">
                  <c:v>0.262546903101226</c:v>
                </c:pt>
                <c:pt idx="83">
                  <c:v>0.262547617276088</c:v>
                </c:pt>
                <c:pt idx="84">
                  <c:v>0.262548342324084</c:v>
                </c:pt>
                <c:pt idx="85">
                  <c:v>0.262549078410714</c:v>
                </c:pt>
                <c:pt idx="86">
                  <c:v>0.262549825703996</c:v>
                </c:pt>
                <c:pt idx="87">
                  <c:v>0.262550584374504</c:v>
                </c:pt>
                <c:pt idx="88">
                  <c:v>0.262551354595407</c:v>
                </c:pt>
                <c:pt idx="89">
                  <c:v>0.262552136542509</c:v>
                </c:pt>
                <c:pt idx="90">
                  <c:v>0.262552930394287</c:v>
                </c:pt>
                <c:pt idx="91">
                  <c:v>0.262553736331934</c:v>
                </c:pt>
                <c:pt idx="92">
                  <c:v>0.2625545545394</c:v>
                </c:pt>
                <c:pt idx="93">
                  <c:v>0.262555385203433</c:v>
                </c:pt>
                <c:pt idx="94">
                  <c:v>0.262556228513619</c:v>
                </c:pt>
                <c:pt idx="95">
                  <c:v>0.262557084662431</c:v>
                </c:pt>
                <c:pt idx="96">
                  <c:v>0.26255795384527</c:v>
                </c:pt>
                <c:pt idx="97">
                  <c:v>0.262558836260506</c:v>
                </c:pt>
                <c:pt idx="98">
                  <c:v>0.26255973210953</c:v>
                </c:pt>
                <c:pt idx="99">
                  <c:v>0.262560641596793</c:v>
                </c:pt>
                <c:pt idx="100">
                  <c:v>0.262561564929858</c:v>
                </c:pt>
                <c:pt idx="101">
                  <c:v>0.262562502319444</c:v>
                </c:pt>
                <c:pt idx="102">
                  <c:v>0.262563453979475</c:v>
                </c:pt>
                <c:pt idx="103">
                  <c:v>0.262564420127128</c:v>
                </c:pt>
                <c:pt idx="104">
                  <c:v>0.262565400982885</c:v>
                </c:pt>
                <c:pt idx="105">
                  <c:v>0.262566396770579</c:v>
                </c:pt>
                <c:pt idx="106">
                  <c:v>0.262567407717449</c:v>
                </c:pt>
                <c:pt idx="107">
                  <c:v>0.262568434054186</c:v>
                </c:pt>
                <c:pt idx="108">
                  <c:v>0.262569476014995</c:v>
                </c:pt>
                <c:pt idx="109">
                  <c:v>0.262570533837639</c:v>
                </c:pt>
                <c:pt idx="110">
                  <c:v>0.262571607763496</c:v>
                </c:pt>
                <c:pt idx="111">
                  <c:v>0.262572698037617</c:v>
                </c:pt>
                <c:pt idx="112">
                  <c:v>0.262573804908778</c:v>
                </c:pt>
                <c:pt idx="113">
                  <c:v>0.262574928629538</c:v>
                </c:pt>
                <c:pt idx="114">
                  <c:v>0.262576069456297</c:v>
                </c:pt>
                <c:pt idx="115">
                  <c:v>0.262577227649351</c:v>
                </c:pt>
                <c:pt idx="116">
                  <c:v>0.262578403472958</c:v>
                </c:pt>
                <c:pt idx="117">
                  <c:v>0.262579597195391</c:v>
                </c:pt>
                <c:pt idx="118">
                  <c:v>0.262580809089003</c:v>
                </c:pt>
                <c:pt idx="119">
                  <c:v>0.262582039430286</c:v>
                </c:pt>
                <c:pt idx="120">
                  <c:v>0.262583288499938</c:v>
                </c:pt>
                <c:pt idx="121">
                  <c:v>0.262584556582924</c:v>
                </c:pt>
                <c:pt idx="122">
                  <c:v>0.26258584396854</c:v>
                </c:pt>
                <c:pt idx="123">
                  <c:v>0.262587150950481</c:v>
                </c:pt>
                <c:pt idx="124">
                  <c:v>0.262588477826906</c:v>
                </c:pt>
                <c:pt idx="125">
                  <c:v>0.262589824900507</c:v>
                </c:pt>
                <c:pt idx="126">
                  <c:v>0.262591192478578</c:v>
                </c:pt>
                <c:pt idx="127">
                  <c:v>0.262592580873083</c:v>
                </c:pt>
                <c:pt idx="128">
                  <c:v>0.262593990400727</c:v>
                </c:pt>
                <c:pt idx="129">
                  <c:v>0.262595421383031</c:v>
                </c:pt>
                <c:pt idx="130">
                  <c:v>0.262596874146402</c:v>
                </c:pt>
                <c:pt idx="131">
                  <c:v>0.262598349022208</c:v>
                </c:pt>
                <c:pt idx="132">
                  <c:v>0.262599846346853</c:v>
                </c:pt>
                <c:pt idx="133">
                  <c:v>0.262601366461853</c:v>
                </c:pt>
                <c:pt idx="134">
                  <c:v>0.262602909713917</c:v>
                </c:pt>
                <c:pt idx="135">
                  <c:v>0.26260447645502</c:v>
                </c:pt>
                <c:pt idx="136">
                  <c:v>0.262606067042487</c:v>
                </c:pt>
                <c:pt idx="137">
                  <c:v>0.262607681839073</c:v>
                </c:pt>
                <c:pt idx="138">
                  <c:v>0.262609321213046</c:v>
                </c:pt>
                <c:pt idx="139">
                  <c:v>0.262610985538268</c:v>
                </c:pt>
                <c:pt idx="140">
                  <c:v>0.262612675194284</c:v>
                </c:pt>
                <c:pt idx="141">
                  <c:v>0.262614390566403</c:v>
                </c:pt>
                <c:pt idx="142">
                  <c:v>0.262616132045792</c:v>
                </c:pt>
                <c:pt idx="143">
                  <c:v>0.262617900029557</c:v>
                </c:pt>
                <c:pt idx="144">
                  <c:v>0.26261969492084</c:v>
                </c:pt>
                <c:pt idx="145">
                  <c:v>0.262621517128906</c:v>
                </c:pt>
                <c:pt idx="146">
                  <c:v>0.262623367069239</c:v>
                </c:pt>
                <c:pt idx="147">
                  <c:v>0.262625245163631</c:v>
                </c:pt>
                <c:pt idx="148">
                  <c:v>0.262627151840287</c:v>
                </c:pt>
                <c:pt idx="149">
                  <c:v>0.26262908753391</c:v>
                </c:pt>
                <c:pt idx="150">
                  <c:v>0.262631052685809</c:v>
                </c:pt>
                <c:pt idx="151">
                  <c:v>0.262633047743997</c:v>
                </c:pt>
                <c:pt idx="152">
                  <c:v>0.262635073163289</c:v>
                </c:pt>
                <c:pt idx="153">
                  <c:v>0.262637129405407</c:v>
                </c:pt>
                <c:pt idx="154">
                  <c:v>0.262639216939089</c:v>
                </c:pt>
                <c:pt idx="155">
                  <c:v>0.262641336240186</c:v>
                </c:pt>
                <c:pt idx="156">
                  <c:v>0.262643487791778</c:v>
                </c:pt>
                <c:pt idx="157">
                  <c:v>0.262645672084282</c:v>
                </c:pt>
                <c:pt idx="158">
                  <c:v>0.262647889615557</c:v>
                </c:pt>
                <c:pt idx="159">
                  <c:v>0.262650140891025</c:v>
                </c:pt>
                <c:pt idx="160">
                  <c:v>0.26265242642378</c:v>
                </c:pt>
                <c:pt idx="161">
                  <c:v>0.262654746734707</c:v>
                </c:pt>
                <c:pt idx="162">
                  <c:v>0.262657102352597</c:v>
                </c:pt>
                <c:pt idx="163">
                  <c:v>0.262659493814269</c:v>
                </c:pt>
                <c:pt idx="164">
                  <c:v>0.262661921664692</c:v>
                </c:pt>
                <c:pt idx="165">
                  <c:v>0.262664386457106</c:v>
                </c:pt>
                <c:pt idx="166">
                  <c:v>0.262666888753149</c:v>
                </c:pt>
                <c:pt idx="167">
                  <c:v>0.262669429122982</c:v>
                </c:pt>
                <c:pt idx="168">
                  <c:v>0.26267200814542</c:v>
                </c:pt>
                <c:pt idx="169">
                  <c:v>0.262674626408063</c:v>
                </c:pt>
                <c:pt idx="170">
                  <c:v>0.262677284507427</c:v>
                </c:pt>
                <c:pt idx="171">
                  <c:v>0.26267998304908</c:v>
                </c:pt>
                <c:pt idx="172">
                  <c:v>0.262682722647778</c:v>
                </c:pt>
                <c:pt idx="173">
                  <c:v>0.262685503927607</c:v>
                </c:pt>
                <c:pt idx="174">
                  <c:v>0.262688327522118</c:v>
                </c:pt>
                <c:pt idx="175">
                  <c:v>0.262691194074476</c:v>
                </c:pt>
                <c:pt idx="176">
                  <c:v>0.262694104237604</c:v>
                </c:pt>
                <c:pt idx="177">
                  <c:v>0.262697058674325</c:v>
                </c:pt>
                <c:pt idx="178">
                  <c:v>0.262700058057521</c:v>
                </c:pt>
                <c:pt idx="179">
                  <c:v>0.262703103070277</c:v>
                </c:pt>
                <c:pt idx="180">
                  <c:v>0.262706194406038</c:v>
                </c:pt>
                <c:pt idx="181">
                  <c:v>0.262709332768768</c:v>
                </c:pt>
                <c:pt idx="182">
                  <c:v>0.262712518873104</c:v>
                </c:pt>
                <c:pt idx="183">
                  <c:v>0.26271575344452</c:v>
                </c:pt>
                <c:pt idx="184">
                  <c:v>0.26271903721949</c:v>
                </c:pt>
                <c:pt idx="185">
                  <c:v>0.262722370945656</c:v>
                </c:pt>
                <c:pt idx="186">
                  <c:v>0.262725755381991</c:v>
                </c:pt>
                <c:pt idx="187">
                  <c:v>0.262729191298979</c:v>
                </c:pt>
                <c:pt idx="188">
                  <c:v>0.262732679478779</c:v>
                </c:pt>
                <c:pt idx="189">
                  <c:v>0.262736220715408</c:v>
                </c:pt>
                <c:pt idx="190">
                  <c:v>0.262739815814916</c:v>
                </c:pt>
                <c:pt idx="191">
                  <c:v>0.26274346559557</c:v>
                </c:pt>
                <c:pt idx="192">
                  <c:v>0.262747170888038</c:v>
                </c:pt>
                <c:pt idx="193">
                  <c:v>0.262750932535572</c:v>
                </c:pt>
                <c:pt idx="194">
                  <c:v>0.262754751394206</c:v>
                </c:pt>
                <c:pt idx="195">
                  <c:v>0.262758628332939</c:v>
                </c:pt>
                <c:pt idx="196">
                  <c:v>0.262762564233936</c:v>
                </c:pt>
                <c:pt idx="197">
                  <c:v>0.262766559992728</c:v>
                </c:pt>
                <c:pt idx="198">
                  <c:v>0.262770616518409</c:v>
                </c:pt>
                <c:pt idx="199">
                  <c:v>0.262774734733841</c:v>
                </c:pt>
                <c:pt idx="200">
                  <c:v>0.262778915575864</c:v>
                </c:pt>
                <c:pt idx="201">
                  <c:v>0.262783159995504</c:v>
                </c:pt>
                <c:pt idx="202">
                  <c:v>0.26278746895819</c:v>
                </c:pt>
                <c:pt idx="203">
                  <c:v>0.262791843443965</c:v>
                </c:pt>
                <c:pt idx="204">
                  <c:v>0.262796284447712</c:v>
                </c:pt>
                <c:pt idx="205">
                  <c:v>0.262800792979374</c:v>
                </c:pt>
                <c:pt idx="206">
                  <c:v>0.262805370064179</c:v>
                </c:pt>
                <c:pt idx="207">
                  <c:v>0.262810016742875</c:v>
                </c:pt>
                <c:pt idx="208">
                  <c:v>0.262814734071961</c:v>
                </c:pt>
                <c:pt idx="209">
                  <c:v>0.262819523123921</c:v>
                </c:pt>
                <c:pt idx="210">
                  <c:v>0.262824384987469</c:v>
                </c:pt>
                <c:pt idx="211">
                  <c:v>0.262829320767789</c:v>
                </c:pt>
                <c:pt idx="212">
                  <c:v>0.262834331586786</c:v>
                </c:pt>
                <c:pt idx="213">
                  <c:v>0.262839418583333</c:v>
                </c:pt>
                <c:pt idx="214">
                  <c:v>0.262844582913533</c:v>
                </c:pt>
                <c:pt idx="215">
                  <c:v>0.262849825750968</c:v>
                </c:pt>
                <c:pt idx="216">
                  <c:v>0.26285514828697</c:v>
                </c:pt>
                <c:pt idx="217">
                  <c:v>0.262860551730884</c:v>
                </c:pt>
                <c:pt idx="218">
                  <c:v>0.262866037310335</c:v>
                </c:pt>
                <c:pt idx="219">
                  <c:v>0.262871606271511</c:v>
                </c:pt>
                <c:pt idx="220">
                  <c:v>0.262877259879434</c:v>
                </c:pt>
                <c:pt idx="221">
                  <c:v>0.262882999418243</c:v>
                </c:pt>
                <c:pt idx="222">
                  <c:v>0.262888826191484</c:v>
                </c:pt>
                <c:pt idx="223">
                  <c:v>0.262894741522402</c:v>
                </c:pt>
                <c:pt idx="224">
                  <c:v>0.262900746754229</c:v>
                </c:pt>
                <c:pt idx="225">
                  <c:v>0.262906843250492</c:v>
                </c:pt>
                <c:pt idx="226">
                  <c:v>0.26291303239531</c:v>
                </c:pt>
                <c:pt idx="227">
                  <c:v>0.262919315593709</c:v>
                </c:pt>
                <c:pt idx="228">
                  <c:v>0.26292569427193</c:v>
                </c:pt>
                <c:pt idx="229">
                  <c:v>0.262932169877747</c:v>
                </c:pt>
                <c:pt idx="230">
                  <c:v>0.262938743880794</c:v>
                </c:pt>
                <c:pt idx="231">
                  <c:v>0.262945417772884</c:v>
                </c:pt>
                <c:pt idx="232">
                  <c:v>0.26295219306835</c:v>
                </c:pt>
                <c:pt idx="233">
                  <c:v>0.262959071304374</c:v>
                </c:pt>
                <c:pt idx="234">
                  <c:v>0.262966054041331</c:v>
                </c:pt>
                <c:pt idx="235">
                  <c:v>0.262973142863141</c:v>
                </c:pt>
                <c:pt idx="236">
                  <c:v>0.262980339377611</c:v>
                </c:pt>
                <c:pt idx="237">
                  <c:v>0.262987645216799</c:v>
                </c:pt>
                <c:pt idx="238">
                  <c:v>0.262995062037373</c:v>
                </c:pt>
                <c:pt idx="239">
                  <c:v>0.263002591520981</c:v>
                </c:pt>
                <c:pt idx="240">
                  <c:v>0.263010235374621</c:v>
                </c:pt>
                <c:pt idx="241">
                  <c:v>0.263017995331018</c:v>
                </c:pt>
                <c:pt idx="242">
                  <c:v>0.263025873149014</c:v>
                </c:pt>
                <c:pt idx="243">
                  <c:v>0.263033870613951</c:v>
                </c:pt>
                <c:pt idx="244">
                  <c:v>0.263041989538068</c:v>
                </c:pt>
                <c:pt idx="245">
                  <c:v>0.263050231760902</c:v>
                </c:pt>
                <c:pt idx="246">
                  <c:v>0.263058599149695</c:v>
                </c:pt>
                <c:pt idx="247">
                  <c:v>0.263067093599805</c:v>
                </c:pt>
                <c:pt idx="248">
                  <c:v>0.263075717035126</c:v>
                </c:pt>
                <c:pt idx="249">
                  <c:v>0.263084471408512</c:v>
                </c:pt>
                <c:pt idx="250">
                  <c:v>0.263093358702208</c:v>
                </c:pt>
                <c:pt idx="251">
                  <c:v>0.263102380928284</c:v>
                </c:pt>
                <c:pt idx="252">
                  <c:v>0.263111540129084</c:v>
                </c:pt>
                <c:pt idx="253">
                  <c:v>0.263120838377671</c:v>
                </c:pt>
                <c:pt idx="254">
                  <c:v>0.263130277778283</c:v>
                </c:pt>
                <c:pt idx="255">
                  <c:v>0.263139860466801</c:v>
                </c:pt>
                <c:pt idx="256">
                  <c:v>0.263149588611212</c:v>
                </c:pt>
                <c:pt idx="257">
                  <c:v>0.263159464412089</c:v>
                </c:pt>
                <c:pt idx="258">
                  <c:v>0.263169490103073</c:v>
                </c:pt>
                <c:pt idx="259">
                  <c:v>0.263179667951363</c:v>
                </c:pt>
                <c:pt idx="260">
                  <c:v>0.263190000258215</c:v>
                </c:pt>
                <c:pt idx="261">
                  <c:v>0.263200489359444</c:v>
                </c:pt>
                <c:pt idx="262">
                  <c:v>0.263211137625932</c:v>
                </c:pt>
                <c:pt idx="263">
                  <c:v>0.263221947464159</c:v>
                </c:pt>
                <c:pt idx="264">
                  <c:v>0.263232921316714</c:v>
                </c:pt>
                <c:pt idx="265">
                  <c:v>0.263244061662839</c:v>
                </c:pt>
                <c:pt idx="266">
                  <c:v>0.263255371018969</c:v>
                </c:pt>
                <c:pt idx="267">
                  <c:v>0.263266851939276</c:v>
                </c:pt>
                <c:pt idx="268">
                  <c:v>0.263278507016231</c:v>
                </c:pt>
                <c:pt idx="269">
                  <c:v>0.263290338881171</c:v>
                </c:pt>
                <c:pt idx="270">
                  <c:v>0.263302350204865</c:v>
                </c:pt>
                <c:pt idx="271">
                  <c:v>0.263314543698098</c:v>
                </c:pt>
                <c:pt idx="272">
                  <c:v>0.263326922112266</c:v>
                </c:pt>
                <c:pt idx="273">
                  <c:v>0.263339488239963</c:v>
                </c:pt>
                <c:pt idx="274">
                  <c:v>0.2633522449156</c:v>
                </c:pt>
                <c:pt idx="275">
                  <c:v>0.263365195016008</c:v>
                </c:pt>
                <c:pt idx="276">
                  <c:v>0.263378341461069</c:v>
                </c:pt>
                <c:pt idx="277">
                  <c:v>0.263391687214346</c:v>
                </c:pt>
                <c:pt idx="278">
                  <c:v>0.263405235283725</c:v>
                </c:pt>
                <c:pt idx="279">
                  <c:v>0.263418988722066</c:v>
                </c:pt>
                <c:pt idx="280">
                  <c:v>0.263432950627857</c:v>
                </c:pt>
                <c:pt idx="281">
                  <c:v>0.263447124145891</c:v>
                </c:pt>
                <c:pt idx="282">
                  <c:v>0.263461512467942</c:v>
                </c:pt>
                <c:pt idx="283">
                  <c:v>0.263476118833446</c:v>
                </c:pt>
                <c:pt idx="284">
                  <c:v>0.263490946530208</c:v>
                </c:pt>
                <c:pt idx="285">
                  <c:v>0.263505998895102</c:v>
                </c:pt>
                <c:pt idx="286">
                  <c:v>0.263521279314791</c:v>
                </c:pt>
                <c:pt idx="287">
                  <c:v>0.263536791226455</c:v>
                </c:pt>
                <c:pt idx="288">
                  <c:v>0.263552538118523</c:v>
                </c:pt>
                <c:pt idx="289">
                  <c:v>0.263568523531429</c:v>
                </c:pt>
                <c:pt idx="290">
                  <c:v>0.26358475105836</c:v>
                </c:pt>
                <c:pt idx="291">
                  <c:v>0.26360122434603</c:v>
                </c:pt>
                <c:pt idx="292">
                  <c:v>0.26361794709546</c:v>
                </c:pt>
                <c:pt idx="293">
                  <c:v>0.263634923062762</c:v>
                </c:pt>
                <c:pt idx="294">
                  <c:v>0.263652156059945</c:v>
                </c:pt>
                <c:pt idx="295">
                  <c:v>0.263669649955723</c:v>
                </c:pt>
                <c:pt idx="296">
                  <c:v>0.263687408676339</c:v>
                </c:pt>
                <c:pt idx="297">
                  <c:v>0.263705436206401</c:v>
                </c:pt>
                <c:pt idx="298">
                  <c:v>0.263723736589723</c:v>
                </c:pt>
                <c:pt idx="299">
                  <c:v>0.263742313930184</c:v>
                </c:pt>
                <c:pt idx="300">
                  <c:v>0.263761172392601</c:v>
                </c:pt>
                <c:pt idx="301">
                  <c:v>0.2637803162036</c:v>
                </c:pt>
                <c:pt idx="302">
                  <c:v>0.263799749652518</c:v>
                </c:pt>
                <c:pt idx="303">
                  <c:v>0.263819477092303</c:v>
                </c:pt>
                <c:pt idx="304">
                  <c:v>0.26383950294043</c:v>
                </c:pt>
                <c:pt idx="305">
                  <c:v>0.263859831679834</c:v>
                </c:pt>
                <c:pt idx="306">
                  <c:v>0.263880467859848</c:v>
                </c:pt>
                <c:pt idx="307">
                  <c:v>0.263901416097159</c:v>
                </c:pt>
                <c:pt idx="308">
                  <c:v>0.263922681076776</c:v>
                </c:pt>
                <c:pt idx="309">
                  <c:v>0.26394426755301</c:v>
                </c:pt>
                <c:pt idx="310">
                  <c:v>0.263966180350467</c:v>
                </c:pt>
                <c:pt idx="311">
                  <c:v>0.263988424365054</c:v>
                </c:pt>
                <c:pt idx="312">
                  <c:v>0.264011004565</c:v>
                </c:pt>
                <c:pt idx="313">
                  <c:v>0.264033925991891</c:v>
                </c:pt>
                <c:pt idx="314">
                  <c:v>0.264057193761713</c:v>
                </c:pt>
                <c:pt idx="315">
                  <c:v>0.264080813065919</c:v>
                </c:pt>
                <c:pt idx="316">
                  <c:v>0.264104789172499</c:v>
                </c:pt>
                <c:pt idx="317">
                  <c:v>0.264129127427073</c:v>
                </c:pt>
                <c:pt idx="318">
                  <c:v>0.264153833253992</c:v>
                </c:pt>
                <c:pt idx="319">
                  <c:v>0.264178912157457</c:v>
                </c:pt>
                <c:pt idx="320">
                  <c:v>0.264204369722654</c:v>
                </c:pt>
                <c:pt idx="321">
                  <c:v>0.264230211616896</c:v>
                </c:pt>
                <c:pt idx="322">
                  <c:v>0.264256443590792</c:v>
                </c:pt>
                <c:pt idx="323">
                  <c:v>0.264283071479418</c:v>
                </c:pt>
                <c:pt idx="324">
                  <c:v>0.264310101203515</c:v>
                </c:pt>
                <c:pt idx="325">
                  <c:v>0.264337538770693</c:v>
                </c:pt>
                <c:pt idx="326">
                  <c:v>0.264365390276656</c:v>
                </c:pt>
                <c:pt idx="327">
                  <c:v>0.264393661906441</c:v>
                </c:pt>
                <c:pt idx="328">
                  <c:v>0.264422359935673</c:v>
                </c:pt>
                <c:pt idx="329">
                  <c:v>0.264451490731835</c:v>
                </c:pt>
                <c:pt idx="330">
                  <c:v>0.264481060755557</c:v>
                </c:pt>
                <c:pt idx="331">
                  <c:v>0.264511076561916</c:v>
                </c:pt>
                <c:pt idx="332">
                  <c:v>0.264541544801757</c:v>
                </c:pt>
                <c:pt idx="333">
                  <c:v>0.264572472223031</c:v>
                </c:pt>
                <c:pt idx="334">
                  <c:v>0.264603865672145</c:v>
                </c:pt>
                <c:pt idx="335">
                  <c:v>0.264635732095332</c:v>
                </c:pt>
                <c:pt idx="336">
                  <c:v>0.264668078540039</c:v>
                </c:pt>
                <c:pt idx="337">
                  <c:v>0.26470091215633</c:v>
                </c:pt>
                <c:pt idx="338">
                  <c:v>0.264734240198308</c:v>
                </c:pt>
                <c:pt idx="339">
                  <c:v>0.264768070025551</c:v>
                </c:pt>
                <c:pt idx="340">
                  <c:v>0.26480240910457</c:v>
                </c:pt>
                <c:pt idx="341">
                  <c:v>0.264837265010281</c:v>
                </c:pt>
                <c:pt idx="342">
                  <c:v>0.2648726454275</c:v>
                </c:pt>
                <c:pt idx="343">
                  <c:v>0.264908558152447</c:v>
                </c:pt>
                <c:pt idx="344">
                  <c:v>0.26494501109428</c:v>
                </c:pt>
                <c:pt idx="345">
                  <c:v>0.264982012276635</c:v>
                </c:pt>
                <c:pt idx="346">
                  <c:v>0.265019569839194</c:v>
                </c:pt>
                <c:pt idx="347">
                  <c:v>0.265057692039265</c:v>
                </c:pt>
                <c:pt idx="348">
                  <c:v>0.265096387253386</c:v>
                </c:pt>
                <c:pt idx="349">
                  <c:v>0.265135663978944</c:v>
                </c:pt>
                <c:pt idx="350">
                  <c:v>0.265175530835811</c:v>
                </c:pt>
                <c:pt idx="351">
                  <c:v>0.265215996568008</c:v>
                </c:pt>
                <c:pt idx="352">
                  <c:v>0.265257070045376</c:v>
                </c:pt>
                <c:pt idx="353">
                  <c:v>0.265298760265276</c:v>
                </c:pt>
                <c:pt idx="354">
                  <c:v>0.265341076354304</c:v>
                </c:pt>
                <c:pt idx="355">
                  <c:v>0.265384027570023</c:v>
                </c:pt>
                <c:pt idx="356">
                  <c:v>0.265427623302721</c:v>
                </c:pt>
                <c:pt idx="357">
                  <c:v>0.265471873077186</c:v>
                </c:pt>
                <c:pt idx="358">
                  <c:v>0.265516786554494</c:v>
                </c:pt>
                <c:pt idx="359">
                  <c:v>0.26556237353383</c:v>
                </c:pt>
                <c:pt idx="360">
                  <c:v>0.265608643954315</c:v>
                </c:pt>
                <c:pt idx="361">
                  <c:v>0.265655607896866</c:v>
                </c:pt>
                <c:pt idx="362">
                  <c:v>0.265703275586063</c:v>
                </c:pt>
                <c:pt idx="363">
                  <c:v>0.265751657392048</c:v>
                </c:pt>
                <c:pt idx="364">
                  <c:v>0.265800763832436</c:v>
                </c:pt>
                <c:pt idx="365">
                  <c:v>0.26585060557425</c:v>
                </c:pt>
                <c:pt idx="366">
                  <c:v>0.265901193435875</c:v>
                </c:pt>
                <c:pt idx="367">
                  <c:v>0.265952538389035</c:v>
                </c:pt>
                <c:pt idx="368">
                  <c:v>0.266004651560784</c:v>
                </c:pt>
                <c:pt idx="369">
                  <c:v>0.266057544235526</c:v>
                </c:pt>
                <c:pt idx="370">
                  <c:v>0.266111227857048</c:v>
                </c:pt>
                <c:pt idx="371">
                  <c:v>0.266165714030578</c:v>
                </c:pt>
                <c:pt idx="372">
                  <c:v>0.26622101452486</c:v>
                </c:pt>
                <c:pt idx="373">
                  <c:v>0.266277141274255</c:v>
                </c:pt>
                <c:pt idx="374">
                  <c:v>0.266334106380856</c:v>
                </c:pt>
                <c:pt idx="375">
                  <c:v>0.266391922116628</c:v>
                </c:pt>
                <c:pt idx="376">
                  <c:v>0.266450600925563</c:v>
                </c:pt>
                <c:pt idx="377">
                  <c:v>0.266510155425867</c:v>
                </c:pt>
                <c:pt idx="378">
                  <c:v>0.266570598412151</c:v>
                </c:pt>
                <c:pt idx="379">
                  <c:v>0.266631942857656</c:v>
                </c:pt>
                <c:pt idx="380">
                  <c:v>0.266694201916491</c:v>
                </c:pt>
                <c:pt idx="381">
                  <c:v>0.266757388925897</c:v>
                </c:pt>
                <c:pt idx="382">
                  <c:v>0.266821517408521</c:v>
                </c:pt>
                <c:pt idx="383">
                  <c:v>0.266886601074721</c:v>
                </c:pt>
                <c:pt idx="384">
                  <c:v>0.266952653824885</c:v>
                </c:pt>
                <c:pt idx="385">
                  <c:v>0.26701968975177</c:v>
                </c:pt>
                <c:pt idx="386">
                  <c:v>0.267087723142865</c:v>
                </c:pt>
                <c:pt idx="387">
                  <c:v>0.267156768482765</c:v>
                </c:pt>
                <c:pt idx="388">
                  <c:v>0.267226840455574</c:v>
                </c:pt>
                <c:pt idx="389">
                  <c:v>0.267297953947319</c:v>
                </c:pt>
                <c:pt idx="390">
                  <c:v>0.267370124048388</c:v>
                </c:pt>
                <c:pt idx="391">
                  <c:v>0.267443366055986</c:v>
                </c:pt>
                <c:pt idx="392">
                  <c:v>0.267517695476607</c:v>
                </c:pt>
                <c:pt idx="393">
                  <c:v>0.267593128028526</c:v>
                </c:pt>
                <c:pt idx="394">
                  <c:v>0.267669679644312</c:v>
                </c:pt>
                <c:pt idx="395">
                  <c:v>0.26774736647335</c:v>
                </c:pt>
                <c:pt idx="396">
                  <c:v>0.267826204884392</c:v>
                </c:pt>
                <c:pt idx="397">
                  <c:v>0.267906211468115</c:v>
                </c:pt>
                <c:pt idx="398">
                  <c:v>0.267987403039701</c:v>
                </c:pt>
                <c:pt idx="399">
                  <c:v>0.268069796641435</c:v>
                </c:pt>
                <c:pt idx="400">
                  <c:v>0.268153409545313</c:v>
                </c:pt>
                <c:pt idx="401">
                  <c:v>0.26823825925567</c:v>
                </c:pt>
                <c:pt idx="402">
                  <c:v>0.268324363511826</c:v>
                </c:pt>
                <c:pt idx="403">
                  <c:v>0.268411740290736</c:v>
                </c:pt>
                <c:pt idx="404">
                  <c:v>0.26850040780967</c:v>
                </c:pt>
                <c:pt idx="405">
                  <c:v>0.26859038452889</c:v>
                </c:pt>
                <c:pt idx="406">
                  <c:v>0.268681689154357</c:v>
                </c:pt>
                <c:pt idx="407">
                  <c:v>0.268774340640436</c:v>
                </c:pt>
                <c:pt idx="408">
                  <c:v>0.268868358192622</c:v>
                </c:pt>
                <c:pt idx="409">
                  <c:v>0.268963761270279</c:v>
                </c:pt>
                <c:pt idx="410">
                  <c:v>0.269060569589379</c:v>
                </c:pt>
                <c:pt idx="411">
                  <c:v>0.269158803125266</c:v>
                </c:pt>
                <c:pt idx="412">
                  <c:v>0.269258482115419</c:v>
                </c:pt>
                <c:pt idx="413">
                  <c:v>0.269359627062227</c:v>
                </c:pt>
                <c:pt idx="414">
                  <c:v>0.269462258735775</c:v>
                </c:pt>
                <c:pt idx="415">
                  <c:v>0.269566398176635</c:v>
                </c:pt>
                <c:pt idx="416">
                  <c:v>0.269672066698661</c:v>
                </c:pt>
                <c:pt idx="417">
                  <c:v>0.269779285891794</c:v>
                </c:pt>
                <c:pt idx="418">
                  <c:v>0.269888077624877</c:v>
                </c:pt>
                <c:pt idx="419">
                  <c:v>0.269998464048454</c:v>
                </c:pt>
                <c:pt idx="420">
                  <c:v>0.2701104675976</c:v>
                </c:pt>
                <c:pt idx="421">
                  <c:v>0.27022411099473</c:v>
                </c:pt>
                <c:pt idx="422">
                  <c:v>0.270339417252423</c:v>
                </c:pt>
                <c:pt idx="423">
                  <c:v>0.270456409676235</c:v>
                </c:pt>
                <c:pt idx="424">
                  <c:v>0.270575111867523</c:v>
                </c:pt>
                <c:pt idx="425">
                  <c:v>0.270695547726258</c:v>
                </c:pt>
                <c:pt idx="426">
                  <c:v>0.270817741453837</c:v>
                </c:pt>
                <c:pt idx="427">
                  <c:v>0.27094171755589</c:v>
                </c:pt>
                <c:pt idx="428">
                  <c:v>0.271067500845084</c:v>
                </c:pt>
                <c:pt idx="429">
                  <c:v>0.271195116443913</c:v>
                </c:pt>
                <c:pt idx="430">
                  <c:v>0.271324589787489</c:v>
                </c:pt>
                <c:pt idx="431">
                  <c:v>0.271455946626312</c:v>
                </c:pt>
                <c:pt idx="432">
                  <c:v>0.27158921302904</c:v>
                </c:pt>
                <c:pt idx="433">
                  <c:v>0.271724415385233</c:v>
                </c:pt>
                <c:pt idx="434">
                  <c:v>0.271861580408096</c:v>
                </c:pt>
                <c:pt idx="435">
                  <c:v>0.272000735137195</c:v>
                </c:pt>
                <c:pt idx="436">
                  <c:v>0.272141906941159</c:v>
                </c:pt>
                <c:pt idx="437">
                  <c:v>0.272285123520365</c:v>
                </c:pt>
                <c:pt idx="438">
                  <c:v>0.272430412909596</c:v>
                </c:pt>
                <c:pt idx="439">
                  <c:v>0.272577803480683</c:v>
                </c:pt>
                <c:pt idx="440">
                  <c:v>0.27272732394511</c:v>
                </c:pt>
                <c:pt idx="441">
                  <c:v>0.272879003356608</c:v>
                </c:pt>
                <c:pt idx="442">
                  <c:v>0.273032871113705</c:v>
                </c:pt>
                <c:pt idx="443">
                  <c:v>0.273188956962251</c:v>
                </c:pt>
                <c:pt idx="444">
                  <c:v>0.273347290997912</c:v>
                </c:pt>
                <c:pt idx="445">
                  <c:v>0.273507903668626</c:v>
                </c:pt>
                <c:pt idx="446">
                  <c:v>0.273670825777015</c:v>
                </c:pt>
                <c:pt idx="447">
                  <c:v>0.273836088482768</c:v>
                </c:pt>
                <c:pt idx="448">
                  <c:v>0.274003723304975</c:v>
                </c:pt>
                <c:pt idx="449">
                  <c:v>0.27417376212441</c:v>
                </c:pt>
                <c:pt idx="450">
                  <c:v>0.274346237185783</c:v>
                </c:pt>
                <c:pt idx="451">
                  <c:v>0.274521181099921</c:v>
                </c:pt>
                <c:pt idx="452">
                  <c:v>0.274698626845912</c:v>
                </c:pt>
                <c:pt idx="453">
                  <c:v>0.274878607773185</c:v>
                </c:pt>
                <c:pt idx="454">
                  <c:v>0.275061157603534</c:v>
                </c:pt>
                <c:pt idx="455">
                  <c:v>0.275246310433079</c:v>
                </c:pt>
                <c:pt idx="456">
                  <c:v>0.275434100734162</c:v>
                </c:pt>
                <c:pt idx="457">
                  <c:v>0.275624563357178</c:v>
                </c:pt>
                <c:pt idx="458">
                  <c:v>0.275817733532332</c:v>
                </c:pt>
                <c:pt idx="459">
                  <c:v>0.276013646871323</c:v>
                </c:pt>
                <c:pt idx="460">
                  <c:v>0.276212339368952</c:v>
                </c:pt>
                <c:pt idx="461">
                  <c:v>0.276413847404642</c:v>
                </c:pt>
                <c:pt idx="462">
                  <c:v>0.276618207743888</c:v>
                </c:pt>
                <c:pt idx="463">
                  <c:v>0.276825457539602</c:v>
                </c:pt>
                <c:pt idx="464">
                  <c:v>0.277035634333378</c:v>
                </c:pt>
                <c:pt idx="465">
                  <c:v>0.277248776056657</c:v>
                </c:pt>
                <c:pt idx="466">
                  <c:v>0.277464921031795</c:v>
                </c:pt>
                <c:pt idx="467">
                  <c:v>0.277684107973022</c:v>
                </c:pt>
                <c:pt idx="468">
                  <c:v>0.277906375987305</c:v>
                </c:pt>
                <c:pt idx="469">
                  <c:v>0.278131764575086</c:v>
                </c:pt>
                <c:pt idx="470">
                  <c:v>0.278360313630917</c:v>
                </c:pt>
                <c:pt idx="471">
                  <c:v>0.278592063443965</c:v>
                </c:pt>
                <c:pt idx="472">
                  <c:v>0.278827054698402</c:v>
                </c:pt>
                <c:pt idx="473">
                  <c:v>0.279065328473654</c:v>
                </c:pt>
                <c:pt idx="474">
                  <c:v>0.279306926244534</c:v>
                </c:pt>
                <c:pt idx="475">
                  <c:v>0.279551889881222</c:v>
                </c:pt>
                <c:pt idx="476">
                  <c:v>0.279800261649108</c:v>
                </c:pt>
                <c:pt idx="477">
                  <c:v>0.280052084208488</c:v>
                </c:pt>
                <c:pt idx="478">
                  <c:v>0.28030740061411</c:v>
                </c:pt>
                <c:pt idx="479">
                  <c:v>0.280566254314558</c:v>
                </c:pt>
                <c:pt idx="480">
                  <c:v>0.280828689151473</c:v>
                </c:pt>
                <c:pt idx="481">
                  <c:v>0.281094749358613</c:v>
                </c:pt>
                <c:pt idx="482">
                  <c:v>0.281364479560733</c:v>
                </c:pt>
                <c:pt idx="483">
                  <c:v>0.28163792477229</c:v>
                </c:pt>
                <c:pt idx="484">
                  <c:v>0.281915130395967</c:v>
                </c:pt>
                <c:pt idx="485">
                  <c:v>0.282196142220998</c:v>
                </c:pt>
                <c:pt idx="486">
                  <c:v>0.282481006421311</c:v>
                </c:pt>
                <c:pt idx="487">
                  <c:v>0.282769769553458</c:v>
                </c:pt>
                <c:pt idx="488">
                  <c:v>0.283062478554349</c:v>
                </c:pt>
                <c:pt idx="489">
                  <c:v>0.283359180738766</c:v>
                </c:pt>
                <c:pt idx="490">
                  <c:v>0.283659923796663</c:v>
                </c:pt>
                <c:pt idx="491">
                  <c:v>0.28396475579024</c:v>
                </c:pt>
                <c:pt idx="492">
                  <c:v>0.284273725150785</c:v>
                </c:pt>
                <c:pt idx="493">
                  <c:v>0.284586880675282</c:v>
                </c:pt>
                <c:pt idx="494">
                  <c:v>0.284904271522774</c:v>
                </c:pt>
                <c:pt idx="495">
                  <c:v>0.285225947210482</c:v>
                </c:pt>
                <c:pt idx="496">
                  <c:v>0.285551957609656</c:v>
                </c:pt>
                <c:pt idx="497">
                  <c:v>0.285882352941176</c:v>
                </c:pt>
                <c:pt idx="498">
                  <c:v>0.286212165736115</c:v>
                </c:pt>
                <c:pt idx="499">
                  <c:v>0.286546331595736</c:v>
                </c:pt>
                <c:pt idx="500">
                  <c:v>0.286884899498757</c:v>
                </c:pt>
                <c:pt idx="501">
                  <c:v>0.287227918734138</c:v>
                </c:pt>
                <c:pt idx="502">
                  <c:v>0.287575438895707</c:v>
                </c:pt>
                <c:pt idx="503">
                  <c:v>0.287927509876495</c:v>
                </c:pt>
                <c:pt idx="504">
                  <c:v>0.288284181862794</c:v>
                </c:pt>
                <c:pt idx="505">
                  <c:v>0.288645505327933</c:v>
                </c:pt>
                <c:pt idx="506">
                  <c:v>0.289011531025751</c:v>
                </c:pt>
                <c:pt idx="507">
                  <c:v>0.289382309983772</c:v>
                </c:pt>
                <c:pt idx="508">
                  <c:v>0.289757893496077</c:v>
                </c:pt>
                <c:pt idx="509">
                  <c:v>0.290138333115858</c:v>
                </c:pt>
                <c:pt idx="510">
                  <c:v>0.290523680647658</c:v>
                </c:pt>
                <c:pt idx="511">
                  <c:v>0.290913988139277</c:v>
                </c:pt>
                <c:pt idx="512">
                  <c:v>0.291309307873358</c:v>
                </c:pt>
                <c:pt idx="513">
                  <c:v>0.291709692358626</c:v>
                </c:pt>
                <c:pt idx="514">
                  <c:v>0.292115194320788</c:v>
                </c:pt>
                <c:pt idx="515">
                  <c:v>0.292525866693081</c:v>
                </c:pt>
                <c:pt idx="516">
                  <c:v>0.292941762606461</c:v>
                </c:pt>
                <c:pt idx="517">
                  <c:v>0.293362935379439</c:v>
                </c:pt>
                <c:pt idx="518">
                  <c:v>0.293789438507537</c:v>
                </c:pt>
                <c:pt idx="519">
                  <c:v>0.294221325652381</c:v>
                </c:pt>
                <c:pt idx="520">
                  <c:v>0.294658650630405</c:v>
                </c:pt>
                <c:pt idx="521">
                  <c:v>0.295101467401175</c:v>
                </c:pt>
                <c:pt idx="522">
                  <c:v>0.295549830055318</c:v>
                </c:pt>
                <c:pt idx="523">
                  <c:v>0.296003792802061</c:v>
                </c:pt>
                <c:pt idx="524">
                  <c:v>0.296463409956355</c:v>
                </c:pt>
                <c:pt idx="525">
                  <c:v>0.296928735925605</c:v>
                </c:pt>
                <c:pt idx="526">
                  <c:v>0.297399825195979</c:v>
                </c:pt>
                <c:pt idx="527">
                  <c:v>0.297876732318299</c:v>
                </c:pt>
                <c:pt idx="528">
                  <c:v>0.298359511893514</c:v>
                </c:pt>
                <c:pt idx="529">
                  <c:v>0.29884821855774</c:v>
                </c:pt>
                <c:pt idx="530">
                  <c:v>0.299342906966871</c:v>
                </c:pt>
                <c:pt idx="531">
                  <c:v>0.299843631780751</c:v>
                </c:pt>
                <c:pt idx="532">
                  <c:v>0.300350447646909</c:v>
                </c:pt>
                <c:pt idx="533">
                  <c:v>0.300863409183845</c:v>
                </c:pt>
                <c:pt idx="534">
                  <c:v>0.301382570963866</c:v>
                </c:pt>
                <c:pt idx="535">
                  <c:v>0.301907987495481</c:v>
                </c:pt>
                <c:pt idx="536">
                  <c:v>0.302439713205326</c:v>
                </c:pt>
                <c:pt idx="537">
                  <c:v>0.302977802419639</c:v>
                </c:pt>
                <c:pt idx="538">
                  <c:v>0.303522309345274</c:v>
                </c:pt>
                <c:pt idx="539">
                  <c:v>0.304073288050249</c:v>
                </c:pt>
                <c:pt idx="540">
                  <c:v>0.304630792443831</c:v>
                </c:pt>
                <c:pt idx="541">
                  <c:v>0.30519487625615</c:v>
                </c:pt>
                <c:pt idx="542">
                  <c:v>0.30576559301735</c:v>
                </c:pt>
                <c:pt idx="543">
                  <c:v>0.306342996036265</c:v>
                </c:pt>
                <c:pt idx="544">
                  <c:v>0.306927138378626</c:v>
                </c:pt>
                <c:pt idx="545">
                  <c:v>0.307518072844803</c:v>
                </c:pt>
                <c:pt idx="546">
                  <c:v>0.308115851947066</c:v>
                </c:pt>
                <c:pt idx="547">
                  <c:v>0.308720527886386</c:v>
                </c:pt>
                <c:pt idx="548">
                  <c:v>0.30933215252876</c:v>
                </c:pt>
                <c:pt idx="549">
                  <c:v>0.309950777381072</c:v>
                </c:pt>
                <c:pt idx="550">
                  <c:v>0.310576453566488</c:v>
                </c:pt>
                <c:pt idx="551">
                  <c:v>0.311209231799386</c:v>
                </c:pt>
                <c:pt idx="552">
                  <c:v>0.311849162359831</c:v>
                </c:pt>
                <c:pt idx="553">
                  <c:v>0.312496295067579</c:v>
                </c:pt>
                <c:pt idx="554">
                  <c:v>0.313150679255652</c:v>
                </c:pt>
                <c:pt idx="555">
                  <c:v>0.313812363743437</c:v>
                </c:pt>
                <c:pt idx="556">
                  <c:v>0.314481396809363</c:v>
                </c:pt>
                <c:pt idx="557">
                  <c:v>0.31515782616313</c:v>
                </c:pt>
                <c:pt idx="558">
                  <c:v>0.315841698917507</c:v>
                </c:pt>
                <c:pt idx="559">
                  <c:v>0.316533061559711</c:v>
                </c:pt>
                <c:pt idx="560">
                  <c:v>0.317231959922361</c:v>
                </c:pt>
                <c:pt idx="561">
                  <c:v>0.317938439154029</c:v>
                </c:pt>
                <c:pt idx="562">
                  <c:v>0.318652543689389</c:v>
                </c:pt>
                <c:pt idx="563">
                  <c:v>0.319374317218978</c:v>
                </c:pt>
                <c:pt idx="564">
                  <c:v>0.320103802658567</c:v>
                </c:pt>
                <c:pt idx="565">
                  <c:v>0.320841042118179</c:v>
                </c:pt>
                <c:pt idx="566">
                  <c:v>0.321586076870732</c:v>
                </c:pt>
                <c:pt idx="567">
                  <c:v>0.32233894732035</c:v>
                </c:pt>
                <c:pt idx="568">
                  <c:v>0.323099692970333</c:v>
                </c:pt>
                <c:pt idx="569">
                  <c:v>0.323868352390814</c:v>
                </c:pt>
                <c:pt idx="570">
                  <c:v>0.324644963186106</c:v>
                </c:pt>
                <c:pt idx="571">
                  <c:v>0.325429561961768</c:v>
                </c:pt>
                <c:pt idx="572">
                  <c:v>0.326222184291394</c:v>
                </c:pt>
                <c:pt idx="573">
                  <c:v>0.327022864683148</c:v>
                </c:pt>
                <c:pt idx="574">
                  <c:v>0.32783163654606</c:v>
                </c:pt>
                <c:pt idx="575">
                  <c:v>0.328648532156104</c:v>
                </c:pt>
                <c:pt idx="576">
                  <c:v>0.32947358262208</c:v>
                </c:pt>
                <c:pt idx="577">
                  <c:v>0.33030681785131</c:v>
                </c:pt>
                <c:pt idx="578">
                  <c:v>0.331148266515177</c:v>
                </c:pt>
                <c:pt idx="579">
                  <c:v>0.331997956014537</c:v>
                </c:pt>
                <c:pt idx="580">
                  <c:v>0.332855912445002</c:v>
                </c:pt>
                <c:pt idx="581">
                  <c:v>0.333722160562143</c:v>
                </c:pt>
                <c:pt idx="582">
                  <c:v>0.334596723746624</c:v>
                </c:pt>
                <c:pt idx="583">
                  <c:v>0.335479623969297</c:v>
                </c:pt>
                <c:pt idx="584">
                  <c:v>0.336370881756277</c:v>
                </c:pt>
                <c:pt idx="585">
                  <c:v>0.337270516154029</c:v>
                </c:pt>
                <c:pt idx="586">
                  <c:v>0.338178544694506</c:v>
                </c:pt>
                <c:pt idx="587">
                  <c:v>0.339094983360334</c:v>
                </c:pt>
                <c:pt idx="588">
                  <c:v>0.340019846550113</c:v>
                </c:pt>
                <c:pt idx="589">
                  <c:v>0.340953147043828</c:v>
                </c:pt>
                <c:pt idx="590">
                  <c:v>0.341894895968431</c:v>
                </c:pt>
                <c:pt idx="591">
                  <c:v>0.3428451027636</c:v>
                </c:pt>
                <c:pt idx="592">
                  <c:v>0.343803775147721</c:v>
                </c:pt>
                <c:pt idx="593">
                  <c:v>0.344770919084129</c:v>
                </c:pt>
                <c:pt idx="594">
                  <c:v>0.345746538747623</c:v>
                </c:pt>
                <c:pt idx="595">
                  <c:v>0.346730636491312</c:v>
                </c:pt>
                <c:pt idx="596">
                  <c:v>0.347723212813809</c:v>
                </c:pt>
                <c:pt idx="597">
                  <c:v>0.348724266326813</c:v>
                </c:pt>
                <c:pt idx="598">
                  <c:v>0.349733793723123</c:v>
                </c:pt>
                <c:pt idx="599">
                  <c:v>0.350751789745109</c:v>
                </c:pt>
                <c:pt idx="600">
                  <c:v>0.351778247153677</c:v>
                </c:pt>
                <c:pt idx="601">
                  <c:v>0.352975494977318</c:v>
                </c:pt>
                <c:pt idx="602">
                  <c:v>0.354323976137494</c:v>
                </c:pt>
                <c:pt idx="603">
                  <c:v>0.355757360795669</c:v>
                </c:pt>
                <c:pt idx="604">
                  <c:v>0.357544347511113</c:v>
                </c:pt>
                <c:pt idx="605">
                  <c:v>0.359345483316364</c:v>
                </c:pt>
                <c:pt idx="606">
                  <c:v>0.361160734927334</c:v>
                </c:pt>
                <c:pt idx="607">
                  <c:v>0.36299006538282</c:v>
                </c:pt>
                <c:pt idx="608">
                  <c:v>0.364833434001208</c:v>
                </c:pt>
                <c:pt idx="609">
                  <c:v>0.36669079633861</c:v>
                </c:pt>
                <c:pt idx="610">
                  <c:v>0.368562104148472</c:v>
                </c:pt>
                <c:pt idx="611">
                  <c:v>0.370447305342751</c:v>
                </c:pt>
                <c:pt idx="612">
                  <c:v>0.372346343954697</c:v>
                </c:pt>
                <c:pt idx="613">
                  <c:v>0.374259160103321</c:v>
                </c:pt>
                <c:pt idx="614">
                  <c:v>0.376185689959619</c:v>
                </c:pt>
                <c:pt idx="615">
                  <c:v>0.378125865714597</c:v>
                </c:pt>
                <c:pt idx="616">
                  <c:v>0.380079615549183</c:v>
                </c:pt>
                <c:pt idx="617">
                  <c:v>0.382046863606075</c:v>
                </c:pt>
                <c:pt idx="618">
                  <c:v>0.384027529963591</c:v>
                </c:pt>
                <c:pt idx="619">
                  <c:v>0.386021530611585</c:v>
                </c:pt>
                <c:pt idx="620">
                  <c:v>0.388028777429496</c:v>
                </c:pt>
                <c:pt idx="621">
                  <c:v>0.390049178166561</c:v>
                </c:pt>
                <c:pt idx="622">
                  <c:v>0.392082636424302</c:v>
                </c:pt>
                <c:pt idx="623">
                  <c:v>0.394129051641283</c:v>
                </c:pt>
                <c:pt idx="624">
                  <c:v>0.396188319080243</c:v>
                </c:pt>
                <c:pt idx="625">
                  <c:v>0.398260329817628</c:v>
                </c:pt>
                <c:pt idx="626">
                  <c:v>0.400344970735594</c:v>
                </c:pt>
                <c:pt idx="627">
                  <c:v>0.40244212451651</c:v>
                </c:pt>
                <c:pt idx="628">
                  <c:v>0.404551669640034</c:v>
                </c:pt>
                <c:pt idx="629">
                  <c:v>0.406673480382785</c:v>
                </c:pt>
                <c:pt idx="630">
                  <c:v>0.408807426820673</c:v>
                </c:pt>
                <c:pt idx="631">
                  <c:v>0.410953374833918</c:v>
                </c:pt>
                <c:pt idx="632">
                  <c:v>0.413111186114805</c:v>
                </c:pt>
                <c:pt idx="633">
                  <c:v>0.415280718178201</c:v>
                </c:pt>
                <c:pt idx="634">
                  <c:v>0.417461824374879</c:v>
                </c:pt>
                <c:pt idx="635">
                  <c:v>0.419654353907681</c:v>
                </c:pt>
                <c:pt idx="636">
                  <c:v>0.421858151850538</c:v>
                </c:pt>
                <c:pt idx="637">
                  <c:v>0.424073059170377</c:v>
                </c:pt>
                <c:pt idx="638">
                  <c:v>0.42629891275195</c:v>
                </c:pt>
                <c:pt idx="639">
                  <c:v>0.42853554542558</c:v>
                </c:pt>
                <c:pt idx="640">
                  <c:v>0.43078278599787</c:v>
                </c:pt>
                <c:pt idx="641">
                  <c:v>0.433040459285358</c:v>
                </c:pt>
                <c:pt idx="642">
                  <c:v>0.435308386151153</c:v>
                </c:pt>
                <c:pt idx="643">
                  <c:v>0.437586383544539</c:v>
                </c:pt>
                <c:pt idx="644">
                  <c:v>0.439874264543566</c:v>
                </c:pt>
                <c:pt idx="645">
                  <c:v>0.442171838400611</c:v>
                </c:pt>
                <c:pt idx="646">
                  <c:v>0.444478910590919</c:v>
                </c:pt>
                <c:pt idx="647">
                  <c:v>0.446795282864105</c:v>
                </c:pt>
                <c:pt idx="648">
                  <c:v>0.449120753298612</c:v>
                </c:pt>
                <c:pt idx="649">
                  <c:v>0.451455116359102</c:v>
                </c:pt>
                <c:pt idx="650">
                  <c:v>0.453798162956772</c:v>
                </c:pt>
                <c:pt idx="651">
                  <c:v>0.456149680512555</c:v>
                </c:pt>
                <c:pt idx="652">
                  <c:v>0.458509453023197</c:v>
                </c:pt>
                <c:pt idx="653">
                  <c:v>0.460877261130166</c:v>
                </c:pt>
                <c:pt idx="654">
                  <c:v>0.463252882191357</c:v>
                </c:pt>
                <c:pt idx="655">
                  <c:v>0.465636090355567</c:v>
                </c:pt>
                <c:pt idx="656">
                  <c:v>0.468026656639688</c:v>
                </c:pt>
                <c:pt idx="657">
                  <c:v>0.470424349008565</c:v>
                </c:pt>
                <c:pt idx="658">
                  <c:v>0.472828932457488</c:v>
                </c:pt>
                <c:pt idx="659">
                  <c:v>0.475240169097241</c:v>
                </c:pt>
                <c:pt idx="660">
                  <c:v>0.477657818241669</c:v>
                </c:pt>
                <c:pt idx="661">
                  <c:v>0.480081636497694</c:v>
                </c:pt>
                <c:pt idx="662">
                  <c:v>0.482511377857705</c:v>
                </c:pt>
                <c:pt idx="663">
                  <c:v>0.484946793794281</c:v>
                </c:pt>
                <c:pt idx="664">
                  <c:v>0.487387633357137</c:v>
                </c:pt>
                <c:pt idx="665">
                  <c:v>0.489833643272256</c:v>
                </c:pt>
                <c:pt idx="666">
                  <c:v>0.492284568043097</c:v>
                </c:pt>
                <c:pt idx="667">
                  <c:v>0.494740150053816</c:v>
                </c:pt>
                <c:pt idx="668">
                  <c:v>0.497200129674409</c:v>
                </c:pt>
                <c:pt idx="669">
                  <c:v>0.499664245367688</c:v>
                </c:pt>
                <c:pt idx="670">
                  <c:v>0.502132233798001</c:v>
                </c:pt>
                <c:pt idx="671">
                  <c:v>0.504603829941605</c:v>
                </c:pt>
                <c:pt idx="672">
                  <c:v>0.507078767198586</c:v>
                </c:pt>
                <c:pt idx="673">
                  <c:v>0.509556777506237</c:v>
                </c:pt>
                <c:pt idx="674">
                  <c:v>0.512037591453803</c:v>
                </c:pt>
                <c:pt idx="675">
                  <c:v>0.514520938398454</c:v>
                </c:pt>
                <c:pt idx="676">
                  <c:v>0.517006546582426</c:v>
                </c:pt>
                <c:pt idx="677">
                  <c:v>0.519494143251191</c:v>
                </c:pt>
                <c:pt idx="678">
                  <c:v>0.521983454772564</c:v>
                </c:pt>
                <c:pt idx="679">
                  <c:v>0.524474206756629</c:v>
                </c:pt>
                <c:pt idx="680">
                  <c:v>0.526966124176372</c:v>
                </c:pt>
                <c:pt idx="681">
                  <c:v>0.529458931488923</c:v>
                </c:pt>
                <c:pt idx="682">
                  <c:v>0.531952352757272</c:v>
                </c:pt>
                <c:pt idx="683">
                  <c:v>0.534446111772361</c:v>
                </c:pt>
                <c:pt idx="684">
                  <c:v>0.536939932175435</c:v>
                </c:pt>
                <c:pt idx="685">
                  <c:v>0.539433537580519</c:v>
                </c:pt>
                <c:pt idx="686">
                  <c:v>0.541926651696945</c:v>
                </c:pt>
                <c:pt idx="687">
                  <c:v>0.54441899845177</c:v>
                </c:pt>
                <c:pt idx="688">
                  <c:v>0.546910302111994</c:v>
                </c:pt>
                <c:pt idx="689">
                  <c:v>0.549400287406461</c:v>
                </c:pt>
                <c:pt idx="690">
                  <c:v>0.551888679647322</c:v>
                </c:pt>
                <c:pt idx="691">
                  <c:v>0.554375204850955</c:v>
                </c:pt>
                <c:pt idx="692">
                  <c:v>0.556859589858219</c:v>
                </c:pt>
                <c:pt idx="693">
                  <c:v>0.559341562453936</c:v>
                </c:pt>
                <c:pt idx="694">
                  <c:v>0.561820851485494</c:v>
                </c:pt>
                <c:pt idx="695">
                  <c:v>0.564297186980454</c:v>
                </c:pt>
                <c:pt idx="696">
                  <c:v>0.566770300263061</c:v>
                </c:pt>
                <c:pt idx="697">
                  <c:v>0.569239924069542</c:v>
                </c:pt>
                <c:pt idx="698">
                  <c:v>0.571705792662106</c:v>
                </c:pt>
                <c:pt idx="699">
                  <c:v>0.574167641941521</c:v>
                </c:pt>
                <c:pt idx="700">
                  <c:v>0.576625209558194</c:v>
                </c:pt>
                <c:pt idx="701">
                  <c:v>0.579078235021627</c:v>
                </c:pt>
                <c:pt idx="702">
                  <c:v>0.581526459808186</c:v>
                </c:pt>
                <c:pt idx="703">
                  <c:v>0.583969627467069</c:v>
                </c:pt>
                <c:pt idx="704">
                  <c:v>0.586407483724386</c:v>
                </c:pt>
                <c:pt idx="705">
                  <c:v>0.588839776585276</c:v>
                </c:pt>
                <c:pt idx="706">
                  <c:v>0.591266256433969</c:v>
                </c:pt>
                <c:pt idx="707">
                  <c:v>0.593686676131718</c:v>
                </c:pt>
                <c:pt idx="708">
                  <c:v>0.596100791112509</c:v>
                </c:pt>
                <c:pt idx="709">
                  <c:v>0.598508359476505</c:v>
                </c:pt>
                <c:pt idx="710">
                  <c:v>0.600909142081118</c:v>
                </c:pt>
                <c:pt idx="711">
                  <c:v>0.603302902629676</c:v>
                </c:pt>
                <c:pt idx="712">
                  <c:v>0.605689407757597</c:v>
                </c:pt>
                <c:pt idx="713">
                  <c:v>0.608068427116022</c:v>
                </c:pt>
                <c:pt idx="714">
                  <c:v>0.610439733452851</c:v>
                </c:pt>
                <c:pt idx="715">
                  <c:v>0.612803102691128</c:v>
                </c:pt>
                <c:pt idx="716">
                  <c:v>0.615158314004722</c:v>
                </c:pt>
                <c:pt idx="717">
                  <c:v>0.617505149891274</c:v>
                </c:pt>
                <c:pt idx="718">
                  <c:v>0.619843396242352</c:v>
                </c:pt>
                <c:pt idx="719">
                  <c:v>0.622172842410786</c:v>
                </c:pt>
                <c:pt idx="720">
                  <c:v>0.624493281275151</c:v>
                </c:pt>
                <c:pt idx="721">
                  <c:v>0.626804509301375</c:v>
                </c:pt>
                <c:pt idx="722">
                  <c:v>0.62910632660142</c:v>
                </c:pt>
                <c:pt idx="723">
                  <c:v>0.631398536989055</c:v>
                </c:pt>
                <c:pt idx="724">
                  <c:v>0.633680948032666</c:v>
                </c:pt>
                <c:pt idx="725">
                  <c:v>0.635953371105122</c:v>
                </c:pt>
                <c:pt idx="726">
                  <c:v>0.638215621430647</c:v>
                </c:pt>
                <c:pt idx="727">
                  <c:v>0.640467518128746</c:v>
                </c:pt>
                <c:pt idx="728">
                  <c:v>0.642708884255123</c:v>
                </c:pt>
                <c:pt idx="729">
                  <c:v>0.644939546839643</c:v>
                </c:pt>
                <c:pt idx="730">
                  <c:v>0.647159336921308</c:v>
                </c:pt>
                <c:pt idx="731">
                  <c:v>0.649368089580269</c:v>
                </c:pt>
                <c:pt idx="732">
                  <c:v>0.651565643966896</c:v>
                </c:pt>
                <c:pt idx="733">
                  <c:v>0.653751843327888</c:v>
                </c:pt>
                <c:pt idx="734">
                  <c:v>0.655926535029484</c:v>
                </c:pt>
                <c:pt idx="735">
                  <c:v>0.658089570577762</c:v>
                </c:pt>
                <c:pt idx="736">
                  <c:v>0.660240805636066</c:v>
                </c:pt>
                <c:pt idx="737">
                  <c:v>0.662380100039585</c:v>
                </c:pt>
                <c:pt idx="738">
                  <c:v>0.664507317807117</c:v>
                </c:pt>
                <c:pt idx="739">
                  <c:v>0.666622327150043</c:v>
                </c:pt>
                <c:pt idx="740">
                  <c:v>0.668725000478562</c:v>
                </c:pt>
                <c:pt idx="741">
                  <c:v>0.670815214405202</c:v>
                </c:pt>
                <c:pt idx="742">
                  <c:v>0.672892849745674</c:v>
                </c:pt>
                <c:pt idx="743">
                  <c:v>0.674957791517096</c:v>
                </c:pt>
                <c:pt idx="744">
                  <c:v>0.677009928933627</c:v>
                </c:pt>
                <c:pt idx="745">
                  <c:v>0.679049155399583</c:v>
                </c:pt>
                <c:pt idx="746">
                  <c:v>0.68107536850005</c:v>
                </c:pt>
                <c:pt idx="747">
                  <c:v>0.683088469989085</c:v>
                </c:pt>
                <c:pt idx="748">
                  <c:v>0.685088365775519</c:v>
                </c:pt>
                <c:pt idx="749">
                  <c:v>0.687074965906441</c:v>
                </c:pt>
                <c:pt idx="750">
                  <c:v>0.689048184548422</c:v>
                </c:pt>
                <c:pt idx="751">
                  <c:v>0.69100793996651</c:v>
                </c:pt>
                <c:pt idx="752">
                  <c:v>0.692954154501094</c:v>
                </c:pt>
                <c:pt idx="753">
                  <c:v>0.694886754542654</c:v>
                </c:pt>
                <c:pt idx="754">
                  <c:v>0.696805670504503</c:v>
                </c:pt>
                <c:pt idx="755">
                  <c:v>0.698710836793539</c:v>
                </c:pt>
                <c:pt idx="756">
                  <c:v>0.700602191779109</c:v>
                </c:pt>
                <c:pt idx="757">
                  <c:v>0.702479677760024</c:v>
                </c:pt>
                <c:pt idx="758">
                  <c:v>0.704343240929793</c:v>
                </c:pt>
                <c:pt idx="759">
                  <c:v>0.706192831340154</c:v>
                </c:pt>
                <c:pt idx="760">
                  <c:v>0.708028402862948</c:v>
                </c:pt>
                <c:pt idx="761">
                  <c:v>0.709849913150424</c:v>
                </c:pt>
                <c:pt idx="762">
                  <c:v>0.711657323594012</c:v>
                </c:pt>
                <c:pt idx="763">
                  <c:v>0.713450599281663</c:v>
                </c:pt>
                <c:pt idx="764">
                  <c:v>0.715229708953798</c:v>
                </c:pt>
                <c:pt idx="765">
                  <c:v>0.716994624957931</c:v>
                </c:pt>
                <c:pt idx="766">
                  <c:v>0.718745323202057</c:v>
                </c:pt>
                <c:pt idx="767">
                  <c:v>0.720481783106837</c:v>
                </c:pt>
                <c:pt idx="768">
                  <c:v>0.722203987556671</c:v>
                </c:pt>
                <c:pt idx="769">
                  <c:v>0.723911922849709</c:v>
                </c:pt>
                <c:pt idx="770">
                  <c:v>0.725605578646871</c:v>
                </c:pt>
                <c:pt idx="771">
                  <c:v>0.727284947919934</c:v>
                </c:pt>
                <c:pt idx="772">
                  <c:v>0.728950026898758</c:v>
                </c:pt>
                <c:pt idx="773">
                  <c:v>0.7306008150177</c:v>
                </c:pt>
                <c:pt idx="774">
                  <c:v>0.732237314861288</c:v>
                </c:pt>
                <c:pt idx="775">
                  <c:v>0.733859532109217</c:v>
                </c:pt>
                <c:pt idx="776">
                  <c:v>0.735467475480709</c:v>
                </c:pt>
                <c:pt idx="777">
                  <c:v>0.737061156678324</c:v>
                </c:pt>
                <c:pt idx="778">
                  <c:v>0.738640590331248</c:v>
                </c:pt>
                <c:pt idx="779">
                  <c:v>0.740205793938145</c:v>
                </c:pt>
                <c:pt idx="780">
                  <c:v>0.741756787809604</c:v>
                </c:pt>
                <c:pt idx="781">
                  <c:v>0.743293595010249</c:v>
                </c:pt>
                <c:pt idx="782">
                  <c:v>0.744816241300563</c:v>
                </c:pt>
                <c:pt idx="783">
                  <c:v>0.746324755078476</c:v>
                </c:pt>
                <c:pt idx="784">
                  <c:v>0.747819167320762</c:v>
                </c:pt>
                <c:pt idx="785">
                  <c:v>0.749299511524313</c:v>
                </c:pt>
                <c:pt idx="786">
                  <c:v>0.750765823647318</c:v>
                </c:pt>
                <c:pt idx="787">
                  <c:v>0.752218142050399</c:v>
                </c:pt>
                <c:pt idx="788">
                  <c:v>0.753656507437766</c:v>
                </c:pt>
                <c:pt idx="789">
                  <c:v>0.755080962798403</c:v>
                </c:pt>
                <c:pt idx="790">
                  <c:v>0.756491553347367</c:v>
                </c:pt>
                <c:pt idx="791">
                  <c:v>0.757888326467202</c:v>
                </c:pt>
                <c:pt idx="792">
                  <c:v>0.759271331649545</c:v>
                </c:pt>
                <c:pt idx="793">
                  <c:v>0.760640620436931</c:v>
                </c:pt>
                <c:pt idx="794">
                  <c:v>0.761996246364861</c:v>
                </c:pt>
                <c:pt idx="795">
                  <c:v>0.763338264904144</c:v>
                </c:pt>
                <c:pt idx="796">
                  <c:v>0.764666733403572</c:v>
                </c:pt>
                <c:pt idx="797">
                  <c:v>0.765981711032943</c:v>
                </c:pt>
                <c:pt idx="798">
                  <c:v>0.767283258726474</c:v>
                </c:pt>
                <c:pt idx="799">
                  <c:v>0.768571439126628</c:v>
                </c:pt>
                <c:pt idx="800">
                  <c:v>0.769846316528388</c:v>
                </c:pt>
                <c:pt idx="801">
                  <c:v>0.77110795682401</c:v>
                </c:pt>
                <c:pt idx="802">
                  <c:v>0.772356427448272</c:v>
                </c:pt>
                <c:pt idx="803">
                  <c:v>0.773591797324246</c:v>
                </c:pt>
                <c:pt idx="804">
                  <c:v>0.774814136809631</c:v>
                </c:pt>
                <c:pt idx="805">
                  <c:v>0.776023517643649</c:v>
                </c:pt>
                <c:pt idx="806">
                  <c:v>0.777220012894531</c:v>
                </c:pt>
                <c:pt idx="807">
                  <c:v>0.778403696907637</c:v>
                </c:pt>
                <c:pt idx="808">
                  <c:v>0.779574645254186</c:v>
                </c:pt>
                <c:pt idx="809">
                  <c:v>0.780732934680648</c:v>
                </c:pt>
                <c:pt idx="810">
                  <c:v>0.781878643058809</c:v>
                </c:pt>
                <c:pt idx="811">
                  <c:v>0.783011849336501</c:v>
                </c:pt>
                <c:pt idx="812">
                  <c:v>0.784132633489051</c:v>
                </c:pt>
                <c:pt idx="813">
                  <c:v>0.785241076471419</c:v>
                </c:pt>
                <c:pt idx="814">
                  <c:v>0.786337260171076</c:v>
                </c:pt>
                <c:pt idx="815">
                  <c:v>0.787421267361604</c:v>
                </c:pt>
                <c:pt idx="816">
                  <c:v>0.788493181657043</c:v>
                </c:pt>
                <c:pt idx="817">
                  <c:v>0.789553087466992</c:v>
                </c:pt>
                <c:pt idx="818">
                  <c:v>0.790601069952464</c:v>
                </c:pt>
                <c:pt idx="819">
                  <c:v>0.79163721498252</c:v>
                </c:pt>
                <c:pt idx="820">
                  <c:v>0.792661609091659</c:v>
                </c:pt>
                <c:pt idx="821">
                  <c:v>0.79367433943801</c:v>
                </c:pt>
                <c:pt idx="822">
                  <c:v>0.794675493762282</c:v>
                </c:pt>
                <c:pt idx="823">
                  <c:v>0.795665160347523</c:v>
                </c:pt>
                <c:pt idx="824">
                  <c:v>0.796643427979651</c:v>
                </c:pt>
                <c:pt idx="825">
                  <c:v>0.797610385908788</c:v>
                </c:pt>
                <c:pt idx="826">
                  <c:v>0.798566123811386</c:v>
                </c:pt>
                <c:pt idx="827">
                  <c:v>0.799510731753136</c:v>
                </c:pt>
                <c:pt idx="828">
                  <c:v>0.800444300152682</c:v>
                </c:pt>
                <c:pt idx="829">
                  <c:v>0.801366919746123</c:v>
                </c:pt>
                <c:pt idx="830">
                  <c:v>0.802278681552303</c:v>
                </c:pt>
                <c:pt idx="831">
                  <c:v>0.803179676838895</c:v>
                </c:pt>
                <c:pt idx="832">
                  <c:v>0.80406999708926</c:v>
                </c:pt>
                <c:pt idx="833">
                  <c:v>0.804949733970111</c:v>
                </c:pt>
                <c:pt idx="834">
                  <c:v>0.805818979299926</c:v>
                </c:pt>
                <c:pt idx="835">
                  <c:v>0.806677825018163</c:v>
                </c:pt>
                <c:pt idx="836">
                  <c:v>0.807526363155221</c:v>
                </c:pt>
                <c:pt idx="837">
                  <c:v>0.80836468580319</c:v>
                </c:pt>
                <c:pt idx="838">
                  <c:v>0.809192885087334</c:v>
                </c:pt>
                <c:pt idx="839">
                  <c:v>0.810011053138349</c:v>
                </c:pt>
                <c:pt idx="840">
                  <c:v>0.810819282065352</c:v>
                </c:pt>
                <c:pt idx="841">
                  <c:v>0.811617663929616</c:v>
                </c:pt>
                <c:pt idx="842">
                  <c:v>0.812406290719037</c:v>
                </c:pt>
                <c:pt idx="843">
                  <c:v>0.813185254323321</c:v>
                </c:pt>
                <c:pt idx="844">
                  <c:v>0.813954646509892</c:v>
                </c:pt>
                <c:pt idx="845">
                  <c:v>0.814714558900504</c:v>
                </c:pt>
                <c:pt idx="846">
                  <c:v>0.815465082948563</c:v>
                </c:pt>
                <c:pt idx="847">
                  <c:v>0.816206309917121</c:v>
                </c:pt>
                <c:pt idx="848">
                  <c:v>0.816938330857576</c:v>
                </c:pt>
                <c:pt idx="849">
                  <c:v>0.817661236589023</c:v>
                </c:pt>
                <c:pt idx="850">
                  <c:v>0.818375117678282</c:v>
                </c:pt>
                <c:pt idx="851">
                  <c:v>0.819080064420582</c:v>
                </c:pt>
                <c:pt idx="852">
                  <c:v>0.81977616682088</c:v>
                </c:pt>
                <c:pt idx="853">
                  <c:v>0.82046351457582</c:v>
                </c:pt>
                <c:pt idx="854">
                  <c:v>0.821142197056317</c:v>
                </c:pt>
                <c:pt idx="855">
                  <c:v>0.821812303290759</c:v>
                </c:pt>
                <c:pt idx="856">
                  <c:v>0.822473921948805</c:v>
                </c:pt>
                <c:pt idx="857">
                  <c:v>0.823127141325788</c:v>
                </c:pt>
                <c:pt idx="858">
                  <c:v>0.823772049327693</c:v>
                </c:pt>
                <c:pt idx="859">
                  <c:v>0.824408733456719</c:v>
                </c:pt>
                <c:pt idx="860">
                  <c:v>0.825037280797392</c:v>
                </c:pt>
                <c:pt idx="861">
                  <c:v>0.825657778003244</c:v>
                </c:pt>
                <c:pt idx="862">
                  <c:v>0.826270311284023</c:v>
                </c:pt>
                <c:pt idx="863">
                  <c:v>0.826874966393447</c:v>
                </c:pt>
                <c:pt idx="864">
                  <c:v>0.827471828617466</c:v>
                </c:pt>
                <c:pt idx="865">
                  <c:v>0.82806098276305</c:v>
                </c:pt>
                <c:pt idx="866">
                  <c:v>0.828642513147465</c:v>
                </c:pt>
                <c:pt idx="867">
                  <c:v>0.829216503588047</c:v>
                </c:pt>
                <c:pt idx="868">
                  <c:v>0.829783037392455</c:v>
                </c:pt>
                <c:pt idx="869">
                  <c:v>0.830342197349387</c:v>
                </c:pt>
                <c:pt idx="870">
                  <c:v>0.830894065719765</c:v>
                </c:pt>
                <c:pt idx="871">
                  <c:v>0.831438724228368</c:v>
                </c:pt>
                <c:pt idx="872">
                  <c:v>0.831976254055891</c:v>
                </c:pt>
                <c:pt idx="873">
                  <c:v>0.832506735831447</c:v>
                </c:pt>
                <c:pt idx="874">
                  <c:v>0.83303024962549</c:v>
                </c:pt>
                <c:pt idx="875">
                  <c:v>0.833546874943126</c:v>
                </c:pt>
                <c:pt idx="876">
                  <c:v>0.834056690717845</c:v>
                </c:pt>
                <c:pt idx="877">
                  <c:v>0.834559775305636</c:v>
                </c:pt>
                <c:pt idx="878">
                  <c:v>0.835056206479474</c:v>
                </c:pt>
                <c:pt idx="879">
                  <c:v>0.83554606142418</c:v>
                </c:pt>
                <c:pt idx="880">
                  <c:v>0.836029416731654</c:v>
                </c:pt>
                <c:pt idx="881">
                  <c:v>0.836506348396436</c:v>
                </c:pt>
                <c:pt idx="882">
                  <c:v>0.836976931811632</c:v>
                </c:pt>
                <c:pt idx="883">
                  <c:v>0.837441241765155</c:v>
                </c:pt>
                <c:pt idx="884">
                  <c:v>0.837899352436301</c:v>
                </c:pt>
                <c:pt idx="885">
                  <c:v>0.83835133739263</c:v>
                </c:pt>
                <c:pt idx="886">
                  <c:v>0.838797269587167</c:v>
                </c:pt>
                <c:pt idx="887">
                  <c:v>0.839237221355886</c:v>
                </c:pt>
                <c:pt idx="888">
                  <c:v>0.83967126441549</c:v>
                </c:pt>
                <c:pt idx="889">
                  <c:v>0.840099469861468</c:v>
                </c:pt>
                <c:pt idx="890">
                  <c:v>0.840521908166436</c:v>
                </c:pt>
                <c:pt idx="891">
                  <c:v>0.840938649178718</c:v>
                </c:pt>
                <c:pt idx="892">
                  <c:v>0.841349762121211</c:v>
                </c:pt>
                <c:pt idx="893">
                  <c:v>0.841755315590478</c:v>
                </c:pt>
                <c:pt idx="894">
                  <c:v>0.842155377556089</c:v>
                </c:pt>
                <c:pt idx="895">
                  <c:v>0.8425500153602</c:v>
                </c:pt>
                <c:pt idx="896">
                  <c:v>0.842939295717344</c:v>
                </c:pt>
                <c:pt idx="897">
                  <c:v>0.843323284714458</c:v>
                </c:pt>
                <c:pt idx="898">
                  <c:v>0.843702047811102</c:v>
                </c:pt>
                <c:pt idx="899">
                  <c:v>0.844075649839898</c:v>
                </c:pt>
                <c:pt idx="900">
                  <c:v>0.844444155007158</c:v>
                </c:pt>
                <c:pt idx="901">
                  <c:v>0.844807626893706</c:v>
                </c:pt>
                <c:pt idx="902">
                  <c:v>0.845166128455877</c:v>
                </c:pt>
                <c:pt idx="903">
                  <c:v>0.845519722026702</c:v>
                </c:pt>
                <c:pt idx="904">
                  <c:v>0.845868469317263</c:v>
                </c:pt>
                <c:pt idx="905">
                  <c:v>0.846212431418205</c:v>
                </c:pt>
                <c:pt idx="906">
                  <c:v>0.84655166880141</c:v>
                </c:pt>
                <c:pt idx="907">
                  <c:v>0.846886241321835</c:v>
                </c:pt>
                <c:pt idx="908">
                  <c:v>0.847216208219477</c:v>
                </c:pt>
                <c:pt idx="909">
                  <c:v>0.847541628121492</c:v>
                </c:pt>
                <c:pt idx="910">
                  <c:v>0.847862559044449</c:v>
                </c:pt>
                <c:pt idx="911">
                  <c:v>0.848179058396715</c:v>
                </c:pt>
                <c:pt idx="912">
                  <c:v>0.848491182980953</c:v>
                </c:pt>
                <c:pt idx="913">
                  <c:v>0.848798988996756</c:v>
                </c:pt>
                <c:pt idx="914">
                  <c:v>0.849102532043388</c:v>
                </c:pt>
                <c:pt idx="915">
                  <c:v>0.849401867122627</c:v>
                </c:pt>
                <c:pt idx="916">
                  <c:v>0.849697048641736</c:v>
                </c:pt>
                <c:pt idx="917">
                  <c:v>0.849988130416502</c:v>
                </c:pt>
                <c:pt idx="918">
                  <c:v>0.850275165674399</c:v>
                </c:pt>
                <c:pt idx="919">
                  <c:v>0.850558207057827</c:v>
                </c:pt>
                <c:pt idx="920">
                  <c:v>0.850837306627443</c:v>
                </c:pt>
                <c:pt idx="921">
                  <c:v>0.851112515865571</c:v>
                </c:pt>
                <c:pt idx="922">
                  <c:v>0.851383885679692</c:v>
                </c:pt>
                <c:pt idx="923">
                  <c:v>0.851651466406012</c:v>
                </c:pt>
                <c:pt idx="924">
                  <c:v>0.851915307813096</c:v>
                </c:pt>
                <c:pt idx="925">
                  <c:v>0.85217545910557</c:v>
                </c:pt>
                <c:pt idx="926">
                  <c:v>0.852431968927884</c:v>
                </c:pt>
                <c:pt idx="927">
                  <c:v>0.852684885368141</c:v>
                </c:pt>
                <c:pt idx="928">
                  <c:v>0.852934255961973</c:v>
                </c:pt>
                <c:pt idx="929">
                  <c:v>0.853180127696478</c:v>
                </c:pt>
                <c:pt idx="930">
                  <c:v>0.853422547014198</c:v>
                </c:pt>
                <c:pt idx="931">
                  <c:v>0.853661559817149</c:v>
                </c:pt>
                <c:pt idx="932">
                  <c:v>0.853897211470897</c:v>
                </c:pt>
                <c:pt idx="933">
                  <c:v>0.854129546808656</c:v>
                </c:pt>
                <c:pt idx="934">
                  <c:v>0.854358610135452</c:v>
                </c:pt>
                <c:pt idx="935">
                  <c:v>0.854584445232293</c:v>
                </c:pt>
                <c:pt idx="936">
                  <c:v>0.85480709536039</c:v>
                </c:pt>
                <c:pt idx="937">
                  <c:v>0.855026603265394</c:v>
                </c:pt>
                <c:pt idx="938">
                  <c:v>0.855243011181664</c:v>
                </c:pt>
                <c:pt idx="939">
                  <c:v>0.855456360836566</c:v>
                </c:pt>
                <c:pt idx="940">
                  <c:v>0.855666693454781</c:v>
                </c:pt>
                <c:pt idx="941">
                  <c:v>0.855874049762632</c:v>
                </c:pt>
                <c:pt idx="942">
                  <c:v>0.856078469992444</c:v>
                </c:pt>
                <c:pt idx="943">
                  <c:v>0.856279993886899</c:v>
                </c:pt>
                <c:pt idx="944">
                  <c:v>0.856478660703412</c:v>
                </c:pt>
                <c:pt idx="945">
                  <c:v>0.856674509218519</c:v>
                </c:pt>
                <c:pt idx="946">
                  <c:v>0.856867577732269</c:v>
                </c:pt>
                <c:pt idx="947">
                  <c:v>0.857057904072625</c:v>
                </c:pt>
                <c:pt idx="948">
                  <c:v>0.85724552559987</c:v>
                </c:pt>
                <c:pt idx="949">
                  <c:v>0.857430479211008</c:v>
                </c:pt>
                <c:pt idx="950">
                  <c:v>0.857612801344181</c:v>
                </c:pt>
                <c:pt idx="951">
                  <c:v>0.85779252798307</c:v>
                </c:pt>
                <c:pt idx="952">
                  <c:v>0.857969694661305</c:v>
                </c:pt>
                <c:pt idx="953">
                  <c:v>0.858144336466862</c:v>
                </c:pt>
                <c:pt idx="954">
                  <c:v>0.858316488046464</c:v>
                </c:pt>
                <c:pt idx="955">
                  <c:v>0.858486183609969</c:v>
                </c:pt>
                <c:pt idx="956">
                  <c:v>0.858653456934751</c:v>
                </c:pt>
                <c:pt idx="957">
                  <c:v>0.858818341370068</c:v>
                </c:pt>
                <c:pt idx="958">
                  <c:v>0.858980869841435</c:v>
                </c:pt>
                <c:pt idx="959">
                  <c:v>0.859141074854965</c:v>
                </c:pt>
                <c:pt idx="960">
                  <c:v>0.859298988501704</c:v>
                </c:pt>
                <c:pt idx="961">
                  <c:v>0.859454642461962</c:v>
                </c:pt>
                <c:pt idx="962">
                  <c:v>0.859608068009617</c:v>
                </c:pt>
                <c:pt idx="963">
                  <c:v>0.859759296016401</c:v>
                </c:pt>
                <c:pt idx="964">
                  <c:v>0.859908356956182</c:v>
                </c:pt>
                <c:pt idx="965">
                  <c:v>0.860055280909217</c:v>
                </c:pt>
                <c:pt idx="966">
                  <c:v>0.86020009756639</c:v>
                </c:pt>
                <c:pt idx="967">
                  <c:v>0.860342836233426</c:v>
                </c:pt>
                <c:pt idx="968">
                  <c:v>0.860483525835089</c:v>
                </c:pt>
                <c:pt idx="969">
                  <c:v>0.860622194919363</c:v>
                </c:pt>
                <c:pt idx="970">
                  <c:v>0.860758871661598</c:v>
                </c:pt>
                <c:pt idx="971">
                  <c:v>0.860893583868639</c:v>
                </c:pt>
                <c:pt idx="972">
                  <c:v>0.861026358982939</c:v>
                </c:pt>
                <c:pt idx="973">
                  <c:v>0.86115722408664</c:v>
                </c:pt>
                <c:pt idx="974">
                  <c:v>0.861286205905626</c:v>
                </c:pt>
                <c:pt idx="975">
                  <c:v>0.861413330813559</c:v>
                </c:pt>
                <c:pt idx="976">
                  <c:v>0.861538624835885</c:v>
                </c:pt>
                <c:pt idx="977">
                  <c:v>0.861662113653815</c:v>
                </c:pt>
                <c:pt idx="978">
                  <c:v>0.861783822608274</c:v>
                </c:pt>
                <c:pt idx="979">
                  <c:v>0.861903776703832</c:v>
                </c:pt>
                <c:pt idx="980">
                  <c:v>0.862022000612602</c:v>
                </c:pt>
                <c:pt idx="981">
                  <c:v>0.862138518678106</c:v>
                </c:pt>
                <c:pt idx="982">
                  <c:v>0.862253354919119</c:v>
                </c:pt>
                <c:pt idx="983">
                  <c:v>0.862366533033482</c:v>
                </c:pt>
                <c:pt idx="984">
                  <c:v>0.862478076401888</c:v>
                </c:pt>
                <c:pt idx="985">
                  <c:v>0.862588008091628</c:v>
                </c:pt>
                <c:pt idx="986">
                  <c:v>0.862696350860328</c:v>
                </c:pt>
                <c:pt idx="987">
                  <c:v>0.862803127159632</c:v>
                </c:pt>
                <c:pt idx="988">
                  <c:v>0.862908359138874</c:v>
                </c:pt>
                <c:pt idx="989">
                  <c:v>0.863012068648706</c:v>
                </c:pt>
                <c:pt idx="990">
                  <c:v>0.863114277244709</c:v>
                </c:pt>
                <c:pt idx="991">
                  <c:v>0.863215006190958</c:v>
                </c:pt>
                <c:pt idx="992">
                  <c:v>0.863314276463569</c:v>
                </c:pt>
                <c:pt idx="993">
                  <c:v>0.863412108754205</c:v>
                </c:pt>
                <c:pt idx="994">
                  <c:v>0.863508523473564</c:v>
                </c:pt>
                <c:pt idx="995">
                  <c:v>0.863603540754816</c:v>
                </c:pt>
                <c:pt idx="996">
                  <c:v>0.863697180457027</c:v>
                </c:pt>
                <c:pt idx="997">
                  <c:v>0.863789462168547</c:v>
                </c:pt>
                <c:pt idx="998">
                  <c:v>0.863880405210355</c:v>
                </c:pt>
              </c:numCache>
            </c:numRef>
          </c:yVal>
          <c:smooth val="0"/>
        </c:ser>
        <c:dLbls>
          <c:showLegendKey val="0"/>
          <c:showVal val="0"/>
          <c:showCatName val="0"/>
          <c:showSerName val="0"/>
          <c:showPercent val="0"/>
          <c:showBubbleSize val="0"/>
        </c:dLbls>
        <c:axId val="1696638712"/>
        <c:axId val="1727113880"/>
      </c:scatterChart>
      <c:valAx>
        <c:axId val="1696638712"/>
        <c:scaling>
          <c:logBase val="10.0"/>
          <c:orientation val="minMax"/>
          <c:max val="1000.0"/>
          <c:min val="0.001"/>
        </c:scaling>
        <c:delete val="0"/>
        <c:axPos val="b"/>
        <c:majorGridlines/>
        <c:minorGridlines>
          <c:spPr>
            <a:ln>
              <a:prstDash val="sysDot"/>
            </a:ln>
          </c:spPr>
        </c:minorGridlines>
        <c:title>
          <c:tx>
            <c:rich>
              <a:bodyPr/>
              <a:lstStyle/>
              <a:p>
                <a:pPr>
                  <a:defRPr sz="2400" b="1" i="0" u="none" strike="noStrike" baseline="0">
                    <a:solidFill>
                      <a:srgbClr val="3C3C3C"/>
                    </a:solidFill>
                    <a:latin typeface="+mn-lt"/>
                    <a:ea typeface="Arial"/>
                    <a:cs typeface="Arial"/>
                  </a:defRPr>
                </a:pPr>
                <a:r>
                  <a:rPr lang="en-US" sz="2400" b="1">
                    <a:latin typeface="+mn-lt"/>
                  </a:rPr>
                  <a:t>GPUweight</a:t>
                </a:r>
              </a:p>
            </c:rich>
          </c:tx>
          <c:layout>
            <c:manualLayout>
              <c:xMode val="edge"/>
              <c:yMode val="edge"/>
              <c:x val="0.449498479147964"/>
              <c:y val="0.898460270941466"/>
            </c:manualLayout>
          </c:layout>
          <c:overlay val="0"/>
          <c:spPr>
            <a:noFill/>
            <a:ln w="25400">
              <a:noFill/>
            </a:ln>
          </c:spPr>
        </c:title>
        <c:numFmt formatCode="General" sourceLinked="1"/>
        <c:majorTickMark val="out"/>
        <c:minorTickMark val="out"/>
        <c:tickLblPos val="nextTo"/>
        <c:spPr>
          <a:ln w="3175">
            <a:solidFill>
              <a:sysClr val="windowText" lastClr="000000"/>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1727113880"/>
        <c:crossesAt val="0.0"/>
        <c:crossBetween val="midCat"/>
      </c:valAx>
      <c:valAx>
        <c:axId val="1727113880"/>
        <c:scaling>
          <c:orientation val="minMax"/>
          <c:max val="1.0"/>
        </c:scaling>
        <c:delete val="0"/>
        <c:axPos val="l"/>
        <c:majorGridlines>
          <c:spPr>
            <a:ln w="3175">
              <a:solidFill>
                <a:schemeClr val="tx1"/>
              </a:solidFill>
              <a:prstDash val="solid"/>
            </a:ln>
          </c:spPr>
        </c:majorGridlines>
        <c:title>
          <c:tx>
            <c:rich>
              <a:bodyPr/>
              <a:lstStyle/>
              <a:p>
                <a:pPr>
                  <a:defRPr sz="2400" b="1" i="0" u="none" strike="noStrike" baseline="0">
                    <a:solidFill>
                      <a:srgbClr val="3C3C3C"/>
                    </a:solidFill>
                    <a:latin typeface="+mn-lt"/>
                    <a:ea typeface="Arial"/>
                    <a:cs typeface="Arial"/>
                  </a:defRPr>
                </a:pPr>
                <a:r>
                  <a:rPr lang="en-US" sz="2400" b="1">
                    <a:latin typeface="+mn-lt"/>
                  </a:rPr>
                  <a:t>System Performance</a:t>
                </a:r>
              </a:p>
            </c:rich>
          </c:tx>
          <c:layout>
            <c:manualLayout>
              <c:xMode val="edge"/>
              <c:yMode val="edge"/>
              <c:x val="0.0"/>
              <c:y val="0.0724788437319774"/>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1696638712"/>
        <c:crossesAt val="0.0"/>
        <c:crossBetween val="midCat"/>
      </c:valAx>
      <c:spPr>
        <a:noFill/>
        <a:ln w="3175">
          <a:solidFill>
            <a:schemeClr val="tx1"/>
          </a:solidFill>
          <a:prstDash val="solid"/>
        </a:ln>
      </c:spPr>
    </c:plotArea>
    <c:legend>
      <c:legendPos val="r"/>
      <c:layout>
        <c:manualLayout>
          <c:xMode val="edge"/>
          <c:yMode val="edge"/>
          <c:x val="0.187092575299441"/>
          <c:y val="0.104008097642503"/>
          <c:w val="0.376736168453755"/>
          <c:h val="0.332556524604829"/>
        </c:manualLayout>
      </c:layout>
      <c:overlay val="0"/>
      <c:spPr>
        <a:solidFill>
          <a:sysClr val="window" lastClr="FFFFFF"/>
        </a:solidFill>
        <a:ln w="25400">
          <a:solidFill>
            <a:sysClr val="windowText" lastClr="000000"/>
          </a:solidFill>
        </a:ln>
      </c:spPr>
      <c:txPr>
        <a:bodyPr/>
        <a:lstStyle/>
        <a:p>
          <a:pPr>
            <a:defRPr sz="2400" b="1" i="0" u="none" strike="noStrike" baseline="0">
              <a:solidFill>
                <a:srgbClr val="3C3C3C"/>
              </a:solidFill>
              <a:latin typeface="+mn-lt"/>
              <a:ea typeface="Arial"/>
              <a:cs typeface="Arial"/>
            </a:defRPr>
          </a:pPr>
          <a:endParaRPr lang="en-US"/>
        </a:p>
      </c:txPr>
    </c:legend>
    <c:plotVisOnly val="1"/>
    <c:dispBlanksAs val="span"/>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774816812146"/>
          <c:y val="0.0688763344043878"/>
          <c:w val="0.779458563663099"/>
          <c:h val="0.697674418604657"/>
        </c:manualLayout>
      </c:layout>
      <c:scatterChart>
        <c:scatterStyle val="lineMarker"/>
        <c:varyColors val="0"/>
        <c:ser>
          <c:idx val="4"/>
          <c:order val="0"/>
          <c:tx>
            <c:v>Previous Best</c:v>
          </c:tx>
          <c:spPr>
            <a:ln w="63500">
              <a:solidFill>
                <a:srgbClr val="FF0000"/>
              </a:solidFill>
              <a:prstDash val="solid"/>
            </a:ln>
          </c:spPr>
          <c:marker>
            <c:symbol val="none"/>
          </c:marker>
          <c:xVal>
            <c:numRef>
              <c:f>Sheet1!$I$2:$I$1000</c:f>
              <c:numCache>
                <c:formatCode>General</c:formatCode>
                <c:ptCount val="999"/>
                <c:pt idx="0">
                  <c:v>0.000546772366257719</c:v>
                </c:pt>
                <c:pt idx="1">
                  <c:v>0.000555098848992606</c:v>
                </c:pt>
                <c:pt idx="2">
                  <c:v>0.00056355213095696</c:v>
                </c:pt>
                <c:pt idx="3">
                  <c:v>0.000572134143103516</c:v>
                </c:pt>
                <c:pt idx="4">
                  <c:v>0.000580846845790371</c:v>
                </c:pt>
                <c:pt idx="5">
                  <c:v>0.000589692229228802</c:v>
                </c:pt>
                <c:pt idx="6">
                  <c:v>0.000598672313937872</c:v>
                </c:pt>
                <c:pt idx="7">
                  <c:v>0.000607789151205959</c:v>
                </c:pt>
                <c:pt idx="8">
                  <c:v>0.00061704482355935</c:v>
                </c:pt>
                <c:pt idx="9">
                  <c:v>0.000626441445237916</c:v>
                </c:pt>
                <c:pt idx="10">
                  <c:v>0.000635981162678088</c:v>
                </c:pt>
                <c:pt idx="11">
                  <c:v>0.000645666155003139</c:v>
                </c:pt>
                <c:pt idx="12">
                  <c:v>0.000655498634520949</c:v>
                </c:pt>
                <c:pt idx="13">
                  <c:v>0.00066548084722939</c:v>
                </c:pt>
                <c:pt idx="14">
                  <c:v>0.000675615073329333</c:v>
                </c:pt>
                <c:pt idx="15">
                  <c:v>0.000685903627745512</c:v>
                </c:pt>
                <c:pt idx="16">
                  <c:v>0.000696348860655344</c:v>
                </c:pt>
                <c:pt idx="17">
                  <c:v>0.000706953158025729</c:v>
                </c:pt>
                <c:pt idx="18">
                  <c:v>0.0007177189421581</c:v>
                </c:pt>
                <c:pt idx="19">
                  <c:v>0.000728648672241728</c:v>
                </c:pt>
                <c:pt idx="20">
                  <c:v>0.00073974484491546</c:v>
                </c:pt>
                <c:pt idx="21">
                  <c:v>0.00075100999483803</c:v>
                </c:pt>
                <c:pt idx="22">
                  <c:v>0.000762446695267034</c:v>
                </c:pt>
                <c:pt idx="23">
                  <c:v>0.000774057558646736</c:v>
                </c:pt>
                <c:pt idx="24">
                  <c:v>0.000785845237204809</c:v>
                </c:pt>
                <c:pt idx="25">
                  <c:v>0.000797812423558183</c:v>
                </c:pt>
                <c:pt idx="26">
                  <c:v>0.000809961851328106</c:v>
                </c:pt>
                <c:pt idx="27">
                  <c:v>0.000822296295764573</c:v>
                </c:pt>
                <c:pt idx="28">
                  <c:v>0.000834818574380273</c:v>
                </c:pt>
                <c:pt idx="29">
                  <c:v>0.000847531547594187</c:v>
                </c:pt>
                <c:pt idx="30">
                  <c:v>0.000860438119384962</c:v>
                </c:pt>
                <c:pt idx="31">
                  <c:v>0.00087354123795428</c:v>
                </c:pt>
                <c:pt idx="32">
                  <c:v>0.000886843896400283</c:v>
                </c:pt>
                <c:pt idx="33">
                  <c:v>0.000900349133401303</c:v>
                </c:pt>
                <c:pt idx="34">
                  <c:v>0.00091406003390995</c:v>
                </c:pt>
                <c:pt idx="35">
                  <c:v>0.00092797972985782</c:v>
                </c:pt>
                <c:pt idx="36">
                  <c:v>0.000942111400870882</c:v>
                </c:pt>
                <c:pt idx="37">
                  <c:v>0.00095645827499582</c:v>
                </c:pt>
                <c:pt idx="38">
                  <c:v>0.00097102362943738</c:v>
                </c:pt>
                <c:pt idx="39">
                  <c:v>0.000985810791306987</c:v>
                </c:pt>
                <c:pt idx="40">
                  <c:v>0.00100082313838272</c:v>
                </c:pt>
                <c:pt idx="41">
                  <c:v>0.00101606409988094</c:v>
                </c:pt>
                <c:pt idx="42">
                  <c:v>0.00103153715723953</c:v>
                </c:pt>
                <c:pt idx="43">
                  <c:v>0.00104724584491323</c:v>
                </c:pt>
                <c:pt idx="44">
                  <c:v>0.00106319375118094</c:v>
                </c:pt>
                <c:pt idx="45">
                  <c:v>0.00107938451896542</c:v>
                </c:pt>
                <c:pt idx="46">
                  <c:v>0.0010958218466654</c:v>
                </c:pt>
                <c:pt idx="47">
                  <c:v>0.00111250948900041</c:v>
                </c:pt>
                <c:pt idx="48">
                  <c:v>0.00112945125786844</c:v>
                </c:pt>
                <c:pt idx="49">
                  <c:v>0.00114665102321669</c:v>
                </c:pt>
                <c:pt idx="50">
                  <c:v>0.00116411271392558</c:v>
                </c:pt>
                <c:pt idx="51">
                  <c:v>0.00118184031870616</c:v>
                </c:pt>
                <c:pt idx="52">
                  <c:v>0.00119983788701134</c:v>
                </c:pt>
                <c:pt idx="53">
                  <c:v>0.00121810952996075</c:v>
                </c:pt>
                <c:pt idx="54">
                  <c:v>0.00123665942127995</c:v>
                </c:pt>
                <c:pt idx="55">
                  <c:v>0.00125549179825375</c:v>
                </c:pt>
                <c:pt idx="56">
                  <c:v>0.00127461096269417</c:v>
                </c:pt>
                <c:pt idx="57">
                  <c:v>0.00129402128192301</c:v>
                </c:pt>
                <c:pt idx="58">
                  <c:v>0.00131372718976955</c:v>
                </c:pt>
                <c:pt idx="59">
                  <c:v>0.0013337331875833</c:v>
                </c:pt>
                <c:pt idx="60">
                  <c:v>0.00135404384526224</c:v>
                </c:pt>
                <c:pt idx="61">
                  <c:v>0.00137466380229668</c:v>
                </c:pt>
                <c:pt idx="62">
                  <c:v>0.00139559776882912</c:v>
                </c:pt>
                <c:pt idx="63">
                  <c:v>0.00141685052673008</c:v>
                </c:pt>
                <c:pt idx="64">
                  <c:v>0.00143842693069043</c:v>
                </c:pt>
                <c:pt idx="65">
                  <c:v>0.00146033190933039</c:v>
                </c:pt>
                <c:pt idx="66">
                  <c:v>0.00148257046632527</c:v>
                </c:pt>
                <c:pt idx="67">
                  <c:v>0.00150514768154849</c:v>
                </c:pt>
                <c:pt idx="68">
                  <c:v>0.00152806871223197</c:v>
                </c:pt>
                <c:pt idx="69">
                  <c:v>0.00155133879414413</c:v>
                </c:pt>
                <c:pt idx="70">
                  <c:v>0.00157496324278592</c:v>
                </c:pt>
                <c:pt idx="71">
                  <c:v>0.001598947454605</c:v>
                </c:pt>
                <c:pt idx="72">
                  <c:v>0.00162329690822842</c:v>
                </c:pt>
                <c:pt idx="73">
                  <c:v>0.00164801716571414</c:v>
                </c:pt>
                <c:pt idx="74">
                  <c:v>0.00167311387382146</c:v>
                </c:pt>
                <c:pt idx="75">
                  <c:v>0.00169859276530098</c:v>
                </c:pt>
                <c:pt idx="76">
                  <c:v>0.00172445966020403</c:v>
                </c:pt>
                <c:pt idx="77">
                  <c:v>0.00175072046721221</c:v>
                </c:pt>
                <c:pt idx="78">
                  <c:v>0.00177738118498702</c:v>
                </c:pt>
                <c:pt idx="79">
                  <c:v>0.00180444790354013</c:v>
                </c:pt>
                <c:pt idx="80">
                  <c:v>0.00183192680562449</c:v>
                </c:pt>
                <c:pt idx="81">
                  <c:v>0.00185982416814669</c:v>
                </c:pt>
                <c:pt idx="82">
                  <c:v>0.00188814636360071</c:v>
                </c:pt>
                <c:pt idx="83">
                  <c:v>0.00191689986152356</c:v>
                </c:pt>
                <c:pt idx="84">
                  <c:v>0.00194609122997316</c:v>
                </c:pt>
                <c:pt idx="85">
                  <c:v>0.00197572713702859</c:v>
                </c:pt>
                <c:pt idx="86">
                  <c:v>0.00200581435231328</c:v>
                </c:pt>
                <c:pt idx="87">
                  <c:v>0.00203635974854141</c:v>
                </c:pt>
                <c:pt idx="88">
                  <c:v>0.00206737030308773</c:v>
                </c:pt>
                <c:pt idx="89">
                  <c:v>0.00209885309958144</c:v>
                </c:pt>
                <c:pt idx="90">
                  <c:v>0.0021308153295243</c:v>
                </c:pt>
                <c:pt idx="91">
                  <c:v>0.00216326429393331</c:v>
                </c:pt>
                <c:pt idx="92">
                  <c:v>0.00219620740500843</c:v>
                </c:pt>
                <c:pt idx="93">
                  <c:v>0.00222965218782581</c:v>
                </c:pt>
                <c:pt idx="94">
                  <c:v>0.00226360628205668</c:v>
                </c:pt>
                <c:pt idx="95">
                  <c:v>0.00229807744371236</c:v>
                </c:pt>
                <c:pt idx="96">
                  <c:v>0.0023330735469161</c:v>
                </c:pt>
                <c:pt idx="97">
                  <c:v>0.00236860258570162</c:v>
                </c:pt>
                <c:pt idx="98">
                  <c:v>0.0024046726758392</c:v>
                </c:pt>
                <c:pt idx="99">
                  <c:v>0.00244129205668955</c:v>
                </c:pt>
                <c:pt idx="100">
                  <c:v>0.00247846909308583</c:v>
                </c:pt>
                <c:pt idx="101">
                  <c:v>0.0025162122772445</c:v>
                </c:pt>
                <c:pt idx="102">
                  <c:v>0.00255453023070509</c:v>
                </c:pt>
                <c:pt idx="103">
                  <c:v>0.00259343170629959</c:v>
                </c:pt>
                <c:pt idx="104">
                  <c:v>0.00263292559015185</c:v>
                </c:pt>
                <c:pt idx="105">
                  <c:v>0.00267302090370747</c:v>
                </c:pt>
                <c:pt idx="106">
                  <c:v>0.00271372680579439</c:v>
                </c:pt>
                <c:pt idx="107">
                  <c:v>0.0027550525947151</c:v>
                </c:pt>
                <c:pt idx="108">
                  <c:v>0.00279700771037068</c:v>
                </c:pt>
                <c:pt idx="109">
                  <c:v>0.00283960173641692</c:v>
                </c:pt>
                <c:pt idx="110">
                  <c:v>0.00288284440245372</c:v>
                </c:pt>
                <c:pt idx="111">
                  <c:v>0.00292674558624744</c:v>
                </c:pt>
                <c:pt idx="112">
                  <c:v>0.00297131531598724</c:v>
                </c:pt>
                <c:pt idx="113">
                  <c:v>0.00301656377257588</c:v>
                </c:pt>
                <c:pt idx="114">
                  <c:v>0.00306250129195522</c:v>
                </c:pt>
                <c:pt idx="115">
                  <c:v>0.00310913836746723</c:v>
                </c:pt>
                <c:pt idx="116">
                  <c:v>0.00315648565225098</c:v>
                </c:pt>
                <c:pt idx="117">
                  <c:v>0.00320455396167614</c:v>
                </c:pt>
                <c:pt idx="118">
                  <c:v>0.00325335427581334</c:v>
                </c:pt>
                <c:pt idx="119">
                  <c:v>0.00330289774194248</c:v>
                </c:pt>
                <c:pt idx="120">
                  <c:v>0.00335319567709895</c:v>
                </c:pt>
                <c:pt idx="121">
                  <c:v>0.00340425957065883</c:v>
                </c:pt>
                <c:pt idx="122">
                  <c:v>0.00345610108696328</c:v>
                </c:pt>
                <c:pt idx="123">
                  <c:v>0.00350873206798304</c:v>
                </c:pt>
                <c:pt idx="124">
                  <c:v>0.00356216453602339</c:v>
                </c:pt>
                <c:pt idx="125">
                  <c:v>0.00361641069647044</c:v>
                </c:pt>
                <c:pt idx="126">
                  <c:v>0.00367148294057912</c:v>
                </c:pt>
                <c:pt idx="127">
                  <c:v>0.0037273938483037</c:v>
                </c:pt>
                <c:pt idx="128">
                  <c:v>0.00378415619117125</c:v>
                </c:pt>
                <c:pt idx="129">
                  <c:v>0.00384178293519923</c:v>
                </c:pt>
                <c:pt idx="130">
                  <c:v>0.0039002872438571</c:v>
                </c:pt>
                <c:pt idx="131">
                  <c:v>0.00395968248107318</c:v>
                </c:pt>
                <c:pt idx="132">
                  <c:v>0.0040199822142875</c:v>
                </c:pt>
                <c:pt idx="133">
                  <c:v>0.00408120021755077</c:v>
                </c:pt>
                <c:pt idx="134">
                  <c:v>0.00414335047467084</c:v>
                </c:pt>
                <c:pt idx="135">
                  <c:v>0.00420644718240695</c:v>
                </c:pt>
                <c:pt idx="136">
                  <c:v>0.00427050475371264</c:v>
                </c:pt>
                <c:pt idx="137">
                  <c:v>0.00433553782102803</c:v>
                </c:pt>
                <c:pt idx="138">
                  <c:v>0.00440156123962239</c:v>
                </c:pt>
                <c:pt idx="139">
                  <c:v>0.00446859009098719</c:v>
                </c:pt>
                <c:pt idx="140">
                  <c:v>0.00453663968628142</c:v>
                </c:pt>
                <c:pt idx="141">
                  <c:v>0.00460572556982883</c:v>
                </c:pt>
                <c:pt idx="142">
                  <c:v>0.00467586352266889</c:v>
                </c:pt>
                <c:pt idx="143">
                  <c:v>0.00474706956616128</c:v>
                </c:pt>
                <c:pt idx="144">
                  <c:v>0.00481935996564597</c:v>
                </c:pt>
                <c:pt idx="145">
                  <c:v>0.00489275123415835</c:v>
                </c:pt>
                <c:pt idx="146">
                  <c:v>0.00496726013620139</c:v>
                </c:pt>
                <c:pt idx="147">
                  <c:v>0.00504290369157501</c:v>
                </c:pt>
                <c:pt idx="148">
                  <c:v>0.00511969917926397</c:v>
                </c:pt>
                <c:pt idx="149">
                  <c:v>0.00519766414138474</c:v>
                </c:pt>
                <c:pt idx="150">
                  <c:v>0.00527681638719264</c:v>
                </c:pt>
                <c:pt idx="151">
                  <c:v>0.00535717399714986</c:v>
                </c:pt>
                <c:pt idx="152">
                  <c:v>0.0054387553270557</c:v>
                </c:pt>
                <c:pt idx="153">
                  <c:v>0.00552157901223929</c:v>
                </c:pt>
                <c:pt idx="154">
                  <c:v>0.00560566397181654</c:v>
                </c:pt>
                <c:pt idx="155">
                  <c:v>0.00569102941301174</c:v>
                </c:pt>
                <c:pt idx="156">
                  <c:v>0.00577769483554491</c:v>
                </c:pt>
                <c:pt idx="157">
                  <c:v>0.00586568003608618</c:v>
                </c:pt>
                <c:pt idx="158">
                  <c:v>0.00595500511277786</c:v>
                </c:pt>
                <c:pt idx="159">
                  <c:v>0.00604569046982524</c:v>
                </c:pt>
                <c:pt idx="160">
                  <c:v>0.00613775682215758</c:v>
                </c:pt>
                <c:pt idx="161">
                  <c:v>0.00623122520016</c:v>
                </c:pt>
                <c:pt idx="162">
                  <c:v>0.00632611695447714</c:v>
                </c:pt>
                <c:pt idx="163">
                  <c:v>0.0064224537608905</c:v>
                </c:pt>
                <c:pt idx="164">
                  <c:v>0.00652025762526956</c:v>
                </c:pt>
                <c:pt idx="165">
                  <c:v>0.00661955088859852</c:v>
                </c:pt>
                <c:pt idx="166">
                  <c:v>0.00672035623207972</c:v>
                </c:pt>
                <c:pt idx="167">
                  <c:v>0.00682269668231446</c:v>
                </c:pt>
                <c:pt idx="168">
                  <c:v>0.00692659561656289</c:v>
                </c:pt>
                <c:pt idx="169">
                  <c:v>0.00703207676808416</c:v>
                </c:pt>
                <c:pt idx="170">
                  <c:v>0.0071391642315575</c:v>
                </c:pt>
                <c:pt idx="171">
                  <c:v>0.00724788246858629</c:v>
                </c:pt>
                <c:pt idx="172">
                  <c:v>0.00735825631328559</c:v>
                </c:pt>
                <c:pt idx="173">
                  <c:v>0.00747031097795491</c:v>
                </c:pt>
                <c:pt idx="174">
                  <c:v>0.00758407205883747</c:v>
                </c:pt>
                <c:pt idx="175">
                  <c:v>0.00769956554196697</c:v>
                </c:pt>
                <c:pt idx="176">
                  <c:v>0.00781681780910353</c:v>
                </c:pt>
                <c:pt idx="177">
                  <c:v>0.00793585564375992</c:v>
                </c:pt>
                <c:pt idx="178">
                  <c:v>0.0080567062373198</c:v>
                </c:pt>
                <c:pt idx="179">
                  <c:v>0.00817939719524845</c:v>
                </c:pt>
                <c:pt idx="180">
                  <c:v>0.00830395654339948</c:v>
                </c:pt>
                <c:pt idx="181">
                  <c:v>0.00843041273441571</c:v>
                </c:pt>
                <c:pt idx="182">
                  <c:v>0.00855879465422916</c:v>
                </c:pt>
                <c:pt idx="183">
                  <c:v>0.008689131628659</c:v>
                </c:pt>
                <c:pt idx="184">
                  <c:v>0.00882145343011065</c:v>
                </c:pt>
                <c:pt idx="185">
                  <c:v>0.00895579028437636</c:v>
                </c:pt>
                <c:pt idx="186">
                  <c:v>0.00909217287753943</c:v>
                </c:pt>
                <c:pt idx="187">
                  <c:v>0.00923063236298415</c:v>
                </c:pt>
                <c:pt idx="188">
                  <c:v>0.00937120036851183</c:v>
                </c:pt>
                <c:pt idx="189">
                  <c:v>0.00951390900356535</c:v>
                </c:pt>
                <c:pt idx="190">
                  <c:v>0.00965879086656377</c:v>
                </c:pt>
                <c:pt idx="191">
                  <c:v>0.00980587905234907</c:v>
                </c:pt>
                <c:pt idx="192">
                  <c:v>0.00995520715974526</c:v>
                </c:pt>
                <c:pt idx="193">
                  <c:v>0.0101068092992338</c:v>
                </c:pt>
                <c:pt idx="194">
                  <c:v>0.0102607201007449</c:v>
                </c:pt>
                <c:pt idx="195">
                  <c:v>0.0104169747215684</c:v>
                </c:pt>
                <c:pt idx="196">
                  <c:v>0.0105756088543841</c:v>
                </c:pt>
                <c:pt idx="197">
                  <c:v>0.0107366587354154</c:v>
                </c:pt>
                <c:pt idx="198">
                  <c:v>0.010900161152706</c:v>
                </c:pt>
                <c:pt idx="199">
                  <c:v>0.0110661534545238</c:v>
                </c:pt>
                <c:pt idx="200">
                  <c:v>0.0112346735578922</c:v>
                </c:pt>
                <c:pt idx="201">
                  <c:v>0.011405759957251</c:v>
                </c:pt>
                <c:pt idx="202">
                  <c:v>0.0115794517332497</c:v>
                </c:pt>
                <c:pt idx="203">
                  <c:v>0.0117557885616748</c:v>
                </c:pt>
                <c:pt idx="204">
                  <c:v>0.0119348107225126</c:v>
                </c:pt>
                <c:pt idx="205">
                  <c:v>0.0121165591091498</c:v>
                </c:pt>
                <c:pt idx="206">
                  <c:v>0.0123010752377156</c:v>
                </c:pt>
                <c:pt idx="207">
                  <c:v>0.012488401256564</c:v>
                </c:pt>
                <c:pt idx="208">
                  <c:v>0.0126785799559025</c:v>
                </c:pt>
                <c:pt idx="209">
                  <c:v>0.012871654777566</c:v>
                </c:pt>
                <c:pt idx="210">
                  <c:v>0.0130676698249401</c:v>
                </c:pt>
                <c:pt idx="211">
                  <c:v>0.0132666698730356</c:v>
                </c:pt>
                <c:pt idx="212">
                  <c:v>0.0134687003787164</c:v>
                </c:pt>
                <c:pt idx="213">
                  <c:v>0.0136738074910827</c:v>
                </c:pt>
                <c:pt idx="214">
                  <c:v>0.0138820380620129</c:v>
                </c:pt>
                <c:pt idx="215">
                  <c:v>0.0140934396568658</c:v>
                </c:pt>
                <c:pt idx="216">
                  <c:v>0.014308060565346</c:v>
                </c:pt>
                <c:pt idx="217">
                  <c:v>0.014525949812534</c:v>
                </c:pt>
                <c:pt idx="218">
                  <c:v>0.0147471571700853</c:v>
                </c:pt>
                <c:pt idx="219">
                  <c:v>0.0149717331675993</c:v>
                </c:pt>
                <c:pt idx="220">
                  <c:v>0.0151997291041617</c:v>
                </c:pt>
                <c:pt idx="221">
                  <c:v>0.0154311970600626</c:v>
                </c:pt>
                <c:pt idx="222">
                  <c:v>0.015666189908693</c:v>
                </c:pt>
                <c:pt idx="223">
                  <c:v>0.0159047613286224</c:v>
                </c:pt>
                <c:pt idx="224">
                  <c:v>0.0161469658158603</c:v>
                </c:pt>
                <c:pt idx="225">
                  <c:v>0.0163928586963049</c:v>
                </c:pt>
                <c:pt idx="226">
                  <c:v>0.0166424961383806</c:v>
                </c:pt>
                <c:pt idx="227">
                  <c:v>0.0168959351658686</c:v>
                </c:pt>
                <c:pt idx="228">
                  <c:v>0.0171532336709326</c:v>
                </c:pt>
                <c:pt idx="229">
                  <c:v>0.0174144504273427</c:v>
                </c:pt>
                <c:pt idx="230">
                  <c:v>0.0176796451039012</c:v>
                </c:pt>
                <c:pt idx="231">
                  <c:v>0.0179488782780724</c:v>
                </c:pt>
                <c:pt idx="232">
                  <c:v>0.0182222114498197</c:v>
                </c:pt>
                <c:pt idx="233">
                  <c:v>0.0184997070556544</c:v>
                </c:pt>
                <c:pt idx="234">
                  <c:v>0.018781428482898</c:v>
                </c:pt>
                <c:pt idx="235">
                  <c:v>0.0190674400841604</c:v>
                </c:pt>
                <c:pt idx="236">
                  <c:v>0.0193578071920409</c:v>
                </c:pt>
                <c:pt idx="237">
                  <c:v>0.0196525961340517</c:v>
                </c:pt>
                <c:pt idx="238">
                  <c:v>0.0199518742477684</c:v>
                </c:pt>
                <c:pt idx="239">
                  <c:v>0.0202557098962114</c:v>
                </c:pt>
                <c:pt idx="240">
                  <c:v>0.0205641724834635</c:v>
                </c:pt>
                <c:pt idx="241">
                  <c:v>0.0208773324705214</c:v>
                </c:pt>
                <c:pt idx="242">
                  <c:v>0.021195261391392</c:v>
                </c:pt>
                <c:pt idx="243">
                  <c:v>0.0215180318694335</c:v>
                </c:pt>
                <c:pt idx="244">
                  <c:v>0.0218457176339428</c:v>
                </c:pt>
                <c:pt idx="245">
                  <c:v>0.0221783935369976</c:v>
                </c:pt>
                <c:pt idx="246">
                  <c:v>0.022516135570556</c:v>
                </c:pt>
                <c:pt idx="247">
                  <c:v>0.0228590208838133</c:v>
                </c:pt>
                <c:pt idx="248">
                  <c:v>0.0232071278008257</c:v>
                </c:pt>
                <c:pt idx="249">
                  <c:v>0.0235605358384016</c:v>
                </c:pt>
                <c:pt idx="250">
                  <c:v>0.0239193257242656</c:v>
                </c:pt>
                <c:pt idx="251">
                  <c:v>0.024283579415498</c:v>
                </c:pt>
                <c:pt idx="252">
                  <c:v>0.024653380117257</c:v>
                </c:pt>
                <c:pt idx="253">
                  <c:v>0.0250288123017836</c:v>
                </c:pt>
                <c:pt idx="254">
                  <c:v>0.0254099617276993</c:v>
                </c:pt>
                <c:pt idx="255">
                  <c:v>0.0257969154595932</c:v>
                </c:pt>
                <c:pt idx="256">
                  <c:v>0.0261897618879118</c:v>
                </c:pt>
                <c:pt idx="257">
                  <c:v>0.0265885907491489</c:v>
                </c:pt>
                <c:pt idx="258">
                  <c:v>0.0269934931463441</c:v>
                </c:pt>
                <c:pt idx="259">
                  <c:v>0.0274045615698925</c:v>
                </c:pt>
                <c:pt idx="260">
                  <c:v>0.0278218899186726</c:v>
                </c:pt>
                <c:pt idx="261">
                  <c:v>0.0282455735214951</c:v>
                </c:pt>
                <c:pt idx="262">
                  <c:v>0.0286757091588782</c:v>
                </c:pt>
                <c:pt idx="263">
                  <c:v>0.0291123950851556</c:v>
                </c:pt>
                <c:pt idx="264">
                  <c:v>0.0295557310509193</c:v>
                </c:pt>
                <c:pt idx="265">
                  <c:v>0.0300058183258065</c:v>
                </c:pt>
                <c:pt idx="266">
                  <c:v>0.0304627597216308</c:v>
                </c:pt>
                <c:pt idx="267">
                  <c:v>0.0309266596158689</c:v>
                </c:pt>
                <c:pt idx="268">
                  <c:v>0.0313976239755014</c:v>
                </c:pt>
                <c:pt idx="269">
                  <c:v>0.0318757603812199</c:v>
                </c:pt>
                <c:pt idx="270">
                  <c:v>0.0323611780519998</c:v>
                </c:pt>
                <c:pt idx="271">
                  <c:v>0.0328539878700506</c:v>
                </c:pt>
                <c:pt idx="272">
                  <c:v>0.0333543024061426</c:v>
                </c:pt>
                <c:pt idx="273">
                  <c:v>0.0338622359453224</c:v>
                </c:pt>
                <c:pt idx="274">
                  <c:v>0.0343779045130177</c:v>
                </c:pt>
                <c:pt idx="275">
                  <c:v>0.0349014259015408</c:v>
                </c:pt>
                <c:pt idx="276">
                  <c:v>0.0354329196969958</c:v>
                </c:pt>
                <c:pt idx="277">
                  <c:v>0.0359725073065947</c:v>
                </c:pt>
                <c:pt idx="278">
                  <c:v>0.0365203119863906</c:v>
                </c:pt>
                <c:pt idx="279">
                  <c:v>0.037076458869432</c:v>
                </c:pt>
                <c:pt idx="280">
                  <c:v>0.0376410749943472</c:v>
                </c:pt>
                <c:pt idx="281">
                  <c:v>0.0382142893343626</c:v>
                </c:pt>
                <c:pt idx="282">
                  <c:v>0.0387962328267642</c:v>
                </c:pt>
                <c:pt idx="283">
                  <c:v>0.0393870384028062</c:v>
                </c:pt>
                <c:pt idx="284">
                  <c:v>0.0399868410180774</c:v>
                </c:pt>
                <c:pt idx="285">
                  <c:v>0.0405957776833273</c:v>
                </c:pt>
                <c:pt idx="286">
                  <c:v>0.0412139874957638</c:v>
                </c:pt>
                <c:pt idx="287">
                  <c:v>0.0418416116708262</c:v>
                </c:pt>
                <c:pt idx="288">
                  <c:v>0.0424787935744428</c:v>
                </c:pt>
                <c:pt idx="289">
                  <c:v>0.0431256787557794</c:v>
                </c:pt>
                <c:pt idx="290">
                  <c:v>0.0437824149804871</c:v>
                </c:pt>
                <c:pt idx="291">
                  <c:v>0.0444491522644533</c:v>
                </c:pt>
                <c:pt idx="292">
                  <c:v>0.0451260429080747</c:v>
                </c:pt>
                <c:pt idx="293">
                  <c:v>0.0458132415310406</c:v>
                </c:pt>
                <c:pt idx="294">
                  <c:v>0.0465109051076551</c:v>
                </c:pt>
                <c:pt idx="295">
                  <c:v>0.0472191930026956</c:v>
                </c:pt>
                <c:pt idx="296">
                  <c:v>0.0479382670078128</c:v>
                </c:pt>
                <c:pt idx="297">
                  <c:v>0.0486682913784901</c:v>
                </c:pt>
                <c:pt idx="298">
                  <c:v>0.0494094328715636</c:v>
                </c:pt>
                <c:pt idx="299">
                  <c:v>0.0501618607833133</c:v>
                </c:pt>
                <c:pt idx="300">
                  <c:v>0.0509257469881353</c:v>
                </c:pt>
                <c:pt idx="301">
                  <c:v>0.0517012659778023</c:v>
                </c:pt>
                <c:pt idx="302">
                  <c:v>0.0524885949013224</c:v>
                </c:pt>
                <c:pt idx="303">
                  <c:v>0.0532879136054032</c:v>
                </c:pt>
                <c:pt idx="304">
                  <c:v>0.0540994046755365</c:v>
                </c:pt>
                <c:pt idx="305">
                  <c:v>0.0549232534777018</c:v>
                </c:pt>
                <c:pt idx="306">
                  <c:v>0.0557596482007125</c:v>
                </c:pt>
                <c:pt idx="307">
                  <c:v>0.0566087798992005</c:v>
                </c:pt>
                <c:pt idx="308">
                  <c:v>0.0574708425372593</c:v>
                </c:pt>
                <c:pt idx="309">
                  <c:v>0.0583460330327508</c:v>
                </c:pt>
                <c:pt idx="310">
                  <c:v>0.0592345513022849</c:v>
                </c:pt>
                <c:pt idx="311">
                  <c:v>0.0601366003068885</c:v>
                </c:pt>
                <c:pt idx="312">
                  <c:v>0.0610523860983637</c:v>
                </c:pt>
                <c:pt idx="313">
                  <c:v>0.0619821178663591</c:v>
                </c:pt>
                <c:pt idx="314">
                  <c:v>0.0629260079861515</c:v>
                </c:pt>
                <c:pt idx="315">
                  <c:v>0.0638842720671587</c:v>
                </c:pt>
                <c:pt idx="316">
                  <c:v>0.0648571290021918</c:v>
                </c:pt>
                <c:pt idx="317">
                  <c:v>0.0658448010174534</c:v>
                </c:pt>
                <c:pt idx="318">
                  <c:v>0.0668475137233029</c:v>
                </c:pt>
                <c:pt idx="319">
                  <c:v>0.0678654961657898</c:v>
                </c:pt>
                <c:pt idx="320">
                  <c:v>0.0688989808789744</c:v>
                </c:pt>
                <c:pt idx="321">
                  <c:v>0.0699482039380454</c:v>
                </c:pt>
                <c:pt idx="322">
                  <c:v>0.071013405013244</c:v>
                </c:pt>
                <c:pt idx="323">
                  <c:v>0.072094827424613</c:v>
                </c:pt>
                <c:pt idx="324">
                  <c:v>0.0731927181975767</c:v>
                </c:pt>
                <c:pt idx="325">
                  <c:v>0.0743073281193671</c:v>
                </c:pt>
                <c:pt idx="326">
                  <c:v>0.0754389117963118</c:v>
                </c:pt>
                <c:pt idx="327">
                  <c:v>0.0765877277119917</c:v>
                </c:pt>
                <c:pt idx="328">
                  <c:v>0.077754038286286</c:v>
                </c:pt>
                <c:pt idx="329">
                  <c:v>0.0789381099353157</c:v>
                </c:pt>
                <c:pt idx="330">
                  <c:v>0.0801402131323002</c:v>
                </c:pt>
                <c:pt idx="331">
                  <c:v>0.0813606224693403</c:v>
                </c:pt>
                <c:pt idx="332">
                  <c:v>0.0825996167201425</c:v>
                </c:pt>
                <c:pt idx="333">
                  <c:v>0.0838574789036987</c:v>
                </c:pt>
                <c:pt idx="334">
                  <c:v>0.0851344963489325</c:v>
                </c:pt>
                <c:pt idx="335">
                  <c:v>0.086430960760337</c:v>
                </c:pt>
                <c:pt idx="336">
                  <c:v>0.0877471682846065</c:v>
                </c:pt>
                <c:pt idx="337">
                  <c:v>0.0890834195782803</c:v>
                </c:pt>
                <c:pt idx="338">
                  <c:v>0.0904400198764266</c:v>
                </c:pt>
                <c:pt idx="339">
                  <c:v>0.0918172790623621</c:v>
                </c:pt>
                <c:pt idx="340">
                  <c:v>0.0932155117384387</c:v>
                </c:pt>
                <c:pt idx="341">
                  <c:v>0.0946350372979073</c:v>
                </c:pt>
                <c:pt idx="342">
                  <c:v>0.0960761799978755</c:v>
                </c:pt>
                <c:pt idx="343">
                  <c:v>0.0975392690333762</c:v>
                </c:pt>
                <c:pt idx="344">
                  <c:v>0.0990246386125646</c:v>
                </c:pt>
                <c:pt idx="345">
                  <c:v>0.100532628033061</c:v>
                </c:pt>
                <c:pt idx="346">
                  <c:v>0.102063581759452</c:v>
                </c:pt>
                <c:pt idx="347">
                  <c:v>0.103617849501982</c:v>
                </c:pt>
                <c:pt idx="348">
                  <c:v>0.105195786296429</c:v>
                </c:pt>
                <c:pt idx="349">
                  <c:v>0.106797752585207</c:v>
                </c:pt>
                <c:pt idx="350">
                  <c:v>0.108424114299702</c:v>
                </c:pt>
                <c:pt idx="351">
                  <c:v>0.11007524294386</c:v>
                </c:pt>
                <c:pt idx="352">
                  <c:v>0.111751515679045</c:v>
                </c:pt>
                <c:pt idx="353">
                  <c:v>0.113453315410198</c:v>
                </c:pt>
                <c:pt idx="354">
                  <c:v>0.115181030873298</c:v>
                </c:pt>
                <c:pt idx="355">
                  <c:v>0.11693505672416</c:v>
                </c:pt>
                <c:pt idx="356">
                  <c:v>0.11871579362859</c:v>
                </c:pt>
                <c:pt idx="357">
                  <c:v>0.120523648353898</c:v>
                </c:pt>
                <c:pt idx="358">
                  <c:v>0.122359033861825</c:v>
                </c:pt>
                <c:pt idx="359">
                  <c:v>0.124222369402868</c:v>
                </c:pt>
                <c:pt idx="360">
                  <c:v>0.126114080612049</c:v>
                </c:pt>
                <c:pt idx="361">
                  <c:v>0.128034599606141</c:v>
                </c:pt>
                <c:pt idx="362">
                  <c:v>0.129984365082377</c:v>
                </c:pt>
                <c:pt idx="363">
                  <c:v>0.131963822418656</c:v>
                </c:pt>
                <c:pt idx="364">
                  <c:v>0.133973423775286</c:v>
                </c:pt>
                <c:pt idx="365">
                  <c:v>0.13601362819826</c:v>
                </c:pt>
                <c:pt idx="366">
                  <c:v>0.138084901724122</c:v>
                </c:pt>
                <c:pt idx="367">
                  <c:v>0.140187717486418</c:v>
                </c:pt>
                <c:pt idx="368">
                  <c:v>0.142322555823774</c:v>
                </c:pt>
                <c:pt idx="369">
                  <c:v>0.144489904389619</c:v>
                </c:pt>
                <c:pt idx="370">
                  <c:v>0.146690258263572</c:v>
                </c:pt>
                <c:pt idx="371">
                  <c:v>0.14892412006454</c:v>
                </c:pt>
                <c:pt idx="372">
                  <c:v>0.151192000065523</c:v>
                </c:pt>
                <c:pt idx="373">
                  <c:v>0.153494416310177</c:v>
                </c:pt>
                <c:pt idx="374">
                  <c:v>0.155831894731144</c:v>
                </c:pt>
                <c:pt idx="375">
                  <c:v>0.158204969270196</c:v>
                </c:pt>
                <c:pt idx="376">
                  <c:v>0.160614182000199</c:v>
                </c:pt>
                <c:pt idx="377">
                  <c:v>0.163060083248933</c:v>
                </c:pt>
                <c:pt idx="378">
                  <c:v>0.165543231724806</c:v>
                </c:pt>
                <c:pt idx="379">
                  <c:v>0.168064194644473</c:v>
                </c:pt>
                <c:pt idx="380">
                  <c:v>0.170623547862408</c:v>
                </c:pt>
                <c:pt idx="381">
                  <c:v>0.173221876002445</c:v>
                </c:pt>
                <c:pt idx="382">
                  <c:v>0.175859772591315</c:v>
                </c:pt>
                <c:pt idx="383">
                  <c:v>0.178537840194229</c:v>
                </c:pt>
                <c:pt idx="384">
                  <c:v>0.181256690552516</c:v>
                </c:pt>
                <c:pt idx="385">
                  <c:v>0.184016944723367</c:v>
                </c:pt>
                <c:pt idx="386">
                  <c:v>0.186819233221693</c:v>
                </c:pt>
                <c:pt idx="387">
                  <c:v>0.189664196164154</c:v>
                </c:pt>
                <c:pt idx="388">
                  <c:v>0.192552483415385</c:v>
                </c:pt>
                <c:pt idx="389">
                  <c:v>0.195484754736432</c:v>
                </c:pt>
                <c:pt idx="390">
                  <c:v>0.198461679935463</c:v>
                </c:pt>
                <c:pt idx="391">
                  <c:v>0.201483939020775</c:v>
                </c:pt>
                <c:pt idx="392">
                  <c:v>0.204552222356117</c:v>
                </c:pt>
                <c:pt idx="393">
                  <c:v>0.207667230818393</c:v>
                </c:pt>
                <c:pt idx="394">
                  <c:v>0.210829675957759</c:v>
                </c:pt>
                <c:pt idx="395">
                  <c:v>0.214040280160163</c:v>
                </c:pt>
                <c:pt idx="396">
                  <c:v>0.217299776812347</c:v>
                </c:pt>
                <c:pt idx="397">
                  <c:v>0.220608910469387</c:v>
                </c:pt>
                <c:pt idx="398">
                  <c:v>0.223968437024759</c:v>
                </c:pt>
                <c:pt idx="399">
                  <c:v>0.227379123883004</c:v>
                </c:pt>
                <c:pt idx="400">
                  <c:v>0.230841750135029</c:v>
                </c:pt>
                <c:pt idx="401">
                  <c:v>0.23435710673607</c:v>
                </c:pt>
                <c:pt idx="402">
                  <c:v>0.237925996686366</c:v>
                </c:pt>
                <c:pt idx="403">
                  <c:v>0.241549235214584</c:v>
                </c:pt>
                <c:pt idx="404">
                  <c:v>0.245227649964045</c:v>
                </c:pt>
                <c:pt idx="405">
                  <c:v>0.248962081181773</c:v>
                </c:pt>
                <c:pt idx="406">
                  <c:v>0.252753381910428</c:v>
                </c:pt>
                <c:pt idx="407">
                  <c:v>0.256602418183176</c:v>
                </c:pt>
                <c:pt idx="408">
                  <c:v>0.260510069221499</c:v>
                </c:pt>
                <c:pt idx="409">
                  <c:v>0.264477227636039</c:v>
                </c:pt>
                <c:pt idx="410">
                  <c:v>0.268504799630497</c:v>
                </c:pt>
                <c:pt idx="411">
                  <c:v>0.272593705208626</c:v>
                </c:pt>
                <c:pt idx="412">
                  <c:v>0.276744878384392</c:v>
                </c:pt>
                <c:pt idx="413">
                  <c:v>0.280959267395322</c:v>
                </c:pt>
                <c:pt idx="414">
                  <c:v>0.285237834919108</c:v>
                </c:pt>
                <c:pt idx="415">
                  <c:v>0.289581558293511</c:v>
                </c:pt>
                <c:pt idx="416">
                  <c:v>0.293991429739606</c:v>
                </c:pt>
                <c:pt idx="417">
                  <c:v>0.298468456588431</c:v>
                </c:pt>
                <c:pt idx="418">
                  <c:v>0.303013661511098</c:v>
                </c:pt>
                <c:pt idx="419">
                  <c:v>0.307628082752384</c:v>
                </c:pt>
                <c:pt idx="420">
                  <c:v>0.312312774367905</c:v>
                </c:pt>
                <c:pt idx="421">
                  <c:v>0.317068806464877</c:v>
                </c:pt>
                <c:pt idx="422">
                  <c:v>0.321897265446574</c:v>
                </c:pt>
                <c:pt idx="423">
                  <c:v>0.326799254260481</c:v>
                </c:pt>
                <c:pt idx="424">
                  <c:v>0.331775892650235</c:v>
                </c:pt>
                <c:pt idx="425">
                  <c:v>0.336828317411408</c:v>
                </c:pt>
                <c:pt idx="426">
                  <c:v>0.341957682651173</c:v>
                </c:pt>
                <c:pt idx="427">
                  <c:v>0.347165160051952</c:v>
                </c:pt>
                <c:pt idx="428">
                  <c:v>0.352451939139038</c:v>
                </c:pt>
                <c:pt idx="429">
                  <c:v>0.357819227552323</c:v>
                </c:pt>
                <c:pt idx="430">
                  <c:v>0.363268251322156</c:v>
                </c:pt>
                <c:pt idx="431">
                  <c:v>0.368800255149397</c:v>
                </c:pt>
                <c:pt idx="432">
                  <c:v>0.374416502689744</c:v>
                </c:pt>
                <c:pt idx="433">
                  <c:v>0.380118276842379</c:v>
                </c:pt>
                <c:pt idx="434">
                  <c:v>0.385906880043025</c:v>
                </c:pt>
                <c:pt idx="435">
                  <c:v>0.391783634561445</c:v>
                </c:pt>
                <c:pt idx="436">
                  <c:v>0.397749882803498</c:v>
                </c:pt>
                <c:pt idx="437">
                  <c:v>0.403806987617766</c:v>
                </c:pt>
                <c:pt idx="438">
                  <c:v>0.409956332606867</c:v>
                </c:pt>
                <c:pt idx="439">
                  <c:v>0.416199322443519</c:v>
                </c:pt>
                <c:pt idx="440">
                  <c:v>0.422537383191391</c:v>
                </c:pt>
                <c:pt idx="441">
                  <c:v>0.428971962630855</c:v>
                </c:pt>
                <c:pt idx="442">
                  <c:v>0.4355045305897</c:v>
                </c:pt>
                <c:pt idx="443">
                  <c:v>0.442136579278883</c:v>
                </c:pt>
                <c:pt idx="444">
                  <c:v>0.448869623633383</c:v>
                </c:pt>
                <c:pt idx="445">
                  <c:v>0.455705201658257</c:v>
                </c:pt>
                <c:pt idx="446">
                  <c:v>0.462644874779957</c:v>
                </c:pt>
                <c:pt idx="447">
                  <c:v>0.469690228203001</c:v>
                </c:pt>
                <c:pt idx="448">
                  <c:v>0.476842871272084</c:v>
                </c:pt>
                <c:pt idx="449">
                  <c:v>0.484104437839679</c:v>
                </c:pt>
                <c:pt idx="450">
                  <c:v>0.491476586639269</c:v>
                </c:pt>
                <c:pt idx="451">
                  <c:v>0.498961001664231</c:v>
                </c:pt>
                <c:pt idx="452">
                  <c:v>0.506559392552518</c:v>
                </c:pt>
                <c:pt idx="453">
                  <c:v>0.514273494977175</c:v>
                </c:pt>
                <c:pt idx="454">
                  <c:v>0.522105071042818</c:v>
                </c:pt>
                <c:pt idx="455">
                  <c:v>0.53005590968814</c:v>
                </c:pt>
                <c:pt idx="456">
                  <c:v>0.538127827094559</c:v>
                </c:pt>
                <c:pt idx="457">
                  <c:v>0.546322667101074</c:v>
                </c:pt>
                <c:pt idx="458">
                  <c:v>0.554642301625456</c:v>
                </c:pt>
                <c:pt idx="459">
                  <c:v>0.563088631091834</c:v>
                </c:pt>
                <c:pt idx="460">
                  <c:v>0.571663584864806</c:v>
                </c:pt>
                <c:pt idx="461">
                  <c:v>0.580369121690156</c:v>
                </c:pt>
                <c:pt idx="462">
                  <c:v>0.589207230142292</c:v>
                </c:pt>
                <c:pt idx="463">
                  <c:v>0.598179929078469</c:v>
                </c:pt>
                <c:pt idx="464">
                  <c:v>0.607289268099969</c:v>
                </c:pt>
                <c:pt idx="465">
                  <c:v>0.616537328020273</c:v>
                </c:pt>
                <c:pt idx="466">
                  <c:v>0.625926221340381</c:v>
                </c:pt>
                <c:pt idx="467">
                  <c:v>0.635458092731349</c:v>
                </c:pt>
                <c:pt idx="468">
                  <c:v>0.645135119524213</c:v>
                </c:pt>
                <c:pt idx="469">
                  <c:v>0.654959512207325</c:v>
                </c:pt>
                <c:pt idx="470">
                  <c:v>0.664933514931292</c:v>
                </c:pt>
                <c:pt idx="471">
                  <c:v>0.675059406021619</c:v>
                </c:pt>
                <c:pt idx="472">
                  <c:v>0.685339498499105</c:v>
                </c:pt>
                <c:pt idx="473">
                  <c:v>0.695776140608226</c:v>
                </c:pt>
                <c:pt idx="474">
                  <c:v>0.706371716353533</c:v>
                </c:pt>
                <c:pt idx="475">
                  <c:v>0.717128646044196</c:v>
                </c:pt>
                <c:pt idx="476">
                  <c:v>0.728049386846897</c:v>
                </c:pt>
                <c:pt idx="477">
                  <c:v>0.739136433347103</c:v>
                </c:pt>
                <c:pt idx="478">
                  <c:v>0.750392318118888</c:v>
                </c:pt>
                <c:pt idx="479">
                  <c:v>0.761819612303442</c:v>
                </c:pt>
                <c:pt idx="480">
                  <c:v>0.773420926196384</c:v>
                </c:pt>
                <c:pt idx="481">
                  <c:v>0.785198909844042</c:v>
                </c:pt>
                <c:pt idx="482">
                  <c:v>0.797156253648777</c:v>
                </c:pt>
                <c:pt idx="483">
                  <c:v>0.809295688983529</c:v>
                </c:pt>
                <c:pt idx="484">
                  <c:v>0.821619988815764</c:v>
                </c:pt>
                <c:pt idx="485">
                  <c:v>0.834131968340879</c:v>
                </c:pt>
                <c:pt idx="486">
                  <c:v>0.846834485625256</c:v>
                </c:pt>
                <c:pt idx="487">
                  <c:v>0.859730442259146</c:v>
                </c:pt>
                <c:pt idx="488">
                  <c:v>0.872822784019435</c:v>
                </c:pt>
                <c:pt idx="489">
                  <c:v>0.886114501542573</c:v>
                </c:pt>
                <c:pt idx="490">
                  <c:v>0.899608631007689</c:v>
                </c:pt>
                <c:pt idx="491">
                  <c:v>0.913308254830141</c:v>
                </c:pt>
                <c:pt idx="492">
                  <c:v>0.927216502365625</c:v>
                </c:pt>
                <c:pt idx="493">
                  <c:v>0.941336550625</c:v>
                </c:pt>
                <c:pt idx="494">
                  <c:v>0.955671625000002</c:v>
                </c:pt>
                <c:pt idx="495">
                  <c:v>0.970225000000002</c:v>
                </c:pt>
                <c:pt idx="496">
                  <c:v>0.985</c:v>
                </c:pt>
                <c:pt idx="497">
                  <c:v>1.0</c:v>
                </c:pt>
                <c:pt idx="498">
                  <c:v>1.014999999999996</c:v>
                </c:pt>
                <c:pt idx="499">
                  <c:v>1.030224999999996</c:v>
                </c:pt>
                <c:pt idx="500">
                  <c:v>1.045678375</c:v>
                </c:pt>
                <c:pt idx="501">
                  <c:v>1.061363550624995</c:v>
                </c:pt>
                <c:pt idx="502">
                  <c:v>1.077284003884374</c:v>
                </c:pt>
                <c:pt idx="503">
                  <c:v>1.09344326394264</c:v>
                </c:pt>
                <c:pt idx="504">
                  <c:v>1.10984491290178</c:v>
                </c:pt>
                <c:pt idx="505">
                  <c:v>1.12649258659531</c:v>
                </c:pt>
                <c:pt idx="506">
                  <c:v>1.143389975394235</c:v>
                </c:pt>
                <c:pt idx="507">
                  <c:v>1.16054082502515</c:v>
                </c:pt>
                <c:pt idx="508">
                  <c:v>1.177948937400526</c:v>
                </c:pt>
                <c:pt idx="509">
                  <c:v>1.19561817146154</c:v>
                </c:pt>
                <c:pt idx="510">
                  <c:v>1.213552444033456</c:v>
                </c:pt>
                <c:pt idx="511">
                  <c:v>1.231755730693958</c:v>
                </c:pt>
                <c:pt idx="512">
                  <c:v>1.250232066654368</c:v>
                </c:pt>
                <c:pt idx="513">
                  <c:v>1.268985547654182</c:v>
                </c:pt>
                <c:pt idx="514">
                  <c:v>1.288020330868995</c:v>
                </c:pt>
                <c:pt idx="515">
                  <c:v>1.30734063583203</c:v>
                </c:pt>
                <c:pt idx="516">
                  <c:v>1.32695074536951</c:v>
                </c:pt>
                <c:pt idx="517">
                  <c:v>1.346855006550057</c:v>
                </c:pt>
                <c:pt idx="518">
                  <c:v>1.367057831648311</c:v>
                </c:pt>
                <c:pt idx="519">
                  <c:v>1.387563699123028</c:v>
                </c:pt>
                <c:pt idx="520">
                  <c:v>1.408377154609873</c:v>
                </c:pt>
                <c:pt idx="521">
                  <c:v>1.429502811929021</c:v>
                </c:pt>
                <c:pt idx="522">
                  <c:v>1.450945354107956</c:v>
                </c:pt>
                <c:pt idx="523">
                  <c:v>1.472709534419576</c:v>
                </c:pt>
                <c:pt idx="524">
                  <c:v>1.494800177435869</c:v>
                </c:pt>
                <c:pt idx="525">
                  <c:v>1.517222180097404</c:v>
                </c:pt>
                <c:pt idx="526">
                  <c:v>1.539980512798868</c:v>
                </c:pt>
                <c:pt idx="527">
                  <c:v>1.563080220490851</c:v>
                </c:pt>
                <c:pt idx="528">
                  <c:v>1.586526423798217</c:v>
                </c:pt>
                <c:pt idx="529">
                  <c:v>1.610324320155186</c:v>
                </c:pt>
                <c:pt idx="530">
                  <c:v>1.634479184957518</c:v>
                </c:pt>
                <c:pt idx="531">
                  <c:v>1.658996372731877</c:v>
                </c:pt>
                <c:pt idx="532">
                  <c:v>1.683881318322854</c:v>
                </c:pt>
                <c:pt idx="533">
                  <c:v>1.709139538097693</c:v>
                </c:pt>
                <c:pt idx="534">
                  <c:v>1.734776631169159</c:v>
                </c:pt>
                <c:pt idx="535">
                  <c:v>1.7607982806367</c:v>
                </c:pt>
                <c:pt idx="536">
                  <c:v>1.787210254846251</c:v>
                </c:pt>
                <c:pt idx="537">
                  <c:v>1.814018408668944</c:v>
                </c:pt>
                <c:pt idx="538">
                  <c:v>1.841228684798978</c:v>
                </c:pt>
                <c:pt idx="539">
                  <c:v>1.868847115070962</c:v>
                </c:pt>
                <c:pt idx="540">
                  <c:v>1.89687982179703</c:v>
                </c:pt>
                <c:pt idx="541">
                  <c:v>1.925333019123982</c:v>
                </c:pt>
                <c:pt idx="542">
                  <c:v>1.954213014410846</c:v>
                </c:pt>
                <c:pt idx="543">
                  <c:v>1.983526209627004</c:v>
                </c:pt>
                <c:pt idx="544">
                  <c:v>2.013279102771409</c:v>
                </c:pt>
                <c:pt idx="545">
                  <c:v>2.04347828931298</c:v>
                </c:pt>
                <c:pt idx="546">
                  <c:v>2.074130463652675</c:v>
                </c:pt>
                <c:pt idx="547">
                  <c:v>2.105242420607463</c:v>
                </c:pt>
                <c:pt idx="548">
                  <c:v>2.13682105691658</c:v>
                </c:pt>
                <c:pt idx="549">
                  <c:v>2.168873372770332</c:v>
                </c:pt>
                <c:pt idx="550">
                  <c:v>2.201406473361878</c:v>
                </c:pt>
                <c:pt idx="551">
                  <c:v>2.234427570462321</c:v>
                </c:pt>
                <c:pt idx="552">
                  <c:v>2.26794398401924</c:v>
                </c:pt>
                <c:pt idx="553">
                  <c:v>2.301963143779527</c:v>
                </c:pt>
                <c:pt idx="554">
                  <c:v>2.336492590936213</c:v>
                </c:pt>
                <c:pt idx="555">
                  <c:v>2.371539979800258</c:v>
                </c:pt>
                <c:pt idx="556">
                  <c:v>2.40711307949727</c:v>
                </c:pt>
                <c:pt idx="557">
                  <c:v>2.443219775689728</c:v>
                </c:pt>
                <c:pt idx="558">
                  <c:v>2.479868072325073</c:v>
                </c:pt>
                <c:pt idx="559">
                  <c:v>2.517066093409947</c:v>
                </c:pt>
                <c:pt idx="560">
                  <c:v>2.554822084811098</c:v>
                </c:pt>
                <c:pt idx="561">
                  <c:v>2.593144416083258</c:v>
                </c:pt>
                <c:pt idx="562">
                  <c:v>2.632041582324513</c:v>
                </c:pt>
                <c:pt idx="563">
                  <c:v>2.67152220605938</c:v>
                </c:pt>
                <c:pt idx="564">
                  <c:v>2.711595039150262</c:v>
                </c:pt>
                <c:pt idx="565">
                  <c:v>2.752268964737523</c:v>
                </c:pt>
                <c:pt idx="566">
                  <c:v>2.793552999208578</c:v>
                </c:pt>
                <c:pt idx="567">
                  <c:v>2.835456294196696</c:v>
                </c:pt>
                <c:pt idx="568">
                  <c:v>2.877988138609659</c:v>
                </c:pt>
                <c:pt idx="569">
                  <c:v>2.921157960688811</c:v>
                </c:pt>
                <c:pt idx="570">
                  <c:v>2.964975330099138</c:v>
                </c:pt>
                <c:pt idx="571">
                  <c:v>3.009449960050622</c:v>
                </c:pt>
                <c:pt idx="572">
                  <c:v>3.0545917094514</c:v>
                </c:pt>
                <c:pt idx="573">
                  <c:v>3.100410585093159</c:v>
                </c:pt>
                <c:pt idx="574">
                  <c:v>3.14691674386956</c:v>
                </c:pt>
                <c:pt idx="575">
                  <c:v>3.1941204950276</c:v>
                </c:pt>
                <c:pt idx="576">
                  <c:v>3.242032302453014</c:v>
                </c:pt>
                <c:pt idx="577">
                  <c:v>3.290662786989808</c:v>
                </c:pt>
                <c:pt idx="578">
                  <c:v>3.340022728794655</c:v>
                </c:pt>
                <c:pt idx="579">
                  <c:v>3.390123069726575</c:v>
                </c:pt>
                <c:pt idx="580">
                  <c:v>3.440974915772481</c:v>
                </c:pt>
                <c:pt idx="581">
                  <c:v>3.492589539509057</c:v>
                </c:pt>
                <c:pt idx="582">
                  <c:v>3.544978382601695</c:v>
                </c:pt>
                <c:pt idx="583">
                  <c:v>3.59815305834072</c:v>
                </c:pt>
                <c:pt idx="584">
                  <c:v>3.65212535421583</c:v>
                </c:pt>
                <c:pt idx="585">
                  <c:v>3.706907234529067</c:v>
                </c:pt>
                <c:pt idx="586">
                  <c:v>3.762510843047011</c:v>
                </c:pt>
                <c:pt idx="587">
                  <c:v>3.818948505692699</c:v>
                </c:pt>
                <c:pt idx="588">
                  <c:v>3.876232733278076</c:v>
                </c:pt>
                <c:pt idx="589">
                  <c:v>3.934376224277268</c:v>
                </c:pt>
                <c:pt idx="590">
                  <c:v>3.993391867641443</c:v>
                </c:pt>
                <c:pt idx="591">
                  <c:v>4.053292745656052</c:v>
                </c:pt>
                <c:pt idx="592">
                  <c:v>4.114092136840886</c:v>
                </c:pt>
                <c:pt idx="593">
                  <c:v>4.175803518893502</c:v>
                </c:pt>
                <c:pt idx="594">
                  <c:v>4.238440571676898</c:v>
                </c:pt>
                <c:pt idx="595">
                  <c:v>4.302017180252057</c:v>
                </c:pt>
                <c:pt idx="596">
                  <c:v>4.366547437955837</c:v>
                </c:pt>
                <c:pt idx="597">
                  <c:v>4.432045649525175</c:v>
                </c:pt>
                <c:pt idx="598">
                  <c:v>4.498526334268051</c:v>
                </c:pt>
                <c:pt idx="599">
                  <c:v>4.566004229282067</c:v>
                </c:pt>
                <c:pt idx="600">
                  <c:v>4.634494292721301</c:v>
                </c:pt>
                <c:pt idx="601">
                  <c:v>4.704011707112121</c:v>
                </c:pt>
                <c:pt idx="602">
                  <c:v>4.774571882718803</c:v>
                </c:pt>
                <c:pt idx="603">
                  <c:v>4.846190460959584</c:v>
                </c:pt>
                <c:pt idx="604">
                  <c:v>4.918883317873978</c:v>
                </c:pt>
                <c:pt idx="605">
                  <c:v>4.992666567642087</c:v>
                </c:pt>
                <c:pt idx="606">
                  <c:v>5.067556566156654</c:v>
                </c:pt>
                <c:pt idx="607">
                  <c:v>5.143569914649071</c:v>
                </c:pt>
                <c:pt idx="608">
                  <c:v>5.220723463368803</c:v>
                </c:pt>
                <c:pt idx="609">
                  <c:v>5.299034315319338</c:v>
                </c:pt>
                <c:pt idx="610">
                  <c:v>5.378519830049124</c:v>
                </c:pt>
                <c:pt idx="611">
                  <c:v>5.459197627499862</c:v>
                </c:pt>
                <c:pt idx="612">
                  <c:v>5.541085591912358</c:v>
                </c:pt>
                <c:pt idx="613">
                  <c:v>5.624201875791034</c:v>
                </c:pt>
                <c:pt idx="614">
                  <c:v>5.708564903927908</c:v>
                </c:pt>
                <c:pt idx="615">
                  <c:v>5.794193377486826</c:v>
                </c:pt>
                <c:pt idx="616">
                  <c:v>5.881106278149128</c:v>
                </c:pt>
                <c:pt idx="617">
                  <c:v>5.969322872321373</c:v>
                </c:pt>
                <c:pt idx="618">
                  <c:v>6.058862715406193</c:v>
                </c:pt>
                <c:pt idx="619">
                  <c:v>6.149745656137275</c:v>
                </c:pt>
                <c:pt idx="620">
                  <c:v>6.241991840979334</c:v>
                </c:pt>
                <c:pt idx="621">
                  <c:v>6.335621718594041</c:v>
                </c:pt>
                <c:pt idx="622">
                  <c:v>6.430656044372948</c:v>
                </c:pt>
                <c:pt idx="623">
                  <c:v>6.527115885038524</c:v>
                </c:pt>
                <c:pt idx="624">
                  <c:v>6.625022623314104</c:v>
                </c:pt>
                <c:pt idx="625">
                  <c:v>6.724397962663815</c:v>
                </c:pt>
                <c:pt idx="626">
                  <c:v>6.825263932103773</c:v>
                </c:pt>
                <c:pt idx="627">
                  <c:v>6.927642891085331</c:v>
                </c:pt>
                <c:pt idx="628">
                  <c:v>7.03155753445161</c:v>
                </c:pt>
                <c:pt idx="629">
                  <c:v>7.137030897468374</c:v>
                </c:pt>
                <c:pt idx="630">
                  <c:v>7.244086360930384</c:v>
                </c:pt>
                <c:pt idx="631">
                  <c:v>7.35274765634436</c:v>
                </c:pt>
                <c:pt idx="632">
                  <c:v>7.463038871189525</c:v>
                </c:pt>
                <c:pt idx="633">
                  <c:v>7.574984454257367</c:v>
                </c:pt>
                <c:pt idx="634">
                  <c:v>7.68860922107123</c:v>
                </c:pt>
                <c:pt idx="635">
                  <c:v>7.803938359387264</c:v>
                </c:pt>
                <c:pt idx="636">
                  <c:v>7.92099743477811</c:v>
                </c:pt>
                <c:pt idx="637">
                  <c:v>8.039812396299773</c:v>
                </c:pt>
                <c:pt idx="638">
                  <c:v>8.16040958224431</c:v>
                </c:pt>
                <c:pt idx="639">
                  <c:v>8.282815725977933</c:v>
                </c:pt>
                <c:pt idx="640">
                  <c:v>8.4070579618676</c:v>
                </c:pt>
                <c:pt idx="641">
                  <c:v>8.533163831295613</c:v>
                </c:pt>
                <c:pt idx="642">
                  <c:v>8.661161288765047</c:v>
                </c:pt>
                <c:pt idx="643">
                  <c:v>8.791078708096421</c:v>
                </c:pt>
                <c:pt idx="644">
                  <c:v>8.922944888717976</c:v>
                </c:pt>
                <c:pt idx="645">
                  <c:v>9.05678906204878</c:v>
                </c:pt>
                <c:pt idx="646">
                  <c:v>9.192640897979474</c:v>
                </c:pt>
                <c:pt idx="647">
                  <c:v>9.33053051144921</c:v>
                </c:pt>
                <c:pt idx="648">
                  <c:v>9.470488469120894</c:v>
                </c:pt>
                <c:pt idx="649">
                  <c:v>9.612545796157707</c:v>
                </c:pt>
                <c:pt idx="650">
                  <c:v>9.756733983100073</c:v>
                </c:pt>
                <c:pt idx="651">
                  <c:v>9.903084992846572</c:v>
                </c:pt>
                <c:pt idx="652">
                  <c:v>10.0516312677393</c:v>
                </c:pt>
                <c:pt idx="653">
                  <c:v>10.20240573675537</c:v>
                </c:pt>
                <c:pt idx="654">
                  <c:v>10.35544182280676</c:v>
                </c:pt>
                <c:pt idx="655">
                  <c:v>10.51077345014879</c:v>
                </c:pt>
                <c:pt idx="656">
                  <c:v>10.66843505190102</c:v>
                </c:pt>
                <c:pt idx="657">
                  <c:v>10.82846157767953</c:v>
                </c:pt>
                <c:pt idx="658">
                  <c:v>10.99088850134473</c:v>
                </c:pt>
                <c:pt idx="659">
                  <c:v>11.15575182886494</c:v>
                </c:pt>
                <c:pt idx="660">
                  <c:v>11.32308810629787</c:v>
                </c:pt>
                <c:pt idx="661">
                  <c:v>11.49293442789235</c:v>
                </c:pt>
                <c:pt idx="662">
                  <c:v>11.66532844431069</c:v>
                </c:pt>
                <c:pt idx="663">
                  <c:v>11.84030837097537</c:v>
                </c:pt>
                <c:pt idx="664">
                  <c:v>12.01791299654001</c:v>
                </c:pt>
                <c:pt idx="665">
                  <c:v>12.19818169148811</c:v>
                </c:pt>
                <c:pt idx="666">
                  <c:v>12.38115441686043</c:v>
                </c:pt>
                <c:pt idx="667">
                  <c:v>12.56687173311333</c:v>
                </c:pt>
                <c:pt idx="668">
                  <c:v>12.75537480911003</c:v>
                </c:pt>
                <c:pt idx="669">
                  <c:v>12.94670543124668</c:v>
                </c:pt>
                <c:pt idx="670">
                  <c:v>13.14090601271538</c:v>
                </c:pt>
                <c:pt idx="671">
                  <c:v>13.33801960290611</c:v>
                </c:pt>
                <c:pt idx="672">
                  <c:v>13.53808989694973</c:v>
                </c:pt>
                <c:pt idx="673">
                  <c:v>13.74116124540394</c:v>
                </c:pt>
                <c:pt idx="674">
                  <c:v>13.947278664085</c:v>
                </c:pt>
                <c:pt idx="675">
                  <c:v>14.15648784404634</c:v>
                </c:pt>
                <c:pt idx="676">
                  <c:v>14.36883516170697</c:v>
                </c:pt>
                <c:pt idx="677">
                  <c:v>14.58436768913253</c:v>
                </c:pt>
                <c:pt idx="678">
                  <c:v>14.80313320446957</c:v>
                </c:pt>
                <c:pt idx="679">
                  <c:v>15.02518020253663</c:v>
                </c:pt>
                <c:pt idx="680">
                  <c:v>15.25055790557465</c:v>
                </c:pt>
                <c:pt idx="681">
                  <c:v>15.47931627415831</c:v>
                </c:pt>
                <c:pt idx="682">
                  <c:v>15.71150601827065</c:v>
                </c:pt>
                <c:pt idx="683">
                  <c:v>15.94717860854469</c:v>
                </c:pt>
                <c:pt idx="684">
                  <c:v>16.1863862876728</c:v>
                </c:pt>
                <c:pt idx="685">
                  <c:v>16.42918208198778</c:v>
                </c:pt>
                <c:pt idx="686">
                  <c:v>16.67561981321777</c:v>
                </c:pt>
                <c:pt idx="687">
                  <c:v>16.92575411041604</c:v>
                </c:pt>
                <c:pt idx="688">
                  <c:v>17.17964042207228</c:v>
                </c:pt>
                <c:pt idx="689">
                  <c:v>17.43733502840336</c:v>
                </c:pt>
                <c:pt idx="690">
                  <c:v>17.69889505382944</c:v>
                </c:pt>
                <c:pt idx="691">
                  <c:v>17.96437847963685</c:v>
                </c:pt>
                <c:pt idx="692">
                  <c:v>18.2338441568314</c:v>
                </c:pt>
                <c:pt idx="693">
                  <c:v>18.50735181918387</c:v>
                </c:pt>
                <c:pt idx="694">
                  <c:v>18.78496209647162</c:v>
                </c:pt>
                <c:pt idx="695">
                  <c:v>19.06673652791869</c:v>
                </c:pt>
                <c:pt idx="696">
                  <c:v>19.3527375758373</c:v>
                </c:pt>
                <c:pt idx="697">
                  <c:v>19.64302863947503</c:v>
                </c:pt>
                <c:pt idx="698">
                  <c:v>19.93767406906716</c:v>
                </c:pt>
                <c:pt idx="699">
                  <c:v>20.23673918010302</c:v>
                </c:pt>
                <c:pt idx="700">
                  <c:v>20.54029026780471</c:v>
                </c:pt>
                <c:pt idx="701">
                  <c:v>20.84839462182177</c:v>
                </c:pt>
                <c:pt idx="702">
                  <c:v>21.16112054114909</c:v>
                </c:pt>
                <c:pt idx="703">
                  <c:v>21.47853734926622</c:v>
                </c:pt>
                <c:pt idx="704">
                  <c:v>21.80071540950533</c:v>
                </c:pt>
                <c:pt idx="705">
                  <c:v>22.12772614064789</c:v>
                </c:pt>
                <c:pt idx="706">
                  <c:v>22.45964203275748</c:v>
                </c:pt>
                <c:pt idx="707">
                  <c:v>22.79653666324898</c:v>
                </c:pt>
                <c:pt idx="708">
                  <c:v>23.13848471319773</c:v>
                </c:pt>
                <c:pt idx="709">
                  <c:v>23.48556198389563</c:v>
                </c:pt>
                <c:pt idx="710">
                  <c:v>23.83784541365424</c:v>
                </c:pt>
                <c:pt idx="711">
                  <c:v>24.19541309485892</c:v>
                </c:pt>
                <c:pt idx="712">
                  <c:v>24.55834429128172</c:v>
                </c:pt>
                <c:pt idx="713">
                  <c:v>24.92671945565099</c:v>
                </c:pt>
                <c:pt idx="714">
                  <c:v>25.30062024748579</c:v>
                </c:pt>
                <c:pt idx="715">
                  <c:v>25.68012955119802</c:v>
                </c:pt>
                <c:pt idx="716">
                  <c:v>26.06533149446603</c:v>
                </c:pt>
                <c:pt idx="717">
                  <c:v>26.45631146688304</c:v>
                </c:pt>
                <c:pt idx="718">
                  <c:v>26.8531561388863</c:v>
                </c:pt>
                <c:pt idx="719">
                  <c:v>27.25595348096957</c:v>
                </c:pt>
                <c:pt idx="720">
                  <c:v>27.66479278318411</c:v>
                </c:pt>
                <c:pt idx="721">
                  <c:v>28.07976467493178</c:v>
                </c:pt>
                <c:pt idx="722">
                  <c:v>28.50096114505592</c:v>
                </c:pt>
                <c:pt idx="723">
                  <c:v>28.92847556223168</c:v>
                </c:pt>
                <c:pt idx="724">
                  <c:v>29.36240269566498</c:v>
                </c:pt>
                <c:pt idx="725">
                  <c:v>29.80283873610013</c:v>
                </c:pt>
                <c:pt idx="726">
                  <c:v>30.24988131714163</c:v>
                </c:pt>
                <c:pt idx="727">
                  <c:v>30.70362953689867</c:v>
                </c:pt>
                <c:pt idx="728">
                  <c:v>31.16418397995222</c:v>
                </c:pt>
                <c:pt idx="729">
                  <c:v>31.6316467396515</c:v>
                </c:pt>
                <c:pt idx="730">
                  <c:v>32.10612144074614</c:v>
                </c:pt>
                <c:pt idx="731">
                  <c:v>32.58771326235745</c:v>
                </c:pt>
                <c:pt idx="732">
                  <c:v>33.07652896129279</c:v>
                </c:pt>
                <c:pt idx="733">
                  <c:v>33.57267689571209</c:v>
                </c:pt>
                <c:pt idx="734">
                  <c:v>34.07626704914789</c:v>
                </c:pt>
                <c:pt idx="735">
                  <c:v>34.5874110548851</c:v>
                </c:pt>
                <c:pt idx="736">
                  <c:v>35.10622222070838</c:v>
                </c:pt>
                <c:pt idx="737">
                  <c:v>35.63281555401901</c:v>
                </c:pt>
                <c:pt idx="738">
                  <c:v>36.1673077873293</c:v>
                </c:pt>
                <c:pt idx="739">
                  <c:v>36.70981740413922</c:v>
                </c:pt>
                <c:pt idx="740">
                  <c:v>37.26046466520105</c:v>
                </c:pt>
                <c:pt idx="741">
                  <c:v>37.81937163517932</c:v>
                </c:pt>
                <c:pt idx="742">
                  <c:v>38.38666220970677</c:v>
                </c:pt>
                <c:pt idx="743">
                  <c:v>38.96246214285262</c:v>
                </c:pt>
                <c:pt idx="744">
                  <c:v>39.54689907499539</c:v>
                </c:pt>
                <c:pt idx="745">
                  <c:v>40.14010256112033</c:v>
                </c:pt>
                <c:pt idx="746">
                  <c:v>40.74220409953713</c:v>
                </c:pt>
                <c:pt idx="747">
                  <c:v>41.35333716103</c:v>
                </c:pt>
                <c:pt idx="748">
                  <c:v>41.97363721844562</c:v>
                </c:pt>
                <c:pt idx="749">
                  <c:v>42.60324177672219</c:v>
                </c:pt>
                <c:pt idx="750">
                  <c:v>43.24229040337315</c:v>
                </c:pt>
                <c:pt idx="751">
                  <c:v>43.89092475942374</c:v>
                </c:pt>
                <c:pt idx="752">
                  <c:v>44.5492886308151</c:v>
                </c:pt>
                <c:pt idx="753">
                  <c:v>45.21752796027729</c:v>
                </c:pt>
                <c:pt idx="754">
                  <c:v>45.89579087968147</c:v>
                </c:pt>
                <c:pt idx="755">
                  <c:v>46.58422774287654</c:v>
                </c:pt>
                <c:pt idx="756">
                  <c:v>47.28299115901983</c:v>
                </c:pt>
                <c:pt idx="757">
                  <c:v>47.99223602640527</c:v>
                </c:pt>
                <c:pt idx="758">
                  <c:v>48.71211956680121</c:v>
                </c:pt>
                <c:pt idx="759">
                  <c:v>49.44280136030309</c:v>
                </c:pt>
                <c:pt idx="760">
                  <c:v>50.18444338070775</c:v>
                </c:pt>
                <c:pt idx="761">
                  <c:v>50.93721003141835</c:v>
                </c:pt>
                <c:pt idx="762">
                  <c:v>51.70126818188962</c:v>
                </c:pt>
                <c:pt idx="763">
                  <c:v>52.47678720461784</c:v>
                </c:pt>
                <c:pt idx="764">
                  <c:v>53.26393901268723</c:v>
                </c:pt>
                <c:pt idx="765">
                  <c:v>54.06289809787754</c:v>
                </c:pt>
                <c:pt idx="766">
                  <c:v>54.87384156934514</c:v>
                </c:pt>
                <c:pt idx="767">
                  <c:v>55.69694919288601</c:v>
                </c:pt>
                <c:pt idx="768">
                  <c:v>56.53240343077916</c:v>
                </c:pt>
                <c:pt idx="769">
                  <c:v>57.38038948224038</c:v>
                </c:pt>
                <c:pt idx="770">
                  <c:v>58.24109532447456</c:v>
                </c:pt>
                <c:pt idx="771">
                  <c:v>59.11471175434139</c:v>
                </c:pt>
                <c:pt idx="772">
                  <c:v>60.00143243065654</c:v>
                </c:pt>
                <c:pt idx="773">
                  <c:v>60.90145391711629</c:v>
                </c:pt>
                <c:pt idx="774">
                  <c:v>61.81497572587325</c:v>
                </c:pt>
                <c:pt idx="775">
                  <c:v>62.74220036176135</c:v>
                </c:pt>
                <c:pt idx="776">
                  <c:v>63.68333336718786</c:v>
                </c:pt>
                <c:pt idx="777">
                  <c:v>64.63858336769545</c:v>
                </c:pt>
                <c:pt idx="778">
                  <c:v>65.6081621182106</c:v>
                </c:pt>
                <c:pt idx="779">
                  <c:v>66.59228454998415</c:v>
                </c:pt>
                <c:pt idx="780">
                  <c:v>67.59116881823391</c:v>
                </c:pt>
                <c:pt idx="781">
                  <c:v>68.60503635050668</c:v>
                </c:pt>
                <c:pt idx="782">
                  <c:v>69.63411189576501</c:v>
                </c:pt>
                <c:pt idx="783">
                  <c:v>70.67862357420148</c:v>
                </c:pt>
                <c:pt idx="784">
                  <c:v>71.73880292781438</c:v>
                </c:pt>
                <c:pt idx="785">
                  <c:v>72.8148849717317</c:v>
                </c:pt>
                <c:pt idx="786">
                  <c:v>73.9071082463079</c:v>
                </c:pt>
                <c:pt idx="787">
                  <c:v>75.01571487000228</c:v>
                </c:pt>
                <c:pt idx="788">
                  <c:v>76.14095059305231</c:v>
                </c:pt>
                <c:pt idx="789">
                  <c:v>77.2830648519481</c:v>
                </c:pt>
                <c:pt idx="790">
                  <c:v>78.4423108247273</c:v>
                </c:pt>
                <c:pt idx="791">
                  <c:v>79.6189454870982</c:v>
                </c:pt>
                <c:pt idx="792">
                  <c:v>80.813229669405</c:v>
                </c:pt>
                <c:pt idx="793">
                  <c:v>82.02542811444506</c:v>
                </c:pt>
                <c:pt idx="794">
                  <c:v>83.25580953616235</c:v>
                </c:pt>
                <c:pt idx="795">
                  <c:v>84.50464667920482</c:v>
                </c:pt>
                <c:pt idx="796">
                  <c:v>85.77221637939288</c:v>
                </c:pt>
                <c:pt idx="797">
                  <c:v>87.05879962508378</c:v>
                </c:pt>
                <c:pt idx="798">
                  <c:v>88.36468161946003</c:v>
                </c:pt>
                <c:pt idx="799">
                  <c:v>89.69015184375129</c:v>
                </c:pt>
                <c:pt idx="800">
                  <c:v>91.03550412140818</c:v>
                </c:pt>
                <c:pt idx="801">
                  <c:v>92.4010366832293</c:v>
                </c:pt>
                <c:pt idx="802">
                  <c:v>93.78705223347774</c:v>
                </c:pt>
                <c:pt idx="803">
                  <c:v>95.19385801697923</c:v>
                </c:pt>
                <c:pt idx="804">
                  <c:v>96.62176588723445</c:v>
                </c:pt>
                <c:pt idx="805">
                  <c:v>98.07109237554305</c:v>
                </c:pt>
                <c:pt idx="806">
                  <c:v>99.54215876117622</c:v>
                </c:pt>
                <c:pt idx="807">
                  <c:v>101.0352911425934</c:v>
                </c:pt>
                <c:pt idx="808">
                  <c:v>102.5508205097328</c:v>
                </c:pt>
                <c:pt idx="809">
                  <c:v>104.0890828173785</c:v>
                </c:pt>
                <c:pt idx="810">
                  <c:v>105.6504190596394</c:v>
                </c:pt>
                <c:pt idx="811">
                  <c:v>107.2351753455339</c:v>
                </c:pt>
                <c:pt idx="812">
                  <c:v>108.843702975717</c:v>
                </c:pt>
                <c:pt idx="813">
                  <c:v>110.4763585203527</c:v>
                </c:pt>
                <c:pt idx="814">
                  <c:v>112.133503898158</c:v>
                </c:pt>
                <c:pt idx="815">
                  <c:v>113.8155064566303</c:v>
                </c:pt>
                <c:pt idx="816">
                  <c:v>115.5227390534793</c:v>
                </c:pt>
                <c:pt idx="817">
                  <c:v>117.2555801392816</c:v>
                </c:pt>
                <c:pt idx="818">
                  <c:v>119.0144138413716</c:v>
                </c:pt>
                <c:pt idx="819">
                  <c:v>120.7996300489918</c:v>
                </c:pt>
                <c:pt idx="820">
                  <c:v>122.611624499727</c:v>
                </c:pt>
                <c:pt idx="821">
                  <c:v>124.4507988672225</c:v>
                </c:pt>
                <c:pt idx="822">
                  <c:v>126.317560850231</c:v>
                </c:pt>
                <c:pt idx="823">
                  <c:v>128.2123242629843</c:v>
                </c:pt>
                <c:pt idx="824">
                  <c:v>130.1355091269285</c:v>
                </c:pt>
                <c:pt idx="825">
                  <c:v>132.087541763833</c:v>
                </c:pt>
                <c:pt idx="826">
                  <c:v>134.0688548902905</c:v>
                </c:pt>
                <c:pt idx="827">
                  <c:v>136.0798877136448</c:v>
                </c:pt>
                <c:pt idx="828">
                  <c:v>138.1210860293495</c:v>
                </c:pt>
                <c:pt idx="829">
                  <c:v>140.1929023197902</c:v>
                </c:pt>
                <c:pt idx="830">
                  <c:v>142.2957958545865</c:v>
                </c:pt>
                <c:pt idx="831">
                  <c:v>144.4302327924054</c:v>
                </c:pt>
                <c:pt idx="832">
                  <c:v>146.5966862842915</c:v>
                </c:pt>
                <c:pt idx="833">
                  <c:v>148.7956365785558</c:v>
                </c:pt>
                <c:pt idx="834">
                  <c:v>151.0275711272342</c:v>
                </c:pt>
                <c:pt idx="835">
                  <c:v>153.2929846941405</c:v>
                </c:pt>
                <c:pt idx="836">
                  <c:v>155.5923794645548</c:v>
                </c:pt>
                <c:pt idx="837">
                  <c:v>157.9262651565231</c:v>
                </c:pt>
                <c:pt idx="838">
                  <c:v>160.2951591338702</c:v>
                </c:pt>
                <c:pt idx="839">
                  <c:v>162.6995865208779</c:v>
                </c:pt>
                <c:pt idx="840">
                  <c:v>165.1400803186922</c:v>
                </c:pt>
                <c:pt idx="841">
                  <c:v>167.617181523472</c:v>
                </c:pt>
                <c:pt idx="842">
                  <c:v>170.1314392463247</c:v>
                </c:pt>
                <c:pt idx="843">
                  <c:v>172.68341083502</c:v>
                </c:pt>
                <c:pt idx="844">
                  <c:v>175.2736619975437</c:v>
                </c:pt>
                <c:pt idx="845">
                  <c:v>177.9027669275078</c:v>
                </c:pt>
                <c:pt idx="846">
                  <c:v>180.571308431421</c:v>
                </c:pt>
                <c:pt idx="847">
                  <c:v>183.2798780578916</c:v>
                </c:pt>
                <c:pt idx="848">
                  <c:v>186.02907622876</c:v>
                </c:pt>
                <c:pt idx="849">
                  <c:v>188.8195123721914</c:v>
                </c:pt>
                <c:pt idx="850">
                  <c:v>191.6518050577748</c:v>
                </c:pt>
                <c:pt idx="851">
                  <c:v>194.5265821336407</c:v>
                </c:pt>
                <c:pt idx="852">
                  <c:v>197.4444808656455</c:v>
                </c:pt>
                <c:pt idx="853">
                  <c:v>200.4061480786311</c:v>
                </c:pt>
                <c:pt idx="854">
                  <c:v>203.4122402998096</c:v>
                </c:pt>
                <c:pt idx="855">
                  <c:v>206.4634239043066</c:v>
                </c:pt>
                <c:pt idx="856">
                  <c:v>209.5603752628708</c:v>
                </c:pt>
                <c:pt idx="857">
                  <c:v>212.7037808918136</c:v>
                </c:pt>
                <c:pt idx="858">
                  <c:v>215.894337605192</c:v>
                </c:pt>
                <c:pt idx="859">
                  <c:v>219.1327526692687</c:v>
                </c:pt>
                <c:pt idx="860">
                  <c:v>222.4197439593079</c:v>
                </c:pt>
                <c:pt idx="861">
                  <c:v>225.7560401186985</c:v>
                </c:pt>
                <c:pt idx="862">
                  <c:v>229.1423807204781</c:v>
                </c:pt>
                <c:pt idx="863">
                  <c:v>232.5795164312856</c:v>
                </c:pt>
                <c:pt idx="864">
                  <c:v>236.0682091777554</c:v>
                </c:pt>
                <c:pt idx="865">
                  <c:v>239.6092323154217</c:v>
                </c:pt>
                <c:pt idx="866">
                  <c:v>243.2033708001518</c:v>
                </c:pt>
                <c:pt idx="867">
                  <c:v>246.8514213621554</c:v>
                </c:pt>
                <c:pt idx="868">
                  <c:v>250.554192682587</c:v>
                </c:pt>
                <c:pt idx="869">
                  <c:v>254.3125055728258</c:v>
                </c:pt>
                <c:pt idx="870">
                  <c:v>258.1271931564182</c:v>
                </c:pt>
                <c:pt idx="871">
                  <c:v>261.9991010537644</c:v>
                </c:pt>
                <c:pt idx="872">
                  <c:v>265.9290875695706</c:v>
                </c:pt>
                <c:pt idx="873">
                  <c:v>269.9180238831142</c:v>
                </c:pt>
                <c:pt idx="874">
                  <c:v>273.9667942413611</c:v>
                </c:pt>
                <c:pt idx="875">
                  <c:v>278.0762961549815</c:v>
                </c:pt>
                <c:pt idx="876">
                  <c:v>282.2474405973074</c:v>
                </c:pt>
                <c:pt idx="877">
                  <c:v>286.4811522062627</c:v>
                </c:pt>
                <c:pt idx="878">
                  <c:v>290.7783694893596</c:v>
                </c:pt>
                <c:pt idx="879">
                  <c:v>295.1400450317017</c:v>
                </c:pt>
                <c:pt idx="880">
                  <c:v>299.5671457071736</c:v>
                </c:pt>
                <c:pt idx="881">
                  <c:v>304.0606528927833</c:v>
                </c:pt>
                <c:pt idx="882">
                  <c:v>308.6215626861746</c:v>
                </c:pt>
                <c:pt idx="883">
                  <c:v>313.2508861264693</c:v>
                </c:pt>
                <c:pt idx="884">
                  <c:v>317.9496494183644</c:v>
                </c:pt>
                <c:pt idx="885">
                  <c:v>322.7188941596398</c:v>
                </c:pt>
                <c:pt idx="886">
                  <c:v>327.5596775720344</c:v>
                </c:pt>
                <c:pt idx="887">
                  <c:v>332.4730727356139</c:v>
                </c:pt>
                <c:pt idx="888">
                  <c:v>337.460168826649</c:v>
                </c:pt>
                <c:pt idx="889">
                  <c:v>342.5220713590488</c:v>
                </c:pt>
                <c:pt idx="890">
                  <c:v>347.6599024294355</c:v>
                </c:pt>
                <c:pt idx="891">
                  <c:v>352.874800965876</c:v>
                </c:pt>
                <c:pt idx="892">
                  <c:v>358.1679229803643</c:v>
                </c:pt>
                <c:pt idx="893">
                  <c:v>363.5404418250706</c:v>
                </c:pt>
                <c:pt idx="894">
                  <c:v>368.9935484524426</c:v>
                </c:pt>
                <c:pt idx="895">
                  <c:v>374.5284516792321</c:v>
                </c:pt>
                <c:pt idx="896">
                  <c:v>380.1463784544206</c:v>
                </c:pt>
                <c:pt idx="897">
                  <c:v>385.848574131237</c:v>
                </c:pt>
                <c:pt idx="898">
                  <c:v>391.6363027432027</c:v>
                </c:pt>
                <c:pt idx="899">
                  <c:v>397.5108472843544</c:v>
                </c:pt>
                <c:pt idx="900">
                  <c:v>403.4735099936169</c:v>
                </c:pt>
                <c:pt idx="901">
                  <c:v>409.5256126435229</c:v>
                </c:pt>
                <c:pt idx="902">
                  <c:v>415.6684968331757</c:v>
                </c:pt>
                <c:pt idx="903">
                  <c:v>421.9035242856716</c:v>
                </c:pt>
                <c:pt idx="904">
                  <c:v>428.2320771499584</c:v>
                </c:pt>
                <c:pt idx="905">
                  <c:v>434.6555583072076</c:v>
                </c:pt>
                <c:pt idx="906">
                  <c:v>441.1753916818158</c:v>
                </c:pt>
                <c:pt idx="907">
                  <c:v>447.7930225570419</c:v>
                </c:pt>
                <c:pt idx="908">
                  <c:v>454.5099178953987</c:v>
                </c:pt>
                <c:pt idx="909">
                  <c:v>461.3275666638297</c:v>
                </c:pt>
                <c:pt idx="910">
                  <c:v>468.2474801637887</c:v>
                </c:pt>
                <c:pt idx="911">
                  <c:v>475.2711923662416</c:v>
                </c:pt>
                <c:pt idx="912">
                  <c:v>482.4002602517373</c:v>
                </c:pt>
                <c:pt idx="913">
                  <c:v>489.6362641555133</c:v>
                </c:pt>
                <c:pt idx="914">
                  <c:v>496.980808117846</c:v>
                </c:pt>
                <c:pt idx="915">
                  <c:v>504.4355202396135</c:v>
                </c:pt>
                <c:pt idx="916">
                  <c:v>512.0020530432074</c:v>
                </c:pt>
                <c:pt idx="917">
                  <c:v>519.6820838388556</c:v>
                </c:pt>
                <c:pt idx="918">
                  <c:v>527.4773150964384</c:v>
                </c:pt>
                <c:pt idx="919">
                  <c:v>535.389474822885</c:v>
                </c:pt>
                <c:pt idx="920">
                  <c:v>543.420316945228</c:v>
                </c:pt>
                <c:pt idx="921">
                  <c:v>551.5716216994064</c:v>
                </c:pt>
                <c:pt idx="922">
                  <c:v>559.8451960248974</c:v>
                </c:pt>
                <c:pt idx="923">
                  <c:v>568.2428739652715</c:v>
                </c:pt>
                <c:pt idx="924">
                  <c:v>576.7665170747482</c:v>
                </c:pt>
                <c:pt idx="925">
                  <c:v>585.4180148308712</c:v>
                </c:pt>
                <c:pt idx="926">
                  <c:v>594.1992850533345</c:v>
                </c:pt>
                <c:pt idx="927">
                  <c:v>603.1122743291346</c:v>
                </c:pt>
                <c:pt idx="928">
                  <c:v>612.1589584440712</c:v>
                </c:pt>
                <c:pt idx="929">
                  <c:v>621.3413428207323</c:v>
                </c:pt>
                <c:pt idx="930">
                  <c:v>630.6614629630432</c:v>
                </c:pt>
                <c:pt idx="931">
                  <c:v>640.1213849074887</c:v>
                </c:pt>
                <c:pt idx="932">
                  <c:v>649.723205681101</c:v>
                </c:pt>
                <c:pt idx="933">
                  <c:v>659.4690537663175</c:v>
                </c:pt>
                <c:pt idx="934">
                  <c:v>669.3610895728126</c:v>
                </c:pt>
                <c:pt idx="935">
                  <c:v>679.4015059164044</c:v>
                </c:pt>
                <c:pt idx="936">
                  <c:v>689.5925285051504</c:v>
                </c:pt>
                <c:pt idx="937">
                  <c:v>699.9364164327274</c:v>
                </c:pt>
                <c:pt idx="938">
                  <c:v>710.4354626792184</c:v>
                </c:pt>
                <c:pt idx="939">
                  <c:v>721.0919946194066</c:v>
                </c:pt>
                <c:pt idx="940">
                  <c:v>731.908374538702</c:v>
                </c:pt>
                <c:pt idx="941">
                  <c:v>742.8870001567781</c:v>
                </c:pt>
                <c:pt idx="942">
                  <c:v>754.0303051591296</c:v>
                </c:pt>
                <c:pt idx="943">
                  <c:v>765.3407597365166</c:v>
                </c:pt>
                <c:pt idx="944">
                  <c:v>776.8208711325641</c:v>
                </c:pt>
                <c:pt idx="945">
                  <c:v>788.4731841995525</c:v>
                </c:pt>
                <c:pt idx="946">
                  <c:v>800.3002819625457</c:v>
                </c:pt>
                <c:pt idx="947">
                  <c:v>812.3047861919829</c:v>
                </c:pt>
                <c:pt idx="948">
                  <c:v>824.4893579848634</c:v>
                </c:pt>
                <c:pt idx="949">
                  <c:v>836.8566983546328</c:v>
                </c:pt>
                <c:pt idx="950">
                  <c:v>849.4095488299554</c:v>
                </c:pt>
                <c:pt idx="951">
                  <c:v>862.1506920624033</c:v>
                </c:pt>
                <c:pt idx="952">
                  <c:v>875.082952443341</c:v>
                </c:pt>
                <c:pt idx="953">
                  <c:v>888.209196729991</c:v>
                </c:pt>
                <c:pt idx="954">
                  <c:v>901.5323346809404</c:v>
                </c:pt>
                <c:pt idx="955">
                  <c:v>915.0553197011549</c:v>
                </c:pt>
                <c:pt idx="956">
                  <c:v>928.781149496673</c:v>
                </c:pt>
                <c:pt idx="957">
                  <c:v>942.7128667391225</c:v>
                </c:pt>
                <c:pt idx="958">
                  <c:v>956.8535597402079</c:v>
                </c:pt>
                <c:pt idx="959">
                  <c:v>971.206363136313</c:v>
                </c:pt>
                <c:pt idx="960">
                  <c:v>985.7744585833585</c:v>
                </c:pt>
                <c:pt idx="961">
                  <c:v>1000.561075462107</c:v>
                </c:pt>
                <c:pt idx="962">
                  <c:v>1015.569491594038</c:v>
                </c:pt>
                <c:pt idx="963">
                  <c:v>1030.803033967948</c:v>
                </c:pt>
                <c:pt idx="964">
                  <c:v>1046.265079477468</c:v>
                </c:pt>
                <c:pt idx="965">
                  <c:v>1061.959055669634</c:v>
                </c:pt>
                <c:pt idx="966">
                  <c:v>1077.888441504673</c:v>
                </c:pt>
                <c:pt idx="967">
                  <c:v>1094.05676812725</c:v>
                </c:pt>
                <c:pt idx="968">
                  <c:v>1110.467619649157</c:v>
                </c:pt>
                <c:pt idx="969">
                  <c:v>1127.12463394389</c:v>
                </c:pt>
                <c:pt idx="970">
                  <c:v>1144.031503453048</c:v>
                </c:pt>
                <c:pt idx="971">
                  <c:v>1161.191976004839</c:v>
                </c:pt>
                <c:pt idx="972">
                  <c:v>1178.609855644916</c:v>
                </c:pt>
                <c:pt idx="973">
                  <c:v>1196.28900347959</c:v>
                </c:pt>
                <c:pt idx="974">
                  <c:v>1214.233338531779</c:v>
                </c:pt>
                <c:pt idx="975">
                  <c:v>1232.44683860976</c:v>
                </c:pt>
                <c:pt idx="976">
                  <c:v>1250.933541188907</c:v>
                </c:pt>
                <c:pt idx="977">
                  <c:v>1269.69754430674</c:v>
                </c:pt>
                <c:pt idx="978">
                  <c:v>1288.743007471341</c:v>
                </c:pt>
                <c:pt idx="979">
                  <c:v>1308.074152583411</c:v>
                </c:pt>
                <c:pt idx="980">
                  <c:v>1327.695264872162</c:v>
                </c:pt>
                <c:pt idx="981">
                  <c:v>1347.610693845245</c:v>
                </c:pt>
                <c:pt idx="982">
                  <c:v>1367.824854252919</c:v>
                </c:pt>
                <c:pt idx="983">
                  <c:v>1388.342227066716</c:v>
                </c:pt>
                <c:pt idx="984">
                  <c:v>1409.167360472717</c:v>
                </c:pt>
                <c:pt idx="985">
                  <c:v>1430.304870879802</c:v>
                </c:pt>
                <c:pt idx="986">
                  <c:v>1451.759443943004</c:v>
                </c:pt>
                <c:pt idx="987">
                  <c:v>1473.535835602151</c:v>
                </c:pt>
                <c:pt idx="988">
                  <c:v>1495.638873136182</c:v>
                </c:pt>
                <c:pt idx="989">
                  <c:v>1518.07345623322</c:v>
                </c:pt>
                <c:pt idx="990">
                  <c:v>1540.844558076722</c:v>
                </c:pt>
                <c:pt idx="991">
                  <c:v>1563.957226447873</c:v>
                </c:pt>
                <c:pt idx="992">
                  <c:v>1587.416584844596</c:v>
                </c:pt>
                <c:pt idx="993">
                  <c:v>1611.22783361726</c:v>
                </c:pt>
                <c:pt idx="994">
                  <c:v>1635.396251121521</c:v>
                </c:pt>
                <c:pt idx="995">
                  <c:v>1659.927194888341</c:v>
                </c:pt>
                <c:pt idx="996">
                  <c:v>1684.826102811666</c:v>
                </c:pt>
                <c:pt idx="997">
                  <c:v>1710.098494353836</c:v>
                </c:pt>
                <c:pt idx="998">
                  <c:v>1735.749971769153</c:v>
                </c:pt>
              </c:numCache>
            </c:numRef>
          </c:xVal>
          <c:yVal>
            <c:numRef>
              <c:f>Sheet1!$AI$2:$AI$1000</c:f>
              <c:numCache>
                <c:formatCode>General</c:formatCode>
                <c:ptCount val="999"/>
                <c:pt idx="0">
                  <c:v>0.262513583411785</c:v>
                </c:pt>
                <c:pt idx="1">
                  <c:v>0.262513790258595</c:v>
                </c:pt>
                <c:pt idx="2">
                  <c:v>0.262514000255136</c:v>
                </c:pt>
                <c:pt idx="3">
                  <c:v>0.262514213449368</c:v>
                </c:pt>
                <c:pt idx="4">
                  <c:v>0.262514429889979</c:v>
                </c:pt>
                <c:pt idx="5">
                  <c:v>0.262514649626397</c:v>
                </c:pt>
                <c:pt idx="6">
                  <c:v>0.262514872708808</c:v>
                </c:pt>
                <c:pt idx="7">
                  <c:v>0.262515099188155</c:v>
                </c:pt>
                <c:pt idx="8">
                  <c:v>0.262515329116163</c:v>
                </c:pt>
                <c:pt idx="9">
                  <c:v>0.262515562545341</c:v>
                </c:pt>
                <c:pt idx="10">
                  <c:v>0.262515799528998</c:v>
                </c:pt>
                <c:pt idx="11">
                  <c:v>0.262516040121253</c:v>
                </c:pt>
                <c:pt idx="12">
                  <c:v>0.262516284377054</c:v>
                </c:pt>
                <c:pt idx="13">
                  <c:v>0.262516532352176</c:v>
                </c:pt>
                <c:pt idx="14">
                  <c:v>0.262516784103255</c:v>
                </c:pt>
                <c:pt idx="15">
                  <c:v>0.262517039687778</c:v>
                </c:pt>
                <c:pt idx="16">
                  <c:v>0.262517299164116</c:v>
                </c:pt>
                <c:pt idx="17">
                  <c:v>0.262517562591524</c:v>
                </c:pt>
                <c:pt idx="18">
                  <c:v>0.26251783003016</c:v>
                </c:pt>
                <c:pt idx="19">
                  <c:v>0.262518101541097</c:v>
                </c:pt>
                <c:pt idx="20">
                  <c:v>0.262518377186339</c:v>
                </c:pt>
                <c:pt idx="21">
                  <c:v>0.262518657028833</c:v>
                </c:pt>
                <c:pt idx="22">
                  <c:v>0.262518941132487</c:v>
                </c:pt>
                <c:pt idx="23">
                  <c:v>0.262519229562173</c:v>
                </c:pt>
                <c:pt idx="24">
                  <c:v>0.262519522383764</c:v>
                </c:pt>
                <c:pt idx="25">
                  <c:v>0.262519819664124</c:v>
                </c:pt>
                <c:pt idx="26">
                  <c:v>0.262520121471142</c:v>
                </c:pt>
                <c:pt idx="27">
                  <c:v>0.262520427873738</c:v>
                </c:pt>
                <c:pt idx="28">
                  <c:v>0.262520738941879</c:v>
                </c:pt>
                <c:pt idx="29">
                  <c:v>0.2625210547466</c:v>
                </c:pt>
                <c:pt idx="30">
                  <c:v>0.262521375360019</c:v>
                </c:pt>
                <c:pt idx="31">
                  <c:v>0.262521700855344</c:v>
                </c:pt>
                <c:pt idx="32">
                  <c:v>0.262522031306906</c:v>
                </c:pt>
                <c:pt idx="33">
                  <c:v>0.262522366790164</c:v>
                </c:pt>
                <c:pt idx="34">
                  <c:v>0.262522707381724</c:v>
                </c:pt>
                <c:pt idx="35">
                  <c:v>0.26252305315936</c:v>
                </c:pt>
                <c:pt idx="36">
                  <c:v>0.26252340420203</c:v>
                </c:pt>
                <c:pt idx="37">
                  <c:v>0.262523760589895</c:v>
                </c:pt>
                <c:pt idx="38">
                  <c:v>0.26252412240433</c:v>
                </c:pt>
                <c:pt idx="39">
                  <c:v>0.262524489727959</c:v>
                </c:pt>
                <c:pt idx="40">
                  <c:v>0.262524862644652</c:v>
                </c:pt>
                <c:pt idx="41">
                  <c:v>0.262525241239562</c:v>
                </c:pt>
                <c:pt idx="42">
                  <c:v>0.262525625599141</c:v>
                </c:pt>
                <c:pt idx="43">
                  <c:v>0.26252601581115</c:v>
                </c:pt>
                <c:pt idx="44">
                  <c:v>0.262526411964693</c:v>
                </c:pt>
                <c:pt idx="45">
                  <c:v>0.26252681415022</c:v>
                </c:pt>
                <c:pt idx="46">
                  <c:v>0.262527222459568</c:v>
                </c:pt>
                <c:pt idx="47">
                  <c:v>0.262527636985967</c:v>
                </c:pt>
                <c:pt idx="48">
                  <c:v>0.262528057824067</c:v>
                </c:pt>
                <c:pt idx="49">
                  <c:v>0.262528485069958</c:v>
                </c:pt>
                <c:pt idx="50">
                  <c:v>0.262528918821189</c:v>
                </c:pt>
                <c:pt idx="51">
                  <c:v>0.262529359176802</c:v>
                </c:pt>
                <c:pt idx="52">
                  <c:v>0.26252980623734</c:v>
                </c:pt>
                <c:pt idx="53">
                  <c:v>0.262530260104878</c:v>
                </c:pt>
                <c:pt idx="54">
                  <c:v>0.262530720883043</c:v>
                </c:pt>
                <c:pt idx="55">
                  <c:v>0.262531188677042</c:v>
                </c:pt>
                <c:pt idx="56">
                  <c:v>0.262531663593682</c:v>
                </c:pt>
                <c:pt idx="57">
                  <c:v>0.262532145741392</c:v>
                </c:pt>
                <c:pt idx="58">
                  <c:v>0.262532635230259</c:v>
                </c:pt>
                <c:pt idx="59">
                  <c:v>0.262533132172036</c:v>
                </c:pt>
                <c:pt idx="60">
                  <c:v>0.262533636680183</c:v>
                </c:pt>
                <c:pt idx="61">
                  <c:v>0.262534148869887</c:v>
                </c:pt>
                <c:pt idx="62">
                  <c:v>0.262534668858083</c:v>
                </c:pt>
                <c:pt idx="63">
                  <c:v>0.262535196763489</c:v>
                </c:pt>
                <c:pt idx="64">
                  <c:v>0.262535732706628</c:v>
                </c:pt>
                <c:pt idx="65">
                  <c:v>0.262536276809862</c:v>
                </c:pt>
                <c:pt idx="66">
                  <c:v>0.262536829197406</c:v>
                </c:pt>
                <c:pt idx="67">
                  <c:v>0.262537389995372</c:v>
                </c:pt>
                <c:pt idx="68">
                  <c:v>0.26253795933179</c:v>
                </c:pt>
                <c:pt idx="69">
                  <c:v>0.262538537336638</c:v>
                </c:pt>
                <c:pt idx="70">
                  <c:v>0.26253912414187</c:v>
                </c:pt>
                <c:pt idx="71">
                  <c:v>0.26253971988145</c:v>
                </c:pt>
                <c:pt idx="72">
                  <c:v>0.262540324691379</c:v>
                </c:pt>
                <c:pt idx="73">
                  <c:v>0.26254093870973</c:v>
                </c:pt>
                <c:pt idx="74">
                  <c:v>0.262541562076672</c:v>
                </c:pt>
                <c:pt idx="75">
                  <c:v>0.262542194934512</c:v>
                </c:pt>
                <c:pt idx="76">
                  <c:v>0.26254283742772</c:v>
                </c:pt>
                <c:pt idx="77">
                  <c:v>0.262543489702963</c:v>
                </c:pt>
                <c:pt idx="78">
                  <c:v>0.262544151909141</c:v>
                </c:pt>
                <c:pt idx="79">
                  <c:v>0.26254482419742</c:v>
                </c:pt>
                <c:pt idx="80">
                  <c:v>0.262545506721266</c:v>
                </c:pt>
                <c:pt idx="81">
                  <c:v>0.262546199636477</c:v>
                </c:pt>
                <c:pt idx="82">
                  <c:v>0.262546903101226</c:v>
                </c:pt>
                <c:pt idx="83">
                  <c:v>0.262547617276088</c:v>
                </c:pt>
                <c:pt idx="84">
                  <c:v>0.262548342324084</c:v>
                </c:pt>
                <c:pt idx="85">
                  <c:v>0.262549078410714</c:v>
                </c:pt>
                <c:pt idx="86">
                  <c:v>0.262549825703996</c:v>
                </c:pt>
                <c:pt idx="87">
                  <c:v>0.262550584374505</c:v>
                </c:pt>
                <c:pt idx="88">
                  <c:v>0.262551354595407</c:v>
                </c:pt>
                <c:pt idx="89">
                  <c:v>0.262552136542509</c:v>
                </c:pt>
                <c:pt idx="90">
                  <c:v>0.262552930394288</c:v>
                </c:pt>
                <c:pt idx="91">
                  <c:v>0.262553736331934</c:v>
                </c:pt>
                <c:pt idx="92">
                  <c:v>0.2625545545394</c:v>
                </c:pt>
                <c:pt idx="93">
                  <c:v>0.262555385203433</c:v>
                </c:pt>
                <c:pt idx="94">
                  <c:v>0.262556228513619</c:v>
                </c:pt>
                <c:pt idx="95">
                  <c:v>0.262557084662431</c:v>
                </c:pt>
                <c:pt idx="96">
                  <c:v>0.26255795384527</c:v>
                </c:pt>
                <c:pt idx="97">
                  <c:v>0.262558836260506</c:v>
                </c:pt>
                <c:pt idx="98">
                  <c:v>0.26255973210953</c:v>
                </c:pt>
                <c:pt idx="99">
                  <c:v>0.262560641596793</c:v>
                </c:pt>
                <c:pt idx="100">
                  <c:v>0.26256156492986</c:v>
                </c:pt>
                <c:pt idx="101">
                  <c:v>0.262562502319446</c:v>
                </c:pt>
                <c:pt idx="102">
                  <c:v>0.262563453979476</c:v>
                </c:pt>
                <c:pt idx="103">
                  <c:v>0.262564420127128</c:v>
                </c:pt>
                <c:pt idx="104">
                  <c:v>0.262565400982886</c:v>
                </c:pt>
                <c:pt idx="105">
                  <c:v>0.262566396770579</c:v>
                </c:pt>
                <c:pt idx="106">
                  <c:v>0.26256740771745</c:v>
                </c:pt>
                <c:pt idx="107">
                  <c:v>0.262568434054186</c:v>
                </c:pt>
                <c:pt idx="108">
                  <c:v>0.262569476014995</c:v>
                </c:pt>
                <c:pt idx="109">
                  <c:v>0.26257053383764</c:v>
                </c:pt>
                <c:pt idx="110">
                  <c:v>0.262571607763496</c:v>
                </c:pt>
                <c:pt idx="111">
                  <c:v>0.262572698037618</c:v>
                </c:pt>
                <c:pt idx="112">
                  <c:v>0.262573804908778</c:v>
                </c:pt>
                <c:pt idx="113">
                  <c:v>0.262574928629538</c:v>
                </c:pt>
                <c:pt idx="114">
                  <c:v>0.262576069456297</c:v>
                </c:pt>
                <c:pt idx="115">
                  <c:v>0.262577227649351</c:v>
                </c:pt>
                <c:pt idx="116">
                  <c:v>0.262578403472959</c:v>
                </c:pt>
                <c:pt idx="117">
                  <c:v>0.262579597195391</c:v>
                </c:pt>
                <c:pt idx="118">
                  <c:v>0.262580809089004</c:v>
                </c:pt>
                <c:pt idx="119">
                  <c:v>0.262582039430286</c:v>
                </c:pt>
                <c:pt idx="120">
                  <c:v>0.262583288499938</c:v>
                </c:pt>
                <c:pt idx="121">
                  <c:v>0.262584556582924</c:v>
                </c:pt>
                <c:pt idx="122">
                  <c:v>0.26258584396854</c:v>
                </c:pt>
                <c:pt idx="123">
                  <c:v>0.262587150950481</c:v>
                </c:pt>
                <c:pt idx="124">
                  <c:v>0.262588477826907</c:v>
                </c:pt>
                <c:pt idx="125">
                  <c:v>0.262589824900507</c:v>
                </c:pt>
                <c:pt idx="126">
                  <c:v>0.262591192478577</c:v>
                </c:pt>
                <c:pt idx="127">
                  <c:v>0.262592580873083</c:v>
                </c:pt>
                <c:pt idx="128">
                  <c:v>0.262593990400727</c:v>
                </c:pt>
                <c:pt idx="129">
                  <c:v>0.262595421383031</c:v>
                </c:pt>
                <c:pt idx="130">
                  <c:v>0.262596874146402</c:v>
                </c:pt>
                <c:pt idx="131">
                  <c:v>0.262598349022208</c:v>
                </c:pt>
                <c:pt idx="132">
                  <c:v>0.262599846346853</c:v>
                </c:pt>
                <c:pt idx="133">
                  <c:v>0.262601366461853</c:v>
                </c:pt>
                <c:pt idx="134">
                  <c:v>0.262602909713917</c:v>
                </c:pt>
                <c:pt idx="135">
                  <c:v>0.26260447645502</c:v>
                </c:pt>
                <c:pt idx="136">
                  <c:v>0.262606067042488</c:v>
                </c:pt>
                <c:pt idx="137">
                  <c:v>0.262607681839074</c:v>
                </c:pt>
                <c:pt idx="138">
                  <c:v>0.262609321213046</c:v>
                </c:pt>
                <c:pt idx="139">
                  <c:v>0.262610985538269</c:v>
                </c:pt>
                <c:pt idx="140">
                  <c:v>0.262612675194285</c:v>
                </c:pt>
                <c:pt idx="141">
                  <c:v>0.262614390566403</c:v>
                </c:pt>
                <c:pt idx="142">
                  <c:v>0.262616132045792</c:v>
                </c:pt>
                <c:pt idx="143">
                  <c:v>0.262617900029557</c:v>
                </c:pt>
                <c:pt idx="144">
                  <c:v>0.26261969492084</c:v>
                </c:pt>
                <c:pt idx="145">
                  <c:v>0.262621517128906</c:v>
                </c:pt>
                <c:pt idx="146">
                  <c:v>0.262623367069239</c:v>
                </c:pt>
                <c:pt idx="147">
                  <c:v>0.262625245163631</c:v>
                </c:pt>
                <c:pt idx="148">
                  <c:v>0.262627151840287</c:v>
                </c:pt>
                <c:pt idx="149">
                  <c:v>0.26262908753391</c:v>
                </c:pt>
                <c:pt idx="150">
                  <c:v>0.262631052685808</c:v>
                </c:pt>
                <c:pt idx="151">
                  <c:v>0.262633047743996</c:v>
                </c:pt>
                <c:pt idx="152">
                  <c:v>0.262635073163289</c:v>
                </c:pt>
                <c:pt idx="153">
                  <c:v>0.262637129405407</c:v>
                </c:pt>
                <c:pt idx="154">
                  <c:v>0.262639216939089</c:v>
                </c:pt>
                <c:pt idx="155">
                  <c:v>0.262641336240185</c:v>
                </c:pt>
                <c:pt idx="156">
                  <c:v>0.262643487791778</c:v>
                </c:pt>
                <c:pt idx="157">
                  <c:v>0.262645672084282</c:v>
                </c:pt>
                <c:pt idx="158">
                  <c:v>0.262647889615557</c:v>
                </c:pt>
                <c:pt idx="159">
                  <c:v>0.262650140891025</c:v>
                </c:pt>
                <c:pt idx="160">
                  <c:v>0.26265242642378</c:v>
                </c:pt>
                <c:pt idx="161">
                  <c:v>0.262654746734707</c:v>
                </c:pt>
                <c:pt idx="162">
                  <c:v>0.262657102352597</c:v>
                </c:pt>
                <c:pt idx="163">
                  <c:v>0.26265949381427</c:v>
                </c:pt>
                <c:pt idx="164">
                  <c:v>0.262661921664692</c:v>
                </c:pt>
                <c:pt idx="165">
                  <c:v>0.262664386457106</c:v>
                </c:pt>
                <c:pt idx="166">
                  <c:v>0.262666888753149</c:v>
                </c:pt>
                <c:pt idx="167">
                  <c:v>0.262669429122982</c:v>
                </c:pt>
                <c:pt idx="168">
                  <c:v>0.26267200814542</c:v>
                </c:pt>
                <c:pt idx="169">
                  <c:v>0.262674626408063</c:v>
                </c:pt>
                <c:pt idx="170">
                  <c:v>0.262677284507427</c:v>
                </c:pt>
                <c:pt idx="171">
                  <c:v>0.262679983049081</c:v>
                </c:pt>
                <c:pt idx="172">
                  <c:v>0.262682722647778</c:v>
                </c:pt>
                <c:pt idx="173">
                  <c:v>0.262685503927608</c:v>
                </c:pt>
                <c:pt idx="174">
                  <c:v>0.262688327522118</c:v>
                </c:pt>
                <c:pt idx="175">
                  <c:v>0.262691194074476</c:v>
                </c:pt>
                <c:pt idx="176">
                  <c:v>0.262694104237604</c:v>
                </c:pt>
                <c:pt idx="177">
                  <c:v>0.262697058674324</c:v>
                </c:pt>
                <c:pt idx="178">
                  <c:v>0.26270005805752</c:v>
                </c:pt>
                <c:pt idx="179">
                  <c:v>0.262703103070277</c:v>
                </c:pt>
                <c:pt idx="180">
                  <c:v>0.262706194406037</c:v>
                </c:pt>
                <c:pt idx="181">
                  <c:v>0.262709332768768</c:v>
                </c:pt>
                <c:pt idx="182">
                  <c:v>0.262712518873104</c:v>
                </c:pt>
                <c:pt idx="183">
                  <c:v>0.26271575344452</c:v>
                </c:pt>
                <c:pt idx="184">
                  <c:v>0.26271903721949</c:v>
                </c:pt>
                <c:pt idx="185">
                  <c:v>0.262722370945657</c:v>
                </c:pt>
                <c:pt idx="186">
                  <c:v>0.262725755381991</c:v>
                </c:pt>
                <c:pt idx="187">
                  <c:v>0.262729191298979</c:v>
                </c:pt>
                <c:pt idx="188">
                  <c:v>0.262732679478779</c:v>
                </c:pt>
                <c:pt idx="189">
                  <c:v>0.262736220715408</c:v>
                </c:pt>
                <c:pt idx="190">
                  <c:v>0.262739815814916</c:v>
                </c:pt>
                <c:pt idx="191">
                  <c:v>0.26274346559557</c:v>
                </c:pt>
                <c:pt idx="192">
                  <c:v>0.262747170888038</c:v>
                </c:pt>
                <c:pt idx="193">
                  <c:v>0.262750932535572</c:v>
                </c:pt>
                <c:pt idx="194">
                  <c:v>0.262754751394207</c:v>
                </c:pt>
                <c:pt idx="195">
                  <c:v>0.262758628332939</c:v>
                </c:pt>
                <c:pt idx="196">
                  <c:v>0.262762564233936</c:v>
                </c:pt>
                <c:pt idx="197">
                  <c:v>0.262766559992728</c:v>
                </c:pt>
                <c:pt idx="198">
                  <c:v>0.262770616518409</c:v>
                </c:pt>
                <c:pt idx="199">
                  <c:v>0.262774734733841</c:v>
                </c:pt>
                <c:pt idx="200">
                  <c:v>0.262778915575865</c:v>
                </c:pt>
                <c:pt idx="201">
                  <c:v>0.262783159995504</c:v>
                </c:pt>
                <c:pt idx="202">
                  <c:v>0.26278746895819</c:v>
                </c:pt>
                <c:pt idx="203">
                  <c:v>0.262791843443964</c:v>
                </c:pt>
                <c:pt idx="204">
                  <c:v>0.262796284447712</c:v>
                </c:pt>
                <c:pt idx="205">
                  <c:v>0.262800792979375</c:v>
                </c:pt>
                <c:pt idx="206">
                  <c:v>0.262805370064179</c:v>
                </c:pt>
                <c:pt idx="207">
                  <c:v>0.262810016742876</c:v>
                </c:pt>
                <c:pt idx="208">
                  <c:v>0.262814734071961</c:v>
                </c:pt>
                <c:pt idx="209">
                  <c:v>0.262819523123921</c:v>
                </c:pt>
                <c:pt idx="210">
                  <c:v>0.262824384987471</c:v>
                </c:pt>
                <c:pt idx="211">
                  <c:v>0.262829320767789</c:v>
                </c:pt>
                <c:pt idx="212">
                  <c:v>0.262834331586786</c:v>
                </c:pt>
                <c:pt idx="213">
                  <c:v>0.262839418583332</c:v>
                </c:pt>
                <c:pt idx="214">
                  <c:v>0.262844582913533</c:v>
                </c:pt>
                <c:pt idx="215">
                  <c:v>0.262849825750968</c:v>
                </c:pt>
                <c:pt idx="216">
                  <c:v>0.26285514828697</c:v>
                </c:pt>
                <c:pt idx="217">
                  <c:v>0.262860551730885</c:v>
                </c:pt>
                <c:pt idx="218">
                  <c:v>0.262866037310335</c:v>
                </c:pt>
                <c:pt idx="219">
                  <c:v>0.262871606271511</c:v>
                </c:pt>
                <c:pt idx="220">
                  <c:v>0.262877259879434</c:v>
                </c:pt>
                <c:pt idx="221">
                  <c:v>0.262882999418244</c:v>
                </c:pt>
                <c:pt idx="222">
                  <c:v>0.262888826191485</c:v>
                </c:pt>
                <c:pt idx="223">
                  <c:v>0.262894741522403</c:v>
                </c:pt>
                <c:pt idx="224">
                  <c:v>0.262900746754229</c:v>
                </c:pt>
                <c:pt idx="225">
                  <c:v>0.262906843250493</c:v>
                </c:pt>
                <c:pt idx="226">
                  <c:v>0.26291303239531</c:v>
                </c:pt>
                <c:pt idx="227">
                  <c:v>0.262919315593709</c:v>
                </c:pt>
                <c:pt idx="228">
                  <c:v>0.26292569427193</c:v>
                </c:pt>
                <c:pt idx="229">
                  <c:v>0.262932169877749</c:v>
                </c:pt>
                <c:pt idx="230">
                  <c:v>0.262938743880794</c:v>
                </c:pt>
                <c:pt idx="231">
                  <c:v>0.262945417772884</c:v>
                </c:pt>
                <c:pt idx="232">
                  <c:v>0.26295219306835</c:v>
                </c:pt>
                <c:pt idx="233">
                  <c:v>0.262959071304375</c:v>
                </c:pt>
                <c:pt idx="234">
                  <c:v>0.262966054041331</c:v>
                </c:pt>
                <c:pt idx="235">
                  <c:v>0.262973142863141</c:v>
                </c:pt>
                <c:pt idx="236">
                  <c:v>0.262980339377613</c:v>
                </c:pt>
                <c:pt idx="237">
                  <c:v>0.262987645216799</c:v>
                </c:pt>
                <c:pt idx="238">
                  <c:v>0.262995062037373</c:v>
                </c:pt>
                <c:pt idx="239">
                  <c:v>0.263002591520981</c:v>
                </c:pt>
                <c:pt idx="240">
                  <c:v>0.263010235374622</c:v>
                </c:pt>
                <c:pt idx="241">
                  <c:v>0.263017995331018</c:v>
                </c:pt>
                <c:pt idx="242">
                  <c:v>0.263025873149016</c:v>
                </c:pt>
                <c:pt idx="243">
                  <c:v>0.263033870613951</c:v>
                </c:pt>
                <c:pt idx="244">
                  <c:v>0.263041989538068</c:v>
                </c:pt>
                <c:pt idx="245">
                  <c:v>0.263050231760902</c:v>
                </c:pt>
                <c:pt idx="246">
                  <c:v>0.263058599149696</c:v>
                </c:pt>
                <c:pt idx="247">
                  <c:v>0.263067093599806</c:v>
                </c:pt>
                <c:pt idx="248">
                  <c:v>0.263075717035126</c:v>
                </c:pt>
                <c:pt idx="249">
                  <c:v>0.263084471408512</c:v>
                </c:pt>
                <c:pt idx="250">
                  <c:v>0.263093358702208</c:v>
                </c:pt>
                <c:pt idx="251">
                  <c:v>0.263102380928284</c:v>
                </c:pt>
                <c:pt idx="252">
                  <c:v>0.263111540129084</c:v>
                </c:pt>
                <c:pt idx="253">
                  <c:v>0.263120838377672</c:v>
                </c:pt>
                <c:pt idx="254">
                  <c:v>0.263130277778283</c:v>
                </c:pt>
                <c:pt idx="255">
                  <c:v>0.263139860466801</c:v>
                </c:pt>
                <c:pt idx="256">
                  <c:v>0.263149588611212</c:v>
                </c:pt>
                <c:pt idx="257">
                  <c:v>0.263159464412089</c:v>
                </c:pt>
                <c:pt idx="258">
                  <c:v>0.263169490103073</c:v>
                </c:pt>
                <c:pt idx="259">
                  <c:v>0.263179667951363</c:v>
                </c:pt>
                <c:pt idx="260">
                  <c:v>0.263190000258215</c:v>
                </c:pt>
                <c:pt idx="261">
                  <c:v>0.263200489359445</c:v>
                </c:pt>
                <c:pt idx="262">
                  <c:v>0.263211137625932</c:v>
                </c:pt>
                <c:pt idx="263">
                  <c:v>0.263221947464159</c:v>
                </c:pt>
                <c:pt idx="264">
                  <c:v>0.263232921316714</c:v>
                </c:pt>
                <c:pt idx="265">
                  <c:v>0.263244061662839</c:v>
                </c:pt>
                <c:pt idx="266">
                  <c:v>0.263255371018969</c:v>
                </c:pt>
                <c:pt idx="267">
                  <c:v>0.263266851939277</c:v>
                </c:pt>
                <c:pt idx="268">
                  <c:v>0.263278507016231</c:v>
                </c:pt>
                <c:pt idx="269">
                  <c:v>0.26329033888117</c:v>
                </c:pt>
                <c:pt idx="270">
                  <c:v>0.263302350204866</c:v>
                </c:pt>
                <c:pt idx="271">
                  <c:v>0.263314543698098</c:v>
                </c:pt>
                <c:pt idx="272">
                  <c:v>0.263326922112267</c:v>
                </c:pt>
                <c:pt idx="273">
                  <c:v>0.263339488239964</c:v>
                </c:pt>
                <c:pt idx="274">
                  <c:v>0.2633522449156</c:v>
                </c:pt>
                <c:pt idx="275">
                  <c:v>0.263365195016008</c:v>
                </c:pt>
                <c:pt idx="276">
                  <c:v>0.263378341461069</c:v>
                </c:pt>
                <c:pt idx="277">
                  <c:v>0.263391687214348</c:v>
                </c:pt>
                <c:pt idx="278">
                  <c:v>0.263405235283725</c:v>
                </c:pt>
                <c:pt idx="279">
                  <c:v>0.263418988722067</c:v>
                </c:pt>
                <c:pt idx="280">
                  <c:v>0.263432950627857</c:v>
                </c:pt>
                <c:pt idx="281">
                  <c:v>0.263447124145891</c:v>
                </c:pt>
                <c:pt idx="282">
                  <c:v>0.263461512467942</c:v>
                </c:pt>
                <c:pt idx="283">
                  <c:v>0.263476118833447</c:v>
                </c:pt>
                <c:pt idx="284">
                  <c:v>0.263490946530208</c:v>
                </c:pt>
                <c:pt idx="285">
                  <c:v>0.263505998895102</c:v>
                </c:pt>
                <c:pt idx="286">
                  <c:v>0.263521279314792</c:v>
                </c:pt>
                <c:pt idx="287">
                  <c:v>0.263536791226456</c:v>
                </c:pt>
                <c:pt idx="288">
                  <c:v>0.263552538118523</c:v>
                </c:pt>
                <c:pt idx="289">
                  <c:v>0.263568523531429</c:v>
                </c:pt>
                <c:pt idx="290">
                  <c:v>0.26358475105836</c:v>
                </c:pt>
                <c:pt idx="291">
                  <c:v>0.26360122434603</c:v>
                </c:pt>
                <c:pt idx="292">
                  <c:v>0.26361794709546</c:v>
                </c:pt>
                <c:pt idx="293">
                  <c:v>0.263634923062762</c:v>
                </c:pt>
                <c:pt idx="294">
                  <c:v>0.263652156059945</c:v>
                </c:pt>
                <c:pt idx="295">
                  <c:v>0.263669649955723</c:v>
                </c:pt>
                <c:pt idx="296">
                  <c:v>0.263687408676339</c:v>
                </c:pt>
                <c:pt idx="297">
                  <c:v>0.263705436206401</c:v>
                </c:pt>
                <c:pt idx="298">
                  <c:v>0.263723736589723</c:v>
                </c:pt>
                <c:pt idx="299">
                  <c:v>0.263742313930184</c:v>
                </c:pt>
                <c:pt idx="300">
                  <c:v>0.263761172392601</c:v>
                </c:pt>
                <c:pt idx="301">
                  <c:v>0.2637803162036</c:v>
                </c:pt>
                <c:pt idx="302">
                  <c:v>0.263799749652518</c:v>
                </c:pt>
                <c:pt idx="303">
                  <c:v>0.263819477092304</c:v>
                </c:pt>
                <c:pt idx="304">
                  <c:v>0.26383950294043</c:v>
                </c:pt>
                <c:pt idx="305">
                  <c:v>0.263859831679835</c:v>
                </c:pt>
                <c:pt idx="306">
                  <c:v>0.263880467859851</c:v>
                </c:pt>
                <c:pt idx="307">
                  <c:v>0.263901416097159</c:v>
                </c:pt>
                <c:pt idx="308">
                  <c:v>0.263922681076777</c:v>
                </c:pt>
                <c:pt idx="309">
                  <c:v>0.26394426755301</c:v>
                </c:pt>
                <c:pt idx="310">
                  <c:v>0.263966180350469</c:v>
                </c:pt>
                <c:pt idx="311">
                  <c:v>0.263988424365055</c:v>
                </c:pt>
                <c:pt idx="312">
                  <c:v>0.264011004565</c:v>
                </c:pt>
                <c:pt idx="313">
                  <c:v>0.264033925991891</c:v>
                </c:pt>
                <c:pt idx="314">
                  <c:v>0.264057193761713</c:v>
                </c:pt>
                <c:pt idx="315">
                  <c:v>0.26408081306592</c:v>
                </c:pt>
                <c:pt idx="316">
                  <c:v>0.2641047891725</c:v>
                </c:pt>
                <c:pt idx="317">
                  <c:v>0.264129127427073</c:v>
                </c:pt>
                <c:pt idx="318">
                  <c:v>0.264153833253992</c:v>
                </c:pt>
                <c:pt idx="319">
                  <c:v>0.264178912157459</c:v>
                </c:pt>
                <c:pt idx="320">
                  <c:v>0.264204369722655</c:v>
                </c:pt>
                <c:pt idx="321">
                  <c:v>0.264230211616896</c:v>
                </c:pt>
                <c:pt idx="322">
                  <c:v>0.264256443590792</c:v>
                </c:pt>
                <c:pt idx="323">
                  <c:v>0.264283071479418</c:v>
                </c:pt>
                <c:pt idx="324">
                  <c:v>0.264310101203516</c:v>
                </c:pt>
                <c:pt idx="325">
                  <c:v>0.264337538770693</c:v>
                </c:pt>
                <c:pt idx="326">
                  <c:v>0.264365390276656</c:v>
                </c:pt>
                <c:pt idx="327">
                  <c:v>0.264393661906442</c:v>
                </c:pt>
                <c:pt idx="328">
                  <c:v>0.264422359935674</c:v>
                </c:pt>
                <c:pt idx="329">
                  <c:v>0.264451490731835</c:v>
                </c:pt>
                <c:pt idx="330">
                  <c:v>0.264481060755557</c:v>
                </c:pt>
                <c:pt idx="331">
                  <c:v>0.264511076561916</c:v>
                </c:pt>
                <c:pt idx="332">
                  <c:v>0.264541544801757</c:v>
                </c:pt>
                <c:pt idx="333">
                  <c:v>0.264572472223031</c:v>
                </c:pt>
                <c:pt idx="334">
                  <c:v>0.264603865672146</c:v>
                </c:pt>
                <c:pt idx="335">
                  <c:v>0.264635732095331</c:v>
                </c:pt>
                <c:pt idx="336">
                  <c:v>0.264668078540039</c:v>
                </c:pt>
                <c:pt idx="337">
                  <c:v>0.26470091215633</c:v>
                </c:pt>
                <c:pt idx="338">
                  <c:v>0.264734240198307</c:v>
                </c:pt>
                <c:pt idx="339">
                  <c:v>0.264768070025551</c:v>
                </c:pt>
                <c:pt idx="340">
                  <c:v>0.264802409104571</c:v>
                </c:pt>
                <c:pt idx="341">
                  <c:v>0.264837265010281</c:v>
                </c:pt>
                <c:pt idx="342">
                  <c:v>0.2648726454275</c:v>
                </c:pt>
                <c:pt idx="343">
                  <c:v>0.264908558152448</c:v>
                </c:pt>
                <c:pt idx="344">
                  <c:v>0.26494501109428</c:v>
                </c:pt>
                <c:pt idx="345">
                  <c:v>0.264982012276635</c:v>
                </c:pt>
                <c:pt idx="346">
                  <c:v>0.265019569839195</c:v>
                </c:pt>
                <c:pt idx="347">
                  <c:v>0.265057692039265</c:v>
                </c:pt>
                <c:pt idx="348">
                  <c:v>0.265096387253386</c:v>
                </c:pt>
                <c:pt idx="349">
                  <c:v>0.265135663978945</c:v>
                </c:pt>
                <c:pt idx="350">
                  <c:v>0.265175530835811</c:v>
                </c:pt>
                <c:pt idx="351">
                  <c:v>0.265215996568008</c:v>
                </c:pt>
                <c:pt idx="352">
                  <c:v>0.265257070045376</c:v>
                </c:pt>
                <c:pt idx="353">
                  <c:v>0.265298760265276</c:v>
                </c:pt>
                <c:pt idx="354">
                  <c:v>0.265341076354304</c:v>
                </c:pt>
                <c:pt idx="355">
                  <c:v>0.265384027570023</c:v>
                </c:pt>
                <c:pt idx="356">
                  <c:v>0.265427623302722</c:v>
                </c:pt>
                <c:pt idx="357">
                  <c:v>0.265471873077186</c:v>
                </c:pt>
                <c:pt idx="358">
                  <c:v>0.265516786554495</c:v>
                </c:pt>
                <c:pt idx="359">
                  <c:v>0.26556237353383</c:v>
                </c:pt>
                <c:pt idx="360">
                  <c:v>0.265608643954315</c:v>
                </c:pt>
                <c:pt idx="361">
                  <c:v>0.265655607896866</c:v>
                </c:pt>
                <c:pt idx="362">
                  <c:v>0.265703275586063</c:v>
                </c:pt>
                <c:pt idx="363">
                  <c:v>0.265751657392048</c:v>
                </c:pt>
                <c:pt idx="364">
                  <c:v>0.265800763832438</c:v>
                </c:pt>
                <c:pt idx="365">
                  <c:v>0.265850605574251</c:v>
                </c:pt>
                <c:pt idx="366">
                  <c:v>0.265901193435875</c:v>
                </c:pt>
                <c:pt idx="367">
                  <c:v>0.265952538389035</c:v>
                </c:pt>
                <c:pt idx="368">
                  <c:v>0.266004651560784</c:v>
                </c:pt>
                <c:pt idx="369">
                  <c:v>0.266057544235526</c:v>
                </c:pt>
                <c:pt idx="370">
                  <c:v>0.266111227857048</c:v>
                </c:pt>
                <c:pt idx="371">
                  <c:v>0.266165714030578</c:v>
                </c:pt>
                <c:pt idx="372">
                  <c:v>0.26622101452486</c:v>
                </c:pt>
                <c:pt idx="373">
                  <c:v>0.266277141274256</c:v>
                </c:pt>
                <c:pt idx="374">
                  <c:v>0.266334106380858</c:v>
                </c:pt>
                <c:pt idx="375">
                  <c:v>0.266391922116628</c:v>
                </c:pt>
                <c:pt idx="376">
                  <c:v>0.266450600925564</c:v>
                </c:pt>
                <c:pt idx="377">
                  <c:v>0.266510155425867</c:v>
                </c:pt>
                <c:pt idx="378">
                  <c:v>0.266570598412151</c:v>
                </c:pt>
                <c:pt idx="379">
                  <c:v>0.266631942857656</c:v>
                </c:pt>
                <c:pt idx="380">
                  <c:v>0.266694201916491</c:v>
                </c:pt>
                <c:pt idx="381">
                  <c:v>0.266757388925897</c:v>
                </c:pt>
                <c:pt idx="382">
                  <c:v>0.266821517408521</c:v>
                </c:pt>
                <c:pt idx="383">
                  <c:v>0.266886601074723</c:v>
                </c:pt>
                <c:pt idx="384">
                  <c:v>0.266952653824886</c:v>
                </c:pt>
                <c:pt idx="385">
                  <c:v>0.26701968975177</c:v>
                </c:pt>
                <c:pt idx="386">
                  <c:v>0.267087723142867</c:v>
                </c:pt>
                <c:pt idx="387">
                  <c:v>0.267156768482765</c:v>
                </c:pt>
                <c:pt idx="388">
                  <c:v>0.267226840455574</c:v>
                </c:pt>
                <c:pt idx="389">
                  <c:v>0.267297953947319</c:v>
                </c:pt>
                <c:pt idx="390">
                  <c:v>0.267370124048388</c:v>
                </c:pt>
                <c:pt idx="391">
                  <c:v>0.267443366055986</c:v>
                </c:pt>
                <c:pt idx="392">
                  <c:v>0.267517695476607</c:v>
                </c:pt>
                <c:pt idx="393">
                  <c:v>0.267593128028525</c:v>
                </c:pt>
                <c:pt idx="394">
                  <c:v>0.267669679644312</c:v>
                </c:pt>
                <c:pt idx="395">
                  <c:v>0.26774736647335</c:v>
                </c:pt>
                <c:pt idx="396">
                  <c:v>0.267826204884393</c:v>
                </c:pt>
                <c:pt idx="397">
                  <c:v>0.267906211468115</c:v>
                </c:pt>
                <c:pt idx="398">
                  <c:v>0.267987403039702</c:v>
                </c:pt>
                <c:pt idx="399">
                  <c:v>0.268069796641435</c:v>
                </c:pt>
                <c:pt idx="400">
                  <c:v>0.268153409545313</c:v>
                </c:pt>
                <c:pt idx="401">
                  <c:v>0.26823825925567</c:v>
                </c:pt>
                <c:pt idx="402">
                  <c:v>0.268324363511827</c:v>
                </c:pt>
                <c:pt idx="403">
                  <c:v>0.268411740290736</c:v>
                </c:pt>
                <c:pt idx="404">
                  <c:v>0.268500407809671</c:v>
                </c:pt>
                <c:pt idx="405">
                  <c:v>0.26859038452889</c:v>
                </c:pt>
                <c:pt idx="406">
                  <c:v>0.268681689154358</c:v>
                </c:pt>
                <c:pt idx="407">
                  <c:v>0.268774340640436</c:v>
                </c:pt>
                <c:pt idx="408">
                  <c:v>0.268868358192623</c:v>
                </c:pt>
                <c:pt idx="409">
                  <c:v>0.26896376127028</c:v>
                </c:pt>
                <c:pt idx="410">
                  <c:v>0.26906056958938</c:v>
                </c:pt>
                <c:pt idx="411">
                  <c:v>0.269158803125267</c:v>
                </c:pt>
                <c:pt idx="412">
                  <c:v>0.269258482115419</c:v>
                </c:pt>
                <c:pt idx="413">
                  <c:v>0.269359627062227</c:v>
                </c:pt>
                <c:pt idx="414">
                  <c:v>0.269462258735775</c:v>
                </c:pt>
                <c:pt idx="415">
                  <c:v>0.269566398176635</c:v>
                </c:pt>
                <c:pt idx="416">
                  <c:v>0.269672066698661</c:v>
                </c:pt>
                <c:pt idx="417">
                  <c:v>0.269779285891794</c:v>
                </c:pt>
                <c:pt idx="418">
                  <c:v>0.269888077624879</c:v>
                </c:pt>
                <c:pt idx="419">
                  <c:v>0.269998464048455</c:v>
                </c:pt>
                <c:pt idx="420">
                  <c:v>0.2701104675976</c:v>
                </c:pt>
                <c:pt idx="421">
                  <c:v>0.27022411099473</c:v>
                </c:pt>
                <c:pt idx="422">
                  <c:v>0.270339417252424</c:v>
                </c:pt>
                <c:pt idx="423">
                  <c:v>0.270456409676235</c:v>
                </c:pt>
                <c:pt idx="424">
                  <c:v>0.270575111867523</c:v>
                </c:pt>
                <c:pt idx="425">
                  <c:v>0.270695547726258</c:v>
                </c:pt>
                <c:pt idx="426">
                  <c:v>0.270817741453837</c:v>
                </c:pt>
                <c:pt idx="427">
                  <c:v>0.27094171755589</c:v>
                </c:pt>
                <c:pt idx="428">
                  <c:v>0.271067500845084</c:v>
                </c:pt>
                <c:pt idx="429">
                  <c:v>0.271195116443912</c:v>
                </c:pt>
                <c:pt idx="430">
                  <c:v>0.271324589787491</c:v>
                </c:pt>
                <c:pt idx="431">
                  <c:v>0.271455946626312</c:v>
                </c:pt>
                <c:pt idx="432">
                  <c:v>0.271589213029042</c:v>
                </c:pt>
                <c:pt idx="433">
                  <c:v>0.271724415385234</c:v>
                </c:pt>
                <c:pt idx="434">
                  <c:v>0.271861580408096</c:v>
                </c:pt>
                <c:pt idx="435">
                  <c:v>0.272000735137195</c:v>
                </c:pt>
                <c:pt idx="436">
                  <c:v>0.272141906941159</c:v>
                </c:pt>
                <c:pt idx="437">
                  <c:v>0.272285123520365</c:v>
                </c:pt>
                <c:pt idx="438">
                  <c:v>0.272430412909596</c:v>
                </c:pt>
                <c:pt idx="439">
                  <c:v>0.272577803480683</c:v>
                </c:pt>
                <c:pt idx="440">
                  <c:v>0.27272732394511</c:v>
                </c:pt>
                <c:pt idx="441">
                  <c:v>0.272879003356609</c:v>
                </c:pt>
                <c:pt idx="442">
                  <c:v>0.273032871113705</c:v>
                </c:pt>
                <c:pt idx="443">
                  <c:v>0.273188956962252</c:v>
                </c:pt>
                <c:pt idx="444">
                  <c:v>0.273347290997912</c:v>
                </c:pt>
                <c:pt idx="445">
                  <c:v>0.273507903668626</c:v>
                </c:pt>
                <c:pt idx="446">
                  <c:v>0.273670825777016</c:v>
                </c:pt>
                <c:pt idx="447">
                  <c:v>0.273836088482768</c:v>
                </c:pt>
                <c:pt idx="448">
                  <c:v>0.274003723304976</c:v>
                </c:pt>
                <c:pt idx="449">
                  <c:v>0.274173762124411</c:v>
                </c:pt>
                <c:pt idx="450">
                  <c:v>0.274346237185783</c:v>
                </c:pt>
                <c:pt idx="451">
                  <c:v>0.274521181099922</c:v>
                </c:pt>
                <c:pt idx="452">
                  <c:v>0.274698626845912</c:v>
                </c:pt>
                <c:pt idx="453">
                  <c:v>0.274878607773186</c:v>
                </c:pt>
                <c:pt idx="454">
                  <c:v>0.275061157603533</c:v>
                </c:pt>
                <c:pt idx="455">
                  <c:v>0.275246310433079</c:v>
                </c:pt>
                <c:pt idx="456">
                  <c:v>0.275434100734162</c:v>
                </c:pt>
                <c:pt idx="457">
                  <c:v>0.27562456335718</c:v>
                </c:pt>
                <c:pt idx="458">
                  <c:v>0.275817733532332</c:v>
                </c:pt>
                <c:pt idx="459">
                  <c:v>0.276013646871323</c:v>
                </c:pt>
                <c:pt idx="460">
                  <c:v>0.276212339368952</c:v>
                </c:pt>
                <c:pt idx="461">
                  <c:v>0.276413847404644</c:v>
                </c:pt>
                <c:pt idx="462">
                  <c:v>0.276618207743889</c:v>
                </c:pt>
                <c:pt idx="463">
                  <c:v>0.276825457539604</c:v>
                </c:pt>
                <c:pt idx="464">
                  <c:v>0.277035634333378</c:v>
                </c:pt>
                <c:pt idx="465">
                  <c:v>0.277248776056657</c:v>
                </c:pt>
                <c:pt idx="466">
                  <c:v>0.277464921031795</c:v>
                </c:pt>
                <c:pt idx="467">
                  <c:v>0.277684107973023</c:v>
                </c:pt>
                <c:pt idx="468">
                  <c:v>0.277906375987306</c:v>
                </c:pt>
                <c:pt idx="469">
                  <c:v>0.278131764575086</c:v>
                </c:pt>
                <c:pt idx="470">
                  <c:v>0.278360313630918</c:v>
                </c:pt>
                <c:pt idx="471">
                  <c:v>0.278592063443965</c:v>
                </c:pt>
                <c:pt idx="472">
                  <c:v>0.278827054698402</c:v>
                </c:pt>
                <c:pt idx="473">
                  <c:v>0.279065328473654</c:v>
                </c:pt>
                <c:pt idx="474">
                  <c:v>0.279306926244535</c:v>
                </c:pt>
                <c:pt idx="475">
                  <c:v>0.279551889881222</c:v>
                </c:pt>
                <c:pt idx="476">
                  <c:v>0.279800261649109</c:v>
                </c:pt>
                <c:pt idx="477">
                  <c:v>0.280052084208488</c:v>
                </c:pt>
                <c:pt idx="478">
                  <c:v>0.28030740061411</c:v>
                </c:pt>
                <c:pt idx="479">
                  <c:v>0.280566254314559</c:v>
                </c:pt>
                <c:pt idx="480">
                  <c:v>0.280828689151475</c:v>
                </c:pt>
                <c:pt idx="481">
                  <c:v>0.281094749358614</c:v>
                </c:pt>
                <c:pt idx="482">
                  <c:v>0.281364479560734</c:v>
                </c:pt>
                <c:pt idx="483">
                  <c:v>0.28163792477229</c:v>
                </c:pt>
                <c:pt idx="484">
                  <c:v>0.281915130395967</c:v>
                </c:pt>
                <c:pt idx="485">
                  <c:v>0.282196142220998</c:v>
                </c:pt>
                <c:pt idx="486">
                  <c:v>0.282481006421311</c:v>
                </c:pt>
                <c:pt idx="487">
                  <c:v>0.282769769553459</c:v>
                </c:pt>
                <c:pt idx="488">
                  <c:v>0.28306247855435</c:v>
                </c:pt>
                <c:pt idx="489">
                  <c:v>0.283359180738766</c:v>
                </c:pt>
                <c:pt idx="490">
                  <c:v>0.283659923796663</c:v>
                </c:pt>
                <c:pt idx="491">
                  <c:v>0.283964755790242</c:v>
                </c:pt>
                <c:pt idx="492">
                  <c:v>0.284273725150785</c:v>
                </c:pt>
                <c:pt idx="493">
                  <c:v>0.284586880675283</c:v>
                </c:pt>
                <c:pt idx="494">
                  <c:v>0.284904271522776</c:v>
                </c:pt>
                <c:pt idx="495">
                  <c:v>0.285225947210483</c:v>
                </c:pt>
                <c:pt idx="496">
                  <c:v>0.285551957609657</c:v>
                </c:pt>
                <c:pt idx="497">
                  <c:v>0.285882352941176</c:v>
                </c:pt>
                <c:pt idx="498">
                  <c:v>0.286212165736115</c:v>
                </c:pt>
                <c:pt idx="499">
                  <c:v>0.286546331595736</c:v>
                </c:pt>
                <c:pt idx="500">
                  <c:v>0.286884899498758</c:v>
                </c:pt>
                <c:pt idx="501">
                  <c:v>0.287227918734138</c:v>
                </c:pt>
                <c:pt idx="502">
                  <c:v>0.287575438895707</c:v>
                </c:pt>
                <c:pt idx="503">
                  <c:v>0.287927509876496</c:v>
                </c:pt>
                <c:pt idx="504">
                  <c:v>0.288284181862795</c:v>
                </c:pt>
                <c:pt idx="505">
                  <c:v>0.288645505327933</c:v>
                </c:pt>
                <c:pt idx="506">
                  <c:v>0.289011531025752</c:v>
                </c:pt>
                <c:pt idx="507">
                  <c:v>0.289382309983774</c:v>
                </c:pt>
                <c:pt idx="508">
                  <c:v>0.289757893496077</c:v>
                </c:pt>
                <c:pt idx="509">
                  <c:v>0.290138333115859</c:v>
                </c:pt>
                <c:pt idx="510">
                  <c:v>0.290523680647659</c:v>
                </c:pt>
                <c:pt idx="511">
                  <c:v>0.290913988139278</c:v>
                </c:pt>
                <c:pt idx="512">
                  <c:v>0.291309307873359</c:v>
                </c:pt>
                <c:pt idx="513">
                  <c:v>0.291709692358626</c:v>
                </c:pt>
                <c:pt idx="514">
                  <c:v>0.292115194320788</c:v>
                </c:pt>
                <c:pt idx="515">
                  <c:v>0.292525866693082</c:v>
                </c:pt>
                <c:pt idx="516">
                  <c:v>0.292941762606461</c:v>
                </c:pt>
                <c:pt idx="517">
                  <c:v>0.293362935379441</c:v>
                </c:pt>
                <c:pt idx="518">
                  <c:v>0.293789438507537</c:v>
                </c:pt>
                <c:pt idx="519">
                  <c:v>0.294221325652381</c:v>
                </c:pt>
                <c:pt idx="520">
                  <c:v>0.294658650630405</c:v>
                </c:pt>
                <c:pt idx="521">
                  <c:v>0.295101467401175</c:v>
                </c:pt>
                <c:pt idx="522">
                  <c:v>0.295549830055318</c:v>
                </c:pt>
                <c:pt idx="523">
                  <c:v>0.296003792802062</c:v>
                </c:pt>
                <c:pt idx="524">
                  <c:v>0.296463409956356</c:v>
                </c:pt>
                <c:pt idx="525">
                  <c:v>0.296928735925607</c:v>
                </c:pt>
                <c:pt idx="526">
                  <c:v>0.29739982519598</c:v>
                </c:pt>
                <c:pt idx="527">
                  <c:v>0.2978767323183</c:v>
                </c:pt>
                <c:pt idx="528">
                  <c:v>0.298359511893515</c:v>
                </c:pt>
                <c:pt idx="529">
                  <c:v>0.298848218557741</c:v>
                </c:pt>
                <c:pt idx="530">
                  <c:v>0.299342906966873</c:v>
                </c:pt>
                <c:pt idx="531">
                  <c:v>0.299843631780752</c:v>
                </c:pt>
                <c:pt idx="532">
                  <c:v>0.300350447646909</c:v>
                </c:pt>
                <c:pt idx="533">
                  <c:v>0.300863409183846</c:v>
                </c:pt>
                <c:pt idx="534">
                  <c:v>0.301382570963869</c:v>
                </c:pt>
                <c:pt idx="535">
                  <c:v>0.301907987495482</c:v>
                </c:pt>
                <c:pt idx="536">
                  <c:v>0.302439713205326</c:v>
                </c:pt>
                <c:pt idx="537">
                  <c:v>0.30297780241964</c:v>
                </c:pt>
                <c:pt idx="538">
                  <c:v>0.303522309345276</c:v>
                </c:pt>
                <c:pt idx="539">
                  <c:v>0.30407328805025</c:v>
                </c:pt>
                <c:pt idx="540">
                  <c:v>0.304630792443831</c:v>
                </c:pt>
                <c:pt idx="541">
                  <c:v>0.30519487625615</c:v>
                </c:pt>
                <c:pt idx="542">
                  <c:v>0.305765593017351</c:v>
                </c:pt>
                <c:pt idx="543">
                  <c:v>0.306342996036266</c:v>
                </c:pt>
                <c:pt idx="544">
                  <c:v>0.306927138378627</c:v>
                </c:pt>
                <c:pt idx="545">
                  <c:v>0.307518072844805</c:v>
                </c:pt>
                <c:pt idx="546">
                  <c:v>0.308115851947067</c:v>
                </c:pt>
                <c:pt idx="547">
                  <c:v>0.308720527886386</c:v>
                </c:pt>
                <c:pt idx="548">
                  <c:v>0.30933215252876</c:v>
                </c:pt>
                <c:pt idx="549">
                  <c:v>0.309950777381074</c:v>
                </c:pt>
                <c:pt idx="550">
                  <c:v>0.310576453566488</c:v>
                </c:pt>
                <c:pt idx="551">
                  <c:v>0.311209231799386</c:v>
                </c:pt>
                <c:pt idx="552">
                  <c:v>0.311849162359832</c:v>
                </c:pt>
                <c:pt idx="553">
                  <c:v>0.312496295067581</c:v>
                </c:pt>
                <c:pt idx="554">
                  <c:v>0.313150679255655</c:v>
                </c:pt>
                <c:pt idx="555">
                  <c:v>0.313812363743439</c:v>
                </c:pt>
                <c:pt idx="556">
                  <c:v>0.314481396809365</c:v>
                </c:pt>
                <c:pt idx="557">
                  <c:v>0.31515782616313</c:v>
                </c:pt>
                <c:pt idx="558">
                  <c:v>0.315841698917508</c:v>
                </c:pt>
                <c:pt idx="559">
                  <c:v>0.316533061559712</c:v>
                </c:pt>
                <c:pt idx="560">
                  <c:v>0.317231959922361</c:v>
                </c:pt>
                <c:pt idx="561">
                  <c:v>0.31793843915403</c:v>
                </c:pt>
                <c:pt idx="562">
                  <c:v>0.31865254368939</c:v>
                </c:pt>
                <c:pt idx="563">
                  <c:v>0.31937431721898</c:v>
                </c:pt>
                <c:pt idx="564">
                  <c:v>0.320103802658567</c:v>
                </c:pt>
                <c:pt idx="565">
                  <c:v>0.320841042118179</c:v>
                </c:pt>
                <c:pt idx="566">
                  <c:v>0.321586076870734</c:v>
                </c:pt>
                <c:pt idx="567">
                  <c:v>0.322338947320352</c:v>
                </c:pt>
                <c:pt idx="568">
                  <c:v>0.323099692970333</c:v>
                </c:pt>
                <c:pt idx="569">
                  <c:v>0.323868352390816</c:v>
                </c:pt>
                <c:pt idx="570">
                  <c:v>0.324644963186107</c:v>
                </c:pt>
                <c:pt idx="571">
                  <c:v>0.32542956196177</c:v>
                </c:pt>
                <c:pt idx="572">
                  <c:v>0.326222184291394</c:v>
                </c:pt>
                <c:pt idx="573">
                  <c:v>0.32702286468315</c:v>
                </c:pt>
                <c:pt idx="574">
                  <c:v>0.32783163654606</c:v>
                </c:pt>
                <c:pt idx="575">
                  <c:v>0.328648532156104</c:v>
                </c:pt>
                <c:pt idx="576">
                  <c:v>0.329473582622082</c:v>
                </c:pt>
                <c:pt idx="577">
                  <c:v>0.330306817851311</c:v>
                </c:pt>
                <c:pt idx="578">
                  <c:v>0.331148266515177</c:v>
                </c:pt>
                <c:pt idx="579">
                  <c:v>0.331997956014537</c:v>
                </c:pt>
                <c:pt idx="580">
                  <c:v>0.332855912445003</c:v>
                </c:pt>
                <c:pt idx="581">
                  <c:v>0.333722160562144</c:v>
                </c:pt>
                <c:pt idx="582">
                  <c:v>0.334596723746625</c:v>
                </c:pt>
                <c:pt idx="583">
                  <c:v>0.335479623969299</c:v>
                </c:pt>
                <c:pt idx="584">
                  <c:v>0.336370881756279</c:v>
                </c:pt>
                <c:pt idx="585">
                  <c:v>0.33727051615403</c:v>
                </c:pt>
                <c:pt idx="586">
                  <c:v>0.338178544694507</c:v>
                </c:pt>
                <c:pt idx="587">
                  <c:v>0.339094983360336</c:v>
                </c:pt>
                <c:pt idx="588">
                  <c:v>0.340019846550113</c:v>
                </c:pt>
                <c:pt idx="589">
                  <c:v>0.340953147043828</c:v>
                </c:pt>
                <c:pt idx="590">
                  <c:v>0.341894895968432</c:v>
                </c:pt>
                <c:pt idx="591">
                  <c:v>0.3428451027636</c:v>
                </c:pt>
                <c:pt idx="592">
                  <c:v>0.343803775147722</c:v>
                </c:pt>
                <c:pt idx="593">
                  <c:v>0.344770919084129</c:v>
                </c:pt>
                <c:pt idx="594">
                  <c:v>0.345746538747623</c:v>
                </c:pt>
                <c:pt idx="595">
                  <c:v>0.346730636491311</c:v>
                </c:pt>
                <c:pt idx="596">
                  <c:v>0.347723212813809</c:v>
                </c:pt>
                <c:pt idx="597">
                  <c:v>0.348724266326814</c:v>
                </c:pt>
                <c:pt idx="598">
                  <c:v>0.349733793723123</c:v>
                </c:pt>
                <c:pt idx="599">
                  <c:v>0.350751789745109</c:v>
                </c:pt>
                <c:pt idx="600">
                  <c:v>0.351778247153678</c:v>
                </c:pt>
                <c:pt idx="601">
                  <c:v>0.352975494977319</c:v>
                </c:pt>
                <c:pt idx="602">
                  <c:v>0.354323976137495</c:v>
                </c:pt>
                <c:pt idx="603">
                  <c:v>0.35575736079567</c:v>
                </c:pt>
                <c:pt idx="604">
                  <c:v>0.357544347511113</c:v>
                </c:pt>
                <c:pt idx="605">
                  <c:v>0.359345483316365</c:v>
                </c:pt>
                <c:pt idx="606">
                  <c:v>0.361160734927334</c:v>
                </c:pt>
                <c:pt idx="607">
                  <c:v>0.362990065382822</c:v>
                </c:pt>
                <c:pt idx="608">
                  <c:v>0.364833434001208</c:v>
                </c:pt>
                <c:pt idx="609">
                  <c:v>0.366690796338611</c:v>
                </c:pt>
                <c:pt idx="610">
                  <c:v>0.368562104148473</c:v>
                </c:pt>
                <c:pt idx="611">
                  <c:v>0.370447305342753</c:v>
                </c:pt>
                <c:pt idx="612">
                  <c:v>0.372346343954698</c:v>
                </c:pt>
                <c:pt idx="613">
                  <c:v>0.374259160103321</c:v>
                </c:pt>
                <c:pt idx="614">
                  <c:v>0.376185689959621</c:v>
                </c:pt>
                <c:pt idx="615">
                  <c:v>0.378125865714599</c:v>
                </c:pt>
                <c:pt idx="616">
                  <c:v>0.380079615549184</c:v>
                </c:pt>
                <c:pt idx="617">
                  <c:v>0.382046863606077</c:v>
                </c:pt>
                <c:pt idx="618">
                  <c:v>0.384027529963592</c:v>
                </c:pt>
                <c:pt idx="619">
                  <c:v>0.386021530611585</c:v>
                </c:pt>
                <c:pt idx="620">
                  <c:v>0.388028777429498</c:v>
                </c:pt>
                <c:pt idx="621">
                  <c:v>0.390049178166561</c:v>
                </c:pt>
                <c:pt idx="622">
                  <c:v>0.392082636424303</c:v>
                </c:pt>
                <c:pt idx="623">
                  <c:v>0.394129051641283</c:v>
                </c:pt>
                <c:pt idx="624">
                  <c:v>0.396188319080245</c:v>
                </c:pt>
                <c:pt idx="625">
                  <c:v>0.398260329817629</c:v>
                </c:pt>
                <c:pt idx="626">
                  <c:v>0.400344970735594</c:v>
                </c:pt>
                <c:pt idx="627">
                  <c:v>0.40244212451651</c:v>
                </c:pt>
                <c:pt idx="628">
                  <c:v>0.404551669640034</c:v>
                </c:pt>
                <c:pt idx="629">
                  <c:v>0.406673480382786</c:v>
                </c:pt>
                <c:pt idx="630">
                  <c:v>0.408807426820674</c:v>
                </c:pt>
                <c:pt idx="631">
                  <c:v>0.410953374833918</c:v>
                </c:pt>
                <c:pt idx="632">
                  <c:v>0.413111186114806</c:v>
                </c:pt>
                <c:pt idx="633">
                  <c:v>0.415280718178201</c:v>
                </c:pt>
                <c:pt idx="634">
                  <c:v>0.41746182437488</c:v>
                </c:pt>
                <c:pt idx="635">
                  <c:v>0.419654353907682</c:v>
                </c:pt>
                <c:pt idx="636">
                  <c:v>0.421858151850538</c:v>
                </c:pt>
                <c:pt idx="637">
                  <c:v>0.424073059170377</c:v>
                </c:pt>
                <c:pt idx="638">
                  <c:v>0.42629891275195</c:v>
                </c:pt>
                <c:pt idx="639">
                  <c:v>0.42853554542558</c:v>
                </c:pt>
                <c:pt idx="640">
                  <c:v>0.430782785997873</c:v>
                </c:pt>
                <c:pt idx="641">
                  <c:v>0.433040459285359</c:v>
                </c:pt>
                <c:pt idx="642">
                  <c:v>0.435308386151154</c:v>
                </c:pt>
                <c:pt idx="643">
                  <c:v>0.437586383544541</c:v>
                </c:pt>
                <c:pt idx="644">
                  <c:v>0.439874264543567</c:v>
                </c:pt>
                <c:pt idx="645">
                  <c:v>0.442171838400611</c:v>
                </c:pt>
                <c:pt idx="646">
                  <c:v>0.444478910590919</c:v>
                </c:pt>
                <c:pt idx="647">
                  <c:v>0.446795282864105</c:v>
                </c:pt>
                <c:pt idx="648">
                  <c:v>0.449120753298613</c:v>
                </c:pt>
                <c:pt idx="649">
                  <c:v>0.451455116359102</c:v>
                </c:pt>
                <c:pt idx="650">
                  <c:v>0.453798162956772</c:v>
                </c:pt>
                <c:pt idx="651">
                  <c:v>0.456149680512555</c:v>
                </c:pt>
                <c:pt idx="652">
                  <c:v>0.458509453023197</c:v>
                </c:pt>
                <c:pt idx="653">
                  <c:v>0.460877261130167</c:v>
                </c:pt>
                <c:pt idx="654">
                  <c:v>0.463252882191357</c:v>
                </c:pt>
                <c:pt idx="655">
                  <c:v>0.465636090355567</c:v>
                </c:pt>
                <c:pt idx="656">
                  <c:v>0.468026656639689</c:v>
                </c:pt>
                <c:pt idx="657">
                  <c:v>0.470424349008566</c:v>
                </c:pt>
                <c:pt idx="658">
                  <c:v>0.472828932457489</c:v>
                </c:pt>
                <c:pt idx="659">
                  <c:v>0.475240169097242</c:v>
                </c:pt>
                <c:pt idx="660">
                  <c:v>0.477657818241669</c:v>
                </c:pt>
                <c:pt idx="661">
                  <c:v>0.480081636497694</c:v>
                </c:pt>
                <c:pt idx="662">
                  <c:v>0.482511377857707</c:v>
                </c:pt>
                <c:pt idx="663">
                  <c:v>0.484946793794283</c:v>
                </c:pt>
                <c:pt idx="664">
                  <c:v>0.487387633357138</c:v>
                </c:pt>
                <c:pt idx="665">
                  <c:v>0.489833643272257</c:v>
                </c:pt>
                <c:pt idx="666">
                  <c:v>0.492284568043098</c:v>
                </c:pt>
                <c:pt idx="667">
                  <c:v>0.494740150053816</c:v>
                </c:pt>
                <c:pt idx="668">
                  <c:v>0.49720012967441</c:v>
                </c:pt>
                <c:pt idx="669">
                  <c:v>0.499664245367689</c:v>
                </c:pt>
                <c:pt idx="670">
                  <c:v>0.502132233798001</c:v>
                </c:pt>
                <c:pt idx="671">
                  <c:v>0.504603829941605</c:v>
                </c:pt>
                <c:pt idx="672">
                  <c:v>0.507078767198587</c:v>
                </c:pt>
                <c:pt idx="673">
                  <c:v>0.509556777506235</c:v>
                </c:pt>
                <c:pt idx="674">
                  <c:v>0.512037591453803</c:v>
                </c:pt>
                <c:pt idx="675">
                  <c:v>0.514520938398454</c:v>
                </c:pt>
                <c:pt idx="676">
                  <c:v>0.517006546582426</c:v>
                </c:pt>
                <c:pt idx="677">
                  <c:v>0.519494143251191</c:v>
                </c:pt>
                <c:pt idx="678">
                  <c:v>0.521983454772564</c:v>
                </c:pt>
                <c:pt idx="679">
                  <c:v>0.524474206756629</c:v>
                </c:pt>
                <c:pt idx="680">
                  <c:v>0.526966124176372</c:v>
                </c:pt>
                <c:pt idx="681">
                  <c:v>0.529458931488923</c:v>
                </c:pt>
                <c:pt idx="682">
                  <c:v>0.531952352757271</c:v>
                </c:pt>
                <c:pt idx="683">
                  <c:v>0.534446111772358</c:v>
                </c:pt>
                <c:pt idx="684">
                  <c:v>0.536939932175436</c:v>
                </c:pt>
                <c:pt idx="685">
                  <c:v>0.539433537580519</c:v>
                </c:pt>
                <c:pt idx="686">
                  <c:v>0.541926651696945</c:v>
                </c:pt>
                <c:pt idx="687">
                  <c:v>0.54441899845177</c:v>
                </c:pt>
                <c:pt idx="688">
                  <c:v>0.546910302111994</c:v>
                </c:pt>
                <c:pt idx="689">
                  <c:v>0.549400287406461</c:v>
                </c:pt>
                <c:pt idx="690">
                  <c:v>0.551888679647322</c:v>
                </c:pt>
                <c:pt idx="691">
                  <c:v>0.554375204850955</c:v>
                </c:pt>
                <c:pt idx="692">
                  <c:v>0.556859589858218</c:v>
                </c:pt>
                <c:pt idx="693">
                  <c:v>0.559341562453936</c:v>
                </c:pt>
                <c:pt idx="694">
                  <c:v>0.561820851485497</c:v>
                </c:pt>
                <c:pt idx="695">
                  <c:v>0.564297186980454</c:v>
                </c:pt>
                <c:pt idx="696">
                  <c:v>0.566770300263062</c:v>
                </c:pt>
                <c:pt idx="697">
                  <c:v>0.569239924069542</c:v>
                </c:pt>
                <c:pt idx="698">
                  <c:v>0.571705792662109</c:v>
                </c:pt>
                <c:pt idx="699">
                  <c:v>0.574167641941521</c:v>
                </c:pt>
                <c:pt idx="700">
                  <c:v>0.576625209558198</c:v>
                </c:pt>
                <c:pt idx="701">
                  <c:v>0.579078235021627</c:v>
                </c:pt>
                <c:pt idx="702">
                  <c:v>0.581526459808186</c:v>
                </c:pt>
                <c:pt idx="703">
                  <c:v>0.583969627467069</c:v>
                </c:pt>
                <c:pt idx="704">
                  <c:v>0.586407483724386</c:v>
                </c:pt>
                <c:pt idx="705">
                  <c:v>0.588839776585276</c:v>
                </c:pt>
                <c:pt idx="706">
                  <c:v>0.591266256433969</c:v>
                </c:pt>
                <c:pt idx="707">
                  <c:v>0.593686676131718</c:v>
                </c:pt>
                <c:pt idx="708">
                  <c:v>0.596100791112509</c:v>
                </c:pt>
                <c:pt idx="709">
                  <c:v>0.598508359476505</c:v>
                </c:pt>
                <c:pt idx="710">
                  <c:v>0.60090914208112</c:v>
                </c:pt>
                <c:pt idx="711">
                  <c:v>0.603302902629678</c:v>
                </c:pt>
                <c:pt idx="712">
                  <c:v>0.605689407757599</c:v>
                </c:pt>
                <c:pt idx="713">
                  <c:v>0.608068427116022</c:v>
                </c:pt>
                <c:pt idx="714">
                  <c:v>0.610439733452851</c:v>
                </c:pt>
                <c:pt idx="715">
                  <c:v>0.61280310269113</c:v>
                </c:pt>
                <c:pt idx="716">
                  <c:v>0.615158314004723</c:v>
                </c:pt>
                <c:pt idx="717">
                  <c:v>0.617505149891274</c:v>
                </c:pt>
                <c:pt idx="718">
                  <c:v>0.619843396242353</c:v>
                </c:pt>
                <c:pt idx="719">
                  <c:v>0.622172842410788</c:v>
                </c:pt>
                <c:pt idx="720">
                  <c:v>0.624493281275151</c:v>
                </c:pt>
                <c:pt idx="721">
                  <c:v>0.626804509301376</c:v>
                </c:pt>
                <c:pt idx="722">
                  <c:v>0.62910632660142</c:v>
                </c:pt>
                <c:pt idx="723">
                  <c:v>0.631398536989056</c:v>
                </c:pt>
                <c:pt idx="724">
                  <c:v>0.633680948032666</c:v>
                </c:pt>
                <c:pt idx="725">
                  <c:v>0.635953371105122</c:v>
                </c:pt>
                <c:pt idx="726">
                  <c:v>0.638215621430647</c:v>
                </c:pt>
                <c:pt idx="727">
                  <c:v>0.640467518128746</c:v>
                </c:pt>
                <c:pt idx="728">
                  <c:v>0.642708884255126</c:v>
                </c:pt>
                <c:pt idx="729">
                  <c:v>0.644939546839644</c:v>
                </c:pt>
                <c:pt idx="730">
                  <c:v>0.64715933692131</c:v>
                </c:pt>
                <c:pt idx="731">
                  <c:v>0.649368089580269</c:v>
                </c:pt>
                <c:pt idx="732">
                  <c:v>0.651565643966896</c:v>
                </c:pt>
                <c:pt idx="733">
                  <c:v>0.653751843327892</c:v>
                </c:pt>
                <c:pt idx="734">
                  <c:v>0.655926535029486</c:v>
                </c:pt>
                <c:pt idx="735">
                  <c:v>0.658089570577762</c:v>
                </c:pt>
                <c:pt idx="736">
                  <c:v>0.660240805636068</c:v>
                </c:pt>
                <c:pt idx="737">
                  <c:v>0.662380100039587</c:v>
                </c:pt>
                <c:pt idx="738">
                  <c:v>0.664507317807117</c:v>
                </c:pt>
                <c:pt idx="739">
                  <c:v>0.666622327150045</c:v>
                </c:pt>
                <c:pt idx="740">
                  <c:v>0.668725000478567</c:v>
                </c:pt>
                <c:pt idx="741">
                  <c:v>0.670815214405204</c:v>
                </c:pt>
                <c:pt idx="742">
                  <c:v>0.672892849745675</c:v>
                </c:pt>
                <c:pt idx="743">
                  <c:v>0.674957791517098</c:v>
                </c:pt>
                <c:pt idx="744">
                  <c:v>0.677009928933629</c:v>
                </c:pt>
                <c:pt idx="745">
                  <c:v>0.679049155399588</c:v>
                </c:pt>
                <c:pt idx="746">
                  <c:v>0.68107536850005</c:v>
                </c:pt>
                <c:pt idx="747">
                  <c:v>0.683088469989085</c:v>
                </c:pt>
                <c:pt idx="748">
                  <c:v>0.685088365775519</c:v>
                </c:pt>
                <c:pt idx="749">
                  <c:v>0.687074965906441</c:v>
                </c:pt>
                <c:pt idx="750">
                  <c:v>0.689048184548422</c:v>
                </c:pt>
                <c:pt idx="751">
                  <c:v>0.69100793996651</c:v>
                </c:pt>
                <c:pt idx="752">
                  <c:v>0.692954154501095</c:v>
                </c:pt>
                <c:pt idx="753">
                  <c:v>0.694886754542654</c:v>
                </c:pt>
                <c:pt idx="754">
                  <c:v>0.696805670504506</c:v>
                </c:pt>
                <c:pt idx="755">
                  <c:v>0.698710836793541</c:v>
                </c:pt>
                <c:pt idx="756">
                  <c:v>0.700602191779109</c:v>
                </c:pt>
                <c:pt idx="757">
                  <c:v>0.702479677760024</c:v>
                </c:pt>
                <c:pt idx="758">
                  <c:v>0.704343240929794</c:v>
                </c:pt>
                <c:pt idx="759">
                  <c:v>0.706192831340155</c:v>
                </c:pt>
                <c:pt idx="760">
                  <c:v>0.708028402862948</c:v>
                </c:pt>
                <c:pt idx="761">
                  <c:v>0.709849913150427</c:v>
                </c:pt>
                <c:pt idx="762">
                  <c:v>0.711657323594014</c:v>
                </c:pt>
                <c:pt idx="763">
                  <c:v>0.713450599281661</c:v>
                </c:pt>
                <c:pt idx="764">
                  <c:v>0.7152297089538</c:v>
                </c:pt>
                <c:pt idx="765">
                  <c:v>0.716994624957931</c:v>
                </c:pt>
                <c:pt idx="766">
                  <c:v>0.718745323202058</c:v>
                </c:pt>
                <c:pt idx="767">
                  <c:v>0.720481783106837</c:v>
                </c:pt>
                <c:pt idx="768">
                  <c:v>0.722203987556671</c:v>
                </c:pt>
                <c:pt idx="769">
                  <c:v>0.72391192284971</c:v>
                </c:pt>
                <c:pt idx="770">
                  <c:v>0.725605578646875</c:v>
                </c:pt>
                <c:pt idx="771">
                  <c:v>0.727284947919934</c:v>
                </c:pt>
                <c:pt idx="772">
                  <c:v>0.728950026898759</c:v>
                </c:pt>
                <c:pt idx="773">
                  <c:v>0.730600815017702</c:v>
                </c:pt>
                <c:pt idx="774">
                  <c:v>0.732237314861288</c:v>
                </c:pt>
                <c:pt idx="775">
                  <c:v>0.733859532109219</c:v>
                </c:pt>
                <c:pt idx="776">
                  <c:v>0.735467475480709</c:v>
                </c:pt>
                <c:pt idx="777">
                  <c:v>0.737061156678327</c:v>
                </c:pt>
                <c:pt idx="778">
                  <c:v>0.738640590331249</c:v>
                </c:pt>
                <c:pt idx="779">
                  <c:v>0.740205793938147</c:v>
                </c:pt>
                <c:pt idx="780">
                  <c:v>0.741756787809604</c:v>
                </c:pt>
                <c:pt idx="781">
                  <c:v>0.743293595010248</c:v>
                </c:pt>
                <c:pt idx="782">
                  <c:v>0.744816241300563</c:v>
                </c:pt>
                <c:pt idx="783">
                  <c:v>0.746324755078478</c:v>
                </c:pt>
                <c:pt idx="784">
                  <c:v>0.747819167320762</c:v>
                </c:pt>
                <c:pt idx="785">
                  <c:v>0.749299511524315</c:v>
                </c:pt>
                <c:pt idx="786">
                  <c:v>0.75076582364732</c:v>
                </c:pt>
                <c:pt idx="787">
                  <c:v>0.752218142050399</c:v>
                </c:pt>
                <c:pt idx="788">
                  <c:v>0.753656507437766</c:v>
                </c:pt>
                <c:pt idx="789">
                  <c:v>0.755080962798404</c:v>
                </c:pt>
                <c:pt idx="790">
                  <c:v>0.756491553347367</c:v>
                </c:pt>
                <c:pt idx="791">
                  <c:v>0.757888326467202</c:v>
                </c:pt>
                <c:pt idx="792">
                  <c:v>0.759271331649548</c:v>
                </c:pt>
                <c:pt idx="793">
                  <c:v>0.760640620436933</c:v>
                </c:pt>
                <c:pt idx="794">
                  <c:v>0.761996246364863</c:v>
                </c:pt>
                <c:pt idx="795">
                  <c:v>0.763338264904144</c:v>
                </c:pt>
                <c:pt idx="796">
                  <c:v>0.764666733403576</c:v>
                </c:pt>
                <c:pt idx="797">
                  <c:v>0.765981711032943</c:v>
                </c:pt>
                <c:pt idx="798">
                  <c:v>0.767283258726475</c:v>
                </c:pt>
                <c:pt idx="799">
                  <c:v>0.768571439126628</c:v>
                </c:pt>
                <c:pt idx="800">
                  <c:v>0.769846316528393</c:v>
                </c:pt>
                <c:pt idx="801">
                  <c:v>0.771107956824012</c:v>
                </c:pt>
                <c:pt idx="802">
                  <c:v>0.772356427448274</c:v>
                </c:pt>
                <c:pt idx="803">
                  <c:v>0.773591797324246</c:v>
                </c:pt>
                <c:pt idx="804">
                  <c:v>0.774814136809631</c:v>
                </c:pt>
                <c:pt idx="805">
                  <c:v>0.776023517643651</c:v>
                </c:pt>
                <c:pt idx="806">
                  <c:v>0.777220012894535</c:v>
                </c:pt>
                <c:pt idx="807">
                  <c:v>0.778403696907637</c:v>
                </c:pt>
                <c:pt idx="808">
                  <c:v>0.779574645254188</c:v>
                </c:pt>
                <c:pt idx="809">
                  <c:v>0.780732934680648</c:v>
                </c:pt>
                <c:pt idx="810">
                  <c:v>0.781878643058811</c:v>
                </c:pt>
                <c:pt idx="811">
                  <c:v>0.783011849336501</c:v>
                </c:pt>
                <c:pt idx="812">
                  <c:v>0.784132633489051</c:v>
                </c:pt>
                <c:pt idx="813">
                  <c:v>0.785241076471421</c:v>
                </c:pt>
                <c:pt idx="814">
                  <c:v>0.786337260171076</c:v>
                </c:pt>
                <c:pt idx="815">
                  <c:v>0.787421267361604</c:v>
                </c:pt>
                <c:pt idx="816">
                  <c:v>0.788493181657041</c:v>
                </c:pt>
                <c:pt idx="817">
                  <c:v>0.789553087466992</c:v>
                </c:pt>
                <c:pt idx="818">
                  <c:v>0.790601069952464</c:v>
                </c:pt>
                <c:pt idx="819">
                  <c:v>0.79163721498252</c:v>
                </c:pt>
                <c:pt idx="820">
                  <c:v>0.792661609091659</c:v>
                </c:pt>
                <c:pt idx="821">
                  <c:v>0.793674339438012</c:v>
                </c:pt>
                <c:pt idx="822">
                  <c:v>0.794675493762283</c:v>
                </c:pt>
                <c:pt idx="823">
                  <c:v>0.795665160347523</c:v>
                </c:pt>
                <c:pt idx="824">
                  <c:v>0.796643427979651</c:v>
                </c:pt>
                <c:pt idx="825">
                  <c:v>0.797610385908788</c:v>
                </c:pt>
                <c:pt idx="826">
                  <c:v>0.798566123811384</c:v>
                </c:pt>
                <c:pt idx="827">
                  <c:v>0.799510731753136</c:v>
                </c:pt>
                <c:pt idx="828">
                  <c:v>0.800444300152682</c:v>
                </c:pt>
                <c:pt idx="829">
                  <c:v>0.801366919746121</c:v>
                </c:pt>
                <c:pt idx="830">
                  <c:v>0.802278681552303</c:v>
                </c:pt>
                <c:pt idx="831">
                  <c:v>0.803179676838898</c:v>
                </c:pt>
                <c:pt idx="832">
                  <c:v>0.80406999708926</c:v>
                </c:pt>
                <c:pt idx="833">
                  <c:v>0.804949733970113</c:v>
                </c:pt>
                <c:pt idx="834">
                  <c:v>0.805818979299926</c:v>
                </c:pt>
                <c:pt idx="835">
                  <c:v>0.806677825018163</c:v>
                </c:pt>
                <c:pt idx="836">
                  <c:v>0.807526363155219</c:v>
                </c:pt>
                <c:pt idx="837">
                  <c:v>0.80836468580319</c:v>
                </c:pt>
                <c:pt idx="838">
                  <c:v>0.809192885087334</c:v>
                </c:pt>
                <c:pt idx="839">
                  <c:v>0.81001105313835</c:v>
                </c:pt>
                <c:pt idx="840">
                  <c:v>0.810819282065352</c:v>
                </c:pt>
                <c:pt idx="841">
                  <c:v>0.811617663929616</c:v>
                </c:pt>
                <c:pt idx="842">
                  <c:v>0.812406290719037</c:v>
                </c:pt>
                <c:pt idx="843">
                  <c:v>0.813185254323323</c:v>
                </c:pt>
                <c:pt idx="844">
                  <c:v>0.813954646509895</c:v>
                </c:pt>
                <c:pt idx="845">
                  <c:v>0.814714558900504</c:v>
                </c:pt>
                <c:pt idx="846">
                  <c:v>0.815465082948563</c:v>
                </c:pt>
                <c:pt idx="847">
                  <c:v>0.816206309917119</c:v>
                </c:pt>
                <c:pt idx="848">
                  <c:v>0.816938330857577</c:v>
                </c:pt>
                <c:pt idx="849">
                  <c:v>0.817661236589026</c:v>
                </c:pt>
                <c:pt idx="850">
                  <c:v>0.818375117678285</c:v>
                </c:pt>
                <c:pt idx="851">
                  <c:v>0.819080064420584</c:v>
                </c:pt>
                <c:pt idx="852">
                  <c:v>0.819776166820881</c:v>
                </c:pt>
                <c:pt idx="853">
                  <c:v>0.82046351457582</c:v>
                </c:pt>
                <c:pt idx="854">
                  <c:v>0.821142197056317</c:v>
                </c:pt>
                <c:pt idx="855">
                  <c:v>0.821812303290759</c:v>
                </c:pt>
                <c:pt idx="856">
                  <c:v>0.822473921948805</c:v>
                </c:pt>
                <c:pt idx="857">
                  <c:v>0.823127141325788</c:v>
                </c:pt>
                <c:pt idx="858">
                  <c:v>0.823772049327693</c:v>
                </c:pt>
                <c:pt idx="859">
                  <c:v>0.82440873345672</c:v>
                </c:pt>
                <c:pt idx="860">
                  <c:v>0.825037280797392</c:v>
                </c:pt>
                <c:pt idx="861">
                  <c:v>0.825657778003244</c:v>
                </c:pt>
                <c:pt idx="862">
                  <c:v>0.826270311284024</c:v>
                </c:pt>
                <c:pt idx="863">
                  <c:v>0.826874966393449</c:v>
                </c:pt>
                <c:pt idx="864">
                  <c:v>0.827471828617466</c:v>
                </c:pt>
                <c:pt idx="865">
                  <c:v>0.82806098276305</c:v>
                </c:pt>
                <c:pt idx="866">
                  <c:v>0.828642513147466</c:v>
                </c:pt>
                <c:pt idx="867">
                  <c:v>0.829216503588047</c:v>
                </c:pt>
                <c:pt idx="868">
                  <c:v>0.829783037392455</c:v>
                </c:pt>
                <c:pt idx="869">
                  <c:v>0.830342197349387</c:v>
                </c:pt>
                <c:pt idx="870">
                  <c:v>0.830894065719765</c:v>
                </c:pt>
                <c:pt idx="871">
                  <c:v>0.831438724228367</c:v>
                </c:pt>
                <c:pt idx="872">
                  <c:v>0.831976254055893</c:v>
                </c:pt>
                <c:pt idx="873">
                  <c:v>0.832506735831445</c:v>
                </c:pt>
                <c:pt idx="874">
                  <c:v>0.833030249625492</c:v>
                </c:pt>
                <c:pt idx="875">
                  <c:v>0.833546874943126</c:v>
                </c:pt>
                <c:pt idx="876">
                  <c:v>0.834056690717845</c:v>
                </c:pt>
                <c:pt idx="877">
                  <c:v>0.834559775305636</c:v>
                </c:pt>
                <c:pt idx="878">
                  <c:v>0.835056206479477</c:v>
                </c:pt>
                <c:pt idx="879">
                  <c:v>0.835546061424181</c:v>
                </c:pt>
                <c:pt idx="880">
                  <c:v>0.836029416731654</c:v>
                </c:pt>
                <c:pt idx="881">
                  <c:v>0.836506348396436</c:v>
                </c:pt>
                <c:pt idx="882">
                  <c:v>0.836976931811632</c:v>
                </c:pt>
                <c:pt idx="883">
                  <c:v>0.837441241765155</c:v>
                </c:pt>
                <c:pt idx="884">
                  <c:v>0.837899352436304</c:v>
                </c:pt>
                <c:pt idx="885">
                  <c:v>0.83835133739263</c:v>
                </c:pt>
                <c:pt idx="886">
                  <c:v>0.838797269587167</c:v>
                </c:pt>
                <c:pt idx="887">
                  <c:v>0.839237221355886</c:v>
                </c:pt>
                <c:pt idx="888">
                  <c:v>0.839671264415493</c:v>
                </c:pt>
                <c:pt idx="889">
                  <c:v>0.840099469861468</c:v>
                </c:pt>
                <c:pt idx="890">
                  <c:v>0.840521908166436</c:v>
                </c:pt>
                <c:pt idx="891">
                  <c:v>0.840938649178718</c:v>
                </c:pt>
                <c:pt idx="892">
                  <c:v>0.841349762121211</c:v>
                </c:pt>
                <c:pt idx="893">
                  <c:v>0.841755315590481</c:v>
                </c:pt>
                <c:pt idx="894">
                  <c:v>0.842155377556091</c:v>
                </c:pt>
                <c:pt idx="895">
                  <c:v>0.8425500153602</c:v>
                </c:pt>
                <c:pt idx="896">
                  <c:v>0.842939295717344</c:v>
                </c:pt>
                <c:pt idx="897">
                  <c:v>0.843323284714457</c:v>
                </c:pt>
                <c:pt idx="898">
                  <c:v>0.843702047811102</c:v>
                </c:pt>
                <c:pt idx="899">
                  <c:v>0.8440756498399</c:v>
                </c:pt>
                <c:pt idx="900">
                  <c:v>0.844444155007158</c:v>
                </c:pt>
                <c:pt idx="901">
                  <c:v>0.844807626893708</c:v>
                </c:pt>
                <c:pt idx="902">
                  <c:v>0.845166128455877</c:v>
                </c:pt>
                <c:pt idx="903">
                  <c:v>0.845519722026702</c:v>
                </c:pt>
                <c:pt idx="904">
                  <c:v>0.845868469317263</c:v>
                </c:pt>
                <c:pt idx="905">
                  <c:v>0.846212431418205</c:v>
                </c:pt>
                <c:pt idx="906">
                  <c:v>0.84655166880141</c:v>
                </c:pt>
                <c:pt idx="907">
                  <c:v>0.846886241321835</c:v>
                </c:pt>
                <c:pt idx="908">
                  <c:v>0.847216208219477</c:v>
                </c:pt>
                <c:pt idx="909">
                  <c:v>0.847541628121494</c:v>
                </c:pt>
                <c:pt idx="910">
                  <c:v>0.847862559044449</c:v>
                </c:pt>
                <c:pt idx="911">
                  <c:v>0.848179058396717</c:v>
                </c:pt>
                <c:pt idx="912">
                  <c:v>0.848491182980952</c:v>
                </c:pt>
                <c:pt idx="913">
                  <c:v>0.848798988996756</c:v>
                </c:pt>
                <c:pt idx="914">
                  <c:v>0.84910253204339</c:v>
                </c:pt>
                <c:pt idx="915">
                  <c:v>0.849401867122627</c:v>
                </c:pt>
                <c:pt idx="916">
                  <c:v>0.849697048641738</c:v>
                </c:pt>
                <c:pt idx="917">
                  <c:v>0.849988130416503</c:v>
                </c:pt>
                <c:pt idx="918">
                  <c:v>0.850275165674399</c:v>
                </c:pt>
                <c:pt idx="919">
                  <c:v>0.850558207057827</c:v>
                </c:pt>
                <c:pt idx="920">
                  <c:v>0.850837306627444</c:v>
                </c:pt>
                <c:pt idx="921">
                  <c:v>0.851112515865571</c:v>
                </c:pt>
                <c:pt idx="922">
                  <c:v>0.851383885679692</c:v>
                </c:pt>
                <c:pt idx="923">
                  <c:v>0.851651466406015</c:v>
                </c:pt>
                <c:pt idx="924">
                  <c:v>0.851915307813098</c:v>
                </c:pt>
                <c:pt idx="925">
                  <c:v>0.852175459105573</c:v>
                </c:pt>
                <c:pt idx="926">
                  <c:v>0.852431968927884</c:v>
                </c:pt>
                <c:pt idx="927">
                  <c:v>0.852684885368143</c:v>
                </c:pt>
                <c:pt idx="928">
                  <c:v>0.852934255961973</c:v>
                </c:pt>
                <c:pt idx="929">
                  <c:v>0.85318012769648</c:v>
                </c:pt>
                <c:pt idx="930">
                  <c:v>0.853422547014198</c:v>
                </c:pt>
                <c:pt idx="931">
                  <c:v>0.853661559817149</c:v>
                </c:pt>
                <c:pt idx="932">
                  <c:v>0.8538972114709</c:v>
                </c:pt>
                <c:pt idx="933">
                  <c:v>0.854129546808656</c:v>
                </c:pt>
                <c:pt idx="934">
                  <c:v>0.854358610135454</c:v>
                </c:pt>
                <c:pt idx="935">
                  <c:v>0.854584445232293</c:v>
                </c:pt>
                <c:pt idx="936">
                  <c:v>0.854807095360392</c:v>
                </c:pt>
                <c:pt idx="937">
                  <c:v>0.855026603265396</c:v>
                </c:pt>
                <c:pt idx="938">
                  <c:v>0.855243011181664</c:v>
                </c:pt>
                <c:pt idx="939">
                  <c:v>0.855456360836564</c:v>
                </c:pt>
                <c:pt idx="940">
                  <c:v>0.855666693454784</c:v>
                </c:pt>
                <c:pt idx="941">
                  <c:v>0.855874049762632</c:v>
                </c:pt>
                <c:pt idx="942">
                  <c:v>0.856078469992444</c:v>
                </c:pt>
                <c:pt idx="943">
                  <c:v>0.8562799938869</c:v>
                </c:pt>
                <c:pt idx="944">
                  <c:v>0.856478660703412</c:v>
                </c:pt>
                <c:pt idx="945">
                  <c:v>0.856674509218522</c:v>
                </c:pt>
                <c:pt idx="946">
                  <c:v>0.856867577732267</c:v>
                </c:pt>
                <c:pt idx="947">
                  <c:v>0.857057904072625</c:v>
                </c:pt>
                <c:pt idx="948">
                  <c:v>0.857245525599873</c:v>
                </c:pt>
                <c:pt idx="949">
                  <c:v>0.857430479211008</c:v>
                </c:pt>
                <c:pt idx="950">
                  <c:v>0.857612801344183</c:v>
                </c:pt>
                <c:pt idx="951">
                  <c:v>0.85779252798307</c:v>
                </c:pt>
                <c:pt idx="952">
                  <c:v>0.857969694661306</c:v>
                </c:pt>
                <c:pt idx="953">
                  <c:v>0.858144336466865</c:v>
                </c:pt>
                <c:pt idx="954">
                  <c:v>0.858316488046463</c:v>
                </c:pt>
                <c:pt idx="955">
                  <c:v>0.858486183609968</c:v>
                </c:pt>
                <c:pt idx="956">
                  <c:v>0.858653456934753</c:v>
                </c:pt>
                <c:pt idx="957">
                  <c:v>0.858818341370068</c:v>
                </c:pt>
                <c:pt idx="958">
                  <c:v>0.858980869841435</c:v>
                </c:pt>
                <c:pt idx="959">
                  <c:v>0.859141074854965</c:v>
                </c:pt>
                <c:pt idx="960">
                  <c:v>0.859298988501704</c:v>
                </c:pt>
                <c:pt idx="961">
                  <c:v>0.859454642461962</c:v>
                </c:pt>
                <c:pt idx="962">
                  <c:v>0.859608068009617</c:v>
                </c:pt>
                <c:pt idx="963">
                  <c:v>0.859759296016404</c:v>
                </c:pt>
                <c:pt idx="964">
                  <c:v>0.859908356956184</c:v>
                </c:pt>
                <c:pt idx="965">
                  <c:v>0.860055280909217</c:v>
                </c:pt>
                <c:pt idx="966">
                  <c:v>0.860200097566392</c:v>
                </c:pt>
                <c:pt idx="967">
                  <c:v>0.860342836233429</c:v>
                </c:pt>
                <c:pt idx="968">
                  <c:v>0.860483525835089</c:v>
                </c:pt>
                <c:pt idx="969">
                  <c:v>0.860622194919363</c:v>
                </c:pt>
                <c:pt idx="970">
                  <c:v>0.860758871661601</c:v>
                </c:pt>
                <c:pt idx="971">
                  <c:v>0.860893583868639</c:v>
                </c:pt>
                <c:pt idx="972">
                  <c:v>0.861026358982938</c:v>
                </c:pt>
                <c:pt idx="973">
                  <c:v>0.86115722408664</c:v>
                </c:pt>
                <c:pt idx="974">
                  <c:v>0.861286205905624</c:v>
                </c:pt>
                <c:pt idx="975">
                  <c:v>0.861413330813559</c:v>
                </c:pt>
                <c:pt idx="976">
                  <c:v>0.861538624835886</c:v>
                </c:pt>
                <c:pt idx="977">
                  <c:v>0.861662113653817</c:v>
                </c:pt>
                <c:pt idx="978">
                  <c:v>0.861783822608277</c:v>
                </c:pt>
                <c:pt idx="979">
                  <c:v>0.861903776703834</c:v>
                </c:pt>
                <c:pt idx="980">
                  <c:v>0.862022000612602</c:v>
                </c:pt>
                <c:pt idx="981">
                  <c:v>0.862138518678109</c:v>
                </c:pt>
                <c:pt idx="982">
                  <c:v>0.862253354919119</c:v>
                </c:pt>
                <c:pt idx="983">
                  <c:v>0.862366533033483</c:v>
                </c:pt>
                <c:pt idx="984">
                  <c:v>0.862478076401891</c:v>
                </c:pt>
                <c:pt idx="985">
                  <c:v>0.862588008091628</c:v>
                </c:pt>
                <c:pt idx="986">
                  <c:v>0.862696350860328</c:v>
                </c:pt>
                <c:pt idx="987">
                  <c:v>0.862803127159632</c:v>
                </c:pt>
                <c:pt idx="988">
                  <c:v>0.862908359138877</c:v>
                </c:pt>
                <c:pt idx="989">
                  <c:v>0.863012068648706</c:v>
                </c:pt>
                <c:pt idx="990">
                  <c:v>0.863114277244711</c:v>
                </c:pt>
                <c:pt idx="991">
                  <c:v>0.863215006190958</c:v>
                </c:pt>
                <c:pt idx="992">
                  <c:v>0.863314276463572</c:v>
                </c:pt>
                <c:pt idx="993">
                  <c:v>0.863412108754203</c:v>
                </c:pt>
                <c:pt idx="994">
                  <c:v>0.863508523473566</c:v>
                </c:pt>
                <c:pt idx="995">
                  <c:v>0.863603540754816</c:v>
                </c:pt>
                <c:pt idx="996">
                  <c:v>0.863697180457027</c:v>
                </c:pt>
                <c:pt idx="997">
                  <c:v>0.86378946216855</c:v>
                </c:pt>
                <c:pt idx="998">
                  <c:v>0.863880405210355</c:v>
                </c:pt>
              </c:numCache>
            </c:numRef>
          </c:yVal>
          <c:smooth val="0"/>
        </c:ser>
        <c:ser>
          <c:idx val="6"/>
          <c:order val="1"/>
          <c:tx>
            <c:v>SMS</c:v>
          </c:tx>
          <c:spPr>
            <a:ln w="63500">
              <a:solidFill>
                <a:srgbClr val="0070C0"/>
              </a:solidFill>
            </a:ln>
          </c:spPr>
          <c:marker>
            <c:symbol val="none"/>
          </c:marker>
          <c:xVal>
            <c:numRef>
              <c:f>Sheet1!$I$2:$I$1000</c:f>
              <c:numCache>
                <c:formatCode>General</c:formatCode>
                <c:ptCount val="999"/>
                <c:pt idx="0">
                  <c:v>0.000546772366257719</c:v>
                </c:pt>
                <c:pt idx="1">
                  <c:v>0.000555098848992606</c:v>
                </c:pt>
                <c:pt idx="2">
                  <c:v>0.00056355213095696</c:v>
                </c:pt>
                <c:pt idx="3">
                  <c:v>0.000572134143103516</c:v>
                </c:pt>
                <c:pt idx="4">
                  <c:v>0.000580846845790371</c:v>
                </c:pt>
                <c:pt idx="5">
                  <c:v>0.000589692229228802</c:v>
                </c:pt>
                <c:pt idx="6">
                  <c:v>0.000598672313937872</c:v>
                </c:pt>
                <c:pt idx="7">
                  <c:v>0.000607789151205959</c:v>
                </c:pt>
                <c:pt idx="8">
                  <c:v>0.00061704482355935</c:v>
                </c:pt>
                <c:pt idx="9">
                  <c:v>0.000626441445237916</c:v>
                </c:pt>
                <c:pt idx="10">
                  <c:v>0.000635981162678088</c:v>
                </c:pt>
                <c:pt idx="11">
                  <c:v>0.000645666155003139</c:v>
                </c:pt>
                <c:pt idx="12">
                  <c:v>0.000655498634520949</c:v>
                </c:pt>
                <c:pt idx="13">
                  <c:v>0.00066548084722939</c:v>
                </c:pt>
                <c:pt idx="14">
                  <c:v>0.000675615073329333</c:v>
                </c:pt>
                <c:pt idx="15">
                  <c:v>0.000685903627745512</c:v>
                </c:pt>
                <c:pt idx="16">
                  <c:v>0.000696348860655344</c:v>
                </c:pt>
                <c:pt idx="17">
                  <c:v>0.000706953158025729</c:v>
                </c:pt>
                <c:pt idx="18">
                  <c:v>0.0007177189421581</c:v>
                </c:pt>
                <c:pt idx="19">
                  <c:v>0.000728648672241728</c:v>
                </c:pt>
                <c:pt idx="20">
                  <c:v>0.00073974484491546</c:v>
                </c:pt>
                <c:pt idx="21">
                  <c:v>0.00075100999483803</c:v>
                </c:pt>
                <c:pt idx="22">
                  <c:v>0.000762446695267034</c:v>
                </c:pt>
                <c:pt idx="23">
                  <c:v>0.000774057558646736</c:v>
                </c:pt>
                <c:pt idx="24">
                  <c:v>0.000785845237204809</c:v>
                </c:pt>
                <c:pt idx="25">
                  <c:v>0.000797812423558183</c:v>
                </c:pt>
                <c:pt idx="26">
                  <c:v>0.000809961851328106</c:v>
                </c:pt>
                <c:pt idx="27">
                  <c:v>0.000822296295764573</c:v>
                </c:pt>
                <c:pt idx="28">
                  <c:v>0.000834818574380273</c:v>
                </c:pt>
                <c:pt idx="29">
                  <c:v>0.000847531547594187</c:v>
                </c:pt>
                <c:pt idx="30">
                  <c:v>0.000860438119384962</c:v>
                </c:pt>
                <c:pt idx="31">
                  <c:v>0.00087354123795428</c:v>
                </c:pt>
                <c:pt idx="32">
                  <c:v>0.000886843896400283</c:v>
                </c:pt>
                <c:pt idx="33">
                  <c:v>0.000900349133401303</c:v>
                </c:pt>
                <c:pt idx="34">
                  <c:v>0.00091406003390995</c:v>
                </c:pt>
                <c:pt idx="35">
                  <c:v>0.00092797972985782</c:v>
                </c:pt>
                <c:pt idx="36">
                  <c:v>0.000942111400870882</c:v>
                </c:pt>
                <c:pt idx="37">
                  <c:v>0.00095645827499582</c:v>
                </c:pt>
                <c:pt idx="38">
                  <c:v>0.00097102362943738</c:v>
                </c:pt>
                <c:pt idx="39">
                  <c:v>0.000985810791306987</c:v>
                </c:pt>
                <c:pt idx="40">
                  <c:v>0.00100082313838272</c:v>
                </c:pt>
                <c:pt idx="41">
                  <c:v>0.00101606409988094</c:v>
                </c:pt>
                <c:pt idx="42">
                  <c:v>0.00103153715723953</c:v>
                </c:pt>
                <c:pt idx="43">
                  <c:v>0.00104724584491323</c:v>
                </c:pt>
                <c:pt idx="44">
                  <c:v>0.00106319375118094</c:v>
                </c:pt>
                <c:pt idx="45">
                  <c:v>0.00107938451896542</c:v>
                </c:pt>
                <c:pt idx="46">
                  <c:v>0.0010958218466654</c:v>
                </c:pt>
                <c:pt idx="47">
                  <c:v>0.00111250948900041</c:v>
                </c:pt>
                <c:pt idx="48">
                  <c:v>0.00112945125786844</c:v>
                </c:pt>
                <c:pt idx="49">
                  <c:v>0.00114665102321669</c:v>
                </c:pt>
                <c:pt idx="50">
                  <c:v>0.00116411271392558</c:v>
                </c:pt>
                <c:pt idx="51">
                  <c:v>0.00118184031870616</c:v>
                </c:pt>
                <c:pt idx="52">
                  <c:v>0.00119983788701134</c:v>
                </c:pt>
                <c:pt idx="53">
                  <c:v>0.00121810952996075</c:v>
                </c:pt>
                <c:pt idx="54">
                  <c:v>0.00123665942127995</c:v>
                </c:pt>
                <c:pt idx="55">
                  <c:v>0.00125549179825375</c:v>
                </c:pt>
                <c:pt idx="56">
                  <c:v>0.00127461096269417</c:v>
                </c:pt>
                <c:pt idx="57">
                  <c:v>0.00129402128192301</c:v>
                </c:pt>
                <c:pt idx="58">
                  <c:v>0.00131372718976955</c:v>
                </c:pt>
                <c:pt idx="59">
                  <c:v>0.0013337331875833</c:v>
                </c:pt>
                <c:pt idx="60">
                  <c:v>0.00135404384526224</c:v>
                </c:pt>
                <c:pt idx="61">
                  <c:v>0.00137466380229668</c:v>
                </c:pt>
                <c:pt idx="62">
                  <c:v>0.00139559776882912</c:v>
                </c:pt>
                <c:pt idx="63">
                  <c:v>0.00141685052673008</c:v>
                </c:pt>
                <c:pt idx="64">
                  <c:v>0.00143842693069043</c:v>
                </c:pt>
                <c:pt idx="65">
                  <c:v>0.00146033190933039</c:v>
                </c:pt>
                <c:pt idx="66">
                  <c:v>0.00148257046632527</c:v>
                </c:pt>
                <c:pt idx="67">
                  <c:v>0.00150514768154849</c:v>
                </c:pt>
                <c:pt idx="68">
                  <c:v>0.00152806871223197</c:v>
                </c:pt>
                <c:pt idx="69">
                  <c:v>0.00155133879414413</c:v>
                </c:pt>
                <c:pt idx="70">
                  <c:v>0.00157496324278592</c:v>
                </c:pt>
                <c:pt idx="71">
                  <c:v>0.001598947454605</c:v>
                </c:pt>
                <c:pt idx="72">
                  <c:v>0.00162329690822842</c:v>
                </c:pt>
                <c:pt idx="73">
                  <c:v>0.00164801716571414</c:v>
                </c:pt>
                <c:pt idx="74">
                  <c:v>0.00167311387382146</c:v>
                </c:pt>
                <c:pt idx="75">
                  <c:v>0.00169859276530098</c:v>
                </c:pt>
                <c:pt idx="76">
                  <c:v>0.00172445966020403</c:v>
                </c:pt>
                <c:pt idx="77">
                  <c:v>0.00175072046721221</c:v>
                </c:pt>
                <c:pt idx="78">
                  <c:v>0.00177738118498702</c:v>
                </c:pt>
                <c:pt idx="79">
                  <c:v>0.00180444790354013</c:v>
                </c:pt>
                <c:pt idx="80">
                  <c:v>0.00183192680562449</c:v>
                </c:pt>
                <c:pt idx="81">
                  <c:v>0.00185982416814669</c:v>
                </c:pt>
                <c:pt idx="82">
                  <c:v>0.00188814636360071</c:v>
                </c:pt>
                <c:pt idx="83">
                  <c:v>0.00191689986152356</c:v>
                </c:pt>
                <c:pt idx="84">
                  <c:v>0.00194609122997316</c:v>
                </c:pt>
                <c:pt idx="85">
                  <c:v>0.00197572713702859</c:v>
                </c:pt>
                <c:pt idx="86">
                  <c:v>0.00200581435231328</c:v>
                </c:pt>
                <c:pt idx="87">
                  <c:v>0.00203635974854141</c:v>
                </c:pt>
                <c:pt idx="88">
                  <c:v>0.00206737030308773</c:v>
                </c:pt>
                <c:pt idx="89">
                  <c:v>0.00209885309958144</c:v>
                </c:pt>
                <c:pt idx="90">
                  <c:v>0.0021308153295243</c:v>
                </c:pt>
                <c:pt idx="91">
                  <c:v>0.00216326429393331</c:v>
                </c:pt>
                <c:pt idx="92">
                  <c:v>0.00219620740500843</c:v>
                </c:pt>
                <c:pt idx="93">
                  <c:v>0.00222965218782581</c:v>
                </c:pt>
                <c:pt idx="94">
                  <c:v>0.00226360628205668</c:v>
                </c:pt>
                <c:pt idx="95">
                  <c:v>0.00229807744371236</c:v>
                </c:pt>
                <c:pt idx="96">
                  <c:v>0.0023330735469161</c:v>
                </c:pt>
                <c:pt idx="97">
                  <c:v>0.00236860258570162</c:v>
                </c:pt>
                <c:pt idx="98">
                  <c:v>0.0024046726758392</c:v>
                </c:pt>
                <c:pt idx="99">
                  <c:v>0.00244129205668955</c:v>
                </c:pt>
                <c:pt idx="100">
                  <c:v>0.00247846909308583</c:v>
                </c:pt>
                <c:pt idx="101">
                  <c:v>0.0025162122772445</c:v>
                </c:pt>
                <c:pt idx="102">
                  <c:v>0.00255453023070509</c:v>
                </c:pt>
                <c:pt idx="103">
                  <c:v>0.00259343170629959</c:v>
                </c:pt>
                <c:pt idx="104">
                  <c:v>0.00263292559015185</c:v>
                </c:pt>
                <c:pt idx="105">
                  <c:v>0.00267302090370747</c:v>
                </c:pt>
                <c:pt idx="106">
                  <c:v>0.00271372680579439</c:v>
                </c:pt>
                <c:pt idx="107">
                  <c:v>0.0027550525947151</c:v>
                </c:pt>
                <c:pt idx="108">
                  <c:v>0.00279700771037068</c:v>
                </c:pt>
                <c:pt idx="109">
                  <c:v>0.00283960173641692</c:v>
                </c:pt>
                <c:pt idx="110">
                  <c:v>0.00288284440245372</c:v>
                </c:pt>
                <c:pt idx="111">
                  <c:v>0.00292674558624744</c:v>
                </c:pt>
                <c:pt idx="112">
                  <c:v>0.00297131531598724</c:v>
                </c:pt>
                <c:pt idx="113">
                  <c:v>0.00301656377257588</c:v>
                </c:pt>
                <c:pt idx="114">
                  <c:v>0.00306250129195522</c:v>
                </c:pt>
                <c:pt idx="115">
                  <c:v>0.00310913836746723</c:v>
                </c:pt>
                <c:pt idx="116">
                  <c:v>0.00315648565225098</c:v>
                </c:pt>
                <c:pt idx="117">
                  <c:v>0.00320455396167614</c:v>
                </c:pt>
                <c:pt idx="118">
                  <c:v>0.00325335427581334</c:v>
                </c:pt>
                <c:pt idx="119">
                  <c:v>0.00330289774194248</c:v>
                </c:pt>
                <c:pt idx="120">
                  <c:v>0.00335319567709895</c:v>
                </c:pt>
                <c:pt idx="121">
                  <c:v>0.00340425957065883</c:v>
                </c:pt>
                <c:pt idx="122">
                  <c:v>0.00345610108696328</c:v>
                </c:pt>
                <c:pt idx="123">
                  <c:v>0.00350873206798304</c:v>
                </c:pt>
                <c:pt idx="124">
                  <c:v>0.00356216453602339</c:v>
                </c:pt>
                <c:pt idx="125">
                  <c:v>0.00361641069647044</c:v>
                </c:pt>
                <c:pt idx="126">
                  <c:v>0.00367148294057912</c:v>
                </c:pt>
                <c:pt idx="127">
                  <c:v>0.0037273938483037</c:v>
                </c:pt>
                <c:pt idx="128">
                  <c:v>0.00378415619117125</c:v>
                </c:pt>
                <c:pt idx="129">
                  <c:v>0.00384178293519923</c:v>
                </c:pt>
                <c:pt idx="130">
                  <c:v>0.0039002872438571</c:v>
                </c:pt>
                <c:pt idx="131">
                  <c:v>0.00395968248107318</c:v>
                </c:pt>
                <c:pt idx="132">
                  <c:v>0.0040199822142875</c:v>
                </c:pt>
                <c:pt idx="133">
                  <c:v>0.00408120021755077</c:v>
                </c:pt>
                <c:pt idx="134">
                  <c:v>0.00414335047467084</c:v>
                </c:pt>
                <c:pt idx="135">
                  <c:v>0.00420644718240695</c:v>
                </c:pt>
                <c:pt idx="136">
                  <c:v>0.00427050475371264</c:v>
                </c:pt>
                <c:pt idx="137">
                  <c:v>0.00433553782102803</c:v>
                </c:pt>
                <c:pt idx="138">
                  <c:v>0.00440156123962239</c:v>
                </c:pt>
                <c:pt idx="139">
                  <c:v>0.00446859009098719</c:v>
                </c:pt>
                <c:pt idx="140">
                  <c:v>0.00453663968628142</c:v>
                </c:pt>
                <c:pt idx="141">
                  <c:v>0.00460572556982883</c:v>
                </c:pt>
                <c:pt idx="142">
                  <c:v>0.00467586352266889</c:v>
                </c:pt>
                <c:pt idx="143">
                  <c:v>0.00474706956616128</c:v>
                </c:pt>
                <c:pt idx="144">
                  <c:v>0.00481935996564597</c:v>
                </c:pt>
                <c:pt idx="145">
                  <c:v>0.00489275123415835</c:v>
                </c:pt>
                <c:pt idx="146">
                  <c:v>0.00496726013620139</c:v>
                </c:pt>
                <c:pt idx="147">
                  <c:v>0.00504290369157501</c:v>
                </c:pt>
                <c:pt idx="148">
                  <c:v>0.00511969917926397</c:v>
                </c:pt>
                <c:pt idx="149">
                  <c:v>0.00519766414138474</c:v>
                </c:pt>
                <c:pt idx="150">
                  <c:v>0.00527681638719264</c:v>
                </c:pt>
                <c:pt idx="151">
                  <c:v>0.00535717399714986</c:v>
                </c:pt>
                <c:pt idx="152">
                  <c:v>0.0054387553270557</c:v>
                </c:pt>
                <c:pt idx="153">
                  <c:v>0.00552157901223929</c:v>
                </c:pt>
                <c:pt idx="154">
                  <c:v>0.00560566397181654</c:v>
                </c:pt>
                <c:pt idx="155">
                  <c:v>0.00569102941301174</c:v>
                </c:pt>
                <c:pt idx="156">
                  <c:v>0.00577769483554491</c:v>
                </c:pt>
                <c:pt idx="157">
                  <c:v>0.00586568003608618</c:v>
                </c:pt>
                <c:pt idx="158">
                  <c:v>0.00595500511277786</c:v>
                </c:pt>
                <c:pt idx="159">
                  <c:v>0.00604569046982524</c:v>
                </c:pt>
                <c:pt idx="160">
                  <c:v>0.00613775682215758</c:v>
                </c:pt>
                <c:pt idx="161">
                  <c:v>0.00623122520016</c:v>
                </c:pt>
                <c:pt idx="162">
                  <c:v>0.00632611695447714</c:v>
                </c:pt>
                <c:pt idx="163">
                  <c:v>0.0064224537608905</c:v>
                </c:pt>
                <c:pt idx="164">
                  <c:v>0.00652025762526956</c:v>
                </c:pt>
                <c:pt idx="165">
                  <c:v>0.00661955088859852</c:v>
                </c:pt>
                <c:pt idx="166">
                  <c:v>0.00672035623207972</c:v>
                </c:pt>
                <c:pt idx="167">
                  <c:v>0.00682269668231446</c:v>
                </c:pt>
                <c:pt idx="168">
                  <c:v>0.00692659561656289</c:v>
                </c:pt>
                <c:pt idx="169">
                  <c:v>0.00703207676808416</c:v>
                </c:pt>
                <c:pt idx="170">
                  <c:v>0.0071391642315575</c:v>
                </c:pt>
                <c:pt idx="171">
                  <c:v>0.00724788246858629</c:v>
                </c:pt>
                <c:pt idx="172">
                  <c:v>0.00735825631328559</c:v>
                </c:pt>
                <c:pt idx="173">
                  <c:v>0.00747031097795491</c:v>
                </c:pt>
                <c:pt idx="174">
                  <c:v>0.00758407205883747</c:v>
                </c:pt>
                <c:pt idx="175">
                  <c:v>0.00769956554196697</c:v>
                </c:pt>
                <c:pt idx="176">
                  <c:v>0.00781681780910353</c:v>
                </c:pt>
                <c:pt idx="177">
                  <c:v>0.00793585564375992</c:v>
                </c:pt>
                <c:pt idx="178">
                  <c:v>0.0080567062373198</c:v>
                </c:pt>
                <c:pt idx="179">
                  <c:v>0.00817939719524845</c:v>
                </c:pt>
                <c:pt idx="180">
                  <c:v>0.00830395654339948</c:v>
                </c:pt>
                <c:pt idx="181">
                  <c:v>0.00843041273441571</c:v>
                </c:pt>
                <c:pt idx="182">
                  <c:v>0.00855879465422916</c:v>
                </c:pt>
                <c:pt idx="183">
                  <c:v>0.008689131628659</c:v>
                </c:pt>
                <c:pt idx="184">
                  <c:v>0.00882145343011065</c:v>
                </c:pt>
                <c:pt idx="185">
                  <c:v>0.00895579028437636</c:v>
                </c:pt>
                <c:pt idx="186">
                  <c:v>0.00909217287753943</c:v>
                </c:pt>
                <c:pt idx="187">
                  <c:v>0.00923063236298415</c:v>
                </c:pt>
                <c:pt idx="188">
                  <c:v>0.00937120036851183</c:v>
                </c:pt>
                <c:pt idx="189">
                  <c:v>0.00951390900356535</c:v>
                </c:pt>
                <c:pt idx="190">
                  <c:v>0.00965879086656377</c:v>
                </c:pt>
                <c:pt idx="191">
                  <c:v>0.00980587905234907</c:v>
                </c:pt>
                <c:pt idx="192">
                  <c:v>0.00995520715974526</c:v>
                </c:pt>
                <c:pt idx="193">
                  <c:v>0.0101068092992338</c:v>
                </c:pt>
                <c:pt idx="194">
                  <c:v>0.0102607201007449</c:v>
                </c:pt>
                <c:pt idx="195">
                  <c:v>0.0104169747215684</c:v>
                </c:pt>
                <c:pt idx="196">
                  <c:v>0.0105756088543841</c:v>
                </c:pt>
                <c:pt idx="197">
                  <c:v>0.0107366587354154</c:v>
                </c:pt>
                <c:pt idx="198">
                  <c:v>0.010900161152706</c:v>
                </c:pt>
                <c:pt idx="199">
                  <c:v>0.0110661534545238</c:v>
                </c:pt>
                <c:pt idx="200">
                  <c:v>0.0112346735578922</c:v>
                </c:pt>
                <c:pt idx="201">
                  <c:v>0.011405759957251</c:v>
                </c:pt>
                <c:pt idx="202">
                  <c:v>0.0115794517332497</c:v>
                </c:pt>
                <c:pt idx="203">
                  <c:v>0.0117557885616748</c:v>
                </c:pt>
                <c:pt idx="204">
                  <c:v>0.0119348107225126</c:v>
                </c:pt>
                <c:pt idx="205">
                  <c:v>0.0121165591091498</c:v>
                </c:pt>
                <c:pt idx="206">
                  <c:v>0.0123010752377156</c:v>
                </c:pt>
                <c:pt idx="207">
                  <c:v>0.012488401256564</c:v>
                </c:pt>
                <c:pt idx="208">
                  <c:v>0.0126785799559025</c:v>
                </c:pt>
                <c:pt idx="209">
                  <c:v>0.012871654777566</c:v>
                </c:pt>
                <c:pt idx="210">
                  <c:v>0.0130676698249401</c:v>
                </c:pt>
                <c:pt idx="211">
                  <c:v>0.0132666698730356</c:v>
                </c:pt>
                <c:pt idx="212">
                  <c:v>0.0134687003787164</c:v>
                </c:pt>
                <c:pt idx="213">
                  <c:v>0.0136738074910827</c:v>
                </c:pt>
                <c:pt idx="214">
                  <c:v>0.0138820380620129</c:v>
                </c:pt>
                <c:pt idx="215">
                  <c:v>0.0140934396568658</c:v>
                </c:pt>
                <c:pt idx="216">
                  <c:v>0.014308060565346</c:v>
                </c:pt>
                <c:pt idx="217">
                  <c:v>0.014525949812534</c:v>
                </c:pt>
                <c:pt idx="218">
                  <c:v>0.0147471571700853</c:v>
                </c:pt>
                <c:pt idx="219">
                  <c:v>0.0149717331675993</c:v>
                </c:pt>
                <c:pt idx="220">
                  <c:v>0.0151997291041617</c:v>
                </c:pt>
                <c:pt idx="221">
                  <c:v>0.0154311970600626</c:v>
                </c:pt>
                <c:pt idx="222">
                  <c:v>0.015666189908693</c:v>
                </c:pt>
                <c:pt idx="223">
                  <c:v>0.0159047613286224</c:v>
                </c:pt>
                <c:pt idx="224">
                  <c:v>0.0161469658158603</c:v>
                </c:pt>
                <c:pt idx="225">
                  <c:v>0.0163928586963049</c:v>
                </c:pt>
                <c:pt idx="226">
                  <c:v>0.0166424961383806</c:v>
                </c:pt>
                <c:pt idx="227">
                  <c:v>0.0168959351658686</c:v>
                </c:pt>
                <c:pt idx="228">
                  <c:v>0.0171532336709326</c:v>
                </c:pt>
                <c:pt idx="229">
                  <c:v>0.0174144504273427</c:v>
                </c:pt>
                <c:pt idx="230">
                  <c:v>0.0176796451039012</c:v>
                </c:pt>
                <c:pt idx="231">
                  <c:v>0.0179488782780724</c:v>
                </c:pt>
                <c:pt idx="232">
                  <c:v>0.0182222114498197</c:v>
                </c:pt>
                <c:pt idx="233">
                  <c:v>0.0184997070556544</c:v>
                </c:pt>
                <c:pt idx="234">
                  <c:v>0.018781428482898</c:v>
                </c:pt>
                <c:pt idx="235">
                  <c:v>0.0190674400841604</c:v>
                </c:pt>
                <c:pt idx="236">
                  <c:v>0.0193578071920409</c:v>
                </c:pt>
                <c:pt idx="237">
                  <c:v>0.0196525961340517</c:v>
                </c:pt>
                <c:pt idx="238">
                  <c:v>0.0199518742477684</c:v>
                </c:pt>
                <c:pt idx="239">
                  <c:v>0.0202557098962114</c:v>
                </c:pt>
                <c:pt idx="240">
                  <c:v>0.0205641724834635</c:v>
                </c:pt>
                <c:pt idx="241">
                  <c:v>0.0208773324705214</c:v>
                </c:pt>
                <c:pt idx="242">
                  <c:v>0.021195261391392</c:v>
                </c:pt>
                <c:pt idx="243">
                  <c:v>0.0215180318694335</c:v>
                </c:pt>
                <c:pt idx="244">
                  <c:v>0.0218457176339428</c:v>
                </c:pt>
                <c:pt idx="245">
                  <c:v>0.0221783935369976</c:v>
                </c:pt>
                <c:pt idx="246">
                  <c:v>0.022516135570556</c:v>
                </c:pt>
                <c:pt idx="247">
                  <c:v>0.0228590208838133</c:v>
                </c:pt>
                <c:pt idx="248">
                  <c:v>0.0232071278008257</c:v>
                </c:pt>
                <c:pt idx="249">
                  <c:v>0.0235605358384016</c:v>
                </c:pt>
                <c:pt idx="250">
                  <c:v>0.0239193257242656</c:v>
                </c:pt>
                <c:pt idx="251">
                  <c:v>0.024283579415498</c:v>
                </c:pt>
                <c:pt idx="252">
                  <c:v>0.024653380117257</c:v>
                </c:pt>
                <c:pt idx="253">
                  <c:v>0.0250288123017836</c:v>
                </c:pt>
                <c:pt idx="254">
                  <c:v>0.0254099617276993</c:v>
                </c:pt>
                <c:pt idx="255">
                  <c:v>0.0257969154595932</c:v>
                </c:pt>
                <c:pt idx="256">
                  <c:v>0.0261897618879118</c:v>
                </c:pt>
                <c:pt idx="257">
                  <c:v>0.0265885907491489</c:v>
                </c:pt>
                <c:pt idx="258">
                  <c:v>0.0269934931463441</c:v>
                </c:pt>
                <c:pt idx="259">
                  <c:v>0.0274045615698925</c:v>
                </c:pt>
                <c:pt idx="260">
                  <c:v>0.0278218899186726</c:v>
                </c:pt>
                <c:pt idx="261">
                  <c:v>0.0282455735214951</c:v>
                </c:pt>
                <c:pt idx="262">
                  <c:v>0.0286757091588782</c:v>
                </c:pt>
                <c:pt idx="263">
                  <c:v>0.0291123950851556</c:v>
                </c:pt>
                <c:pt idx="264">
                  <c:v>0.0295557310509193</c:v>
                </c:pt>
                <c:pt idx="265">
                  <c:v>0.0300058183258065</c:v>
                </c:pt>
                <c:pt idx="266">
                  <c:v>0.0304627597216308</c:v>
                </c:pt>
                <c:pt idx="267">
                  <c:v>0.0309266596158689</c:v>
                </c:pt>
                <c:pt idx="268">
                  <c:v>0.0313976239755014</c:v>
                </c:pt>
                <c:pt idx="269">
                  <c:v>0.0318757603812199</c:v>
                </c:pt>
                <c:pt idx="270">
                  <c:v>0.0323611780519998</c:v>
                </c:pt>
                <c:pt idx="271">
                  <c:v>0.0328539878700506</c:v>
                </c:pt>
                <c:pt idx="272">
                  <c:v>0.0333543024061426</c:v>
                </c:pt>
                <c:pt idx="273">
                  <c:v>0.0338622359453224</c:v>
                </c:pt>
                <c:pt idx="274">
                  <c:v>0.0343779045130177</c:v>
                </c:pt>
                <c:pt idx="275">
                  <c:v>0.0349014259015408</c:v>
                </c:pt>
                <c:pt idx="276">
                  <c:v>0.0354329196969958</c:v>
                </c:pt>
                <c:pt idx="277">
                  <c:v>0.0359725073065947</c:v>
                </c:pt>
                <c:pt idx="278">
                  <c:v>0.0365203119863906</c:v>
                </c:pt>
                <c:pt idx="279">
                  <c:v>0.037076458869432</c:v>
                </c:pt>
                <c:pt idx="280">
                  <c:v>0.0376410749943472</c:v>
                </c:pt>
                <c:pt idx="281">
                  <c:v>0.0382142893343626</c:v>
                </c:pt>
                <c:pt idx="282">
                  <c:v>0.0387962328267642</c:v>
                </c:pt>
                <c:pt idx="283">
                  <c:v>0.0393870384028062</c:v>
                </c:pt>
                <c:pt idx="284">
                  <c:v>0.0399868410180774</c:v>
                </c:pt>
                <c:pt idx="285">
                  <c:v>0.0405957776833273</c:v>
                </c:pt>
                <c:pt idx="286">
                  <c:v>0.0412139874957638</c:v>
                </c:pt>
                <c:pt idx="287">
                  <c:v>0.0418416116708262</c:v>
                </c:pt>
                <c:pt idx="288">
                  <c:v>0.0424787935744428</c:v>
                </c:pt>
                <c:pt idx="289">
                  <c:v>0.0431256787557794</c:v>
                </c:pt>
                <c:pt idx="290">
                  <c:v>0.0437824149804871</c:v>
                </c:pt>
                <c:pt idx="291">
                  <c:v>0.0444491522644533</c:v>
                </c:pt>
                <c:pt idx="292">
                  <c:v>0.0451260429080747</c:v>
                </c:pt>
                <c:pt idx="293">
                  <c:v>0.0458132415310406</c:v>
                </c:pt>
                <c:pt idx="294">
                  <c:v>0.0465109051076551</c:v>
                </c:pt>
                <c:pt idx="295">
                  <c:v>0.0472191930026956</c:v>
                </c:pt>
                <c:pt idx="296">
                  <c:v>0.0479382670078128</c:v>
                </c:pt>
                <c:pt idx="297">
                  <c:v>0.0486682913784901</c:v>
                </c:pt>
                <c:pt idx="298">
                  <c:v>0.0494094328715636</c:v>
                </c:pt>
                <c:pt idx="299">
                  <c:v>0.0501618607833133</c:v>
                </c:pt>
                <c:pt idx="300">
                  <c:v>0.0509257469881353</c:v>
                </c:pt>
                <c:pt idx="301">
                  <c:v>0.0517012659778023</c:v>
                </c:pt>
                <c:pt idx="302">
                  <c:v>0.0524885949013224</c:v>
                </c:pt>
                <c:pt idx="303">
                  <c:v>0.0532879136054032</c:v>
                </c:pt>
                <c:pt idx="304">
                  <c:v>0.0540994046755365</c:v>
                </c:pt>
                <c:pt idx="305">
                  <c:v>0.0549232534777018</c:v>
                </c:pt>
                <c:pt idx="306">
                  <c:v>0.0557596482007125</c:v>
                </c:pt>
                <c:pt idx="307">
                  <c:v>0.0566087798992005</c:v>
                </c:pt>
                <c:pt idx="308">
                  <c:v>0.0574708425372593</c:v>
                </c:pt>
                <c:pt idx="309">
                  <c:v>0.0583460330327508</c:v>
                </c:pt>
                <c:pt idx="310">
                  <c:v>0.0592345513022849</c:v>
                </c:pt>
                <c:pt idx="311">
                  <c:v>0.0601366003068885</c:v>
                </c:pt>
                <c:pt idx="312">
                  <c:v>0.0610523860983637</c:v>
                </c:pt>
                <c:pt idx="313">
                  <c:v>0.0619821178663591</c:v>
                </c:pt>
                <c:pt idx="314">
                  <c:v>0.0629260079861515</c:v>
                </c:pt>
                <c:pt idx="315">
                  <c:v>0.0638842720671587</c:v>
                </c:pt>
                <c:pt idx="316">
                  <c:v>0.0648571290021918</c:v>
                </c:pt>
                <c:pt idx="317">
                  <c:v>0.0658448010174534</c:v>
                </c:pt>
                <c:pt idx="318">
                  <c:v>0.0668475137233029</c:v>
                </c:pt>
                <c:pt idx="319">
                  <c:v>0.0678654961657898</c:v>
                </c:pt>
                <c:pt idx="320">
                  <c:v>0.0688989808789744</c:v>
                </c:pt>
                <c:pt idx="321">
                  <c:v>0.0699482039380454</c:v>
                </c:pt>
                <c:pt idx="322">
                  <c:v>0.071013405013244</c:v>
                </c:pt>
                <c:pt idx="323">
                  <c:v>0.072094827424613</c:v>
                </c:pt>
                <c:pt idx="324">
                  <c:v>0.0731927181975767</c:v>
                </c:pt>
                <c:pt idx="325">
                  <c:v>0.0743073281193671</c:v>
                </c:pt>
                <c:pt idx="326">
                  <c:v>0.0754389117963118</c:v>
                </c:pt>
                <c:pt idx="327">
                  <c:v>0.0765877277119917</c:v>
                </c:pt>
                <c:pt idx="328">
                  <c:v>0.077754038286286</c:v>
                </c:pt>
                <c:pt idx="329">
                  <c:v>0.0789381099353157</c:v>
                </c:pt>
                <c:pt idx="330">
                  <c:v>0.0801402131323002</c:v>
                </c:pt>
                <c:pt idx="331">
                  <c:v>0.0813606224693403</c:v>
                </c:pt>
                <c:pt idx="332">
                  <c:v>0.0825996167201425</c:v>
                </c:pt>
                <c:pt idx="333">
                  <c:v>0.0838574789036987</c:v>
                </c:pt>
                <c:pt idx="334">
                  <c:v>0.0851344963489325</c:v>
                </c:pt>
                <c:pt idx="335">
                  <c:v>0.086430960760337</c:v>
                </c:pt>
                <c:pt idx="336">
                  <c:v>0.0877471682846065</c:v>
                </c:pt>
                <c:pt idx="337">
                  <c:v>0.0890834195782803</c:v>
                </c:pt>
                <c:pt idx="338">
                  <c:v>0.0904400198764266</c:v>
                </c:pt>
                <c:pt idx="339">
                  <c:v>0.0918172790623621</c:v>
                </c:pt>
                <c:pt idx="340">
                  <c:v>0.0932155117384387</c:v>
                </c:pt>
                <c:pt idx="341">
                  <c:v>0.0946350372979073</c:v>
                </c:pt>
                <c:pt idx="342">
                  <c:v>0.0960761799978755</c:v>
                </c:pt>
                <c:pt idx="343">
                  <c:v>0.0975392690333762</c:v>
                </c:pt>
                <c:pt idx="344">
                  <c:v>0.0990246386125646</c:v>
                </c:pt>
                <c:pt idx="345">
                  <c:v>0.100532628033061</c:v>
                </c:pt>
                <c:pt idx="346">
                  <c:v>0.102063581759452</c:v>
                </c:pt>
                <c:pt idx="347">
                  <c:v>0.103617849501982</c:v>
                </c:pt>
                <c:pt idx="348">
                  <c:v>0.105195786296429</c:v>
                </c:pt>
                <c:pt idx="349">
                  <c:v>0.106797752585207</c:v>
                </c:pt>
                <c:pt idx="350">
                  <c:v>0.108424114299702</c:v>
                </c:pt>
                <c:pt idx="351">
                  <c:v>0.11007524294386</c:v>
                </c:pt>
                <c:pt idx="352">
                  <c:v>0.111751515679045</c:v>
                </c:pt>
                <c:pt idx="353">
                  <c:v>0.113453315410198</c:v>
                </c:pt>
                <c:pt idx="354">
                  <c:v>0.115181030873298</c:v>
                </c:pt>
                <c:pt idx="355">
                  <c:v>0.11693505672416</c:v>
                </c:pt>
                <c:pt idx="356">
                  <c:v>0.11871579362859</c:v>
                </c:pt>
                <c:pt idx="357">
                  <c:v>0.120523648353898</c:v>
                </c:pt>
                <c:pt idx="358">
                  <c:v>0.122359033861825</c:v>
                </c:pt>
                <c:pt idx="359">
                  <c:v>0.124222369402868</c:v>
                </c:pt>
                <c:pt idx="360">
                  <c:v>0.126114080612049</c:v>
                </c:pt>
                <c:pt idx="361">
                  <c:v>0.128034599606141</c:v>
                </c:pt>
                <c:pt idx="362">
                  <c:v>0.129984365082377</c:v>
                </c:pt>
                <c:pt idx="363">
                  <c:v>0.131963822418656</c:v>
                </c:pt>
                <c:pt idx="364">
                  <c:v>0.133973423775286</c:v>
                </c:pt>
                <c:pt idx="365">
                  <c:v>0.13601362819826</c:v>
                </c:pt>
                <c:pt idx="366">
                  <c:v>0.138084901724122</c:v>
                </c:pt>
                <c:pt idx="367">
                  <c:v>0.140187717486418</c:v>
                </c:pt>
                <c:pt idx="368">
                  <c:v>0.142322555823774</c:v>
                </c:pt>
                <c:pt idx="369">
                  <c:v>0.144489904389619</c:v>
                </c:pt>
                <c:pt idx="370">
                  <c:v>0.146690258263572</c:v>
                </c:pt>
                <c:pt idx="371">
                  <c:v>0.14892412006454</c:v>
                </c:pt>
                <c:pt idx="372">
                  <c:v>0.151192000065523</c:v>
                </c:pt>
                <c:pt idx="373">
                  <c:v>0.153494416310177</c:v>
                </c:pt>
                <c:pt idx="374">
                  <c:v>0.155831894731144</c:v>
                </c:pt>
                <c:pt idx="375">
                  <c:v>0.158204969270196</c:v>
                </c:pt>
                <c:pt idx="376">
                  <c:v>0.160614182000199</c:v>
                </c:pt>
                <c:pt idx="377">
                  <c:v>0.163060083248933</c:v>
                </c:pt>
                <c:pt idx="378">
                  <c:v>0.165543231724806</c:v>
                </c:pt>
                <c:pt idx="379">
                  <c:v>0.168064194644473</c:v>
                </c:pt>
                <c:pt idx="380">
                  <c:v>0.170623547862408</c:v>
                </c:pt>
                <c:pt idx="381">
                  <c:v>0.173221876002445</c:v>
                </c:pt>
                <c:pt idx="382">
                  <c:v>0.175859772591315</c:v>
                </c:pt>
                <c:pt idx="383">
                  <c:v>0.178537840194229</c:v>
                </c:pt>
                <c:pt idx="384">
                  <c:v>0.181256690552516</c:v>
                </c:pt>
                <c:pt idx="385">
                  <c:v>0.184016944723367</c:v>
                </c:pt>
                <c:pt idx="386">
                  <c:v>0.186819233221693</c:v>
                </c:pt>
                <c:pt idx="387">
                  <c:v>0.189664196164154</c:v>
                </c:pt>
                <c:pt idx="388">
                  <c:v>0.192552483415385</c:v>
                </c:pt>
                <c:pt idx="389">
                  <c:v>0.195484754736432</c:v>
                </c:pt>
                <c:pt idx="390">
                  <c:v>0.198461679935463</c:v>
                </c:pt>
                <c:pt idx="391">
                  <c:v>0.201483939020775</c:v>
                </c:pt>
                <c:pt idx="392">
                  <c:v>0.204552222356117</c:v>
                </c:pt>
                <c:pt idx="393">
                  <c:v>0.207667230818393</c:v>
                </c:pt>
                <c:pt idx="394">
                  <c:v>0.210829675957759</c:v>
                </c:pt>
                <c:pt idx="395">
                  <c:v>0.214040280160163</c:v>
                </c:pt>
                <c:pt idx="396">
                  <c:v>0.217299776812347</c:v>
                </c:pt>
                <c:pt idx="397">
                  <c:v>0.220608910469387</c:v>
                </c:pt>
                <c:pt idx="398">
                  <c:v>0.223968437024759</c:v>
                </c:pt>
                <c:pt idx="399">
                  <c:v>0.227379123883004</c:v>
                </c:pt>
                <c:pt idx="400">
                  <c:v>0.230841750135029</c:v>
                </c:pt>
                <c:pt idx="401">
                  <c:v>0.23435710673607</c:v>
                </c:pt>
                <c:pt idx="402">
                  <c:v>0.237925996686366</c:v>
                </c:pt>
                <c:pt idx="403">
                  <c:v>0.241549235214584</c:v>
                </c:pt>
                <c:pt idx="404">
                  <c:v>0.245227649964045</c:v>
                </c:pt>
                <c:pt idx="405">
                  <c:v>0.248962081181773</c:v>
                </c:pt>
                <c:pt idx="406">
                  <c:v>0.252753381910428</c:v>
                </c:pt>
                <c:pt idx="407">
                  <c:v>0.256602418183176</c:v>
                </c:pt>
                <c:pt idx="408">
                  <c:v>0.260510069221499</c:v>
                </c:pt>
                <c:pt idx="409">
                  <c:v>0.264477227636039</c:v>
                </c:pt>
                <c:pt idx="410">
                  <c:v>0.268504799630497</c:v>
                </c:pt>
                <c:pt idx="411">
                  <c:v>0.272593705208626</c:v>
                </c:pt>
                <c:pt idx="412">
                  <c:v>0.276744878384392</c:v>
                </c:pt>
                <c:pt idx="413">
                  <c:v>0.280959267395322</c:v>
                </c:pt>
                <c:pt idx="414">
                  <c:v>0.285237834919108</c:v>
                </c:pt>
                <c:pt idx="415">
                  <c:v>0.289581558293511</c:v>
                </c:pt>
                <c:pt idx="416">
                  <c:v>0.293991429739606</c:v>
                </c:pt>
                <c:pt idx="417">
                  <c:v>0.298468456588431</c:v>
                </c:pt>
                <c:pt idx="418">
                  <c:v>0.303013661511098</c:v>
                </c:pt>
                <c:pt idx="419">
                  <c:v>0.307628082752384</c:v>
                </c:pt>
                <c:pt idx="420">
                  <c:v>0.312312774367905</c:v>
                </c:pt>
                <c:pt idx="421">
                  <c:v>0.317068806464877</c:v>
                </c:pt>
                <c:pt idx="422">
                  <c:v>0.321897265446574</c:v>
                </c:pt>
                <c:pt idx="423">
                  <c:v>0.326799254260481</c:v>
                </c:pt>
                <c:pt idx="424">
                  <c:v>0.331775892650235</c:v>
                </c:pt>
                <c:pt idx="425">
                  <c:v>0.336828317411408</c:v>
                </c:pt>
                <c:pt idx="426">
                  <c:v>0.341957682651173</c:v>
                </c:pt>
                <c:pt idx="427">
                  <c:v>0.347165160051952</c:v>
                </c:pt>
                <c:pt idx="428">
                  <c:v>0.352451939139038</c:v>
                </c:pt>
                <c:pt idx="429">
                  <c:v>0.357819227552323</c:v>
                </c:pt>
                <c:pt idx="430">
                  <c:v>0.363268251322156</c:v>
                </c:pt>
                <c:pt idx="431">
                  <c:v>0.368800255149397</c:v>
                </c:pt>
                <c:pt idx="432">
                  <c:v>0.374416502689744</c:v>
                </c:pt>
                <c:pt idx="433">
                  <c:v>0.380118276842379</c:v>
                </c:pt>
                <c:pt idx="434">
                  <c:v>0.385906880043025</c:v>
                </c:pt>
                <c:pt idx="435">
                  <c:v>0.391783634561445</c:v>
                </c:pt>
                <c:pt idx="436">
                  <c:v>0.397749882803498</c:v>
                </c:pt>
                <c:pt idx="437">
                  <c:v>0.403806987617766</c:v>
                </c:pt>
                <c:pt idx="438">
                  <c:v>0.409956332606867</c:v>
                </c:pt>
                <c:pt idx="439">
                  <c:v>0.416199322443519</c:v>
                </c:pt>
                <c:pt idx="440">
                  <c:v>0.422537383191391</c:v>
                </c:pt>
                <c:pt idx="441">
                  <c:v>0.428971962630855</c:v>
                </c:pt>
                <c:pt idx="442">
                  <c:v>0.4355045305897</c:v>
                </c:pt>
                <c:pt idx="443">
                  <c:v>0.442136579278883</c:v>
                </c:pt>
                <c:pt idx="444">
                  <c:v>0.448869623633383</c:v>
                </c:pt>
                <c:pt idx="445">
                  <c:v>0.455705201658257</c:v>
                </c:pt>
                <c:pt idx="446">
                  <c:v>0.462644874779957</c:v>
                </c:pt>
                <c:pt idx="447">
                  <c:v>0.469690228203001</c:v>
                </c:pt>
                <c:pt idx="448">
                  <c:v>0.476842871272084</c:v>
                </c:pt>
                <c:pt idx="449">
                  <c:v>0.484104437839679</c:v>
                </c:pt>
                <c:pt idx="450">
                  <c:v>0.491476586639269</c:v>
                </c:pt>
                <c:pt idx="451">
                  <c:v>0.498961001664231</c:v>
                </c:pt>
                <c:pt idx="452">
                  <c:v>0.506559392552518</c:v>
                </c:pt>
                <c:pt idx="453">
                  <c:v>0.514273494977175</c:v>
                </c:pt>
                <c:pt idx="454">
                  <c:v>0.522105071042818</c:v>
                </c:pt>
                <c:pt idx="455">
                  <c:v>0.53005590968814</c:v>
                </c:pt>
                <c:pt idx="456">
                  <c:v>0.538127827094559</c:v>
                </c:pt>
                <c:pt idx="457">
                  <c:v>0.546322667101074</c:v>
                </c:pt>
                <c:pt idx="458">
                  <c:v>0.554642301625456</c:v>
                </c:pt>
                <c:pt idx="459">
                  <c:v>0.563088631091834</c:v>
                </c:pt>
                <c:pt idx="460">
                  <c:v>0.571663584864806</c:v>
                </c:pt>
                <c:pt idx="461">
                  <c:v>0.580369121690156</c:v>
                </c:pt>
                <c:pt idx="462">
                  <c:v>0.589207230142292</c:v>
                </c:pt>
                <c:pt idx="463">
                  <c:v>0.598179929078469</c:v>
                </c:pt>
                <c:pt idx="464">
                  <c:v>0.607289268099969</c:v>
                </c:pt>
                <c:pt idx="465">
                  <c:v>0.616537328020273</c:v>
                </c:pt>
                <c:pt idx="466">
                  <c:v>0.625926221340381</c:v>
                </c:pt>
                <c:pt idx="467">
                  <c:v>0.635458092731349</c:v>
                </c:pt>
                <c:pt idx="468">
                  <c:v>0.645135119524213</c:v>
                </c:pt>
                <c:pt idx="469">
                  <c:v>0.654959512207325</c:v>
                </c:pt>
                <c:pt idx="470">
                  <c:v>0.664933514931292</c:v>
                </c:pt>
                <c:pt idx="471">
                  <c:v>0.675059406021619</c:v>
                </c:pt>
                <c:pt idx="472">
                  <c:v>0.685339498499105</c:v>
                </c:pt>
                <c:pt idx="473">
                  <c:v>0.695776140608226</c:v>
                </c:pt>
                <c:pt idx="474">
                  <c:v>0.706371716353533</c:v>
                </c:pt>
                <c:pt idx="475">
                  <c:v>0.717128646044196</c:v>
                </c:pt>
                <c:pt idx="476">
                  <c:v>0.728049386846897</c:v>
                </c:pt>
                <c:pt idx="477">
                  <c:v>0.739136433347103</c:v>
                </c:pt>
                <c:pt idx="478">
                  <c:v>0.750392318118888</c:v>
                </c:pt>
                <c:pt idx="479">
                  <c:v>0.761819612303442</c:v>
                </c:pt>
                <c:pt idx="480">
                  <c:v>0.773420926196384</c:v>
                </c:pt>
                <c:pt idx="481">
                  <c:v>0.785198909844042</c:v>
                </c:pt>
                <c:pt idx="482">
                  <c:v>0.797156253648777</c:v>
                </c:pt>
                <c:pt idx="483">
                  <c:v>0.809295688983529</c:v>
                </c:pt>
                <c:pt idx="484">
                  <c:v>0.821619988815764</c:v>
                </c:pt>
                <c:pt idx="485">
                  <c:v>0.834131968340879</c:v>
                </c:pt>
                <c:pt idx="486">
                  <c:v>0.846834485625256</c:v>
                </c:pt>
                <c:pt idx="487">
                  <c:v>0.859730442259146</c:v>
                </c:pt>
                <c:pt idx="488">
                  <c:v>0.872822784019435</c:v>
                </c:pt>
                <c:pt idx="489">
                  <c:v>0.886114501542573</c:v>
                </c:pt>
                <c:pt idx="490">
                  <c:v>0.899608631007689</c:v>
                </c:pt>
                <c:pt idx="491">
                  <c:v>0.913308254830141</c:v>
                </c:pt>
                <c:pt idx="492">
                  <c:v>0.927216502365625</c:v>
                </c:pt>
                <c:pt idx="493">
                  <c:v>0.941336550625</c:v>
                </c:pt>
                <c:pt idx="494">
                  <c:v>0.955671625000002</c:v>
                </c:pt>
                <c:pt idx="495">
                  <c:v>0.970225000000002</c:v>
                </c:pt>
                <c:pt idx="496">
                  <c:v>0.985</c:v>
                </c:pt>
                <c:pt idx="497">
                  <c:v>1.0</c:v>
                </c:pt>
                <c:pt idx="498">
                  <c:v>1.014999999999996</c:v>
                </c:pt>
                <c:pt idx="499">
                  <c:v>1.030224999999996</c:v>
                </c:pt>
                <c:pt idx="500">
                  <c:v>1.045678375</c:v>
                </c:pt>
                <c:pt idx="501">
                  <c:v>1.061363550624995</c:v>
                </c:pt>
                <c:pt idx="502">
                  <c:v>1.077284003884374</c:v>
                </c:pt>
                <c:pt idx="503">
                  <c:v>1.09344326394264</c:v>
                </c:pt>
                <c:pt idx="504">
                  <c:v>1.10984491290178</c:v>
                </c:pt>
                <c:pt idx="505">
                  <c:v>1.12649258659531</c:v>
                </c:pt>
                <c:pt idx="506">
                  <c:v>1.143389975394235</c:v>
                </c:pt>
                <c:pt idx="507">
                  <c:v>1.16054082502515</c:v>
                </c:pt>
                <c:pt idx="508">
                  <c:v>1.177948937400526</c:v>
                </c:pt>
                <c:pt idx="509">
                  <c:v>1.19561817146154</c:v>
                </c:pt>
                <c:pt idx="510">
                  <c:v>1.213552444033456</c:v>
                </c:pt>
                <c:pt idx="511">
                  <c:v>1.231755730693958</c:v>
                </c:pt>
                <c:pt idx="512">
                  <c:v>1.250232066654368</c:v>
                </c:pt>
                <c:pt idx="513">
                  <c:v>1.268985547654182</c:v>
                </c:pt>
                <c:pt idx="514">
                  <c:v>1.288020330868995</c:v>
                </c:pt>
                <c:pt idx="515">
                  <c:v>1.30734063583203</c:v>
                </c:pt>
                <c:pt idx="516">
                  <c:v>1.32695074536951</c:v>
                </c:pt>
                <c:pt idx="517">
                  <c:v>1.346855006550057</c:v>
                </c:pt>
                <c:pt idx="518">
                  <c:v>1.367057831648311</c:v>
                </c:pt>
                <c:pt idx="519">
                  <c:v>1.387563699123028</c:v>
                </c:pt>
                <c:pt idx="520">
                  <c:v>1.408377154609873</c:v>
                </c:pt>
                <c:pt idx="521">
                  <c:v>1.429502811929021</c:v>
                </c:pt>
                <c:pt idx="522">
                  <c:v>1.450945354107956</c:v>
                </c:pt>
                <c:pt idx="523">
                  <c:v>1.472709534419576</c:v>
                </c:pt>
                <c:pt idx="524">
                  <c:v>1.494800177435869</c:v>
                </c:pt>
                <c:pt idx="525">
                  <c:v>1.517222180097404</c:v>
                </c:pt>
                <c:pt idx="526">
                  <c:v>1.539980512798868</c:v>
                </c:pt>
                <c:pt idx="527">
                  <c:v>1.563080220490851</c:v>
                </c:pt>
                <c:pt idx="528">
                  <c:v>1.586526423798217</c:v>
                </c:pt>
                <c:pt idx="529">
                  <c:v>1.610324320155186</c:v>
                </c:pt>
                <c:pt idx="530">
                  <c:v>1.634479184957518</c:v>
                </c:pt>
                <c:pt idx="531">
                  <c:v>1.658996372731877</c:v>
                </c:pt>
                <c:pt idx="532">
                  <c:v>1.683881318322854</c:v>
                </c:pt>
                <c:pt idx="533">
                  <c:v>1.709139538097693</c:v>
                </c:pt>
                <c:pt idx="534">
                  <c:v>1.734776631169159</c:v>
                </c:pt>
                <c:pt idx="535">
                  <c:v>1.7607982806367</c:v>
                </c:pt>
                <c:pt idx="536">
                  <c:v>1.787210254846251</c:v>
                </c:pt>
                <c:pt idx="537">
                  <c:v>1.814018408668944</c:v>
                </c:pt>
                <c:pt idx="538">
                  <c:v>1.841228684798978</c:v>
                </c:pt>
                <c:pt idx="539">
                  <c:v>1.868847115070962</c:v>
                </c:pt>
                <c:pt idx="540">
                  <c:v>1.89687982179703</c:v>
                </c:pt>
                <c:pt idx="541">
                  <c:v>1.925333019123982</c:v>
                </c:pt>
                <c:pt idx="542">
                  <c:v>1.954213014410846</c:v>
                </c:pt>
                <c:pt idx="543">
                  <c:v>1.983526209627004</c:v>
                </c:pt>
                <c:pt idx="544">
                  <c:v>2.013279102771409</c:v>
                </c:pt>
                <c:pt idx="545">
                  <c:v>2.04347828931298</c:v>
                </c:pt>
                <c:pt idx="546">
                  <c:v>2.074130463652675</c:v>
                </c:pt>
                <c:pt idx="547">
                  <c:v>2.105242420607463</c:v>
                </c:pt>
                <c:pt idx="548">
                  <c:v>2.13682105691658</c:v>
                </c:pt>
                <c:pt idx="549">
                  <c:v>2.168873372770332</c:v>
                </c:pt>
                <c:pt idx="550">
                  <c:v>2.201406473361878</c:v>
                </c:pt>
                <c:pt idx="551">
                  <c:v>2.234427570462321</c:v>
                </c:pt>
                <c:pt idx="552">
                  <c:v>2.26794398401924</c:v>
                </c:pt>
                <c:pt idx="553">
                  <c:v>2.301963143779527</c:v>
                </c:pt>
                <c:pt idx="554">
                  <c:v>2.336492590936213</c:v>
                </c:pt>
                <c:pt idx="555">
                  <c:v>2.371539979800258</c:v>
                </c:pt>
                <c:pt idx="556">
                  <c:v>2.40711307949727</c:v>
                </c:pt>
                <c:pt idx="557">
                  <c:v>2.443219775689728</c:v>
                </c:pt>
                <c:pt idx="558">
                  <c:v>2.479868072325073</c:v>
                </c:pt>
                <c:pt idx="559">
                  <c:v>2.517066093409947</c:v>
                </c:pt>
                <c:pt idx="560">
                  <c:v>2.554822084811098</c:v>
                </c:pt>
                <c:pt idx="561">
                  <c:v>2.593144416083258</c:v>
                </c:pt>
                <c:pt idx="562">
                  <c:v>2.632041582324513</c:v>
                </c:pt>
                <c:pt idx="563">
                  <c:v>2.67152220605938</c:v>
                </c:pt>
                <c:pt idx="564">
                  <c:v>2.711595039150262</c:v>
                </c:pt>
                <c:pt idx="565">
                  <c:v>2.752268964737523</c:v>
                </c:pt>
                <c:pt idx="566">
                  <c:v>2.793552999208578</c:v>
                </c:pt>
                <c:pt idx="567">
                  <c:v>2.835456294196696</c:v>
                </c:pt>
                <c:pt idx="568">
                  <c:v>2.877988138609659</c:v>
                </c:pt>
                <c:pt idx="569">
                  <c:v>2.921157960688811</c:v>
                </c:pt>
                <c:pt idx="570">
                  <c:v>2.964975330099138</c:v>
                </c:pt>
                <c:pt idx="571">
                  <c:v>3.009449960050622</c:v>
                </c:pt>
                <c:pt idx="572">
                  <c:v>3.0545917094514</c:v>
                </c:pt>
                <c:pt idx="573">
                  <c:v>3.100410585093159</c:v>
                </c:pt>
                <c:pt idx="574">
                  <c:v>3.14691674386956</c:v>
                </c:pt>
                <c:pt idx="575">
                  <c:v>3.1941204950276</c:v>
                </c:pt>
                <c:pt idx="576">
                  <c:v>3.242032302453014</c:v>
                </c:pt>
                <c:pt idx="577">
                  <c:v>3.290662786989808</c:v>
                </c:pt>
                <c:pt idx="578">
                  <c:v>3.340022728794655</c:v>
                </c:pt>
                <c:pt idx="579">
                  <c:v>3.390123069726575</c:v>
                </c:pt>
                <c:pt idx="580">
                  <c:v>3.440974915772481</c:v>
                </c:pt>
                <c:pt idx="581">
                  <c:v>3.492589539509057</c:v>
                </c:pt>
                <c:pt idx="582">
                  <c:v>3.544978382601695</c:v>
                </c:pt>
                <c:pt idx="583">
                  <c:v>3.59815305834072</c:v>
                </c:pt>
                <c:pt idx="584">
                  <c:v>3.65212535421583</c:v>
                </c:pt>
                <c:pt idx="585">
                  <c:v>3.706907234529067</c:v>
                </c:pt>
                <c:pt idx="586">
                  <c:v>3.762510843047011</c:v>
                </c:pt>
                <c:pt idx="587">
                  <c:v>3.818948505692699</c:v>
                </c:pt>
                <c:pt idx="588">
                  <c:v>3.876232733278076</c:v>
                </c:pt>
                <c:pt idx="589">
                  <c:v>3.934376224277268</c:v>
                </c:pt>
                <c:pt idx="590">
                  <c:v>3.993391867641443</c:v>
                </c:pt>
                <c:pt idx="591">
                  <c:v>4.053292745656052</c:v>
                </c:pt>
                <c:pt idx="592">
                  <c:v>4.114092136840886</c:v>
                </c:pt>
                <c:pt idx="593">
                  <c:v>4.175803518893502</c:v>
                </c:pt>
                <c:pt idx="594">
                  <c:v>4.238440571676898</c:v>
                </c:pt>
                <c:pt idx="595">
                  <c:v>4.302017180252057</c:v>
                </c:pt>
                <c:pt idx="596">
                  <c:v>4.366547437955837</c:v>
                </c:pt>
                <c:pt idx="597">
                  <c:v>4.432045649525175</c:v>
                </c:pt>
                <c:pt idx="598">
                  <c:v>4.498526334268051</c:v>
                </c:pt>
                <c:pt idx="599">
                  <c:v>4.566004229282067</c:v>
                </c:pt>
                <c:pt idx="600">
                  <c:v>4.634494292721301</c:v>
                </c:pt>
                <c:pt idx="601">
                  <c:v>4.704011707112121</c:v>
                </c:pt>
                <c:pt idx="602">
                  <c:v>4.774571882718803</c:v>
                </c:pt>
                <c:pt idx="603">
                  <c:v>4.846190460959584</c:v>
                </c:pt>
                <c:pt idx="604">
                  <c:v>4.918883317873978</c:v>
                </c:pt>
                <c:pt idx="605">
                  <c:v>4.992666567642087</c:v>
                </c:pt>
                <c:pt idx="606">
                  <c:v>5.067556566156654</c:v>
                </c:pt>
                <c:pt idx="607">
                  <c:v>5.143569914649071</c:v>
                </c:pt>
                <c:pt idx="608">
                  <c:v>5.220723463368803</c:v>
                </c:pt>
                <c:pt idx="609">
                  <c:v>5.299034315319338</c:v>
                </c:pt>
                <c:pt idx="610">
                  <c:v>5.378519830049124</c:v>
                </c:pt>
                <c:pt idx="611">
                  <c:v>5.459197627499862</c:v>
                </c:pt>
                <c:pt idx="612">
                  <c:v>5.541085591912358</c:v>
                </c:pt>
                <c:pt idx="613">
                  <c:v>5.624201875791034</c:v>
                </c:pt>
                <c:pt idx="614">
                  <c:v>5.708564903927908</c:v>
                </c:pt>
                <c:pt idx="615">
                  <c:v>5.794193377486826</c:v>
                </c:pt>
                <c:pt idx="616">
                  <c:v>5.881106278149128</c:v>
                </c:pt>
                <c:pt idx="617">
                  <c:v>5.969322872321373</c:v>
                </c:pt>
                <c:pt idx="618">
                  <c:v>6.058862715406193</c:v>
                </c:pt>
                <c:pt idx="619">
                  <c:v>6.149745656137275</c:v>
                </c:pt>
                <c:pt idx="620">
                  <c:v>6.241991840979334</c:v>
                </c:pt>
                <c:pt idx="621">
                  <c:v>6.335621718594041</c:v>
                </c:pt>
                <c:pt idx="622">
                  <c:v>6.430656044372948</c:v>
                </c:pt>
                <c:pt idx="623">
                  <c:v>6.527115885038524</c:v>
                </c:pt>
                <c:pt idx="624">
                  <c:v>6.625022623314104</c:v>
                </c:pt>
                <c:pt idx="625">
                  <c:v>6.724397962663815</c:v>
                </c:pt>
                <c:pt idx="626">
                  <c:v>6.825263932103773</c:v>
                </c:pt>
                <c:pt idx="627">
                  <c:v>6.927642891085331</c:v>
                </c:pt>
                <c:pt idx="628">
                  <c:v>7.03155753445161</c:v>
                </c:pt>
                <c:pt idx="629">
                  <c:v>7.137030897468374</c:v>
                </c:pt>
                <c:pt idx="630">
                  <c:v>7.244086360930384</c:v>
                </c:pt>
                <c:pt idx="631">
                  <c:v>7.35274765634436</c:v>
                </c:pt>
                <c:pt idx="632">
                  <c:v>7.463038871189525</c:v>
                </c:pt>
                <c:pt idx="633">
                  <c:v>7.574984454257367</c:v>
                </c:pt>
                <c:pt idx="634">
                  <c:v>7.68860922107123</c:v>
                </c:pt>
                <c:pt idx="635">
                  <c:v>7.803938359387264</c:v>
                </c:pt>
                <c:pt idx="636">
                  <c:v>7.92099743477811</c:v>
                </c:pt>
                <c:pt idx="637">
                  <c:v>8.039812396299773</c:v>
                </c:pt>
                <c:pt idx="638">
                  <c:v>8.16040958224431</c:v>
                </c:pt>
                <c:pt idx="639">
                  <c:v>8.282815725977933</c:v>
                </c:pt>
                <c:pt idx="640">
                  <c:v>8.4070579618676</c:v>
                </c:pt>
                <c:pt idx="641">
                  <c:v>8.533163831295613</c:v>
                </c:pt>
                <c:pt idx="642">
                  <c:v>8.661161288765047</c:v>
                </c:pt>
                <c:pt idx="643">
                  <c:v>8.791078708096421</c:v>
                </c:pt>
                <c:pt idx="644">
                  <c:v>8.922944888717976</c:v>
                </c:pt>
                <c:pt idx="645">
                  <c:v>9.05678906204878</c:v>
                </c:pt>
                <c:pt idx="646">
                  <c:v>9.192640897979474</c:v>
                </c:pt>
                <c:pt idx="647">
                  <c:v>9.33053051144921</c:v>
                </c:pt>
                <c:pt idx="648">
                  <c:v>9.470488469120894</c:v>
                </c:pt>
                <c:pt idx="649">
                  <c:v>9.612545796157707</c:v>
                </c:pt>
                <c:pt idx="650">
                  <c:v>9.756733983100073</c:v>
                </c:pt>
                <c:pt idx="651">
                  <c:v>9.903084992846572</c:v>
                </c:pt>
                <c:pt idx="652">
                  <c:v>10.0516312677393</c:v>
                </c:pt>
                <c:pt idx="653">
                  <c:v>10.20240573675537</c:v>
                </c:pt>
                <c:pt idx="654">
                  <c:v>10.35544182280676</c:v>
                </c:pt>
                <c:pt idx="655">
                  <c:v>10.51077345014879</c:v>
                </c:pt>
                <c:pt idx="656">
                  <c:v>10.66843505190102</c:v>
                </c:pt>
                <c:pt idx="657">
                  <c:v>10.82846157767953</c:v>
                </c:pt>
                <c:pt idx="658">
                  <c:v>10.99088850134473</c:v>
                </c:pt>
                <c:pt idx="659">
                  <c:v>11.15575182886494</c:v>
                </c:pt>
                <c:pt idx="660">
                  <c:v>11.32308810629787</c:v>
                </c:pt>
                <c:pt idx="661">
                  <c:v>11.49293442789235</c:v>
                </c:pt>
                <c:pt idx="662">
                  <c:v>11.66532844431069</c:v>
                </c:pt>
                <c:pt idx="663">
                  <c:v>11.84030837097537</c:v>
                </c:pt>
                <c:pt idx="664">
                  <c:v>12.01791299654001</c:v>
                </c:pt>
                <c:pt idx="665">
                  <c:v>12.19818169148811</c:v>
                </c:pt>
                <c:pt idx="666">
                  <c:v>12.38115441686043</c:v>
                </c:pt>
                <c:pt idx="667">
                  <c:v>12.56687173311333</c:v>
                </c:pt>
                <c:pt idx="668">
                  <c:v>12.75537480911003</c:v>
                </c:pt>
                <c:pt idx="669">
                  <c:v>12.94670543124668</c:v>
                </c:pt>
                <c:pt idx="670">
                  <c:v>13.14090601271538</c:v>
                </c:pt>
                <c:pt idx="671">
                  <c:v>13.33801960290611</c:v>
                </c:pt>
                <c:pt idx="672">
                  <c:v>13.53808989694973</c:v>
                </c:pt>
                <c:pt idx="673">
                  <c:v>13.74116124540394</c:v>
                </c:pt>
                <c:pt idx="674">
                  <c:v>13.947278664085</c:v>
                </c:pt>
                <c:pt idx="675">
                  <c:v>14.15648784404634</c:v>
                </c:pt>
                <c:pt idx="676">
                  <c:v>14.36883516170697</c:v>
                </c:pt>
                <c:pt idx="677">
                  <c:v>14.58436768913253</c:v>
                </c:pt>
                <c:pt idx="678">
                  <c:v>14.80313320446957</c:v>
                </c:pt>
                <c:pt idx="679">
                  <c:v>15.02518020253663</c:v>
                </c:pt>
                <c:pt idx="680">
                  <c:v>15.25055790557465</c:v>
                </c:pt>
                <c:pt idx="681">
                  <c:v>15.47931627415831</c:v>
                </c:pt>
                <c:pt idx="682">
                  <c:v>15.71150601827065</c:v>
                </c:pt>
                <c:pt idx="683">
                  <c:v>15.94717860854469</c:v>
                </c:pt>
                <c:pt idx="684">
                  <c:v>16.1863862876728</c:v>
                </c:pt>
                <c:pt idx="685">
                  <c:v>16.42918208198778</c:v>
                </c:pt>
                <c:pt idx="686">
                  <c:v>16.67561981321777</c:v>
                </c:pt>
                <c:pt idx="687">
                  <c:v>16.92575411041604</c:v>
                </c:pt>
                <c:pt idx="688">
                  <c:v>17.17964042207228</c:v>
                </c:pt>
                <c:pt idx="689">
                  <c:v>17.43733502840336</c:v>
                </c:pt>
                <c:pt idx="690">
                  <c:v>17.69889505382944</c:v>
                </c:pt>
                <c:pt idx="691">
                  <c:v>17.96437847963685</c:v>
                </c:pt>
                <c:pt idx="692">
                  <c:v>18.2338441568314</c:v>
                </c:pt>
                <c:pt idx="693">
                  <c:v>18.50735181918387</c:v>
                </c:pt>
                <c:pt idx="694">
                  <c:v>18.78496209647162</c:v>
                </c:pt>
                <c:pt idx="695">
                  <c:v>19.06673652791869</c:v>
                </c:pt>
                <c:pt idx="696">
                  <c:v>19.3527375758373</c:v>
                </c:pt>
                <c:pt idx="697">
                  <c:v>19.64302863947503</c:v>
                </c:pt>
                <c:pt idx="698">
                  <c:v>19.93767406906716</c:v>
                </c:pt>
                <c:pt idx="699">
                  <c:v>20.23673918010302</c:v>
                </c:pt>
                <c:pt idx="700">
                  <c:v>20.54029026780471</c:v>
                </c:pt>
                <c:pt idx="701">
                  <c:v>20.84839462182177</c:v>
                </c:pt>
                <c:pt idx="702">
                  <c:v>21.16112054114909</c:v>
                </c:pt>
                <c:pt idx="703">
                  <c:v>21.47853734926622</c:v>
                </c:pt>
                <c:pt idx="704">
                  <c:v>21.80071540950533</c:v>
                </c:pt>
                <c:pt idx="705">
                  <c:v>22.12772614064789</c:v>
                </c:pt>
                <c:pt idx="706">
                  <c:v>22.45964203275748</c:v>
                </c:pt>
                <c:pt idx="707">
                  <c:v>22.79653666324898</c:v>
                </c:pt>
                <c:pt idx="708">
                  <c:v>23.13848471319773</c:v>
                </c:pt>
                <c:pt idx="709">
                  <c:v>23.48556198389563</c:v>
                </c:pt>
                <c:pt idx="710">
                  <c:v>23.83784541365424</c:v>
                </c:pt>
                <c:pt idx="711">
                  <c:v>24.19541309485892</c:v>
                </c:pt>
                <c:pt idx="712">
                  <c:v>24.55834429128172</c:v>
                </c:pt>
                <c:pt idx="713">
                  <c:v>24.92671945565099</c:v>
                </c:pt>
                <c:pt idx="714">
                  <c:v>25.30062024748579</c:v>
                </c:pt>
                <c:pt idx="715">
                  <c:v>25.68012955119802</c:v>
                </c:pt>
                <c:pt idx="716">
                  <c:v>26.06533149446603</c:v>
                </c:pt>
                <c:pt idx="717">
                  <c:v>26.45631146688304</c:v>
                </c:pt>
                <c:pt idx="718">
                  <c:v>26.8531561388863</c:v>
                </c:pt>
                <c:pt idx="719">
                  <c:v>27.25595348096957</c:v>
                </c:pt>
                <c:pt idx="720">
                  <c:v>27.66479278318411</c:v>
                </c:pt>
                <c:pt idx="721">
                  <c:v>28.07976467493178</c:v>
                </c:pt>
                <c:pt idx="722">
                  <c:v>28.50096114505592</c:v>
                </c:pt>
                <c:pt idx="723">
                  <c:v>28.92847556223168</c:v>
                </c:pt>
                <c:pt idx="724">
                  <c:v>29.36240269566498</c:v>
                </c:pt>
                <c:pt idx="725">
                  <c:v>29.80283873610013</c:v>
                </c:pt>
                <c:pt idx="726">
                  <c:v>30.24988131714163</c:v>
                </c:pt>
                <c:pt idx="727">
                  <c:v>30.70362953689867</c:v>
                </c:pt>
                <c:pt idx="728">
                  <c:v>31.16418397995222</c:v>
                </c:pt>
                <c:pt idx="729">
                  <c:v>31.6316467396515</c:v>
                </c:pt>
                <c:pt idx="730">
                  <c:v>32.10612144074614</c:v>
                </c:pt>
                <c:pt idx="731">
                  <c:v>32.58771326235745</c:v>
                </c:pt>
                <c:pt idx="732">
                  <c:v>33.07652896129279</c:v>
                </c:pt>
                <c:pt idx="733">
                  <c:v>33.57267689571209</c:v>
                </c:pt>
                <c:pt idx="734">
                  <c:v>34.07626704914789</c:v>
                </c:pt>
                <c:pt idx="735">
                  <c:v>34.5874110548851</c:v>
                </c:pt>
                <c:pt idx="736">
                  <c:v>35.10622222070838</c:v>
                </c:pt>
                <c:pt idx="737">
                  <c:v>35.63281555401901</c:v>
                </c:pt>
                <c:pt idx="738">
                  <c:v>36.1673077873293</c:v>
                </c:pt>
                <c:pt idx="739">
                  <c:v>36.70981740413922</c:v>
                </c:pt>
                <c:pt idx="740">
                  <c:v>37.26046466520105</c:v>
                </c:pt>
                <c:pt idx="741">
                  <c:v>37.81937163517932</c:v>
                </c:pt>
                <c:pt idx="742">
                  <c:v>38.38666220970677</c:v>
                </c:pt>
                <c:pt idx="743">
                  <c:v>38.96246214285262</c:v>
                </c:pt>
                <c:pt idx="744">
                  <c:v>39.54689907499539</c:v>
                </c:pt>
                <c:pt idx="745">
                  <c:v>40.14010256112033</c:v>
                </c:pt>
                <c:pt idx="746">
                  <c:v>40.74220409953713</c:v>
                </c:pt>
                <c:pt idx="747">
                  <c:v>41.35333716103</c:v>
                </c:pt>
                <c:pt idx="748">
                  <c:v>41.97363721844562</c:v>
                </c:pt>
                <c:pt idx="749">
                  <c:v>42.60324177672219</c:v>
                </c:pt>
                <c:pt idx="750">
                  <c:v>43.24229040337315</c:v>
                </c:pt>
                <c:pt idx="751">
                  <c:v>43.89092475942374</c:v>
                </c:pt>
                <c:pt idx="752">
                  <c:v>44.5492886308151</c:v>
                </c:pt>
                <c:pt idx="753">
                  <c:v>45.21752796027729</c:v>
                </c:pt>
                <c:pt idx="754">
                  <c:v>45.89579087968147</c:v>
                </c:pt>
                <c:pt idx="755">
                  <c:v>46.58422774287654</c:v>
                </c:pt>
                <c:pt idx="756">
                  <c:v>47.28299115901983</c:v>
                </c:pt>
                <c:pt idx="757">
                  <c:v>47.99223602640527</c:v>
                </c:pt>
                <c:pt idx="758">
                  <c:v>48.71211956680121</c:v>
                </c:pt>
                <c:pt idx="759">
                  <c:v>49.44280136030309</c:v>
                </c:pt>
                <c:pt idx="760">
                  <c:v>50.18444338070775</c:v>
                </c:pt>
                <c:pt idx="761">
                  <c:v>50.93721003141835</c:v>
                </c:pt>
                <c:pt idx="762">
                  <c:v>51.70126818188962</c:v>
                </c:pt>
                <c:pt idx="763">
                  <c:v>52.47678720461784</c:v>
                </c:pt>
                <c:pt idx="764">
                  <c:v>53.26393901268723</c:v>
                </c:pt>
                <c:pt idx="765">
                  <c:v>54.06289809787754</c:v>
                </c:pt>
                <c:pt idx="766">
                  <c:v>54.87384156934514</c:v>
                </c:pt>
                <c:pt idx="767">
                  <c:v>55.69694919288601</c:v>
                </c:pt>
                <c:pt idx="768">
                  <c:v>56.53240343077916</c:v>
                </c:pt>
                <c:pt idx="769">
                  <c:v>57.38038948224038</c:v>
                </c:pt>
                <c:pt idx="770">
                  <c:v>58.24109532447456</c:v>
                </c:pt>
                <c:pt idx="771">
                  <c:v>59.11471175434139</c:v>
                </c:pt>
                <c:pt idx="772">
                  <c:v>60.00143243065654</c:v>
                </c:pt>
                <c:pt idx="773">
                  <c:v>60.90145391711629</c:v>
                </c:pt>
                <c:pt idx="774">
                  <c:v>61.81497572587325</c:v>
                </c:pt>
                <c:pt idx="775">
                  <c:v>62.74220036176135</c:v>
                </c:pt>
                <c:pt idx="776">
                  <c:v>63.68333336718786</c:v>
                </c:pt>
                <c:pt idx="777">
                  <c:v>64.63858336769545</c:v>
                </c:pt>
                <c:pt idx="778">
                  <c:v>65.6081621182106</c:v>
                </c:pt>
                <c:pt idx="779">
                  <c:v>66.59228454998415</c:v>
                </c:pt>
                <c:pt idx="780">
                  <c:v>67.59116881823391</c:v>
                </c:pt>
                <c:pt idx="781">
                  <c:v>68.60503635050668</c:v>
                </c:pt>
                <c:pt idx="782">
                  <c:v>69.63411189576501</c:v>
                </c:pt>
                <c:pt idx="783">
                  <c:v>70.67862357420148</c:v>
                </c:pt>
                <c:pt idx="784">
                  <c:v>71.73880292781438</c:v>
                </c:pt>
                <c:pt idx="785">
                  <c:v>72.8148849717317</c:v>
                </c:pt>
                <c:pt idx="786">
                  <c:v>73.9071082463079</c:v>
                </c:pt>
                <c:pt idx="787">
                  <c:v>75.01571487000228</c:v>
                </c:pt>
                <c:pt idx="788">
                  <c:v>76.14095059305231</c:v>
                </c:pt>
                <c:pt idx="789">
                  <c:v>77.2830648519481</c:v>
                </c:pt>
                <c:pt idx="790">
                  <c:v>78.4423108247273</c:v>
                </c:pt>
                <c:pt idx="791">
                  <c:v>79.6189454870982</c:v>
                </c:pt>
                <c:pt idx="792">
                  <c:v>80.813229669405</c:v>
                </c:pt>
                <c:pt idx="793">
                  <c:v>82.02542811444506</c:v>
                </c:pt>
                <c:pt idx="794">
                  <c:v>83.25580953616235</c:v>
                </c:pt>
                <c:pt idx="795">
                  <c:v>84.50464667920482</c:v>
                </c:pt>
                <c:pt idx="796">
                  <c:v>85.77221637939288</c:v>
                </c:pt>
                <c:pt idx="797">
                  <c:v>87.05879962508378</c:v>
                </c:pt>
                <c:pt idx="798">
                  <c:v>88.36468161946003</c:v>
                </c:pt>
                <c:pt idx="799">
                  <c:v>89.69015184375129</c:v>
                </c:pt>
                <c:pt idx="800">
                  <c:v>91.03550412140818</c:v>
                </c:pt>
                <c:pt idx="801">
                  <c:v>92.4010366832293</c:v>
                </c:pt>
                <c:pt idx="802">
                  <c:v>93.78705223347774</c:v>
                </c:pt>
                <c:pt idx="803">
                  <c:v>95.19385801697923</c:v>
                </c:pt>
                <c:pt idx="804">
                  <c:v>96.62176588723445</c:v>
                </c:pt>
                <c:pt idx="805">
                  <c:v>98.07109237554305</c:v>
                </c:pt>
                <c:pt idx="806">
                  <c:v>99.54215876117622</c:v>
                </c:pt>
                <c:pt idx="807">
                  <c:v>101.0352911425934</c:v>
                </c:pt>
                <c:pt idx="808">
                  <c:v>102.5508205097328</c:v>
                </c:pt>
                <c:pt idx="809">
                  <c:v>104.0890828173785</c:v>
                </c:pt>
                <c:pt idx="810">
                  <c:v>105.6504190596394</c:v>
                </c:pt>
                <c:pt idx="811">
                  <c:v>107.2351753455339</c:v>
                </c:pt>
                <c:pt idx="812">
                  <c:v>108.843702975717</c:v>
                </c:pt>
                <c:pt idx="813">
                  <c:v>110.4763585203527</c:v>
                </c:pt>
                <c:pt idx="814">
                  <c:v>112.133503898158</c:v>
                </c:pt>
                <c:pt idx="815">
                  <c:v>113.8155064566303</c:v>
                </c:pt>
                <c:pt idx="816">
                  <c:v>115.5227390534793</c:v>
                </c:pt>
                <c:pt idx="817">
                  <c:v>117.2555801392816</c:v>
                </c:pt>
                <c:pt idx="818">
                  <c:v>119.0144138413716</c:v>
                </c:pt>
                <c:pt idx="819">
                  <c:v>120.7996300489918</c:v>
                </c:pt>
                <c:pt idx="820">
                  <c:v>122.611624499727</c:v>
                </c:pt>
                <c:pt idx="821">
                  <c:v>124.4507988672225</c:v>
                </c:pt>
                <c:pt idx="822">
                  <c:v>126.317560850231</c:v>
                </c:pt>
                <c:pt idx="823">
                  <c:v>128.2123242629843</c:v>
                </c:pt>
                <c:pt idx="824">
                  <c:v>130.1355091269285</c:v>
                </c:pt>
                <c:pt idx="825">
                  <c:v>132.087541763833</c:v>
                </c:pt>
                <c:pt idx="826">
                  <c:v>134.0688548902905</c:v>
                </c:pt>
                <c:pt idx="827">
                  <c:v>136.0798877136448</c:v>
                </c:pt>
                <c:pt idx="828">
                  <c:v>138.1210860293495</c:v>
                </c:pt>
                <c:pt idx="829">
                  <c:v>140.1929023197902</c:v>
                </c:pt>
                <c:pt idx="830">
                  <c:v>142.2957958545865</c:v>
                </c:pt>
                <c:pt idx="831">
                  <c:v>144.4302327924054</c:v>
                </c:pt>
                <c:pt idx="832">
                  <c:v>146.5966862842915</c:v>
                </c:pt>
                <c:pt idx="833">
                  <c:v>148.7956365785558</c:v>
                </c:pt>
                <c:pt idx="834">
                  <c:v>151.0275711272342</c:v>
                </c:pt>
                <c:pt idx="835">
                  <c:v>153.2929846941405</c:v>
                </c:pt>
                <c:pt idx="836">
                  <c:v>155.5923794645548</c:v>
                </c:pt>
                <c:pt idx="837">
                  <c:v>157.9262651565231</c:v>
                </c:pt>
                <c:pt idx="838">
                  <c:v>160.2951591338702</c:v>
                </c:pt>
                <c:pt idx="839">
                  <c:v>162.6995865208779</c:v>
                </c:pt>
                <c:pt idx="840">
                  <c:v>165.1400803186922</c:v>
                </c:pt>
                <c:pt idx="841">
                  <c:v>167.617181523472</c:v>
                </c:pt>
                <c:pt idx="842">
                  <c:v>170.1314392463247</c:v>
                </c:pt>
                <c:pt idx="843">
                  <c:v>172.68341083502</c:v>
                </c:pt>
                <c:pt idx="844">
                  <c:v>175.2736619975437</c:v>
                </c:pt>
                <c:pt idx="845">
                  <c:v>177.9027669275078</c:v>
                </c:pt>
                <c:pt idx="846">
                  <c:v>180.571308431421</c:v>
                </c:pt>
                <c:pt idx="847">
                  <c:v>183.2798780578916</c:v>
                </c:pt>
                <c:pt idx="848">
                  <c:v>186.02907622876</c:v>
                </c:pt>
                <c:pt idx="849">
                  <c:v>188.8195123721914</c:v>
                </c:pt>
                <c:pt idx="850">
                  <c:v>191.6518050577748</c:v>
                </c:pt>
                <c:pt idx="851">
                  <c:v>194.5265821336407</c:v>
                </c:pt>
                <c:pt idx="852">
                  <c:v>197.4444808656455</c:v>
                </c:pt>
                <c:pt idx="853">
                  <c:v>200.4061480786311</c:v>
                </c:pt>
                <c:pt idx="854">
                  <c:v>203.4122402998096</c:v>
                </c:pt>
                <c:pt idx="855">
                  <c:v>206.4634239043066</c:v>
                </c:pt>
                <c:pt idx="856">
                  <c:v>209.5603752628708</c:v>
                </c:pt>
                <c:pt idx="857">
                  <c:v>212.7037808918136</c:v>
                </c:pt>
                <c:pt idx="858">
                  <c:v>215.894337605192</c:v>
                </c:pt>
                <c:pt idx="859">
                  <c:v>219.1327526692687</c:v>
                </c:pt>
                <c:pt idx="860">
                  <c:v>222.4197439593079</c:v>
                </c:pt>
                <c:pt idx="861">
                  <c:v>225.7560401186985</c:v>
                </c:pt>
                <c:pt idx="862">
                  <c:v>229.1423807204781</c:v>
                </c:pt>
                <c:pt idx="863">
                  <c:v>232.5795164312856</c:v>
                </c:pt>
                <c:pt idx="864">
                  <c:v>236.0682091777554</c:v>
                </c:pt>
                <c:pt idx="865">
                  <c:v>239.6092323154217</c:v>
                </c:pt>
                <c:pt idx="866">
                  <c:v>243.2033708001518</c:v>
                </c:pt>
                <c:pt idx="867">
                  <c:v>246.8514213621554</c:v>
                </c:pt>
                <c:pt idx="868">
                  <c:v>250.554192682587</c:v>
                </c:pt>
                <c:pt idx="869">
                  <c:v>254.3125055728258</c:v>
                </c:pt>
                <c:pt idx="870">
                  <c:v>258.1271931564182</c:v>
                </c:pt>
                <c:pt idx="871">
                  <c:v>261.9991010537644</c:v>
                </c:pt>
                <c:pt idx="872">
                  <c:v>265.9290875695706</c:v>
                </c:pt>
                <c:pt idx="873">
                  <c:v>269.9180238831142</c:v>
                </c:pt>
                <c:pt idx="874">
                  <c:v>273.9667942413611</c:v>
                </c:pt>
                <c:pt idx="875">
                  <c:v>278.0762961549815</c:v>
                </c:pt>
                <c:pt idx="876">
                  <c:v>282.2474405973074</c:v>
                </c:pt>
                <c:pt idx="877">
                  <c:v>286.4811522062627</c:v>
                </c:pt>
                <c:pt idx="878">
                  <c:v>290.7783694893596</c:v>
                </c:pt>
                <c:pt idx="879">
                  <c:v>295.1400450317017</c:v>
                </c:pt>
                <c:pt idx="880">
                  <c:v>299.5671457071736</c:v>
                </c:pt>
                <c:pt idx="881">
                  <c:v>304.0606528927833</c:v>
                </c:pt>
                <c:pt idx="882">
                  <c:v>308.6215626861746</c:v>
                </c:pt>
                <c:pt idx="883">
                  <c:v>313.2508861264693</c:v>
                </c:pt>
                <c:pt idx="884">
                  <c:v>317.9496494183644</c:v>
                </c:pt>
                <c:pt idx="885">
                  <c:v>322.7188941596398</c:v>
                </c:pt>
                <c:pt idx="886">
                  <c:v>327.5596775720344</c:v>
                </c:pt>
                <c:pt idx="887">
                  <c:v>332.4730727356139</c:v>
                </c:pt>
                <c:pt idx="888">
                  <c:v>337.460168826649</c:v>
                </c:pt>
                <c:pt idx="889">
                  <c:v>342.5220713590488</c:v>
                </c:pt>
                <c:pt idx="890">
                  <c:v>347.6599024294355</c:v>
                </c:pt>
                <c:pt idx="891">
                  <c:v>352.874800965876</c:v>
                </c:pt>
                <c:pt idx="892">
                  <c:v>358.1679229803643</c:v>
                </c:pt>
                <c:pt idx="893">
                  <c:v>363.5404418250706</c:v>
                </c:pt>
                <c:pt idx="894">
                  <c:v>368.9935484524426</c:v>
                </c:pt>
                <c:pt idx="895">
                  <c:v>374.5284516792321</c:v>
                </c:pt>
                <c:pt idx="896">
                  <c:v>380.1463784544206</c:v>
                </c:pt>
                <c:pt idx="897">
                  <c:v>385.848574131237</c:v>
                </c:pt>
                <c:pt idx="898">
                  <c:v>391.6363027432027</c:v>
                </c:pt>
                <c:pt idx="899">
                  <c:v>397.5108472843544</c:v>
                </c:pt>
                <c:pt idx="900">
                  <c:v>403.4735099936169</c:v>
                </c:pt>
                <c:pt idx="901">
                  <c:v>409.5256126435229</c:v>
                </c:pt>
                <c:pt idx="902">
                  <c:v>415.6684968331757</c:v>
                </c:pt>
                <c:pt idx="903">
                  <c:v>421.9035242856716</c:v>
                </c:pt>
                <c:pt idx="904">
                  <c:v>428.2320771499584</c:v>
                </c:pt>
                <c:pt idx="905">
                  <c:v>434.6555583072076</c:v>
                </c:pt>
                <c:pt idx="906">
                  <c:v>441.1753916818158</c:v>
                </c:pt>
                <c:pt idx="907">
                  <c:v>447.7930225570419</c:v>
                </c:pt>
                <c:pt idx="908">
                  <c:v>454.5099178953987</c:v>
                </c:pt>
                <c:pt idx="909">
                  <c:v>461.3275666638297</c:v>
                </c:pt>
                <c:pt idx="910">
                  <c:v>468.2474801637887</c:v>
                </c:pt>
                <c:pt idx="911">
                  <c:v>475.2711923662416</c:v>
                </c:pt>
                <c:pt idx="912">
                  <c:v>482.4002602517373</c:v>
                </c:pt>
                <c:pt idx="913">
                  <c:v>489.6362641555133</c:v>
                </c:pt>
                <c:pt idx="914">
                  <c:v>496.980808117846</c:v>
                </c:pt>
                <c:pt idx="915">
                  <c:v>504.4355202396135</c:v>
                </c:pt>
                <c:pt idx="916">
                  <c:v>512.0020530432074</c:v>
                </c:pt>
                <c:pt idx="917">
                  <c:v>519.6820838388556</c:v>
                </c:pt>
                <c:pt idx="918">
                  <c:v>527.4773150964384</c:v>
                </c:pt>
                <c:pt idx="919">
                  <c:v>535.389474822885</c:v>
                </c:pt>
                <c:pt idx="920">
                  <c:v>543.420316945228</c:v>
                </c:pt>
                <c:pt idx="921">
                  <c:v>551.5716216994064</c:v>
                </c:pt>
                <c:pt idx="922">
                  <c:v>559.8451960248974</c:v>
                </c:pt>
                <c:pt idx="923">
                  <c:v>568.2428739652715</c:v>
                </c:pt>
                <c:pt idx="924">
                  <c:v>576.7665170747482</c:v>
                </c:pt>
                <c:pt idx="925">
                  <c:v>585.4180148308712</c:v>
                </c:pt>
                <c:pt idx="926">
                  <c:v>594.1992850533345</c:v>
                </c:pt>
                <c:pt idx="927">
                  <c:v>603.1122743291346</c:v>
                </c:pt>
                <c:pt idx="928">
                  <c:v>612.1589584440712</c:v>
                </c:pt>
                <c:pt idx="929">
                  <c:v>621.3413428207323</c:v>
                </c:pt>
                <c:pt idx="930">
                  <c:v>630.6614629630432</c:v>
                </c:pt>
                <c:pt idx="931">
                  <c:v>640.1213849074887</c:v>
                </c:pt>
                <c:pt idx="932">
                  <c:v>649.723205681101</c:v>
                </c:pt>
                <c:pt idx="933">
                  <c:v>659.4690537663175</c:v>
                </c:pt>
                <c:pt idx="934">
                  <c:v>669.3610895728126</c:v>
                </c:pt>
                <c:pt idx="935">
                  <c:v>679.4015059164044</c:v>
                </c:pt>
                <c:pt idx="936">
                  <c:v>689.5925285051504</c:v>
                </c:pt>
                <c:pt idx="937">
                  <c:v>699.9364164327274</c:v>
                </c:pt>
                <c:pt idx="938">
                  <c:v>710.4354626792184</c:v>
                </c:pt>
                <c:pt idx="939">
                  <c:v>721.0919946194066</c:v>
                </c:pt>
                <c:pt idx="940">
                  <c:v>731.908374538702</c:v>
                </c:pt>
                <c:pt idx="941">
                  <c:v>742.8870001567781</c:v>
                </c:pt>
                <c:pt idx="942">
                  <c:v>754.0303051591296</c:v>
                </c:pt>
                <c:pt idx="943">
                  <c:v>765.3407597365166</c:v>
                </c:pt>
                <c:pt idx="944">
                  <c:v>776.8208711325641</c:v>
                </c:pt>
                <c:pt idx="945">
                  <c:v>788.4731841995525</c:v>
                </c:pt>
                <c:pt idx="946">
                  <c:v>800.3002819625457</c:v>
                </c:pt>
                <c:pt idx="947">
                  <c:v>812.3047861919829</c:v>
                </c:pt>
                <c:pt idx="948">
                  <c:v>824.4893579848634</c:v>
                </c:pt>
                <c:pt idx="949">
                  <c:v>836.8566983546328</c:v>
                </c:pt>
                <c:pt idx="950">
                  <c:v>849.4095488299554</c:v>
                </c:pt>
                <c:pt idx="951">
                  <c:v>862.1506920624033</c:v>
                </c:pt>
                <c:pt idx="952">
                  <c:v>875.082952443341</c:v>
                </c:pt>
                <c:pt idx="953">
                  <c:v>888.209196729991</c:v>
                </c:pt>
                <c:pt idx="954">
                  <c:v>901.5323346809404</c:v>
                </c:pt>
                <c:pt idx="955">
                  <c:v>915.0553197011549</c:v>
                </c:pt>
                <c:pt idx="956">
                  <c:v>928.781149496673</c:v>
                </c:pt>
                <c:pt idx="957">
                  <c:v>942.7128667391225</c:v>
                </c:pt>
                <c:pt idx="958">
                  <c:v>956.8535597402079</c:v>
                </c:pt>
                <c:pt idx="959">
                  <c:v>971.206363136313</c:v>
                </c:pt>
                <c:pt idx="960">
                  <c:v>985.7744585833585</c:v>
                </c:pt>
                <c:pt idx="961">
                  <c:v>1000.561075462107</c:v>
                </c:pt>
                <c:pt idx="962">
                  <c:v>1015.569491594038</c:v>
                </c:pt>
                <c:pt idx="963">
                  <c:v>1030.803033967948</c:v>
                </c:pt>
                <c:pt idx="964">
                  <c:v>1046.265079477468</c:v>
                </c:pt>
                <c:pt idx="965">
                  <c:v>1061.959055669634</c:v>
                </c:pt>
                <c:pt idx="966">
                  <c:v>1077.888441504673</c:v>
                </c:pt>
                <c:pt idx="967">
                  <c:v>1094.05676812725</c:v>
                </c:pt>
                <c:pt idx="968">
                  <c:v>1110.467619649157</c:v>
                </c:pt>
                <c:pt idx="969">
                  <c:v>1127.12463394389</c:v>
                </c:pt>
                <c:pt idx="970">
                  <c:v>1144.031503453048</c:v>
                </c:pt>
                <c:pt idx="971">
                  <c:v>1161.191976004839</c:v>
                </c:pt>
                <c:pt idx="972">
                  <c:v>1178.609855644916</c:v>
                </c:pt>
                <c:pt idx="973">
                  <c:v>1196.28900347959</c:v>
                </c:pt>
                <c:pt idx="974">
                  <c:v>1214.233338531779</c:v>
                </c:pt>
                <c:pt idx="975">
                  <c:v>1232.44683860976</c:v>
                </c:pt>
                <c:pt idx="976">
                  <c:v>1250.933541188907</c:v>
                </c:pt>
                <c:pt idx="977">
                  <c:v>1269.69754430674</c:v>
                </c:pt>
                <c:pt idx="978">
                  <c:v>1288.743007471341</c:v>
                </c:pt>
                <c:pt idx="979">
                  <c:v>1308.074152583411</c:v>
                </c:pt>
                <c:pt idx="980">
                  <c:v>1327.695264872162</c:v>
                </c:pt>
                <c:pt idx="981">
                  <c:v>1347.610693845245</c:v>
                </c:pt>
                <c:pt idx="982">
                  <c:v>1367.824854252919</c:v>
                </c:pt>
                <c:pt idx="983">
                  <c:v>1388.342227066716</c:v>
                </c:pt>
                <c:pt idx="984">
                  <c:v>1409.167360472717</c:v>
                </c:pt>
                <c:pt idx="985">
                  <c:v>1430.304870879802</c:v>
                </c:pt>
                <c:pt idx="986">
                  <c:v>1451.759443943004</c:v>
                </c:pt>
                <c:pt idx="987">
                  <c:v>1473.535835602151</c:v>
                </c:pt>
                <c:pt idx="988">
                  <c:v>1495.638873136182</c:v>
                </c:pt>
                <c:pt idx="989">
                  <c:v>1518.07345623322</c:v>
                </c:pt>
                <c:pt idx="990">
                  <c:v>1540.844558076722</c:v>
                </c:pt>
                <c:pt idx="991">
                  <c:v>1563.957226447873</c:v>
                </c:pt>
                <c:pt idx="992">
                  <c:v>1587.416584844596</c:v>
                </c:pt>
                <c:pt idx="993">
                  <c:v>1611.22783361726</c:v>
                </c:pt>
                <c:pt idx="994">
                  <c:v>1635.396251121521</c:v>
                </c:pt>
                <c:pt idx="995">
                  <c:v>1659.927194888341</c:v>
                </c:pt>
                <c:pt idx="996">
                  <c:v>1684.826102811666</c:v>
                </c:pt>
                <c:pt idx="997">
                  <c:v>1710.098494353836</c:v>
                </c:pt>
                <c:pt idx="998">
                  <c:v>1735.749971769153</c:v>
                </c:pt>
              </c:numCache>
            </c:numRef>
          </c:xVal>
          <c:yVal>
            <c:numRef>
              <c:f>Sheet1!$U$2:$U$1000</c:f>
              <c:numCache>
                <c:formatCode>General</c:formatCode>
                <c:ptCount val="999"/>
                <c:pt idx="0">
                  <c:v>0.321258500311149</c:v>
                </c:pt>
                <c:pt idx="1">
                  <c:v>0.321258629753021</c:v>
                </c:pt>
                <c:pt idx="2">
                  <c:v>0.321258761165952</c:v>
                </c:pt>
                <c:pt idx="3">
                  <c:v>0.321258894579952</c:v>
                </c:pt>
                <c:pt idx="4">
                  <c:v>0.321259030025489</c:v>
                </c:pt>
                <c:pt idx="5">
                  <c:v>0.3212591675335</c:v>
                </c:pt>
                <c:pt idx="6">
                  <c:v>0.321259307135385</c:v>
                </c:pt>
                <c:pt idx="7">
                  <c:v>0.321259448863028</c:v>
                </c:pt>
                <c:pt idx="8">
                  <c:v>0.321259592748794</c:v>
                </c:pt>
                <c:pt idx="9">
                  <c:v>0.321259738825544</c:v>
                </c:pt>
                <c:pt idx="10">
                  <c:v>0.321259887126638</c:v>
                </c:pt>
                <c:pt idx="11">
                  <c:v>0.321260037685943</c:v>
                </c:pt>
                <c:pt idx="12">
                  <c:v>0.321260190537842</c:v>
                </c:pt>
                <c:pt idx="13">
                  <c:v>0.321260345717244</c:v>
                </c:pt>
                <c:pt idx="14">
                  <c:v>0.321260503259585</c:v>
                </c:pt>
                <c:pt idx="15">
                  <c:v>0.321260663200845</c:v>
                </c:pt>
                <c:pt idx="16">
                  <c:v>0.321260825577546</c:v>
                </c:pt>
                <c:pt idx="17">
                  <c:v>0.321260990426771</c:v>
                </c:pt>
                <c:pt idx="18">
                  <c:v>0.321261157786169</c:v>
                </c:pt>
                <c:pt idx="19">
                  <c:v>0.321261327693957</c:v>
                </c:pt>
                <c:pt idx="20">
                  <c:v>0.321261500188935</c:v>
                </c:pt>
                <c:pt idx="21">
                  <c:v>0.321261675310498</c:v>
                </c:pt>
                <c:pt idx="22">
                  <c:v>0.321261853098631</c:v>
                </c:pt>
                <c:pt idx="23">
                  <c:v>0.321262033593939</c:v>
                </c:pt>
                <c:pt idx="24">
                  <c:v>0.321262216837639</c:v>
                </c:pt>
                <c:pt idx="25">
                  <c:v>0.321262402871575</c:v>
                </c:pt>
                <c:pt idx="26">
                  <c:v>0.321262591738232</c:v>
                </c:pt>
                <c:pt idx="27">
                  <c:v>0.321262783480736</c:v>
                </c:pt>
                <c:pt idx="28">
                  <c:v>0.321262978142876</c:v>
                </c:pt>
                <c:pt idx="29">
                  <c:v>0.3212631757691</c:v>
                </c:pt>
                <c:pt idx="30">
                  <c:v>0.321263376404539</c:v>
                </c:pt>
                <c:pt idx="31">
                  <c:v>0.321263580095011</c:v>
                </c:pt>
                <c:pt idx="32">
                  <c:v>0.321263786887027</c:v>
                </c:pt>
                <c:pt idx="33">
                  <c:v>0.321263996827808</c:v>
                </c:pt>
                <c:pt idx="34">
                  <c:v>0.321264209965293</c:v>
                </c:pt>
                <c:pt idx="35">
                  <c:v>0.321264426348154</c:v>
                </c:pt>
                <c:pt idx="36">
                  <c:v>0.321264646025799</c:v>
                </c:pt>
                <c:pt idx="37">
                  <c:v>0.321264869048394</c:v>
                </c:pt>
                <c:pt idx="38">
                  <c:v>0.321265095466861</c:v>
                </c:pt>
                <c:pt idx="39">
                  <c:v>0.321265325332905</c:v>
                </c:pt>
                <c:pt idx="40">
                  <c:v>0.32126555869901</c:v>
                </c:pt>
                <c:pt idx="41">
                  <c:v>0.321265795618469</c:v>
                </c:pt>
                <c:pt idx="42">
                  <c:v>0.321266036145374</c:v>
                </c:pt>
                <c:pt idx="43">
                  <c:v>0.321266280334653</c:v>
                </c:pt>
                <c:pt idx="44">
                  <c:v>0.321266528242057</c:v>
                </c:pt>
                <c:pt idx="45">
                  <c:v>0.321266779924196</c:v>
                </c:pt>
                <c:pt idx="46">
                  <c:v>0.321267035438534</c:v>
                </c:pt>
                <c:pt idx="47">
                  <c:v>0.321267294843419</c:v>
                </c:pt>
                <c:pt idx="48">
                  <c:v>0.321267558198079</c:v>
                </c:pt>
                <c:pt idx="49">
                  <c:v>0.321267825562647</c:v>
                </c:pt>
                <c:pt idx="50">
                  <c:v>0.321268096998166</c:v>
                </c:pt>
                <c:pt idx="51">
                  <c:v>0.321268372566616</c:v>
                </c:pt>
                <c:pt idx="52">
                  <c:v>0.321268652330915</c:v>
                </c:pt>
                <c:pt idx="53">
                  <c:v>0.32126893635494</c:v>
                </c:pt>
                <c:pt idx="54">
                  <c:v>0.321269224703539</c:v>
                </c:pt>
                <c:pt idx="55">
                  <c:v>0.321269517442553</c:v>
                </c:pt>
                <c:pt idx="56">
                  <c:v>0.321269814638814</c:v>
                </c:pt>
                <c:pt idx="57">
                  <c:v>0.32127011636018</c:v>
                </c:pt>
                <c:pt idx="58">
                  <c:v>0.321270422675539</c:v>
                </c:pt>
                <c:pt idx="59">
                  <c:v>0.32127073365483</c:v>
                </c:pt>
                <c:pt idx="60">
                  <c:v>0.321271049369048</c:v>
                </c:pt>
                <c:pt idx="61">
                  <c:v>0.321271369890277</c:v>
                </c:pt>
                <c:pt idx="62">
                  <c:v>0.321271695291695</c:v>
                </c:pt>
                <c:pt idx="63">
                  <c:v>0.321272025647593</c:v>
                </c:pt>
                <c:pt idx="64">
                  <c:v>0.321272361033395</c:v>
                </c:pt>
                <c:pt idx="65">
                  <c:v>0.32127270152567</c:v>
                </c:pt>
                <c:pt idx="66">
                  <c:v>0.321273047202151</c:v>
                </c:pt>
                <c:pt idx="67">
                  <c:v>0.321273398141758</c:v>
                </c:pt>
                <c:pt idx="68">
                  <c:v>0.321273754424611</c:v>
                </c:pt>
                <c:pt idx="69">
                  <c:v>0.321274116132049</c:v>
                </c:pt>
                <c:pt idx="70">
                  <c:v>0.321274483346645</c:v>
                </c:pt>
                <c:pt idx="71">
                  <c:v>0.321274856152229</c:v>
                </c:pt>
                <c:pt idx="72">
                  <c:v>0.321275234633914</c:v>
                </c:pt>
                <c:pt idx="73">
                  <c:v>0.321275618878101</c:v>
                </c:pt>
                <c:pt idx="74">
                  <c:v>0.32127600897251</c:v>
                </c:pt>
                <c:pt idx="75">
                  <c:v>0.321276405006188</c:v>
                </c:pt>
                <c:pt idx="76">
                  <c:v>0.32127680706955</c:v>
                </c:pt>
                <c:pt idx="77">
                  <c:v>0.321277215254371</c:v>
                </c:pt>
                <c:pt idx="78">
                  <c:v>0.321277629653834</c:v>
                </c:pt>
                <c:pt idx="79">
                  <c:v>0.321278050362537</c:v>
                </c:pt>
                <c:pt idx="80">
                  <c:v>0.321278477476516</c:v>
                </c:pt>
                <c:pt idx="81">
                  <c:v>0.321278911093269</c:v>
                </c:pt>
                <c:pt idx="82">
                  <c:v>0.321279351311773</c:v>
                </c:pt>
                <c:pt idx="83">
                  <c:v>0.321279798232521</c:v>
                </c:pt>
                <c:pt idx="84">
                  <c:v>0.321280251957525</c:v>
                </c:pt>
                <c:pt idx="85">
                  <c:v>0.321280712590353</c:v>
                </c:pt>
                <c:pt idx="86">
                  <c:v>0.321281180236148</c:v>
                </c:pt>
                <c:pt idx="87">
                  <c:v>0.321281655001656</c:v>
                </c:pt>
                <c:pt idx="88">
                  <c:v>0.32128213699524</c:v>
                </c:pt>
                <c:pt idx="89">
                  <c:v>0.321282626326917</c:v>
                </c:pt>
                <c:pt idx="90">
                  <c:v>0.321283123108374</c:v>
                </c:pt>
                <c:pt idx="91">
                  <c:v>0.321283627453003</c:v>
                </c:pt>
                <c:pt idx="92">
                  <c:v>0.321284139475915</c:v>
                </c:pt>
                <c:pt idx="93">
                  <c:v>0.321284659293974</c:v>
                </c:pt>
                <c:pt idx="94">
                  <c:v>0.32128518702582</c:v>
                </c:pt>
                <c:pt idx="95">
                  <c:v>0.321285722791899</c:v>
                </c:pt>
                <c:pt idx="96">
                  <c:v>0.321286266714495</c:v>
                </c:pt>
                <c:pt idx="97">
                  <c:v>0.321286818917739</c:v>
                </c:pt>
                <c:pt idx="98">
                  <c:v>0.321287379527664</c:v>
                </c:pt>
                <c:pt idx="99">
                  <c:v>0.321287948672208</c:v>
                </c:pt>
                <c:pt idx="100">
                  <c:v>0.321288526481263</c:v>
                </c:pt>
                <c:pt idx="101">
                  <c:v>0.321289113086697</c:v>
                </c:pt>
                <c:pt idx="102">
                  <c:v>0.321289708622376</c:v>
                </c:pt>
                <c:pt idx="103">
                  <c:v>0.321290313224211</c:v>
                </c:pt>
                <c:pt idx="104">
                  <c:v>0.32129092703017</c:v>
                </c:pt>
                <c:pt idx="105">
                  <c:v>0.321291550180331</c:v>
                </c:pt>
                <c:pt idx="106">
                  <c:v>0.321292182816894</c:v>
                </c:pt>
                <c:pt idx="107">
                  <c:v>0.321292825084225</c:v>
                </c:pt>
                <c:pt idx="108">
                  <c:v>0.321293477128882</c:v>
                </c:pt>
                <c:pt idx="109">
                  <c:v>0.321294139099656</c:v>
                </c:pt>
                <c:pt idx="110">
                  <c:v>0.321294811147598</c:v>
                </c:pt>
                <c:pt idx="111">
                  <c:v>0.321295493426056</c:v>
                </c:pt>
                <c:pt idx="112">
                  <c:v>0.321296186090713</c:v>
                </c:pt>
                <c:pt idx="113">
                  <c:v>0.321296889299619</c:v>
                </c:pt>
                <c:pt idx="114">
                  <c:v>0.321297603213217</c:v>
                </c:pt>
                <c:pt idx="115">
                  <c:v>0.321298327994407</c:v>
                </c:pt>
                <c:pt idx="116">
                  <c:v>0.32129906380855</c:v>
                </c:pt>
                <c:pt idx="117">
                  <c:v>0.321299810823531</c:v>
                </c:pt>
                <c:pt idx="118">
                  <c:v>0.321300569209787</c:v>
                </c:pt>
                <c:pt idx="119">
                  <c:v>0.321301339140336</c:v>
                </c:pt>
                <c:pt idx="120">
                  <c:v>0.321302120790844</c:v>
                </c:pt>
                <c:pt idx="121">
                  <c:v>0.321302914339631</c:v>
                </c:pt>
                <c:pt idx="122">
                  <c:v>0.321303719967736</c:v>
                </c:pt>
                <c:pt idx="123">
                  <c:v>0.321304537858951</c:v>
                </c:pt>
                <c:pt idx="124">
                  <c:v>0.321305368199859</c:v>
                </c:pt>
                <c:pt idx="125">
                  <c:v>0.32130621117988</c:v>
                </c:pt>
                <c:pt idx="126">
                  <c:v>0.321307066991312</c:v>
                </c:pt>
                <c:pt idx="127">
                  <c:v>0.321307935829384</c:v>
                </c:pt>
                <c:pt idx="128">
                  <c:v>0.321308817892282</c:v>
                </c:pt>
                <c:pt idx="129">
                  <c:v>0.321309713381207</c:v>
                </c:pt>
                <c:pt idx="130">
                  <c:v>0.321310622500423</c:v>
                </c:pt>
                <c:pt idx="131">
                  <c:v>0.321311545457295</c:v>
                </c:pt>
                <c:pt idx="132">
                  <c:v>0.32131248246234</c:v>
                </c:pt>
                <c:pt idx="133">
                  <c:v>0.321313433729275</c:v>
                </c:pt>
                <c:pt idx="134">
                  <c:v>0.321314399475063</c:v>
                </c:pt>
                <c:pt idx="135">
                  <c:v>0.321315379919968</c:v>
                </c:pt>
                <c:pt idx="136">
                  <c:v>0.321316375287597</c:v>
                </c:pt>
                <c:pt idx="137">
                  <c:v>0.321317385804957</c:v>
                </c:pt>
                <c:pt idx="138">
                  <c:v>0.321318411702506</c:v>
                </c:pt>
                <c:pt idx="139">
                  <c:v>0.321319453214201</c:v>
                </c:pt>
                <c:pt idx="140">
                  <c:v>0.321320510577557</c:v>
                </c:pt>
                <c:pt idx="141">
                  <c:v>0.321321584033694</c:v>
                </c:pt>
                <c:pt idx="142">
                  <c:v>0.321322673827401</c:v>
                </c:pt>
                <c:pt idx="143">
                  <c:v>0.321323780207177</c:v>
                </c:pt>
                <c:pt idx="144">
                  <c:v>0.321324903425307</c:v>
                </c:pt>
                <c:pt idx="145">
                  <c:v>0.321326043737902</c:v>
                </c:pt>
                <c:pt idx="146">
                  <c:v>0.321327201404966</c:v>
                </c:pt>
                <c:pt idx="147">
                  <c:v>0.321328376690451</c:v>
                </c:pt>
                <c:pt idx="148">
                  <c:v>0.32132956986232</c:v>
                </c:pt>
                <c:pt idx="149">
                  <c:v>0.321330781192607</c:v>
                </c:pt>
                <c:pt idx="150">
                  <c:v>0.321332010957473</c:v>
                </c:pt>
                <c:pt idx="151">
                  <c:v>0.321333259437281</c:v>
                </c:pt>
                <c:pt idx="152">
                  <c:v>0.321334526916651</c:v>
                </c:pt>
                <c:pt idx="153">
                  <c:v>0.321335813684517</c:v>
                </c:pt>
                <c:pt idx="154">
                  <c:v>0.32133712003421</c:v>
                </c:pt>
                <c:pt idx="155">
                  <c:v>0.321338446263513</c:v>
                </c:pt>
                <c:pt idx="156">
                  <c:v>0.32133979267473</c:v>
                </c:pt>
                <c:pt idx="157">
                  <c:v>0.321341159574756</c:v>
                </c:pt>
                <c:pt idx="158">
                  <c:v>0.321342547275146</c:v>
                </c:pt>
                <c:pt idx="159">
                  <c:v>0.321343956092182</c:v>
                </c:pt>
                <c:pt idx="160">
                  <c:v>0.321345386346958</c:v>
                </c:pt>
                <c:pt idx="161">
                  <c:v>0.321346838365431</c:v>
                </c:pt>
                <c:pt idx="162">
                  <c:v>0.321348312478512</c:v>
                </c:pt>
                <c:pt idx="163">
                  <c:v>0.321349809022138</c:v>
                </c:pt>
                <c:pt idx="164">
                  <c:v>0.321351328337339</c:v>
                </c:pt>
                <c:pt idx="165">
                  <c:v>0.321352870770329</c:v>
                </c:pt>
                <c:pt idx="166">
                  <c:v>0.321354436672569</c:v>
                </c:pt>
                <c:pt idx="167">
                  <c:v>0.321356026400861</c:v>
                </c:pt>
                <c:pt idx="168">
                  <c:v>0.321357640317418</c:v>
                </c:pt>
                <c:pt idx="169">
                  <c:v>0.321359278789953</c:v>
                </c:pt>
                <c:pt idx="170">
                  <c:v>0.321360942191756</c:v>
                </c:pt>
                <c:pt idx="171">
                  <c:v>0.321362630901784</c:v>
                </c:pt>
                <c:pt idx="172">
                  <c:v>0.321364345304745</c:v>
                </c:pt>
                <c:pt idx="173">
                  <c:v>0.321366085791177</c:v>
                </c:pt>
                <c:pt idx="174">
                  <c:v>0.321367852757553</c:v>
                </c:pt>
                <c:pt idx="175">
                  <c:v>0.321369646606355</c:v>
                </c:pt>
                <c:pt idx="176">
                  <c:v>0.321371467746175</c:v>
                </c:pt>
                <c:pt idx="177">
                  <c:v>0.321373316591795</c:v>
                </c:pt>
                <c:pt idx="178">
                  <c:v>0.3213751935643</c:v>
                </c:pt>
                <c:pt idx="179">
                  <c:v>0.321377099091149</c:v>
                </c:pt>
                <c:pt idx="180">
                  <c:v>0.321379033606294</c:v>
                </c:pt>
                <c:pt idx="181">
                  <c:v>0.32138099755027</c:v>
                </c:pt>
                <c:pt idx="182">
                  <c:v>0.321382991370279</c:v>
                </c:pt>
                <c:pt idx="183">
                  <c:v>0.321385015520314</c:v>
                </c:pt>
                <c:pt idx="184">
                  <c:v>0.321387070461254</c:v>
                </c:pt>
                <c:pt idx="185">
                  <c:v>0.321389156660962</c:v>
                </c:pt>
                <c:pt idx="186">
                  <c:v>0.321391274594391</c:v>
                </c:pt>
                <c:pt idx="187">
                  <c:v>0.321393424743701</c:v>
                </c:pt>
                <c:pt idx="188">
                  <c:v>0.321395607598356</c:v>
                </c:pt>
                <c:pt idx="189">
                  <c:v>0.321397823655241</c:v>
                </c:pt>
                <c:pt idx="190">
                  <c:v>0.321400073418769</c:v>
                </c:pt>
                <c:pt idx="191">
                  <c:v>0.321402357401002</c:v>
                </c:pt>
                <c:pt idx="192">
                  <c:v>0.321404676121761</c:v>
                </c:pt>
                <c:pt idx="193">
                  <c:v>0.321407030108739</c:v>
                </c:pt>
                <c:pt idx="194">
                  <c:v>0.321409419897634</c:v>
                </c:pt>
                <c:pt idx="195">
                  <c:v>0.321411846032249</c:v>
                </c:pt>
                <c:pt idx="196">
                  <c:v>0.321414309064635</c:v>
                </c:pt>
                <c:pt idx="197">
                  <c:v>0.321416809555199</c:v>
                </c:pt>
                <c:pt idx="198">
                  <c:v>0.321419348072843</c:v>
                </c:pt>
                <c:pt idx="199">
                  <c:v>0.321421925195078</c:v>
                </c:pt>
                <c:pt idx="200">
                  <c:v>0.321424541508167</c:v>
                </c:pt>
                <c:pt idx="201">
                  <c:v>0.321427197607252</c:v>
                </c:pt>
                <c:pt idx="202">
                  <c:v>0.321429894096479</c:v>
                </c:pt>
                <c:pt idx="203">
                  <c:v>0.321432631589149</c:v>
                </c:pt>
                <c:pt idx="204">
                  <c:v>0.321435410707847</c:v>
                </c:pt>
                <c:pt idx="205">
                  <c:v>0.321438232084577</c:v>
                </c:pt>
                <c:pt idx="206">
                  <c:v>0.321441096360918</c:v>
                </c:pt>
                <c:pt idx="207">
                  <c:v>0.321444004188152</c:v>
                </c:pt>
                <c:pt idx="208">
                  <c:v>0.321446956227423</c:v>
                </c:pt>
                <c:pt idx="209">
                  <c:v>0.321449953149877</c:v>
                </c:pt>
                <c:pt idx="210">
                  <c:v>0.321452995636814</c:v>
                </c:pt>
                <c:pt idx="211">
                  <c:v>0.321456084379846</c:v>
                </c:pt>
                <c:pt idx="212">
                  <c:v>0.321459220081039</c:v>
                </c:pt>
                <c:pt idx="213">
                  <c:v>0.321462403453094</c:v>
                </c:pt>
                <c:pt idx="214">
                  <c:v>0.321465635219477</c:v>
                </c:pt>
                <c:pt idx="215">
                  <c:v>0.321468916114602</c:v>
                </c:pt>
                <c:pt idx="216">
                  <c:v>0.321472246883986</c:v>
                </c:pt>
                <c:pt idx="217">
                  <c:v>0.321475628284423</c:v>
                </c:pt>
                <c:pt idx="218">
                  <c:v>0.321479061084143</c:v>
                </c:pt>
                <c:pt idx="219">
                  <c:v>0.321482546062991</c:v>
                </c:pt>
                <c:pt idx="220">
                  <c:v>0.321486084012604</c:v>
                </c:pt>
                <c:pt idx="221">
                  <c:v>0.321489675736575</c:v>
                </c:pt>
                <c:pt idx="222">
                  <c:v>0.321493322050647</c:v>
                </c:pt>
                <c:pt idx="223">
                  <c:v>0.321497023782888</c:v>
                </c:pt>
                <c:pt idx="224">
                  <c:v>0.321500781773875</c:v>
                </c:pt>
                <c:pt idx="225">
                  <c:v>0.321504596876882</c:v>
                </c:pt>
                <c:pt idx="226">
                  <c:v>0.321508469958074</c:v>
                </c:pt>
                <c:pt idx="227">
                  <c:v>0.321512401896694</c:v>
                </c:pt>
                <c:pt idx="228">
                  <c:v>0.321516393585266</c:v>
                </c:pt>
                <c:pt idx="229">
                  <c:v>0.321520445929787</c:v>
                </c:pt>
                <c:pt idx="230">
                  <c:v>0.321524559849932</c:v>
                </c:pt>
                <c:pt idx="231">
                  <c:v>0.32152873627926</c:v>
                </c:pt>
                <c:pt idx="232">
                  <c:v>0.321532976165415</c:v>
                </c:pt>
                <c:pt idx="233">
                  <c:v>0.321537280470347</c:v>
                </c:pt>
                <c:pt idx="234">
                  <c:v>0.321541650170519</c:v>
                </c:pt>
                <c:pt idx="235">
                  <c:v>0.321546086257124</c:v>
                </c:pt>
                <c:pt idx="236">
                  <c:v>0.321550589736305</c:v>
                </c:pt>
                <c:pt idx="237">
                  <c:v>0.321555161629382</c:v>
                </c:pt>
                <c:pt idx="238">
                  <c:v>0.321559802973074</c:v>
                </c:pt>
                <c:pt idx="239">
                  <c:v>0.321564514819735</c:v>
                </c:pt>
                <c:pt idx="240">
                  <c:v>0.321569298237578</c:v>
                </c:pt>
                <c:pt idx="241">
                  <c:v>0.321574154310921</c:v>
                </c:pt>
                <c:pt idx="242">
                  <c:v>0.321579084140422</c:v>
                </c:pt>
                <c:pt idx="243">
                  <c:v>0.321584088843322</c:v>
                </c:pt>
                <c:pt idx="244">
                  <c:v>0.321589169553698</c:v>
                </c:pt>
                <c:pt idx="245">
                  <c:v>0.321594327422704</c:v>
                </c:pt>
                <c:pt idx="246">
                  <c:v>0.321599563618835</c:v>
                </c:pt>
                <c:pt idx="247">
                  <c:v>0.321604879328181</c:v>
                </c:pt>
                <c:pt idx="248">
                  <c:v>0.321610275754688</c:v>
                </c:pt>
                <c:pt idx="249">
                  <c:v>0.321615754120421</c:v>
                </c:pt>
                <c:pt idx="250">
                  <c:v>0.321621315665849</c:v>
                </c:pt>
                <c:pt idx="251">
                  <c:v>0.321626961650092</c:v>
                </c:pt>
                <c:pt idx="252">
                  <c:v>0.321632693351221</c:v>
                </c:pt>
                <c:pt idx="253">
                  <c:v>0.32163851206653</c:v>
                </c:pt>
                <c:pt idx="254">
                  <c:v>0.321644419112827</c:v>
                </c:pt>
                <c:pt idx="255">
                  <c:v>0.32165041582671</c:v>
                </c:pt>
                <c:pt idx="256">
                  <c:v>0.32165650356488</c:v>
                </c:pt>
                <c:pt idx="257">
                  <c:v>0.321662683704422</c:v>
                </c:pt>
                <c:pt idx="258">
                  <c:v>0.321668957643118</c:v>
                </c:pt>
                <c:pt idx="259">
                  <c:v>0.321675326799754</c:v>
                </c:pt>
                <c:pt idx="260">
                  <c:v>0.321681792614419</c:v>
                </c:pt>
                <c:pt idx="261">
                  <c:v>0.321688356548834</c:v>
                </c:pt>
                <c:pt idx="262">
                  <c:v>0.321695020086668</c:v>
                </c:pt>
                <c:pt idx="263">
                  <c:v>0.321701784733861</c:v>
                </c:pt>
                <c:pt idx="264">
                  <c:v>0.32170865201895</c:v>
                </c:pt>
                <c:pt idx="265">
                  <c:v>0.321715623493412</c:v>
                </c:pt>
                <c:pt idx="266">
                  <c:v>0.321722700731996</c:v>
                </c:pt>
                <c:pt idx="267">
                  <c:v>0.321729885333071</c:v>
                </c:pt>
                <c:pt idx="268">
                  <c:v>0.321737178918962</c:v>
                </c:pt>
                <c:pt idx="269">
                  <c:v>0.32174458313633</c:v>
                </c:pt>
                <c:pt idx="270">
                  <c:v>0.321752099656503</c:v>
                </c:pt>
                <c:pt idx="271">
                  <c:v>0.321759730175855</c:v>
                </c:pt>
                <c:pt idx="272">
                  <c:v>0.321767476416166</c:v>
                </c:pt>
                <c:pt idx="273">
                  <c:v>0.321775340125008</c:v>
                </c:pt>
                <c:pt idx="274">
                  <c:v>0.321783323076114</c:v>
                </c:pt>
                <c:pt idx="275">
                  <c:v>0.321791427069766</c:v>
                </c:pt>
                <c:pt idx="276">
                  <c:v>0.321799653933184</c:v>
                </c:pt>
                <c:pt idx="277">
                  <c:v>0.321808005520929</c:v>
                </c:pt>
                <c:pt idx="278">
                  <c:v>0.32181648371529</c:v>
                </c:pt>
                <c:pt idx="279">
                  <c:v>0.321825090426701</c:v>
                </c:pt>
                <c:pt idx="280">
                  <c:v>0.321833827594163</c:v>
                </c:pt>
                <c:pt idx="281">
                  <c:v>0.321842697185639</c:v>
                </c:pt>
                <c:pt idx="282">
                  <c:v>0.321851701198493</c:v>
                </c:pt>
                <c:pt idx="283">
                  <c:v>0.321860841659926</c:v>
                </c:pt>
                <c:pt idx="284">
                  <c:v>0.321870120627395</c:v>
                </c:pt>
                <c:pt idx="285">
                  <c:v>0.321879540189075</c:v>
                </c:pt>
                <c:pt idx="286">
                  <c:v>0.321889102464289</c:v>
                </c:pt>
                <c:pt idx="287">
                  <c:v>0.321898809603978</c:v>
                </c:pt>
                <c:pt idx="288">
                  <c:v>0.321908663791154</c:v>
                </c:pt>
                <c:pt idx="289">
                  <c:v>0.321918667241368</c:v>
                </c:pt>
                <c:pt idx="290">
                  <c:v>0.321928822203189</c:v>
                </c:pt>
                <c:pt idx="291">
                  <c:v>0.32193913095868</c:v>
                </c:pt>
                <c:pt idx="292">
                  <c:v>0.32194959582389</c:v>
                </c:pt>
                <c:pt idx="293">
                  <c:v>0.32196021914934</c:v>
                </c:pt>
                <c:pt idx="294">
                  <c:v>0.321971003320533</c:v>
                </c:pt>
                <c:pt idx="295">
                  <c:v>0.321981950758457</c:v>
                </c:pt>
                <c:pt idx="296">
                  <c:v>0.3219930639201</c:v>
                </c:pt>
                <c:pt idx="297">
                  <c:v>0.322004345298976</c:v>
                </c:pt>
                <c:pt idx="298">
                  <c:v>0.322015797425646</c:v>
                </c:pt>
                <c:pt idx="299">
                  <c:v>0.322027422868261</c:v>
                </c:pt>
                <c:pt idx="300">
                  <c:v>0.322039224233105</c:v>
                </c:pt>
                <c:pt idx="301">
                  <c:v>0.322051204165146</c:v>
                </c:pt>
                <c:pt idx="302">
                  <c:v>0.32206336534859</c:v>
                </c:pt>
                <c:pt idx="303">
                  <c:v>0.322075710507449</c:v>
                </c:pt>
                <c:pt idx="304">
                  <c:v>0.322088242406118</c:v>
                </c:pt>
                <c:pt idx="305">
                  <c:v>0.322100963849962</c:v>
                </c:pt>
                <c:pt idx="306">
                  <c:v>0.322113877685882</c:v>
                </c:pt>
                <c:pt idx="307">
                  <c:v>0.322126986802941</c:v>
                </c:pt>
                <c:pt idx="308">
                  <c:v>0.322140294132952</c:v>
                </c:pt>
                <c:pt idx="309">
                  <c:v>0.322153802651097</c:v>
                </c:pt>
                <c:pt idx="310">
                  <c:v>0.322167515376551</c:v>
                </c:pt>
                <c:pt idx="311">
                  <c:v>0.322181435373101</c:v>
                </c:pt>
                <c:pt idx="312">
                  <c:v>0.322195565749797</c:v>
                </c:pt>
                <c:pt idx="313">
                  <c:v>0.322209909661592</c:v>
                </c:pt>
                <c:pt idx="314">
                  <c:v>0.322224470310005</c:v>
                </c:pt>
                <c:pt idx="315">
                  <c:v>0.322239250943767</c:v>
                </c:pt>
                <c:pt idx="316">
                  <c:v>0.32225425485952</c:v>
                </c:pt>
                <c:pt idx="317">
                  <c:v>0.322269485402478</c:v>
                </c:pt>
                <c:pt idx="318">
                  <c:v>0.322284945967122</c:v>
                </c:pt>
                <c:pt idx="319">
                  <c:v>0.322300639997908</c:v>
                </c:pt>
                <c:pt idx="320">
                  <c:v>0.322316570989966</c:v>
                </c:pt>
                <c:pt idx="321">
                  <c:v>0.32233274248982</c:v>
                </c:pt>
                <c:pt idx="322">
                  <c:v>0.322349158096124</c:v>
                </c:pt>
                <c:pt idx="323">
                  <c:v>0.322365821460391</c:v>
                </c:pt>
                <c:pt idx="324">
                  <c:v>0.322382736287736</c:v>
                </c:pt>
                <c:pt idx="325">
                  <c:v>0.322399906337636</c:v>
                </c:pt>
                <c:pt idx="326">
                  <c:v>0.322417335424701</c:v>
                </c:pt>
                <c:pt idx="327">
                  <c:v>0.322435027419439</c:v>
                </c:pt>
                <c:pt idx="328">
                  <c:v>0.322452986249056</c:v>
                </c:pt>
                <c:pt idx="329">
                  <c:v>0.322471215898225</c:v>
                </c:pt>
                <c:pt idx="330">
                  <c:v>0.322489720409925</c:v>
                </c:pt>
                <c:pt idx="331">
                  <c:v>0.322508503886232</c:v>
                </c:pt>
                <c:pt idx="332">
                  <c:v>0.322527570489152</c:v>
                </c:pt>
                <c:pt idx="333">
                  <c:v>0.322546924441457</c:v>
                </c:pt>
                <c:pt idx="334">
                  <c:v>0.322566570027538</c:v>
                </c:pt>
                <c:pt idx="335">
                  <c:v>0.322586511594251</c:v>
                </c:pt>
                <c:pt idx="336">
                  <c:v>0.322606753551785</c:v>
                </c:pt>
                <c:pt idx="337">
                  <c:v>0.322627300374561</c:v>
                </c:pt>
                <c:pt idx="338">
                  <c:v>0.322648156602086</c:v>
                </c:pt>
                <c:pt idx="339">
                  <c:v>0.32266932683989</c:v>
                </c:pt>
                <c:pt idx="340">
                  <c:v>0.322690815760408</c:v>
                </c:pt>
                <c:pt idx="341">
                  <c:v>0.322712628103918</c:v>
                </c:pt>
                <c:pt idx="342">
                  <c:v>0.322734768679475</c:v>
                </c:pt>
                <c:pt idx="343">
                  <c:v>0.322757242365839</c:v>
                </c:pt>
                <c:pt idx="344">
                  <c:v>0.322780054112459</c:v>
                </c:pt>
                <c:pt idx="345">
                  <c:v>0.322803208940411</c:v>
                </c:pt>
                <c:pt idx="346">
                  <c:v>0.322826711943397</c:v>
                </c:pt>
                <c:pt idx="347">
                  <c:v>0.322850568288724</c:v>
                </c:pt>
                <c:pt idx="348">
                  <c:v>0.322874783218316</c:v>
                </c:pt>
                <c:pt idx="349">
                  <c:v>0.322899362049718</c:v>
                </c:pt>
                <c:pt idx="350">
                  <c:v>0.322924310177128</c:v>
                </c:pt>
                <c:pt idx="351">
                  <c:v>0.322949633072434</c:v>
                </c:pt>
                <c:pt idx="352">
                  <c:v>0.322975336286258</c:v>
                </c:pt>
                <c:pt idx="353">
                  <c:v>0.323001425449025</c:v>
                </c:pt>
                <c:pt idx="354">
                  <c:v>0.323027906272034</c:v>
                </c:pt>
                <c:pt idx="355">
                  <c:v>0.323054784548536</c:v>
                </c:pt>
                <c:pt idx="356">
                  <c:v>0.323082066154851</c:v>
                </c:pt>
                <c:pt idx="357">
                  <c:v>0.323109757051447</c:v>
                </c:pt>
                <c:pt idx="358">
                  <c:v>0.323137863284103</c:v>
                </c:pt>
                <c:pt idx="359">
                  <c:v>0.323166390985008</c:v>
                </c:pt>
                <c:pt idx="360">
                  <c:v>0.323195346373927</c:v>
                </c:pt>
                <c:pt idx="361">
                  <c:v>0.323224735759361</c:v>
                </c:pt>
                <c:pt idx="362">
                  <c:v>0.323254565539708</c:v>
                </c:pt>
                <c:pt idx="363">
                  <c:v>0.32328484220446</c:v>
                </c:pt>
                <c:pt idx="364">
                  <c:v>0.323315572335394</c:v>
                </c:pt>
                <c:pt idx="365">
                  <c:v>0.323346762607787</c:v>
                </c:pt>
                <c:pt idx="366">
                  <c:v>0.323378419791635</c:v>
                </c:pt>
                <c:pt idx="367">
                  <c:v>0.323410550752888</c:v>
                </c:pt>
                <c:pt idx="368">
                  <c:v>0.323443162454705</c:v>
                </c:pt>
                <c:pt idx="369">
                  <c:v>0.323476261958713</c:v>
                </c:pt>
                <c:pt idx="370">
                  <c:v>0.323509856426266</c:v>
                </c:pt>
                <c:pt idx="371">
                  <c:v>0.323543953119765</c:v>
                </c:pt>
                <c:pt idx="372">
                  <c:v>0.323578559403922</c:v>
                </c:pt>
                <c:pt idx="373">
                  <c:v>0.323613682747098</c:v>
                </c:pt>
                <c:pt idx="374">
                  <c:v>0.323649330722611</c:v>
                </c:pt>
                <c:pt idx="375">
                  <c:v>0.323685511010092</c:v>
                </c:pt>
                <c:pt idx="376">
                  <c:v>0.323722231396816</c:v>
                </c:pt>
                <c:pt idx="377">
                  <c:v>0.323759499779081</c:v>
                </c:pt>
                <c:pt idx="378">
                  <c:v>0.323797324163578</c:v>
                </c:pt>
                <c:pt idx="379">
                  <c:v>0.323835712668784</c:v>
                </c:pt>
                <c:pt idx="380">
                  <c:v>0.32387467352636</c:v>
                </c:pt>
                <c:pt idx="381">
                  <c:v>0.32391421508256</c:v>
                </c:pt>
                <c:pt idx="382">
                  <c:v>0.323954345799674</c:v>
                </c:pt>
                <c:pt idx="383">
                  <c:v>0.323995074257453</c:v>
                </c:pt>
                <c:pt idx="384">
                  <c:v>0.324036409154568</c:v>
                </c:pt>
                <c:pt idx="385">
                  <c:v>0.324078359310072</c:v>
                </c:pt>
                <c:pt idx="386">
                  <c:v>0.324120933664877</c:v>
                </c:pt>
                <c:pt idx="387">
                  <c:v>0.324164141283242</c:v>
                </c:pt>
                <c:pt idx="388">
                  <c:v>0.324207991354277</c:v>
                </c:pt>
                <c:pt idx="389">
                  <c:v>0.32425249319345</c:v>
                </c:pt>
                <c:pt idx="390">
                  <c:v>0.324297656244117</c:v>
                </c:pt>
                <c:pt idx="391">
                  <c:v>0.324343490079062</c:v>
                </c:pt>
                <c:pt idx="392">
                  <c:v>0.324390004402028</c:v>
                </c:pt>
                <c:pt idx="393">
                  <c:v>0.324437209049299</c:v>
                </c:pt>
                <c:pt idx="394">
                  <c:v>0.324485113991254</c:v>
                </c:pt>
                <c:pt idx="395">
                  <c:v>0.324533729333953</c:v>
                </c:pt>
                <c:pt idx="396">
                  <c:v>0.324583065320738</c:v>
                </c:pt>
                <c:pt idx="397">
                  <c:v>0.32463313233382</c:v>
                </c:pt>
                <c:pt idx="398">
                  <c:v>0.324683940895914</c:v>
                </c:pt>
                <c:pt idx="399">
                  <c:v>0.324735501671842</c:v>
                </c:pt>
                <c:pt idx="400">
                  <c:v>0.32478782547018</c:v>
                </c:pt>
                <c:pt idx="401">
                  <c:v>0.324840923244903</c:v>
                </c:pt>
                <c:pt idx="402">
                  <c:v>0.324894806097025</c:v>
                </c:pt>
                <c:pt idx="403">
                  <c:v>0.32494948527628</c:v>
                </c:pt>
                <c:pt idx="404">
                  <c:v>0.325004972182783</c:v>
                </c:pt>
                <c:pt idx="405">
                  <c:v>0.325061278368709</c:v>
                </c:pt>
                <c:pt idx="406">
                  <c:v>0.325118415539992</c:v>
                </c:pt>
                <c:pt idx="407">
                  <c:v>0.32517639555801</c:v>
                </c:pt>
                <c:pt idx="408">
                  <c:v>0.325235230441294</c:v>
                </c:pt>
                <c:pt idx="409">
                  <c:v>0.325294932367252</c:v>
                </c:pt>
                <c:pt idx="410">
                  <c:v>0.325355513673859</c:v>
                </c:pt>
                <c:pt idx="411">
                  <c:v>0.325416986861411</c:v>
                </c:pt>
                <c:pt idx="412">
                  <c:v>0.325479364594243</c:v>
                </c:pt>
                <c:pt idx="413">
                  <c:v>0.325542659702464</c:v>
                </c:pt>
                <c:pt idx="414">
                  <c:v>0.325606885183711</c:v>
                </c:pt>
                <c:pt idx="415">
                  <c:v>0.325672054204877</c:v>
                </c:pt>
                <c:pt idx="416">
                  <c:v>0.32573818010388</c:v>
                </c:pt>
                <c:pt idx="417">
                  <c:v>0.325805276391408</c:v>
                </c:pt>
                <c:pt idx="418">
                  <c:v>0.325873356752676</c:v>
                </c:pt>
                <c:pt idx="419">
                  <c:v>0.325942435049191</c:v>
                </c:pt>
                <c:pt idx="420">
                  <c:v>0.326012525320513</c:v>
                </c:pt>
                <c:pt idx="421">
                  <c:v>0.326083641786012</c:v>
                </c:pt>
                <c:pt idx="422">
                  <c:v>0.326155798846643</c:v>
                </c:pt>
                <c:pt idx="423">
                  <c:v>0.3262290110867</c:v>
                </c:pt>
                <c:pt idx="424">
                  <c:v>0.32630329327559</c:v>
                </c:pt>
                <c:pt idx="425">
                  <c:v>0.32637866036958</c:v>
                </c:pt>
                <c:pt idx="426">
                  <c:v>0.326455127513565</c:v>
                </c:pt>
                <c:pt idx="427">
                  <c:v>0.326532710042838</c:v>
                </c:pt>
                <c:pt idx="428">
                  <c:v>0.326611423484818</c:v>
                </c:pt>
                <c:pt idx="429">
                  <c:v>0.326691283560815</c:v>
                </c:pt>
                <c:pt idx="430">
                  <c:v>0.326772306187769</c:v>
                </c:pt>
                <c:pt idx="431">
                  <c:v>0.32685450747999</c:v>
                </c:pt>
                <c:pt idx="432">
                  <c:v>0.326937903750879</c:v>
                </c:pt>
                <c:pt idx="433">
                  <c:v>0.327022511514661</c:v>
                </c:pt>
                <c:pt idx="434">
                  <c:v>0.327108347488085</c:v>
                </c:pt>
                <c:pt idx="435">
                  <c:v>0.327195428592144</c:v>
                </c:pt>
                <c:pt idx="436">
                  <c:v>0.327283771953746</c:v>
                </c:pt>
                <c:pt idx="437">
                  <c:v>0.327373394907399</c:v>
                </c:pt>
                <c:pt idx="438">
                  <c:v>0.327464314996887</c:v>
                </c:pt>
                <c:pt idx="439">
                  <c:v>0.327556549976906</c:v>
                </c:pt>
                <c:pt idx="440">
                  <c:v>0.327650117814709</c:v>
                </c:pt>
                <c:pt idx="441">
                  <c:v>0.327745036691714</c:v>
                </c:pt>
                <c:pt idx="442">
                  <c:v>0.327841325005117</c:v>
                </c:pt>
                <c:pt idx="443">
                  <c:v>0.327939001369461</c:v>
                </c:pt>
                <c:pt idx="444">
                  <c:v>0.32803808461819</c:v>
                </c:pt>
                <c:pt idx="445">
                  <c:v>0.328138593805211</c:v>
                </c:pt>
                <c:pt idx="446">
                  <c:v>0.328240548206371</c:v>
                </c:pt>
                <c:pt idx="447">
                  <c:v>0.32834396732098</c:v>
                </c:pt>
                <c:pt idx="448">
                  <c:v>0.32844887087324</c:v>
                </c:pt>
                <c:pt idx="449">
                  <c:v>0.328555278813704</c:v>
                </c:pt>
                <c:pt idx="450">
                  <c:v>0.328663211320665</c:v>
                </c:pt>
                <c:pt idx="451">
                  <c:v>0.328772688801523</c:v>
                </c:pt>
                <c:pt idx="452">
                  <c:v>0.328883731894142</c:v>
                </c:pt>
                <c:pt idx="453">
                  <c:v>0.328996361468126</c:v>
                </c:pt>
                <c:pt idx="454">
                  <c:v>0.329110598626111</c:v>
                </c:pt>
                <c:pt idx="455">
                  <c:v>0.329226464704979</c:v>
                </c:pt>
                <c:pt idx="456">
                  <c:v>0.329343981277041</c:v>
                </c:pt>
                <c:pt idx="457">
                  <c:v>0.32946317015119</c:v>
                </c:pt>
                <c:pt idx="458">
                  <c:v>0.329584053374009</c:v>
                </c:pt>
                <c:pt idx="459">
                  <c:v>0.329706653230798</c:v>
                </c:pt>
                <c:pt idx="460">
                  <c:v>0.32983099224661</c:v>
                </c:pt>
                <c:pt idx="461">
                  <c:v>0.329957093187183</c:v>
                </c:pt>
                <c:pt idx="462">
                  <c:v>0.330084979059859</c:v>
                </c:pt>
                <c:pt idx="463">
                  <c:v>0.330214673114408</c:v>
                </c:pt>
                <c:pt idx="464">
                  <c:v>0.330346198843846</c:v>
                </c:pt>
                <c:pt idx="465">
                  <c:v>0.330479579985144</c:v>
                </c:pt>
                <c:pt idx="466">
                  <c:v>0.330614840519898</c:v>
                </c:pt>
                <c:pt idx="467">
                  <c:v>0.330752004674943</c:v>
                </c:pt>
                <c:pt idx="468">
                  <c:v>0.330891096922874</c:v>
                </c:pt>
                <c:pt idx="469">
                  <c:v>0.331032141982523</c:v>
                </c:pt>
                <c:pt idx="470">
                  <c:v>0.331175164819349</c:v>
                </c:pt>
                <c:pt idx="471">
                  <c:v>0.331320190645754</c:v>
                </c:pt>
                <c:pt idx="472">
                  <c:v>0.331467244921327</c:v>
                </c:pt>
                <c:pt idx="473">
                  <c:v>0.331616353353011</c:v>
                </c:pt>
                <c:pt idx="474">
                  <c:v>0.331767541895165</c:v>
                </c:pt>
                <c:pt idx="475">
                  <c:v>0.331920836749572</c:v>
                </c:pt>
                <c:pt idx="476">
                  <c:v>0.332076264365324</c:v>
                </c:pt>
                <c:pt idx="477">
                  <c:v>0.332233851438645</c:v>
                </c:pt>
                <c:pt idx="478">
                  <c:v>0.332393624912605</c:v>
                </c:pt>
                <c:pt idx="479">
                  <c:v>0.332555611976721</c:v>
                </c:pt>
                <c:pt idx="480">
                  <c:v>0.332719840066488</c:v>
                </c:pt>
                <c:pt idx="481">
                  <c:v>0.332886336862782</c:v>
                </c:pt>
                <c:pt idx="482">
                  <c:v>0.33305513029115</c:v>
                </c:pt>
                <c:pt idx="483">
                  <c:v>0.333226248521024</c:v>
                </c:pt>
                <c:pt idx="484">
                  <c:v>0.333399719964774</c:v>
                </c:pt>
                <c:pt idx="485">
                  <c:v>0.333575573276665</c:v>
                </c:pt>
                <c:pt idx="486">
                  <c:v>0.333753837351702</c:v>
                </c:pt>
                <c:pt idx="487">
                  <c:v>0.333934541324335</c:v>
                </c:pt>
                <c:pt idx="488">
                  <c:v>0.33411771456703</c:v>
                </c:pt>
                <c:pt idx="489">
                  <c:v>0.334303386688726</c:v>
                </c:pt>
                <c:pt idx="490">
                  <c:v>0.334491587533132</c:v>
                </c:pt>
                <c:pt idx="491">
                  <c:v>0.334682347176912</c:v>
                </c:pt>
                <c:pt idx="492">
                  <c:v>0.334875695927695</c:v>
                </c:pt>
                <c:pt idx="493">
                  <c:v>0.335071664321955</c:v>
                </c:pt>
                <c:pt idx="494">
                  <c:v>0.335270283122745</c:v>
                </c:pt>
                <c:pt idx="495">
                  <c:v>0.335471583317254</c:v>
                </c:pt>
                <c:pt idx="496">
                  <c:v>0.33567559611422</c:v>
                </c:pt>
                <c:pt idx="497">
                  <c:v>0.335882352941178</c:v>
                </c:pt>
                <c:pt idx="498">
                  <c:v>0.336088745224805</c:v>
                </c:pt>
                <c:pt idx="499">
                  <c:v>0.336297861596075</c:v>
                </c:pt>
                <c:pt idx="500">
                  <c:v>0.336509732705196</c:v>
                </c:pt>
                <c:pt idx="501">
                  <c:v>0.336724389396522</c:v>
                </c:pt>
                <c:pt idx="502">
                  <c:v>0.336941862705176</c:v>
                </c:pt>
                <c:pt idx="503">
                  <c:v>0.337162183853531</c:v>
                </c:pt>
                <c:pt idx="504">
                  <c:v>0.337385384247474</c:v>
                </c:pt>
                <c:pt idx="505">
                  <c:v>0.337611495472513</c:v>
                </c:pt>
                <c:pt idx="506">
                  <c:v>0.337840549289702</c:v>
                </c:pt>
                <c:pt idx="507">
                  <c:v>0.338072577631356</c:v>
                </c:pt>
                <c:pt idx="508">
                  <c:v>0.338307612596603</c:v>
                </c:pt>
                <c:pt idx="509">
                  <c:v>0.338545686446716</c:v>
                </c:pt>
                <c:pt idx="510">
                  <c:v>0.338786831600266</c:v>
                </c:pt>
                <c:pt idx="511">
                  <c:v>0.339031080628038</c:v>
                </c:pt>
                <c:pt idx="512">
                  <c:v>0.339278466247795</c:v>
                </c:pt>
                <c:pt idx="513">
                  <c:v>0.339529021318765</c:v>
                </c:pt>
                <c:pt idx="514">
                  <c:v>0.339782778835967</c:v>
                </c:pt>
                <c:pt idx="515">
                  <c:v>0.340039771924288</c:v>
                </c:pt>
                <c:pt idx="516">
                  <c:v>0.340300033832346</c:v>
                </c:pt>
                <c:pt idx="517">
                  <c:v>0.340563597926127</c:v>
                </c:pt>
                <c:pt idx="518">
                  <c:v>0.34083049768239</c:v>
                </c:pt>
                <c:pt idx="519">
                  <c:v>0.341100766681836</c:v>
                </c:pt>
                <c:pt idx="520">
                  <c:v>0.341374438602047</c:v>
                </c:pt>
                <c:pt idx="521">
                  <c:v>0.341651547210169</c:v>
                </c:pt>
                <c:pt idx="522">
                  <c:v>0.341932126355372</c:v>
                </c:pt>
                <c:pt idx="523">
                  <c:v>0.342216209961038</c:v>
                </c:pt>
                <c:pt idx="524">
                  <c:v>0.342503832016712</c:v>
                </c:pt>
                <c:pt idx="525">
                  <c:v>0.342795026569796</c:v>
                </c:pt>
                <c:pt idx="526">
                  <c:v>0.34308982771698</c:v>
                </c:pt>
                <c:pt idx="527">
                  <c:v>0.343388269595416</c:v>
                </c:pt>
                <c:pt idx="528">
                  <c:v>0.343690386373614</c:v>
                </c:pt>
                <c:pt idx="529">
                  <c:v>0.343996212242108</c:v>
                </c:pt>
                <c:pt idx="530">
                  <c:v>0.344305781403797</c:v>
                </c:pt>
                <c:pt idx="531">
                  <c:v>0.344619128064055</c:v>
                </c:pt>
                <c:pt idx="532">
                  <c:v>0.34493628642055</c:v>
                </c:pt>
                <c:pt idx="533">
                  <c:v>0.345257290652783</c:v>
                </c:pt>
                <c:pt idx="534">
                  <c:v>0.345582174911351</c:v>
                </c:pt>
                <c:pt idx="535">
                  <c:v>0.345910973306922</c:v>
                </c:pt>
                <c:pt idx="536">
                  <c:v>0.34624371989893</c:v>
                </c:pt>
                <c:pt idx="537">
                  <c:v>0.346580448683988</c:v>
                </c:pt>
                <c:pt idx="538">
                  <c:v>0.346921193583992</c:v>
                </c:pt>
                <c:pt idx="539">
                  <c:v>0.347265988433961</c:v>
                </c:pt>
                <c:pt idx="540">
                  <c:v>0.347614866969569</c:v>
                </c:pt>
                <c:pt idx="541">
                  <c:v>0.347967862814384</c:v>
                </c:pt>
                <c:pt idx="542">
                  <c:v>0.348325009466832</c:v>
                </c:pt>
                <c:pt idx="543">
                  <c:v>0.348686340286846</c:v>
                </c:pt>
                <c:pt idx="544">
                  <c:v>0.349051888482222</c:v>
                </c:pt>
                <c:pt idx="545">
                  <c:v>0.349421687094706</c:v>
                </c:pt>
                <c:pt idx="546">
                  <c:v>0.349795768985743</c:v>
                </c:pt>
                <c:pt idx="547">
                  <c:v>0.350174166821984</c:v>
                </c:pt>
                <c:pt idx="548">
                  <c:v>0.350556913060452</c:v>
                </c:pt>
                <c:pt idx="549">
                  <c:v>0.350944039933438</c:v>
                </c:pt>
                <c:pt idx="550">
                  <c:v>0.351335579433116</c:v>
                </c:pt>
                <c:pt idx="551">
                  <c:v>0.351731563295844</c:v>
                </c:pt>
                <c:pt idx="552">
                  <c:v>0.352132022986183</c:v>
                </c:pt>
                <c:pt idx="553">
                  <c:v>0.352536989680657</c:v>
                </c:pt>
                <c:pt idx="554">
                  <c:v>0.352946494251178</c:v>
                </c:pt>
                <c:pt idx="555">
                  <c:v>0.353360567248254</c:v>
                </c:pt>
                <c:pt idx="556">
                  <c:v>0.353779238883847</c:v>
                </c:pt>
                <c:pt idx="557">
                  <c:v>0.354202539014034</c:v>
                </c:pt>
                <c:pt idx="558">
                  <c:v>0.354630497121333</c:v>
                </c:pt>
                <c:pt idx="559">
                  <c:v>0.3550631422968</c:v>
                </c:pt>
                <c:pt idx="560">
                  <c:v>0.355500503221856</c:v>
                </c:pt>
                <c:pt idx="561">
                  <c:v>0.35594260814985</c:v>
                </c:pt>
                <c:pt idx="562">
                  <c:v>0.356389484887386</c:v>
                </c:pt>
                <c:pt idx="563">
                  <c:v>0.356841160775398</c:v>
                </c:pt>
                <c:pt idx="564">
                  <c:v>0.357297662669984</c:v>
                </c:pt>
                <c:pt idx="565">
                  <c:v>0.357759016923011</c:v>
                </c:pt>
                <c:pt idx="566">
                  <c:v>0.358225249362502</c:v>
                </c:pt>
                <c:pt idx="567">
                  <c:v>0.358696385272799</c:v>
                </c:pt>
                <c:pt idx="568">
                  <c:v>0.359172449374518</c:v>
                </c:pt>
                <c:pt idx="569">
                  <c:v>0.359653465804315</c:v>
                </c:pt>
                <c:pt idx="570">
                  <c:v>0.36013945809445</c:v>
                </c:pt>
                <c:pt idx="571">
                  <c:v>0.360630449152175</c:v>
                </c:pt>
                <c:pt idx="572">
                  <c:v>0.361126461238956</c:v>
                </c:pt>
                <c:pt idx="573">
                  <c:v>0.361627515949518</c:v>
                </c:pt>
                <c:pt idx="574">
                  <c:v>0.362133634190773</c:v>
                </c:pt>
                <c:pt idx="575">
                  <c:v>0.362644836160581</c:v>
                </c:pt>
                <c:pt idx="576">
                  <c:v>0.363161141326396</c:v>
                </c:pt>
                <c:pt idx="577">
                  <c:v>0.363682568403808</c:v>
                </c:pt>
                <c:pt idx="578">
                  <c:v>0.36420913533497</c:v>
                </c:pt>
                <c:pt idx="579">
                  <c:v>0.364740859266959</c:v>
                </c:pt>
                <c:pt idx="580">
                  <c:v>0.365277756530048</c:v>
                </c:pt>
                <c:pt idx="581">
                  <c:v>0.365819842615932</c:v>
                </c:pt>
                <c:pt idx="582">
                  <c:v>0.366367132155906</c:v>
                </c:pt>
                <c:pt idx="583">
                  <c:v>0.366919638899027</c:v>
                </c:pt>
                <c:pt idx="584">
                  <c:v>0.36747737569025</c:v>
                </c:pt>
                <c:pt idx="585">
                  <c:v>0.36804035444859</c:v>
                </c:pt>
                <c:pt idx="586">
                  <c:v>0.368608586145305</c:v>
                </c:pt>
                <c:pt idx="587">
                  <c:v>0.369182080782097</c:v>
                </c:pt>
                <c:pt idx="588">
                  <c:v>0.369760847369412</c:v>
                </c:pt>
                <c:pt idx="589">
                  <c:v>0.370344893904788</c:v>
                </c:pt>
                <c:pt idx="590">
                  <c:v>0.370934227351314</c:v>
                </c:pt>
                <c:pt idx="591">
                  <c:v>0.371528853616216</c:v>
                </c:pt>
                <c:pt idx="592">
                  <c:v>0.372128777529551</c:v>
                </c:pt>
                <c:pt idx="593">
                  <c:v>0.372734002823087</c:v>
                </c:pt>
                <c:pt idx="594">
                  <c:v>0.37351162403637</c:v>
                </c:pt>
                <c:pt idx="595">
                  <c:v>0.374565351337396</c:v>
                </c:pt>
                <c:pt idx="596">
                  <c:v>0.375628157116674</c:v>
                </c:pt>
                <c:pt idx="597">
                  <c:v>0.376700039887674</c:v>
                </c:pt>
                <c:pt idx="598">
                  <c:v>0.377780996109194</c:v>
                </c:pt>
                <c:pt idx="599">
                  <c:v>0.378871020151604</c:v>
                </c:pt>
                <c:pt idx="600">
                  <c:v>0.380053688315226</c:v>
                </c:pt>
                <c:pt idx="601">
                  <c:v>0.381329425866447</c:v>
                </c:pt>
                <c:pt idx="602">
                  <c:v>0.382615568481502</c:v>
                </c:pt>
                <c:pt idx="603">
                  <c:v>0.383912099686386</c:v>
                </c:pt>
                <c:pt idx="604">
                  <c:v>0.385219000418575</c:v>
                </c:pt>
                <c:pt idx="605">
                  <c:v>0.386536248992565</c:v>
                </c:pt>
                <c:pt idx="606">
                  <c:v>0.387863821066261</c:v>
                </c:pt>
                <c:pt idx="607">
                  <c:v>0.389201689608331</c:v>
                </c:pt>
                <c:pt idx="608">
                  <c:v>0.390549824866555</c:v>
                </c:pt>
                <c:pt idx="609">
                  <c:v>0.391908194337194</c:v>
                </c:pt>
                <c:pt idx="610">
                  <c:v>0.393276762735452</c:v>
                </c:pt>
                <c:pt idx="611">
                  <c:v>0.394655491967088</c:v>
                </c:pt>
                <c:pt idx="612">
                  <c:v>0.396044341101196</c:v>
                </c:pt>
                <c:pt idx="613">
                  <c:v>0.397443266344222</c:v>
                </c:pt>
                <c:pt idx="614">
                  <c:v>0.398852221015246</c:v>
                </c:pt>
                <c:pt idx="615">
                  <c:v>0.400271155522616</c:v>
                </c:pt>
                <c:pt idx="616">
                  <c:v>0.401700017341941</c:v>
                </c:pt>
                <c:pt idx="617">
                  <c:v>0.403138750995488</c:v>
                </c:pt>
                <c:pt idx="618">
                  <c:v>0.404587298033074</c:v>
                </c:pt>
                <c:pt idx="619">
                  <c:v>0.406045597014445</c:v>
                </c:pt>
                <c:pt idx="620">
                  <c:v>0.407513583493213</c:v>
                </c:pt>
                <c:pt idx="621">
                  <c:v>0.408991190002411</c:v>
                </c:pt>
                <c:pt idx="622">
                  <c:v>0.410478346041655</c:v>
                </c:pt>
                <c:pt idx="623">
                  <c:v>0.411974978066014</c:v>
                </c:pt>
                <c:pt idx="624">
                  <c:v>0.413481009476595</c:v>
                </c:pt>
                <c:pt idx="625">
                  <c:v>0.414996360612893</c:v>
                </c:pt>
                <c:pt idx="626">
                  <c:v>0.416576290784108</c:v>
                </c:pt>
                <c:pt idx="627">
                  <c:v>0.418333048335659</c:v>
                </c:pt>
                <c:pt idx="628">
                  <c:v>0.420100185948463</c:v>
                </c:pt>
                <c:pt idx="629">
                  <c:v>0.421877598305729</c:v>
                </c:pt>
                <c:pt idx="630">
                  <c:v>0.423665176571795</c:v>
                </c:pt>
                <c:pt idx="631">
                  <c:v>0.425462808396324</c:v>
                </c:pt>
                <c:pt idx="632">
                  <c:v>0.427270377920799</c:v>
                </c:pt>
                <c:pt idx="633">
                  <c:v>0.429087765787337</c:v>
                </c:pt>
                <c:pt idx="634">
                  <c:v>0.430914849149854</c:v>
                </c:pt>
                <c:pt idx="635">
                  <c:v>0.432751501687591</c:v>
                </c:pt>
                <c:pt idx="636">
                  <c:v>0.434597593621066</c:v>
                </c:pt>
                <c:pt idx="637">
                  <c:v>0.436452991730411</c:v>
                </c:pt>
                <c:pt idx="638">
                  <c:v>0.438317559376168</c:v>
                </c:pt>
                <c:pt idx="639">
                  <c:v>0.440191156522546</c:v>
                </c:pt>
                <c:pt idx="640">
                  <c:v>0.442073639763141</c:v>
                </c:pt>
                <c:pt idx="641">
                  <c:v>0.443964862349117</c:v>
                </c:pt>
                <c:pt idx="642">
                  <c:v>0.445864674219904</c:v>
                </c:pt>
                <c:pt idx="643">
                  <c:v>0.447772922036377</c:v>
                </c:pt>
                <c:pt idx="644">
                  <c:v>0.449689449216532</c:v>
                </c:pt>
                <c:pt idx="645">
                  <c:v>0.451614095973648</c:v>
                </c:pt>
                <c:pt idx="646">
                  <c:v>0.453546699356946</c:v>
                </c:pt>
                <c:pt idx="647">
                  <c:v>0.455487093294747</c:v>
                </c:pt>
                <c:pt idx="648">
                  <c:v>0.457435108640068</c:v>
                </c:pt>
                <c:pt idx="649">
                  <c:v>0.459390573218726</c:v>
                </c:pt>
                <c:pt idx="650">
                  <c:v>0.461353311879834</c:v>
                </c:pt>
                <c:pt idx="651">
                  <c:v>0.463323146548763</c:v>
                </c:pt>
                <c:pt idx="652">
                  <c:v>0.465299896282492</c:v>
                </c:pt>
                <c:pt idx="653">
                  <c:v>0.467283377327323</c:v>
                </c:pt>
                <c:pt idx="654">
                  <c:v>0.469273403178954</c:v>
                </c:pt>
                <c:pt idx="655">
                  <c:v>0.47126978464487</c:v>
                </c:pt>
                <c:pt idx="656">
                  <c:v>0.473272329908992</c:v>
                </c:pt>
                <c:pt idx="657">
                  <c:v>0.475280844598593</c:v>
                </c:pt>
                <c:pt idx="658">
                  <c:v>0.477295131853381</c:v>
                </c:pt>
                <c:pt idx="659">
                  <c:v>0.479314992396758</c:v>
                </c:pt>
                <c:pt idx="660">
                  <c:v>0.48134022460916</c:v>
                </c:pt>
                <c:pt idx="661">
                  <c:v>0.483370624603479</c:v>
                </c:pt>
                <c:pt idx="662">
                  <c:v>0.485405986302445</c:v>
                </c:pt>
                <c:pt idx="663">
                  <c:v>0.487446101517971</c:v>
                </c:pt>
                <c:pt idx="664">
                  <c:v>0.489490760032379</c:v>
                </c:pt>
                <c:pt idx="665">
                  <c:v>0.491539749681424</c:v>
                </c:pt>
                <c:pt idx="666">
                  <c:v>0.493592856439087</c:v>
                </c:pt>
                <c:pt idx="667">
                  <c:v>0.495743499864237</c:v>
                </c:pt>
                <c:pt idx="668">
                  <c:v>0.498065794058304</c:v>
                </c:pt>
                <c:pt idx="669">
                  <c:v>0.500391992828452</c:v>
                </c:pt>
                <c:pt idx="670">
                  <c:v>0.502721847577964</c:v>
                </c:pt>
                <c:pt idx="671">
                  <c:v>0.505055108116515</c:v>
                </c:pt>
                <c:pt idx="672">
                  <c:v>0.507391522765829</c:v>
                </c:pt>
                <c:pt idx="673">
                  <c:v>0.50973083846671</c:v>
                </c:pt>
                <c:pt idx="674">
                  <c:v>0.512072800887356</c:v>
                </c:pt>
                <c:pt idx="675">
                  <c:v>0.514417154532866</c:v>
                </c:pt>
                <c:pt idx="676">
                  <c:v>0.516763642855798</c:v>
                </c:pt>
                <c:pt idx="677">
                  <c:v>0.519112008367727</c:v>
                </c:pt>
                <c:pt idx="678">
                  <c:v>0.521461992751712</c:v>
                </c:pt>
                <c:pt idx="679">
                  <c:v>0.523813336975474</c:v>
                </c:pt>
                <c:pt idx="680">
                  <c:v>0.526165781405306</c:v>
                </c:pt>
                <c:pt idx="681">
                  <c:v>0.528519065920513</c:v>
                </c:pt>
                <c:pt idx="682">
                  <c:v>0.53087293002832</c:v>
                </c:pt>
                <c:pt idx="683">
                  <c:v>0.533227112979133</c:v>
                </c:pt>
                <c:pt idx="684">
                  <c:v>0.535581353882031</c:v>
                </c:pt>
                <c:pt idx="685">
                  <c:v>0.537935391820414</c:v>
                </c:pt>
                <c:pt idx="686">
                  <c:v>0.540288965967634</c:v>
                </c:pt>
                <c:pt idx="687">
                  <c:v>0.542641815702604</c:v>
                </c:pt>
                <c:pt idx="688">
                  <c:v>0.544993680725129</c:v>
                </c:pt>
                <c:pt idx="689">
                  <c:v>0.547344301171024</c:v>
                </c:pt>
                <c:pt idx="690">
                  <c:v>0.549693417726764</c:v>
                </c:pt>
                <c:pt idx="691">
                  <c:v>0.552040771743626</c:v>
                </c:pt>
                <c:pt idx="692">
                  <c:v>0.554386105351226</c:v>
                </c:pt>
                <c:pt idx="693">
                  <c:v>0.55672916157032</c:v>
                </c:pt>
                <c:pt idx="694">
                  <c:v>0.559069684424739</c:v>
                </c:pt>
                <c:pt idx="695">
                  <c:v>0.561407419052444</c:v>
                </c:pt>
                <c:pt idx="696">
                  <c:v>0.563742111815502</c:v>
                </c:pt>
                <c:pt idx="697">
                  <c:v>0.566073510408934</c:v>
                </c:pt>
                <c:pt idx="698">
                  <c:v>0.568401363968331</c:v>
                </c:pt>
                <c:pt idx="699">
                  <c:v>0.57072542317614</c:v>
                </c:pt>
                <c:pt idx="700">
                  <c:v>0.573045440366506</c:v>
                </c:pt>
                <c:pt idx="701">
                  <c:v>0.575361169628624</c:v>
                </c:pt>
                <c:pt idx="702">
                  <c:v>0.577672366908477</c:v>
                </c:pt>
                <c:pt idx="703">
                  <c:v>0.57997879010884</c:v>
                </c:pt>
                <c:pt idx="704">
                  <c:v>0.582280199187573</c:v>
                </c:pt>
                <c:pt idx="705">
                  <c:v>0.58457635625401</c:v>
                </c:pt>
                <c:pt idx="706">
                  <c:v>0.586867025663411</c:v>
                </c:pt>
                <c:pt idx="707">
                  <c:v>0.58915197410942</c:v>
                </c:pt>
                <c:pt idx="708">
                  <c:v>0.591430970714419</c:v>
                </c:pt>
                <c:pt idx="709">
                  <c:v>0.593703787117743</c:v>
                </c:pt>
                <c:pt idx="710">
                  <c:v>0.595970197561652</c:v>
                </c:pt>
                <c:pt idx="711">
                  <c:v>0.598375826284322</c:v>
                </c:pt>
                <c:pt idx="712">
                  <c:v>0.60089590446045</c:v>
                </c:pt>
                <c:pt idx="713">
                  <c:v>0.603408077887441</c:v>
                </c:pt>
                <c:pt idx="714">
                  <c:v>0.605912106593869</c:v>
                </c:pt>
                <c:pt idx="715">
                  <c:v>0.608407753961153</c:v>
                </c:pt>
                <c:pt idx="716">
                  <c:v>0.610894786803496</c:v>
                </c:pt>
                <c:pt idx="717">
                  <c:v>0.613372975444892</c:v>
                </c:pt>
                <c:pt idx="718">
                  <c:v>0.61584209379323</c:v>
                </c:pt>
                <c:pt idx="719">
                  <c:v>0.618301919411391</c:v>
                </c:pt>
                <c:pt idx="720">
                  <c:v>0.62075223358533</c:v>
                </c:pt>
                <c:pt idx="721">
                  <c:v>0.62319282138914</c:v>
                </c:pt>
                <c:pt idx="722">
                  <c:v>0.625623471747022</c:v>
                </c:pt>
                <c:pt idx="723">
                  <c:v>0.628043977492177</c:v>
                </c:pt>
                <c:pt idx="724">
                  <c:v>0.630454135422555</c:v>
                </c:pt>
                <c:pt idx="725">
                  <c:v>0.632853746353546</c:v>
                </c:pt>
                <c:pt idx="726">
                  <c:v>0.635242615167438</c:v>
                </c:pt>
                <c:pt idx="727">
                  <c:v>0.637620550859834</c:v>
                </c:pt>
                <c:pt idx="728">
                  <c:v>0.639987366582835</c:v>
                </c:pt>
                <c:pt idx="729">
                  <c:v>0.642342879685148</c:v>
                </c:pt>
                <c:pt idx="730">
                  <c:v>0.644686911748993</c:v>
                </c:pt>
                <c:pt idx="731">
                  <c:v>0.647019288623942</c:v>
                </c:pt>
                <c:pt idx="732">
                  <c:v>0.649339840457583</c:v>
                </c:pt>
                <c:pt idx="733">
                  <c:v>0.651648401723109</c:v>
                </c:pt>
                <c:pt idx="734">
                  <c:v>0.653944811243825</c:v>
                </c:pt>
                <c:pt idx="735">
                  <c:v>0.656228912214582</c:v>
                </c:pt>
                <c:pt idx="736">
                  <c:v>0.658500552220178</c:v>
                </c:pt>
                <c:pt idx="737">
                  <c:v>0.660759583250757</c:v>
                </c:pt>
                <c:pt idx="738">
                  <c:v>0.663005861714231</c:v>
                </c:pt>
                <c:pt idx="739">
                  <c:v>0.665239248445756</c:v>
                </c:pt>
                <c:pt idx="740">
                  <c:v>0.667459608714303</c:v>
                </c:pt>
                <c:pt idx="741">
                  <c:v>0.669666812226392</c:v>
                </c:pt>
                <c:pt idx="742">
                  <c:v>0.671860733126961</c:v>
                </c:pt>
                <c:pt idx="743">
                  <c:v>0.674041249997532</c:v>
                </c:pt>
                <c:pt idx="744">
                  <c:v>0.676208245851554</c:v>
                </c:pt>
                <c:pt idx="745">
                  <c:v>0.678361608127174</c:v>
                </c:pt>
                <c:pt idx="746">
                  <c:v>0.680501228677292</c:v>
                </c:pt>
                <c:pt idx="747">
                  <c:v>0.682627003757131</c:v>
                </c:pt>
                <c:pt idx="748">
                  <c:v>0.684738834009224</c:v>
                </c:pt>
                <c:pt idx="749">
                  <c:v>0.686836624445981</c:v>
                </c:pt>
                <c:pt idx="750">
                  <c:v>0.688920284429864</c:v>
                </c:pt>
                <c:pt idx="751">
                  <c:v>0.690989727651203</c:v>
                </c:pt>
                <c:pt idx="752">
                  <c:v>0.69304487210377</c:v>
                </c:pt>
                <c:pt idx="753">
                  <c:v>0.695085640058103</c:v>
                </c:pt>
                <c:pt idx="754">
                  <c:v>0.697111958032739</c:v>
                </c:pt>
                <c:pt idx="755">
                  <c:v>0.699123756763326</c:v>
                </c:pt>
                <c:pt idx="756">
                  <c:v>0.701120971169731</c:v>
                </c:pt>
                <c:pt idx="757">
                  <c:v>0.703103540321219</c:v>
                </c:pt>
                <c:pt idx="758">
                  <c:v>0.705071407399747</c:v>
                </c:pt>
                <c:pt idx="759">
                  <c:v>0.707024519661432</c:v>
                </c:pt>
                <c:pt idx="760">
                  <c:v>0.708962828396322</c:v>
                </c:pt>
                <c:pt idx="761">
                  <c:v>0.710886288886452</c:v>
                </c:pt>
                <c:pt idx="762">
                  <c:v>0.712794860362334</c:v>
                </c:pt>
                <c:pt idx="763">
                  <c:v>0.714688505957876</c:v>
                </c:pt>
                <c:pt idx="764">
                  <c:v>0.7165671926639</c:v>
                </c:pt>
                <c:pt idx="765">
                  <c:v>0.718430891280203</c:v>
                </c:pt>
                <c:pt idx="766">
                  <c:v>0.720279576366352</c:v>
                </c:pt>
                <c:pt idx="767">
                  <c:v>0.722113226191177</c:v>
                </c:pt>
                <c:pt idx="768">
                  <c:v>0.723931822681115</c:v>
                </c:pt>
                <c:pt idx="769">
                  <c:v>0.725735351367417</c:v>
                </c:pt>
                <c:pt idx="770">
                  <c:v>0.72752380133233</c:v>
                </c:pt>
                <c:pt idx="771">
                  <c:v>0.729297165154259</c:v>
                </c:pt>
                <c:pt idx="772">
                  <c:v>0.731055438852047</c:v>
                </c:pt>
                <c:pt idx="773">
                  <c:v>0.732798621828394</c:v>
                </c:pt>
                <c:pt idx="774">
                  <c:v>0.73452671681248</c:v>
                </c:pt>
                <c:pt idx="775">
                  <c:v>0.736239729801897</c:v>
                </c:pt>
                <c:pt idx="776">
                  <c:v>0.737937670003887</c:v>
                </c:pt>
                <c:pt idx="777">
                  <c:v>0.739620549775991</c:v>
                </c:pt>
                <c:pt idx="778">
                  <c:v>0.741288384566205</c:v>
                </c:pt>
                <c:pt idx="779">
                  <c:v>0.742941192852597</c:v>
                </c:pt>
                <c:pt idx="780">
                  <c:v>0.74457899608253</c:v>
                </c:pt>
                <c:pt idx="781">
                  <c:v>0.746201818611574</c:v>
                </c:pt>
                <c:pt idx="782">
                  <c:v>0.747809687642015</c:v>
                </c:pt>
                <c:pt idx="783">
                  <c:v>0.749402633161226</c:v>
                </c:pt>
                <c:pt idx="784">
                  <c:v>0.750980687879759</c:v>
                </c:pt>
                <c:pt idx="785">
                  <c:v>0.752543887169331</c:v>
                </c:pt>
                <c:pt idx="786">
                  <c:v>0.754092269000712</c:v>
                </c:pt>
                <c:pt idx="787">
                  <c:v>0.755625873881584</c:v>
                </c:pt>
                <c:pt idx="788">
                  <c:v>0.757144744794357</c:v>
                </c:pt>
                <c:pt idx="789">
                  <c:v>0.758648927134139</c:v>
                </c:pt>
                <c:pt idx="790">
                  <c:v>0.760138468646659</c:v>
                </c:pt>
                <c:pt idx="791">
                  <c:v>0.761613419366488</c:v>
                </c:pt>
                <c:pt idx="792">
                  <c:v>0.763073831555305</c:v>
                </c:pt>
                <c:pt idx="793">
                  <c:v>0.764519759640493</c:v>
                </c:pt>
                <c:pt idx="794">
                  <c:v>0.76595126015394</c:v>
                </c:pt>
                <c:pt idx="795">
                  <c:v>0.767368391671166</c:v>
                </c:pt>
                <c:pt idx="796">
                  <c:v>0.76877121475079</c:v>
                </c:pt>
                <c:pt idx="797">
                  <c:v>0.770159791874339</c:v>
                </c:pt>
                <c:pt idx="798">
                  <c:v>0.771534187386538</c:v>
                </c:pt>
                <c:pt idx="799">
                  <c:v>0.772894467435956</c:v>
                </c:pt>
                <c:pt idx="800">
                  <c:v>0.774240699916173</c:v>
                </c:pt>
                <c:pt idx="801">
                  <c:v>0.775572954407443</c:v>
                </c:pt>
                <c:pt idx="802">
                  <c:v>0.776891302118889</c:v>
                </c:pt>
                <c:pt idx="803">
                  <c:v>0.778195815831202</c:v>
                </c:pt>
                <c:pt idx="804">
                  <c:v>0.779486569840019</c:v>
                </c:pt>
                <c:pt idx="805">
                  <c:v>0.780763639899823</c:v>
                </c:pt>
                <c:pt idx="806">
                  <c:v>0.782027103168481</c:v>
                </c:pt>
                <c:pt idx="807">
                  <c:v>0.783277038152467</c:v>
                </c:pt>
                <c:pt idx="808">
                  <c:v>0.784513524652738</c:v>
                </c:pt>
                <c:pt idx="809">
                  <c:v>0.785736643711281</c:v>
                </c:pt>
                <c:pt idx="810">
                  <c:v>0.786946477558371</c:v>
                </c:pt>
                <c:pt idx="811">
                  <c:v>0.788143109560559</c:v>
                </c:pt>
                <c:pt idx="812">
                  <c:v>0.789326624169408</c:v>
                </c:pt>
                <c:pt idx="813">
                  <c:v>0.790497106870937</c:v>
                </c:pt>
                <c:pt idx="814">
                  <c:v>0.791654644135878</c:v>
                </c:pt>
                <c:pt idx="815">
                  <c:v>0.79279932337065</c:v>
                </c:pt>
                <c:pt idx="816">
                  <c:v>0.793931232869195</c:v>
                </c:pt>
                <c:pt idx="817">
                  <c:v>0.795050461765518</c:v>
                </c:pt>
                <c:pt idx="818">
                  <c:v>0.796157099987117</c:v>
                </c:pt>
                <c:pt idx="819">
                  <c:v>0.797251238209155</c:v>
                </c:pt>
                <c:pt idx="820">
                  <c:v>0.798332967809476</c:v>
                </c:pt>
                <c:pt idx="821">
                  <c:v>0.799402380824462</c:v>
                </c:pt>
                <c:pt idx="822">
                  <c:v>0.800459569905694</c:v>
                </c:pt>
                <c:pt idx="823">
                  <c:v>0.801504628277421</c:v>
                </c:pt>
                <c:pt idx="824">
                  <c:v>0.80253764969493</c:v>
                </c:pt>
                <c:pt idx="825">
                  <c:v>0.803558728403684</c:v>
                </c:pt>
                <c:pt idx="826">
                  <c:v>0.804567959099335</c:v>
                </c:pt>
                <c:pt idx="827">
                  <c:v>0.805565436888576</c:v>
                </c:pt>
                <c:pt idx="828">
                  <c:v>0.806551257250783</c:v>
                </c:pt>
                <c:pt idx="829">
                  <c:v>0.807525516000574</c:v>
                </c:pt>
                <c:pt idx="830">
                  <c:v>0.808488309251127</c:v>
                </c:pt>
                <c:pt idx="831">
                  <c:v>0.809439733378387</c:v>
                </c:pt>
                <c:pt idx="832">
                  <c:v>0.810379884986047</c:v>
                </c:pt>
                <c:pt idx="833">
                  <c:v>0.811308860871422</c:v>
                </c:pt>
                <c:pt idx="834">
                  <c:v>0.812226757992087</c:v>
                </c:pt>
                <c:pt idx="835">
                  <c:v>0.813133673433359</c:v>
                </c:pt>
                <c:pt idx="836">
                  <c:v>0.814029704376598</c:v>
                </c:pt>
                <c:pt idx="837">
                  <c:v>0.814914948068294</c:v>
                </c:pt>
                <c:pt idx="838">
                  <c:v>0.815789501789983</c:v>
                </c:pt>
                <c:pt idx="839">
                  <c:v>0.816653462828929</c:v>
                </c:pt>
                <c:pt idx="840">
                  <c:v>0.817506928449606</c:v>
                </c:pt>
                <c:pt idx="841">
                  <c:v>0.818349995865975</c:v>
                </c:pt>
                <c:pt idx="842">
                  <c:v>0.819182762214506</c:v>
                </c:pt>
                <c:pt idx="843">
                  <c:v>0.820005324527984</c:v>
                </c:pt>
                <c:pt idx="844">
                  <c:v>0.820817779710071</c:v>
                </c:pt>
                <c:pt idx="845">
                  <c:v>0.821620224510609</c:v>
                </c:pt>
                <c:pt idx="846">
                  <c:v>0.822412755501651</c:v>
                </c:pt>
                <c:pt idx="847">
                  <c:v>0.823195469054275</c:v>
                </c:pt>
                <c:pt idx="848">
                  <c:v>0.823968461316022</c:v>
                </c:pt>
                <c:pt idx="849">
                  <c:v>0.824731828189156</c:v>
                </c:pt>
                <c:pt idx="850">
                  <c:v>0.825485665309529</c:v>
                </c:pt>
                <c:pt idx="851">
                  <c:v>0.826230068026212</c:v>
                </c:pt>
                <c:pt idx="852">
                  <c:v>0.82696513138175</c:v>
                </c:pt>
                <c:pt idx="853">
                  <c:v>0.827690950093127</c:v>
                </c:pt>
                <c:pt idx="854">
                  <c:v>0.828407618533351</c:v>
                </c:pt>
                <c:pt idx="855">
                  <c:v>0.82911523071375</c:v>
                </c:pt>
                <c:pt idx="856">
                  <c:v>0.829813880266835</c:v>
                </c:pt>
                <c:pt idx="857">
                  <c:v>0.830503660429843</c:v>
                </c:pt>
                <c:pt idx="858">
                  <c:v>0.831184664028873</c:v>
                </c:pt>
                <c:pt idx="859">
                  <c:v>0.831856983463625</c:v>
                </c:pt>
                <c:pt idx="860">
                  <c:v>0.832520710692769</c:v>
                </c:pt>
                <c:pt idx="861">
                  <c:v>0.833175937219846</c:v>
                </c:pt>
                <c:pt idx="862">
                  <c:v>0.833822754079773</c:v>
                </c:pt>
                <c:pt idx="863">
                  <c:v>0.834461251825916</c:v>
                </c:pt>
                <c:pt idx="864">
                  <c:v>0.835091520517698</c:v>
                </c:pt>
                <c:pt idx="865">
                  <c:v>0.835713649708743</c:v>
                </c:pt>
                <c:pt idx="866">
                  <c:v>0.83632772843557</c:v>
                </c:pt>
                <c:pt idx="867">
                  <c:v>0.836933845206782</c:v>
                </c:pt>
                <c:pt idx="868">
                  <c:v>0.837532087992779</c:v>
                </c:pt>
                <c:pt idx="869">
                  <c:v>0.838122544215957</c:v>
                </c:pt>
                <c:pt idx="870">
                  <c:v>0.838705300741395</c:v>
                </c:pt>
                <c:pt idx="871">
                  <c:v>0.839280443868016</c:v>
                </c:pt>
                <c:pt idx="872">
                  <c:v>0.839848059320215</c:v>
                </c:pt>
                <c:pt idx="873">
                  <c:v>0.840408232239927</c:v>
                </c:pt>
                <c:pt idx="874">
                  <c:v>0.840961047179156</c:v>
                </c:pt>
                <c:pt idx="875">
                  <c:v>0.841506588092924</c:v>
                </c:pt>
                <c:pt idx="876">
                  <c:v>0.842044938332651</c:v>
                </c:pt>
                <c:pt idx="877">
                  <c:v>0.842576180639907</c:v>
                </c:pt>
                <c:pt idx="878">
                  <c:v>0.843100397140638</c:v>
                </c:pt>
                <c:pt idx="879">
                  <c:v>0.843617669339713</c:v>
                </c:pt>
                <c:pt idx="880">
                  <c:v>0.844128078115891</c:v>
                </c:pt>
                <c:pt idx="881">
                  <c:v>0.844631703717133</c:v>
                </c:pt>
                <c:pt idx="882">
                  <c:v>0.845128625756313</c:v>
                </c:pt>
                <c:pt idx="883">
                  <c:v>0.845618923207235</c:v>
                </c:pt>
                <c:pt idx="884">
                  <c:v>0.846102674401019</c:v>
                </c:pt>
                <c:pt idx="885">
                  <c:v>0.846579957022815</c:v>
                </c:pt>
                <c:pt idx="886">
                  <c:v>0.847050848108839</c:v>
                </c:pt>
                <c:pt idx="887">
                  <c:v>0.847515424043716</c:v>
                </c:pt>
                <c:pt idx="888">
                  <c:v>0.847973760558149</c:v>
                </c:pt>
                <c:pt idx="889">
                  <c:v>0.84842593272685</c:v>
                </c:pt>
                <c:pt idx="890">
                  <c:v>0.848872014966796</c:v>
                </c:pt>
                <c:pt idx="891">
                  <c:v>0.849312081035733</c:v>
                </c:pt>
                <c:pt idx="892">
                  <c:v>0.849746204030982</c:v>
                </c:pt>
                <c:pt idx="893">
                  <c:v>0.850174456388456</c:v>
                </c:pt>
                <c:pt idx="894">
                  <c:v>0.850596909881987</c:v>
                </c:pt>
                <c:pt idx="895">
                  <c:v>0.851013635622899</c:v>
                </c:pt>
                <c:pt idx="896">
                  <c:v>0.851424704059733</c:v>
                </c:pt>
                <c:pt idx="897">
                  <c:v>0.851830184978327</c:v>
                </c:pt>
                <c:pt idx="898">
                  <c:v>0.852230147502021</c:v>
                </c:pt>
                <c:pt idx="899">
                  <c:v>0.852624660092133</c:v>
                </c:pt>
                <c:pt idx="900">
                  <c:v>0.853013790548605</c:v>
                </c:pt>
                <c:pt idx="901">
                  <c:v>0.853397606010894</c:v>
                </c:pt>
                <c:pt idx="902">
                  <c:v>0.853776172959005</c:v>
                </c:pt>
                <c:pt idx="903">
                  <c:v>0.854149557214766</c:v>
                </c:pt>
                <c:pt idx="904">
                  <c:v>0.854517823943229</c:v>
                </c:pt>
                <c:pt idx="905">
                  <c:v>0.854881037654302</c:v>
                </c:pt>
                <c:pt idx="906">
                  <c:v>0.855239262204478</c:v>
                </c:pt>
                <c:pt idx="907">
                  <c:v>0.855592560798804</c:v>
                </c:pt>
                <c:pt idx="908">
                  <c:v>0.855940995992955</c:v>
                </c:pt>
                <c:pt idx="909">
                  <c:v>0.856284629695456</c:v>
                </c:pt>
                <c:pt idx="910">
                  <c:v>0.856623523170074</c:v>
                </c:pt>
                <c:pt idx="911">
                  <c:v>0.856957737038324</c:v>
                </c:pt>
                <c:pt idx="912">
                  <c:v>0.857287331282125</c:v>
                </c:pt>
                <c:pt idx="913">
                  <c:v>0.857612365246575</c:v>
                </c:pt>
                <c:pt idx="914">
                  <c:v>0.857932897642831</c:v>
                </c:pt>
                <c:pt idx="915">
                  <c:v>0.858248986551135</c:v>
                </c:pt>
                <c:pt idx="916">
                  <c:v>0.858560689423922</c:v>
                </c:pt>
                <c:pt idx="917">
                  <c:v>0.858868063089067</c:v>
                </c:pt>
                <c:pt idx="918">
                  <c:v>0.859171163753192</c:v>
                </c:pt>
                <c:pt idx="919">
                  <c:v>0.859470047005095</c:v>
                </c:pt>
                <c:pt idx="920">
                  <c:v>0.859764767819278</c:v>
                </c:pt>
                <c:pt idx="921">
                  <c:v>0.860055380559541</c:v>
                </c:pt>
                <c:pt idx="922">
                  <c:v>0.860341938982659</c:v>
                </c:pt>
                <c:pt idx="923">
                  <c:v>0.860624496242174</c:v>
                </c:pt>
                <c:pt idx="924">
                  <c:v>0.860903104892187</c:v>
                </c:pt>
                <c:pt idx="925">
                  <c:v>0.861177816891331</c:v>
                </c:pt>
                <c:pt idx="926">
                  <c:v>0.861448683606686</c:v>
                </c:pt>
                <c:pt idx="927">
                  <c:v>0.86171575581785</c:v>
                </c:pt>
                <c:pt idx="928">
                  <c:v>0.861979083721039</c:v>
                </c:pt>
                <c:pt idx="929">
                  <c:v>0.862238716933222</c:v>
                </c:pt>
                <c:pt idx="930">
                  <c:v>0.862494704496336</c:v>
                </c:pt>
                <c:pt idx="931">
                  <c:v>0.862747094881544</c:v>
                </c:pt>
                <c:pt idx="932">
                  <c:v>0.862995935993524</c:v>
                </c:pt>
                <c:pt idx="933">
                  <c:v>0.863241275174815</c:v>
                </c:pt>
                <c:pt idx="934">
                  <c:v>0.863483159210197</c:v>
                </c:pt>
                <c:pt idx="935">
                  <c:v>0.86372163433112</c:v>
                </c:pt>
                <c:pt idx="936">
                  <c:v>0.863956746220114</c:v>
                </c:pt>
                <c:pt idx="937">
                  <c:v>0.864188540015321</c:v>
                </c:pt>
                <c:pt idx="938">
                  <c:v>0.864417060314966</c:v>
                </c:pt>
                <c:pt idx="939">
                  <c:v>0.864642351181899</c:v>
                </c:pt>
                <c:pt idx="940">
                  <c:v>0.864864456148149</c:v>
                </c:pt>
                <c:pt idx="941">
                  <c:v>0.865083418219499</c:v>
                </c:pt>
                <c:pt idx="942">
                  <c:v>0.865299279880084</c:v>
                </c:pt>
                <c:pt idx="943">
                  <c:v>0.865512083096987</c:v>
                </c:pt>
                <c:pt idx="944">
                  <c:v>0.865721869324876</c:v>
                </c:pt>
                <c:pt idx="945">
                  <c:v>0.865928679510602</c:v>
                </c:pt>
                <c:pt idx="946">
                  <c:v>0.866132554097881</c:v>
                </c:pt>
                <c:pt idx="947">
                  <c:v>0.866333533031914</c:v>
                </c:pt>
                <c:pt idx="948">
                  <c:v>0.866531655764041</c:v>
                </c:pt>
                <c:pt idx="949">
                  <c:v>0.8667269612564</c:v>
                </c:pt>
                <c:pt idx="950">
                  <c:v>0.866919487986581</c:v>
                </c:pt>
                <c:pt idx="951">
                  <c:v>0.867109273952273</c:v>
                </c:pt>
                <c:pt idx="952">
                  <c:v>0.86729635667593</c:v>
                </c:pt>
                <c:pt idx="953">
                  <c:v>0.867480773209411</c:v>
                </c:pt>
                <c:pt idx="954">
                  <c:v>0.867662560138617</c:v>
                </c:pt>
                <c:pt idx="955">
                  <c:v>0.867841753588145</c:v>
                </c:pt>
                <c:pt idx="956">
                  <c:v>0.868018389225875</c:v>
                </c:pt>
                <c:pt idx="957">
                  <c:v>0.868192502267647</c:v>
                </c:pt>
                <c:pt idx="958">
                  <c:v>0.868364127481815</c:v>
                </c:pt>
                <c:pt idx="959">
                  <c:v>0.868533299193862</c:v>
                </c:pt>
                <c:pt idx="960">
                  <c:v>0.868700051290981</c:v>
                </c:pt>
                <c:pt idx="961">
                  <c:v>0.868864417226626</c:v>
                </c:pt>
                <c:pt idx="962">
                  <c:v>0.869026430025083</c:v>
                </c:pt>
                <c:pt idx="963">
                  <c:v>0.869186122285975</c:v>
                </c:pt>
                <c:pt idx="964">
                  <c:v>0.869343526188806</c:v>
                </c:pt>
                <c:pt idx="965">
                  <c:v>0.869498673497422</c:v>
                </c:pt>
                <c:pt idx="966">
                  <c:v>0.869651595564512</c:v>
                </c:pt>
                <c:pt idx="967">
                  <c:v>0.869802323336042</c:v>
                </c:pt>
                <c:pt idx="968">
                  <c:v>0.869950887355712</c:v>
                </c:pt>
                <c:pt idx="969">
                  <c:v>0.870097317769328</c:v>
                </c:pt>
                <c:pt idx="970">
                  <c:v>0.870241644329226</c:v>
                </c:pt>
                <c:pt idx="971">
                  <c:v>0.870383896398602</c:v>
                </c:pt>
                <c:pt idx="972">
                  <c:v>0.870524102955865</c:v>
                </c:pt>
                <c:pt idx="973">
                  <c:v>0.870662292598954</c:v>
                </c:pt>
                <c:pt idx="974">
                  <c:v>0.870798493549603</c:v>
                </c:pt>
                <c:pt idx="975">
                  <c:v>0.870932733657602</c:v>
                </c:pt>
                <c:pt idx="976">
                  <c:v>0.871065040405058</c:v>
                </c:pt>
                <c:pt idx="977">
                  <c:v>0.871195440910559</c:v>
                </c:pt>
                <c:pt idx="978">
                  <c:v>0.871323961933363</c:v>
                </c:pt>
                <c:pt idx="979">
                  <c:v>0.871450629877553</c:v>
                </c:pt>
                <c:pt idx="980">
                  <c:v>0.871575470796143</c:v>
                </c:pt>
                <c:pt idx="981">
                  <c:v>0.871698510395167</c:v>
                </c:pt>
                <c:pt idx="982">
                  <c:v>0.871819774037726</c:v>
                </c:pt>
                <c:pt idx="983">
                  <c:v>0.871939286748044</c:v>
                </c:pt>
                <c:pt idx="984">
                  <c:v>0.872057073215428</c:v>
                </c:pt>
                <c:pt idx="985">
                  <c:v>0.872173157798249</c:v>
                </c:pt>
                <c:pt idx="986">
                  <c:v>0.872287564527884</c:v>
                </c:pt>
                <c:pt idx="987">
                  <c:v>0.872400317112599</c:v>
                </c:pt>
                <c:pt idx="988">
                  <c:v>0.872511438941422</c:v>
                </c:pt>
                <c:pt idx="989">
                  <c:v>0.872620953088003</c:v>
                </c:pt>
                <c:pt idx="990">
                  <c:v>0.87272888231438</c:v>
                </c:pt>
                <c:pt idx="991">
                  <c:v>0.872835249074783</c:v>
                </c:pt>
                <c:pt idx="992">
                  <c:v>0.872940075519368</c:v>
                </c:pt>
                <c:pt idx="993">
                  <c:v>0.873043383497911</c:v>
                </c:pt>
                <c:pt idx="994">
                  <c:v>0.873145194563506</c:v>
                </c:pt>
                <c:pt idx="995">
                  <c:v>0.873245529976167</c:v>
                </c:pt>
                <c:pt idx="996">
                  <c:v>0.87334441070649</c:v>
                </c:pt>
                <c:pt idx="997">
                  <c:v>0.873441857439179</c:v>
                </c:pt>
                <c:pt idx="998">
                  <c:v>0.873537890576606</c:v>
                </c:pt>
              </c:numCache>
            </c:numRef>
          </c:yVal>
          <c:smooth val="0"/>
        </c:ser>
        <c:dLbls>
          <c:showLegendKey val="0"/>
          <c:showVal val="0"/>
          <c:showCatName val="0"/>
          <c:showSerName val="0"/>
          <c:showPercent val="0"/>
          <c:showBubbleSize val="0"/>
        </c:dLbls>
        <c:axId val="1729425624"/>
        <c:axId val="1724831240"/>
      </c:scatterChart>
      <c:valAx>
        <c:axId val="1729425624"/>
        <c:scaling>
          <c:logBase val="10.0"/>
          <c:orientation val="minMax"/>
          <c:max val="1000.0"/>
          <c:min val="0.001"/>
        </c:scaling>
        <c:delete val="0"/>
        <c:axPos val="b"/>
        <c:majorGridlines/>
        <c:minorGridlines>
          <c:spPr>
            <a:ln>
              <a:prstDash val="sysDot"/>
            </a:ln>
          </c:spPr>
        </c:minorGridlines>
        <c:title>
          <c:tx>
            <c:rich>
              <a:bodyPr/>
              <a:lstStyle/>
              <a:p>
                <a:pPr>
                  <a:defRPr sz="2400" b="1" i="0" u="none" strike="noStrike" baseline="0">
                    <a:solidFill>
                      <a:srgbClr val="3C3C3C"/>
                    </a:solidFill>
                    <a:latin typeface="+mn-lt"/>
                    <a:ea typeface="Arial"/>
                    <a:cs typeface="Arial"/>
                  </a:defRPr>
                </a:pPr>
                <a:r>
                  <a:rPr lang="en-US" sz="2400" b="1">
                    <a:latin typeface="+mn-lt"/>
                  </a:rPr>
                  <a:t>GPUweight</a:t>
                </a:r>
              </a:p>
            </c:rich>
          </c:tx>
          <c:layout>
            <c:manualLayout>
              <c:xMode val="edge"/>
              <c:yMode val="edge"/>
              <c:x val="0.449498479147964"/>
              <c:y val="0.898460270941466"/>
            </c:manualLayout>
          </c:layout>
          <c:overlay val="0"/>
          <c:spPr>
            <a:noFill/>
            <a:ln w="25400">
              <a:noFill/>
            </a:ln>
          </c:spPr>
        </c:title>
        <c:numFmt formatCode="General" sourceLinked="1"/>
        <c:majorTickMark val="out"/>
        <c:minorTickMark val="out"/>
        <c:tickLblPos val="nextTo"/>
        <c:spPr>
          <a:ln w="3175">
            <a:solidFill>
              <a:sysClr val="windowText" lastClr="000000"/>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1724831240"/>
        <c:crossesAt val="0.0"/>
        <c:crossBetween val="midCat"/>
      </c:valAx>
      <c:valAx>
        <c:axId val="1724831240"/>
        <c:scaling>
          <c:orientation val="minMax"/>
          <c:max val="1.0"/>
        </c:scaling>
        <c:delete val="0"/>
        <c:axPos val="l"/>
        <c:majorGridlines>
          <c:spPr>
            <a:ln w="3175">
              <a:solidFill>
                <a:schemeClr val="tx1"/>
              </a:solidFill>
              <a:prstDash val="solid"/>
            </a:ln>
          </c:spPr>
        </c:majorGridlines>
        <c:title>
          <c:tx>
            <c:rich>
              <a:bodyPr/>
              <a:lstStyle/>
              <a:p>
                <a:pPr>
                  <a:defRPr sz="2400" b="1" i="0" u="none" strike="noStrike" baseline="0">
                    <a:solidFill>
                      <a:srgbClr val="3C3C3C"/>
                    </a:solidFill>
                    <a:latin typeface="+mn-lt"/>
                    <a:ea typeface="Arial"/>
                    <a:cs typeface="Arial"/>
                  </a:defRPr>
                </a:pPr>
                <a:r>
                  <a:rPr lang="en-US" sz="2400" b="1">
                    <a:latin typeface="+mn-lt"/>
                  </a:rPr>
                  <a:t>System Performance</a:t>
                </a:r>
              </a:p>
            </c:rich>
          </c:tx>
          <c:layout>
            <c:manualLayout>
              <c:xMode val="edge"/>
              <c:yMode val="edge"/>
              <c:x val="0.0"/>
              <c:y val="0.0724788437319774"/>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2400" b="0" i="0" u="none" strike="noStrike" baseline="0">
                <a:solidFill>
                  <a:srgbClr val="3C3C3C"/>
                </a:solidFill>
                <a:latin typeface="+mn-lt"/>
                <a:ea typeface="Arial"/>
                <a:cs typeface="Arial"/>
              </a:defRPr>
            </a:pPr>
            <a:endParaRPr lang="en-US"/>
          </a:p>
        </c:txPr>
        <c:crossAx val="1729425624"/>
        <c:crossesAt val="0.0"/>
        <c:crossBetween val="midCat"/>
      </c:valAx>
      <c:spPr>
        <a:noFill/>
        <a:ln w="3175">
          <a:solidFill>
            <a:schemeClr val="tx1"/>
          </a:solidFill>
          <a:prstDash val="solid"/>
        </a:ln>
      </c:spPr>
    </c:plotArea>
    <c:legend>
      <c:legendPos val="r"/>
      <c:layout>
        <c:manualLayout>
          <c:xMode val="edge"/>
          <c:yMode val="edge"/>
          <c:x val="0.187092575299441"/>
          <c:y val="0.104008097642503"/>
          <c:w val="0.376736168453755"/>
          <c:h val="0.33255652460483"/>
        </c:manualLayout>
      </c:layout>
      <c:overlay val="0"/>
      <c:spPr>
        <a:solidFill>
          <a:sysClr val="window" lastClr="FFFFFF"/>
        </a:solidFill>
        <a:ln w="25400">
          <a:solidFill>
            <a:sysClr val="windowText" lastClr="000000"/>
          </a:solidFill>
        </a:ln>
      </c:spPr>
      <c:txPr>
        <a:bodyPr/>
        <a:lstStyle/>
        <a:p>
          <a:pPr>
            <a:defRPr sz="2400" b="1" i="0" u="none" strike="noStrike" baseline="0">
              <a:solidFill>
                <a:srgbClr val="3C3C3C"/>
              </a:solidFill>
              <a:latin typeface="+mn-lt"/>
              <a:ea typeface="Arial"/>
              <a:cs typeface="Arial"/>
            </a:defRPr>
          </a:pPr>
          <a:endParaRPr lang="en-US"/>
        </a:p>
      </c:txPr>
    </c:legend>
    <c:plotVisOnly val="1"/>
    <c:dispBlanksAs val="span"/>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'with gcc'!$A$2</c:f>
              <c:strCache>
                <c:ptCount val="1"/>
                <c:pt idx="0">
                  <c:v>Slowdown</c:v>
                </c:pt>
              </c:strCache>
            </c:strRef>
          </c:tx>
          <c:invertIfNegative val="0"/>
          <c:dPt>
            <c:idx val="0"/>
            <c:invertIfNegative val="0"/>
            <c:bubble3D val="0"/>
            <c:spPr>
              <a:solidFill>
                <a:srgbClr val="FF0000"/>
              </a:solidFill>
            </c:spPr>
          </c:dPt>
          <c:dPt>
            <c:idx val="1"/>
            <c:invertIfNegative val="0"/>
            <c:bubble3D val="0"/>
            <c:spPr>
              <a:solidFill>
                <a:srgbClr val="0070C0"/>
              </a:solidFill>
            </c:spPr>
          </c:dPt>
          <c:cat>
            <c:strRef>
              <c:f>'with gcc'!$B$1:$C$1</c:f>
              <c:strCache>
                <c:ptCount val="2"/>
                <c:pt idx="0">
                  <c:v>leslie3d (core 0)</c:v>
                </c:pt>
                <c:pt idx="1">
                  <c:v>gcc (core 1)</c:v>
                </c:pt>
              </c:strCache>
            </c:strRef>
          </c:cat>
          <c:val>
            <c:numRef>
              <c:f>'with gcc'!$B$2:$C$2</c:f>
              <c:numCache>
                <c:formatCode>General</c:formatCode>
                <c:ptCount val="2"/>
                <c:pt idx="0">
                  <c:v>1.9</c:v>
                </c:pt>
                <c:pt idx="1">
                  <c:v>1.1</c:v>
                </c:pt>
              </c:numCache>
            </c:numRef>
          </c:val>
        </c:ser>
        <c:dLbls>
          <c:showLegendKey val="0"/>
          <c:showVal val="0"/>
          <c:showCatName val="0"/>
          <c:showSerName val="0"/>
          <c:showPercent val="0"/>
          <c:showBubbleSize val="0"/>
        </c:dLbls>
        <c:gapWidth val="150"/>
        <c:axId val="1666955528"/>
        <c:axId val="1666958568"/>
      </c:barChart>
      <c:catAx>
        <c:axId val="1666955528"/>
        <c:scaling>
          <c:orientation val="minMax"/>
        </c:scaling>
        <c:delete val="0"/>
        <c:axPos val="b"/>
        <c:majorTickMark val="out"/>
        <c:minorTickMark val="none"/>
        <c:tickLblPos val="nextTo"/>
        <c:txPr>
          <a:bodyPr/>
          <a:lstStyle/>
          <a:p>
            <a:pPr>
              <a:defRPr sz="1800">
                <a:latin typeface="Tahoma" pitchFamily="34" charset="0"/>
                <a:ea typeface="Tahoma" pitchFamily="34" charset="0"/>
                <a:cs typeface="Tahoma" pitchFamily="34" charset="0"/>
              </a:defRPr>
            </a:pPr>
            <a:endParaRPr lang="en-US"/>
          </a:p>
        </c:txPr>
        <c:crossAx val="1666958568"/>
        <c:crossesAt val="0.0"/>
        <c:auto val="1"/>
        <c:lblAlgn val="ctr"/>
        <c:lblOffset val="100"/>
        <c:noMultiLvlLbl val="0"/>
      </c:catAx>
      <c:valAx>
        <c:axId val="1666958568"/>
        <c:scaling>
          <c:orientation val="minMax"/>
          <c:max val="6.0"/>
        </c:scaling>
        <c:delete val="0"/>
        <c:axPos val="l"/>
        <c:majorGridlines/>
        <c:title>
          <c:tx>
            <c:rich>
              <a:bodyPr rot="-5400000" vert="horz"/>
              <a:lstStyle/>
              <a:p>
                <a:pPr>
                  <a:defRPr sz="2500">
                    <a:latin typeface="Tahoma" pitchFamily="34" charset="0"/>
                    <a:ea typeface="Tahoma" pitchFamily="34" charset="0"/>
                    <a:cs typeface="Tahoma" pitchFamily="34" charset="0"/>
                  </a:defRPr>
                </a:pPr>
                <a:r>
                  <a:rPr lang="en-US" sz="2500" dirty="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666955528"/>
        <c:crosses val="autoZero"/>
        <c:crossBetween val="between"/>
        <c:majorUnit val="1.0"/>
        <c:minorUnit val="0.2"/>
      </c:valAx>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'with mcf'!$A$2</c:f>
              <c:strCache>
                <c:ptCount val="1"/>
                <c:pt idx="0">
                  <c:v>Slowdown</c:v>
                </c:pt>
              </c:strCache>
            </c:strRef>
          </c:tx>
          <c:invertIfNegative val="0"/>
          <c:dPt>
            <c:idx val="0"/>
            <c:invertIfNegative val="0"/>
            <c:bubble3D val="0"/>
            <c:spPr>
              <a:solidFill>
                <a:srgbClr val="FF0000"/>
              </a:solidFill>
            </c:spPr>
          </c:dPt>
          <c:dPt>
            <c:idx val="1"/>
            <c:invertIfNegative val="0"/>
            <c:bubble3D val="0"/>
            <c:spPr>
              <a:solidFill>
                <a:srgbClr val="0070C0"/>
              </a:solidFill>
            </c:spPr>
          </c:dPt>
          <c:cat>
            <c:strRef>
              <c:f>'with mcf'!$B$1:$C$1</c:f>
              <c:strCache>
                <c:ptCount val="2"/>
                <c:pt idx="0">
                  <c:v>leslie3d (core 0)</c:v>
                </c:pt>
                <c:pt idx="1">
                  <c:v>mcf (core 1)</c:v>
                </c:pt>
              </c:strCache>
            </c:strRef>
          </c:cat>
          <c:val>
            <c:numRef>
              <c:f>'with mcf'!$B$2:$C$2</c:f>
              <c:numCache>
                <c:formatCode>General</c:formatCode>
                <c:ptCount val="2"/>
                <c:pt idx="0">
                  <c:v>5.4</c:v>
                </c:pt>
                <c:pt idx="1">
                  <c:v>2.1</c:v>
                </c:pt>
              </c:numCache>
            </c:numRef>
          </c:val>
        </c:ser>
        <c:dLbls>
          <c:showLegendKey val="0"/>
          <c:showVal val="0"/>
          <c:showCatName val="0"/>
          <c:showSerName val="0"/>
          <c:showPercent val="0"/>
          <c:showBubbleSize val="0"/>
        </c:dLbls>
        <c:gapWidth val="150"/>
        <c:axId val="1625699928"/>
        <c:axId val="1666872632"/>
      </c:barChart>
      <c:catAx>
        <c:axId val="1625699928"/>
        <c:scaling>
          <c:orientation val="minMax"/>
        </c:scaling>
        <c:delete val="0"/>
        <c:axPos val="b"/>
        <c:majorTickMark val="out"/>
        <c:minorTickMark val="none"/>
        <c:tickLblPos val="nextTo"/>
        <c:txPr>
          <a:bodyPr/>
          <a:lstStyle/>
          <a:p>
            <a:pPr>
              <a:defRPr sz="1800">
                <a:latin typeface="Tahoma" pitchFamily="34" charset="0"/>
                <a:ea typeface="Tahoma" pitchFamily="34" charset="0"/>
                <a:cs typeface="Tahoma" pitchFamily="34" charset="0"/>
              </a:defRPr>
            </a:pPr>
            <a:endParaRPr lang="en-US"/>
          </a:p>
        </c:txPr>
        <c:crossAx val="1666872632"/>
        <c:crosses val="autoZero"/>
        <c:auto val="1"/>
        <c:lblAlgn val="ctr"/>
        <c:lblOffset val="100"/>
        <c:noMultiLvlLbl val="0"/>
      </c:catAx>
      <c:valAx>
        <c:axId val="1666872632"/>
        <c:scaling>
          <c:orientation val="minMax"/>
          <c:max val="6.0"/>
          <c:min val="0.0"/>
        </c:scaling>
        <c:delete val="0"/>
        <c:axPos val="l"/>
        <c:majorGridlines/>
        <c:title>
          <c:tx>
            <c:rich>
              <a:bodyPr rot="-5400000" vert="horz"/>
              <a:lstStyle/>
              <a:p>
                <a:pPr>
                  <a:defRPr sz="1800">
                    <a:latin typeface="Tahoma" pitchFamily="34" charset="0"/>
                    <a:ea typeface="Tahoma" pitchFamily="34" charset="0"/>
                    <a:cs typeface="Tahoma" pitchFamily="34" charset="0"/>
                  </a:defRPr>
                </a:pPr>
                <a:r>
                  <a:rPr lang="en-US" sz="2500" dirty="0" smtClean="0">
                    <a:latin typeface="Tahoma" pitchFamily="34" charset="0"/>
                    <a:ea typeface="Tahoma" pitchFamily="34" charset="0"/>
                    <a:cs typeface="Tahoma" pitchFamily="34" charset="0"/>
                  </a:rPr>
                  <a:t>Slowdown</a:t>
                </a:r>
                <a:endParaRPr lang="en-US" sz="2500" dirty="0">
                  <a:latin typeface="Tahoma" pitchFamily="34" charset="0"/>
                  <a:ea typeface="Tahoma" pitchFamily="34" charset="0"/>
                  <a:cs typeface="Tahoma" pitchFamily="34" charset="0"/>
                </a:endParaRP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625699928"/>
        <c:crosses val="autoZero"/>
        <c:crossBetween val="between"/>
        <c:majorUnit val="1.0"/>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1296812364013"/>
          <c:y val="0.0583274215323728"/>
          <c:w val="0.596149266063965"/>
          <c:h val="0.62774043303195"/>
        </c:manualLayout>
      </c:layout>
      <c:scatterChart>
        <c:scatterStyle val="smoothMarker"/>
        <c:varyColors val="0"/>
        <c:ser>
          <c:idx val="0"/>
          <c:order val="0"/>
          <c:tx>
            <c:strRef>
              <c:f>Sheet1!$D$1</c:f>
              <c:strCache>
                <c:ptCount val="1"/>
                <c:pt idx="0">
                  <c:v>omnetpp</c:v>
                </c:pt>
              </c:strCache>
            </c:strRef>
          </c:tx>
          <c:spPr>
            <a:ln w="63500"/>
          </c:spPr>
          <c:marker>
            <c:symbol val="none"/>
          </c:marker>
          <c:xVal>
            <c:numRef>
              <c:f>Sheet1!$C$2:$C$13</c:f>
              <c:numCache>
                <c:formatCode>General</c:formatCode>
                <c:ptCount val="12"/>
                <c:pt idx="0">
                  <c:v>0.358607859</c:v>
                </c:pt>
                <c:pt idx="1">
                  <c:v>0.408507739</c:v>
                </c:pt>
                <c:pt idx="2">
                  <c:v>0.532531575</c:v>
                </c:pt>
                <c:pt idx="3">
                  <c:v>0.580993121999996</c:v>
                </c:pt>
                <c:pt idx="4">
                  <c:v>0.632877307000005</c:v>
                </c:pt>
                <c:pt idx="5">
                  <c:v>0.690879954000007</c:v>
                </c:pt>
                <c:pt idx="6">
                  <c:v>0.726945501000005</c:v>
                </c:pt>
                <c:pt idx="7">
                  <c:v>0.796354682</c:v>
                </c:pt>
                <c:pt idx="8">
                  <c:v>0.837558983</c:v>
                </c:pt>
                <c:pt idx="9">
                  <c:v>0.938360254</c:v>
                </c:pt>
                <c:pt idx="10">
                  <c:v>0.948305607000005</c:v>
                </c:pt>
                <c:pt idx="11">
                  <c:v>1.0</c:v>
                </c:pt>
              </c:numCache>
            </c:numRef>
          </c:xVal>
          <c:yVal>
            <c:numRef>
              <c:f>Sheet1!$D$2:$D$13</c:f>
              <c:numCache>
                <c:formatCode>General</c:formatCode>
                <c:ptCount val="12"/>
                <c:pt idx="0">
                  <c:v>0.349720040200001</c:v>
                </c:pt>
                <c:pt idx="1">
                  <c:v>0.398913022300003</c:v>
                </c:pt>
                <c:pt idx="2">
                  <c:v>0.521695977200006</c:v>
                </c:pt>
                <c:pt idx="3">
                  <c:v>0.569439458400001</c:v>
                </c:pt>
                <c:pt idx="4">
                  <c:v>0.6195350247</c:v>
                </c:pt>
                <c:pt idx="5">
                  <c:v>0.678345515200008</c:v>
                </c:pt>
                <c:pt idx="6">
                  <c:v>0.714245554900001</c:v>
                </c:pt>
                <c:pt idx="7">
                  <c:v>0.7834564446</c:v>
                </c:pt>
                <c:pt idx="8">
                  <c:v>0.8265049554</c:v>
                </c:pt>
                <c:pt idx="9">
                  <c:v>0.927999867900005</c:v>
                </c:pt>
                <c:pt idx="10">
                  <c:v>0.948825282800005</c:v>
                </c:pt>
                <c:pt idx="11">
                  <c:v>1.0</c:v>
                </c:pt>
              </c:numCache>
            </c:numRef>
          </c:yVal>
          <c:smooth val="1"/>
        </c:ser>
        <c:ser>
          <c:idx val="1"/>
          <c:order val="1"/>
          <c:tx>
            <c:strRef>
              <c:f>Sheet1!$B$1</c:f>
              <c:strCache>
                <c:ptCount val="1"/>
                <c:pt idx="0">
                  <c:v>mcf</c:v>
                </c:pt>
              </c:strCache>
            </c:strRef>
          </c:tx>
          <c:spPr>
            <a:ln w="63500"/>
          </c:spPr>
          <c:marker>
            <c:symbol val="none"/>
          </c:marker>
          <c:xVal>
            <c:numRef>
              <c:f>Sheet1!$A$2:$A$15</c:f>
              <c:numCache>
                <c:formatCode>General</c:formatCode>
                <c:ptCount val="14"/>
                <c:pt idx="0">
                  <c:v>0.3772193268</c:v>
                </c:pt>
                <c:pt idx="1">
                  <c:v>0.431150266200003</c:v>
                </c:pt>
                <c:pt idx="2">
                  <c:v>0.5223484998</c:v>
                </c:pt>
                <c:pt idx="3">
                  <c:v>0.573147202600007</c:v>
                </c:pt>
                <c:pt idx="4">
                  <c:v>0.581670633000006</c:v>
                </c:pt>
                <c:pt idx="5">
                  <c:v>0.5887688809</c:v>
                </c:pt>
                <c:pt idx="6">
                  <c:v>0.6209765538</c:v>
                </c:pt>
                <c:pt idx="7">
                  <c:v>0.653818806300009</c:v>
                </c:pt>
                <c:pt idx="8">
                  <c:v>0.691459652800006</c:v>
                </c:pt>
                <c:pt idx="9">
                  <c:v>0.774334922799999</c:v>
                </c:pt>
                <c:pt idx="10">
                  <c:v>0.876670453600012</c:v>
                </c:pt>
                <c:pt idx="11">
                  <c:v>0.9566765685</c:v>
                </c:pt>
                <c:pt idx="12">
                  <c:v>0.9958109463</c:v>
                </c:pt>
                <c:pt idx="13">
                  <c:v>1.0</c:v>
                </c:pt>
              </c:numCache>
            </c:numRef>
          </c:xVal>
          <c:yVal>
            <c:numRef>
              <c:f>Sheet1!$B$2:$B$15</c:f>
              <c:numCache>
                <c:formatCode>General</c:formatCode>
                <c:ptCount val="14"/>
                <c:pt idx="0">
                  <c:v>0.348759680800001</c:v>
                </c:pt>
                <c:pt idx="1">
                  <c:v>0.399415807500004</c:v>
                </c:pt>
                <c:pt idx="2">
                  <c:v>0.486903379700004</c:v>
                </c:pt>
                <c:pt idx="3">
                  <c:v>0.536533538099999</c:v>
                </c:pt>
                <c:pt idx="4">
                  <c:v>0.5433739992</c:v>
                </c:pt>
                <c:pt idx="5">
                  <c:v>0.5510192875</c:v>
                </c:pt>
                <c:pt idx="6">
                  <c:v>0.582778519200002</c:v>
                </c:pt>
                <c:pt idx="7">
                  <c:v>0.614567708099999</c:v>
                </c:pt>
                <c:pt idx="8">
                  <c:v>0.651491458200009</c:v>
                </c:pt>
                <c:pt idx="9">
                  <c:v>0.743164284</c:v>
                </c:pt>
                <c:pt idx="10">
                  <c:v>0.8474115087</c:v>
                </c:pt>
                <c:pt idx="11">
                  <c:v>0.9338560846</c:v>
                </c:pt>
                <c:pt idx="12">
                  <c:v>0.968895302000007</c:v>
                </c:pt>
                <c:pt idx="13">
                  <c:v>1.0</c:v>
                </c:pt>
              </c:numCache>
            </c:numRef>
          </c:yVal>
          <c:smooth val="1"/>
        </c:ser>
        <c:ser>
          <c:idx val="2"/>
          <c:order val="2"/>
          <c:tx>
            <c:strRef>
              <c:f>Sheet1!$F$1</c:f>
              <c:strCache>
                <c:ptCount val="1"/>
                <c:pt idx="0">
                  <c:v>astar</c:v>
                </c:pt>
              </c:strCache>
            </c:strRef>
          </c:tx>
          <c:spPr>
            <a:ln w="63500"/>
          </c:spPr>
          <c:marker>
            <c:symbol val="none"/>
          </c:marker>
          <c:xVal>
            <c:numRef>
              <c:f>Sheet1!$E$2:$E$13</c:f>
              <c:numCache>
                <c:formatCode>General</c:formatCode>
                <c:ptCount val="12"/>
                <c:pt idx="0">
                  <c:v>0.423768502200003</c:v>
                </c:pt>
                <c:pt idx="1">
                  <c:v>0.480224015100003</c:v>
                </c:pt>
                <c:pt idx="2">
                  <c:v>0.660738440800005</c:v>
                </c:pt>
                <c:pt idx="3">
                  <c:v>0.715312249399999</c:v>
                </c:pt>
                <c:pt idx="4">
                  <c:v>0.776039351600004</c:v>
                </c:pt>
                <c:pt idx="5">
                  <c:v>0.784363064899994</c:v>
                </c:pt>
                <c:pt idx="6">
                  <c:v>0.832704154500005</c:v>
                </c:pt>
                <c:pt idx="7">
                  <c:v>0.862061623200005</c:v>
                </c:pt>
                <c:pt idx="8">
                  <c:v>0.90560560250001</c:v>
                </c:pt>
                <c:pt idx="9">
                  <c:v>0.929530691</c:v>
                </c:pt>
                <c:pt idx="10">
                  <c:v>0.9601663266</c:v>
                </c:pt>
                <c:pt idx="11">
                  <c:v>1.0</c:v>
                </c:pt>
              </c:numCache>
            </c:numRef>
          </c:xVal>
          <c:yVal>
            <c:numRef>
              <c:f>Sheet1!$F$2:$F$13</c:f>
              <c:numCache>
                <c:formatCode>General</c:formatCode>
                <c:ptCount val="12"/>
                <c:pt idx="0">
                  <c:v>0.415855909900004</c:v>
                </c:pt>
                <c:pt idx="1">
                  <c:v>0.4805183481</c:v>
                </c:pt>
                <c:pt idx="2">
                  <c:v>0.6678583418</c:v>
                </c:pt>
                <c:pt idx="3">
                  <c:v>0.725359739100001</c:v>
                </c:pt>
                <c:pt idx="4">
                  <c:v>0.776857943500004</c:v>
                </c:pt>
                <c:pt idx="5">
                  <c:v>0.798758870000005</c:v>
                </c:pt>
                <c:pt idx="6">
                  <c:v>0.848770183600005</c:v>
                </c:pt>
                <c:pt idx="7">
                  <c:v>0.880349342600005</c:v>
                </c:pt>
                <c:pt idx="8">
                  <c:v>0.9255949613</c:v>
                </c:pt>
                <c:pt idx="9">
                  <c:v>0.9501177834</c:v>
                </c:pt>
                <c:pt idx="10">
                  <c:v>0.9859553514</c:v>
                </c:pt>
                <c:pt idx="11">
                  <c:v>1.0</c:v>
                </c:pt>
              </c:numCache>
            </c:numRef>
          </c:yVal>
          <c:smooth val="1"/>
        </c:ser>
        <c:dLbls>
          <c:showLegendKey val="0"/>
          <c:showVal val="0"/>
          <c:showCatName val="0"/>
          <c:showSerName val="0"/>
          <c:showPercent val="0"/>
          <c:showBubbleSize val="0"/>
        </c:dLbls>
        <c:axId val="1690174840"/>
        <c:axId val="1690180856"/>
      </c:scatterChart>
      <c:valAx>
        <c:axId val="1690174840"/>
        <c:scaling>
          <c:orientation val="minMax"/>
          <c:max val="1.0"/>
          <c:min val="0.3"/>
        </c:scaling>
        <c:delete val="0"/>
        <c:axPos val="b"/>
        <c:title>
          <c:tx>
            <c:rich>
              <a:bodyPr/>
              <a:lstStyle/>
              <a:p>
                <a:pPr>
                  <a:defRPr sz="2500"/>
                </a:pPr>
                <a:r>
                  <a:rPr lang="en-US" sz="2500" dirty="0"/>
                  <a:t>Normalized</a:t>
                </a:r>
                <a:r>
                  <a:rPr lang="en-US" sz="2500" baseline="0" dirty="0"/>
                  <a:t> </a:t>
                </a:r>
                <a:r>
                  <a:rPr lang="en-US" sz="2500" baseline="0" dirty="0" smtClean="0"/>
                  <a:t>Request </a:t>
                </a:r>
                <a:r>
                  <a:rPr lang="en-US" sz="2500" baseline="0" dirty="0"/>
                  <a:t>Service Rate</a:t>
                </a:r>
                <a:endParaRPr lang="en-US" sz="2500" dirty="0"/>
              </a:p>
            </c:rich>
          </c:tx>
          <c:layout>
            <c:manualLayout>
              <c:xMode val="edge"/>
              <c:yMode val="edge"/>
              <c:x val="0.262437222364318"/>
              <c:y val="0.821111416571703"/>
            </c:manualLayout>
          </c:layout>
          <c:overlay val="0"/>
        </c:title>
        <c:numFmt formatCode="General" sourceLinked="1"/>
        <c:majorTickMark val="out"/>
        <c:minorTickMark val="none"/>
        <c:tickLblPos val="nextTo"/>
        <c:txPr>
          <a:bodyPr/>
          <a:lstStyle/>
          <a:p>
            <a:pPr>
              <a:defRPr sz="2000"/>
            </a:pPr>
            <a:endParaRPr lang="en-US"/>
          </a:p>
        </c:txPr>
        <c:crossAx val="1690180856"/>
        <c:crosses val="autoZero"/>
        <c:crossBetween val="midCat"/>
        <c:majorUnit val="0.1"/>
      </c:valAx>
      <c:valAx>
        <c:axId val="1690180856"/>
        <c:scaling>
          <c:orientation val="minMax"/>
          <c:max val="1.0"/>
          <c:min val="0.3"/>
        </c:scaling>
        <c:delete val="0"/>
        <c:axPos val="l"/>
        <c:title>
          <c:tx>
            <c:rich>
              <a:bodyPr rot="-5400000" vert="horz"/>
              <a:lstStyle/>
              <a:p>
                <a:pPr>
                  <a:defRPr sz="2500"/>
                </a:pPr>
                <a:r>
                  <a:rPr lang="en-US" sz="2500"/>
                  <a:t>Normalized</a:t>
                </a:r>
                <a:r>
                  <a:rPr lang="en-US" sz="2500" baseline="0"/>
                  <a:t> Performance</a:t>
                </a:r>
                <a:endParaRPr lang="en-US" sz="2500"/>
              </a:p>
            </c:rich>
          </c:tx>
          <c:layout>
            <c:manualLayout>
              <c:xMode val="edge"/>
              <c:yMode val="edge"/>
              <c:x val="0.0908087316940183"/>
              <c:y val="0.0262692537699778"/>
            </c:manualLayout>
          </c:layout>
          <c:overlay val="0"/>
        </c:title>
        <c:numFmt formatCode="General" sourceLinked="1"/>
        <c:majorTickMark val="out"/>
        <c:minorTickMark val="none"/>
        <c:tickLblPos val="nextTo"/>
        <c:txPr>
          <a:bodyPr/>
          <a:lstStyle/>
          <a:p>
            <a:pPr>
              <a:defRPr sz="2000"/>
            </a:pPr>
            <a:endParaRPr lang="en-US"/>
          </a:p>
        </c:txPr>
        <c:crossAx val="1690174840"/>
        <c:crosses val="autoZero"/>
        <c:crossBetween val="midCat"/>
        <c:majorUnit val="0.1"/>
      </c:valAx>
    </c:plotArea>
    <c:legend>
      <c:legendPos val="r"/>
      <c:layout>
        <c:manualLayout>
          <c:xMode val="edge"/>
          <c:yMode val="edge"/>
          <c:x val="0.264359305069103"/>
          <c:y val="0.043678355209017"/>
          <c:w val="0.34557694177117"/>
          <c:h val="0.305527042234507"/>
        </c:manualLayout>
      </c:layout>
      <c:overlay val="0"/>
      <c:txPr>
        <a:bodyPr/>
        <a:lstStyle/>
        <a:p>
          <a:pPr>
            <a:defRPr sz="2000"/>
          </a:pPr>
          <a:endParaRPr lang="en-US"/>
        </a:p>
      </c:txPr>
    </c:legend>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Sheet1!$B$1</c:f>
              <c:strCache>
                <c:ptCount val="1"/>
                <c:pt idx="0">
                  <c:v>Actual</c:v>
                </c:pt>
              </c:strCache>
            </c:strRef>
          </c:tx>
          <c:spPr>
            <a:ln w="50800"/>
          </c:spPr>
          <c:marker>
            <c:symbol val="none"/>
          </c:marker>
          <c:xVal>
            <c:numRef>
              <c:f>Sheet1!$A$2:$A$38</c:f>
              <c:numCache>
                <c:formatCode>General</c:formatCode>
                <c:ptCount val="37"/>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Sheet1!$B$2:$B$38</c:f>
              <c:numCache>
                <c:formatCode>General</c:formatCode>
                <c:ptCount val="37"/>
                <c:pt idx="0">
                  <c:v>2.74671653120046</c:v>
                </c:pt>
                <c:pt idx="1">
                  <c:v>2.814574039250488</c:v>
                </c:pt>
                <c:pt idx="2">
                  <c:v>2.981049943728716</c:v>
                </c:pt>
                <c:pt idx="3">
                  <c:v>2.69159821990026</c:v>
                </c:pt>
                <c:pt idx="4">
                  <c:v>3.515623974457087</c:v>
                </c:pt>
                <c:pt idx="5">
                  <c:v>2.444579995013059</c:v>
                </c:pt>
                <c:pt idx="6">
                  <c:v>3.360116430846788</c:v>
                </c:pt>
                <c:pt idx="7">
                  <c:v>3.26669244599614</c:v>
                </c:pt>
                <c:pt idx="8">
                  <c:v>2.8783432438814</c:v>
                </c:pt>
                <c:pt idx="9">
                  <c:v>2.94007195513124</c:v>
                </c:pt>
                <c:pt idx="10">
                  <c:v>2.72292289138784</c:v>
                </c:pt>
                <c:pt idx="11">
                  <c:v>2.97189717806786</c:v>
                </c:pt>
                <c:pt idx="12">
                  <c:v>2.709981278107647</c:v>
                </c:pt>
                <c:pt idx="13">
                  <c:v>2.17359311463898</c:v>
                </c:pt>
                <c:pt idx="14">
                  <c:v>2.02845350988622</c:v>
                </c:pt>
                <c:pt idx="15">
                  <c:v>2.409830588857964</c:v>
                </c:pt>
                <c:pt idx="16">
                  <c:v>2.00559556782322</c:v>
                </c:pt>
                <c:pt idx="17">
                  <c:v>2.258469256247475</c:v>
                </c:pt>
                <c:pt idx="18">
                  <c:v>2.1278680986887</c:v>
                </c:pt>
                <c:pt idx="19">
                  <c:v>2.46251745396908</c:v>
                </c:pt>
              </c:numCache>
            </c:numRef>
          </c:yVal>
          <c:smooth val="1"/>
        </c:ser>
        <c:ser>
          <c:idx val="1"/>
          <c:order val="1"/>
          <c:tx>
            <c:strRef>
              <c:f>Sheet1!$F$1</c:f>
              <c:strCache>
                <c:ptCount val="1"/>
                <c:pt idx="0">
                  <c:v>STFM</c:v>
                </c:pt>
              </c:strCache>
            </c:strRef>
          </c:tx>
          <c:spPr>
            <a:ln w="50800"/>
          </c:spPr>
          <c:marker>
            <c:symbol val="none"/>
          </c:marker>
          <c:xVal>
            <c:numRef>
              <c:f>Sheet1!$A$2:$A$21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Sheet1!$F$2:$F$21</c:f>
              <c:numCache>
                <c:formatCode>General</c:formatCode>
                <c:ptCount val="20"/>
                <c:pt idx="0">
                  <c:v>1.85166486446486</c:v>
                </c:pt>
                <c:pt idx="1">
                  <c:v>1.92185963555097</c:v>
                </c:pt>
                <c:pt idx="2">
                  <c:v>1.878605172901872</c:v>
                </c:pt>
                <c:pt idx="3">
                  <c:v>1.82941805350021</c:v>
                </c:pt>
                <c:pt idx="4">
                  <c:v>1.948659079144801</c:v>
                </c:pt>
                <c:pt idx="5">
                  <c:v>1.875906377077028</c:v>
                </c:pt>
                <c:pt idx="6">
                  <c:v>1.793584047090898</c:v>
                </c:pt>
                <c:pt idx="7">
                  <c:v>1.76765595618306</c:v>
                </c:pt>
                <c:pt idx="8">
                  <c:v>1.83000824434293</c:v>
                </c:pt>
                <c:pt idx="9">
                  <c:v>1.81702280363572</c:v>
                </c:pt>
                <c:pt idx="10">
                  <c:v>1.723228442782487</c:v>
                </c:pt>
                <c:pt idx="11">
                  <c:v>1.770863253150408</c:v>
                </c:pt>
                <c:pt idx="12">
                  <c:v>1.703999982727828</c:v>
                </c:pt>
                <c:pt idx="13">
                  <c:v>1.67459827099419</c:v>
                </c:pt>
                <c:pt idx="14">
                  <c:v>1.67150071020384</c:v>
                </c:pt>
                <c:pt idx="15">
                  <c:v>1.73522291834065</c:v>
                </c:pt>
                <c:pt idx="16">
                  <c:v>1.64272811958016</c:v>
                </c:pt>
                <c:pt idx="17">
                  <c:v>1.70839647963847</c:v>
                </c:pt>
                <c:pt idx="18">
                  <c:v>1.6918095335501</c:v>
                </c:pt>
                <c:pt idx="19">
                  <c:v>1.747677650502978</c:v>
                </c:pt>
              </c:numCache>
            </c:numRef>
          </c:yVal>
          <c:smooth val="1"/>
        </c:ser>
        <c:ser>
          <c:idx val="2"/>
          <c:order val="2"/>
          <c:tx>
            <c:strRef>
              <c:f>Sheet1!$J$1</c:f>
              <c:strCache>
                <c:ptCount val="1"/>
                <c:pt idx="0">
                  <c:v>MISE</c:v>
                </c:pt>
              </c:strCache>
            </c:strRef>
          </c:tx>
          <c:spPr>
            <a:ln w="50800"/>
          </c:spPr>
          <c:marker>
            <c:symbol val="none"/>
          </c:marker>
          <c:xVal>
            <c:numRef>
              <c:f>Sheet1!$A$2:$A$21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Sheet1!$J$2:$J$21</c:f>
              <c:numCache>
                <c:formatCode>General</c:formatCode>
                <c:ptCount val="20"/>
                <c:pt idx="0">
                  <c:v>2.66545096387234</c:v>
                </c:pt>
                <c:pt idx="1">
                  <c:v>2.87132529817283</c:v>
                </c:pt>
                <c:pt idx="2">
                  <c:v>2.824387087790483</c:v>
                </c:pt>
                <c:pt idx="3">
                  <c:v>2.605326128967576</c:v>
                </c:pt>
                <c:pt idx="4">
                  <c:v>3.17410698368795</c:v>
                </c:pt>
                <c:pt idx="5">
                  <c:v>2.686715268963133</c:v>
                </c:pt>
                <c:pt idx="6">
                  <c:v>3.547121356063</c:v>
                </c:pt>
                <c:pt idx="7">
                  <c:v>3.431657669536527</c:v>
                </c:pt>
                <c:pt idx="8">
                  <c:v>3.30001432117999</c:v>
                </c:pt>
                <c:pt idx="9">
                  <c:v>2.674668313824136</c:v>
                </c:pt>
                <c:pt idx="10">
                  <c:v>2.860441513471667</c:v>
                </c:pt>
                <c:pt idx="11">
                  <c:v>3.08213207994224</c:v>
                </c:pt>
                <c:pt idx="12">
                  <c:v>2.890876491730881</c:v>
                </c:pt>
                <c:pt idx="13">
                  <c:v>2.23499264775884</c:v>
                </c:pt>
                <c:pt idx="14">
                  <c:v>2.116094410845866</c:v>
                </c:pt>
                <c:pt idx="15">
                  <c:v>2.363949514925168</c:v>
                </c:pt>
                <c:pt idx="16">
                  <c:v>1.99898403994968</c:v>
                </c:pt>
                <c:pt idx="17">
                  <c:v>2.06670745537916</c:v>
                </c:pt>
                <c:pt idx="18">
                  <c:v>2.163158827435481</c:v>
                </c:pt>
                <c:pt idx="19">
                  <c:v>2.31610976095603</c:v>
                </c:pt>
              </c:numCache>
            </c:numRef>
          </c:yVal>
          <c:smooth val="1"/>
        </c:ser>
        <c:dLbls>
          <c:showLegendKey val="0"/>
          <c:showVal val="0"/>
          <c:showCatName val="0"/>
          <c:showSerName val="0"/>
          <c:showPercent val="0"/>
          <c:showBubbleSize val="0"/>
        </c:dLbls>
        <c:axId val="1701611000"/>
        <c:axId val="1701616632"/>
      </c:scatterChart>
      <c:valAx>
        <c:axId val="1701611000"/>
        <c:scaling>
          <c:orientation val="minMax"/>
          <c:max val="100.0"/>
        </c:scaling>
        <c:delete val="0"/>
        <c:axPos val="b"/>
        <c:title>
          <c:tx>
            <c:rich>
              <a:bodyPr/>
              <a:lstStyle/>
              <a:p>
                <a:pPr>
                  <a:defRPr sz="2500">
                    <a:latin typeface="Tahoma" pitchFamily="34" charset="0"/>
                    <a:ea typeface="Tahoma" pitchFamily="34" charset="0"/>
                    <a:cs typeface="Tahoma" pitchFamily="34" charset="0"/>
                  </a:defRPr>
                </a:pPr>
                <a:r>
                  <a:rPr lang="en-US" sz="2500">
                    <a:latin typeface="Tahoma" pitchFamily="34" charset="0"/>
                    <a:ea typeface="Tahoma" pitchFamily="34" charset="0"/>
                    <a:cs typeface="Tahoma" pitchFamily="34" charset="0"/>
                  </a:rPr>
                  <a:t>Million Cycles</a:t>
                </a:r>
              </a:p>
            </c:rich>
          </c:tx>
          <c:layout/>
          <c:overlay val="0"/>
        </c:title>
        <c:numFmt formatCode="General" sourceLinked="1"/>
        <c:majorTickMark val="out"/>
        <c:minorTickMark val="none"/>
        <c:tickLblPos val="nextTo"/>
        <c:txPr>
          <a:bodyPr/>
          <a:lstStyle/>
          <a:p>
            <a:pPr>
              <a:defRPr sz="2000"/>
            </a:pPr>
            <a:endParaRPr lang="en-US"/>
          </a:p>
        </c:txPr>
        <c:crossAx val="1701616632"/>
        <c:crosses val="autoZero"/>
        <c:crossBetween val="midCat"/>
      </c:valAx>
      <c:valAx>
        <c:axId val="1701616632"/>
        <c:scaling>
          <c:orientation val="minMax"/>
          <c:min val="1.0"/>
        </c:scaling>
        <c:delete val="0"/>
        <c:axPos val="l"/>
        <c:majorGridlines/>
        <c:title>
          <c:tx>
            <c:rich>
              <a:bodyPr rot="-5400000" vert="horz"/>
              <a:lstStyle/>
              <a:p>
                <a:pPr>
                  <a:defRPr sz="2500">
                    <a:latin typeface="Tahoma" pitchFamily="34" charset="0"/>
                    <a:ea typeface="Tahoma" pitchFamily="34" charset="0"/>
                    <a:cs typeface="Tahoma" pitchFamily="34" charset="0"/>
                  </a:defRPr>
                </a:pPr>
                <a:r>
                  <a:rPr lang="en-US" sz="2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2000"/>
            </a:pPr>
            <a:endParaRPr lang="en-US"/>
          </a:p>
        </c:txPr>
        <c:crossAx val="1701611000"/>
        <c:crosses val="autoZero"/>
        <c:crossBetween val="midCat"/>
      </c:valAx>
    </c:plotArea>
    <c:legend>
      <c:legendPos val="r"/>
      <c:layout/>
      <c:overlay val="0"/>
      <c:txPr>
        <a:bodyPr/>
        <a:lstStyle/>
        <a:p>
          <a:pPr>
            <a:defRPr sz="2200">
              <a:latin typeface="Tahoma" pitchFamily="34" charset="0"/>
              <a:ea typeface="Tahoma" pitchFamily="34" charset="0"/>
              <a:cs typeface="Tahoma" pitchFamily="34" charset="0"/>
            </a:defRPr>
          </a:pPr>
          <a:endParaRPr lang="en-US"/>
        </a:p>
      </c:txPr>
    </c:legend>
    <c:plotVisOnly val="1"/>
    <c:dispBlanksAs val="gap"/>
    <c:showDLblsOverMax val="0"/>
  </c:chart>
  <c:txPr>
    <a:bodyPr/>
    <a:lstStyle/>
    <a:p>
      <a:pPr>
        <a:defRPr sz="15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cactusADM!$B$1</c:f>
              <c:strCache>
                <c:ptCount val="1"/>
                <c:pt idx="0">
                  <c:v>Actual</c:v>
                </c:pt>
              </c:strCache>
            </c:strRef>
          </c:tx>
          <c:spPr>
            <a:ln w="50800"/>
          </c:spPr>
          <c:marker>
            <c:symbol val="none"/>
          </c:marker>
          <c:xVal>
            <c:numRef>
              <c:f>cactusADM!$A$2:$A$21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cactusADM!$B$2:$B$21</c:f>
              <c:numCache>
                <c:formatCode>General</c:formatCode>
                <c:ptCount val="20"/>
                <c:pt idx="0">
                  <c:v>1.49498236340064</c:v>
                </c:pt>
                <c:pt idx="1">
                  <c:v>1.529549543147478</c:v>
                </c:pt>
                <c:pt idx="2">
                  <c:v>1.67094025573299</c:v>
                </c:pt>
                <c:pt idx="3">
                  <c:v>1.547497887289558</c:v>
                </c:pt>
                <c:pt idx="4">
                  <c:v>1.66049730795453</c:v>
                </c:pt>
                <c:pt idx="5">
                  <c:v>1.57310955578402</c:v>
                </c:pt>
                <c:pt idx="6">
                  <c:v>1.978259300998152</c:v>
                </c:pt>
                <c:pt idx="7">
                  <c:v>1.709464293954516</c:v>
                </c:pt>
                <c:pt idx="8">
                  <c:v>1.533693759347476</c:v>
                </c:pt>
                <c:pt idx="9">
                  <c:v>1.525604653356287</c:v>
                </c:pt>
                <c:pt idx="10">
                  <c:v>1.47541299392095</c:v>
                </c:pt>
                <c:pt idx="11">
                  <c:v>1.523495712043307</c:v>
                </c:pt>
                <c:pt idx="12">
                  <c:v>1.52143297574446</c:v>
                </c:pt>
                <c:pt idx="13">
                  <c:v>1.79133547785728</c:v>
                </c:pt>
                <c:pt idx="14">
                  <c:v>1.68547765812579</c:v>
                </c:pt>
                <c:pt idx="15">
                  <c:v>1.6301298786545</c:v>
                </c:pt>
                <c:pt idx="16">
                  <c:v>1.593252334385942</c:v>
                </c:pt>
                <c:pt idx="17">
                  <c:v>1.67316656824162</c:v>
                </c:pt>
                <c:pt idx="18">
                  <c:v>1.54946840565429</c:v>
                </c:pt>
                <c:pt idx="19">
                  <c:v>1.69729779525209</c:v>
                </c:pt>
              </c:numCache>
            </c:numRef>
          </c:yVal>
          <c:smooth val="1"/>
        </c:ser>
        <c:ser>
          <c:idx val="1"/>
          <c:order val="1"/>
          <c:tx>
            <c:strRef>
              <c:f>cactusADM!$F$1</c:f>
              <c:strCache>
                <c:ptCount val="1"/>
                <c:pt idx="0">
                  <c:v>STFM</c:v>
                </c:pt>
              </c:strCache>
            </c:strRef>
          </c:tx>
          <c:spPr>
            <a:ln w="50800"/>
          </c:spPr>
          <c:marker>
            <c:symbol val="none"/>
          </c:marker>
          <c:xVal>
            <c:numRef>
              <c:f>cactusADM!$A$2:$A$21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cactusADM!$F$2:$F$21</c:f>
              <c:numCache>
                <c:formatCode>General</c:formatCode>
                <c:ptCount val="20"/>
                <c:pt idx="0">
                  <c:v>1.24997947606677</c:v>
                </c:pt>
                <c:pt idx="1">
                  <c:v>1.35554709203508</c:v>
                </c:pt>
                <c:pt idx="2">
                  <c:v>1.3435328626673</c:v>
                </c:pt>
                <c:pt idx="3">
                  <c:v>1.37210694588731</c:v>
                </c:pt>
                <c:pt idx="4">
                  <c:v>1.32926252385542</c:v>
                </c:pt>
                <c:pt idx="5">
                  <c:v>1.31492167551024</c:v>
                </c:pt>
                <c:pt idx="6">
                  <c:v>1.23411867212317</c:v>
                </c:pt>
                <c:pt idx="7">
                  <c:v>1.31279482597535</c:v>
                </c:pt>
                <c:pt idx="8">
                  <c:v>1.32281510253282</c:v>
                </c:pt>
                <c:pt idx="9">
                  <c:v>1.35791556240757</c:v>
                </c:pt>
                <c:pt idx="10">
                  <c:v>1.35086700735259</c:v>
                </c:pt>
                <c:pt idx="11">
                  <c:v>1.344008789571223</c:v>
                </c:pt>
                <c:pt idx="12">
                  <c:v>1.40082577354368</c:v>
                </c:pt>
                <c:pt idx="13">
                  <c:v>1.39673577400494</c:v>
                </c:pt>
                <c:pt idx="14">
                  <c:v>1.539666398438788</c:v>
                </c:pt>
                <c:pt idx="15">
                  <c:v>1.58666819173287</c:v>
                </c:pt>
                <c:pt idx="16">
                  <c:v>1.551669011604407</c:v>
                </c:pt>
                <c:pt idx="17">
                  <c:v>1.568277309551603</c:v>
                </c:pt>
                <c:pt idx="18">
                  <c:v>1.5637833221497</c:v>
                </c:pt>
                <c:pt idx="19">
                  <c:v>1.36139796750546</c:v>
                </c:pt>
              </c:numCache>
            </c:numRef>
          </c:yVal>
          <c:smooth val="1"/>
        </c:ser>
        <c:ser>
          <c:idx val="2"/>
          <c:order val="2"/>
          <c:tx>
            <c:strRef>
              <c:f>cactusADM!$J$1</c:f>
              <c:strCache>
                <c:ptCount val="1"/>
                <c:pt idx="0">
                  <c:v>MISE</c:v>
                </c:pt>
              </c:strCache>
            </c:strRef>
          </c:tx>
          <c:spPr>
            <a:ln w="50800"/>
          </c:spPr>
          <c:marker>
            <c:symbol val="none"/>
          </c:marker>
          <c:xVal>
            <c:numRef>
              <c:f>cactusADM!$A$2:$A$21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cactusADM!$J$2:$J$21</c:f>
              <c:numCache>
                <c:formatCode>General</c:formatCode>
                <c:ptCount val="20"/>
                <c:pt idx="0">
                  <c:v>1.572283372836703</c:v>
                </c:pt>
                <c:pt idx="1">
                  <c:v>1.56849401415511</c:v>
                </c:pt>
                <c:pt idx="2">
                  <c:v>1.68965598852539</c:v>
                </c:pt>
                <c:pt idx="3">
                  <c:v>1.58288231093418</c:v>
                </c:pt>
                <c:pt idx="4">
                  <c:v>1.730045547966002</c:v>
                </c:pt>
                <c:pt idx="5">
                  <c:v>1.686613234008723</c:v>
                </c:pt>
                <c:pt idx="6">
                  <c:v>2.170593255149356</c:v>
                </c:pt>
                <c:pt idx="7">
                  <c:v>1.81144299717363</c:v>
                </c:pt>
                <c:pt idx="8">
                  <c:v>1.594677433400882</c:v>
                </c:pt>
                <c:pt idx="9">
                  <c:v>1.58983008441142</c:v>
                </c:pt>
                <c:pt idx="10">
                  <c:v>1.53466807662974</c:v>
                </c:pt>
                <c:pt idx="11">
                  <c:v>1.55368861466544</c:v>
                </c:pt>
                <c:pt idx="12">
                  <c:v>1.60010303267077</c:v>
                </c:pt>
                <c:pt idx="13">
                  <c:v>1.86726602829176</c:v>
                </c:pt>
                <c:pt idx="14">
                  <c:v>1.73483913716682</c:v>
                </c:pt>
                <c:pt idx="15">
                  <c:v>1.675807171350592</c:v>
                </c:pt>
                <c:pt idx="16">
                  <c:v>1.631265211054618</c:v>
                </c:pt>
                <c:pt idx="17">
                  <c:v>1.73215955407459</c:v>
                </c:pt>
                <c:pt idx="18">
                  <c:v>1.63622370876816</c:v>
                </c:pt>
                <c:pt idx="19">
                  <c:v>1.7297891806714</c:v>
                </c:pt>
              </c:numCache>
            </c:numRef>
          </c:yVal>
          <c:smooth val="1"/>
        </c:ser>
        <c:dLbls>
          <c:showLegendKey val="0"/>
          <c:showVal val="0"/>
          <c:showCatName val="0"/>
          <c:showSerName val="0"/>
          <c:showPercent val="0"/>
          <c:showBubbleSize val="0"/>
        </c:dLbls>
        <c:axId val="1697332904"/>
        <c:axId val="1697319640"/>
      </c:scatterChart>
      <c:valAx>
        <c:axId val="1697332904"/>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697319640"/>
        <c:crosses val="autoZero"/>
        <c:crossBetween val="midCat"/>
      </c:valAx>
      <c:valAx>
        <c:axId val="1697319640"/>
        <c:scaling>
          <c:orientation val="minMax"/>
          <c:max val="4.0"/>
          <c:min val="0.0"/>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697332904"/>
        <c:crosses val="autoZero"/>
        <c:crossBetween val="midCat"/>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accent1">
                  <a:lumMod val="75000"/>
                </a:schemeClr>
              </a:solidFill>
              <a:ln>
                <a:solidFill>
                  <a:srgbClr val="000000"/>
                </a:solidFill>
              </a:ln>
            </c:spPr>
          </c:dPt>
          <c:cat>
            <c:strRef>
              <c:f>Sheet1!$A$2:$A$3</c:f>
              <c:strCache>
                <c:ptCount val="2"/>
                <c:pt idx="0">
                  <c:v>STREAM</c:v>
                </c:pt>
                <c:pt idx="1">
                  <c:v>gcc</c:v>
                </c:pt>
              </c:strCache>
            </c:strRef>
          </c:cat>
          <c:val>
            <c:numRef>
              <c:f>Sheet1!$B$2:$B$3</c:f>
              <c:numCache>
                <c:formatCode>General</c:formatCode>
                <c:ptCount val="2"/>
                <c:pt idx="0">
                  <c:v>1.23</c:v>
                </c:pt>
                <c:pt idx="1">
                  <c:v>2.91</c:v>
                </c:pt>
              </c:numCache>
            </c:numRef>
          </c:val>
        </c:ser>
        <c:dLbls>
          <c:showLegendKey val="0"/>
          <c:showVal val="0"/>
          <c:showCatName val="0"/>
          <c:showSerName val="0"/>
          <c:showPercent val="0"/>
          <c:showBubbleSize val="0"/>
        </c:dLbls>
        <c:gapWidth val="150"/>
        <c:axId val="1612532936"/>
        <c:axId val="1614321976"/>
      </c:barChart>
      <c:catAx>
        <c:axId val="1612532936"/>
        <c:scaling>
          <c:orientation val="minMax"/>
        </c:scaling>
        <c:delete val="0"/>
        <c:axPos val="b"/>
        <c:majorTickMark val="out"/>
        <c:minorTickMark val="none"/>
        <c:tickLblPos val="nextTo"/>
        <c:crossAx val="1614321976"/>
        <c:crosses val="autoZero"/>
        <c:auto val="1"/>
        <c:lblAlgn val="ctr"/>
        <c:lblOffset val="100"/>
        <c:noMultiLvlLbl val="0"/>
      </c:catAx>
      <c:valAx>
        <c:axId val="1614321976"/>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1612532936"/>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GemsFDTD!$B$1</c:f>
              <c:strCache>
                <c:ptCount val="1"/>
                <c:pt idx="0">
                  <c:v>Actual</c:v>
                </c:pt>
              </c:strCache>
            </c:strRef>
          </c:tx>
          <c:spPr>
            <a:ln w="50800"/>
          </c:spPr>
          <c:marker>
            <c:symbol val="none"/>
          </c:marker>
          <c:xVal>
            <c:numRef>
              <c:f>GemsFDTD!$A$2:$A$21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GemsFDTD!$B$2:$B$21</c:f>
              <c:numCache>
                <c:formatCode>General</c:formatCode>
                <c:ptCount val="20"/>
                <c:pt idx="0">
                  <c:v>1.7535591997143</c:v>
                </c:pt>
                <c:pt idx="1">
                  <c:v>1.69695874638957</c:v>
                </c:pt>
                <c:pt idx="2">
                  <c:v>1.87339924616859</c:v>
                </c:pt>
                <c:pt idx="3">
                  <c:v>1.724766492567248</c:v>
                </c:pt>
                <c:pt idx="4">
                  <c:v>1.92246655298002</c:v>
                </c:pt>
                <c:pt idx="5">
                  <c:v>1.64128847007048</c:v>
                </c:pt>
                <c:pt idx="6">
                  <c:v>1.92963003048793</c:v>
                </c:pt>
                <c:pt idx="7">
                  <c:v>2.13388062202781</c:v>
                </c:pt>
                <c:pt idx="8">
                  <c:v>2.05044385766044</c:v>
                </c:pt>
                <c:pt idx="9">
                  <c:v>1.975358924511195</c:v>
                </c:pt>
                <c:pt idx="10">
                  <c:v>1.87319497436384</c:v>
                </c:pt>
                <c:pt idx="11">
                  <c:v>2.170494649437977</c:v>
                </c:pt>
                <c:pt idx="12">
                  <c:v>2.008484045579595</c:v>
                </c:pt>
                <c:pt idx="13">
                  <c:v>2.23902181103372</c:v>
                </c:pt>
                <c:pt idx="14">
                  <c:v>2.24253342684782</c:v>
                </c:pt>
                <c:pt idx="15">
                  <c:v>2.246947359237421</c:v>
                </c:pt>
                <c:pt idx="16">
                  <c:v>1.90420966038921</c:v>
                </c:pt>
                <c:pt idx="17">
                  <c:v>2.371460502459559</c:v>
                </c:pt>
                <c:pt idx="18">
                  <c:v>2.09268331601757</c:v>
                </c:pt>
                <c:pt idx="19">
                  <c:v>2.59018649289678</c:v>
                </c:pt>
              </c:numCache>
            </c:numRef>
          </c:yVal>
          <c:smooth val="1"/>
        </c:ser>
        <c:ser>
          <c:idx val="1"/>
          <c:order val="1"/>
          <c:tx>
            <c:strRef>
              <c:f>GemsFDTD!$F$1</c:f>
              <c:strCache>
                <c:ptCount val="1"/>
                <c:pt idx="0">
                  <c:v>STFM</c:v>
                </c:pt>
              </c:strCache>
            </c:strRef>
          </c:tx>
          <c:spPr>
            <a:ln w="50800"/>
          </c:spPr>
          <c:marker>
            <c:symbol val="none"/>
          </c:marker>
          <c:xVal>
            <c:numRef>
              <c:f>GemsFDTD!$A$2:$A$21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GemsFDTD!$F$2:$F$21</c:f>
              <c:numCache>
                <c:formatCode>General</c:formatCode>
                <c:ptCount val="20"/>
                <c:pt idx="0">
                  <c:v>1.366106432541242</c:v>
                </c:pt>
                <c:pt idx="1">
                  <c:v>1.38427136013509</c:v>
                </c:pt>
                <c:pt idx="2">
                  <c:v>1.36345526468439</c:v>
                </c:pt>
                <c:pt idx="3">
                  <c:v>1.390760504706274</c:v>
                </c:pt>
                <c:pt idx="4">
                  <c:v>1.35889156557512</c:v>
                </c:pt>
                <c:pt idx="5">
                  <c:v>1.35003294642405</c:v>
                </c:pt>
                <c:pt idx="6">
                  <c:v>1.374555158363292</c:v>
                </c:pt>
                <c:pt idx="7">
                  <c:v>1.58935023215533</c:v>
                </c:pt>
                <c:pt idx="8">
                  <c:v>1.58106294635669</c:v>
                </c:pt>
                <c:pt idx="9">
                  <c:v>1.59953577115086</c:v>
                </c:pt>
                <c:pt idx="10">
                  <c:v>1.59866294807927</c:v>
                </c:pt>
                <c:pt idx="11">
                  <c:v>1.583227996306732</c:v>
                </c:pt>
                <c:pt idx="12">
                  <c:v>1.57706954612205</c:v>
                </c:pt>
                <c:pt idx="13">
                  <c:v>2.024630548244881</c:v>
                </c:pt>
                <c:pt idx="14">
                  <c:v>1.98781771885865</c:v>
                </c:pt>
                <c:pt idx="15">
                  <c:v>1.988340511699662</c:v>
                </c:pt>
                <c:pt idx="16">
                  <c:v>1.979694602924053</c:v>
                </c:pt>
                <c:pt idx="17">
                  <c:v>1.94064103014002</c:v>
                </c:pt>
                <c:pt idx="18">
                  <c:v>1.97090801249996</c:v>
                </c:pt>
                <c:pt idx="19">
                  <c:v>1.96287623755967</c:v>
                </c:pt>
              </c:numCache>
            </c:numRef>
          </c:yVal>
          <c:smooth val="1"/>
        </c:ser>
        <c:ser>
          <c:idx val="2"/>
          <c:order val="2"/>
          <c:tx>
            <c:strRef>
              <c:f>GemsFDTD!$J$1</c:f>
              <c:strCache>
                <c:ptCount val="1"/>
                <c:pt idx="0">
                  <c:v>MISE</c:v>
                </c:pt>
              </c:strCache>
            </c:strRef>
          </c:tx>
          <c:spPr>
            <a:ln w="50800"/>
          </c:spPr>
          <c:marker>
            <c:symbol val="none"/>
          </c:marker>
          <c:xVal>
            <c:numRef>
              <c:f>GemsFDTD!$A$2:$A$21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GemsFDTD!$J$2:$J$21</c:f>
              <c:numCache>
                <c:formatCode>General</c:formatCode>
                <c:ptCount val="20"/>
                <c:pt idx="0">
                  <c:v>1.86071945718145</c:v>
                </c:pt>
                <c:pt idx="1">
                  <c:v>1.964513101200804</c:v>
                </c:pt>
                <c:pt idx="2">
                  <c:v>1.97647695283615</c:v>
                </c:pt>
                <c:pt idx="3">
                  <c:v>1.88346376835017</c:v>
                </c:pt>
                <c:pt idx="4">
                  <c:v>2.520234849486497</c:v>
                </c:pt>
                <c:pt idx="5">
                  <c:v>1.83264364490797</c:v>
                </c:pt>
                <c:pt idx="6">
                  <c:v>2.22310667387004</c:v>
                </c:pt>
                <c:pt idx="7">
                  <c:v>2.33467354439178</c:v>
                </c:pt>
                <c:pt idx="8">
                  <c:v>2.17798307938825</c:v>
                </c:pt>
                <c:pt idx="9">
                  <c:v>2.097025989661298</c:v>
                </c:pt>
                <c:pt idx="10">
                  <c:v>2.17355602767927</c:v>
                </c:pt>
                <c:pt idx="11">
                  <c:v>2.10543354473878</c:v>
                </c:pt>
                <c:pt idx="12">
                  <c:v>2.059072478948447</c:v>
                </c:pt>
                <c:pt idx="13">
                  <c:v>2.31810938840597</c:v>
                </c:pt>
                <c:pt idx="14">
                  <c:v>2.25015915607769</c:v>
                </c:pt>
                <c:pt idx="15">
                  <c:v>2.394646447080026</c:v>
                </c:pt>
                <c:pt idx="16">
                  <c:v>2.170311118490234</c:v>
                </c:pt>
                <c:pt idx="17">
                  <c:v>2.538712304006807</c:v>
                </c:pt>
                <c:pt idx="18">
                  <c:v>2.27347582948044</c:v>
                </c:pt>
                <c:pt idx="19">
                  <c:v>2.664654287152938</c:v>
                </c:pt>
              </c:numCache>
            </c:numRef>
          </c:yVal>
          <c:smooth val="1"/>
        </c:ser>
        <c:dLbls>
          <c:showLegendKey val="0"/>
          <c:showVal val="0"/>
          <c:showCatName val="0"/>
          <c:showSerName val="0"/>
          <c:showPercent val="0"/>
          <c:showBubbleSize val="0"/>
        </c:dLbls>
        <c:axId val="1698124600"/>
        <c:axId val="1698127656"/>
      </c:scatterChart>
      <c:valAx>
        <c:axId val="1698124600"/>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698127656"/>
        <c:crosses val="autoZero"/>
        <c:crossBetween val="midCat"/>
      </c:valAx>
      <c:valAx>
        <c:axId val="1698127656"/>
        <c:scaling>
          <c:orientation val="minMax"/>
          <c:max val="4.0"/>
          <c:min val="0.0"/>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698124600"/>
        <c:crosses val="autoZero"/>
        <c:crossBetween val="midCat"/>
      </c:valAx>
    </c:plotArea>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soplex!$B$1</c:f>
              <c:strCache>
                <c:ptCount val="1"/>
                <c:pt idx="0">
                  <c:v>Actual</c:v>
                </c:pt>
              </c:strCache>
            </c:strRef>
          </c:tx>
          <c:spPr>
            <a:ln w="50800"/>
          </c:spPr>
          <c:marker>
            <c:symbol val="none"/>
          </c:marker>
          <c:xVal>
            <c:numRef>
              <c:f>soplex!$A$2:$A$21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soplex!$B$2:$B$21</c:f>
              <c:numCache>
                <c:formatCode>General</c:formatCode>
                <c:ptCount val="20"/>
                <c:pt idx="0">
                  <c:v>1.941417983025733</c:v>
                </c:pt>
                <c:pt idx="1">
                  <c:v>2.14118398559027</c:v>
                </c:pt>
                <c:pt idx="2">
                  <c:v>2.4059819805366</c:v>
                </c:pt>
                <c:pt idx="3">
                  <c:v>2.063220457675575</c:v>
                </c:pt>
                <c:pt idx="4">
                  <c:v>2.72231962181463</c:v>
                </c:pt>
                <c:pt idx="5">
                  <c:v>2.65724959722058</c:v>
                </c:pt>
                <c:pt idx="6">
                  <c:v>3.106787417043788</c:v>
                </c:pt>
                <c:pt idx="7">
                  <c:v>3.18785821201449</c:v>
                </c:pt>
                <c:pt idx="8">
                  <c:v>2.603534917075907</c:v>
                </c:pt>
                <c:pt idx="9">
                  <c:v>2.493685130385307</c:v>
                </c:pt>
                <c:pt idx="10">
                  <c:v>2.47036053384216</c:v>
                </c:pt>
                <c:pt idx="11">
                  <c:v>2.8773513498432</c:v>
                </c:pt>
                <c:pt idx="12">
                  <c:v>2.64775740961342</c:v>
                </c:pt>
                <c:pt idx="13">
                  <c:v>2.69468454368414</c:v>
                </c:pt>
                <c:pt idx="14">
                  <c:v>2.78035530945966</c:v>
                </c:pt>
                <c:pt idx="15">
                  <c:v>2.96531588621848</c:v>
                </c:pt>
                <c:pt idx="16">
                  <c:v>2.82278244787692</c:v>
                </c:pt>
                <c:pt idx="17">
                  <c:v>2.579645975942478</c:v>
                </c:pt>
                <c:pt idx="18">
                  <c:v>2.602700641746405</c:v>
                </c:pt>
                <c:pt idx="19">
                  <c:v>2.784579260556725</c:v>
                </c:pt>
              </c:numCache>
            </c:numRef>
          </c:yVal>
          <c:smooth val="1"/>
        </c:ser>
        <c:ser>
          <c:idx val="1"/>
          <c:order val="1"/>
          <c:tx>
            <c:strRef>
              <c:f>soplex!$F$1</c:f>
              <c:strCache>
                <c:ptCount val="1"/>
                <c:pt idx="0">
                  <c:v>STFM</c:v>
                </c:pt>
              </c:strCache>
            </c:strRef>
          </c:tx>
          <c:spPr>
            <a:ln w="50800"/>
          </c:spPr>
          <c:marker>
            <c:symbol val="none"/>
          </c:marker>
          <c:xVal>
            <c:numRef>
              <c:f>soplex!$A$2:$A$21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soplex!$F$2:$F$21</c:f>
              <c:numCache>
                <c:formatCode>General</c:formatCode>
                <c:ptCount val="20"/>
                <c:pt idx="0">
                  <c:v>1.50230572343248</c:v>
                </c:pt>
                <c:pt idx="1">
                  <c:v>1.470483032761512</c:v>
                </c:pt>
                <c:pt idx="2">
                  <c:v>1.89313841303205</c:v>
                </c:pt>
                <c:pt idx="3">
                  <c:v>1.49708240238443</c:v>
                </c:pt>
                <c:pt idx="4">
                  <c:v>1.667589926526913</c:v>
                </c:pt>
                <c:pt idx="5">
                  <c:v>1.630563612432298</c:v>
                </c:pt>
                <c:pt idx="6">
                  <c:v>1.80553749347003</c:v>
                </c:pt>
                <c:pt idx="7">
                  <c:v>1.700392317742258</c:v>
                </c:pt>
                <c:pt idx="8">
                  <c:v>1.58265199961063</c:v>
                </c:pt>
                <c:pt idx="9">
                  <c:v>1.70214349424431</c:v>
                </c:pt>
                <c:pt idx="10">
                  <c:v>1.7571314674589</c:v>
                </c:pt>
                <c:pt idx="11">
                  <c:v>1.80543112316281</c:v>
                </c:pt>
                <c:pt idx="12">
                  <c:v>1.97398648737199</c:v>
                </c:pt>
                <c:pt idx="13">
                  <c:v>2.282693958481345</c:v>
                </c:pt>
                <c:pt idx="14">
                  <c:v>2.309818982829697</c:v>
                </c:pt>
                <c:pt idx="15">
                  <c:v>2.10696621913285</c:v>
                </c:pt>
                <c:pt idx="16">
                  <c:v>1.63158910833847</c:v>
                </c:pt>
                <c:pt idx="17">
                  <c:v>2.016773519083003</c:v>
                </c:pt>
                <c:pt idx="18">
                  <c:v>2.04467262575296</c:v>
                </c:pt>
                <c:pt idx="19">
                  <c:v>2.037519772885881</c:v>
                </c:pt>
              </c:numCache>
            </c:numRef>
          </c:yVal>
          <c:smooth val="1"/>
        </c:ser>
        <c:ser>
          <c:idx val="2"/>
          <c:order val="2"/>
          <c:tx>
            <c:strRef>
              <c:f>soplex!$J$1</c:f>
              <c:strCache>
                <c:ptCount val="1"/>
                <c:pt idx="0">
                  <c:v>MISE</c:v>
                </c:pt>
              </c:strCache>
            </c:strRef>
          </c:tx>
          <c:spPr>
            <a:ln w="50800"/>
          </c:spPr>
          <c:marker>
            <c:symbol val="none"/>
          </c:marker>
          <c:xVal>
            <c:numRef>
              <c:f>soplex!$A$2:$A$21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soplex!$J$2:$J$21</c:f>
              <c:numCache>
                <c:formatCode>General</c:formatCode>
                <c:ptCount val="20"/>
                <c:pt idx="0">
                  <c:v>1.91597695945501</c:v>
                </c:pt>
                <c:pt idx="1">
                  <c:v>2.346875637663257</c:v>
                </c:pt>
                <c:pt idx="2">
                  <c:v>2.50209430550931</c:v>
                </c:pt>
                <c:pt idx="3">
                  <c:v>2.48095722250329</c:v>
                </c:pt>
                <c:pt idx="4">
                  <c:v>2.74337486580776</c:v>
                </c:pt>
                <c:pt idx="5">
                  <c:v>2.413045819241918</c:v>
                </c:pt>
                <c:pt idx="6">
                  <c:v>3.26114749188684</c:v>
                </c:pt>
                <c:pt idx="7">
                  <c:v>3.555677475139102</c:v>
                </c:pt>
                <c:pt idx="8">
                  <c:v>2.69482665869828</c:v>
                </c:pt>
                <c:pt idx="9">
                  <c:v>2.65422145345773</c:v>
                </c:pt>
                <c:pt idx="10">
                  <c:v>3.0171384319103</c:v>
                </c:pt>
                <c:pt idx="11">
                  <c:v>2.44892491094017</c:v>
                </c:pt>
                <c:pt idx="12">
                  <c:v>2.56809782419661</c:v>
                </c:pt>
                <c:pt idx="13">
                  <c:v>2.75736644212742</c:v>
                </c:pt>
                <c:pt idx="14">
                  <c:v>3.140547902717476</c:v>
                </c:pt>
                <c:pt idx="15">
                  <c:v>3.03431120542855</c:v>
                </c:pt>
                <c:pt idx="16">
                  <c:v>2.527041714612305</c:v>
                </c:pt>
                <c:pt idx="17">
                  <c:v>2.843795859497021</c:v>
                </c:pt>
                <c:pt idx="18">
                  <c:v>3.10330289086054</c:v>
                </c:pt>
                <c:pt idx="19">
                  <c:v>3.27691276008549</c:v>
                </c:pt>
              </c:numCache>
            </c:numRef>
          </c:yVal>
          <c:smooth val="1"/>
        </c:ser>
        <c:dLbls>
          <c:showLegendKey val="0"/>
          <c:showVal val="0"/>
          <c:showCatName val="0"/>
          <c:showSerName val="0"/>
          <c:showPercent val="0"/>
          <c:showBubbleSize val="0"/>
        </c:dLbls>
        <c:axId val="1697355208"/>
        <c:axId val="1698310904"/>
      </c:scatterChart>
      <c:valAx>
        <c:axId val="1697355208"/>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698310904"/>
        <c:crosses val="autoZero"/>
        <c:crossBetween val="midCat"/>
      </c:valAx>
      <c:valAx>
        <c:axId val="1698310904"/>
        <c:scaling>
          <c:orientation val="minMax"/>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697355208"/>
        <c:crosses val="autoZero"/>
        <c:crossBetween val="midCat"/>
      </c:valAx>
    </c:plotArea>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wrf!$B$1</c:f>
              <c:strCache>
                <c:ptCount val="1"/>
                <c:pt idx="0">
                  <c:v>Actual</c:v>
                </c:pt>
              </c:strCache>
            </c:strRef>
          </c:tx>
          <c:spPr>
            <a:ln w="50800"/>
          </c:spPr>
          <c:marker>
            <c:symbol val="none"/>
          </c:marker>
          <c:xVal>
            <c:numRef>
              <c:f>wrf!$A$2:$A$21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wrf!$B$2:$B$21</c:f>
              <c:numCache>
                <c:formatCode>General</c:formatCode>
                <c:ptCount val="20"/>
                <c:pt idx="0">
                  <c:v>1.01792192447078</c:v>
                </c:pt>
                <c:pt idx="1">
                  <c:v>1.022796047094317</c:v>
                </c:pt>
                <c:pt idx="2">
                  <c:v>1.53114878953406</c:v>
                </c:pt>
                <c:pt idx="3">
                  <c:v>1.20158070140237</c:v>
                </c:pt>
                <c:pt idx="4">
                  <c:v>1.01848136798927</c:v>
                </c:pt>
                <c:pt idx="5">
                  <c:v>1.012100660773752</c:v>
                </c:pt>
                <c:pt idx="6">
                  <c:v>1.00588842473431</c:v>
                </c:pt>
                <c:pt idx="7">
                  <c:v>1.00711206839426</c:v>
                </c:pt>
                <c:pt idx="8">
                  <c:v>1.12613521285667</c:v>
                </c:pt>
                <c:pt idx="9">
                  <c:v>1.571428490305608</c:v>
                </c:pt>
                <c:pt idx="10">
                  <c:v>1.08076603879872</c:v>
                </c:pt>
                <c:pt idx="11">
                  <c:v>1.01666555398285</c:v>
                </c:pt>
                <c:pt idx="12">
                  <c:v>1.009707350517628</c:v>
                </c:pt>
                <c:pt idx="13">
                  <c:v>1.23025415562202</c:v>
                </c:pt>
                <c:pt idx="14">
                  <c:v>1.095569289623388</c:v>
                </c:pt>
                <c:pt idx="15">
                  <c:v>1.0307642060911</c:v>
                </c:pt>
                <c:pt idx="16">
                  <c:v>1.018724363982958</c:v>
                </c:pt>
                <c:pt idx="17">
                  <c:v>1.324159674855713</c:v>
                </c:pt>
                <c:pt idx="18">
                  <c:v>1.3256800388011</c:v>
                </c:pt>
                <c:pt idx="19">
                  <c:v>1.01340499104692</c:v>
                </c:pt>
              </c:numCache>
            </c:numRef>
          </c:yVal>
          <c:smooth val="1"/>
        </c:ser>
        <c:ser>
          <c:idx val="1"/>
          <c:order val="1"/>
          <c:tx>
            <c:strRef>
              <c:f>wrf!$F$1</c:f>
              <c:strCache>
                <c:ptCount val="1"/>
                <c:pt idx="0">
                  <c:v>STFM</c:v>
                </c:pt>
              </c:strCache>
            </c:strRef>
          </c:tx>
          <c:spPr>
            <a:ln w="50800"/>
          </c:spPr>
          <c:marker>
            <c:symbol val="none"/>
          </c:marker>
          <c:xVal>
            <c:numRef>
              <c:f>wrf!$A$2:$A$21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wrf!$F$2:$F$21</c:f>
              <c:numCache>
                <c:formatCode>General</c:formatCode>
                <c:ptCount val="20"/>
                <c:pt idx="0">
                  <c:v>2.656440016637282</c:v>
                </c:pt>
                <c:pt idx="1">
                  <c:v>2.81355504007717</c:v>
                </c:pt>
                <c:pt idx="2">
                  <c:v>2.32302847226686</c:v>
                </c:pt>
                <c:pt idx="3">
                  <c:v>1.991257860431895</c:v>
                </c:pt>
                <c:pt idx="4">
                  <c:v>2.12433710318462</c:v>
                </c:pt>
                <c:pt idx="5">
                  <c:v>2.84722917549197</c:v>
                </c:pt>
                <c:pt idx="6">
                  <c:v>2.98441451910588</c:v>
                </c:pt>
                <c:pt idx="7">
                  <c:v>2.459440104166656</c:v>
                </c:pt>
                <c:pt idx="8">
                  <c:v>2.53970866093741</c:v>
                </c:pt>
                <c:pt idx="9">
                  <c:v>2.23877225617858</c:v>
                </c:pt>
                <c:pt idx="10">
                  <c:v>3.017371791513561</c:v>
                </c:pt>
                <c:pt idx="11">
                  <c:v>2.843692856757675</c:v>
                </c:pt>
                <c:pt idx="12">
                  <c:v>3.39510467789029</c:v>
                </c:pt>
                <c:pt idx="13">
                  <c:v>3.940155386015259</c:v>
                </c:pt>
                <c:pt idx="14">
                  <c:v>2.530820819138697</c:v>
                </c:pt>
                <c:pt idx="15">
                  <c:v>2.86863795520578</c:v>
                </c:pt>
                <c:pt idx="16">
                  <c:v>3.319054340155243</c:v>
                </c:pt>
                <c:pt idx="17">
                  <c:v>2.505177300861925</c:v>
                </c:pt>
                <c:pt idx="18">
                  <c:v>2.303338842814624</c:v>
                </c:pt>
                <c:pt idx="19">
                  <c:v>2.044527730065294</c:v>
                </c:pt>
              </c:numCache>
            </c:numRef>
          </c:yVal>
          <c:smooth val="1"/>
        </c:ser>
        <c:ser>
          <c:idx val="2"/>
          <c:order val="2"/>
          <c:tx>
            <c:strRef>
              <c:f>wrf!$J$1</c:f>
              <c:strCache>
                <c:ptCount val="1"/>
                <c:pt idx="0">
                  <c:v>MISE</c:v>
                </c:pt>
              </c:strCache>
            </c:strRef>
          </c:tx>
          <c:spPr>
            <a:ln w="50800"/>
          </c:spPr>
          <c:marker>
            <c:symbol val="none"/>
          </c:marker>
          <c:xVal>
            <c:numRef>
              <c:f>wrf!$A$2:$A$21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wrf!$J$2:$J$21</c:f>
              <c:numCache>
                <c:formatCode>General</c:formatCode>
                <c:ptCount val="20"/>
                <c:pt idx="0">
                  <c:v>1.00045479517373</c:v>
                </c:pt>
                <c:pt idx="1">
                  <c:v>1.00321679673082</c:v>
                </c:pt>
                <c:pt idx="2">
                  <c:v>1.75632267377905</c:v>
                </c:pt>
                <c:pt idx="3">
                  <c:v>1.069061357996457</c:v>
                </c:pt>
                <c:pt idx="4">
                  <c:v>0.997068727752715</c:v>
                </c:pt>
                <c:pt idx="5">
                  <c:v>1.00105094440737</c:v>
                </c:pt>
                <c:pt idx="6">
                  <c:v>1.00155632133834</c:v>
                </c:pt>
                <c:pt idx="7">
                  <c:v>0.998689936329357</c:v>
                </c:pt>
                <c:pt idx="8">
                  <c:v>1.05927806842527</c:v>
                </c:pt>
                <c:pt idx="9">
                  <c:v>1.3748048832551</c:v>
                </c:pt>
                <c:pt idx="10">
                  <c:v>1.055464260885957</c:v>
                </c:pt>
                <c:pt idx="11">
                  <c:v>1.000264337679547</c:v>
                </c:pt>
                <c:pt idx="12">
                  <c:v>1.00057449852774</c:v>
                </c:pt>
                <c:pt idx="13">
                  <c:v>1.06387037216579</c:v>
                </c:pt>
                <c:pt idx="14">
                  <c:v>1.01053726246315</c:v>
                </c:pt>
                <c:pt idx="15">
                  <c:v>0.988857256275845</c:v>
                </c:pt>
                <c:pt idx="16">
                  <c:v>1.000924482082296</c:v>
                </c:pt>
                <c:pt idx="17">
                  <c:v>0.922102577140819</c:v>
                </c:pt>
                <c:pt idx="18">
                  <c:v>1.09069830458023</c:v>
                </c:pt>
                <c:pt idx="19">
                  <c:v>1.00390743845787</c:v>
                </c:pt>
              </c:numCache>
            </c:numRef>
          </c:yVal>
          <c:smooth val="1"/>
        </c:ser>
        <c:dLbls>
          <c:showLegendKey val="0"/>
          <c:showVal val="0"/>
          <c:showCatName val="0"/>
          <c:showSerName val="0"/>
          <c:showPercent val="0"/>
          <c:showBubbleSize val="0"/>
        </c:dLbls>
        <c:axId val="1698899896"/>
        <c:axId val="1698902952"/>
      </c:scatterChart>
      <c:valAx>
        <c:axId val="1698899896"/>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698902952"/>
        <c:crosses val="autoZero"/>
        <c:crossBetween val="midCat"/>
      </c:valAx>
      <c:valAx>
        <c:axId val="1698902952"/>
        <c:scaling>
          <c:orientation val="minMax"/>
          <c:max val="4.0"/>
          <c:min val="0.0"/>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698899896"/>
        <c:crosses val="autoZero"/>
        <c:crossBetween val="midCat"/>
      </c:valAx>
    </c:plotArea>
    <c:plotVisOnly val="1"/>
    <c:dispBlanksAs val="gap"/>
    <c:showDLblsOverMax val="0"/>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calculix!$B$1</c:f>
              <c:strCache>
                <c:ptCount val="1"/>
                <c:pt idx="0">
                  <c:v>Actual</c:v>
                </c:pt>
              </c:strCache>
            </c:strRef>
          </c:tx>
          <c:spPr>
            <a:ln w="50800"/>
          </c:spPr>
          <c:marker>
            <c:symbol val="none"/>
          </c:marker>
          <c:xVal>
            <c:numRef>
              <c:f>calculix!$A$2:$A$21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calculix!$B$2:$B$21</c:f>
              <c:numCache>
                <c:formatCode>General</c:formatCode>
                <c:ptCount val="20"/>
                <c:pt idx="0">
                  <c:v>1.03939288798511</c:v>
                </c:pt>
                <c:pt idx="1">
                  <c:v>1.043183126318032</c:v>
                </c:pt>
                <c:pt idx="2">
                  <c:v>1.025788794909458</c:v>
                </c:pt>
                <c:pt idx="3">
                  <c:v>1.035830957663977</c:v>
                </c:pt>
                <c:pt idx="4">
                  <c:v>1.03097900059752</c:v>
                </c:pt>
                <c:pt idx="5">
                  <c:v>1.03157900406753</c:v>
                </c:pt>
                <c:pt idx="6">
                  <c:v>1.03044955752286</c:v>
                </c:pt>
                <c:pt idx="7">
                  <c:v>1.02318101590664</c:v>
                </c:pt>
                <c:pt idx="8">
                  <c:v>1.022582923679774</c:v>
                </c:pt>
                <c:pt idx="9">
                  <c:v>1.015847129948092</c:v>
                </c:pt>
                <c:pt idx="10">
                  <c:v>1.05434496550998</c:v>
                </c:pt>
                <c:pt idx="11">
                  <c:v>1.032816619442178</c:v>
                </c:pt>
                <c:pt idx="12">
                  <c:v>1.075144615297758</c:v>
                </c:pt>
                <c:pt idx="13">
                  <c:v>1.06317434477371</c:v>
                </c:pt>
                <c:pt idx="14">
                  <c:v>1.051721588429116</c:v>
                </c:pt>
                <c:pt idx="15">
                  <c:v>1.05303082388049</c:v>
                </c:pt>
                <c:pt idx="16">
                  <c:v>1.02895902503752</c:v>
                </c:pt>
                <c:pt idx="17">
                  <c:v>1.03221505363492</c:v>
                </c:pt>
                <c:pt idx="18">
                  <c:v>1.0309855624409</c:v>
                </c:pt>
                <c:pt idx="19">
                  <c:v>1.02459624391007</c:v>
                </c:pt>
              </c:numCache>
            </c:numRef>
          </c:yVal>
          <c:smooth val="1"/>
        </c:ser>
        <c:ser>
          <c:idx val="1"/>
          <c:order val="1"/>
          <c:tx>
            <c:strRef>
              <c:f>calculix!$F$1</c:f>
              <c:strCache>
                <c:ptCount val="1"/>
                <c:pt idx="0">
                  <c:v>STFM</c:v>
                </c:pt>
              </c:strCache>
            </c:strRef>
          </c:tx>
          <c:spPr>
            <a:ln w="50800"/>
          </c:spPr>
          <c:marker>
            <c:symbol val="none"/>
          </c:marker>
          <c:xVal>
            <c:numRef>
              <c:f>calculix!$A$2:$A$21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calculix!$F$2:$F$21</c:f>
              <c:numCache>
                <c:formatCode>General</c:formatCode>
                <c:ptCount val="20"/>
                <c:pt idx="0">
                  <c:v>2.127627017334135</c:v>
                </c:pt>
                <c:pt idx="1">
                  <c:v>2.04141201568266</c:v>
                </c:pt>
                <c:pt idx="2">
                  <c:v>1.9127045877678</c:v>
                </c:pt>
                <c:pt idx="3">
                  <c:v>1.8201081827986</c:v>
                </c:pt>
                <c:pt idx="4">
                  <c:v>2.370764433804716</c:v>
                </c:pt>
                <c:pt idx="5">
                  <c:v>1.960940462646952</c:v>
                </c:pt>
                <c:pt idx="6">
                  <c:v>1.9558740799775</c:v>
                </c:pt>
                <c:pt idx="7">
                  <c:v>2.06195347773904</c:v>
                </c:pt>
                <c:pt idx="8">
                  <c:v>2.247652939386126</c:v>
                </c:pt>
                <c:pt idx="9">
                  <c:v>2.172999710917674</c:v>
                </c:pt>
                <c:pt idx="10">
                  <c:v>3.96729017251405</c:v>
                </c:pt>
                <c:pt idx="11">
                  <c:v>2.308382123628216</c:v>
                </c:pt>
                <c:pt idx="12">
                  <c:v>2.413779120847287</c:v>
                </c:pt>
                <c:pt idx="13">
                  <c:v>2.54768115942029</c:v>
                </c:pt>
                <c:pt idx="14">
                  <c:v>2.809258434539761</c:v>
                </c:pt>
                <c:pt idx="15">
                  <c:v>2.608696705622016</c:v>
                </c:pt>
                <c:pt idx="16">
                  <c:v>2.1794807005315</c:v>
                </c:pt>
                <c:pt idx="17">
                  <c:v>1.962650700082232</c:v>
                </c:pt>
                <c:pt idx="18">
                  <c:v>1.88708523219464</c:v>
                </c:pt>
                <c:pt idx="19">
                  <c:v>2.001116787453964</c:v>
                </c:pt>
              </c:numCache>
            </c:numRef>
          </c:yVal>
          <c:smooth val="1"/>
        </c:ser>
        <c:ser>
          <c:idx val="2"/>
          <c:order val="2"/>
          <c:tx>
            <c:strRef>
              <c:f>calculix!$J$1</c:f>
              <c:strCache>
                <c:ptCount val="1"/>
                <c:pt idx="0">
                  <c:v>MISE</c:v>
                </c:pt>
              </c:strCache>
            </c:strRef>
          </c:tx>
          <c:spPr>
            <a:ln w="50800"/>
          </c:spPr>
          <c:marker>
            <c:symbol val="none"/>
          </c:marker>
          <c:xVal>
            <c:numRef>
              <c:f>calculix!$A$2:$A$21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calculix!$J$2:$J$21</c:f>
              <c:numCache>
                <c:formatCode>General</c:formatCode>
                <c:ptCount val="20"/>
                <c:pt idx="0">
                  <c:v>1.01913443839868</c:v>
                </c:pt>
                <c:pt idx="1">
                  <c:v>1.00681118469838</c:v>
                </c:pt>
                <c:pt idx="2">
                  <c:v>1.01683155766385</c:v>
                </c:pt>
                <c:pt idx="3">
                  <c:v>0.982229358068787</c:v>
                </c:pt>
                <c:pt idx="4">
                  <c:v>1.03100197916131</c:v>
                </c:pt>
                <c:pt idx="5">
                  <c:v>0.968442298496008</c:v>
                </c:pt>
                <c:pt idx="6">
                  <c:v>1.00170202848099</c:v>
                </c:pt>
                <c:pt idx="7">
                  <c:v>1.017688792432186</c:v>
                </c:pt>
                <c:pt idx="8">
                  <c:v>0.994167258118607</c:v>
                </c:pt>
                <c:pt idx="9">
                  <c:v>1.00910189900192</c:v>
                </c:pt>
                <c:pt idx="10">
                  <c:v>1.03830290381817</c:v>
                </c:pt>
                <c:pt idx="11">
                  <c:v>1.02926582714483</c:v>
                </c:pt>
                <c:pt idx="12">
                  <c:v>1.02760580874143</c:v>
                </c:pt>
                <c:pt idx="13">
                  <c:v>1.01283767793104</c:v>
                </c:pt>
                <c:pt idx="14">
                  <c:v>1.02419132348202</c:v>
                </c:pt>
                <c:pt idx="15">
                  <c:v>1.023080067898702</c:v>
                </c:pt>
                <c:pt idx="16">
                  <c:v>0.996868638168658</c:v>
                </c:pt>
                <c:pt idx="17">
                  <c:v>1.02228860768824</c:v>
                </c:pt>
                <c:pt idx="18">
                  <c:v>0.895073692595148</c:v>
                </c:pt>
                <c:pt idx="19">
                  <c:v>1.01912779480806</c:v>
                </c:pt>
              </c:numCache>
            </c:numRef>
          </c:yVal>
          <c:smooth val="1"/>
        </c:ser>
        <c:dLbls>
          <c:showLegendKey val="0"/>
          <c:showVal val="0"/>
          <c:showCatName val="0"/>
          <c:showSerName val="0"/>
          <c:showPercent val="0"/>
          <c:showBubbleSize val="0"/>
        </c:dLbls>
        <c:axId val="1698919400"/>
        <c:axId val="1698922456"/>
      </c:scatterChart>
      <c:valAx>
        <c:axId val="1698919400"/>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698922456"/>
        <c:crosses val="autoZero"/>
        <c:crossBetween val="midCat"/>
      </c:valAx>
      <c:valAx>
        <c:axId val="1698922456"/>
        <c:scaling>
          <c:orientation val="minMax"/>
          <c:max val="4.0"/>
          <c:min val="0.0"/>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698919400"/>
        <c:crosses val="autoZero"/>
        <c:crossBetween val="midCat"/>
      </c:valAx>
    </c:plotArea>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povray!$B$1</c:f>
              <c:strCache>
                <c:ptCount val="1"/>
                <c:pt idx="0">
                  <c:v>Actual</c:v>
                </c:pt>
              </c:strCache>
            </c:strRef>
          </c:tx>
          <c:spPr>
            <a:ln w="50800"/>
          </c:spPr>
          <c:marker>
            <c:symbol val="none"/>
          </c:marker>
          <c:xVal>
            <c:numRef>
              <c:f>povray!$A$2:$A$21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povray!$B$2:$B$21</c:f>
              <c:numCache>
                <c:formatCode>General</c:formatCode>
                <c:ptCount val="20"/>
                <c:pt idx="0">
                  <c:v>1.00082260610834</c:v>
                </c:pt>
                <c:pt idx="1">
                  <c:v>1.001097202682947</c:v>
                </c:pt>
                <c:pt idx="2">
                  <c:v>1.00292251290157</c:v>
                </c:pt>
                <c:pt idx="3">
                  <c:v>1.001414050902157</c:v>
                </c:pt>
                <c:pt idx="4">
                  <c:v>1.00159054082075</c:v>
                </c:pt>
                <c:pt idx="5">
                  <c:v>1.00147410524279</c:v>
                </c:pt>
                <c:pt idx="6">
                  <c:v>1.003790378340317</c:v>
                </c:pt>
                <c:pt idx="7">
                  <c:v>1.001600498157057</c:v>
                </c:pt>
                <c:pt idx="8">
                  <c:v>1.001121167334607</c:v>
                </c:pt>
                <c:pt idx="9">
                  <c:v>1.0034478670482</c:v>
                </c:pt>
                <c:pt idx="10">
                  <c:v>1.03907939940172</c:v>
                </c:pt>
                <c:pt idx="11">
                  <c:v>1.129717479570833</c:v>
                </c:pt>
                <c:pt idx="12">
                  <c:v>1.00135784844119</c:v>
                </c:pt>
                <c:pt idx="13">
                  <c:v>1.00175910473315</c:v>
                </c:pt>
                <c:pt idx="14">
                  <c:v>1.00191765745126</c:v>
                </c:pt>
                <c:pt idx="15">
                  <c:v>1.0019779622823</c:v>
                </c:pt>
                <c:pt idx="16">
                  <c:v>1.001201390955877</c:v>
                </c:pt>
                <c:pt idx="17">
                  <c:v>1.000770526928392</c:v>
                </c:pt>
                <c:pt idx="18">
                  <c:v>1.001065116032188</c:v>
                </c:pt>
                <c:pt idx="19">
                  <c:v>1.00115133747206</c:v>
                </c:pt>
              </c:numCache>
            </c:numRef>
          </c:yVal>
          <c:smooth val="1"/>
        </c:ser>
        <c:ser>
          <c:idx val="1"/>
          <c:order val="1"/>
          <c:tx>
            <c:strRef>
              <c:f>povray!$F$1</c:f>
              <c:strCache>
                <c:ptCount val="1"/>
                <c:pt idx="0">
                  <c:v>STFM</c:v>
                </c:pt>
              </c:strCache>
            </c:strRef>
          </c:tx>
          <c:spPr>
            <a:ln w="50800"/>
          </c:spPr>
          <c:marker>
            <c:symbol val="none"/>
          </c:marker>
          <c:xVal>
            <c:numRef>
              <c:f>povray!$A$2:$A$21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povray!$F$2:$F$21</c:f>
              <c:numCache>
                <c:formatCode>General</c:formatCode>
                <c:ptCount val="20"/>
                <c:pt idx="0">
                  <c:v>2.55867768595041</c:v>
                </c:pt>
                <c:pt idx="1">
                  <c:v>2.640117035110535</c:v>
                </c:pt>
                <c:pt idx="2">
                  <c:v>2.589698668535395</c:v>
                </c:pt>
                <c:pt idx="3">
                  <c:v>1.89242205244683</c:v>
                </c:pt>
                <c:pt idx="4">
                  <c:v>2.96350903059344</c:v>
                </c:pt>
                <c:pt idx="5">
                  <c:v>3.15232606010704</c:v>
                </c:pt>
                <c:pt idx="6">
                  <c:v>2.659034138218148</c:v>
                </c:pt>
                <c:pt idx="7">
                  <c:v>2.212392683837247</c:v>
                </c:pt>
                <c:pt idx="8">
                  <c:v>3.220452640402355</c:v>
                </c:pt>
                <c:pt idx="9">
                  <c:v>2.9928517682468</c:v>
                </c:pt>
                <c:pt idx="10">
                  <c:v>3.589796764827875</c:v>
                </c:pt>
                <c:pt idx="11">
                  <c:v>2.710656024010657</c:v>
                </c:pt>
                <c:pt idx="12">
                  <c:v>2.1336095265501</c:v>
                </c:pt>
                <c:pt idx="13">
                  <c:v>3.091463414634136</c:v>
                </c:pt>
                <c:pt idx="14">
                  <c:v>3.028910303928839</c:v>
                </c:pt>
                <c:pt idx="15">
                  <c:v>3.06375838926174</c:v>
                </c:pt>
                <c:pt idx="16">
                  <c:v>3.087298870249915</c:v>
                </c:pt>
                <c:pt idx="17">
                  <c:v>2.35543766578249</c:v>
                </c:pt>
                <c:pt idx="18">
                  <c:v>2.74636174636176</c:v>
                </c:pt>
                <c:pt idx="19">
                  <c:v>2.283411949685536</c:v>
                </c:pt>
              </c:numCache>
            </c:numRef>
          </c:yVal>
          <c:smooth val="1"/>
        </c:ser>
        <c:ser>
          <c:idx val="2"/>
          <c:order val="2"/>
          <c:tx>
            <c:strRef>
              <c:f>povray!$J$1</c:f>
              <c:strCache>
                <c:ptCount val="1"/>
                <c:pt idx="0">
                  <c:v>MISE</c:v>
                </c:pt>
              </c:strCache>
            </c:strRef>
          </c:tx>
          <c:spPr>
            <a:ln w="50800"/>
          </c:spPr>
          <c:marker>
            <c:symbol val="none"/>
          </c:marker>
          <c:xVal>
            <c:numRef>
              <c:f>povray!$A$2:$A$21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xVal>
          <c:yVal>
            <c:numRef>
              <c:f>povray!$J$2:$J$21</c:f>
              <c:numCache>
                <c:formatCode>General</c:formatCode>
                <c:ptCount val="20"/>
                <c:pt idx="0">
                  <c:v>1.00020785094249</c:v>
                </c:pt>
                <c:pt idx="1">
                  <c:v>1.00019315136614</c:v>
                </c:pt>
                <c:pt idx="2">
                  <c:v>1.00147193412021</c:v>
                </c:pt>
                <c:pt idx="3">
                  <c:v>1.000313073954</c:v>
                </c:pt>
                <c:pt idx="4">
                  <c:v>1.000731285591868</c:v>
                </c:pt>
                <c:pt idx="5">
                  <c:v>0.999841239479819</c:v>
                </c:pt>
                <c:pt idx="6">
                  <c:v>1.00115923487445</c:v>
                </c:pt>
                <c:pt idx="7">
                  <c:v>0.999492126182001</c:v>
                </c:pt>
                <c:pt idx="8">
                  <c:v>0.996711367904898</c:v>
                </c:pt>
                <c:pt idx="9">
                  <c:v>1.001454287575237</c:v>
                </c:pt>
                <c:pt idx="10">
                  <c:v>0.990436471106449</c:v>
                </c:pt>
                <c:pt idx="11">
                  <c:v>0.864662118069068</c:v>
                </c:pt>
                <c:pt idx="12">
                  <c:v>1.00034953647515</c:v>
                </c:pt>
                <c:pt idx="13">
                  <c:v>1.00037479075057</c:v>
                </c:pt>
                <c:pt idx="14">
                  <c:v>1.00064580766845</c:v>
                </c:pt>
                <c:pt idx="15">
                  <c:v>0.994738892228323</c:v>
                </c:pt>
                <c:pt idx="16">
                  <c:v>0.999031857731131</c:v>
                </c:pt>
                <c:pt idx="17">
                  <c:v>0.998820896336556</c:v>
                </c:pt>
                <c:pt idx="18">
                  <c:v>1.000090882494638</c:v>
                </c:pt>
                <c:pt idx="19">
                  <c:v>1.00042170927373</c:v>
                </c:pt>
              </c:numCache>
            </c:numRef>
          </c:yVal>
          <c:smooth val="1"/>
        </c:ser>
        <c:dLbls>
          <c:showLegendKey val="0"/>
          <c:showVal val="0"/>
          <c:showCatName val="0"/>
          <c:showSerName val="0"/>
          <c:showPercent val="0"/>
          <c:showBubbleSize val="0"/>
        </c:dLbls>
        <c:axId val="1697671848"/>
        <c:axId val="1698495080"/>
      </c:scatterChart>
      <c:valAx>
        <c:axId val="1697671848"/>
        <c:scaling>
          <c:orientation val="minMax"/>
          <c:max val="100.0"/>
          <c:min val="0.0"/>
        </c:scaling>
        <c:delete val="0"/>
        <c:axPos val="b"/>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698495080"/>
        <c:crosses val="autoZero"/>
        <c:crossBetween val="midCat"/>
      </c:valAx>
      <c:valAx>
        <c:axId val="1698495080"/>
        <c:scaling>
          <c:orientation val="minMax"/>
        </c:scaling>
        <c:delete val="0"/>
        <c:axPos val="l"/>
        <c:majorGridlines/>
        <c:title>
          <c:tx>
            <c:rich>
              <a:bodyPr rot="-5400000" vert="horz"/>
              <a:lstStyle/>
              <a:p>
                <a:pPr>
                  <a:defRPr sz="1500">
                    <a:latin typeface="Tahoma" pitchFamily="34" charset="0"/>
                    <a:ea typeface="Tahoma" pitchFamily="34" charset="0"/>
                    <a:cs typeface="Tahoma" pitchFamily="34" charset="0"/>
                  </a:defRPr>
                </a:pPr>
                <a:r>
                  <a:rPr lang="en-US" sz="15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500">
                <a:latin typeface="Tahoma" pitchFamily="34" charset="0"/>
                <a:ea typeface="Tahoma" pitchFamily="34" charset="0"/>
                <a:cs typeface="Tahoma" pitchFamily="34" charset="0"/>
              </a:defRPr>
            </a:pPr>
            <a:endParaRPr lang="en-US"/>
          </a:p>
        </c:txPr>
        <c:crossAx val="1697671848"/>
        <c:crosses val="autoZero"/>
        <c:crossBetween val="midCat"/>
      </c:valAx>
    </c:plotArea>
    <c:plotVisOnly val="1"/>
    <c:dispBlanksAs val="gap"/>
    <c:showDLblsOverMax val="0"/>
  </c:chart>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'All bars'!$B$1</c:f>
              <c:strCache>
                <c:ptCount val="1"/>
                <c:pt idx="0">
                  <c:v>AlwaysPrioritize</c:v>
                </c:pt>
              </c:strCache>
            </c:strRef>
          </c:tx>
          <c:invertIfNegative val="0"/>
          <c:cat>
            <c:strRef>
              <c:f>'All bars'!$A$2:$A$5</c:f>
              <c:strCache>
                <c:ptCount val="4"/>
                <c:pt idx="0">
                  <c:v>leslie3d</c:v>
                </c:pt>
                <c:pt idx="1">
                  <c:v>hmmer</c:v>
                </c:pt>
                <c:pt idx="2">
                  <c:v>lbm</c:v>
                </c:pt>
                <c:pt idx="3">
                  <c:v>omnetpp</c:v>
                </c:pt>
              </c:strCache>
            </c:strRef>
          </c:cat>
          <c:val>
            <c:numRef>
              <c:f>'All bars'!$B$2:$B$5</c:f>
              <c:numCache>
                <c:formatCode>General</c:formatCode>
                <c:ptCount val="4"/>
                <c:pt idx="0">
                  <c:v>1.930148933987083</c:v>
                </c:pt>
                <c:pt idx="1">
                  <c:v>2.510971879952344</c:v>
                </c:pt>
                <c:pt idx="2">
                  <c:v>2.815903071660278</c:v>
                </c:pt>
                <c:pt idx="3">
                  <c:v>2.73463167081948</c:v>
                </c:pt>
              </c:numCache>
            </c:numRef>
          </c:val>
        </c:ser>
        <c:ser>
          <c:idx val="1"/>
          <c:order val="1"/>
          <c:tx>
            <c:strRef>
              <c:f>'All bars'!$C$1</c:f>
              <c:strCache>
                <c:ptCount val="1"/>
                <c:pt idx="0">
                  <c:v>MISE-QoS-10/1</c:v>
                </c:pt>
              </c:strCache>
            </c:strRef>
          </c:tx>
          <c:invertIfNegative val="0"/>
          <c:cat>
            <c:strRef>
              <c:f>'All bars'!$A$2:$A$5</c:f>
              <c:strCache>
                <c:ptCount val="4"/>
                <c:pt idx="0">
                  <c:v>leslie3d</c:v>
                </c:pt>
                <c:pt idx="1">
                  <c:v>hmmer</c:v>
                </c:pt>
                <c:pt idx="2">
                  <c:v>lbm</c:v>
                </c:pt>
                <c:pt idx="3">
                  <c:v>omnetpp</c:v>
                </c:pt>
              </c:strCache>
            </c:strRef>
          </c:cat>
          <c:val>
            <c:numRef>
              <c:f>'All bars'!$C$2:$C$5</c:f>
              <c:numCache>
                <c:formatCode>General</c:formatCode>
                <c:ptCount val="4"/>
                <c:pt idx="0">
                  <c:v>2.83735213214196</c:v>
                </c:pt>
                <c:pt idx="1">
                  <c:v>2.27688672645557</c:v>
                </c:pt>
                <c:pt idx="2">
                  <c:v>2.05227054827582</c:v>
                </c:pt>
                <c:pt idx="3">
                  <c:v>2.01423290319735</c:v>
                </c:pt>
              </c:numCache>
            </c:numRef>
          </c:val>
        </c:ser>
        <c:ser>
          <c:idx val="2"/>
          <c:order val="2"/>
          <c:tx>
            <c:strRef>
              <c:f>'All bars'!$D$1</c:f>
              <c:strCache>
                <c:ptCount val="1"/>
                <c:pt idx="0">
                  <c:v>MISE-QoS-10/3</c:v>
                </c:pt>
              </c:strCache>
            </c:strRef>
          </c:tx>
          <c:invertIfNegative val="0"/>
          <c:cat>
            <c:strRef>
              <c:f>'All bars'!$A$2:$A$5</c:f>
              <c:strCache>
                <c:ptCount val="4"/>
                <c:pt idx="0">
                  <c:v>leslie3d</c:v>
                </c:pt>
                <c:pt idx="1">
                  <c:v>hmmer</c:v>
                </c:pt>
                <c:pt idx="2">
                  <c:v>lbm</c:v>
                </c:pt>
                <c:pt idx="3">
                  <c:v>omnetpp</c:v>
                </c:pt>
              </c:strCache>
            </c:strRef>
          </c:cat>
          <c:val>
            <c:numRef>
              <c:f>'All bars'!$D$2:$D$5</c:f>
              <c:numCache>
                <c:formatCode>General</c:formatCode>
                <c:ptCount val="4"/>
                <c:pt idx="0">
                  <c:v>2.697562298072675</c:v>
                </c:pt>
                <c:pt idx="1">
                  <c:v>2.31958879128995</c:v>
                </c:pt>
                <c:pt idx="2">
                  <c:v>2.12206409290917</c:v>
                </c:pt>
                <c:pt idx="3">
                  <c:v>2.084025635256728</c:v>
                </c:pt>
              </c:numCache>
            </c:numRef>
          </c:val>
        </c:ser>
        <c:ser>
          <c:idx val="3"/>
          <c:order val="3"/>
          <c:tx>
            <c:strRef>
              <c:f>'All bars'!$E$1</c:f>
              <c:strCache>
                <c:ptCount val="1"/>
                <c:pt idx="0">
                  <c:v>MISE-QoS-10/5</c:v>
                </c:pt>
              </c:strCache>
            </c:strRef>
          </c:tx>
          <c:invertIfNegative val="0"/>
          <c:cat>
            <c:strRef>
              <c:f>'All bars'!$A$2:$A$5</c:f>
              <c:strCache>
                <c:ptCount val="4"/>
                <c:pt idx="0">
                  <c:v>leslie3d</c:v>
                </c:pt>
                <c:pt idx="1">
                  <c:v>hmmer</c:v>
                </c:pt>
                <c:pt idx="2">
                  <c:v>lbm</c:v>
                </c:pt>
                <c:pt idx="3">
                  <c:v>omnetpp</c:v>
                </c:pt>
              </c:strCache>
            </c:strRef>
          </c:cat>
          <c:val>
            <c:numRef>
              <c:f>'All bars'!$E$2:$E$5</c:f>
              <c:numCache>
                <c:formatCode>General</c:formatCode>
                <c:ptCount val="4"/>
                <c:pt idx="0">
                  <c:v>2.012819285489023</c:v>
                </c:pt>
                <c:pt idx="1">
                  <c:v>2.5055989859393</c:v>
                </c:pt>
                <c:pt idx="2">
                  <c:v>2.659251868582101</c:v>
                </c:pt>
                <c:pt idx="3">
                  <c:v>2.55335329458502</c:v>
                </c:pt>
              </c:numCache>
            </c:numRef>
          </c:val>
        </c:ser>
        <c:ser>
          <c:idx val="4"/>
          <c:order val="4"/>
          <c:tx>
            <c:strRef>
              <c:f>'All bars'!$F$1</c:f>
              <c:strCache>
                <c:ptCount val="1"/>
                <c:pt idx="0">
                  <c:v>MISE-QoS-10/7</c:v>
                </c:pt>
              </c:strCache>
            </c:strRef>
          </c:tx>
          <c:invertIfNegative val="0"/>
          <c:cat>
            <c:strRef>
              <c:f>'All bars'!$A$2:$A$5</c:f>
              <c:strCache>
                <c:ptCount val="4"/>
                <c:pt idx="0">
                  <c:v>leslie3d</c:v>
                </c:pt>
                <c:pt idx="1">
                  <c:v>hmmer</c:v>
                </c:pt>
                <c:pt idx="2">
                  <c:v>lbm</c:v>
                </c:pt>
                <c:pt idx="3">
                  <c:v>omnetpp</c:v>
                </c:pt>
              </c:strCache>
            </c:strRef>
          </c:cat>
          <c:val>
            <c:numRef>
              <c:f>'All bars'!$F$2:$F$5</c:f>
              <c:numCache>
                <c:formatCode>General</c:formatCode>
                <c:ptCount val="4"/>
                <c:pt idx="0">
                  <c:v>1.906284821243774</c:v>
                </c:pt>
                <c:pt idx="1">
                  <c:v>2.50804358444114</c:v>
                </c:pt>
                <c:pt idx="2">
                  <c:v>2.801367185949298</c:v>
                </c:pt>
                <c:pt idx="3">
                  <c:v>2.66087870100393</c:v>
                </c:pt>
              </c:numCache>
            </c:numRef>
          </c:val>
        </c:ser>
        <c:ser>
          <c:idx val="5"/>
          <c:order val="5"/>
          <c:tx>
            <c:strRef>
              <c:f>'All bars'!$G$1</c:f>
              <c:strCache>
                <c:ptCount val="1"/>
                <c:pt idx="0">
                  <c:v>MISE-QoS-10/9</c:v>
                </c:pt>
              </c:strCache>
            </c:strRef>
          </c:tx>
          <c:invertIfNegative val="0"/>
          <c:cat>
            <c:strRef>
              <c:f>'All bars'!$A$2:$A$5</c:f>
              <c:strCache>
                <c:ptCount val="4"/>
                <c:pt idx="0">
                  <c:v>leslie3d</c:v>
                </c:pt>
                <c:pt idx="1">
                  <c:v>hmmer</c:v>
                </c:pt>
                <c:pt idx="2">
                  <c:v>lbm</c:v>
                </c:pt>
                <c:pt idx="3">
                  <c:v>omnetpp</c:v>
                </c:pt>
              </c:strCache>
            </c:strRef>
          </c:cat>
          <c:val>
            <c:numRef>
              <c:f>'All bars'!$G$2:$G$5</c:f>
              <c:numCache>
                <c:formatCode>General</c:formatCode>
                <c:ptCount val="4"/>
                <c:pt idx="0">
                  <c:v>1.906284821243774</c:v>
                </c:pt>
                <c:pt idx="1">
                  <c:v>2.50804358444114</c:v>
                </c:pt>
                <c:pt idx="2">
                  <c:v>2.801367185949298</c:v>
                </c:pt>
                <c:pt idx="3">
                  <c:v>2.66087870100393</c:v>
                </c:pt>
              </c:numCache>
            </c:numRef>
          </c:val>
        </c:ser>
        <c:dLbls>
          <c:showLegendKey val="0"/>
          <c:showVal val="0"/>
          <c:showCatName val="0"/>
          <c:showSerName val="0"/>
          <c:showPercent val="0"/>
          <c:showBubbleSize val="0"/>
        </c:dLbls>
        <c:gapWidth val="150"/>
        <c:axId val="1700271928"/>
        <c:axId val="1700225288"/>
      </c:barChart>
      <c:catAx>
        <c:axId val="1700271928"/>
        <c:scaling>
          <c:orientation val="minMax"/>
        </c:scaling>
        <c:delete val="0"/>
        <c:axPos val="b"/>
        <c:majorTickMark val="out"/>
        <c:minorTickMark val="none"/>
        <c:tickLblPos val="nextTo"/>
        <c:txPr>
          <a:bodyPr/>
          <a:lstStyle/>
          <a:p>
            <a:pPr>
              <a:defRPr sz="2000">
                <a:latin typeface="Tahoma" pitchFamily="34" charset="0"/>
                <a:ea typeface="Tahoma" pitchFamily="34" charset="0"/>
                <a:cs typeface="Tahoma" pitchFamily="34" charset="0"/>
              </a:defRPr>
            </a:pPr>
            <a:endParaRPr lang="en-US"/>
          </a:p>
        </c:txPr>
        <c:crossAx val="1700225288"/>
        <c:crosses val="autoZero"/>
        <c:auto val="1"/>
        <c:lblAlgn val="ctr"/>
        <c:lblOffset val="100"/>
        <c:noMultiLvlLbl val="0"/>
      </c:catAx>
      <c:valAx>
        <c:axId val="1700225288"/>
        <c:scaling>
          <c:orientation val="minMax"/>
        </c:scaling>
        <c:delete val="0"/>
        <c:axPos val="l"/>
        <c:majorGridlines/>
        <c:title>
          <c:tx>
            <c:rich>
              <a:bodyPr rot="-5400000" vert="horz"/>
              <a:lstStyle/>
              <a:p>
                <a:pPr>
                  <a:defRPr sz="2000">
                    <a:latin typeface="Tahoma" pitchFamily="34" charset="0"/>
                    <a:ea typeface="Tahoma" pitchFamily="34" charset="0"/>
                    <a:cs typeface="Tahoma" pitchFamily="34" charset="0"/>
                  </a:defRPr>
                </a:pPr>
                <a:r>
                  <a:rPr lang="en-US" sz="2000">
                    <a:latin typeface="Tahoma" pitchFamily="34" charset="0"/>
                    <a:ea typeface="Tahoma" pitchFamily="34" charset="0"/>
                    <a:cs typeface="Tahoma" pitchFamily="34" charset="0"/>
                  </a:rPr>
                  <a:t>Slowdown</a:t>
                </a:r>
              </a:p>
            </c:rich>
          </c:tx>
          <c:layout/>
          <c:overlay val="0"/>
        </c:title>
        <c:numFmt formatCode="General" sourceLinked="1"/>
        <c:majorTickMark val="out"/>
        <c:minorTickMark val="none"/>
        <c:tickLblPos val="nextTo"/>
        <c:txPr>
          <a:bodyPr/>
          <a:lstStyle/>
          <a:p>
            <a:pPr>
              <a:defRPr sz="1800">
                <a:latin typeface="Tahoma" pitchFamily="34" charset="0"/>
                <a:ea typeface="Tahoma" pitchFamily="34" charset="0"/>
                <a:cs typeface="Tahoma" pitchFamily="34" charset="0"/>
              </a:defRPr>
            </a:pPr>
            <a:endParaRPr lang="en-US"/>
          </a:p>
        </c:txPr>
        <c:crossAx val="1700271928"/>
        <c:crosses val="autoZero"/>
        <c:crossBetween val="between"/>
      </c:valAx>
    </c:plotArea>
    <c:legend>
      <c:legendPos val="r"/>
      <c:layout>
        <c:manualLayout>
          <c:xMode val="edge"/>
          <c:yMode val="edge"/>
          <c:x val="0.766826993712863"/>
          <c:y val="0.293744799456963"/>
          <c:w val="0.217011503241903"/>
          <c:h val="0.418339139889273"/>
        </c:manualLayout>
      </c:layout>
      <c:overlay val="0"/>
      <c:txPr>
        <a:bodyPr/>
        <a:lstStyle/>
        <a:p>
          <a:pPr>
            <a:defRPr sz="1800">
              <a:latin typeface="Tahoma" pitchFamily="34" charset="0"/>
              <a:ea typeface="Tahoma" pitchFamily="34" charset="0"/>
              <a:cs typeface="Tahoma" pitchFamily="34" charset="0"/>
            </a:defRPr>
          </a:pPr>
          <a:endParaRPr lang="en-US"/>
        </a:p>
      </c:txPr>
    </c:legend>
    <c:plotVisOnly val="1"/>
    <c:dispBlanksAs val="gap"/>
    <c:showDLblsOverMax val="0"/>
  </c:chart>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AlwaysPrioritize</c:v>
                </c:pt>
              </c:strCache>
            </c:strRef>
          </c:tx>
          <c:invertIfNegative val="0"/>
          <c:cat>
            <c:strRef>
              <c:f>Sheet1!$A$2:$A$6</c:f>
              <c:strCache>
                <c:ptCount val="5"/>
                <c:pt idx="0">
                  <c:v>0</c:v>
                </c:pt>
                <c:pt idx="1">
                  <c:v>1</c:v>
                </c:pt>
                <c:pt idx="2">
                  <c:v>2</c:v>
                </c:pt>
                <c:pt idx="3">
                  <c:v>3</c:v>
                </c:pt>
                <c:pt idx="4">
                  <c:v>Avg</c:v>
                </c:pt>
              </c:strCache>
            </c:strRef>
          </c:cat>
          <c:val>
            <c:numRef>
              <c:f>Sheet1!$B$2:$B$6</c:f>
              <c:numCache>
                <c:formatCode>General</c:formatCode>
                <c:ptCount val="5"/>
                <c:pt idx="0">
                  <c:v>1.29322917672054</c:v>
                </c:pt>
                <c:pt idx="1">
                  <c:v>0.926844068489744</c:v>
                </c:pt>
                <c:pt idx="2">
                  <c:v>0.63782507107321</c:v>
                </c:pt>
                <c:pt idx="3">
                  <c:v>0.472466893120055</c:v>
                </c:pt>
                <c:pt idx="4">
                  <c:v>0.832591302400001</c:v>
                </c:pt>
              </c:numCache>
            </c:numRef>
          </c:val>
        </c:ser>
        <c:ser>
          <c:idx val="1"/>
          <c:order val="1"/>
          <c:tx>
            <c:strRef>
              <c:f>Sheet1!$C$1</c:f>
              <c:strCache>
                <c:ptCount val="1"/>
                <c:pt idx="0">
                  <c:v>MISE-QoS-10/1</c:v>
                </c:pt>
              </c:strCache>
            </c:strRef>
          </c:tx>
          <c:invertIfNegative val="0"/>
          <c:cat>
            <c:strRef>
              <c:f>Sheet1!$A$2:$A$6</c:f>
              <c:strCache>
                <c:ptCount val="5"/>
                <c:pt idx="0">
                  <c:v>0</c:v>
                </c:pt>
                <c:pt idx="1">
                  <c:v>1</c:v>
                </c:pt>
                <c:pt idx="2">
                  <c:v>2</c:v>
                </c:pt>
                <c:pt idx="3">
                  <c:v>3</c:v>
                </c:pt>
                <c:pt idx="4">
                  <c:v>Avg</c:v>
                </c:pt>
              </c:strCache>
            </c:strRef>
          </c:cat>
          <c:val>
            <c:numRef>
              <c:f>Sheet1!$C$2:$C$6</c:f>
              <c:numCache>
                <c:formatCode>General</c:formatCode>
                <c:ptCount val="5"/>
                <c:pt idx="0">
                  <c:v>1.310453669432752</c:v>
                </c:pt>
                <c:pt idx="1">
                  <c:v>1.05145329267862</c:v>
                </c:pt>
                <c:pt idx="2">
                  <c:v>0.757076679996661</c:v>
                </c:pt>
                <c:pt idx="3">
                  <c:v>0.555997560017652</c:v>
                </c:pt>
                <c:pt idx="4">
                  <c:v>0.918745300500001</c:v>
                </c:pt>
              </c:numCache>
            </c:numRef>
          </c:val>
        </c:ser>
        <c:ser>
          <c:idx val="2"/>
          <c:order val="2"/>
          <c:tx>
            <c:strRef>
              <c:f>Sheet1!$D$1</c:f>
              <c:strCache>
                <c:ptCount val="1"/>
                <c:pt idx="0">
                  <c:v>MISE-QoS-10/3</c:v>
                </c:pt>
              </c:strCache>
            </c:strRef>
          </c:tx>
          <c:invertIfNegative val="0"/>
          <c:cat>
            <c:strRef>
              <c:f>Sheet1!$A$2:$A$6</c:f>
              <c:strCache>
                <c:ptCount val="5"/>
                <c:pt idx="0">
                  <c:v>0</c:v>
                </c:pt>
                <c:pt idx="1">
                  <c:v>1</c:v>
                </c:pt>
                <c:pt idx="2">
                  <c:v>2</c:v>
                </c:pt>
                <c:pt idx="3">
                  <c:v>3</c:v>
                </c:pt>
                <c:pt idx="4">
                  <c:v>Avg</c:v>
                </c:pt>
              </c:strCache>
            </c:strRef>
          </c:cat>
          <c:val>
            <c:numRef>
              <c:f>Sheet1!$D$2:$D$6</c:f>
              <c:numCache>
                <c:formatCode>General</c:formatCode>
                <c:ptCount val="5"/>
                <c:pt idx="0">
                  <c:v>1.310453669432752</c:v>
                </c:pt>
                <c:pt idx="1">
                  <c:v>1.047110556811712</c:v>
                </c:pt>
                <c:pt idx="2">
                  <c:v>0.75276405401656</c:v>
                </c:pt>
                <c:pt idx="3">
                  <c:v>0.549819650221851</c:v>
                </c:pt>
                <c:pt idx="4">
                  <c:v>0.9150369826</c:v>
                </c:pt>
              </c:numCache>
            </c:numRef>
          </c:val>
        </c:ser>
        <c:ser>
          <c:idx val="3"/>
          <c:order val="3"/>
          <c:tx>
            <c:strRef>
              <c:f>Sheet1!$E$1</c:f>
              <c:strCache>
                <c:ptCount val="1"/>
                <c:pt idx="0">
                  <c:v>MISE-QoS-10/5</c:v>
                </c:pt>
              </c:strCache>
            </c:strRef>
          </c:tx>
          <c:invertIfNegative val="0"/>
          <c:cat>
            <c:strRef>
              <c:f>Sheet1!$A$2:$A$6</c:f>
              <c:strCache>
                <c:ptCount val="5"/>
                <c:pt idx="0">
                  <c:v>0</c:v>
                </c:pt>
                <c:pt idx="1">
                  <c:v>1</c:v>
                </c:pt>
                <c:pt idx="2">
                  <c:v>2</c:v>
                </c:pt>
                <c:pt idx="3">
                  <c:v>3</c:v>
                </c:pt>
                <c:pt idx="4">
                  <c:v>Avg</c:v>
                </c:pt>
              </c:strCache>
            </c:strRef>
          </c:cat>
          <c:val>
            <c:numRef>
              <c:f>Sheet1!$E$2:$E$6</c:f>
              <c:numCache>
                <c:formatCode>General</c:formatCode>
                <c:ptCount val="5"/>
                <c:pt idx="0">
                  <c:v>1.310382965742243</c:v>
                </c:pt>
                <c:pt idx="1">
                  <c:v>1.026805163235262</c:v>
                </c:pt>
                <c:pt idx="2">
                  <c:v>0.714758361561599</c:v>
                </c:pt>
                <c:pt idx="3">
                  <c:v>0.517217147424015</c:v>
                </c:pt>
                <c:pt idx="4">
                  <c:v>0.8922909095</c:v>
                </c:pt>
              </c:numCache>
            </c:numRef>
          </c:val>
        </c:ser>
        <c:ser>
          <c:idx val="4"/>
          <c:order val="4"/>
          <c:tx>
            <c:strRef>
              <c:f>Sheet1!$F$1</c:f>
              <c:strCache>
                <c:ptCount val="1"/>
                <c:pt idx="0">
                  <c:v>MISE-QoS-10/7</c:v>
                </c:pt>
              </c:strCache>
            </c:strRef>
          </c:tx>
          <c:invertIfNegative val="0"/>
          <c:cat>
            <c:strRef>
              <c:f>Sheet1!$A$2:$A$6</c:f>
              <c:strCache>
                <c:ptCount val="5"/>
                <c:pt idx="0">
                  <c:v>0</c:v>
                </c:pt>
                <c:pt idx="1">
                  <c:v>1</c:v>
                </c:pt>
                <c:pt idx="2">
                  <c:v>2</c:v>
                </c:pt>
                <c:pt idx="3">
                  <c:v>3</c:v>
                </c:pt>
                <c:pt idx="4">
                  <c:v>Avg</c:v>
                </c:pt>
              </c:strCache>
            </c:strRef>
          </c:cat>
          <c:val>
            <c:numRef>
              <c:f>Sheet1!$F$2:$F$6</c:f>
              <c:numCache>
                <c:formatCode>General</c:formatCode>
                <c:ptCount val="5"/>
                <c:pt idx="0">
                  <c:v>1.31006877944003</c:v>
                </c:pt>
                <c:pt idx="1">
                  <c:v>0.962334776877536</c:v>
                </c:pt>
                <c:pt idx="2">
                  <c:v>0.654063444860211</c:v>
                </c:pt>
                <c:pt idx="3">
                  <c:v>0.475563137385586</c:v>
                </c:pt>
                <c:pt idx="4">
                  <c:v>0.8505075346</c:v>
                </c:pt>
              </c:numCache>
            </c:numRef>
          </c:val>
        </c:ser>
        <c:ser>
          <c:idx val="5"/>
          <c:order val="5"/>
          <c:tx>
            <c:strRef>
              <c:f>Sheet1!$G$1</c:f>
              <c:strCache>
                <c:ptCount val="1"/>
                <c:pt idx="0">
                  <c:v>MISE-QoS-10/9</c:v>
                </c:pt>
              </c:strCache>
            </c:strRef>
          </c:tx>
          <c:invertIfNegative val="0"/>
          <c:cat>
            <c:strRef>
              <c:f>Sheet1!$A$2:$A$6</c:f>
              <c:strCache>
                <c:ptCount val="5"/>
                <c:pt idx="0">
                  <c:v>0</c:v>
                </c:pt>
                <c:pt idx="1">
                  <c:v>1</c:v>
                </c:pt>
                <c:pt idx="2">
                  <c:v>2</c:v>
                </c:pt>
                <c:pt idx="3">
                  <c:v>3</c:v>
                </c:pt>
                <c:pt idx="4">
                  <c:v>Avg</c:v>
                </c:pt>
              </c:strCache>
            </c:strRef>
          </c:cat>
          <c:val>
            <c:numRef>
              <c:f>Sheet1!$G$2:$G$6</c:f>
              <c:numCache>
                <c:formatCode>General</c:formatCode>
                <c:ptCount val="5"/>
                <c:pt idx="0">
                  <c:v>1.29661949414668</c:v>
                </c:pt>
                <c:pt idx="1">
                  <c:v>0.928981341645282</c:v>
                </c:pt>
                <c:pt idx="2">
                  <c:v>0.642869532434491</c:v>
                </c:pt>
                <c:pt idx="3">
                  <c:v>0.471493507942133</c:v>
                </c:pt>
                <c:pt idx="4">
                  <c:v>0.834990969</c:v>
                </c:pt>
              </c:numCache>
            </c:numRef>
          </c:val>
        </c:ser>
        <c:dLbls>
          <c:showLegendKey val="0"/>
          <c:showVal val="0"/>
          <c:showCatName val="0"/>
          <c:showSerName val="0"/>
          <c:showPercent val="0"/>
          <c:showBubbleSize val="0"/>
        </c:dLbls>
        <c:gapWidth val="150"/>
        <c:axId val="1633625224"/>
        <c:axId val="1726490248"/>
      </c:barChart>
      <c:catAx>
        <c:axId val="1633625224"/>
        <c:scaling>
          <c:orientation val="minMax"/>
        </c:scaling>
        <c:delete val="0"/>
        <c:axPos val="b"/>
        <c:title>
          <c:tx>
            <c:rich>
              <a:bodyPr/>
              <a:lstStyle/>
              <a:p>
                <a:pPr>
                  <a:defRPr sz="2000">
                    <a:latin typeface="Tahoma" pitchFamily="34" charset="0"/>
                    <a:ea typeface="Tahoma" pitchFamily="34" charset="0"/>
                    <a:cs typeface="Tahoma" pitchFamily="34" charset="0"/>
                  </a:defRPr>
                </a:pPr>
                <a:r>
                  <a:rPr lang="en-US" sz="2000">
                    <a:latin typeface="Tahoma" pitchFamily="34" charset="0"/>
                    <a:ea typeface="Tahoma" pitchFamily="34" charset="0"/>
                    <a:cs typeface="Tahoma" pitchFamily="34" charset="0"/>
                  </a:rPr>
                  <a:t>Number</a:t>
                </a:r>
                <a:r>
                  <a:rPr lang="en-US" sz="2000" baseline="0">
                    <a:latin typeface="Tahoma" pitchFamily="34" charset="0"/>
                    <a:ea typeface="Tahoma" pitchFamily="34" charset="0"/>
                    <a:cs typeface="Tahoma" pitchFamily="34" charset="0"/>
                  </a:rPr>
                  <a:t> of Memory Intensive Applications</a:t>
                </a:r>
                <a:endParaRPr lang="en-US" sz="2000">
                  <a:latin typeface="Tahoma" pitchFamily="34" charset="0"/>
                  <a:ea typeface="Tahoma" pitchFamily="34" charset="0"/>
                  <a:cs typeface="Tahoma" pitchFamily="34" charset="0"/>
                </a:endParaRPr>
              </a:p>
            </c:rich>
          </c:tx>
          <c:layout>
            <c:manualLayout>
              <c:xMode val="edge"/>
              <c:yMode val="edge"/>
              <c:x val="0.113118102893177"/>
              <c:y val="0.884602114873778"/>
            </c:manualLayout>
          </c:layout>
          <c:overlay val="0"/>
        </c:title>
        <c:majorTickMark val="out"/>
        <c:minorTickMark val="none"/>
        <c:tickLblPos val="nextTo"/>
        <c:txPr>
          <a:bodyPr/>
          <a:lstStyle/>
          <a:p>
            <a:pPr>
              <a:defRPr sz="2000">
                <a:latin typeface="Tahoma" pitchFamily="34" charset="0"/>
                <a:ea typeface="Tahoma" pitchFamily="34" charset="0"/>
                <a:cs typeface="Tahoma" pitchFamily="34" charset="0"/>
              </a:defRPr>
            </a:pPr>
            <a:endParaRPr lang="en-US"/>
          </a:p>
        </c:txPr>
        <c:crossAx val="1726490248"/>
        <c:crosses val="autoZero"/>
        <c:auto val="1"/>
        <c:lblAlgn val="ctr"/>
        <c:lblOffset val="100"/>
        <c:noMultiLvlLbl val="0"/>
      </c:catAx>
      <c:valAx>
        <c:axId val="1726490248"/>
        <c:scaling>
          <c:orientation val="minMax"/>
        </c:scaling>
        <c:delete val="0"/>
        <c:axPos val="l"/>
        <c:majorGridlines/>
        <c:title>
          <c:tx>
            <c:rich>
              <a:bodyPr rot="-5400000" vert="horz"/>
              <a:lstStyle/>
              <a:p>
                <a:pPr>
                  <a:defRPr sz="2500">
                    <a:latin typeface="Tahoma" pitchFamily="34" charset="0"/>
                    <a:ea typeface="Tahoma" pitchFamily="34" charset="0"/>
                    <a:cs typeface="Tahoma" pitchFamily="34" charset="0"/>
                  </a:defRPr>
                </a:pPr>
                <a:r>
                  <a:rPr lang="en-US" sz="2500">
                    <a:latin typeface="Tahoma" pitchFamily="34" charset="0"/>
                    <a:ea typeface="Tahoma" pitchFamily="34" charset="0"/>
                    <a:cs typeface="Tahoma" pitchFamily="34" charset="0"/>
                  </a:rPr>
                  <a:t>Harmonic</a:t>
                </a:r>
                <a:r>
                  <a:rPr lang="en-US" sz="2500" baseline="0">
                    <a:latin typeface="Tahoma" pitchFamily="34" charset="0"/>
                    <a:ea typeface="Tahoma" pitchFamily="34" charset="0"/>
                    <a:cs typeface="Tahoma" pitchFamily="34" charset="0"/>
                  </a:rPr>
                  <a:t> Speedup</a:t>
                </a:r>
                <a:endParaRPr lang="en-US" sz="2500">
                  <a:latin typeface="Tahoma" pitchFamily="34" charset="0"/>
                  <a:ea typeface="Tahoma" pitchFamily="34" charset="0"/>
                  <a:cs typeface="Tahoma" pitchFamily="34" charset="0"/>
                </a:endParaRPr>
              </a:p>
            </c:rich>
          </c:tx>
          <c:layout/>
          <c:overlay val="0"/>
        </c:title>
        <c:numFmt formatCode="General" sourceLinked="1"/>
        <c:majorTickMark val="out"/>
        <c:minorTickMark val="none"/>
        <c:tickLblPos val="nextTo"/>
        <c:txPr>
          <a:bodyPr/>
          <a:lstStyle/>
          <a:p>
            <a:pPr>
              <a:defRPr sz="2000">
                <a:latin typeface="Tahoma" pitchFamily="34" charset="0"/>
                <a:ea typeface="Tahoma" pitchFamily="34" charset="0"/>
                <a:cs typeface="Tahoma" pitchFamily="34" charset="0"/>
              </a:defRPr>
            </a:pPr>
            <a:endParaRPr lang="en-US"/>
          </a:p>
        </c:txPr>
        <c:crossAx val="1633625224"/>
        <c:crosses val="autoZero"/>
        <c:crossBetween val="between"/>
      </c:valAx>
    </c:plotArea>
    <c:legend>
      <c:legendPos val="r"/>
      <c:layout/>
      <c:overlay val="0"/>
      <c:txPr>
        <a:bodyPr/>
        <a:lstStyle/>
        <a:p>
          <a:pPr>
            <a:defRPr sz="2000">
              <a:latin typeface="Tahoma" pitchFamily="34" charset="0"/>
              <a:ea typeface="Tahoma" pitchFamily="34" charset="0"/>
              <a:cs typeface="Tahoma" pitchFamily="34" charset="0"/>
            </a:defRPr>
          </a:pPr>
          <a:endParaRPr lang="en-US"/>
        </a:p>
      </c:txPr>
    </c:legend>
    <c:plotVisOnly val="1"/>
    <c:dispBlanksAs val="gap"/>
    <c:showDLblsOverMax val="0"/>
  </c:chart>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'Mem Sched'!$Q$2</c:f>
              <c:strCache>
                <c:ptCount val="1"/>
                <c:pt idx="0">
                  <c:v>FRFCFS</c:v>
                </c:pt>
              </c:strCache>
            </c:strRef>
          </c:tx>
          <c:invertIfNegative val="0"/>
          <c:cat>
            <c:strLit>
              <c:ptCount val="1"/>
              <c:pt idx="0">
                <c:v> </c:v>
              </c:pt>
            </c:strLit>
          </c:cat>
          <c:val>
            <c:numRef>
              <c:f>'Mem Sched'!$R$2</c:f>
              <c:numCache>
                <c:formatCode>General</c:formatCode>
                <c:ptCount val="1"/>
                <c:pt idx="0">
                  <c:v>1.0</c:v>
                </c:pt>
              </c:numCache>
            </c:numRef>
          </c:val>
        </c:ser>
        <c:ser>
          <c:idx val="2"/>
          <c:order val="1"/>
          <c:tx>
            <c:strRef>
              <c:f>'Mem Sched'!$Q$3</c:f>
              <c:strCache>
                <c:ptCount val="1"/>
                <c:pt idx="0">
                  <c:v>ATLAS</c:v>
                </c:pt>
              </c:strCache>
            </c:strRef>
          </c:tx>
          <c:invertIfNegative val="0"/>
          <c:cat>
            <c:strLit>
              <c:ptCount val="1"/>
              <c:pt idx="0">
                <c:v> </c:v>
              </c:pt>
            </c:strLit>
          </c:cat>
          <c:val>
            <c:numRef>
              <c:f>'Mem Sched'!$R$3</c:f>
              <c:numCache>
                <c:formatCode>General</c:formatCode>
                <c:ptCount val="1"/>
                <c:pt idx="0">
                  <c:v>1.012</c:v>
                </c:pt>
              </c:numCache>
            </c:numRef>
          </c:val>
        </c:ser>
        <c:ser>
          <c:idx val="3"/>
          <c:order val="2"/>
          <c:tx>
            <c:strRef>
              <c:f>'Mem Sched'!$Q$4</c:f>
              <c:strCache>
                <c:ptCount val="1"/>
                <c:pt idx="0">
                  <c:v>TCM</c:v>
                </c:pt>
              </c:strCache>
            </c:strRef>
          </c:tx>
          <c:invertIfNegative val="0"/>
          <c:cat>
            <c:strLit>
              <c:ptCount val="1"/>
              <c:pt idx="0">
                <c:v> </c:v>
              </c:pt>
            </c:strLit>
          </c:cat>
          <c:val>
            <c:numRef>
              <c:f>'Mem Sched'!$R$4</c:f>
              <c:numCache>
                <c:formatCode>General</c:formatCode>
                <c:ptCount val="1"/>
                <c:pt idx="0">
                  <c:v>1.060999999999999</c:v>
                </c:pt>
              </c:numCache>
            </c:numRef>
          </c:val>
        </c:ser>
        <c:ser>
          <c:idx val="4"/>
          <c:order val="3"/>
          <c:tx>
            <c:strRef>
              <c:f>'Mem Sched'!$Q$5</c:f>
              <c:strCache>
                <c:ptCount val="1"/>
                <c:pt idx="0">
                  <c:v>MCP</c:v>
                </c:pt>
              </c:strCache>
            </c:strRef>
          </c:tx>
          <c:invertIfNegative val="0"/>
          <c:cat>
            <c:strLit>
              <c:ptCount val="1"/>
              <c:pt idx="0">
                <c:v> </c:v>
              </c:pt>
            </c:strLit>
          </c:cat>
          <c:val>
            <c:numRef>
              <c:f>'Mem Sched'!$R$5</c:f>
              <c:numCache>
                <c:formatCode>General</c:formatCode>
                <c:ptCount val="1"/>
                <c:pt idx="0">
                  <c:v>1.071</c:v>
                </c:pt>
              </c:numCache>
            </c:numRef>
          </c:val>
        </c:ser>
        <c:ser>
          <c:idx val="5"/>
          <c:order val="4"/>
          <c:tx>
            <c:strRef>
              <c:f>'Mem Sched'!$Q$6</c:f>
              <c:strCache>
                <c:ptCount val="1"/>
                <c:pt idx="0">
                  <c:v>IMPS</c:v>
                </c:pt>
              </c:strCache>
            </c:strRef>
          </c:tx>
          <c:invertIfNegative val="0"/>
          <c:cat>
            <c:strLit>
              <c:ptCount val="1"/>
              <c:pt idx="0">
                <c:v> </c:v>
              </c:pt>
            </c:strLit>
          </c:cat>
          <c:val>
            <c:numRef>
              <c:f>'Mem Sched'!$R$6</c:f>
              <c:numCache>
                <c:formatCode>General</c:formatCode>
                <c:ptCount val="1"/>
                <c:pt idx="0">
                  <c:v>1.1108</c:v>
                </c:pt>
              </c:numCache>
            </c:numRef>
          </c:val>
        </c:ser>
        <c:dLbls>
          <c:showLegendKey val="0"/>
          <c:showVal val="0"/>
          <c:showCatName val="0"/>
          <c:showSerName val="0"/>
          <c:showPercent val="0"/>
          <c:showBubbleSize val="0"/>
        </c:dLbls>
        <c:gapWidth val="150"/>
        <c:axId val="1699937832"/>
        <c:axId val="1699940888"/>
      </c:barChart>
      <c:catAx>
        <c:axId val="1699937832"/>
        <c:scaling>
          <c:orientation val="minMax"/>
        </c:scaling>
        <c:delete val="0"/>
        <c:axPos val="b"/>
        <c:majorTickMark val="out"/>
        <c:minorTickMark val="none"/>
        <c:tickLblPos val="nextTo"/>
        <c:crossAx val="1699940888"/>
        <c:crosses val="autoZero"/>
        <c:auto val="1"/>
        <c:lblAlgn val="ctr"/>
        <c:lblOffset val="100"/>
        <c:noMultiLvlLbl val="0"/>
      </c:catAx>
      <c:valAx>
        <c:axId val="1699940888"/>
        <c:scaling>
          <c:orientation val="minMax"/>
        </c:scaling>
        <c:delete val="0"/>
        <c:axPos val="l"/>
        <c:majorGridlines/>
        <c:title>
          <c:tx>
            <c:rich>
              <a:bodyPr rot="-5400000" vert="horz"/>
              <a:lstStyle/>
              <a:p>
                <a:pPr>
                  <a:defRPr sz="2600"/>
                </a:pPr>
                <a:r>
                  <a:rPr lang="en-US" sz="2600" dirty="0"/>
                  <a:t>Normalized</a:t>
                </a:r>
                <a:r>
                  <a:rPr lang="en-US" sz="2600" baseline="0" dirty="0"/>
                  <a:t> </a:t>
                </a:r>
              </a:p>
              <a:p>
                <a:pPr>
                  <a:defRPr sz="2600"/>
                </a:pPr>
                <a:r>
                  <a:rPr lang="en-US" sz="2600" baseline="0" dirty="0"/>
                  <a:t>System Performance</a:t>
                </a:r>
                <a:endParaRPr lang="en-US" sz="2600" dirty="0"/>
              </a:p>
            </c:rich>
          </c:tx>
          <c:layout/>
          <c:overlay val="0"/>
        </c:title>
        <c:numFmt formatCode="General" sourceLinked="1"/>
        <c:majorTickMark val="out"/>
        <c:minorTickMark val="none"/>
        <c:tickLblPos val="nextTo"/>
        <c:txPr>
          <a:bodyPr/>
          <a:lstStyle/>
          <a:p>
            <a:pPr>
              <a:defRPr sz="2400"/>
            </a:pPr>
            <a:endParaRPr lang="en-US"/>
          </a:p>
        </c:txPr>
        <c:crossAx val="1699937832"/>
        <c:crosses val="autoZero"/>
        <c:crossBetween val="between"/>
      </c:valAx>
    </c:plotArea>
    <c:legend>
      <c:legendPos val="r"/>
      <c:layout>
        <c:manualLayout>
          <c:xMode val="edge"/>
          <c:yMode val="edge"/>
          <c:x val="0.793449965254405"/>
          <c:y val="0.149469734844277"/>
          <c:w val="0.205795568169193"/>
          <c:h val="0.733394900566604"/>
        </c:manualLayout>
      </c:layout>
      <c:overlay val="0"/>
      <c:txPr>
        <a:bodyPr/>
        <a:lstStyle/>
        <a:p>
          <a:pPr>
            <a:defRPr sz="2600" b="1"/>
          </a:pPr>
          <a:endParaRPr lang="en-US"/>
        </a:p>
      </c:txPr>
    </c:legend>
    <c:plotVisOnly val="1"/>
    <c:dispBlanksAs val="gap"/>
    <c:showDLblsOverMax val="0"/>
  </c:chart>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'Mem Sched interaction'!$C$9</c:f>
              <c:strCache>
                <c:ptCount val="1"/>
                <c:pt idx="0">
                  <c:v>No IMPS</c:v>
                </c:pt>
              </c:strCache>
            </c:strRef>
          </c:tx>
          <c:invertIfNegative val="0"/>
          <c:cat>
            <c:strRef>
              <c:f>'Mem Sched interaction'!$D$8:$F$8</c:f>
              <c:strCache>
                <c:ptCount val="3"/>
                <c:pt idx="0">
                  <c:v>FRFCFS</c:v>
                </c:pt>
                <c:pt idx="1">
                  <c:v>ATLAS</c:v>
                </c:pt>
                <c:pt idx="2">
                  <c:v>TCM</c:v>
                </c:pt>
              </c:strCache>
            </c:strRef>
          </c:cat>
          <c:val>
            <c:numRef>
              <c:f>'Mem Sched interaction'!$D$9:$F$9</c:f>
              <c:numCache>
                <c:formatCode>General</c:formatCode>
                <c:ptCount val="3"/>
                <c:pt idx="0">
                  <c:v>1.0</c:v>
                </c:pt>
                <c:pt idx="1">
                  <c:v>1.012</c:v>
                </c:pt>
                <c:pt idx="2">
                  <c:v>1.060999999999999</c:v>
                </c:pt>
              </c:numCache>
            </c:numRef>
          </c:val>
        </c:ser>
        <c:ser>
          <c:idx val="1"/>
          <c:order val="1"/>
          <c:tx>
            <c:strRef>
              <c:f>'Mem Sched interaction'!$C$10</c:f>
              <c:strCache>
                <c:ptCount val="1"/>
                <c:pt idx="0">
                  <c:v>IMPS</c:v>
                </c:pt>
              </c:strCache>
            </c:strRef>
          </c:tx>
          <c:invertIfNegative val="0"/>
          <c:cat>
            <c:strRef>
              <c:f>'Mem Sched interaction'!$D$8:$F$8</c:f>
              <c:strCache>
                <c:ptCount val="3"/>
                <c:pt idx="0">
                  <c:v>FRFCFS</c:v>
                </c:pt>
                <c:pt idx="1">
                  <c:v>ATLAS</c:v>
                </c:pt>
                <c:pt idx="2">
                  <c:v>TCM</c:v>
                </c:pt>
              </c:strCache>
            </c:strRef>
          </c:cat>
          <c:val>
            <c:numRef>
              <c:f>'Mem Sched interaction'!$D$10:$F$10</c:f>
              <c:numCache>
                <c:formatCode>General</c:formatCode>
                <c:ptCount val="3"/>
                <c:pt idx="0">
                  <c:v>1.1108</c:v>
                </c:pt>
                <c:pt idx="1">
                  <c:v>1.08</c:v>
                </c:pt>
                <c:pt idx="2">
                  <c:v>1.09</c:v>
                </c:pt>
              </c:numCache>
            </c:numRef>
          </c:val>
        </c:ser>
        <c:dLbls>
          <c:showLegendKey val="0"/>
          <c:showVal val="0"/>
          <c:showCatName val="0"/>
          <c:showSerName val="0"/>
          <c:showPercent val="0"/>
          <c:showBubbleSize val="0"/>
        </c:dLbls>
        <c:gapWidth val="150"/>
        <c:axId val="1661739656"/>
        <c:axId val="1661742664"/>
      </c:barChart>
      <c:catAx>
        <c:axId val="1661739656"/>
        <c:scaling>
          <c:orientation val="minMax"/>
        </c:scaling>
        <c:delete val="0"/>
        <c:axPos val="b"/>
        <c:majorTickMark val="out"/>
        <c:minorTickMark val="none"/>
        <c:tickLblPos val="nextTo"/>
        <c:txPr>
          <a:bodyPr/>
          <a:lstStyle/>
          <a:p>
            <a:pPr>
              <a:defRPr sz="2000"/>
            </a:pPr>
            <a:endParaRPr lang="en-US"/>
          </a:p>
        </c:txPr>
        <c:crossAx val="1661742664"/>
        <c:crosses val="autoZero"/>
        <c:auto val="1"/>
        <c:lblAlgn val="ctr"/>
        <c:lblOffset val="100"/>
        <c:noMultiLvlLbl val="0"/>
      </c:catAx>
      <c:valAx>
        <c:axId val="1661742664"/>
        <c:scaling>
          <c:orientation val="minMax"/>
        </c:scaling>
        <c:delete val="0"/>
        <c:axPos val="l"/>
        <c:majorGridlines/>
        <c:title>
          <c:tx>
            <c:rich>
              <a:bodyPr rot="-5400000" vert="horz"/>
              <a:lstStyle/>
              <a:p>
                <a:pPr>
                  <a:defRPr/>
                </a:pPr>
                <a:r>
                  <a:rPr lang="en-US" sz="2600" dirty="0" smtClean="0"/>
                  <a:t>Normalized</a:t>
                </a:r>
              </a:p>
              <a:p>
                <a:pPr>
                  <a:defRPr/>
                </a:pPr>
                <a:r>
                  <a:rPr lang="en-US" sz="2600" dirty="0" smtClean="0"/>
                  <a:t>System Performance</a:t>
                </a:r>
                <a:endParaRPr lang="en-US" sz="2600" dirty="0"/>
              </a:p>
            </c:rich>
          </c:tx>
          <c:layout/>
          <c:overlay val="0"/>
        </c:title>
        <c:numFmt formatCode="General" sourceLinked="1"/>
        <c:majorTickMark val="out"/>
        <c:minorTickMark val="none"/>
        <c:tickLblPos val="nextTo"/>
        <c:txPr>
          <a:bodyPr/>
          <a:lstStyle/>
          <a:p>
            <a:pPr>
              <a:defRPr sz="2000"/>
            </a:pPr>
            <a:endParaRPr lang="en-US"/>
          </a:p>
        </c:txPr>
        <c:crossAx val="1661739656"/>
        <c:crosses val="autoZero"/>
        <c:crossBetween val="between"/>
      </c:valAx>
    </c:plotArea>
    <c:legend>
      <c:legendPos val="r"/>
      <c:layout/>
      <c:overlay val="0"/>
      <c:txPr>
        <a:bodyPr/>
        <a:lstStyle/>
        <a:p>
          <a:pPr>
            <a:defRPr sz="2200"/>
          </a:pPr>
          <a:endParaRPr lang="en-US"/>
        </a:p>
      </c:txPr>
    </c:legend>
    <c:plotVisOnly val="1"/>
    <c:dispBlanksAs val="gap"/>
    <c:showDLblsOverMax val="0"/>
  </c:chart>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'Mem Sched interaction'!$H$9</c:f>
              <c:strCache>
                <c:ptCount val="1"/>
                <c:pt idx="0">
                  <c:v>No IMPS</c:v>
                </c:pt>
              </c:strCache>
            </c:strRef>
          </c:tx>
          <c:invertIfNegative val="0"/>
          <c:cat>
            <c:strRef>
              <c:f>'Mem Sched interaction'!$I$8:$K$8</c:f>
              <c:strCache>
                <c:ptCount val="3"/>
                <c:pt idx="0">
                  <c:v>FRFCFS</c:v>
                </c:pt>
                <c:pt idx="1">
                  <c:v>ATLAS</c:v>
                </c:pt>
                <c:pt idx="2">
                  <c:v>TCM</c:v>
                </c:pt>
              </c:strCache>
            </c:strRef>
          </c:cat>
          <c:val>
            <c:numRef>
              <c:f>'Mem Sched interaction'!$I$9:$K$9</c:f>
              <c:numCache>
                <c:formatCode>General</c:formatCode>
                <c:ptCount val="3"/>
                <c:pt idx="0">
                  <c:v>1.0</c:v>
                </c:pt>
                <c:pt idx="1">
                  <c:v>1.012</c:v>
                </c:pt>
                <c:pt idx="2">
                  <c:v>1.060999999999999</c:v>
                </c:pt>
              </c:numCache>
            </c:numRef>
          </c:val>
        </c:ser>
        <c:ser>
          <c:idx val="1"/>
          <c:order val="1"/>
          <c:tx>
            <c:strRef>
              <c:f>'Mem Sched interaction'!$H$10</c:f>
              <c:strCache>
                <c:ptCount val="1"/>
              </c:strCache>
            </c:strRef>
          </c:tx>
          <c:invertIfNegative val="0"/>
          <c:cat>
            <c:strRef>
              <c:f>'Mem Sched interaction'!$I$8:$K$8</c:f>
              <c:strCache>
                <c:ptCount val="3"/>
                <c:pt idx="0">
                  <c:v>FRFCFS</c:v>
                </c:pt>
                <c:pt idx="1">
                  <c:v>ATLAS</c:v>
                </c:pt>
                <c:pt idx="2">
                  <c:v>TCM</c:v>
                </c:pt>
              </c:strCache>
            </c:strRef>
          </c:cat>
          <c:val>
            <c:numRef>
              <c:f>'Mem Sched interaction'!$I$10:$K$10</c:f>
              <c:numCache>
                <c:formatCode>General</c:formatCode>
                <c:ptCount val="3"/>
              </c:numCache>
            </c:numRef>
          </c:val>
        </c:ser>
        <c:dLbls>
          <c:showLegendKey val="0"/>
          <c:showVal val="0"/>
          <c:showCatName val="0"/>
          <c:showSerName val="0"/>
          <c:showPercent val="0"/>
          <c:showBubbleSize val="0"/>
        </c:dLbls>
        <c:gapWidth val="150"/>
        <c:axId val="1661780024"/>
        <c:axId val="1661783032"/>
      </c:barChart>
      <c:catAx>
        <c:axId val="1661780024"/>
        <c:scaling>
          <c:orientation val="minMax"/>
        </c:scaling>
        <c:delete val="0"/>
        <c:axPos val="b"/>
        <c:majorTickMark val="out"/>
        <c:minorTickMark val="none"/>
        <c:tickLblPos val="nextTo"/>
        <c:txPr>
          <a:bodyPr/>
          <a:lstStyle/>
          <a:p>
            <a:pPr>
              <a:defRPr sz="2000"/>
            </a:pPr>
            <a:endParaRPr lang="en-US"/>
          </a:p>
        </c:txPr>
        <c:crossAx val="1661783032"/>
        <c:crosses val="autoZero"/>
        <c:auto val="1"/>
        <c:lblAlgn val="ctr"/>
        <c:lblOffset val="100"/>
        <c:noMultiLvlLbl val="0"/>
      </c:catAx>
      <c:valAx>
        <c:axId val="1661783032"/>
        <c:scaling>
          <c:orientation val="minMax"/>
          <c:max val="1.12"/>
          <c:min val="0.940000000000001"/>
        </c:scaling>
        <c:delete val="0"/>
        <c:axPos val="l"/>
        <c:majorGridlines/>
        <c:title>
          <c:tx>
            <c:rich>
              <a:bodyPr rot="-5400000" vert="horz"/>
              <a:lstStyle/>
              <a:p>
                <a:pPr>
                  <a:defRPr/>
                </a:pPr>
                <a:r>
                  <a:rPr lang="en-US" sz="2600" dirty="0" smtClean="0"/>
                  <a:t>Normalized </a:t>
                </a:r>
              </a:p>
              <a:p>
                <a:pPr>
                  <a:defRPr/>
                </a:pPr>
                <a:r>
                  <a:rPr lang="en-US" sz="2600" dirty="0" smtClean="0"/>
                  <a:t>System Performance</a:t>
                </a:r>
                <a:endParaRPr lang="en-US" sz="2600" dirty="0"/>
              </a:p>
            </c:rich>
          </c:tx>
          <c:layout/>
          <c:overlay val="0"/>
        </c:title>
        <c:numFmt formatCode="General" sourceLinked="1"/>
        <c:majorTickMark val="out"/>
        <c:minorTickMark val="none"/>
        <c:tickLblPos val="nextTo"/>
        <c:txPr>
          <a:bodyPr/>
          <a:lstStyle/>
          <a:p>
            <a:pPr>
              <a:defRPr sz="2000"/>
            </a:pPr>
            <a:endParaRPr lang="en-US"/>
          </a:p>
        </c:txPr>
        <c:crossAx val="1661780024"/>
        <c:crosses val="autoZero"/>
        <c:crossBetween val="between"/>
      </c:valAx>
    </c:plotArea>
    <c:legend>
      <c:legendPos val="r"/>
      <c:legendEntry>
        <c:idx val="1"/>
        <c:delete val="1"/>
      </c:legendEntry>
      <c:layout>
        <c:manualLayout>
          <c:xMode val="edge"/>
          <c:yMode val="edge"/>
          <c:x val="0.802257642803344"/>
          <c:y val="0.397821159374217"/>
          <c:w val="0.197742357196656"/>
          <c:h val="0.103106642955056"/>
        </c:manualLayout>
      </c:layout>
      <c:overlay val="0"/>
      <c:txPr>
        <a:bodyPr/>
        <a:lstStyle/>
        <a:p>
          <a:pPr>
            <a:defRPr sz="22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tx2"/>
              </a:solidFill>
              <a:ln>
                <a:solidFill>
                  <a:srgbClr val="000000"/>
                </a:solidFill>
              </a:ln>
            </c:spPr>
          </c:dPt>
          <c:cat>
            <c:strRef>
              <c:f>Sheet1!$A$2:$A$3</c:f>
              <c:strCache>
                <c:ptCount val="2"/>
                <c:pt idx="0">
                  <c:v>STREAM</c:v>
                </c:pt>
                <c:pt idx="1">
                  <c:v>Virtual PC</c:v>
                </c:pt>
              </c:strCache>
            </c:strRef>
          </c:cat>
          <c:val>
            <c:numRef>
              <c:f>Sheet1!$B$2:$B$3</c:f>
              <c:numCache>
                <c:formatCode>General</c:formatCode>
                <c:ptCount val="2"/>
                <c:pt idx="0">
                  <c:v>1.21</c:v>
                </c:pt>
                <c:pt idx="1">
                  <c:v>2.59</c:v>
                </c:pt>
              </c:numCache>
            </c:numRef>
          </c:val>
        </c:ser>
        <c:dLbls>
          <c:showLegendKey val="0"/>
          <c:showVal val="0"/>
          <c:showCatName val="0"/>
          <c:showSerName val="0"/>
          <c:showPercent val="0"/>
          <c:showBubbleSize val="0"/>
        </c:dLbls>
        <c:gapWidth val="150"/>
        <c:axId val="1649554552"/>
        <c:axId val="1666415736"/>
      </c:barChart>
      <c:catAx>
        <c:axId val="1649554552"/>
        <c:scaling>
          <c:orientation val="minMax"/>
        </c:scaling>
        <c:delete val="0"/>
        <c:axPos val="b"/>
        <c:majorTickMark val="out"/>
        <c:minorTickMark val="none"/>
        <c:tickLblPos val="nextTo"/>
        <c:crossAx val="1666415736"/>
        <c:crosses val="autoZero"/>
        <c:auto val="1"/>
        <c:lblAlgn val="ctr"/>
        <c:lblOffset val="100"/>
        <c:noMultiLvlLbl val="0"/>
      </c:catAx>
      <c:valAx>
        <c:axId val="1666415736"/>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1649554552"/>
        <c:crosses val="autoZero"/>
        <c:crossBetween val="between"/>
      </c:valAx>
      <c:spPr>
        <a:noFill/>
      </c:spPr>
    </c:plotArea>
    <c:plotVisOnly val="1"/>
    <c:dispBlanksAs val="gap"/>
    <c:showDLblsOverMax val="0"/>
  </c:chart>
  <c:spPr>
    <a:solidFill>
      <a:srgbClr val="FFFFFF"/>
    </a:solidFill>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bars_24_mcus!$C$9</c:f>
              <c:strCache>
                <c:ptCount val="1"/>
                <c:pt idx="0">
                  <c:v>FCFS</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bars_24_mcus!$C$10:$C$14</c:f>
              <c:numCache>
                <c:formatCode>General</c:formatCode>
                <c:ptCount val="5"/>
                <c:pt idx="0">
                  <c:v>4.48015398650516</c:v>
                </c:pt>
                <c:pt idx="1">
                  <c:v>7.151558443083641</c:v>
                </c:pt>
                <c:pt idx="2">
                  <c:v>9.42212986313835</c:v>
                </c:pt>
                <c:pt idx="3">
                  <c:v>11.9271058710375</c:v>
                </c:pt>
                <c:pt idx="4">
                  <c:v>14.3902981953518</c:v>
                </c:pt>
              </c:numCache>
            </c:numRef>
          </c:val>
        </c:ser>
        <c:ser>
          <c:idx val="1"/>
          <c:order val="1"/>
          <c:tx>
            <c:strRef>
              <c:f>bars_24_mcus!$D$9</c:f>
              <c:strCache>
                <c:ptCount val="1"/>
                <c:pt idx="0">
                  <c:v>FR_FCFS</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bars_24_mcus!$D$10:$D$14</c:f>
              <c:numCache>
                <c:formatCode>General</c:formatCode>
                <c:ptCount val="5"/>
                <c:pt idx="0">
                  <c:v>4.536320802962428</c:v>
                </c:pt>
                <c:pt idx="1">
                  <c:v>7.409820393537451</c:v>
                </c:pt>
                <c:pt idx="2">
                  <c:v>9.451965340234268</c:v>
                </c:pt>
                <c:pt idx="3">
                  <c:v>11.99508006791201</c:v>
                </c:pt>
                <c:pt idx="4">
                  <c:v>14.4324541926815</c:v>
                </c:pt>
              </c:numCache>
            </c:numRef>
          </c:val>
        </c:ser>
        <c:ser>
          <c:idx val="2"/>
          <c:order val="2"/>
          <c:tx>
            <c:strRef>
              <c:f>bars_24_mcus!$E$9</c:f>
              <c:strCache>
                <c:ptCount val="1"/>
                <c:pt idx="0">
                  <c:v>STFM</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bars_24_mcus!$E$10:$E$14</c:f>
              <c:numCache>
                <c:formatCode>General</c:formatCode>
                <c:ptCount val="5"/>
                <c:pt idx="0">
                  <c:v>5.607943909025961</c:v>
                </c:pt>
                <c:pt idx="1">
                  <c:v>7.245878367989587</c:v>
                </c:pt>
                <c:pt idx="2">
                  <c:v>9.246625403432022</c:v>
                </c:pt>
                <c:pt idx="3">
                  <c:v>11.84548121534093</c:v>
                </c:pt>
                <c:pt idx="4">
                  <c:v>14.37602781574642</c:v>
                </c:pt>
              </c:numCache>
            </c:numRef>
          </c:val>
        </c:ser>
        <c:ser>
          <c:idx val="3"/>
          <c:order val="3"/>
          <c:tx>
            <c:strRef>
              <c:f>bars_24_mcus!$F$9</c:f>
              <c:strCache>
                <c:ptCount val="1"/>
                <c:pt idx="0">
                  <c:v>PAR-BS</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bars_24_mcus!$F$10:$F$14</c:f>
              <c:numCache>
                <c:formatCode>General</c:formatCode>
                <c:ptCount val="5"/>
                <c:pt idx="0">
                  <c:v>5.318148180007071</c:v>
                </c:pt>
                <c:pt idx="1">
                  <c:v>7.982635066018966</c:v>
                </c:pt>
                <c:pt idx="2">
                  <c:v>9.874411576411622</c:v>
                </c:pt>
                <c:pt idx="3">
                  <c:v>12.14804234713058</c:v>
                </c:pt>
                <c:pt idx="4">
                  <c:v>14.49579550745671</c:v>
                </c:pt>
              </c:numCache>
            </c:numRef>
          </c:val>
        </c:ser>
        <c:ser>
          <c:idx val="4"/>
          <c:order val="4"/>
          <c:tx>
            <c:strRef>
              <c:f>bars_24_mcus!$G$9</c:f>
              <c:strCache>
                <c:ptCount val="1"/>
                <c:pt idx="0">
                  <c:v>ATLAS</c:v>
                </c:pt>
              </c:strCache>
            </c:strRef>
          </c:tx>
          <c:spPr>
            <a:solidFill>
              <a:srgbClr val="FF0000"/>
            </a:solidFill>
            <a:ln>
              <a:solidFill>
                <a:srgbClr val="C00000"/>
              </a:solidFill>
            </a:ln>
          </c:spPr>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bars_24_mcus!$G$10:$G$14</c:f>
              <c:numCache>
                <c:formatCode>General</c:formatCode>
                <c:ptCount val="5"/>
                <c:pt idx="0">
                  <c:v>6.22415281614662</c:v>
                </c:pt>
                <c:pt idx="1">
                  <c:v>8.764818410704298</c:v>
                </c:pt>
                <c:pt idx="2">
                  <c:v>10.69951280659391</c:v>
                </c:pt>
                <c:pt idx="3">
                  <c:v>12.85967960664511</c:v>
                </c:pt>
                <c:pt idx="4">
                  <c:v>15.0021499922761</c:v>
                </c:pt>
              </c:numCache>
            </c:numRef>
          </c:val>
        </c:ser>
        <c:dLbls>
          <c:showLegendKey val="0"/>
          <c:showVal val="0"/>
          <c:showCatName val="0"/>
          <c:showSerName val="0"/>
          <c:showPercent val="0"/>
          <c:showBubbleSize val="0"/>
        </c:dLbls>
        <c:gapWidth val="150"/>
        <c:axId val="1616298920"/>
        <c:axId val="1616516776"/>
      </c:barChart>
      <c:catAx>
        <c:axId val="1616298920"/>
        <c:scaling>
          <c:orientation val="minMax"/>
        </c:scaling>
        <c:delete val="0"/>
        <c:axPos val="b"/>
        <c:majorTickMark val="out"/>
        <c:minorTickMark val="none"/>
        <c:tickLblPos val="nextTo"/>
        <c:txPr>
          <a:bodyPr/>
          <a:lstStyle/>
          <a:p>
            <a:pPr>
              <a:defRPr sz="1600" b="0"/>
            </a:pPr>
            <a:endParaRPr lang="en-US"/>
          </a:p>
        </c:txPr>
        <c:crossAx val="1616516776"/>
        <c:crosses val="autoZero"/>
        <c:auto val="1"/>
        <c:lblAlgn val="ctr"/>
        <c:lblOffset val="100"/>
        <c:noMultiLvlLbl val="0"/>
      </c:catAx>
      <c:valAx>
        <c:axId val="1616516776"/>
        <c:scaling>
          <c:orientation val="minMax"/>
          <c:min val="4.0"/>
        </c:scaling>
        <c:delete val="0"/>
        <c:axPos val="l"/>
        <c:majorGridlines/>
        <c:title>
          <c:tx>
            <c:rich>
              <a:bodyPr rot="-5400000" vert="horz"/>
              <a:lstStyle/>
              <a:p>
                <a:pPr>
                  <a:defRPr sz="1600" b="0"/>
                </a:pPr>
                <a:r>
                  <a:rPr lang="en-US" sz="1600" b="0"/>
                  <a:t>System throughput</a:t>
                </a:r>
              </a:p>
            </c:rich>
          </c:tx>
          <c:layout/>
          <c:overlay val="0"/>
        </c:title>
        <c:numFmt formatCode="General" sourceLinked="1"/>
        <c:majorTickMark val="out"/>
        <c:minorTickMark val="none"/>
        <c:tickLblPos val="nextTo"/>
        <c:txPr>
          <a:bodyPr/>
          <a:lstStyle/>
          <a:p>
            <a:pPr>
              <a:defRPr sz="1600" b="0"/>
            </a:pPr>
            <a:endParaRPr lang="en-US"/>
          </a:p>
        </c:txPr>
        <c:crossAx val="1616298920"/>
        <c:crosses val="autoZero"/>
        <c:crossBetween val="between"/>
      </c:valAx>
      <c:spPr>
        <a:noFill/>
      </c:spPr>
    </c:plotArea>
    <c:legend>
      <c:legendPos val="t"/>
      <c:legendEntry>
        <c:idx val="0"/>
        <c:txPr>
          <a:bodyPr/>
          <a:lstStyle/>
          <a:p>
            <a:pPr>
              <a:defRPr sz="2200" b="0"/>
            </a:pPr>
            <a:endParaRPr lang="en-US"/>
          </a:p>
        </c:txPr>
      </c:legendEntry>
      <c:legendEntry>
        <c:idx val="1"/>
        <c:txPr>
          <a:bodyPr/>
          <a:lstStyle/>
          <a:p>
            <a:pPr>
              <a:defRPr sz="2200" b="0"/>
            </a:pPr>
            <a:endParaRPr lang="en-US"/>
          </a:p>
        </c:txPr>
      </c:legendEntry>
      <c:legendEntry>
        <c:idx val="2"/>
        <c:txPr>
          <a:bodyPr/>
          <a:lstStyle/>
          <a:p>
            <a:pPr>
              <a:defRPr sz="2200" b="0"/>
            </a:pPr>
            <a:endParaRPr lang="en-US"/>
          </a:p>
        </c:txPr>
      </c:legendEntry>
      <c:legendEntry>
        <c:idx val="3"/>
        <c:txPr>
          <a:bodyPr/>
          <a:lstStyle/>
          <a:p>
            <a:pPr>
              <a:defRPr sz="2200" b="0"/>
            </a:pPr>
            <a:endParaRPr lang="en-US"/>
          </a:p>
        </c:txPr>
      </c:legendEntry>
      <c:legendEntry>
        <c:idx val="4"/>
        <c:txPr>
          <a:bodyPr/>
          <a:lstStyle/>
          <a:p>
            <a:pPr>
              <a:defRPr sz="2200" b="0"/>
            </a:pPr>
            <a:endParaRPr lang="en-US"/>
          </a:p>
        </c:txPr>
      </c:legendEntry>
      <c:layout/>
      <c:overlay val="0"/>
      <c:txPr>
        <a:bodyPr/>
        <a:lstStyle/>
        <a:p>
          <a:pPr>
            <a:defRPr sz="1800" b="0"/>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bars_24_mcus!$K$49</c:f>
              <c:strCache>
                <c:ptCount val="1"/>
                <c:pt idx="0">
                  <c:v>PAR-BS</c:v>
                </c:pt>
              </c:strCache>
            </c:strRef>
          </c:tx>
          <c:invertIfNegative val="0"/>
          <c:cat>
            <c:multiLvlStrRef>
              <c:f>bars_24_mcus!$I$50:$J$54</c:f>
              <c:multiLvlStrCache>
                <c:ptCount val="5"/>
                <c:lvl>
                  <c:pt idx="0">
                    <c:v>4</c:v>
                  </c:pt>
                  <c:pt idx="1">
                    <c:v>8</c:v>
                  </c:pt>
                  <c:pt idx="2">
                    <c:v>16</c:v>
                  </c:pt>
                  <c:pt idx="3">
                    <c:v>24</c:v>
                  </c:pt>
                  <c:pt idx="4">
                    <c:v>32</c:v>
                  </c:pt>
                </c:lvl>
                <c:lvl>
                  <c:pt idx="0">
                    <c:v>Cores</c:v>
                  </c:pt>
                </c:lvl>
              </c:multiLvlStrCache>
            </c:multiLvlStrRef>
          </c:cat>
          <c:val>
            <c:numRef>
              <c:f>bars_24_mcus!$K$50:$K$54</c:f>
              <c:numCache>
                <c:formatCode>General</c:formatCode>
                <c:ptCount val="5"/>
                <c:pt idx="0">
                  <c:v>3.270738988999993</c:v>
                </c:pt>
                <c:pt idx="1">
                  <c:v>4.810502843999979</c:v>
                </c:pt>
                <c:pt idx="2">
                  <c:v>7.507367831617739</c:v>
                </c:pt>
                <c:pt idx="3">
                  <c:v>9.874411576411622</c:v>
                </c:pt>
                <c:pt idx="4">
                  <c:v>11.6320557963832</c:v>
                </c:pt>
              </c:numCache>
            </c:numRef>
          </c:val>
        </c:ser>
        <c:ser>
          <c:idx val="1"/>
          <c:order val="1"/>
          <c:tx>
            <c:strRef>
              <c:f>bars_24_mcus!$L$49</c:f>
              <c:strCache>
                <c:ptCount val="1"/>
                <c:pt idx="0">
                  <c:v>ATLAS</c:v>
                </c:pt>
              </c:strCache>
            </c:strRef>
          </c:tx>
          <c:spPr>
            <a:solidFill>
              <a:srgbClr val="FF0000"/>
            </a:solidFill>
          </c:spPr>
          <c:invertIfNegative val="0"/>
          <c:cat>
            <c:multiLvlStrRef>
              <c:f>bars_24_mcus!$I$50:$J$54</c:f>
              <c:multiLvlStrCache>
                <c:ptCount val="5"/>
                <c:lvl>
                  <c:pt idx="0">
                    <c:v>4</c:v>
                  </c:pt>
                  <c:pt idx="1">
                    <c:v>8</c:v>
                  </c:pt>
                  <c:pt idx="2">
                    <c:v>16</c:v>
                  </c:pt>
                  <c:pt idx="3">
                    <c:v>24</c:v>
                  </c:pt>
                  <c:pt idx="4">
                    <c:v>32</c:v>
                  </c:pt>
                </c:lvl>
                <c:lvl>
                  <c:pt idx="0">
                    <c:v>Cores</c:v>
                  </c:pt>
                </c:lvl>
              </c:multiLvlStrCache>
            </c:multiLvlStrRef>
          </c:cat>
          <c:val>
            <c:numRef>
              <c:f>bars_24_mcus!$L$50:$L$54</c:f>
              <c:numCache>
                <c:formatCode>General</c:formatCode>
                <c:ptCount val="5"/>
                <c:pt idx="0">
                  <c:v>3.30704288299999</c:v>
                </c:pt>
                <c:pt idx="1">
                  <c:v>4.97956191799999</c:v>
                </c:pt>
                <c:pt idx="2">
                  <c:v>7.807898198193572</c:v>
                </c:pt>
                <c:pt idx="3">
                  <c:v>10.69951280659391</c:v>
                </c:pt>
                <c:pt idx="4">
                  <c:v>12.88712703030901</c:v>
                </c:pt>
              </c:numCache>
            </c:numRef>
          </c:val>
        </c:ser>
        <c:dLbls>
          <c:showLegendKey val="0"/>
          <c:showVal val="0"/>
          <c:showCatName val="0"/>
          <c:showSerName val="0"/>
          <c:showPercent val="0"/>
          <c:showBubbleSize val="0"/>
        </c:dLbls>
        <c:gapWidth val="150"/>
        <c:axId val="1649349176"/>
        <c:axId val="1621800184"/>
      </c:barChart>
      <c:catAx>
        <c:axId val="1649349176"/>
        <c:scaling>
          <c:orientation val="minMax"/>
        </c:scaling>
        <c:delete val="0"/>
        <c:axPos val="b"/>
        <c:majorTickMark val="out"/>
        <c:minorTickMark val="none"/>
        <c:tickLblPos val="nextTo"/>
        <c:txPr>
          <a:bodyPr/>
          <a:lstStyle/>
          <a:p>
            <a:pPr>
              <a:defRPr sz="1600"/>
            </a:pPr>
            <a:endParaRPr lang="en-US"/>
          </a:p>
        </c:txPr>
        <c:crossAx val="1621800184"/>
        <c:crosses val="autoZero"/>
        <c:auto val="1"/>
        <c:lblAlgn val="ctr"/>
        <c:lblOffset val="100"/>
        <c:noMultiLvlLbl val="0"/>
      </c:catAx>
      <c:valAx>
        <c:axId val="1621800184"/>
        <c:scaling>
          <c:orientation val="minMax"/>
        </c:scaling>
        <c:delete val="0"/>
        <c:axPos val="l"/>
        <c:majorGridlines/>
        <c:title>
          <c:tx>
            <c:rich>
              <a:bodyPr rot="-5400000" vert="horz"/>
              <a:lstStyle/>
              <a:p>
                <a:pPr>
                  <a:defRPr sz="1600" b="0"/>
                </a:pPr>
                <a:r>
                  <a:rPr lang="en-US" sz="1600" b="0"/>
                  <a:t>System throughput</a:t>
                </a:r>
              </a:p>
            </c:rich>
          </c:tx>
          <c:layout/>
          <c:overlay val="0"/>
        </c:title>
        <c:numFmt formatCode="General" sourceLinked="1"/>
        <c:majorTickMark val="out"/>
        <c:minorTickMark val="none"/>
        <c:tickLblPos val="nextTo"/>
        <c:txPr>
          <a:bodyPr/>
          <a:lstStyle/>
          <a:p>
            <a:pPr>
              <a:defRPr sz="1600"/>
            </a:pPr>
            <a:endParaRPr lang="en-US"/>
          </a:p>
        </c:txPr>
        <c:crossAx val="1649349176"/>
        <c:crosses val="autoZero"/>
        <c:crossBetween val="between"/>
      </c:valAx>
    </c:plotArea>
    <c:legend>
      <c:legendPos val="t"/>
      <c:legendEntry>
        <c:idx val="0"/>
        <c:txPr>
          <a:bodyPr/>
          <a:lstStyle/>
          <a:p>
            <a:pPr>
              <a:defRPr sz="2200"/>
            </a:pPr>
            <a:endParaRPr lang="en-US"/>
          </a:p>
        </c:txPr>
      </c:legendEntry>
      <c:legendEntry>
        <c:idx val="1"/>
        <c:txPr>
          <a:bodyPr/>
          <a:lstStyle/>
          <a:p>
            <a:pPr>
              <a:defRPr sz="2200"/>
            </a:pPr>
            <a:endParaRPr lang="en-US"/>
          </a:p>
        </c:txPr>
      </c:legendEntry>
      <c:layout/>
      <c:overlay val="0"/>
      <c:txPr>
        <a:bodyPr/>
        <a:lstStyle/>
        <a:p>
          <a:pPr>
            <a:defRPr sz="160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FCFS</c:v>
                </c:pt>
              </c:strCache>
            </c:strRef>
          </c:tx>
          <c:spPr>
            <a:ln w="28575">
              <a:solidFill>
                <a:schemeClr val="tx1"/>
              </a:solidFill>
            </a:ln>
          </c:spPr>
          <c:marker>
            <c:symbol val="diamond"/>
            <c:size val="16"/>
            <c:spPr>
              <a:solidFill>
                <a:schemeClr val="tx1"/>
              </a:solidFill>
              <a:ln>
                <a:solidFill>
                  <a:schemeClr val="tx1"/>
                </a:solidFill>
              </a:ln>
            </c:spPr>
          </c:marker>
          <c:xVal>
            <c:numRef>
              <c:f>Sheet1!$A$2:$A$6</c:f>
              <c:numCache>
                <c:formatCode>General</c:formatCode>
                <c:ptCount val="5"/>
                <c:pt idx="0">
                  <c:v>7.21</c:v>
                </c:pt>
                <c:pt idx="1">
                  <c:v>8.166</c:v>
                </c:pt>
                <c:pt idx="2">
                  <c:v>8.26</c:v>
                </c:pt>
                <c:pt idx="3">
                  <c:v>8.527000000000001</c:v>
                </c:pt>
                <c:pt idx="4">
                  <c:v>8.777999999999998</c:v>
                </c:pt>
              </c:numCache>
            </c:numRef>
          </c:xVal>
          <c:yVal>
            <c:numRef>
              <c:f>Sheet1!$B$2:$B$6</c:f>
              <c:numCache>
                <c:formatCode>General</c:formatCode>
                <c:ptCount val="5"/>
                <c:pt idx="0">
                  <c:v>8.513000000000003</c:v>
                </c:pt>
              </c:numCache>
            </c:numRef>
          </c:yVal>
          <c:smooth val="0"/>
        </c:ser>
        <c:ser>
          <c:idx val="1"/>
          <c:order val="1"/>
          <c:tx>
            <c:strRef>
              <c:f>Sheet1!$C$1</c:f>
              <c:strCache>
                <c:ptCount val="1"/>
                <c:pt idx="0">
                  <c:v>FRFCFS</c:v>
                </c:pt>
              </c:strCache>
            </c:strRef>
          </c:tx>
          <c:spPr>
            <a:ln w="28575">
              <a:solidFill>
                <a:srgbClr val="00B050"/>
              </a:solidFill>
            </a:ln>
          </c:spPr>
          <c:marker>
            <c:symbol val="square"/>
            <c:size val="16"/>
            <c:spPr>
              <a:solidFill>
                <a:srgbClr val="00B050"/>
              </a:solidFill>
              <a:ln>
                <a:solidFill>
                  <a:srgbClr val="00B050"/>
                </a:solidFill>
              </a:ln>
            </c:spPr>
          </c:marker>
          <c:xVal>
            <c:numRef>
              <c:f>Sheet1!$A$2:$A$6</c:f>
              <c:numCache>
                <c:formatCode>General</c:formatCode>
                <c:ptCount val="5"/>
                <c:pt idx="0">
                  <c:v>7.21</c:v>
                </c:pt>
                <c:pt idx="1">
                  <c:v>8.166</c:v>
                </c:pt>
                <c:pt idx="2">
                  <c:v>8.26</c:v>
                </c:pt>
                <c:pt idx="3">
                  <c:v>8.527000000000001</c:v>
                </c:pt>
                <c:pt idx="4">
                  <c:v>8.777999999999998</c:v>
                </c:pt>
              </c:numCache>
            </c:numRef>
          </c:xVal>
          <c:yVal>
            <c:numRef>
              <c:f>Sheet1!$C$2:$C$6</c:f>
              <c:numCache>
                <c:formatCode>General</c:formatCode>
                <c:ptCount val="5"/>
                <c:pt idx="1">
                  <c:v>14.18</c:v>
                </c:pt>
              </c:numCache>
            </c:numRef>
          </c:yVal>
          <c:smooth val="0"/>
        </c:ser>
        <c:ser>
          <c:idx val="2"/>
          <c:order val="2"/>
          <c:tx>
            <c:strRef>
              <c:f>Sheet1!$D$1</c:f>
              <c:strCache>
                <c:ptCount val="1"/>
                <c:pt idx="0">
                  <c:v>STFM</c:v>
                </c:pt>
              </c:strCache>
            </c:strRef>
          </c:tx>
          <c:spPr>
            <a:ln w="28575">
              <a:solidFill>
                <a:schemeClr val="tx2"/>
              </a:solidFill>
            </a:ln>
          </c:spPr>
          <c:marker>
            <c:symbol val="triangle"/>
            <c:size val="16"/>
            <c:spPr>
              <a:solidFill>
                <a:schemeClr val="tx2"/>
              </a:solidFill>
              <a:ln>
                <a:solidFill>
                  <a:schemeClr val="tx2"/>
                </a:solidFill>
              </a:ln>
            </c:spPr>
          </c:marker>
          <c:xVal>
            <c:numRef>
              <c:f>Sheet1!$A$2:$A$6</c:f>
              <c:numCache>
                <c:formatCode>General</c:formatCode>
                <c:ptCount val="5"/>
                <c:pt idx="0">
                  <c:v>7.21</c:v>
                </c:pt>
                <c:pt idx="1">
                  <c:v>8.166</c:v>
                </c:pt>
                <c:pt idx="2">
                  <c:v>8.26</c:v>
                </c:pt>
                <c:pt idx="3">
                  <c:v>8.527000000000001</c:v>
                </c:pt>
                <c:pt idx="4">
                  <c:v>8.777999999999998</c:v>
                </c:pt>
              </c:numCache>
            </c:numRef>
          </c:xVal>
          <c:yVal>
            <c:numRef>
              <c:f>Sheet1!$D$2:$D$6</c:f>
              <c:numCache>
                <c:formatCode>General</c:formatCode>
                <c:ptCount val="5"/>
                <c:pt idx="2">
                  <c:v>9.245</c:v>
                </c:pt>
              </c:numCache>
            </c:numRef>
          </c:yVal>
          <c:smooth val="0"/>
        </c:ser>
        <c:ser>
          <c:idx val="3"/>
          <c:order val="3"/>
          <c:tx>
            <c:strRef>
              <c:f>Sheet1!$E$1</c:f>
              <c:strCache>
                <c:ptCount val="1"/>
                <c:pt idx="0">
                  <c:v>PAR-BS</c:v>
                </c:pt>
              </c:strCache>
            </c:strRef>
          </c:tx>
          <c:spPr>
            <a:ln>
              <a:solidFill>
                <a:srgbClr val="FF0000"/>
              </a:solidFill>
            </a:ln>
          </c:spPr>
          <c:marker>
            <c:symbol val="circle"/>
            <c:size val="16"/>
            <c:spPr>
              <a:solidFill>
                <a:srgbClr val="FF0000"/>
              </a:solidFill>
              <a:ln>
                <a:solidFill>
                  <a:srgbClr val="FF0000"/>
                </a:solidFill>
              </a:ln>
            </c:spPr>
          </c:marker>
          <c:xVal>
            <c:numRef>
              <c:f>Sheet1!$A$2:$A$6</c:f>
              <c:numCache>
                <c:formatCode>General</c:formatCode>
                <c:ptCount val="5"/>
                <c:pt idx="0">
                  <c:v>7.21</c:v>
                </c:pt>
                <c:pt idx="1">
                  <c:v>8.166</c:v>
                </c:pt>
                <c:pt idx="2">
                  <c:v>8.26</c:v>
                </c:pt>
                <c:pt idx="3">
                  <c:v>8.527000000000001</c:v>
                </c:pt>
                <c:pt idx="4">
                  <c:v>8.777999999999998</c:v>
                </c:pt>
              </c:numCache>
            </c:numRef>
          </c:xVal>
          <c:yVal>
            <c:numRef>
              <c:f>Sheet1!$E$2:$E$6</c:f>
              <c:numCache>
                <c:formatCode>General</c:formatCode>
                <c:ptCount val="5"/>
                <c:pt idx="3">
                  <c:v>7.418</c:v>
                </c:pt>
              </c:numCache>
            </c:numRef>
          </c:yVal>
          <c:smooth val="0"/>
        </c:ser>
        <c:ser>
          <c:idx val="4"/>
          <c:order val="4"/>
          <c:tx>
            <c:strRef>
              <c:f>Sheet1!$F$1</c:f>
              <c:strCache>
                <c:ptCount val="1"/>
                <c:pt idx="0">
                  <c:v>ATLAS</c:v>
                </c:pt>
              </c:strCache>
            </c:strRef>
          </c:tx>
          <c:marker>
            <c:symbol val="diamond"/>
            <c:size val="15"/>
          </c:marker>
          <c:xVal>
            <c:numRef>
              <c:f>Sheet1!$A$2:$A$6</c:f>
              <c:numCache>
                <c:formatCode>General</c:formatCode>
                <c:ptCount val="5"/>
                <c:pt idx="0">
                  <c:v>7.21</c:v>
                </c:pt>
                <c:pt idx="1">
                  <c:v>8.166</c:v>
                </c:pt>
                <c:pt idx="2">
                  <c:v>8.26</c:v>
                </c:pt>
                <c:pt idx="3">
                  <c:v>8.527000000000001</c:v>
                </c:pt>
                <c:pt idx="4">
                  <c:v>8.777999999999998</c:v>
                </c:pt>
              </c:numCache>
            </c:numRef>
          </c:xVal>
          <c:yVal>
            <c:numRef>
              <c:f>Sheet1!$F$2:$F$6</c:f>
              <c:numCache>
                <c:formatCode>General</c:formatCode>
                <c:ptCount val="5"/>
                <c:pt idx="4">
                  <c:v>11.52</c:v>
                </c:pt>
              </c:numCache>
            </c:numRef>
          </c:yVal>
          <c:smooth val="0"/>
        </c:ser>
        <c:dLbls>
          <c:showLegendKey val="0"/>
          <c:showVal val="0"/>
          <c:showCatName val="0"/>
          <c:showSerName val="0"/>
          <c:showPercent val="0"/>
          <c:showBubbleSize val="0"/>
        </c:dLbls>
        <c:axId val="1605699736"/>
        <c:axId val="1601130376"/>
      </c:scatterChart>
      <c:valAx>
        <c:axId val="1605699736"/>
        <c:scaling>
          <c:orientation val="minMax"/>
          <c:max val="10.0"/>
          <c:min val="7.0"/>
        </c:scaling>
        <c:delete val="0"/>
        <c:axPos val="b"/>
        <c:title>
          <c:tx>
            <c:rich>
              <a:bodyPr/>
              <a:lstStyle/>
              <a:p>
                <a:pPr>
                  <a:defRPr sz="1800" b="0"/>
                </a:pPr>
                <a:r>
                  <a:rPr lang="en-US" sz="1800" b="0" dirty="0" smtClean="0"/>
                  <a:t>Weighted Speedup</a:t>
                </a:r>
                <a:endParaRPr lang="en-US" sz="1800" b="0" dirty="0"/>
              </a:p>
            </c:rich>
          </c:tx>
          <c:layout>
            <c:manualLayout>
              <c:xMode val="edge"/>
              <c:yMode val="edge"/>
              <c:x val="0.335630941965588"/>
              <c:y val="0.856205629816239"/>
            </c:manualLayout>
          </c:layout>
          <c:overlay val="0"/>
        </c:title>
        <c:numFmt formatCode="General" sourceLinked="1"/>
        <c:majorTickMark val="out"/>
        <c:minorTickMark val="none"/>
        <c:tickLblPos val="nextTo"/>
        <c:spPr>
          <a:ln w="38100">
            <a:solidFill>
              <a:schemeClr val="tx1"/>
            </a:solidFill>
            <a:tailEnd type="triangle" w="lg" len="lg"/>
          </a:ln>
        </c:spPr>
        <c:txPr>
          <a:bodyPr/>
          <a:lstStyle/>
          <a:p>
            <a:pPr>
              <a:defRPr sz="1400"/>
            </a:pPr>
            <a:endParaRPr lang="en-US"/>
          </a:p>
        </c:txPr>
        <c:crossAx val="1601130376"/>
        <c:crosses val="autoZero"/>
        <c:crossBetween val="midCat"/>
        <c:majorUnit val="0.5"/>
      </c:valAx>
      <c:valAx>
        <c:axId val="1601130376"/>
        <c:scaling>
          <c:orientation val="minMax"/>
          <c:max val="18.0"/>
          <c:min val="1.0"/>
        </c:scaling>
        <c:delete val="0"/>
        <c:axPos val="l"/>
        <c:title>
          <c:tx>
            <c:rich>
              <a:bodyPr rot="-5400000" vert="horz"/>
              <a:lstStyle/>
              <a:p>
                <a:pPr>
                  <a:defRPr sz="2000" b="0"/>
                </a:pPr>
                <a:r>
                  <a:rPr lang="en-US" sz="2000" b="0" dirty="0" smtClean="0"/>
                  <a:t>Maximum Slowdown</a:t>
                </a:r>
                <a:endParaRPr lang="en-US" sz="2000" b="0" dirty="0"/>
              </a:p>
            </c:rich>
          </c:tx>
          <c:layout>
            <c:manualLayout>
              <c:xMode val="edge"/>
              <c:yMode val="edge"/>
              <c:x val="0.0307970970562169"/>
              <c:y val="0.128291151106112"/>
            </c:manualLayout>
          </c:layout>
          <c:overlay val="0"/>
        </c:title>
        <c:numFmt formatCode="General" sourceLinked="1"/>
        <c:majorTickMark val="out"/>
        <c:minorTickMark val="none"/>
        <c:tickLblPos val="nextTo"/>
        <c:spPr>
          <a:noFill/>
          <a:ln w="38100">
            <a:solidFill>
              <a:schemeClr val="tx1"/>
            </a:solidFill>
            <a:tailEnd type="triangle" w="lg" len="lg"/>
          </a:ln>
        </c:spPr>
        <c:txPr>
          <a:bodyPr/>
          <a:lstStyle/>
          <a:p>
            <a:pPr>
              <a:defRPr sz="1400"/>
            </a:pPr>
            <a:endParaRPr lang="en-US"/>
          </a:p>
        </c:txPr>
        <c:crossAx val="1605699736"/>
        <c:crosses val="autoZero"/>
        <c:crossBetween val="midCat"/>
      </c:valAx>
      <c:spPr>
        <a:solidFill>
          <a:schemeClr val="bg1">
            <a:lumMod val="95000"/>
          </a:schemeClr>
        </a:solidFill>
      </c:spPr>
    </c:plotArea>
    <c:legend>
      <c:legendPos val="r"/>
      <c:layout>
        <c:manualLayout>
          <c:xMode val="edge"/>
          <c:yMode val="edge"/>
          <c:x val="0.82336159903089"/>
          <c:y val="0.250892013498313"/>
          <c:w val="0.153814960629921"/>
          <c:h val="0.46173416322726"/>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006600"/>
              </a:solidFill>
              <a:ln>
                <a:noFill/>
              </a:ln>
            </c:spPr>
          </c:dPt>
          <c:dPt>
            <c:idx val="1"/>
            <c:invertIfNegative val="0"/>
            <c:bubble3D val="0"/>
            <c:spPr>
              <a:solidFill>
                <a:srgbClr val="FF0000"/>
              </a:solidFill>
              <a:ln>
                <a:noFill/>
              </a:ln>
            </c:spPr>
          </c:dPt>
          <c:cat>
            <c:strRef>
              <c:f>Sheet1!$A$2:$A$3</c:f>
              <c:strCache>
                <c:ptCount val="2"/>
                <c:pt idx="0">
                  <c:v>random-access</c:v>
                </c:pt>
                <c:pt idx="1">
                  <c:v>streaming</c:v>
                </c:pt>
              </c:strCache>
            </c:strRef>
          </c:cat>
          <c:val>
            <c:numRef>
              <c:f>Sheet1!$B$2:$B$3</c:f>
              <c:numCache>
                <c:formatCode>General</c:formatCode>
                <c:ptCount val="2"/>
                <c:pt idx="0">
                  <c:v>11.0</c:v>
                </c:pt>
                <c:pt idx="1">
                  <c:v>1.0</c:v>
                </c:pt>
              </c:numCache>
            </c:numRef>
          </c:val>
        </c:ser>
        <c:dLbls>
          <c:showLegendKey val="0"/>
          <c:showVal val="0"/>
          <c:showCatName val="0"/>
          <c:showSerName val="0"/>
          <c:showPercent val="0"/>
          <c:showBubbleSize val="0"/>
        </c:dLbls>
        <c:gapWidth val="50"/>
        <c:axId val="1627767736"/>
        <c:axId val="1627762536"/>
      </c:barChart>
      <c:catAx>
        <c:axId val="1627767736"/>
        <c:scaling>
          <c:orientation val="minMax"/>
        </c:scaling>
        <c:delete val="0"/>
        <c:axPos val="b"/>
        <c:numFmt formatCode="General" sourceLinked="0"/>
        <c:majorTickMark val="cross"/>
        <c:minorTickMark val="none"/>
        <c:tickLblPos val="low"/>
        <c:txPr>
          <a:bodyPr anchor="t" anchorCtr="0"/>
          <a:lstStyle/>
          <a:p>
            <a:pPr>
              <a:lnSpc>
                <a:spcPct val="100000"/>
              </a:lnSpc>
              <a:defRPr sz="1800" b="0" i="0"/>
            </a:pPr>
            <a:endParaRPr lang="en-US"/>
          </a:p>
        </c:txPr>
        <c:crossAx val="1627762536"/>
        <c:crosses val="autoZero"/>
        <c:auto val="1"/>
        <c:lblAlgn val="ctr"/>
        <c:lblOffset val="0"/>
        <c:noMultiLvlLbl val="0"/>
      </c:catAx>
      <c:valAx>
        <c:axId val="1627762536"/>
        <c:scaling>
          <c:orientation val="minMax"/>
          <c:max val="14.0"/>
        </c:scaling>
        <c:delete val="0"/>
        <c:axPos val="l"/>
        <c:majorGridlines>
          <c:spPr>
            <a:ln>
              <a:solidFill>
                <a:schemeClr val="tx1">
                  <a:lumMod val="50000"/>
                  <a:lumOff val="50000"/>
                </a:schemeClr>
              </a:solidFill>
              <a:prstDash val="solid"/>
            </a:ln>
          </c:spPr>
        </c:majorGridlines>
        <c:title>
          <c:tx>
            <c:rich>
              <a:bodyPr rot="-5400000" vert="horz"/>
              <a:lstStyle/>
              <a:p>
                <a:pPr>
                  <a:defRPr sz="1800" b="0"/>
                </a:pPr>
                <a:r>
                  <a:rPr lang="en-US" sz="1800" b="0" dirty="0" smtClean="0"/>
                  <a:t>Slowdown</a:t>
                </a:r>
                <a:endParaRPr lang="en-US" sz="1800" b="0" dirty="0"/>
              </a:p>
            </c:rich>
          </c:tx>
          <c:layout/>
          <c:overlay val="0"/>
        </c:title>
        <c:numFmt formatCode="General" sourceLinked="1"/>
        <c:majorTickMark val="in"/>
        <c:minorTickMark val="none"/>
        <c:tickLblPos val="nextTo"/>
        <c:txPr>
          <a:bodyPr/>
          <a:lstStyle/>
          <a:p>
            <a:pPr>
              <a:defRPr sz="1200"/>
            </a:pPr>
            <a:endParaRPr lang="en-US"/>
          </a:p>
        </c:txPr>
        <c:crossAx val="1627767736"/>
        <c:crosses val="autoZero"/>
        <c:crossBetween val="between"/>
        <c:majorUnit val="2.0"/>
      </c:valAx>
      <c:spPr>
        <a:noFill/>
        <a:ln>
          <a:prstDash val="solid"/>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006600"/>
              </a:solidFill>
              <a:ln>
                <a:noFill/>
              </a:ln>
            </c:spPr>
          </c:dPt>
          <c:dPt>
            <c:idx val="1"/>
            <c:invertIfNegative val="0"/>
            <c:bubble3D val="0"/>
            <c:spPr>
              <a:solidFill>
                <a:srgbClr val="FF0000"/>
              </a:solidFill>
              <a:ln>
                <a:noFill/>
              </a:ln>
            </c:spPr>
          </c:dPt>
          <c:cat>
            <c:strRef>
              <c:f>Sheet1!$A$2:$A$3</c:f>
              <c:strCache>
                <c:ptCount val="2"/>
                <c:pt idx="0">
                  <c:v>random-access</c:v>
                </c:pt>
                <c:pt idx="1">
                  <c:v>streaming</c:v>
                </c:pt>
              </c:strCache>
            </c:strRef>
          </c:cat>
          <c:val>
            <c:numRef>
              <c:f>Sheet1!$B$2:$B$3</c:f>
              <c:numCache>
                <c:formatCode>General</c:formatCode>
                <c:ptCount val="2"/>
                <c:pt idx="0">
                  <c:v>1.0</c:v>
                </c:pt>
                <c:pt idx="1">
                  <c:v>7.0</c:v>
                </c:pt>
              </c:numCache>
            </c:numRef>
          </c:val>
        </c:ser>
        <c:dLbls>
          <c:showLegendKey val="0"/>
          <c:showVal val="0"/>
          <c:showCatName val="0"/>
          <c:showSerName val="0"/>
          <c:showPercent val="0"/>
          <c:showBubbleSize val="0"/>
        </c:dLbls>
        <c:gapWidth val="50"/>
        <c:axId val="1700968040"/>
        <c:axId val="1700971048"/>
      </c:barChart>
      <c:catAx>
        <c:axId val="1700968040"/>
        <c:scaling>
          <c:orientation val="minMax"/>
        </c:scaling>
        <c:delete val="0"/>
        <c:axPos val="b"/>
        <c:numFmt formatCode="General" sourceLinked="0"/>
        <c:majorTickMark val="cross"/>
        <c:minorTickMark val="none"/>
        <c:tickLblPos val="low"/>
        <c:txPr>
          <a:bodyPr anchor="t" anchorCtr="0"/>
          <a:lstStyle/>
          <a:p>
            <a:pPr>
              <a:lnSpc>
                <a:spcPct val="100000"/>
              </a:lnSpc>
              <a:defRPr sz="1800" b="0" i="0"/>
            </a:pPr>
            <a:endParaRPr lang="en-US"/>
          </a:p>
        </c:txPr>
        <c:crossAx val="1700971048"/>
        <c:crosses val="autoZero"/>
        <c:auto val="1"/>
        <c:lblAlgn val="ctr"/>
        <c:lblOffset val="0"/>
        <c:noMultiLvlLbl val="0"/>
      </c:catAx>
      <c:valAx>
        <c:axId val="1700971048"/>
        <c:scaling>
          <c:orientation val="minMax"/>
          <c:max val="14.0"/>
        </c:scaling>
        <c:delete val="0"/>
        <c:axPos val="l"/>
        <c:majorGridlines>
          <c:spPr>
            <a:ln>
              <a:solidFill>
                <a:schemeClr val="tx1">
                  <a:lumMod val="50000"/>
                  <a:lumOff val="50000"/>
                </a:schemeClr>
              </a:solidFill>
              <a:prstDash val="solid"/>
            </a:ln>
          </c:spPr>
        </c:majorGridlines>
        <c:title>
          <c:tx>
            <c:rich>
              <a:bodyPr rot="-5400000" vert="horz"/>
              <a:lstStyle/>
              <a:p>
                <a:pPr>
                  <a:defRPr sz="1800" b="0"/>
                </a:pPr>
                <a:r>
                  <a:rPr lang="en-US" sz="1800" b="0" dirty="0" smtClean="0"/>
                  <a:t>Slowdown</a:t>
                </a:r>
                <a:endParaRPr lang="en-US" sz="1800" b="0" dirty="0"/>
              </a:p>
            </c:rich>
          </c:tx>
          <c:layout/>
          <c:overlay val="0"/>
        </c:title>
        <c:numFmt formatCode="General" sourceLinked="1"/>
        <c:majorTickMark val="in"/>
        <c:minorTickMark val="none"/>
        <c:tickLblPos val="nextTo"/>
        <c:txPr>
          <a:bodyPr/>
          <a:lstStyle/>
          <a:p>
            <a:pPr>
              <a:defRPr sz="1200"/>
            </a:pPr>
            <a:endParaRPr lang="en-US"/>
          </a:p>
        </c:txPr>
        <c:crossAx val="1700968040"/>
        <c:crosses val="autoZero"/>
        <c:crossBetween val="between"/>
        <c:majorUnit val="2.0"/>
      </c:valAx>
      <c:spPr>
        <a:noFill/>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FRFCFS</c:v>
                </c:pt>
              </c:strCache>
            </c:strRef>
          </c:tx>
          <c:spPr>
            <a:ln w="28575">
              <a:noFill/>
            </a:ln>
          </c:spPr>
          <c:marker>
            <c:symbol val="diamond"/>
            <c:size val="16"/>
            <c:spPr>
              <a:solidFill>
                <a:prstClr val="black"/>
              </a:solidFill>
              <a:ln>
                <a:solidFill>
                  <a:schemeClr val="tx1"/>
                </a:solidFill>
              </a:ln>
            </c:spPr>
          </c:marker>
          <c:dLbls>
            <c:txPr>
              <a:bodyPr anchor="ctr" anchorCtr="0"/>
              <a:lstStyle/>
              <a:p>
                <a:pPr>
                  <a:defRPr sz="2000" b="1"/>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Sheet1!$B$2:$B$6</c:f>
              <c:numCache>
                <c:formatCode>General</c:formatCode>
                <c:ptCount val="5"/>
                <c:pt idx="0">
                  <c:v>14.18</c:v>
                </c:pt>
              </c:numCache>
            </c:numRef>
          </c:yVal>
          <c:smooth val="0"/>
        </c:ser>
        <c:ser>
          <c:idx val="1"/>
          <c:order val="1"/>
          <c:tx>
            <c:strRef>
              <c:f>Sheet1!$C$1</c:f>
              <c:strCache>
                <c:ptCount val="1"/>
                <c:pt idx="0">
                  <c:v>STFM</c:v>
                </c:pt>
              </c:strCache>
            </c:strRef>
          </c:tx>
          <c:spPr>
            <a:ln w="28575">
              <a:noFill/>
            </a:ln>
          </c:spPr>
          <c:marker>
            <c:symbol val="square"/>
            <c:size val="16"/>
            <c:spPr>
              <a:solidFill>
                <a:srgbClr val="00B050"/>
              </a:solidFill>
              <a:ln>
                <a:solidFill>
                  <a:srgbClr val="00B050"/>
                </a:solidFill>
              </a:ln>
            </c:spPr>
          </c:marker>
          <c:dLbls>
            <c:txPr>
              <a:bodyPr/>
              <a:lstStyle/>
              <a:p>
                <a:pPr>
                  <a:defRPr sz="2000" b="1">
                    <a:solidFill>
                      <a:srgbClr val="00B05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Sheet1!$C$2:$C$6</c:f>
              <c:numCache>
                <c:formatCode>General</c:formatCode>
                <c:ptCount val="5"/>
                <c:pt idx="1">
                  <c:v>9.245</c:v>
                </c:pt>
              </c:numCache>
            </c:numRef>
          </c:yVal>
          <c:smooth val="0"/>
        </c:ser>
        <c:ser>
          <c:idx val="2"/>
          <c:order val="2"/>
          <c:tx>
            <c:strRef>
              <c:f>Sheet1!$D$1</c:f>
              <c:strCache>
                <c:ptCount val="1"/>
                <c:pt idx="0">
                  <c:v>PAR-BS</c:v>
                </c:pt>
              </c:strCache>
            </c:strRef>
          </c:tx>
          <c:spPr>
            <a:ln w="28575">
              <a:noFill/>
            </a:ln>
          </c:spPr>
          <c:marker>
            <c:symbol val="triangle"/>
            <c:size val="16"/>
            <c:spPr>
              <a:solidFill>
                <a:schemeClr val="tx2"/>
              </a:solidFill>
              <a:ln>
                <a:solidFill>
                  <a:schemeClr val="tx2"/>
                </a:solidFill>
              </a:ln>
            </c:spPr>
          </c:marker>
          <c:dLbls>
            <c:txPr>
              <a:bodyPr/>
              <a:lstStyle/>
              <a:p>
                <a:pPr>
                  <a:defRPr sz="2000" b="1">
                    <a:solidFill>
                      <a:schemeClr val="tx2"/>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Sheet1!$D$2:$D$6</c:f>
              <c:numCache>
                <c:formatCode>General</c:formatCode>
                <c:ptCount val="5"/>
                <c:pt idx="2">
                  <c:v>7.418</c:v>
                </c:pt>
              </c:numCache>
            </c:numRef>
          </c:yVal>
          <c:smooth val="0"/>
        </c:ser>
        <c:ser>
          <c:idx val="3"/>
          <c:order val="3"/>
          <c:tx>
            <c:strRef>
              <c:f>Sheet1!$E$1</c:f>
              <c:strCache>
                <c:ptCount val="1"/>
                <c:pt idx="0">
                  <c:v>ATLAS</c:v>
                </c:pt>
              </c:strCache>
            </c:strRef>
          </c:tx>
          <c:spPr>
            <a:ln w="28575">
              <a:noFill/>
            </a:ln>
          </c:spPr>
          <c:marker>
            <c:symbol val="circle"/>
            <c:size val="16"/>
            <c:spPr>
              <a:solidFill>
                <a:srgbClr val="FF0000"/>
              </a:solidFill>
              <a:ln>
                <a:solidFill>
                  <a:srgbClr val="FF0000"/>
                </a:solidFill>
              </a:ln>
            </c:spPr>
          </c:marker>
          <c:dLbls>
            <c:txPr>
              <a:bodyPr/>
              <a:lstStyle/>
              <a:p>
                <a:pPr>
                  <a:defRPr sz="2000" b="1">
                    <a:solidFill>
                      <a:srgbClr val="FF000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Sheet1!$E$2:$E$6</c:f>
              <c:numCache>
                <c:formatCode>General</c:formatCode>
                <c:ptCount val="5"/>
                <c:pt idx="3">
                  <c:v>11.52</c:v>
                </c:pt>
              </c:numCache>
            </c:numRef>
          </c:yVal>
          <c:smooth val="0"/>
        </c:ser>
        <c:ser>
          <c:idx val="4"/>
          <c:order val="4"/>
          <c:tx>
            <c:strRef>
              <c:f>Sheet1!$F$1</c:f>
              <c:strCache>
                <c:ptCount val="1"/>
                <c:pt idx="0">
                  <c:v>TCM</c:v>
                </c:pt>
              </c:strCache>
            </c:strRef>
          </c:tx>
          <c:spPr>
            <a:ln w="28575">
              <a:noFill/>
            </a:ln>
          </c:spPr>
          <c:marker>
            <c:symbol val="square"/>
            <c:size val="22"/>
            <c:spPr>
              <a:blipFill>
                <a:blip xmlns:r="http://schemas.openxmlformats.org/officeDocument/2006/relationships" r:embed="rId1"/>
                <a:stretch>
                  <a:fillRect/>
                </a:stretch>
              </a:blipFill>
              <a:ln w="0">
                <a:noFill/>
              </a:ln>
            </c:spPr>
          </c:marker>
          <c:dLbls>
            <c:txPr>
              <a:bodyPr/>
              <a:lstStyle/>
              <a:p>
                <a:pPr>
                  <a:defRPr sz="2000" b="1">
                    <a:solidFill>
                      <a:schemeClr val="accent6">
                        <a:lumMod val="75000"/>
                      </a:schemeClr>
                    </a:solidFill>
                  </a:defRPr>
                </a:pPr>
                <a:endParaRPr lang="en-US"/>
              </a:p>
            </c:txPr>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Sheet1!$F$2:$F$6</c:f>
              <c:numCache>
                <c:formatCode>General</c:formatCode>
                <c:ptCount val="5"/>
                <c:pt idx="4">
                  <c:v>7.074</c:v>
                </c:pt>
              </c:numCache>
            </c:numRef>
          </c:yVal>
          <c:smooth val="0"/>
        </c:ser>
        <c:dLbls>
          <c:showLegendKey val="0"/>
          <c:showVal val="0"/>
          <c:showCatName val="0"/>
          <c:showSerName val="0"/>
          <c:showPercent val="0"/>
          <c:showBubbleSize val="0"/>
        </c:dLbls>
        <c:axId val="1624261880"/>
        <c:axId val="1624267960"/>
      </c:scatterChart>
      <c:valAx>
        <c:axId val="1624261880"/>
        <c:scaling>
          <c:orientation val="minMax"/>
          <c:max val="10.0"/>
          <c:min val="7.5"/>
        </c:scaling>
        <c:delete val="0"/>
        <c:axPos val="b"/>
        <c:title>
          <c:tx>
            <c:rich>
              <a:bodyPr/>
              <a:lstStyle/>
              <a:p>
                <a:pPr>
                  <a:defRPr b="0"/>
                </a:pPr>
                <a:r>
                  <a:rPr lang="en-US" b="0" dirty="0" smtClean="0"/>
                  <a:t>Weighted Speedup</a:t>
                </a:r>
                <a:endParaRPr lang="en-US" b="0" dirty="0"/>
              </a:p>
            </c:rich>
          </c:tx>
          <c:layout>
            <c:manualLayout>
              <c:xMode val="edge"/>
              <c:yMode val="edge"/>
              <c:x val="0.406909448818898"/>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624267960"/>
        <c:crosses val="autoZero"/>
        <c:crossBetween val="midCat"/>
      </c:valAx>
      <c:valAx>
        <c:axId val="1624267960"/>
        <c:scaling>
          <c:orientation val="minMax"/>
          <c:max val="16.0"/>
          <c:min val="4.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624261880"/>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0.wmf"/><Relationship Id="rId4" Type="http://schemas.openxmlformats.org/officeDocument/2006/relationships/image" Target="../media/image41.wmf"/><Relationship Id="rId1" Type="http://schemas.openxmlformats.org/officeDocument/2006/relationships/image" Target="../media/image38.wmf"/><Relationship Id="rId2"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wmf"/><Relationship Id="rId2" Type="http://schemas.openxmlformats.org/officeDocument/2006/relationships/image" Target="../media/image4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 Id="rId2"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7/3/13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7/3/13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024" rtl="0" eaLnBrk="1" latinLnBrk="0" hangingPunct="1">
      <a:defRPr sz="1200" kern="1200">
        <a:solidFill>
          <a:schemeClr val="tx1"/>
        </a:solidFill>
        <a:latin typeface="+mn-lt"/>
        <a:ea typeface="+mn-ea"/>
        <a:cs typeface="+mn-cs"/>
      </a:defRPr>
    </a:lvl1pPr>
    <a:lvl2pPr marL="457011" algn="l" defTabSz="914024" rtl="0" eaLnBrk="1" latinLnBrk="0" hangingPunct="1">
      <a:defRPr sz="1200" kern="1200">
        <a:solidFill>
          <a:schemeClr val="tx1"/>
        </a:solidFill>
        <a:latin typeface="+mn-lt"/>
        <a:ea typeface="+mn-ea"/>
        <a:cs typeface="+mn-cs"/>
      </a:defRPr>
    </a:lvl2pPr>
    <a:lvl3pPr marL="914024" algn="l" defTabSz="914024" rtl="0" eaLnBrk="1" latinLnBrk="0" hangingPunct="1">
      <a:defRPr sz="1200" kern="1200">
        <a:solidFill>
          <a:schemeClr val="tx1"/>
        </a:solidFill>
        <a:latin typeface="+mn-lt"/>
        <a:ea typeface="+mn-ea"/>
        <a:cs typeface="+mn-cs"/>
      </a:defRPr>
    </a:lvl3pPr>
    <a:lvl4pPr marL="1371040" algn="l" defTabSz="914024" rtl="0" eaLnBrk="1" latinLnBrk="0" hangingPunct="1">
      <a:defRPr sz="1200" kern="1200">
        <a:solidFill>
          <a:schemeClr val="tx1"/>
        </a:solidFill>
        <a:latin typeface="+mn-lt"/>
        <a:ea typeface="+mn-ea"/>
        <a:cs typeface="+mn-cs"/>
      </a:defRPr>
    </a:lvl4pPr>
    <a:lvl5pPr marL="1828052" algn="l" defTabSz="914024" rtl="0" eaLnBrk="1" latinLnBrk="0" hangingPunct="1">
      <a:defRPr sz="1200" kern="1200">
        <a:solidFill>
          <a:schemeClr val="tx1"/>
        </a:solidFill>
        <a:latin typeface="+mn-lt"/>
        <a:ea typeface="+mn-ea"/>
        <a:cs typeface="+mn-cs"/>
      </a:defRPr>
    </a:lvl5pPr>
    <a:lvl6pPr marL="2285064" algn="l" defTabSz="914024" rtl="0" eaLnBrk="1" latinLnBrk="0" hangingPunct="1">
      <a:defRPr sz="1200" kern="1200">
        <a:solidFill>
          <a:schemeClr val="tx1"/>
        </a:solidFill>
        <a:latin typeface="+mn-lt"/>
        <a:ea typeface="+mn-ea"/>
        <a:cs typeface="+mn-cs"/>
      </a:defRPr>
    </a:lvl6pPr>
    <a:lvl7pPr marL="2742079" algn="l" defTabSz="914024" rtl="0" eaLnBrk="1" latinLnBrk="0" hangingPunct="1">
      <a:defRPr sz="1200" kern="1200">
        <a:solidFill>
          <a:schemeClr val="tx1"/>
        </a:solidFill>
        <a:latin typeface="+mn-lt"/>
        <a:ea typeface="+mn-ea"/>
        <a:cs typeface="+mn-cs"/>
      </a:defRPr>
    </a:lvl7pPr>
    <a:lvl8pPr marL="3199088" algn="l" defTabSz="914024" rtl="0" eaLnBrk="1" latinLnBrk="0" hangingPunct="1">
      <a:defRPr sz="1200" kern="1200">
        <a:solidFill>
          <a:schemeClr val="tx1"/>
        </a:solidFill>
        <a:latin typeface="+mn-lt"/>
        <a:ea typeface="+mn-ea"/>
        <a:cs typeface="+mn-cs"/>
      </a:defRPr>
    </a:lvl8pPr>
    <a:lvl9pPr marL="3656104" algn="l" defTabSz="91402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0.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0.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5.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F2B34-CCC2-9346-B61F-9DADAA7AAFDC}" type="slidenum">
              <a:rPr lang="en-US" sz="1200">
                <a:cs typeface="Arial" charset="0"/>
              </a:rPr>
              <a:pPr eaLnBrk="1" hangingPunct="1"/>
              <a:t>15</a:t>
            </a:fld>
            <a:endParaRPr lang="en-US" sz="1200" dirty="0">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plot shows the performance of SMS on</a:t>
            </a:r>
            <a:r>
              <a:rPr lang="en-US" baseline="0" dirty="0" smtClean="0"/>
              <a:t> a CPU focused system. The y-axis represents the system performance measured by the CPU-GPU weighted speedup with the GPU weight of 1, and the X-axis is the performance on each workload categories sorted from low intensity to high intensity.</a:t>
            </a:r>
          </a:p>
          <a:p>
            <a:r>
              <a:rPr lang="en-US" baseline="0" dirty="0" smtClean="0"/>
              <a:t>&lt;click&gt;</a:t>
            </a:r>
          </a:p>
          <a:p>
            <a:r>
              <a:rPr lang="en-US" baseline="0" dirty="0" smtClean="0"/>
              <a:t>When the CPU performance is important, setting the probability of using the shortest job first batch scheduling policy to a high value, allows the latency-sensitive applications to get serviced as fast as possible. &lt;click&gt; This improve system performance by 17.2% on average compared to the previous best scheduling mechanism.</a:t>
            </a:r>
          </a:p>
          <a:p>
            <a:r>
              <a:rPr lang="en-US" baseline="0" dirty="0" smtClean="0"/>
              <a:t>&lt;click&gt;</a:t>
            </a:r>
          </a:p>
          <a:p>
            <a:r>
              <a:rPr lang="en-US" baseline="0" dirty="0" smtClean="0"/>
              <a:t>In addition to the performance gain, the design of SMS is much simpler compared to previous designs.</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122</a:t>
            </a:fld>
            <a:endParaRPr lang="en-US">
              <a:solidFill>
                <a:prstClr val="black"/>
              </a:solidFill>
              <a:latin typeface="Calibri"/>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a:t>
            </a:r>
            <a:r>
              <a:rPr lang="en-US" baseline="0" dirty="0" smtClean="0"/>
              <a:t>n a GPU-focused system &lt;click&gt; The GPU has high weight of 1000, and in this case, SMS is configured such that P, the probability of using the shortest job first batch scheduling policy, is set to 0. This will use round-robin batch scheduling policy all the time, which gives priority to the GPU.</a:t>
            </a:r>
          </a:p>
          <a:p>
            <a:r>
              <a:rPr lang="en-US" baseline="0" dirty="0" smtClean="0"/>
              <a:t>&lt;click&gt;</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123</a:t>
            </a:fld>
            <a:endParaRPr lang="en-US">
              <a:solidFill>
                <a:prstClr val="black"/>
              </a:solidFill>
              <a:latin typeface="Calibri"/>
            </a:endParaRPr>
          </a:p>
        </p:txBody>
      </p:sp>
    </p:spTree>
    <p:extLst>
      <p:ext uri="{BB962C8B-B14F-4D97-AF65-F5344CB8AC3E}">
        <p14:creationId xmlns:p14="http://schemas.microsoft.com/office/powerpoint/2010/main" val="326236160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plot shows the performance of SMS on</a:t>
            </a:r>
            <a:r>
              <a:rPr lang="en-US" baseline="0" dirty="0" smtClean="0"/>
              <a:t> a GPU focused system. The y-axis represents the system performance measured by the CPU-GPU weighted speedup with the GPU weight of 1000, and the X-axis is the performance on each workload categories sorted from low intensity to high intensity.</a:t>
            </a:r>
          </a:p>
          <a:p>
            <a:r>
              <a:rPr lang="en-US" baseline="0" dirty="0" smtClean="0"/>
              <a:t>&lt;click&gt;</a:t>
            </a:r>
          </a:p>
          <a:p>
            <a:r>
              <a:rPr lang="en-US" baseline="0" dirty="0" smtClean="0"/>
              <a:t>When the GPU performance is important, always using the round-robin policy will schedule GPU requests more frequently. </a:t>
            </a:r>
          </a:p>
          <a:p>
            <a:r>
              <a:rPr lang="en-US" baseline="0" dirty="0" smtClean="0"/>
              <a:t>&lt;click&gt; This improve system performance by 1.6% on average compared to the previous best scheduling mechanism, which is FR-FCFS.</a:t>
            </a:r>
          </a:p>
          <a:p>
            <a:r>
              <a:rPr lang="en-US" baseline="0" dirty="0" smtClean="0"/>
              <a:t>&lt;click&gt;</a:t>
            </a:r>
          </a:p>
          <a:p>
            <a:r>
              <a:rPr lang="en-US" baseline="0" dirty="0" smtClean="0"/>
              <a:t>In addition to the performance gain, the design of SMS is much simpler compared to previous designs.</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124</a:t>
            </a:fld>
            <a:endParaRPr lang="en-US">
              <a:solidFill>
                <a:prstClr val="black"/>
              </a:solidFill>
              <a:latin typeface="Calibri"/>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plot, we show the performance of SMS, compared to the best performing scheduler. Note that the best previous algorithm is different for different weights. We vary the GPU weight of 0.001 to 1000. The Y-Axis shows the system performance measured by dividing the CPU-GPU weighted speedup by the total weight to make sure it is bound between 0 and 1.</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125</a:t>
            </a:fld>
            <a:endParaRPr lang="en-US">
              <a:solidFill>
                <a:prstClr val="black"/>
              </a:solidFill>
              <a:latin typeface="Calibri"/>
            </a:endParaRPr>
          </a:p>
        </p:txBody>
      </p:sp>
    </p:spTree>
    <p:extLst>
      <p:ext uri="{BB962C8B-B14F-4D97-AF65-F5344CB8AC3E}">
        <p14:creationId xmlns:p14="http://schemas.microsoft.com/office/powerpoint/2010/main" val="213898025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found that a</a:t>
            </a:r>
            <a:r>
              <a:rPr lang="en-US" dirty="0" smtClean="0"/>
              <a:t>t every GPU weight, we can configure the </a:t>
            </a:r>
            <a:r>
              <a:rPr lang="en-US" dirty="0" err="1" smtClean="0"/>
              <a:t>probablity</a:t>
            </a:r>
            <a:r>
              <a:rPr lang="en-US" dirty="0" smtClean="0"/>
              <a:t> of using shortest job first batch scheduling policy such that SMS outperforms the best previous mechanism for that weight</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126</a:t>
            </a:fld>
            <a:endParaRPr lang="en-US">
              <a:solidFill>
                <a:prstClr val="black"/>
              </a:solidFill>
              <a:latin typeface="Calibri"/>
            </a:endParaRPr>
          </a:p>
        </p:txBody>
      </p:sp>
    </p:spTree>
    <p:extLst>
      <p:ext uri="{BB962C8B-B14F-4D97-AF65-F5344CB8AC3E}">
        <p14:creationId xmlns:p14="http://schemas.microsoft.com/office/powerpoint/2010/main" val="213898025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the previous results, we also provide other key results in the paper. We have shown that SMS provides significant fairness improvement over previous algorithms. We also provided individual CPU and GPU performance breakdowns. SMS performs competitively in CPU-only scenarios. We have shown that SMS scales better with the increasing number of cores and memory channels, and we also provide an analysis of different design parameters in the paper.</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127</a:t>
            </a:fld>
            <a:endParaRPr lang="en-US">
              <a:solidFill>
                <a:prstClr val="black"/>
              </a:solidFill>
              <a:latin typeface="Calibri"/>
            </a:endParaRPr>
          </a:p>
        </p:txBody>
      </p:sp>
    </p:spTree>
    <p:extLst>
      <p:ext uri="{BB962C8B-B14F-4D97-AF65-F5344CB8AC3E}">
        <p14:creationId xmlns:p14="http://schemas.microsoft.com/office/powerpoint/2010/main" val="143652662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observe</a:t>
            </a:r>
            <a:r>
              <a:rPr lang="en-US" b="1" baseline="0" dirty="0" smtClean="0"/>
              <a:t> that</a:t>
            </a:r>
            <a:r>
              <a:rPr lang="en-US" b="1" dirty="0" smtClean="0"/>
              <a:t> </a:t>
            </a:r>
            <a:r>
              <a:rPr lang="en-US" sz="2200" dirty="0" smtClean="0"/>
              <a:t>Heterogeneous CPU-GPU systems require memory schedulers with </a:t>
            </a:r>
            <a:r>
              <a:rPr lang="en-US" sz="2200" dirty="0" smtClean="0">
                <a:solidFill>
                  <a:srgbClr val="FF0000"/>
                </a:solidFill>
              </a:rPr>
              <a:t>large request buffers</a:t>
            </a:r>
            <a:r>
              <a:rPr lang="en-US" sz="2200" baseline="0" dirty="0" smtClean="0">
                <a:solidFill>
                  <a:srgbClr val="FF0000"/>
                </a:solidFill>
              </a:rPr>
              <a:t> and this becomes a problem for </a:t>
            </a:r>
            <a:r>
              <a:rPr lang="en-US" sz="2200" baseline="0" dirty="0" smtClean="0">
                <a:solidFill>
                  <a:schemeClr val="tx1"/>
                </a:solidFill>
              </a:rPr>
              <a:t>e</a:t>
            </a:r>
            <a:r>
              <a:rPr lang="en-US" sz="2200" dirty="0" smtClean="0"/>
              <a:t>xisting monolithic application-aware memory scheduler designs because they are </a:t>
            </a:r>
            <a:r>
              <a:rPr lang="en-US" sz="2200" dirty="0" smtClean="0">
                <a:solidFill>
                  <a:srgbClr val="FF0000"/>
                </a:solidFill>
              </a:rPr>
              <a:t>hard to scale</a:t>
            </a:r>
            <a:r>
              <a:rPr lang="en-US" sz="2200" dirty="0" smtClean="0"/>
              <a:t> to large request buffer size</a:t>
            </a:r>
            <a:endParaRPr lang="en-US" sz="1000" dirty="0" smtClean="0"/>
          </a:p>
          <a:p>
            <a:r>
              <a:rPr lang="en-US" b="1" dirty="0" smtClean="0"/>
              <a:t>Our Solution</a:t>
            </a:r>
            <a:r>
              <a:rPr lang="en-US" b="1" baseline="0" dirty="0" smtClean="0"/>
              <a:t> is to </a:t>
            </a:r>
            <a:r>
              <a:rPr lang="en-US" sz="2200" dirty="0" smtClean="0">
                <a:solidFill>
                  <a:srgbClr val="0000FF"/>
                </a:solidFill>
              </a:rPr>
              <a:t>decomposes MC into three simpler stages</a:t>
            </a:r>
            <a:r>
              <a:rPr lang="en-US" sz="2200"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1) Batch formation:</a:t>
            </a:r>
            <a:r>
              <a:rPr lang="en-US" baseline="0" dirty="0" smtClean="0"/>
              <a:t> m</a:t>
            </a:r>
            <a:r>
              <a:rPr lang="en-US" dirty="0" smtClean="0"/>
              <a:t>aintains</a:t>
            </a:r>
            <a:r>
              <a:rPr lang="en-US" baseline="0" dirty="0" smtClean="0"/>
              <a:t> row buffer locality by forming batches of row-hitting requests.</a:t>
            </a:r>
            <a:endParaRPr lang="en-US" dirty="0" smtClean="0"/>
          </a:p>
          <a:p>
            <a:pPr lvl="1">
              <a:buNone/>
            </a:pPr>
            <a:r>
              <a:rPr lang="en-US" dirty="0" smtClean="0"/>
              <a:t>2) Batch scheduler: reduces interference between applications by picking the next batch to prioritize.</a:t>
            </a:r>
          </a:p>
          <a:p>
            <a:pPr lvl="1">
              <a:buNone/>
            </a:pPr>
            <a:r>
              <a:rPr lang="en-US" dirty="0" smtClean="0"/>
              <a:t>3) DRAM command scheduler: issues requests to DRAM</a:t>
            </a:r>
          </a:p>
          <a:p>
            <a:r>
              <a:rPr lang="en-US" dirty="0" smtClean="0"/>
              <a:t>Compared to state-of-the-art memory schedulers:</a:t>
            </a:r>
          </a:p>
          <a:p>
            <a:pPr lvl="1"/>
            <a:r>
              <a:rPr lang="en-US" dirty="0" smtClean="0">
                <a:solidFill>
                  <a:srgbClr val="0000FF"/>
                </a:solidFill>
              </a:rPr>
              <a:t>SMS is significantly simpler and more scalable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SMS provides higher performance and fairness,</a:t>
            </a:r>
            <a:r>
              <a:rPr lang="en-US" baseline="0" dirty="0" smtClean="0">
                <a:solidFill>
                  <a:srgbClr val="0000FF"/>
                </a:solidFill>
              </a:rPr>
              <a:t> e</a:t>
            </a:r>
            <a:r>
              <a:rPr lang="en-US" dirty="0" smtClean="0">
                <a:solidFill>
                  <a:srgbClr val="0000FF"/>
                </a:solidFill>
              </a:rPr>
              <a:t>specially in</a:t>
            </a:r>
            <a:r>
              <a:rPr lang="en-US" baseline="0" dirty="0" smtClean="0">
                <a:solidFill>
                  <a:srgbClr val="0000FF"/>
                </a:solidFill>
              </a:rPr>
              <a:t> heterogeneous CPU-GPU systems.</a:t>
            </a:r>
            <a:endParaRPr lang="en-US" sz="100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128</a:t>
            </a:fld>
            <a:endParaRPr lang="en-US">
              <a:solidFill>
                <a:prstClr val="black"/>
              </a:solidFill>
              <a:latin typeface="Calibri"/>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everyone. My name is </a:t>
            </a:r>
            <a:r>
              <a:rPr lang="en-US" dirty="0" err="1" smtClean="0"/>
              <a:t>Lavanya</a:t>
            </a:r>
            <a:r>
              <a:rPr lang="en-US" baseline="0" dirty="0" smtClean="0"/>
              <a:t> Subramanian.</a:t>
            </a:r>
          </a:p>
          <a:p>
            <a:r>
              <a:rPr lang="en-US" baseline="0" dirty="0" smtClean="0"/>
              <a:t>Today, I will present “MISE: Providing </a:t>
            </a:r>
            <a:r>
              <a:rPr lang="en-US" baseline="0" dirty="0" err="1" smtClean="0"/>
              <a:t>perfomance</a:t>
            </a:r>
            <a:r>
              <a:rPr lang="en-US" baseline="0" dirty="0" smtClean="0"/>
              <a:t> …”.</a:t>
            </a:r>
          </a:p>
          <a:p>
            <a:r>
              <a:rPr lang="en-US" baseline="0" dirty="0" smtClean="0"/>
              <a:t>This is work done in collaboration with my co-authors </a:t>
            </a:r>
            <a:r>
              <a:rPr lang="en-US" baseline="0" dirty="0" err="1" smtClean="0"/>
              <a:t>Vivek</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130</a:t>
            </a:fld>
            <a:endParaRPr lang="en-US">
              <a:solidFill>
                <a:prstClr val="black"/>
              </a:solidFill>
              <a:latin typeface="Calibri"/>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graph shows two applications from the SPEC CPU 2006 suite, leslie3d and </a:t>
            </a:r>
            <a:r>
              <a:rPr lang="en-US" baseline="0" dirty="0" err="1" smtClean="0"/>
              <a:t>gcc</a:t>
            </a:r>
            <a:r>
              <a:rPr lang="en-US" baseline="0" dirty="0" smtClean="0"/>
              <a:t>. These applications are run on either core of a two core system and share main memory. The y-axis shows each application’s slowdown as compared to when the application is run standalone on the same system.</a:t>
            </a:r>
          </a:p>
          <a:p>
            <a:endParaRPr lang="en-US" baseline="0" dirty="0" smtClean="0"/>
          </a:p>
          <a:p>
            <a:r>
              <a:rPr lang="en-US" baseline="0" dirty="0" smtClean="0"/>
              <a:t>Now, let’s look at leslie3d. It slows down by 2x when run with </a:t>
            </a:r>
            <a:r>
              <a:rPr lang="en-US" baseline="0" dirty="0" err="1" smtClean="0"/>
              <a:t>gcc</a:t>
            </a:r>
            <a:r>
              <a:rPr lang="en-US" baseline="0" dirty="0" smtClean="0"/>
              <a:t>.</a:t>
            </a:r>
          </a:p>
          <a:p>
            <a:endParaRPr lang="en-US" baseline="0" dirty="0" smtClean="0"/>
          </a:p>
          <a:p>
            <a:r>
              <a:rPr lang="en-US" baseline="0" dirty="0" smtClean="0"/>
              <a:t>Let’s look at another case when leslie3d is run with another application, </a:t>
            </a:r>
            <a:r>
              <a:rPr lang="en-US" baseline="0" dirty="0" err="1" smtClean="0"/>
              <a:t>mcf</a:t>
            </a:r>
            <a:r>
              <a:rPr lang="en-US" baseline="0" dirty="0" smtClean="0"/>
              <a:t>. Leslie now slows down by 5.5x, while it slowed down by 2x when run with </a:t>
            </a:r>
            <a:r>
              <a:rPr lang="en-US" baseline="0" dirty="0" err="1" smtClean="0"/>
              <a:t>gcc</a:t>
            </a:r>
            <a:r>
              <a:rPr lang="en-US" baseline="0" dirty="0" smtClean="0"/>
              <a:t>. Leslie experiences different slowdowns when run with different applications.</a:t>
            </a:r>
          </a:p>
          <a:p>
            <a:endParaRPr lang="en-US" baseline="0" dirty="0" smtClean="0"/>
          </a:p>
          <a:p>
            <a:r>
              <a:rPr lang="en-US" baseline="0" dirty="0" smtClean="0"/>
              <a:t>More generally, an application’s performance depends on which applications it is running with. Such performance unpredictability is undesirable….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131</a:t>
            </a:fld>
            <a:endParaRPr lang="en-US">
              <a:solidFill>
                <a:prstClr val="black"/>
              </a:solidFill>
              <a:latin typeface="Calibri"/>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there is a need for predictable performance</a:t>
            </a:r>
          </a:p>
          <a:p>
            <a:endParaRPr lang="en-US" dirty="0" smtClean="0"/>
          </a:p>
          <a:p>
            <a:pPr marL="228600" indent="-228600">
              <a:buAutoNum type="arabicPeriod"/>
            </a:pPr>
            <a:r>
              <a:rPr lang="en-US" baseline="0" dirty="0" smtClean="0"/>
              <a:t>When multiple applications share resources and </a:t>
            </a:r>
          </a:p>
          <a:p>
            <a:pPr marL="228600" indent="-228600">
              <a:buAutoNum type="arabicPeriod"/>
            </a:pPr>
            <a:r>
              <a:rPr lang="en-US" baseline="0" dirty="0" smtClean="0"/>
              <a:t>Especially when some applications require guarantees on performance.</a:t>
            </a:r>
          </a:p>
          <a:p>
            <a:pPr marL="228600" indent="-228600">
              <a:buAutoNum type="arabicPeriod"/>
            </a:pPr>
            <a:endParaRPr lang="en-US" baseline="0" dirty="0" smtClean="0"/>
          </a:p>
          <a:p>
            <a:pPr marL="228600" indent="-228600">
              <a:buNone/>
            </a:pPr>
            <a:r>
              <a:rPr lang="en-US" baseline="0" dirty="0" smtClean="0"/>
              <a:t>For example, in mobile systems, interactive applications are run with non-interactive ones.</a:t>
            </a:r>
          </a:p>
          <a:p>
            <a:pPr marL="228600" indent="-228600">
              <a:buNone/>
            </a:pPr>
            <a:r>
              <a:rPr lang="en-US" baseline="0" dirty="0" smtClean="0"/>
              <a:t>And there is a need to provide guarantees on performance to the interactive applications.</a:t>
            </a:r>
          </a:p>
          <a:p>
            <a:pPr marL="228600" indent="-228600">
              <a:buNone/>
            </a:pPr>
            <a:endParaRPr lang="en-US" baseline="0" dirty="0" smtClean="0"/>
          </a:p>
          <a:p>
            <a:pPr marL="228600" indent="-228600">
              <a:buNone/>
            </a:pPr>
            <a:r>
              <a:rPr lang="en-US" baseline="0" dirty="0" smtClean="0"/>
              <a:t>In server systems, different users’ jobs are heavily consolidated onto the same server.</a:t>
            </a:r>
          </a:p>
          <a:p>
            <a:pPr marL="228600" indent="-228600">
              <a:buNone/>
            </a:pPr>
            <a:r>
              <a:rPr lang="en-US" baseline="0" dirty="0" smtClean="0"/>
              <a:t>In such a scenario, there is a need to achieve bounded slowdowns for critical jobs of users.</a:t>
            </a:r>
          </a:p>
          <a:p>
            <a:pPr marL="228600" indent="-228600">
              <a:buNone/>
            </a:pPr>
            <a:endParaRPr lang="en-US" baseline="0" dirty="0" smtClean="0"/>
          </a:p>
          <a:p>
            <a:pPr marL="228600" indent="-228600">
              <a:buNone/>
            </a:pPr>
            <a:r>
              <a:rPr lang="en-US" baseline="0" dirty="0" smtClean="0"/>
              <a:t>These are a couple of examples of systems that need predictable performance.</a:t>
            </a:r>
          </a:p>
          <a:p>
            <a:pPr marL="228600" indent="-228600">
              <a:buNone/>
            </a:pPr>
            <a:r>
              <a:rPr lang="en-US" baseline="0" dirty="0" smtClean="0"/>
              <a:t>There are many other systems (such as …) in which performance predictability is necessary.</a:t>
            </a:r>
          </a:p>
          <a:p>
            <a:pPr marL="228600" indent="-228600">
              <a:buNone/>
            </a:pPr>
            <a:endParaRPr lang="en-US" baseline="0" dirty="0" smtClean="0"/>
          </a:p>
          <a:p>
            <a:pPr marL="228600" indent="-228600">
              <a:buNone/>
            </a:pPr>
            <a:r>
              <a:rPr lang="en-US" baseline="0" dirty="0" smtClean="0"/>
              <a:t>Therefore, our goal in this work is to provide predictable performance in the presence of memory interference.</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132</a:t>
            </a:fld>
            <a:endParaRPr lang="en-US">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F2B34-CCC2-9346-B61F-9DADAA7AAFDC}" type="slidenum">
              <a:rPr lang="en-US" sz="1200">
                <a:cs typeface="Arial" charset="0"/>
              </a:rPr>
              <a:pPr eaLnBrk="1" hangingPunct="1"/>
              <a:t>16</a:t>
            </a:fld>
            <a:endParaRPr lang="en-US" sz="1200" dirty="0">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let me describe the key observations that</a:t>
            </a:r>
            <a:r>
              <a:rPr lang="en-US" baseline="0" dirty="0" smtClean="0"/>
              <a:t> enable us to estimate application slowdowns.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133</a:t>
            </a:fld>
            <a:endParaRPr lang="en-US">
              <a:solidFill>
                <a:prstClr val="black"/>
              </a:solidFill>
              <a:latin typeface="Calibri"/>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Slowdown of an application</a:t>
            </a:r>
            <a:r>
              <a:rPr lang="en-US" baseline="0" dirty="0" smtClean="0"/>
              <a:t> is its performance when it is run stand alone on a system to its performance when it is sharing the system with other applications.</a:t>
            </a:r>
          </a:p>
          <a:p>
            <a:endParaRPr lang="en-US" baseline="0" dirty="0" smtClean="0"/>
          </a:p>
          <a:p>
            <a:r>
              <a:rPr lang="en-US" baseline="0" dirty="0" smtClean="0"/>
              <a:t>An application’s performance when it is sharing the system with other applications can be measured in a straightforward manner. However, measuring an application’s alone performance, without actually running it alone is harder.</a:t>
            </a:r>
          </a:p>
          <a:p>
            <a:r>
              <a:rPr lang="en-US" baseline="0" dirty="0" smtClean="0"/>
              <a:t>This is where are first observation comes in.</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134</a:t>
            </a:fld>
            <a:endParaRPr lang="en-US">
              <a:solidFill>
                <a:prstClr val="black"/>
              </a:solidFill>
              <a:latin typeface="Calibri"/>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smtClean="0"/>
              <a:t>We observe that for a memory bound application, its performance is roughly proportional to the rate at which its memory requests are serviced.</a:t>
            </a:r>
          </a:p>
          <a:p>
            <a:r>
              <a:rPr lang="en-US" baseline="0" dirty="0" smtClean="0"/>
              <a:t>This plot shows the results of our experiment on an Intel, 4-core system. We run </a:t>
            </a:r>
            <a:r>
              <a:rPr lang="en-US" baseline="0" dirty="0" err="1" smtClean="0"/>
              <a:t>omnetpp</a:t>
            </a:r>
            <a:r>
              <a:rPr lang="en-US" baseline="0" dirty="0" smtClean="0"/>
              <a:t>, a SPEC CPU 2006 benchmark along with another memory hog, whose memory intensity can be varied. This, in turn, lets us vary the rate at which the memory requests of </a:t>
            </a:r>
            <a:r>
              <a:rPr lang="en-US" baseline="0" dirty="0" err="1" smtClean="0"/>
              <a:t>omnetpp</a:t>
            </a:r>
            <a:r>
              <a:rPr lang="en-US" baseline="0" dirty="0" smtClean="0"/>
              <a:t> are serviced.</a:t>
            </a:r>
          </a:p>
          <a:p>
            <a:r>
              <a:rPr lang="en-US" baseline="0" dirty="0" smtClean="0"/>
              <a:t>The x-axis shows the normalized request service rate of </a:t>
            </a:r>
            <a:r>
              <a:rPr lang="en-US" baseline="0" dirty="0" err="1" smtClean="0"/>
              <a:t>omnetpp</a:t>
            </a:r>
            <a:r>
              <a:rPr lang="en-US" baseline="0" dirty="0" smtClean="0"/>
              <a:t>, normalized to when it is run alone.</a:t>
            </a:r>
          </a:p>
          <a:p>
            <a:r>
              <a:rPr lang="en-US" baseline="0" dirty="0" smtClean="0"/>
              <a:t>The y-axis shows the performance of </a:t>
            </a:r>
            <a:r>
              <a:rPr lang="en-US" baseline="0" dirty="0" err="1" smtClean="0"/>
              <a:t>omnetpp</a:t>
            </a:r>
            <a:r>
              <a:rPr lang="en-US" baseline="0" dirty="0" smtClean="0"/>
              <a:t>, normalized to when it is run alone.</a:t>
            </a:r>
          </a:p>
          <a:p>
            <a:endParaRPr lang="en-US" baseline="0" dirty="0" smtClean="0"/>
          </a:p>
          <a:p>
            <a:r>
              <a:rPr lang="en-US" baseline="0" dirty="0" smtClean="0"/>
              <a:t>As can be seen, there is a very strong, y=x like correlation between request service rate and performance.</a:t>
            </a:r>
          </a:p>
          <a:p>
            <a:r>
              <a:rPr lang="en-US" baseline="0" dirty="0" smtClean="0"/>
              <a:t>We observe the same trend for various memory bound applications. Here are a couple of more examples.</a:t>
            </a:r>
          </a:p>
          <a:p>
            <a:endParaRPr lang="en-US" baseline="0" dirty="0" smtClean="0"/>
          </a:p>
          <a:p>
            <a:r>
              <a:rPr lang="en-US" b="1" baseline="0" dirty="0" smtClean="0"/>
              <a:t>Therefore, memory request service rate can be used as a proxy for performance.</a:t>
            </a:r>
          </a:p>
          <a:p>
            <a:endParaRPr lang="en-US" baseline="0" dirty="0" smtClean="0"/>
          </a:p>
          <a:p>
            <a:r>
              <a:rPr lang="en-US" baseline="0" dirty="0" smtClean="0"/>
              <a:t>Now, going back to the slowdown equation. We can replace performance by request service rate, based on our first observation, enabling us to express slowdown as the ratio of alone to shared request service rates.</a:t>
            </a:r>
          </a:p>
          <a:p>
            <a:endParaRPr lang="en-US" baseline="0" dirty="0" smtClean="0"/>
          </a:p>
          <a:p>
            <a:r>
              <a:rPr lang="en-US" baseline="0" dirty="0" smtClean="0"/>
              <a:t>Shared request service rate can be measured in a relatively straightforward manner when an application is run along with other applications.</a:t>
            </a:r>
          </a:p>
          <a:p>
            <a:r>
              <a:rPr lang="en-US" baseline="0" dirty="0" smtClean="0"/>
              <a:t>Measuring alone request service rate, without actually running an application alone is harder. This is where our second observation comes into play.</a:t>
            </a:r>
          </a:p>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135</a:t>
            </a:fld>
            <a:endParaRPr lang="en-US">
              <a:solidFill>
                <a:prstClr val="black"/>
              </a:solidFill>
              <a:latin typeface="Calibri"/>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t>We observe that</a:t>
            </a:r>
            <a:r>
              <a:rPr lang="en-US" baseline="0" dirty="0" smtClean="0"/>
              <a:t> an application’s alone request service rate can be estimated by giving the application highest priority in accessing memory.</a:t>
            </a:r>
          </a:p>
          <a:p>
            <a:r>
              <a:rPr lang="en-US" baseline="0" dirty="0" smtClean="0"/>
              <a:t>Because, when an application has highest priority, it receives little interference from other applications, almost as though the application were run alone.</a:t>
            </a:r>
            <a:endParaRPr lang="en-US" dirty="0" smtClean="0"/>
          </a:p>
        </p:txBody>
      </p:sp>
      <p:sp>
        <p:nvSpPr>
          <p:cNvPr id="34820" name="Slide Number Placeholder 3"/>
          <p:cNvSpPr>
            <a:spLocks noGrp="1"/>
          </p:cNvSpPr>
          <p:nvPr>
            <p:ph type="sldNum" sz="quarter" idx="5"/>
          </p:nvPr>
        </p:nvSpPr>
        <p:spPr>
          <a:noFill/>
        </p:spPr>
        <p:txBody>
          <a:bodyPr/>
          <a:lstStyle/>
          <a:p>
            <a:fld id="{03F3AC2A-D45D-4A1B-8026-65A5A9B8F010}" type="slidenum">
              <a:rPr lang="en-US" smtClean="0">
                <a:solidFill>
                  <a:prstClr val="black"/>
                </a:solidFill>
                <a:latin typeface="Calibri"/>
              </a:rPr>
              <a:pPr/>
              <a:t>136</a:t>
            </a:fld>
            <a:endParaRPr lang="en-US" smtClean="0">
              <a:solidFill>
                <a:prstClr val="black"/>
              </a:solidFill>
              <a:latin typeface="Calibri"/>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a:t>
            </a:r>
          </a:p>
          <a:p>
            <a:r>
              <a:rPr lang="en-US" dirty="0" smtClean="0"/>
              <a:t>An</a:t>
            </a:r>
            <a:r>
              <a:rPr lang="en-US" baseline="0" dirty="0" smtClean="0"/>
              <a:t> application, let’s call it the red application, is run by itself on a system. Two of its requests are queued at the memory controller request buffers. Since these are the only two requests queued up for main memory at this point, the memory controller schedules them back to back and they are serviced in two time units.</a:t>
            </a:r>
          </a:p>
          <a:p>
            <a:endParaRPr lang="en-US" baseline="0" dirty="0" smtClean="0"/>
          </a:p>
          <a:p>
            <a:r>
              <a:rPr lang="en-US" baseline="0" dirty="0" smtClean="0"/>
              <a:t>Now, the red application is run with another application, the blue application. The blue application’s request makes its way between two of the red application’s requests. A naïve memory scheduler could potentially schedule the requests in the order in which they arrived, delaying the red application’s second request by one time unit, as compared to when the application was run alone.</a:t>
            </a:r>
          </a:p>
          <a:p>
            <a:endParaRPr lang="en-US" baseline="0" dirty="0" smtClean="0"/>
          </a:p>
          <a:p>
            <a:r>
              <a:rPr lang="en-US" baseline="0" dirty="0" smtClean="0"/>
              <a:t>Next, let’s consider running the red and blue applications together, but give the red application highest priority. In this case, the memory scheduler schedules the two requests of the red application back to back, servicing them in two time units. Therefore, when the red application is given highest priority, its requests are serviced as though the application were run alone.</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137</a:t>
            </a:fld>
            <a:endParaRPr lang="en-US">
              <a:solidFill>
                <a:prstClr val="black"/>
              </a:solidFill>
              <a:latin typeface="Calibri"/>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these two observations, our</a:t>
            </a:r>
            <a:r>
              <a:rPr lang="en-US" baseline="0" dirty="0" smtClean="0"/>
              <a:t> memory interference  induced slowdown estimation (MISE) model for memory bound applications is as follows. Now, let’s analyze why this request service rate ratio based model holds for memory bound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138</a:t>
            </a:fld>
            <a:endParaRPr lang="en-US">
              <a:solidFill>
                <a:prstClr val="black"/>
              </a:solidFill>
              <a:latin typeface="Calibri"/>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memory-bound application spends significant fraction of its execution time waiting for memory.</a:t>
            </a:r>
          </a:p>
          <a:p>
            <a:r>
              <a:rPr lang="en-US" baseline="0" dirty="0" smtClean="0"/>
              <a:t>Let’s first look at the case when a memory-bound application is not receiving any interference.</a:t>
            </a:r>
          </a:p>
          <a:p>
            <a:endParaRPr lang="en-US" baseline="0" dirty="0" smtClean="0"/>
          </a:p>
          <a:p>
            <a:r>
              <a:rPr lang="en-US" baseline="0" dirty="0" smtClean="0"/>
              <a:t>The application does a small amount of compute at the core and then sends out a bunch of memory requests. The application cannot do any more compute until these requests are serviced.</a:t>
            </a:r>
          </a:p>
          <a:p>
            <a:endParaRPr lang="en-US" baseline="0" dirty="0" smtClean="0"/>
          </a:p>
          <a:p>
            <a:r>
              <a:rPr lang="en-US" baseline="0" dirty="0" smtClean="0"/>
              <a:t>Now, when this application experiences interference, the length of its compute phase does not change. However, the time taken to service the memory requests increases. In essence, since the application spends most of its time in the memory phase, the memory induced slowdown of the application dominates the overall slowdown of the application.</a:t>
            </a:r>
          </a:p>
          <a:p>
            <a:endParaRPr lang="en-US" baseline="0" dirty="0" smtClean="0"/>
          </a:p>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139</a:t>
            </a:fld>
            <a:endParaRPr lang="en-US">
              <a:solidFill>
                <a:prstClr val="black"/>
              </a:solidFill>
              <a:latin typeface="Calibri"/>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a:t>
            </a:r>
            <a:r>
              <a:rPr lang="en-US" baseline="0" dirty="0" smtClean="0"/>
              <a:t> this is not the case for a non-memory-bound application.</a:t>
            </a:r>
          </a:p>
          <a:p>
            <a:endParaRPr lang="en-US" baseline="0" dirty="0" smtClean="0"/>
          </a:p>
          <a:p>
            <a:r>
              <a:rPr lang="en-US" baseline="0" dirty="0" smtClean="0"/>
              <a:t>A non-memory-bound application spends a sizeable fraction of its time doing compute at the core and a smaller fraction of time waiting for memory. When the application experiences interference, the length of the compute phase does not change, whereas the memory phase slows down with interference.</a:t>
            </a:r>
          </a:p>
          <a:p>
            <a:endParaRPr lang="en-US" baseline="0" dirty="0" smtClean="0"/>
          </a:p>
          <a:p>
            <a:r>
              <a:rPr lang="en-US" baseline="0" dirty="0" smtClean="0"/>
              <a:t>Specifically, if alpha is the fraction of time the application spends in the memory phase, then 1 – alpha is the fraction of time it spends in the compute phase. The 1 – alpha fraction does not change with memory interference, however the alpha fraction slows down as the ratio of request service rate alone to request service rate shared.</a:t>
            </a:r>
          </a:p>
          <a:p>
            <a:endParaRPr lang="en-US" baseline="0" dirty="0" smtClean="0"/>
          </a:p>
          <a:p>
            <a:r>
              <a:rPr lang="en-US" baseline="0" dirty="0" smtClean="0"/>
              <a:t>We augment the MISE model to take this into account. Slowdown for non-memory-bound applications can be expressed as the sum of two quantities -  1 – alpha, the compute fraction that does not change with interference and the memory induced slowdown.</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140</a:t>
            </a:fld>
            <a:endParaRPr lang="en-US">
              <a:solidFill>
                <a:prstClr val="black"/>
              </a:solidFill>
              <a:latin typeface="Calibri"/>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Shared</a:t>
            </a:r>
            <a:r>
              <a:rPr lang="en-US" baseline="0" dirty="0" smtClean="0"/>
              <a:t> request service rate can be measured using per-core counters to track the number of requests serviced during each interval.</a:t>
            </a:r>
          </a:p>
          <a:p>
            <a:r>
              <a:rPr lang="en-US" baseline="0" dirty="0" smtClean="0"/>
              <a:t>At the end of the interval, SRSR can be computed as the number of requests serviced divided by the length of the interval.</a:t>
            </a:r>
          </a:p>
          <a:p>
            <a:endParaRPr lang="en-US" baseline="0" dirty="0" smtClean="0"/>
          </a:p>
          <a:p>
            <a:r>
              <a:rPr lang="en-US" baseline="0" dirty="0" smtClean="0"/>
              <a:t>Memory phase fraction  of each application can be computed by counting the number of cycles the core stalls waiting for memory and then computing what fraction are these cycles of the interval length.</a:t>
            </a:r>
          </a:p>
          <a:p>
            <a:endParaRPr lang="en-US" baseline="0" dirty="0" smtClean="0"/>
          </a:p>
          <a:p>
            <a:r>
              <a:rPr lang="en-US" baseline="0" dirty="0" smtClean="0"/>
              <a:t>Measuring SRSR and alpha is the straightforward part. Now, for the more interesting part, estimating alone request service rate.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141</a:t>
            </a:fld>
            <a:endParaRPr lang="en-US">
              <a:solidFill>
                <a:prstClr val="black"/>
              </a:solidFill>
              <a:latin typeface="Calibri"/>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goal is to estimate alone request service rate. To do this, we periodically give each application the highest priority in accessing memory, based on observation 2.</a:t>
            </a:r>
          </a:p>
          <a:p>
            <a:endParaRPr lang="en-US" baseline="0" dirty="0" smtClean="0"/>
          </a:p>
          <a:p>
            <a:r>
              <a:rPr lang="en-US" baseline="0" dirty="0" smtClean="0"/>
              <a:t>How exactly do we do this. First, each interval is divided into shorter epochs. At the beginning of each epoch, the memory controller picks one application at random and designates it the highest priority application. This way each application is given highest priority at different epochs during the interval.</a:t>
            </a:r>
          </a:p>
          <a:p>
            <a:endParaRPr lang="en-US" baseline="0" dirty="0" smtClean="0"/>
          </a:p>
          <a:p>
            <a:r>
              <a:rPr lang="en-US" baseline="0" dirty="0" smtClean="0"/>
              <a:t>At the end of the interval, ARSR is estimated for each application as the ratio of the number of requests of the application serviced during the high priority epochs to the number of cycles the application was given highest priority.</a:t>
            </a:r>
          </a:p>
          <a:p>
            <a:endParaRPr lang="en-US" baseline="0" dirty="0" smtClean="0"/>
          </a:p>
          <a:p>
            <a:r>
              <a:rPr lang="en-US" baseline="0" dirty="0" smtClean="0"/>
              <a:t>Now, is this an accurate way of estimating ARSR. It turns out not. We have been ignoring an inaccuracy all along.</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142</a:t>
            </a:fld>
            <a:endParaRPr lang="en-US">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22</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That is, even</a:t>
            </a:r>
            <a:r>
              <a:rPr lang="en-US" baseline="0" dirty="0" smtClean="0"/>
              <a:t> when an application has highest priority, it </a:t>
            </a:r>
            <a:r>
              <a:rPr lang="en-US" i="1" baseline="0" dirty="0" smtClean="0"/>
              <a:t>still</a:t>
            </a:r>
            <a:r>
              <a:rPr lang="en-US" baseline="0" dirty="0" smtClean="0"/>
              <a:t> experiences some interference from other applications.</a:t>
            </a:r>
          </a:p>
          <a:p>
            <a:endParaRPr lang="en-US" baseline="0" dirty="0" smtClean="0"/>
          </a:p>
          <a:p>
            <a:r>
              <a:rPr lang="en-US" baseline="0" dirty="0" smtClean="0"/>
              <a:t>Here is an example showing why.</a:t>
            </a:r>
          </a:p>
          <a:p>
            <a:endParaRPr lang="en-US" baseline="0" dirty="0" smtClean="0"/>
          </a:p>
          <a:p>
            <a:r>
              <a:rPr lang="en-US" baseline="0" dirty="0" smtClean="0"/>
              <a:t>The red application has highest priority and is run along with another application, the blue application. First, there is just one request in the request buffer and it is from the red application. Since this is the only request, it is scheduled by the memory controller and completes in one time unit.</a:t>
            </a:r>
          </a:p>
          <a:p>
            <a:endParaRPr lang="en-US" baseline="0" dirty="0" smtClean="0"/>
          </a:p>
          <a:p>
            <a:r>
              <a:rPr lang="en-US" baseline="0" dirty="0" smtClean="0"/>
              <a:t>While this request is being serviced, there comes another request from the blue application. Our memory controller is work conserving and schedules another application’s request, if there is no request from the red application. So, it schedules the blue application’s request next. </a:t>
            </a:r>
          </a:p>
          <a:p>
            <a:endParaRPr lang="en-US" baseline="0" dirty="0" smtClean="0"/>
          </a:p>
          <a:p>
            <a:r>
              <a:rPr lang="en-US" baseline="0" dirty="0" smtClean="0"/>
              <a:t>However, just as the blue application’s request is being scheduled comes another request from the red application. Ideally, we would like to pre-empt the blue application’s request. However, because of the way DRAM operates, preempting the blue application’s request incurs overhead. Therefore, the red application’s request would have to wait until the blue application’s request completes and only then is it serviced. These extra cycles that the red application spent waiting for the blue application’s request to complete are interference cycles that it would not have experienced had it been running alone.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143</a:t>
            </a:fld>
            <a:endParaRPr lang="en-US">
              <a:solidFill>
                <a:prstClr val="black"/>
              </a:solidFill>
              <a:latin typeface="Calibri"/>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solution to account</a:t>
            </a:r>
            <a:r>
              <a:rPr lang="en-US" baseline="0" dirty="0" smtClean="0"/>
              <a:t> for this interference is to determine and remove such interference cycles from the ARSR computation.</a:t>
            </a:r>
          </a:p>
          <a:p>
            <a:endParaRPr lang="en-US" baseline="0" dirty="0" smtClean="0"/>
          </a:p>
          <a:p>
            <a:r>
              <a:rPr lang="en-US" dirty="0" smtClean="0"/>
              <a:t>How we do this is to</a:t>
            </a:r>
            <a:r>
              <a:rPr lang="en-US" baseline="0" dirty="0" smtClean="0"/>
              <a:t> subtract</a:t>
            </a:r>
            <a:r>
              <a:rPr lang="en-US" dirty="0" smtClean="0"/>
              <a:t> these cycles from the number</a:t>
            </a:r>
            <a:r>
              <a:rPr lang="en-US" baseline="0" dirty="0" smtClean="0"/>
              <a:t> of high priority epoch cycles.</a:t>
            </a:r>
          </a:p>
          <a:p>
            <a:endParaRPr lang="en-US" baseline="0" dirty="0" smtClean="0"/>
          </a:p>
          <a:p>
            <a:r>
              <a:rPr lang="en-US" baseline="0" dirty="0" smtClean="0"/>
              <a:t>Now, the question is how do we determine which cycles are interference cycles.</a:t>
            </a:r>
          </a:p>
          <a:p>
            <a:endParaRPr lang="en-US" baseline="0" dirty="0" smtClean="0"/>
          </a:p>
          <a:p>
            <a:r>
              <a:rPr lang="en-US" baseline="0" dirty="0" smtClean="0"/>
              <a:t>We deem a cycle an interference cycle if …. (read from slide)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144</a:t>
            </a:fld>
            <a:endParaRPr lang="en-US">
              <a:solidFill>
                <a:prstClr val="black"/>
              </a:solidFill>
              <a:latin typeface="Calibri"/>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a:t>
            </a:r>
            <a:r>
              <a:rPr lang="en-US" baseline="0" dirty="0" smtClean="0"/>
              <a:t> described the key observations behind our model and its implementation, we will put it all together</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145</a:t>
            </a:fld>
            <a:endParaRPr lang="en-US">
              <a:solidFill>
                <a:prstClr val="black"/>
              </a:solidFill>
              <a:latin typeface="Calibri"/>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MISE operates on an interval basis.</a:t>
            </a:r>
          </a:p>
          <a:p>
            <a:endParaRPr lang="en-US" baseline="0" dirty="0" smtClean="0"/>
          </a:p>
          <a:p>
            <a:r>
              <a:rPr lang="en-US" baseline="0" dirty="0" smtClean="0"/>
              <a:t>Execution time is divided into intervals. During an interval, each application’s shared request service rate and alpha are measured.</a:t>
            </a:r>
          </a:p>
          <a:p>
            <a:r>
              <a:rPr lang="en-US" baseline="0" dirty="0" smtClean="0"/>
              <a:t>And alone request service rate is estimated.</a:t>
            </a:r>
          </a:p>
          <a:p>
            <a:endParaRPr lang="en-US" baseline="0" dirty="0" smtClean="0"/>
          </a:p>
          <a:p>
            <a:r>
              <a:rPr lang="en-US" baseline="0" dirty="0" smtClean="0"/>
              <a:t>At the end of the interval, slowdown is estimated as a function of these three quantities.</a:t>
            </a:r>
          </a:p>
          <a:p>
            <a:endParaRPr lang="en-US" baseline="0" dirty="0" smtClean="0"/>
          </a:p>
          <a:p>
            <a:r>
              <a:rPr lang="en-US" baseline="0" dirty="0" smtClean="0"/>
              <a:t>Now, let us look at how each of these quantities is measured/estimated.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146</a:t>
            </a:fld>
            <a:endParaRPr lang="en-US">
              <a:solidFill>
                <a:prstClr val="black"/>
              </a:solidFill>
              <a:latin typeface="Calibri"/>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 relevant previous</a:t>
            </a:r>
            <a:r>
              <a:rPr lang="en-US" baseline="0" dirty="0" smtClean="0"/>
              <a:t> works on slowdown estimation are STFM, stall time fair memory scheduling and FST, fairness via source throttling.</a:t>
            </a:r>
          </a:p>
          <a:p>
            <a:endParaRPr lang="en-US" baseline="0" dirty="0" smtClean="0"/>
          </a:p>
          <a:p>
            <a:r>
              <a:rPr lang="en-US" baseline="0" dirty="0" smtClean="0"/>
              <a:t>FST employs similar mechanisms as STFM for memory-induced slowdown estimation, therefore, I will focus on STFM for the rest of the evaluation.</a:t>
            </a:r>
          </a:p>
          <a:p>
            <a:endParaRPr lang="en-US" baseline="0" dirty="0" smtClean="0"/>
          </a:p>
          <a:p>
            <a:r>
              <a:rPr lang="en-US" baseline="0" dirty="0" smtClean="0"/>
              <a:t>STFM estimates slowdown as the ratio of alone to shared stall times.</a:t>
            </a:r>
          </a:p>
          <a:p>
            <a:r>
              <a:rPr lang="en-US" baseline="0" dirty="0" smtClean="0"/>
              <a:t>Stall time shared is easy to measure, analogous to shared request service rate</a:t>
            </a:r>
          </a:p>
          <a:p>
            <a:r>
              <a:rPr lang="en-US" baseline="0" dirty="0" smtClean="0"/>
              <a:t>Stall time alone is harder and STFM estimates it by counting the number of cycles an application receives interference from other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147</a:t>
            </a:fld>
            <a:endParaRPr lang="en-US">
              <a:solidFill>
                <a:prstClr val="black"/>
              </a:solidFill>
              <a:latin typeface="Calibri"/>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 now</a:t>
            </a:r>
            <a:r>
              <a:rPr lang="en-US" baseline="0" dirty="0" smtClean="0"/>
              <a:t> present the two major advantages of MISE over STFM, qualitatively.</a:t>
            </a:r>
          </a:p>
          <a:p>
            <a:endParaRPr lang="en-US" baseline="0" dirty="0" smtClean="0"/>
          </a:p>
          <a:p>
            <a:r>
              <a:rPr lang="en-US" baseline="0" dirty="0" smtClean="0"/>
              <a:t>First, STFM estimates alone performance of an application while it is receiving interference. This is hard because of BLP effects.</a:t>
            </a:r>
          </a:p>
          <a:p>
            <a:r>
              <a:rPr lang="en-US" baseline="0" dirty="0" smtClean="0"/>
              <a:t>MISE addresses this difficulty by giving an application highest priority and then estimating its alone performance.</a:t>
            </a:r>
          </a:p>
          <a:p>
            <a:endParaRPr lang="en-US" baseline="0" dirty="0" smtClean="0"/>
          </a:p>
          <a:p>
            <a:r>
              <a:rPr lang="en-US" baseline="0" dirty="0" smtClean="0"/>
              <a:t>Second, STFM does not take into account compute phase for non-</a:t>
            </a:r>
            <a:r>
              <a:rPr lang="en-US" baseline="0" dirty="0" err="1" smtClean="0"/>
              <a:t>mem</a:t>
            </a:r>
            <a:r>
              <a:rPr lang="en-US" baseline="0" dirty="0" smtClean="0"/>
              <a:t>-bound applications. MISE accounts for compute phase and hence achieves better accuracy.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148</a:t>
            </a:fld>
            <a:endParaRPr lang="en-US">
              <a:solidFill>
                <a:prstClr val="black"/>
              </a:solidFill>
              <a:latin typeface="Calibri"/>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I will quantitatively compare MISE and STFM. Before that, let me present our methodology.</a:t>
            </a:r>
          </a:p>
          <a:p>
            <a:endParaRPr lang="en-US" baseline="0" dirty="0" smtClean="0"/>
          </a:p>
          <a:p>
            <a:r>
              <a:rPr lang="en-US" baseline="0" dirty="0" smtClean="0"/>
              <a:t>We carry out our evaluations on a 4-core, 1-channel DDR3 1066 DRAM system.</a:t>
            </a:r>
          </a:p>
          <a:p>
            <a:r>
              <a:rPr lang="en-US" baseline="0" dirty="0" smtClean="0"/>
              <a:t>Our workloads are composed of SPEC CPU 2006 applications. We build 300 </a:t>
            </a:r>
            <a:r>
              <a:rPr lang="en-US" baseline="0" dirty="0" err="1" smtClean="0"/>
              <a:t>multiprogrammed</a:t>
            </a:r>
            <a:r>
              <a:rPr lang="en-US" baseline="0" dirty="0" smtClean="0"/>
              <a:t> workloads from these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149</a:t>
            </a:fld>
            <a:endParaRPr lang="en-US">
              <a:solidFill>
                <a:prstClr val="black"/>
              </a:solidFill>
              <a:latin typeface="Calibri"/>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graph shows the actual slowdown of leslie3d, a memory-bound application, with time (in million cycles).</a:t>
            </a:r>
          </a:p>
          <a:p>
            <a:endParaRPr lang="en-US" baseline="0" dirty="0" smtClean="0"/>
          </a:p>
          <a:p>
            <a:r>
              <a:rPr lang="en-US" baseline="0" dirty="0" smtClean="0"/>
              <a:t>Here are slowdown estimates from STFM and here are slowdown estimates from MISE. As can be seen, MISE’s slowdown estimates are much closer to the actual slowdowns. This is because MISE estimates </a:t>
            </a:r>
            <a:r>
              <a:rPr lang="en-US" baseline="0" dirty="0" err="1" smtClean="0"/>
              <a:t>leslie’s</a:t>
            </a:r>
            <a:r>
              <a:rPr lang="en-US" baseline="0" dirty="0" smtClean="0"/>
              <a:t> alone performance while giving it highest priority, whereas STFM tries to estimate it while </a:t>
            </a:r>
            <a:r>
              <a:rPr lang="en-US" baseline="0" dirty="0" err="1" smtClean="0"/>
              <a:t>leslie</a:t>
            </a:r>
            <a:r>
              <a:rPr lang="en-US" baseline="0" dirty="0" smtClean="0"/>
              <a:t> receives interference from other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150</a:t>
            </a:fld>
            <a:endParaRPr lang="en-US">
              <a:solidFill>
                <a:prstClr val="black"/>
              </a:solidFill>
              <a:latin typeface="Calibri"/>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a:t>
            </a:r>
            <a:r>
              <a:rPr lang="en-US" baseline="0" dirty="0" smtClean="0"/>
              <a:t> more applications. For most applications, MISE’s slowdown estimates are more accurate.</a:t>
            </a:r>
          </a:p>
          <a:p>
            <a:endParaRPr lang="en-US" baseline="0" dirty="0" smtClean="0"/>
          </a:p>
          <a:p>
            <a:r>
              <a:rPr lang="en-US" baseline="0" dirty="0" smtClean="0"/>
              <a:t>On average, MISE’s error is 8.2%, while STFM’s error is 29.4%, across our 300 workloads.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151</a:t>
            </a:fld>
            <a:endParaRPr lang="en-US">
              <a:solidFill>
                <a:prstClr val="black"/>
              </a:solidFill>
              <a:latin typeface="Calibri"/>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goal of</a:t>
            </a:r>
            <a:r>
              <a:rPr lang="en-US" baseline="0" dirty="0" smtClean="0"/>
              <a:t> this mechanism is to .. &lt;read off slide&gt;.</a:t>
            </a:r>
          </a:p>
          <a:p>
            <a:endParaRPr lang="en-US" baseline="0" dirty="0" smtClean="0"/>
          </a:p>
          <a:p>
            <a:r>
              <a:rPr lang="en-US" baseline="0" dirty="0" smtClean="0"/>
              <a:t>The basic idea is to allocate just enough bandwidth the </a:t>
            </a:r>
            <a:r>
              <a:rPr lang="en-US" baseline="0" dirty="0" err="1" smtClean="0"/>
              <a:t>QoS</a:t>
            </a:r>
            <a:r>
              <a:rPr lang="en-US" baseline="0" dirty="0" smtClean="0"/>
              <a:t>-critical application, while assigning the remaining bandwidth among the other applications.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152</a:t>
            </a:fld>
            <a:endParaRPr lang="en-US">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 memory scheduler can actively exploit bank-level</a:t>
            </a:r>
            <a:r>
              <a:rPr lang="en-US" baseline="0" dirty="0" smtClean="0"/>
              <a:t> parallelism to reduce the effective memory access latency. Here’s how.</a:t>
            </a:r>
          </a:p>
          <a:p>
            <a:endParaRPr lang="en-US" baseline="0" dirty="0" smtClean="0"/>
          </a:p>
          <a:p>
            <a:r>
              <a:rPr lang="en-US" baseline="0" dirty="0" smtClean="0"/>
              <a:t>Let us assume a case where two threads send two memory requests to two different banks. </a:t>
            </a:r>
          </a:p>
          <a:p>
            <a:endParaRPr lang="en-US" baseline="0" dirty="0" smtClean="0"/>
          </a:p>
          <a:p>
            <a:r>
              <a:rPr lang="en-US" baseline="0" dirty="0" smtClean="0"/>
              <a:t>A naïve memory scheduler that doesn’t exploit bank-level parallelism would schedule the requests in the order they arrived.</a:t>
            </a:r>
          </a:p>
          <a:p>
            <a:endParaRPr lang="en-US" baseline="0" dirty="0" smtClean="0"/>
          </a:p>
          <a:p>
            <a:r>
              <a:rPr lang="en-US" baseline="0" dirty="0" smtClean="0"/>
              <a:t>As shown in their thread execution timeline, both threads must wait for two bank latencies before all their requests are serviced.</a:t>
            </a:r>
          </a:p>
          <a:p>
            <a:endParaRPr lang="en-US" baseline="0" dirty="0" smtClean="0"/>
          </a:p>
          <a:p>
            <a:r>
              <a:rPr lang="en-US" baseline="0" dirty="0" smtClean="0"/>
              <a:t>In contrast, a memory scheduler that is aware of bank-level parallelism was proposed by </a:t>
            </a:r>
            <a:r>
              <a:rPr lang="en-US" baseline="0" dirty="0" err="1" smtClean="0"/>
              <a:t>Mutlu</a:t>
            </a:r>
            <a:r>
              <a:rPr lang="en-US" baseline="0" dirty="0" smtClean="0"/>
              <a:t> and </a:t>
            </a:r>
            <a:r>
              <a:rPr lang="en-US" baseline="0" dirty="0" err="1" smtClean="0"/>
              <a:t>Moscibroda</a:t>
            </a:r>
            <a:r>
              <a:rPr lang="en-US" baseline="0" dirty="0" smtClean="0"/>
              <a:t>.</a:t>
            </a:r>
          </a:p>
          <a:p>
            <a:endParaRPr lang="en-US" baseline="0" dirty="0" smtClean="0"/>
          </a:p>
          <a:p>
            <a:r>
              <a:rPr lang="en-US" baseline="0" dirty="0" smtClean="0"/>
              <a:t>Their key idea was to rank the threads so that thread’s memory requests are prioritized in the same order across all the banks.</a:t>
            </a:r>
          </a:p>
          <a:p>
            <a:endParaRPr lang="en-US" baseline="0" dirty="0" smtClean="0"/>
          </a:p>
          <a:p>
            <a:r>
              <a:rPr lang="en-US" baseline="0" dirty="0" smtClean="0"/>
              <a:t>In this case, let us assume that the blue thread’s request are the most prioritized. </a:t>
            </a:r>
          </a:p>
          <a:p>
            <a:endParaRPr lang="en-US" baseline="0" dirty="0" smtClean="0"/>
          </a:p>
          <a:p>
            <a:r>
              <a:rPr lang="en-US" baseline="0" dirty="0" smtClean="0"/>
              <a:t>The scheduler would then reorder the requests at bank 1’s request buffer…</a:t>
            </a:r>
          </a:p>
          <a:p>
            <a:endParaRPr lang="en-US" baseline="0" dirty="0" smtClean="0"/>
          </a:p>
          <a:p>
            <a:r>
              <a:rPr lang="en-US" baseline="0" dirty="0" smtClean="0"/>
              <a:t>so that the blue requests are serviced concurrently, after which the red requests can be serviced concurrently.</a:t>
            </a:r>
          </a:p>
          <a:p>
            <a:endParaRPr lang="en-US" baseline="0" dirty="0" smtClean="0"/>
          </a:p>
          <a:p>
            <a:r>
              <a:rPr lang="en-US" baseline="0" dirty="0" smtClean="0"/>
              <a:t>The memory service timeline shows how the access latencies for requests from the same thread are overlapped.</a:t>
            </a:r>
          </a:p>
          <a:p>
            <a:endParaRPr lang="en-US" baseline="0" dirty="0" smtClean="0"/>
          </a:p>
          <a:p>
            <a:r>
              <a:rPr lang="en-US" baseline="0" dirty="0" smtClean="0"/>
              <a:t>And, as a result, thread A has to wait less for its requests to be serviced.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0051F0C-EC29-4487-B7FB-C4559A484AC4}"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142433973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NEEDS WORK</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153</a:t>
            </a:fld>
            <a:endParaRPr lang="en-US">
              <a:solidFill>
                <a:prstClr val="black"/>
              </a:solidFill>
              <a:latin typeface="Calibri"/>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off slide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154</a:t>
            </a:fld>
            <a:endParaRPr lang="en-US">
              <a:solidFill>
                <a:prstClr val="black"/>
              </a:solidFill>
              <a:latin typeface="Calibri"/>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155</a:t>
            </a:fld>
            <a:endParaRPr lang="en-US">
              <a:solidFill>
                <a:prstClr val="black"/>
              </a:solidFill>
              <a:latin typeface="Calibri"/>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162</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p:cNvSpPr>
          <p:nvPr>
            <p:ph type="sldImg"/>
          </p:nvPr>
        </p:nvSpPr>
        <p:spPr>
          <a:solidFill>
            <a:srgbClr val="FFFFFF"/>
          </a:solidFill>
          <a:ln/>
        </p:spPr>
      </p:sp>
      <p:sp>
        <p:nvSpPr>
          <p:cNvPr id="43011" name="Rectangle 2"/>
          <p:cNvSpPr>
            <a:spLocks noGrp="1" noChangeArrowheads="1"/>
          </p:cNvSpPr>
          <p:nvPr>
            <p:ph type="body" idx="1"/>
          </p:nvPr>
        </p:nvSpPr>
        <p:spPr>
          <a:noFill/>
          <a:ln/>
        </p:spPr>
        <p:txBody>
          <a:bodyPr>
            <a:normAutofit fontScale="92500" lnSpcReduction="20000"/>
          </a:bodyPr>
          <a:lstStyle/>
          <a:p>
            <a:pPr eaLnBrk="1" hangingPunct="1"/>
            <a:endParaRPr lang="en-US" sz="1800" dirty="0">
              <a:latin typeface="Lucida Grande" pitchFamily="30" charset="0"/>
              <a:ea typeface="Lucida Grande" pitchFamily="30" charset="0"/>
              <a:cs typeface="Lucida Grande" pitchFamily="30" charset="0"/>
              <a:sym typeface="Lucida Grande" pitchFamily="30"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Rot="1" noChangeAspect="1" noChangeArrowheads="1"/>
          </p:cNvSpPr>
          <p:nvPr>
            <p:ph type="sldImg"/>
          </p:nvPr>
        </p:nvSpPr>
        <p:spPr>
          <a:solidFill>
            <a:srgbClr val="FFFFFF"/>
          </a:solidFill>
          <a:ln/>
        </p:spPr>
      </p:sp>
      <p:sp>
        <p:nvSpPr>
          <p:cNvPr id="55299" name="Rectangle 2"/>
          <p:cNvSpPr>
            <a:spLocks noGrp="1" noChangeArrowheads="1"/>
          </p:cNvSpPr>
          <p:nvPr>
            <p:ph type="body" idx="1"/>
          </p:nvPr>
        </p:nvSpPr>
        <p:spPr>
          <a:noFill/>
          <a:ln/>
        </p:spPr>
        <p:txBody>
          <a:bodyPr/>
          <a:lstStyle/>
          <a:p>
            <a:pPr eaLnBrk="1" hangingPunct="1"/>
            <a:r>
              <a:rPr lang="en-US" sz="1800" dirty="0">
                <a:latin typeface="Lucida Grande" pitchFamily="31" charset="0"/>
                <a:ea typeface="Lucida Grande" pitchFamily="31" charset="0"/>
                <a:cs typeface="Lucida Grande" pitchFamily="31" charset="0"/>
                <a:sym typeface="Lucida Grande" pitchFamily="31" charset="0"/>
              </a:rPr>
              <a:t>Lets look at an example of how this approach can intuitively work</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Lets assume two concurrently executing applications A, and B,</a:t>
            </a:r>
          </a:p>
          <a:p>
            <a:pPr eaLnBrk="1" hangingPunct="1"/>
            <a:r>
              <a:rPr lang="en-US" sz="1800" dirty="0">
                <a:latin typeface="Lucida Grande" pitchFamily="31" charset="0"/>
                <a:ea typeface="Lucida Grande" pitchFamily="31" charset="0"/>
                <a:cs typeface="Lucida Grande" pitchFamily="31" charset="0"/>
                <a:sym typeface="Lucida Grande" pitchFamily="31" charset="0"/>
              </a:rPr>
              <a:t>and we compare two scenarios, one where interference is left unmanaged, and in the second we show how fair source throttling can improve unfairness and performance.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Here we see the queue of requests to shared resources which will be filled with entries from both applications.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Now each of the applications does compute for some time, during which each of them generates some memory requests. Lets say application A is very memory intensive and generates many more memory requests than application B.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This results in the requests being generated in the order shown on the slide. Lets assume that these requests all interfere with one another. First four requests are generated from application A and then one request from application B.</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These requests fill in the queue of requests to shared resources. Lets say requests are issued to the shared memory resources from this queue based on a first come first served policy. As a result,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Application A’s requests get serviced by the shared resources first, and</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result in the shown memory related stall time for application A</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During this time application B stalls waiting for application A’s requests to get serviced,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and only then gets its request serviced. This results in the shown memory related stall time for application B.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In summary the intensive application A generates many requests which cause long stall times for the less intensive application B.</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Now our approach with fair source throttling was to pose the question: what if at runtime we could dynamically detect that application A was interfering significantly with application B, and upon detecting this situation we could throttle application A back such that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some of its requests would be generated after the request from application B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the queue of requests to the shared resources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would now be filled in as shown in the slide. As a result,</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The first access to be serviced by the shared resources is A1. </a:t>
            </a:r>
          </a:p>
          <a:p>
            <a:pPr eaLnBrk="1" hangingPunct="1"/>
            <a:r>
              <a:rPr lang="en-US" sz="1800" dirty="0">
                <a:latin typeface="Lucida Grande" pitchFamily="31" charset="0"/>
                <a:ea typeface="Lucida Grande" pitchFamily="31" charset="0"/>
                <a:cs typeface="Lucida Grande" pitchFamily="31" charset="0"/>
                <a:sym typeface="Lucida Grande" pitchFamily="31" charset="0"/>
              </a:rPr>
              <a:t>and As A1 is being serviced, application B stalls waiting for the shared resources.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Then request B1 gets serviced by the shared resources</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which results in a much smaller stall time for application B than in the first scenario.</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After this, the throttled requests from application A get serviced, and</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This results in</a:t>
            </a:r>
            <a:r>
              <a:rPr lang="en-US" sz="1800" dirty="0" smtClean="0">
                <a:latin typeface="Lucida Grande" pitchFamily="31" charset="0"/>
                <a:ea typeface="Lucida Grande" pitchFamily="31" charset="0"/>
                <a:cs typeface="Lucida Grande" pitchFamily="31" charset="0"/>
                <a:sym typeface="Lucida Grande" pitchFamily="31" charset="0"/>
              </a:rPr>
              <a:t> the </a:t>
            </a:r>
            <a:r>
              <a:rPr lang="en-US" sz="1800" dirty="0">
                <a:latin typeface="Lucida Grande" pitchFamily="31" charset="0"/>
                <a:ea typeface="Lucida Grande" pitchFamily="31" charset="0"/>
                <a:cs typeface="Lucida Grande" pitchFamily="31" charset="0"/>
                <a:sym typeface="Lucida Grande" pitchFamily="31" charset="0"/>
              </a:rPr>
              <a:t>shown stall time for application A which is slightly longer than the first scenario. However we managed </a:t>
            </a:r>
            <a:r>
              <a:rPr lang="en-US" sz="1800" dirty="0" smtClean="0">
                <a:latin typeface="Lucida Grande" pitchFamily="31" charset="0"/>
                <a:ea typeface="Lucida Grande" pitchFamily="31" charset="0"/>
                <a:cs typeface="Lucida Grande" pitchFamily="31" charset="0"/>
                <a:sym typeface="Lucida Grande" pitchFamily="31" charset="0"/>
              </a:rPr>
              <a:t>to</a:t>
            </a:r>
          </a:p>
          <a:p>
            <a:pPr eaLnBrk="1" hangingPunct="1"/>
            <a:endParaRPr lang="en-US" sz="1800" dirty="0" smtClean="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reduce application B’s memory related stall time a lot. Overall, this can improve fairness as application A is a memory intensive application that has large stall times even when running in isolation, so increasing application A’s stall time a little bit only slightly increases its slowdown compared to the first scenario. But the large reduction in the stall time of application B significantly reduces its associated slowdown. This can also improve system throughput as the less memory intensive application B can now go back to its compute phase faster and stall less. </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a:p>
            <a:pPr eaLnBrk="1" hangingPunct="1"/>
            <a:r>
              <a:rPr lang="en-US" sz="1800" dirty="0">
                <a:latin typeface="Lucida Grande" pitchFamily="31" charset="0"/>
                <a:ea typeface="Lucida Grande" pitchFamily="31" charset="0"/>
                <a:cs typeface="Lucida Grande" pitchFamily="31" charset="0"/>
                <a:sym typeface="Lucida Grande" pitchFamily="31" charset="0"/>
              </a:rPr>
              <a:t>so we want to be able to dynamically detect application A’s interference for application B, and throttle the cores appropriately to improve fairness and performance.</a:t>
            </a:r>
          </a:p>
          <a:p>
            <a:pPr eaLnBrk="1" hangingPunct="1"/>
            <a:r>
              <a:rPr lang="en-US" sz="1800" dirty="0">
                <a:latin typeface="Lucida Grande" pitchFamily="31" charset="0"/>
                <a:ea typeface="Lucida Grande" pitchFamily="31" charset="0"/>
                <a:cs typeface="Lucida Grande" pitchFamily="31" charset="0"/>
                <a:sym typeface="Lucida Grande" pitchFamily="31" charset="0"/>
              </a:rPr>
              <a:t>----</a:t>
            </a:r>
            <a:r>
              <a:rPr lang="en-US" sz="1800" dirty="0" smtClean="0">
                <a:latin typeface="Lucida Grande" pitchFamily="31" charset="0"/>
                <a:ea typeface="Lucida Grande" pitchFamily="31" charset="0"/>
                <a:cs typeface="Lucida Grande" pitchFamily="31" charset="0"/>
                <a:sym typeface="Lucida Grande" pitchFamily="31" charset="0"/>
              </a:rPr>
              <a:t>-</a:t>
            </a:r>
            <a:endParaRPr lang="en-US" sz="1800" dirty="0">
              <a:latin typeface="Lucida Grande" pitchFamily="31" charset="0"/>
              <a:ea typeface="Lucida Grande" pitchFamily="31" charset="0"/>
              <a:cs typeface="Lucida Grande" pitchFamily="31" charset="0"/>
              <a:sym typeface="Lucida Grande" pitchFamily="31"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p:cNvSpPr>
          <p:nvPr>
            <p:ph type="sldImg"/>
          </p:nvPr>
        </p:nvSpPr>
        <p:spPr>
          <a:solidFill>
            <a:srgbClr val="FFFFFF"/>
          </a:solidFill>
          <a:ln/>
        </p:spPr>
      </p:sp>
      <p:sp>
        <p:nvSpPr>
          <p:cNvPr id="61443" name="Rectangle 2"/>
          <p:cNvSpPr>
            <a:spLocks noGrp="1" noChangeArrowheads="1"/>
          </p:cNvSpPr>
          <p:nvPr>
            <p:ph type="body" idx="1"/>
          </p:nvPr>
        </p:nvSpPr>
        <p:spPr>
          <a:noFill/>
          <a:ln/>
        </p:spPr>
        <p:txBody>
          <a:bodyPr>
            <a:normAutofit fontScale="62500" lnSpcReduction="20000"/>
          </a:bodyPr>
          <a:lstStyle/>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Rot="1" noChangeAspect="1" noChangeArrowheads="1"/>
          </p:cNvSpPr>
          <p:nvPr>
            <p:ph type="sldImg"/>
          </p:nvPr>
        </p:nvSpPr>
        <p:spPr>
          <a:solidFill>
            <a:srgbClr val="FFFFFF"/>
          </a:solidFill>
          <a:ln/>
        </p:spPr>
      </p:sp>
      <p:sp>
        <p:nvSpPr>
          <p:cNvPr id="63491" name="Rectangle 2"/>
          <p:cNvSpPr>
            <a:spLocks noGrp="1" noChangeArrowheads="1"/>
          </p:cNvSpPr>
          <p:nvPr>
            <p:ph type="body" idx="1"/>
          </p:nvPr>
        </p:nvSpPr>
        <p:spPr>
          <a:noFill/>
          <a:ln/>
        </p:spPr>
        <p:txBody>
          <a:bodyPr/>
          <a:lstStyle/>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Rot="1" noChangeAspect="1" noChangeArrowheads="1"/>
          </p:cNvSpPr>
          <p:nvPr>
            <p:ph type="sldImg"/>
          </p:nvPr>
        </p:nvSpPr>
        <p:spPr>
          <a:solidFill>
            <a:srgbClr val="FFFFFF"/>
          </a:solidFill>
          <a:ln/>
        </p:spPr>
      </p:sp>
      <p:sp>
        <p:nvSpPr>
          <p:cNvPr id="73731" name="Rectangle 2"/>
          <p:cNvSpPr>
            <a:spLocks noGrp="1" noChangeArrowheads="1"/>
          </p:cNvSpPr>
          <p:nvPr>
            <p:ph type="body" idx="1"/>
          </p:nvPr>
        </p:nvSpPr>
        <p:spPr>
          <a:noFill/>
          <a:ln/>
        </p:spPr>
        <p:txBody>
          <a:bodyPr/>
          <a:lstStyle/>
          <a:p>
            <a:pPr eaLnBrk="1" hangingPunct="1"/>
            <a:r>
              <a:rPr lang="en-US" sz="2000" dirty="0">
                <a:latin typeface="Lucida Grande" pitchFamily="31" charset="0"/>
                <a:ea typeface="Lucida Grande" pitchFamily="31" charset="0"/>
                <a:cs typeface="Lucida Grande" pitchFamily="31" charset="0"/>
                <a:sym typeface="Lucida Grande" pitchFamily="31" charset="0"/>
              </a:rPr>
              <a:t>The runtime unfairness evaluation component should also determine which application causes most interference for </a:t>
            </a:r>
            <a:r>
              <a:rPr lang="en-US" sz="2000" dirty="0" err="1">
                <a:latin typeface="Lucida Grande" pitchFamily="31" charset="0"/>
                <a:ea typeface="Lucida Grande" pitchFamily="31" charset="0"/>
                <a:cs typeface="Lucida Grande" pitchFamily="31" charset="0"/>
                <a:sym typeface="Lucida Grande" pitchFamily="31" charset="0"/>
              </a:rPr>
              <a:t>Appslowest</a:t>
            </a:r>
            <a:r>
              <a:rPr lang="en-US" sz="2000" dirty="0">
                <a:latin typeface="Lucida Grande" pitchFamily="31" charset="0"/>
                <a:ea typeface="Lucida Grande" pitchFamily="31" charset="0"/>
                <a:cs typeface="Lucida Grande" pitchFamily="31" charset="0"/>
                <a:sym typeface="Lucida Grande" pitchFamily="31" charset="0"/>
              </a:rPr>
              <a:t>, this application is called app-interfering</a:t>
            </a:r>
          </a:p>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187</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Threads</a:t>
            </a:r>
            <a:r>
              <a:rPr lang="en-US" baseline="0" dirty="0" smtClean="0"/>
              <a:t> are ordered</a:t>
            </a:r>
            <a:r>
              <a:rPr lang="en-US" dirty="0" smtClean="0"/>
              <a:t> such that 1) system throughput is maximized and 2) stall-time fairness is maintained</a:t>
            </a:r>
          </a:p>
          <a:p>
            <a:r>
              <a:rPr lang="en-US" dirty="0" smtClean="0"/>
              <a:t>(An ordering/ranking is formed among threads)</a:t>
            </a:r>
          </a:p>
          <a:p>
            <a:r>
              <a:rPr lang="en-US" dirty="0" smtClean="0"/>
              <a:t>The key idea of this ordering is to maximize system throughput</a:t>
            </a:r>
            <a:endParaRPr lang="en-US" dirty="0"/>
          </a:p>
        </p:txBody>
      </p:sp>
      <p:sp>
        <p:nvSpPr>
          <p:cNvPr id="4" name="Slide Number Placeholder 3"/>
          <p:cNvSpPr>
            <a:spLocks noGrp="1"/>
          </p:cNvSpPr>
          <p:nvPr>
            <p:ph type="sldNum" sz="quarter" idx="10"/>
          </p:nvPr>
        </p:nvSpPr>
        <p:spPr/>
        <p:txBody>
          <a:bodyPr/>
          <a:lstStyle/>
          <a:p>
            <a:pPr>
              <a:defRPr/>
            </a:pPr>
            <a:fld id="{2D9AD881-9221-4112-925B-F85EA4998059}" type="slidenum">
              <a:rPr lang="en-US" smtClean="0">
                <a:solidFill>
                  <a:prstClr val="black"/>
                </a:solidFill>
                <a:latin typeface="Calibri"/>
              </a:rPr>
              <a:pPr>
                <a:defRPr/>
              </a:pPr>
              <a:t>25</a:t>
            </a:fld>
            <a:endParaRPr lang="en-US">
              <a:solidFill>
                <a:prstClr val="black"/>
              </a:solidFill>
              <a:latin typeface="Calibri"/>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188</a:t>
            </a:fld>
            <a:endParaRPr lang="en-US">
              <a:solidFill>
                <a:prstClr val="black"/>
              </a:solidFill>
              <a:latin typeface="Calibri"/>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189</a:t>
            </a:fld>
            <a:endParaRPr lang="en-US">
              <a:solidFill>
                <a:prstClr val="black"/>
              </a:solidFill>
              <a:latin typeface="Calibri"/>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190</a:t>
            </a:fld>
            <a:endParaRPr lang="en-US">
              <a:solidFill>
                <a:prstClr val="black"/>
              </a:solidFill>
              <a:latin typeface="Calibri"/>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192</a:t>
            </a:fld>
            <a:endParaRPr lang="en-US">
              <a:solidFill>
                <a:prstClr val="black"/>
              </a:solidFill>
              <a:latin typeface="Calibri"/>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193</a:t>
            </a:fld>
            <a:endParaRPr lang="en-US">
              <a:solidFill>
                <a:prstClr val="black"/>
              </a:solidFill>
              <a:latin typeface="Calibri"/>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194</a:t>
            </a:fld>
            <a:endParaRPr lang="en-US">
              <a:solidFill>
                <a:prstClr val="black"/>
              </a:solidFill>
              <a:latin typeface="Calibri"/>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195</a:t>
            </a:fld>
            <a:endParaRPr lang="en-US">
              <a:solidFill>
                <a:prstClr val="black"/>
              </a:solidFill>
              <a:latin typeface="Calibri"/>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None/>
            </a:pPr>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196</a:t>
            </a:fld>
            <a:endParaRPr lang="en-US">
              <a:solidFill>
                <a:prstClr val="black"/>
              </a:solidFill>
              <a:latin typeface="Calibri"/>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197</a:t>
            </a:fld>
            <a:endParaRPr lang="en-US">
              <a:solidFill>
                <a:prstClr val="black"/>
              </a:solidFill>
              <a:latin typeface="Calibri"/>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198</a:t>
            </a:fld>
            <a:endParaRPr lang="en-US">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31</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199</a:t>
            </a:fld>
            <a:endParaRPr lang="en-US">
              <a:solidFill>
                <a:prstClr val="black"/>
              </a:solidFill>
              <a:latin typeface="Calibri"/>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200</a:t>
            </a:fld>
            <a:endParaRPr lang="en-US">
              <a:solidFill>
                <a:prstClr val="black"/>
              </a:solidFill>
              <a:latin typeface="Calibri"/>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201</a:t>
            </a:fld>
            <a:endParaRPr lang="en-US">
              <a:solidFill>
                <a:prstClr val="black"/>
              </a:solidFill>
              <a:latin typeface="Calibri"/>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202</a:t>
            </a:fld>
            <a:endParaRPr lang="en-US">
              <a:solidFill>
                <a:prstClr val="black"/>
              </a:solidFill>
              <a:latin typeface="Calibri"/>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203</a:t>
            </a:fld>
            <a:endParaRPr lang="en-US">
              <a:solidFill>
                <a:prstClr val="black"/>
              </a:solidFill>
              <a:latin typeface="Calibri"/>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204</a:t>
            </a:fld>
            <a:endParaRPr lang="en-US">
              <a:solidFill>
                <a:prstClr val="black"/>
              </a:solidFill>
              <a:latin typeface="Calibri"/>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205</a:t>
            </a:fld>
            <a:endParaRPr lang="en-US">
              <a:solidFill>
                <a:prstClr val="black"/>
              </a:solidFill>
              <a:latin typeface="Calibri"/>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206</a:t>
            </a:fld>
            <a:endParaRPr lang="en-US">
              <a:solidFill>
                <a:prstClr val="black"/>
              </a:solidFill>
              <a:latin typeface="Calibri"/>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207</a:t>
            </a:fld>
            <a:endParaRPr lang="en-US">
              <a:solidFill>
                <a:prstClr val="black"/>
              </a:solidFill>
              <a:latin typeface="Calibri"/>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208</a:t>
            </a:fld>
            <a:endParaRPr lang="en-US">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F2B34-CCC2-9346-B61F-9DADAA7AAFDC}" type="slidenum">
              <a:rPr lang="en-US" sz="1200">
                <a:cs typeface="Arial" charset="0"/>
              </a:rPr>
              <a:pPr eaLnBrk="1" hangingPunct="1"/>
              <a:t>32</a:t>
            </a:fld>
            <a:endParaRPr lang="en-US" sz="1200" dirty="0">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209</a:t>
            </a:fld>
            <a:endParaRPr lang="en-US">
              <a:solidFill>
                <a:prstClr val="black"/>
              </a:solidFill>
              <a:latin typeface="Calibri"/>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b="1" dirty="0"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211</a:t>
            </a:fld>
            <a:endParaRPr lang="en-US">
              <a:solidFill>
                <a:prstClr val="black"/>
              </a:solidFill>
              <a:latin typeface="Calibri"/>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212</a:t>
            </a:fld>
            <a:endParaRPr lang="en-US">
              <a:solidFill>
                <a:prstClr val="black"/>
              </a:solidFill>
              <a:latin typeface="Calibri"/>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213</a:t>
            </a:fld>
            <a:endParaRPr lang="en-US">
              <a:solidFill>
                <a:prstClr val="black"/>
              </a:solidFill>
              <a:latin typeface="Calibri"/>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214</a:t>
            </a:fld>
            <a:endParaRPr lang="en-US">
              <a:solidFill>
                <a:prstClr val="black"/>
              </a:solidFill>
              <a:latin typeface="Calibri"/>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215</a:t>
            </a:fld>
            <a:endParaRPr lang="en-US">
              <a:solidFill>
                <a:prstClr val="black"/>
              </a:solidFill>
              <a:latin typeface="Calibri"/>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92D28D-854F-9C46-A1A7-FFFBA91E4F7A}" type="slidenum">
              <a:rPr lang="en-US" sz="1200">
                <a:solidFill>
                  <a:prstClr val="black"/>
                </a:solidFill>
                <a:cs typeface="Arial" charset="0"/>
              </a:rPr>
              <a:pPr eaLnBrk="1" hangingPunct="1"/>
              <a:t>34</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1000">
                <a:latin typeface="Arial" charset="0"/>
              </a:rPr>
              <a:t>Memory-slowdown is the relative increase in the DRAM-related stall-time due to interference from other threads</a:t>
            </a:r>
          </a:p>
          <a:p>
            <a:pPr eaLnBrk="1" hangingPunct="1">
              <a:lnSpc>
                <a:spcPct val="80000"/>
              </a:lnSpc>
            </a:pPr>
            <a:r>
              <a:rPr lang="en-US" sz="1000">
                <a:latin typeface="Arial" charset="0"/>
              </a:rPr>
              <a:t>For example, if a thread</a:t>
            </a:r>
            <a:r>
              <a:rPr lang="ja-JP" altLang="en-US" sz="1000">
                <a:latin typeface="Arial" charset="0"/>
              </a:rPr>
              <a:t>’</a:t>
            </a:r>
            <a:r>
              <a:rPr lang="en-US" altLang="ja-JP" sz="1000">
                <a:latin typeface="Arial" charset="0"/>
              </a:rPr>
              <a:t>s DRAM related stall time is 1 hour when running alone, and its stall-time is 2 hours when it runs together with other threads,</a:t>
            </a:r>
          </a:p>
          <a:p>
            <a:pPr eaLnBrk="1" hangingPunct="1">
              <a:lnSpc>
                <a:spcPct val="80000"/>
              </a:lnSpc>
            </a:pPr>
            <a:r>
              <a:rPr lang="en-US" sz="1000">
                <a:latin typeface="Arial" charset="0"/>
              </a:rPr>
              <a:t>Its memory-slowdown is said to be 2.</a:t>
            </a:r>
          </a:p>
          <a:p>
            <a:pPr eaLnBrk="1" hangingPunct="1">
              <a:lnSpc>
                <a:spcPct val="80000"/>
              </a:lnSpc>
            </a:pPr>
            <a:endParaRPr lang="en-US" sz="1000">
              <a:latin typeface="Arial" charset="0"/>
            </a:endParaRPr>
          </a:p>
          <a:p>
            <a:pPr eaLnBrk="1" hangingPunct="1">
              <a:lnSpc>
                <a:spcPct val="80000"/>
              </a:lnSpc>
            </a:pPr>
            <a:r>
              <a:rPr lang="en-US" sz="1000">
                <a:latin typeface="Arial" charset="0"/>
              </a:rPr>
              <a:t>Give an example at the end: If a thread waits for DRAM 1 hour running by itself and this increases to 2 hours (its slowdown is 2), then a thread that waits for DRAM 2 hours, should now wait for DRAM 4 hours. </a:t>
            </a:r>
          </a:p>
          <a:p>
            <a:pPr eaLnBrk="1" hangingPunct="1">
              <a:lnSpc>
                <a:spcPct val="80000"/>
              </a:lnSpc>
            </a:pPr>
            <a:endParaRPr lang="en-US" sz="1000">
              <a:latin typeface="Arial" charset="0"/>
            </a:endParaRPr>
          </a:p>
          <a:p>
            <a:pPr eaLnBrk="1" hangingPunct="1">
              <a:lnSpc>
                <a:spcPct val="80000"/>
              </a:lnSpc>
            </a:pPr>
            <a:r>
              <a:rPr lang="en-US" sz="1000">
                <a:latin typeface="Arial" charset="0"/>
              </a:rPr>
              <a:t>Each thread experiences the same slowdown compared to its baseline DRAM performance</a:t>
            </a:r>
          </a:p>
          <a:p>
            <a:pPr eaLnBrk="1" hangingPunct="1">
              <a:lnSpc>
                <a:spcPct val="80000"/>
              </a:lnSpc>
            </a:pPr>
            <a:endParaRPr lang="en-US" sz="1000">
              <a:latin typeface="Arial" charset="0"/>
            </a:endParaRPr>
          </a:p>
          <a:p>
            <a:pPr eaLnBrk="1" hangingPunct="1">
              <a:lnSpc>
                <a:spcPct val="80000"/>
              </a:lnSpc>
            </a:pPr>
            <a:r>
              <a:rPr lang="en-US" sz="1000">
                <a:latin typeface="Arial" charset="0"/>
              </a:rPr>
              <a:t>The amount of time a thread spends waiting for DRAM memory</a:t>
            </a:r>
          </a:p>
          <a:p>
            <a:pPr eaLnBrk="1" hangingPunct="1">
              <a:lnSpc>
                <a:spcPct val="80000"/>
              </a:lnSpc>
            </a:pPr>
            <a:r>
              <a:rPr lang="en-US" sz="1000">
                <a:latin typeface="Calibri" charset="0"/>
              </a:rPr>
              <a:t>Extra time a thread requires to run because DRAM access is not instant</a:t>
            </a:r>
          </a:p>
          <a:p>
            <a:pPr eaLnBrk="1" hangingPunct="1">
              <a:lnSpc>
                <a:spcPct val="80000"/>
              </a:lnSpc>
            </a:pPr>
            <a:endParaRPr lang="en-US" sz="1000">
              <a:latin typeface="Arial" charset="0"/>
            </a:endParaRPr>
          </a:p>
          <a:p>
            <a:pPr eaLnBrk="1" hangingPunct="1">
              <a:lnSpc>
                <a:spcPct val="80000"/>
              </a:lnSpc>
            </a:pPr>
            <a:r>
              <a:rPr lang="en-US" sz="1000">
                <a:latin typeface="Arial" charset="0"/>
              </a:rPr>
              <a:t>PROPORTIONALITY: Each thread makes the same amount of progress relative to its baseline performance. This is consistent with priority based scheduling mechanisms that allocate the same time quantum for equal-priority threads.</a:t>
            </a:r>
          </a:p>
          <a:p>
            <a:pPr eaLnBrk="1" hangingPunct="1">
              <a:lnSpc>
                <a:spcPct val="80000"/>
              </a:lnSpc>
            </a:pPr>
            <a:endParaRPr lang="en-US" sz="1000">
              <a:latin typeface="Arial" charset="0"/>
            </a:endParaRPr>
          </a:p>
          <a:p>
            <a:pPr eaLnBrk="1" hangingPunct="1">
              <a:lnSpc>
                <a:spcPct val="80000"/>
              </a:lnSpc>
            </a:pPr>
            <a:r>
              <a:rPr lang="en-US" sz="1000">
                <a:latin typeface="Arial" charset="0"/>
              </a:rPr>
              <a:t>We define two values to compute slowdown.</a:t>
            </a:r>
          </a:p>
          <a:p>
            <a:pPr eaLnBrk="1" hangingPunct="1">
              <a:lnSpc>
                <a:spcPct val="80000"/>
              </a:lnSpc>
            </a:pPr>
            <a:endParaRPr lang="en-US" sz="1000">
              <a:latin typeface="Arial" charset="0"/>
            </a:endParaRPr>
          </a:p>
          <a:p>
            <a:pPr eaLnBrk="1" hangingPunct="1">
              <a:lnSpc>
                <a:spcPct val="80000"/>
              </a:lnSpc>
            </a:pPr>
            <a:r>
              <a:rPr lang="en-US" sz="1000">
                <a:latin typeface="Arial" charset="0"/>
              </a:rPr>
              <a:t>Proportional slowdown (proportionate progress)</a:t>
            </a:r>
          </a:p>
          <a:p>
            <a:pPr marL="0" lvl="1">
              <a:lnSpc>
                <a:spcPct val="80000"/>
              </a:lnSpc>
            </a:pPr>
            <a:r>
              <a:rPr lang="en-US" sz="1400">
                <a:latin typeface="Calibri" charset="0"/>
                <a:ea typeface="ＭＳ Ｐゴシック" charset="0"/>
              </a:rPr>
              <a:t>Fairness notion similar to SMT</a:t>
            </a:r>
            <a:r>
              <a:rPr lang="en-US" sz="1000">
                <a:latin typeface="Calibri" charset="0"/>
                <a:ea typeface="ＭＳ Ｐゴシック" charset="0"/>
              </a:rPr>
              <a:t> </a:t>
            </a:r>
            <a:r>
              <a:rPr lang="en-US" sz="1300">
                <a:latin typeface="Calibri" charset="0"/>
                <a:ea typeface="ＭＳ Ｐゴシック" charset="0"/>
              </a:rPr>
              <a:t>[Cazorla, IEEE Micro</a:t>
            </a:r>
            <a:r>
              <a:rPr lang="ja-JP" altLang="en-US" sz="1300">
                <a:latin typeface="Calibri" charset="0"/>
                <a:ea typeface="ＭＳ Ｐゴシック" charset="0"/>
              </a:rPr>
              <a:t>’</a:t>
            </a:r>
            <a:r>
              <a:rPr lang="en-US" altLang="ja-JP" sz="1300">
                <a:latin typeface="Calibri" charset="0"/>
                <a:ea typeface="ＭＳ Ｐゴシック" charset="0"/>
              </a:rPr>
              <a:t>04][Luo, ISPASS</a:t>
            </a:r>
            <a:r>
              <a:rPr lang="ja-JP" altLang="en-US" sz="1300">
                <a:latin typeface="Calibri" charset="0"/>
                <a:ea typeface="ＭＳ Ｐゴシック" charset="0"/>
              </a:rPr>
              <a:t>’</a:t>
            </a:r>
            <a:r>
              <a:rPr lang="en-US" altLang="ja-JP" sz="1300">
                <a:latin typeface="Calibri" charset="0"/>
                <a:ea typeface="ＭＳ Ｐゴシック" charset="0"/>
              </a:rPr>
              <a:t>01], SoEMT [Gabor, Micro</a:t>
            </a:r>
            <a:r>
              <a:rPr lang="ja-JP" altLang="en-US" sz="1300">
                <a:latin typeface="Calibri" charset="0"/>
                <a:ea typeface="ＭＳ Ｐゴシック" charset="0"/>
              </a:rPr>
              <a:t>’</a:t>
            </a:r>
            <a:r>
              <a:rPr lang="en-US" altLang="ja-JP" sz="1300">
                <a:latin typeface="Calibri" charset="0"/>
                <a:ea typeface="ＭＳ Ｐゴシック" charset="0"/>
              </a:rPr>
              <a:t>06],</a:t>
            </a:r>
            <a:r>
              <a:rPr lang="en-US" altLang="ja-JP" sz="1000">
                <a:latin typeface="Calibri" charset="0"/>
                <a:ea typeface="ＭＳ Ｐゴシック" charset="0"/>
              </a:rPr>
              <a:t> </a:t>
            </a:r>
            <a:r>
              <a:rPr lang="en-US" altLang="ja-JP" sz="1400">
                <a:latin typeface="Calibri" charset="0"/>
                <a:ea typeface="ＭＳ Ｐゴシック" charset="0"/>
              </a:rPr>
              <a:t>and shared caches</a:t>
            </a:r>
            <a:r>
              <a:rPr lang="en-US" altLang="ja-JP" sz="1000">
                <a:latin typeface="Calibri" charset="0"/>
                <a:ea typeface="ＭＳ Ｐゴシック" charset="0"/>
              </a:rPr>
              <a:t> </a:t>
            </a:r>
            <a:r>
              <a:rPr lang="en-US" altLang="ja-JP" sz="1300">
                <a:latin typeface="Calibri" charset="0"/>
                <a:ea typeface="ＭＳ Ｐゴシック" charset="0"/>
              </a:rPr>
              <a:t>[Kim, PACT</a:t>
            </a:r>
            <a:r>
              <a:rPr lang="ja-JP" altLang="en-US" sz="1300">
                <a:latin typeface="Calibri" charset="0"/>
                <a:ea typeface="ＭＳ Ｐゴシック" charset="0"/>
              </a:rPr>
              <a:t>’</a:t>
            </a:r>
            <a:r>
              <a:rPr lang="en-US" altLang="ja-JP" sz="1300">
                <a:latin typeface="Calibri" charset="0"/>
                <a:ea typeface="ＭＳ Ｐゴシック" charset="0"/>
              </a:rPr>
              <a:t>04]</a:t>
            </a:r>
          </a:p>
          <a:p>
            <a:pPr eaLnBrk="1" hangingPunct="1">
              <a:lnSpc>
                <a:spcPct val="80000"/>
              </a:lnSpc>
            </a:pPr>
            <a:endParaRPr lang="en-US" sz="10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136900-9A3E-AA4C-84C1-2227B414FCC9}" type="slidenum">
              <a:rPr lang="en-US" sz="1200">
                <a:solidFill>
                  <a:prstClr val="black"/>
                </a:solidFill>
                <a:cs typeface="Arial" charset="0"/>
              </a:rPr>
              <a:pPr eaLnBrk="1" hangingPunct="1"/>
              <a:t>35</a:t>
            </a:fld>
            <a:endParaRPr lang="en-US" sz="1200">
              <a:solidFill>
                <a:prstClr val="black"/>
              </a:solidFill>
              <a:cs typeface="Arial" charset="0"/>
            </a:endParaRPr>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Except for pathological cases, best achievable unfairness value is 1</a:t>
            </a:r>
          </a:p>
          <a:p>
            <a:pPr eaLnBrk="1" hangingPunct="1"/>
            <a:endParaRPr lang="en-US">
              <a:latin typeface="Arial" charset="0"/>
            </a:endParaRPr>
          </a:p>
          <a:p>
            <a:pPr eaLnBrk="1" hangingPunct="1"/>
            <a:r>
              <a:rPr lang="en-US">
                <a:latin typeface="Calibri" charset="0"/>
                <a:cs typeface="Tahoma" charset="0"/>
              </a:rPr>
              <a:t>Maximizes DRAM throughput if it cannot improve fairness</a:t>
            </a:r>
          </a:p>
          <a:p>
            <a:pPr eaLnBrk="1" hangingPunct="1"/>
            <a:r>
              <a:rPr lang="en-US">
                <a:latin typeface="Calibri" charset="0"/>
                <a:cs typeface="Tahoma" charset="0"/>
              </a:rPr>
              <a:t>WORK CONSERVING: Does not waste useful bandwidth to improve fairness</a:t>
            </a:r>
          </a:p>
          <a:p>
            <a:pPr marL="695595" lvl="2" indent="-342944"/>
            <a:r>
              <a:rPr lang="en-US">
                <a:latin typeface="Calibri" charset="0"/>
                <a:ea typeface="ＭＳ Ｐゴシック" charset="0"/>
                <a:cs typeface="Tahoma" charset="0"/>
              </a:rPr>
              <a:t>If a request does not interfere with any other, it is scheduled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95EDEE-B7D1-1440-996D-71E43B120717}" type="slidenum">
              <a:rPr lang="en-US" sz="1200">
                <a:solidFill>
                  <a:prstClr val="black"/>
                </a:solidFill>
                <a:cs typeface="Arial" charset="0"/>
              </a:rPr>
              <a:pPr eaLnBrk="1" hangingPunct="1"/>
              <a:t>36</a:t>
            </a:fld>
            <a:endParaRPr lang="en-US" sz="1200">
              <a:solidFill>
                <a:prstClr val="black"/>
              </a:solidFill>
              <a:cs typeface="Arial" charset="0"/>
            </a:endParaRPr>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atin typeface="Arial" charset="0"/>
              </a:rPr>
              <a:t>A pictorial example of how our solution prevents stream from being a memory performance hog</a:t>
            </a:r>
          </a:p>
          <a:p>
            <a:pPr>
              <a:buFontTx/>
              <a:buChar char="-"/>
            </a:pPr>
            <a:r>
              <a:rPr lang="en-US">
                <a:latin typeface="Arial" charset="0"/>
              </a:rPr>
              <a:t>Our technique requires the DRAM controller to keep track of slowdowns for each thread and the unfairness value based on these slowdowns</a:t>
            </a:r>
          </a:p>
          <a:p>
            <a:pPr>
              <a:buFontTx/>
              <a:buChar char="-"/>
            </a:pPr>
            <a:r>
              <a:rPr lang="en-US">
                <a:latin typeface="Arial" charset="0"/>
              </a:rPr>
              <a:t>Alpha parameter (maximum tolerable unfairness until the fairness-oriented scheduling policy kicks in) is set to 1.05 in this example</a:t>
            </a:r>
          </a:p>
          <a:p>
            <a:pPr>
              <a:buFontTx/>
              <a:buChar char="-"/>
            </a:pPr>
            <a:r>
              <a:rPr lang="en-US">
                <a:latin typeface="Arial" charset="0"/>
              </a:rPr>
              <a:t>As stream</a:t>
            </a:r>
            <a:r>
              <a:rPr lang="ja-JP" altLang="en-US">
                <a:latin typeface="Arial" charset="0"/>
              </a:rPr>
              <a:t>’</a:t>
            </a:r>
            <a:r>
              <a:rPr lang="en-US" altLang="ja-JP">
                <a:latin typeface="Arial" charset="0"/>
              </a:rPr>
              <a:t>s requests are prioritized over rdarray</a:t>
            </a:r>
            <a:r>
              <a:rPr lang="ja-JP" altLang="en-US">
                <a:latin typeface="Arial" charset="0"/>
              </a:rPr>
              <a:t>’</a:t>
            </a:r>
            <a:r>
              <a:rPr lang="en-US" altLang="ja-JP">
                <a:latin typeface="Arial" charset="0"/>
              </a:rPr>
              <a:t>s, rdarray</a:t>
            </a:r>
            <a:r>
              <a:rPr lang="ja-JP" altLang="en-US">
                <a:latin typeface="Arial" charset="0"/>
              </a:rPr>
              <a:t>’</a:t>
            </a:r>
            <a:r>
              <a:rPr lang="en-US" altLang="ja-JP">
                <a:latin typeface="Arial" charset="0"/>
              </a:rPr>
              <a:t>s slowdown increases and hence unfairness increases</a:t>
            </a:r>
          </a:p>
          <a:p>
            <a:pPr>
              <a:buFontTx/>
              <a:buChar char="-"/>
            </a:pPr>
            <a:r>
              <a:rPr lang="en-US">
                <a:latin typeface="Arial" charset="0"/>
              </a:rPr>
              <a:t>Once unfairness crosses the alpha value, our algorithm kicks in and uses the fairness-oriented scheduling policy</a:t>
            </a:r>
          </a:p>
          <a:p>
            <a:pPr>
              <a:buFontTx/>
              <a:buChar char="-"/>
            </a:pPr>
            <a:r>
              <a:rPr lang="en-US">
                <a:latin typeface="Arial" charset="0"/>
              </a:rPr>
              <a:t>This policy prioritizes requests from the thread with the maximum slowdown (rdarray – thread 1)</a:t>
            </a:r>
          </a:p>
          <a:p>
            <a:pPr>
              <a:buFontTx/>
              <a:buChar char="-"/>
            </a:pPr>
            <a:r>
              <a:rPr lang="en-US">
                <a:latin typeface="Arial" charset="0"/>
              </a:rPr>
              <a:t>Hence, rdarray</a:t>
            </a:r>
            <a:r>
              <a:rPr lang="ja-JP" altLang="en-US">
                <a:latin typeface="Arial" charset="0"/>
              </a:rPr>
              <a:t>’</a:t>
            </a:r>
            <a:r>
              <a:rPr lang="en-US" altLang="ja-JP">
                <a:latin typeface="Arial" charset="0"/>
              </a:rPr>
              <a:t>s requests do not indefinitely starve</a:t>
            </a:r>
          </a:p>
          <a:p>
            <a:pPr>
              <a:buFontTx/>
              <a:buChar char="-"/>
            </a:pPr>
            <a:r>
              <a:rPr lang="en-US">
                <a:latin typeface="Arial" charset="0"/>
              </a:rPr>
              <a:t>Servicing rdarray</a:t>
            </a:r>
            <a:r>
              <a:rPr lang="ja-JP" altLang="en-US">
                <a:latin typeface="Arial" charset="0"/>
              </a:rPr>
              <a:t>’</a:t>
            </a:r>
            <a:r>
              <a:rPr lang="en-US" altLang="ja-JP">
                <a:latin typeface="Arial" charset="0"/>
              </a:rPr>
              <a:t>s request increases stream</a:t>
            </a:r>
            <a:r>
              <a:rPr lang="ja-JP" altLang="en-US">
                <a:latin typeface="Arial" charset="0"/>
              </a:rPr>
              <a:t>’</a:t>
            </a:r>
            <a:r>
              <a:rPr lang="en-US" altLang="ja-JP">
                <a:latin typeface="Arial" charset="0"/>
              </a:rPr>
              <a:t>s slowdown and keeps in check rdarray</a:t>
            </a:r>
            <a:r>
              <a:rPr lang="ja-JP" altLang="en-US">
                <a:latin typeface="Arial" charset="0"/>
              </a:rPr>
              <a:t>’</a:t>
            </a:r>
            <a:r>
              <a:rPr lang="en-US" altLang="ja-JP">
                <a:latin typeface="Arial" charset="0"/>
              </a:rPr>
              <a:t>s slowdown (thus reduces unfairness)</a:t>
            </a:r>
          </a:p>
          <a:p>
            <a:pPr>
              <a:buFontTx/>
              <a:buChar char="-"/>
            </a:pPr>
            <a:r>
              <a:rPr lang="en-US">
                <a:latin typeface="Arial" charset="0"/>
              </a:rPr>
              <a:t>Therefore, when unfairness becomes tolerable again, our algorithm switches back to the baseline scheduling policy to maximize throughput (i.e. it schedules stream</a:t>
            </a:r>
            <a:r>
              <a:rPr lang="ja-JP" altLang="en-US">
                <a:latin typeface="Arial" charset="0"/>
              </a:rPr>
              <a:t>’</a:t>
            </a:r>
            <a:r>
              <a:rPr lang="en-US" altLang="ja-JP">
                <a:latin typeface="Arial" charset="0"/>
              </a:rPr>
              <a:t>s row hit requests first, and then the oldest requests)</a:t>
            </a:r>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dirty="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Why do we get such a large disparity in the slowdowns?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What is it then? Why do we get such large disparity in slowdowns in a dual core system?</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 will call such an application a </a:t>
            </a:r>
            <a:r>
              <a:rPr lang="ja-JP" altLang="en-US" sz="1000" dirty="0">
                <a:latin typeface="Arial" charset="0"/>
              </a:rPr>
              <a:t>“</a:t>
            </a:r>
            <a:r>
              <a:rPr lang="en-US" altLang="ja-JP" sz="1000" dirty="0">
                <a:latin typeface="Arial" charset="0"/>
              </a:rPr>
              <a:t>memory performance hog</a:t>
            </a:r>
            <a:r>
              <a:rPr lang="ja-JP" altLang="en-US" sz="1000" dirty="0">
                <a:latin typeface="Arial" charset="0"/>
              </a:rPr>
              <a:t>”</a:t>
            </a:r>
            <a:endParaRPr lang="en-US" altLang="ja-JP" sz="1000" dirty="0">
              <a:latin typeface="Arial" charset="0"/>
            </a:endParaRPr>
          </a:p>
          <a:p>
            <a:pPr eaLnBrk="1" hangingPunct="1">
              <a:lnSpc>
                <a:spcPct val="90000"/>
              </a:lnSpc>
              <a:spcBef>
                <a:spcPct val="0"/>
              </a:spcBef>
            </a:pPr>
            <a:r>
              <a:rPr lang="en-US" sz="1000" dirty="0">
                <a:latin typeface="Arial" charset="0"/>
              </a:rPr>
              <a:t>Now, let me tell you why this disparity in slowdowns happens.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that there are other applications or the OS interfering with gcc, stealing its time quantums? No.</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1E0A0-A893-BF4B-B949-99F940BF11F6}" type="slidenum">
              <a:rPr lang="en-US" sz="1200">
                <a:solidFill>
                  <a:srgbClr val="000000"/>
                </a:solidFill>
                <a:cs typeface="Arial" charset="0"/>
              </a:rPr>
              <a:pPr eaLnBrk="1" hangingPunct="1"/>
              <a:t>4</a:t>
            </a:fld>
            <a:endParaRPr lang="en-US" sz="1200" dirty="0">
              <a:solidFill>
                <a:srgbClr val="000000"/>
              </a:solidFill>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38</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Modern processors try to </a:t>
            </a:r>
            <a:r>
              <a:rPr lang="en-US">
                <a:solidFill>
                  <a:srgbClr val="0000FF"/>
                </a:solidFill>
                <a:latin typeface="Arial" charset="0"/>
              </a:rPr>
              <a:t>amortize the latency of DRAM requests </a:t>
            </a:r>
            <a:r>
              <a:rPr lang="en-US">
                <a:latin typeface="Arial" charset="0"/>
              </a:rPr>
              <a:t>by generating </a:t>
            </a:r>
            <a:r>
              <a:rPr lang="en-US">
                <a:solidFill>
                  <a:srgbClr val="0000FF"/>
                </a:solidFill>
                <a:latin typeface="Arial" charset="0"/>
              </a:rPr>
              <a:t>multiple outstanding requests</a:t>
            </a:r>
          </a:p>
          <a:p>
            <a:pPr eaLnBrk="1" hangingPunct="1"/>
            <a:r>
              <a:rPr lang="en-US">
                <a:solidFill>
                  <a:srgbClr val="0000FF"/>
                </a:solidFill>
                <a:latin typeface="Arial" charset="0"/>
              </a:rPr>
              <a:t>This concept is called memory-level parallelism.</a:t>
            </a:r>
          </a:p>
          <a:p>
            <a:pPr eaLnBrk="1" hangingPunct="1"/>
            <a:r>
              <a:rPr lang="en-US" b="1">
                <a:solidFill>
                  <a:srgbClr val="0000FF"/>
                </a:solidFill>
                <a:latin typeface="Arial" charset="0"/>
              </a:rPr>
              <a:t>Many techniques</a:t>
            </a:r>
            <a:r>
              <a:rPr lang="en-US">
                <a:solidFill>
                  <a:srgbClr val="0000FF"/>
                </a:solidFill>
                <a:latin typeface="Arial" charset="0"/>
              </a:rPr>
              <a:t>, such as OOO, non-blocking caches and runahead execution, </a:t>
            </a:r>
            <a:r>
              <a:rPr lang="en-US" b="1">
                <a:solidFill>
                  <a:srgbClr val="0000FF"/>
                </a:solidFill>
                <a:latin typeface="Arial" charset="0"/>
              </a:rPr>
              <a:t>are designed or used to tolerate long memory latencies by exploiting memory-level parallelism</a:t>
            </a:r>
          </a:p>
          <a:p>
            <a:pPr eaLnBrk="1" hangingPunct="1"/>
            <a:endParaRPr lang="en-US">
              <a:solidFill>
                <a:srgbClr val="0000FF"/>
              </a:solidFill>
              <a:latin typeface="Arial" charset="0"/>
            </a:endParaRPr>
          </a:p>
          <a:p>
            <a:pPr eaLnBrk="1" hangingPunct="1"/>
            <a:r>
              <a:rPr lang="en-US" b="1">
                <a:solidFill>
                  <a:srgbClr val="0000FF"/>
                </a:solidFill>
                <a:latin typeface="Arial" charset="0"/>
              </a:rPr>
              <a:t>These latency tolerance techniques are effective only if </a:t>
            </a:r>
            <a:r>
              <a:rPr lang="en-US">
                <a:solidFill>
                  <a:srgbClr val="0000FF"/>
                </a:solidFill>
                <a:latin typeface="Arial" charset="0"/>
              </a:rPr>
              <a:t>the DRAM controller actually services </a:t>
            </a:r>
            <a:r>
              <a:rPr lang="en-US">
                <a:latin typeface="Arial" charset="0"/>
              </a:rPr>
              <a:t>the multiple requests of a thread </a:t>
            </a:r>
            <a:r>
              <a:rPr lang="en-US">
                <a:solidFill>
                  <a:srgbClr val="0000FF"/>
                </a:solidFill>
                <a:latin typeface="Arial" charset="0"/>
              </a:rPr>
              <a:t>in parallel in DRAM banks</a:t>
            </a:r>
            <a:endParaRPr lang="en-US">
              <a:latin typeface="Arial" charset="0"/>
            </a:endParaRPr>
          </a:p>
          <a:p>
            <a:pPr eaLnBrk="1" hangingPunct="1"/>
            <a:r>
              <a:rPr lang="en-US">
                <a:latin typeface="Arial" charset="0"/>
              </a:rPr>
              <a:t>This is true in a single-threaded system since only one thread has exclusive access to all DRAM banks.</a:t>
            </a:r>
          </a:p>
          <a:p>
            <a:pPr eaLnBrk="1" hangingPunct="1"/>
            <a:endParaRPr lang="en-US">
              <a:latin typeface="Arial" charset="0"/>
            </a:endParaRPr>
          </a:p>
          <a:p>
            <a:pPr eaLnBrk="1" hangingPunct="1"/>
            <a:r>
              <a:rPr lang="en-US">
                <a:latin typeface="Arial" charset="0"/>
              </a:rPr>
              <a:t>However, in a multi-core system, multiple threads share the DRAM controller.</a:t>
            </a:r>
          </a:p>
          <a:p>
            <a:pPr eaLnBrk="1" hangingPunct="1"/>
            <a:r>
              <a:rPr lang="en-US">
                <a:latin typeface="Arial" charset="0"/>
              </a:rPr>
              <a:t>Unfortunately, existing DRAM controllers are not aware of each thread</a:t>
            </a:r>
            <a:r>
              <a:rPr lang="ja-JP" altLang="en-US">
                <a:latin typeface="Arial" charset="0"/>
              </a:rPr>
              <a:t>’</a:t>
            </a:r>
            <a:r>
              <a:rPr lang="en-US" altLang="ja-JP">
                <a:latin typeface="Arial" charset="0"/>
              </a:rPr>
              <a:t>s memory level parallelism</a:t>
            </a:r>
          </a:p>
          <a:p>
            <a:pPr eaLnBrk="1" hangingPunct="1"/>
            <a:r>
              <a:rPr lang="en-US">
                <a:latin typeface="Arial" charset="0"/>
              </a:rPr>
              <a:t>As a result they can service</a:t>
            </a:r>
            <a:r>
              <a:rPr lang="en-US">
                <a:solidFill>
                  <a:srgbClr val="FF0000"/>
                </a:solidFill>
                <a:latin typeface="Arial" charset="0"/>
              </a:rPr>
              <a:t> </a:t>
            </a:r>
            <a:r>
              <a:rPr lang="en-US">
                <a:latin typeface="Arial" charset="0"/>
              </a:rPr>
              <a:t>each thread</a:t>
            </a:r>
            <a:r>
              <a:rPr lang="ja-JP" altLang="en-US">
                <a:latin typeface="Arial" charset="0"/>
              </a:rPr>
              <a:t>’</a:t>
            </a:r>
            <a:r>
              <a:rPr lang="en-US" altLang="ja-JP">
                <a:latin typeface="Arial" charset="0"/>
              </a:rPr>
              <a:t>s outstanding requests </a:t>
            </a:r>
            <a:r>
              <a:rPr lang="en-US" altLang="ja-JP">
                <a:solidFill>
                  <a:srgbClr val="FF0000"/>
                </a:solidFill>
                <a:latin typeface="Arial" charset="0"/>
              </a:rPr>
              <a:t>serially, not in parallel</a:t>
            </a:r>
            <a:endParaRPr lang="en-US" altLang="ja-JP">
              <a:latin typeface="Arial" charset="0"/>
            </a:endParaRPr>
          </a:p>
          <a:p>
            <a:pPr eaLnBrk="1" hangingPunct="1"/>
            <a:endParaRPr lang="en-US">
              <a:latin typeface="Arial" charset="0"/>
            </a:endParaRPr>
          </a:p>
          <a:p>
            <a:pPr eaLnBrk="1" hangingPunct="1"/>
            <a:r>
              <a:rPr lang="en-US">
                <a:latin typeface="Arial" charset="0"/>
              </a:rPr>
              <a:t>Let</a:t>
            </a:r>
            <a:r>
              <a:rPr lang="ja-JP" altLang="en-US">
                <a:latin typeface="Arial" charset="0"/>
              </a:rPr>
              <a:t>’</a:t>
            </a:r>
            <a:r>
              <a:rPr lang="en-US" altLang="ja-JP">
                <a:latin typeface="Arial" charset="0"/>
              </a:rPr>
              <a:t>s take a look at why this happens.</a:t>
            </a:r>
          </a:p>
          <a:p>
            <a:pPr eaLnBrk="1" hangingPunct="1"/>
            <a:endParaRPr lang="en-US">
              <a:latin typeface="Arial" charset="0"/>
            </a:endParaRPr>
          </a:p>
          <a:p>
            <a:pPr eaLnBrk="1" hangingPunct="1"/>
            <a:r>
              <a:rPr lang="en-US">
                <a:latin typeface="Arial" charset="0"/>
              </a:rPr>
              <a:t>-----------------------------------------</a:t>
            </a:r>
          </a:p>
          <a:p>
            <a:pPr eaLnBrk="1" hangingPunct="1"/>
            <a:endParaRPr lang="en-US">
              <a:latin typeface="Arial" charset="0"/>
            </a:endParaRPr>
          </a:p>
          <a:p>
            <a:pPr eaLnBrk="1" hangingPunct="1"/>
            <a:r>
              <a:rPr lang="en-US">
                <a:latin typeface="Arial" charset="0"/>
              </a:rPr>
              <a:t>Assuming requests are to different banks</a:t>
            </a:r>
          </a:p>
          <a:p>
            <a:pPr eaLnBrk="1" hangingPunct="1"/>
            <a:endParaRPr lang="en-US">
              <a:latin typeface="Arial" charset="0"/>
            </a:endParaRPr>
          </a:p>
          <a:p>
            <a:pPr eaLnBrk="1" hangingPunct="1"/>
            <a:r>
              <a:rPr lang="en-US">
                <a:latin typeface="Arial" charset="0"/>
              </a:rPr>
              <a:t>In a single core system this is fine because only one thread has exclusive access to all DRAM banks.</a:t>
            </a:r>
          </a:p>
          <a:p>
            <a:pPr eaLnBrk="1" hangingPunct="1"/>
            <a:r>
              <a:rPr lang="en-US">
                <a:latin typeface="Arial" charset="0"/>
              </a:rPr>
              <a:t>However, in a multi-core system, multiple threads shared the DRAM controller.</a:t>
            </a:r>
          </a:p>
          <a:p>
            <a:pPr eaLnBrk="1" hangingPunct="1"/>
            <a:r>
              <a:rPr lang="en-US">
                <a:latin typeface="Arial" charset="0"/>
              </a:rPr>
              <a:t>Unfortunately, DRAM controllers are unaware of a thread</a:t>
            </a:r>
            <a:r>
              <a:rPr lang="ja-JP" altLang="en-US">
                <a:latin typeface="Arial" charset="0"/>
              </a:rPr>
              <a:t>’</a:t>
            </a:r>
            <a:r>
              <a:rPr lang="en-US" altLang="ja-JP">
                <a:latin typeface="Arial" charset="0"/>
              </a:rPr>
              <a:t>s MLP. As a result, because threads can interfere with each other in the DRAM system, they can service each thread</a:t>
            </a:r>
            <a:r>
              <a:rPr lang="ja-JP" altLang="en-US">
                <a:latin typeface="Arial" charset="0"/>
              </a:rPr>
              <a:t>’</a:t>
            </a:r>
            <a:r>
              <a:rPr lang="en-US" altLang="ja-JP">
                <a:latin typeface="Arial" charset="0"/>
              </a:rPr>
              <a:t>s requests serially instead of in parallel.</a:t>
            </a:r>
          </a:p>
          <a:p>
            <a:pPr eaLnBrk="1" hangingPunct="1"/>
            <a:r>
              <a:rPr lang="en-US">
                <a:latin typeface="Arial" charset="0"/>
              </a:rPr>
              <a:t>Let</a:t>
            </a:r>
            <a:r>
              <a:rPr lang="ja-JP" altLang="en-US">
                <a:latin typeface="Arial" charset="0"/>
              </a:rPr>
              <a:t>’</a:t>
            </a:r>
            <a:r>
              <a:rPr lang="en-US" altLang="ja-JP">
                <a:latin typeface="Arial" charset="0"/>
              </a:rPr>
              <a:t>s take a look at why this happens.</a:t>
            </a:r>
            <a:endParaRPr lang="en-US">
              <a:latin typeface="Arial"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E9B987-4A43-5546-A2A8-9A6EB6BF51A2}" type="slidenum">
              <a:rPr lang="en-US" sz="1200">
                <a:latin typeface="Calibri" charset="0"/>
                <a:cs typeface="Arial" charset="0"/>
              </a:rPr>
              <a:pPr eaLnBrk="1" hangingPunct="1"/>
              <a:t>39</a:t>
            </a:fld>
            <a:endParaRPr lang="en-US" sz="1200">
              <a:latin typeface="Calibri"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I will demonstrate this pictorially with an example.</a:t>
            </a:r>
          </a:p>
          <a:p>
            <a:pPr eaLnBrk="1" hangingPunct="1"/>
            <a:endParaRPr lang="en-US">
              <a:latin typeface="Arial" charset="0"/>
            </a:endParaRPr>
          </a:p>
          <a:p>
            <a:pPr eaLnBrk="1" hangingPunct="1"/>
            <a:r>
              <a:rPr lang="en-US">
                <a:latin typeface="Arial" charset="0"/>
              </a:rPr>
              <a:t>Let</a:t>
            </a:r>
            <a:r>
              <a:rPr lang="ja-JP" altLang="en-US">
                <a:latin typeface="Arial" charset="0"/>
              </a:rPr>
              <a:t>’</a:t>
            </a:r>
            <a:r>
              <a:rPr lang="en-US" altLang="ja-JP">
                <a:latin typeface="Arial" charset="0"/>
              </a:rPr>
              <a:t>s say a thread A executes until it encounters 2 DRAM requests caused by two of its load instructions. These requests are sent to the DRAM controller. And, the controller services them by first scheduling the request to Bank 0 and then scheduling the request to Bank 1. While the requests are being serviced in parallel in the banks, the thread stalls (waiting for the data). Once the servicing of the requests completes, the thread can continue execution.</a:t>
            </a:r>
          </a:p>
          <a:p>
            <a:pPr eaLnBrk="1" hangingPunct="1"/>
            <a:endParaRPr lang="en-US">
              <a:latin typeface="Arial" charset="0"/>
            </a:endParaRPr>
          </a:p>
          <a:p>
            <a:pPr eaLnBrk="1" hangingPunct="1"/>
            <a:r>
              <a:rPr lang="en-US">
                <a:latin typeface="Arial" charset="0"/>
              </a:rPr>
              <a:t>Since the requests were serviced in parallel in the two banks, bank access latencies of  the two requests are overlapped. As a result, the thread stalls for approximately one bank access latency, instead of two bank access latencies.</a:t>
            </a: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CB4BEB-7F93-D344-9416-8F918E0D0B0B}" type="slidenum">
              <a:rPr lang="en-US" sz="1200">
                <a:latin typeface="Calibri" charset="0"/>
                <a:cs typeface="Arial" charset="0"/>
              </a:rPr>
              <a:pPr eaLnBrk="1" hangingPunct="1"/>
              <a:t>40</a:t>
            </a:fld>
            <a:endParaRPr lang="en-US" sz="1200">
              <a:latin typeface="Calibri"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What happens when we run two of these threads together in a dual-core system?</a:t>
            </a:r>
            <a:r>
              <a:rPr lang="en-US">
                <a:latin typeface="Arial" charset="0"/>
              </a:rPr>
              <a:t> Again, both threads execute until each encounters 2 DRAM requests. These requests are sent to the DRAM controller. Assume they arrive in the order shown. And the controller services them in the order they arrive.</a:t>
            </a:r>
          </a:p>
          <a:p>
            <a:endParaRPr lang="en-US">
              <a:latin typeface="Arial" charset="0"/>
            </a:endParaRPr>
          </a:p>
          <a:p>
            <a:r>
              <a:rPr lang="en-US">
                <a:latin typeface="Arial" charset="0"/>
              </a:rPr>
              <a:t>The controller first takes Thread A</a:t>
            </a:r>
            <a:r>
              <a:rPr lang="ja-JP" altLang="en-US">
                <a:latin typeface="Arial" charset="0"/>
              </a:rPr>
              <a:t>’</a:t>
            </a:r>
            <a:r>
              <a:rPr lang="en-US" altLang="ja-JP">
                <a:latin typeface="Arial" charset="0"/>
              </a:rPr>
              <a:t>s request to Bank 0 and schedules it. It then schedules Thread B</a:t>
            </a:r>
            <a:r>
              <a:rPr lang="ja-JP" altLang="en-US">
                <a:latin typeface="Arial" charset="0"/>
              </a:rPr>
              <a:t>’</a:t>
            </a:r>
            <a:r>
              <a:rPr lang="en-US" altLang="ja-JP">
                <a:latin typeface="Arial" charset="0"/>
              </a:rPr>
              <a:t>s request to Bank 1. While these two requests are serviced in parallel, both threads stall. </a:t>
            </a:r>
          </a:p>
          <a:p>
            <a:endParaRPr lang="en-US">
              <a:latin typeface="Arial" charset="0"/>
            </a:endParaRPr>
          </a:p>
          <a:p>
            <a:r>
              <a:rPr lang="en-US">
                <a:latin typeface="Arial" charset="0"/>
              </a:rPr>
              <a:t>Once the first request to Bank 0 is done, the controller takes Thread B</a:t>
            </a:r>
            <a:r>
              <a:rPr lang="ja-JP" altLang="en-US">
                <a:latin typeface="Arial" charset="0"/>
              </a:rPr>
              <a:t>’</a:t>
            </a:r>
            <a:r>
              <a:rPr lang="en-US" altLang="ja-JP">
                <a:latin typeface="Arial" charset="0"/>
              </a:rPr>
              <a:t>s request to bank 0 and schedules it. And it takes Thread A</a:t>
            </a:r>
            <a:r>
              <a:rPr lang="ja-JP" altLang="en-US">
                <a:latin typeface="Arial" charset="0"/>
              </a:rPr>
              <a:t>’</a:t>
            </a:r>
            <a:r>
              <a:rPr lang="en-US" altLang="ja-JP">
                <a:latin typeface="Arial" charset="0"/>
              </a:rPr>
              <a:t>s request to Bank 1 and schedules it. While these two requests are serviced in parallel, both threads stall. </a:t>
            </a:r>
          </a:p>
          <a:p>
            <a:endParaRPr lang="en-US">
              <a:latin typeface="Arial" charset="0"/>
            </a:endParaRPr>
          </a:p>
          <a:p>
            <a:r>
              <a:rPr lang="en-US">
                <a:latin typeface="Arial" charset="0"/>
              </a:rPr>
              <a:t>Once the requests are complete, the threads continue computation.</a:t>
            </a:r>
          </a:p>
          <a:p>
            <a:endParaRPr lang="en-US">
              <a:latin typeface="Arial" charset="0"/>
            </a:endParaRPr>
          </a:p>
          <a:p>
            <a:r>
              <a:rPr lang="en-US">
                <a:latin typeface="Arial" charset="0"/>
              </a:rPr>
              <a:t>In this case</a:t>
            </a:r>
            <a:r>
              <a:rPr lang="en-US" b="1">
                <a:latin typeface="Arial" charset="0"/>
              </a:rPr>
              <a:t>, because the threads</a:t>
            </a:r>
            <a:r>
              <a:rPr lang="ja-JP" altLang="en-US" b="1">
                <a:latin typeface="Arial" charset="0"/>
              </a:rPr>
              <a:t>’</a:t>
            </a:r>
            <a:r>
              <a:rPr lang="en-US" altLang="ja-JP" b="1">
                <a:latin typeface="Arial" charset="0"/>
              </a:rPr>
              <a:t> requests interfered with each other in the DRAM system</a:t>
            </a:r>
            <a:r>
              <a:rPr lang="en-US" altLang="ja-JP">
                <a:latin typeface="Arial" charset="0"/>
              </a:rPr>
              <a:t>, the bank access latencies of each thread were serialized because the requests were serialized. As a result both threads stall for two bank access latencies instead of 1, which is what each thread experienced when running alone.</a:t>
            </a:r>
          </a:p>
          <a:p>
            <a:endParaRPr lang="en-US">
              <a:latin typeface="Arial" charset="0"/>
            </a:endParaRPr>
          </a:p>
          <a:p>
            <a:r>
              <a:rPr lang="en-US">
                <a:latin typeface="Arial" charset="0"/>
              </a:rPr>
              <a:t>This is because the DRAM controller did not try to preserve the bank parallelism of each thread.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Can we do better than this? Let me describe what a parallelism aware scheduler would do. </a:t>
            </a:r>
          </a:p>
          <a:p>
            <a:endParaRPr lang="en-US">
              <a:latin typeface="Arial" charset="0"/>
            </a:endParaRPr>
          </a:p>
          <a:p>
            <a:r>
              <a:rPr lang="en-US">
                <a:latin typeface="Arial" charset="0"/>
              </a:rPr>
              <a:t>This is the same example. The two threads compute until they each generate 2 DRAM requests, which arrive at the controller in the same order as before. The controller first takes Thread A</a:t>
            </a:r>
            <a:r>
              <a:rPr lang="ja-JP" altLang="en-US">
                <a:latin typeface="Arial" charset="0"/>
              </a:rPr>
              <a:t>’</a:t>
            </a:r>
            <a:r>
              <a:rPr lang="en-US" altLang="ja-JP">
                <a:latin typeface="Arial" charset="0"/>
              </a:rPr>
              <a:t>s request to Bank 0 and schedules it. But then, instead of servicing the requests in their arrival order, it realizes there is another request from Thread A to Bank 1 and if it schedules that one back to back with Thread A</a:t>
            </a:r>
            <a:r>
              <a:rPr lang="ja-JP" altLang="en-US">
                <a:latin typeface="Arial" charset="0"/>
              </a:rPr>
              <a:t>’</a:t>
            </a:r>
            <a:r>
              <a:rPr lang="en-US" altLang="ja-JP">
                <a:latin typeface="Arial" charset="0"/>
              </a:rPr>
              <a:t>s previous request, thread A</a:t>
            </a:r>
            <a:r>
              <a:rPr lang="ja-JP" altLang="en-US">
                <a:latin typeface="Arial" charset="0"/>
              </a:rPr>
              <a:t>’</a:t>
            </a:r>
            <a:r>
              <a:rPr lang="en-US" altLang="ja-JP">
                <a:latin typeface="Arial" charset="0"/>
              </a:rPr>
              <a:t>s request latencies would be overlapped.</a:t>
            </a:r>
          </a:p>
          <a:p>
            <a:endParaRPr lang="en-US">
              <a:latin typeface="Arial" charset="0"/>
            </a:endParaRPr>
          </a:p>
          <a:p>
            <a:r>
              <a:rPr lang="en-US">
                <a:latin typeface="Arial" charset="0"/>
              </a:rPr>
              <a:t>Therefore, the controller takes Thread A</a:t>
            </a:r>
            <a:r>
              <a:rPr lang="ja-JP" altLang="en-US">
                <a:latin typeface="Arial" charset="0"/>
              </a:rPr>
              <a:t>’</a:t>
            </a:r>
            <a:r>
              <a:rPr lang="en-US" altLang="ja-JP">
                <a:latin typeface="Arial" charset="0"/>
              </a:rPr>
              <a:t>s request to Bank 1 and schedules it. While these two requests are serviced in parallel in the banks, both threads stall. </a:t>
            </a:r>
          </a:p>
          <a:p>
            <a:endParaRPr lang="en-US">
              <a:latin typeface="Arial" charset="0"/>
            </a:endParaRPr>
          </a:p>
          <a:p>
            <a:r>
              <a:rPr lang="en-US">
                <a:latin typeface="Arial" charset="0"/>
              </a:rPr>
              <a:t>Once the request to Bank 0 is complete, the controller takes Thread B</a:t>
            </a:r>
            <a:r>
              <a:rPr lang="ja-JP" altLang="en-US">
                <a:latin typeface="Arial" charset="0"/>
              </a:rPr>
              <a:t>’</a:t>
            </a:r>
            <a:r>
              <a:rPr lang="en-US" altLang="ja-JP">
                <a:latin typeface="Arial" charset="0"/>
              </a:rPr>
              <a:t>s request to Bank 0 and schedules it. Later, it schedules Thread B</a:t>
            </a:r>
            <a:r>
              <a:rPr lang="ja-JP" altLang="en-US">
                <a:latin typeface="Arial" charset="0"/>
              </a:rPr>
              <a:t>’</a:t>
            </a:r>
            <a:r>
              <a:rPr lang="en-US" altLang="ja-JP">
                <a:latin typeface="Arial" charset="0"/>
              </a:rPr>
              <a:t>s request to Bank 1. While these two requests are being serviced, Thread B stalls (because it does not have the data it needs), </a:t>
            </a:r>
            <a:r>
              <a:rPr lang="en-US" altLang="ja-JP" b="1">
                <a:latin typeface="Arial" charset="0"/>
              </a:rPr>
              <a:t>but thread A can do useful computation! This is because its requests were serviced in parallel in the banks, instead of serially, and the thread has all the data it needs to do useful computation</a:t>
            </a:r>
            <a:r>
              <a:rPr lang="en-US" altLang="ja-JP">
                <a:latin typeface="Arial" charset="0"/>
              </a:rPr>
              <a:t>. As a result, the execution time of Thread A reduces compared to the baseline scheduler that was not aware of the threads</a:t>
            </a:r>
            <a:r>
              <a:rPr lang="ja-JP" altLang="en-US">
                <a:latin typeface="Arial" charset="0"/>
              </a:rPr>
              <a:t>’</a:t>
            </a:r>
            <a:r>
              <a:rPr lang="en-US" altLang="ja-JP">
                <a:latin typeface="Arial" charset="0"/>
              </a:rPr>
              <a:t> bank parallelism. </a:t>
            </a:r>
          </a:p>
          <a:p>
            <a:endParaRPr lang="en-US">
              <a:latin typeface="Arial" charset="0"/>
            </a:endParaRPr>
          </a:p>
          <a:p>
            <a:r>
              <a:rPr lang="en-US">
                <a:latin typeface="Arial" charset="0"/>
              </a:rPr>
              <a:t>Overall system throughput also improves because the average stall-time of the threads is 1.5 bank access latencies instead of 2. </a:t>
            </a:r>
            <a:r>
              <a:rPr lang="en-US" b="1">
                <a:latin typeface="Arial" charset="0"/>
              </a:rPr>
              <a:t>Instead of stalling, cores can make progress executing their instruction streams.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1100">
                <a:latin typeface="Arial" charset="0"/>
              </a:rPr>
              <a:t>Parallelism aware batch scheduling uses two key principles. The first principle is parallelism awareness. As I showed you before, a thread</a:t>
            </a:r>
            <a:r>
              <a:rPr lang="ja-JP" altLang="en-US" sz="1100">
                <a:latin typeface="Arial" charset="0"/>
              </a:rPr>
              <a:t>’</a:t>
            </a:r>
            <a:r>
              <a:rPr lang="en-US" altLang="ja-JP" sz="1100">
                <a:latin typeface="Arial" charset="0"/>
              </a:rPr>
              <a:t>s bank parallelism is improved by scheduling requests from a thread to different banks back to back. Unfortunately, doing this greedily can cause starvation because a thread whose requests are continuously scheduled back to back can keep on generating more requests and therefore deny service to other threads that are waiting to access the same bank.</a:t>
            </a:r>
          </a:p>
          <a:p>
            <a:pPr eaLnBrk="1" hangingPunct="1">
              <a:lnSpc>
                <a:spcPct val="80000"/>
              </a:lnSpc>
            </a:pPr>
            <a:endParaRPr lang="en-US" sz="1100">
              <a:latin typeface="Arial" charset="0"/>
            </a:endParaRPr>
          </a:p>
          <a:p>
            <a:pPr marL="0" lvl="1">
              <a:lnSpc>
                <a:spcPct val="80000"/>
              </a:lnSpc>
            </a:pPr>
            <a:r>
              <a:rPr lang="en-US" sz="1100">
                <a:latin typeface="Arial" charset="0"/>
                <a:ea typeface="ＭＳ Ｐゴシック" charset="0"/>
              </a:rPr>
              <a:t>To avoid this, we use a second principle, called request batching. With this, the controller groups a fixed number of oldest requests from each thread into a </a:t>
            </a:r>
            <a:r>
              <a:rPr lang="ja-JP" altLang="en-US" sz="1100">
                <a:latin typeface="Arial" charset="0"/>
                <a:ea typeface="ＭＳ Ｐゴシック" charset="0"/>
              </a:rPr>
              <a:t>“</a:t>
            </a:r>
            <a:r>
              <a:rPr lang="en-US" altLang="ja-JP" sz="1100">
                <a:latin typeface="Arial" charset="0"/>
                <a:ea typeface="ＭＳ Ｐゴシック" charset="0"/>
              </a:rPr>
              <a:t>batch</a:t>
            </a:r>
            <a:r>
              <a:rPr lang="ja-JP" altLang="en-US" sz="1100">
                <a:latin typeface="Arial" charset="0"/>
                <a:ea typeface="ＭＳ Ｐゴシック" charset="0"/>
              </a:rPr>
              <a:t>”</a:t>
            </a:r>
            <a:r>
              <a:rPr lang="en-US" altLang="ja-JP" sz="1100">
                <a:latin typeface="Arial" charset="0"/>
                <a:ea typeface="ＭＳ Ｐゴシック" charset="0"/>
              </a:rPr>
              <a:t>. And, it services the batch before all other requests. It forms a new batch when the current one is done.</a:t>
            </a:r>
          </a:p>
          <a:p>
            <a:pPr marL="0" lvl="1">
              <a:lnSpc>
                <a:spcPct val="80000"/>
              </a:lnSpc>
            </a:pPr>
            <a:endParaRPr lang="en-US" sz="1100">
              <a:latin typeface="Arial" charset="0"/>
              <a:ea typeface="ＭＳ Ｐゴシック" charset="0"/>
            </a:endParaRPr>
          </a:p>
          <a:p>
            <a:pPr marL="0" lvl="1">
              <a:lnSpc>
                <a:spcPct val="80000"/>
              </a:lnSpc>
            </a:pPr>
            <a:r>
              <a:rPr lang="en-US" sz="1100">
                <a:latin typeface="Arial" charset="0"/>
                <a:ea typeface="ＭＳ Ｐゴシック" charset="0"/>
              </a:rPr>
              <a:t>Batching eliminates </a:t>
            </a:r>
            <a:r>
              <a:rPr lang="en-US" sz="1100">
                <a:solidFill>
                  <a:srgbClr val="003399"/>
                </a:solidFill>
                <a:latin typeface="Arial" charset="0"/>
                <a:ea typeface="ＭＳ Ｐゴシック" charset="0"/>
              </a:rPr>
              <a:t>starvation of requests and threads, and provides fairness. It also allows parallelism of each thread to be optimized for within a batch.</a:t>
            </a:r>
          </a:p>
          <a:p>
            <a:pPr marL="0" lvl="1">
              <a:lnSpc>
                <a:spcPct val="80000"/>
              </a:lnSpc>
            </a:pPr>
            <a:endParaRPr lang="en-US" sz="1100">
              <a:solidFill>
                <a:srgbClr val="003399"/>
              </a:solidFill>
              <a:latin typeface="Arial" charset="0"/>
              <a:ea typeface="ＭＳ Ｐゴシック" charset="0"/>
            </a:endParaRPr>
          </a:p>
          <a:p>
            <a:pPr marL="0" lvl="1">
              <a:lnSpc>
                <a:spcPct val="80000"/>
              </a:lnSpc>
            </a:pPr>
            <a:r>
              <a:rPr lang="en-US" sz="1100">
                <a:solidFill>
                  <a:srgbClr val="003399"/>
                </a:solidFill>
                <a:latin typeface="Arial" charset="0"/>
                <a:ea typeface="ＭＳ Ｐゴシック" charset="0"/>
              </a:rPr>
              <a:t>Let</a:t>
            </a:r>
            <a:r>
              <a:rPr lang="ja-JP" altLang="en-US" sz="1100">
                <a:solidFill>
                  <a:srgbClr val="003399"/>
                </a:solidFill>
                <a:latin typeface="Arial" charset="0"/>
                <a:ea typeface="ＭＳ Ｐゴシック" charset="0"/>
              </a:rPr>
              <a:t>’</a:t>
            </a:r>
            <a:r>
              <a:rPr lang="en-US" altLang="ja-JP" sz="1100">
                <a:solidFill>
                  <a:srgbClr val="003399"/>
                </a:solidFill>
                <a:latin typeface="Arial" charset="0"/>
                <a:ea typeface="ＭＳ Ｐゴシック" charset="0"/>
              </a:rPr>
              <a:t>s take a look at how this works pictorially. </a:t>
            </a:r>
          </a:p>
          <a:p>
            <a:pPr marL="0" lvl="1">
              <a:lnSpc>
                <a:spcPct val="80000"/>
              </a:lnSpc>
            </a:pPr>
            <a:endParaRPr lang="en-US" sz="1100">
              <a:solidFill>
                <a:srgbClr val="003399"/>
              </a:solidFill>
              <a:latin typeface="Arial" charset="0"/>
              <a:ea typeface="ＭＳ Ｐゴシック" charset="0"/>
            </a:endParaRPr>
          </a:p>
          <a:p>
            <a:pPr marL="0" lvl="1">
              <a:lnSpc>
                <a:spcPct val="80000"/>
              </a:lnSpc>
            </a:pPr>
            <a:r>
              <a:rPr lang="en-US" sz="1100">
                <a:solidFill>
                  <a:srgbClr val="003399"/>
                </a:solidFill>
                <a:latin typeface="Arial" charset="0"/>
                <a:ea typeface="ＭＳ Ｐゴシック" charset="0"/>
              </a:rPr>
              <a:t>Multiple threads send requests to the DRAM controller. The controller groups these requests into a batch. Once a batch is formed any newly arriving requests are not included in the batch. </a:t>
            </a:r>
            <a:r>
              <a:rPr lang="en-US" sz="1100" b="1">
                <a:solidFill>
                  <a:srgbClr val="003399"/>
                </a:solidFill>
                <a:latin typeface="Arial" charset="0"/>
                <a:ea typeface="ＭＳ Ｐゴシック" charset="0"/>
              </a:rPr>
              <a:t>Within the batch, the controller schedules each thread</a:t>
            </a:r>
            <a:r>
              <a:rPr lang="ja-JP" altLang="en-US" sz="1100" b="1">
                <a:solidFill>
                  <a:srgbClr val="003399"/>
                </a:solidFill>
                <a:latin typeface="Arial" charset="0"/>
                <a:ea typeface="ＭＳ Ｐゴシック" charset="0"/>
              </a:rPr>
              <a:t>’</a:t>
            </a:r>
            <a:r>
              <a:rPr lang="en-US" altLang="ja-JP" sz="1100" b="1">
                <a:solidFill>
                  <a:srgbClr val="003399"/>
                </a:solidFill>
                <a:latin typeface="Arial" charset="0"/>
                <a:ea typeface="ＭＳ Ｐゴシック" charset="0"/>
              </a:rPr>
              <a:t>s requests in parallel</a:t>
            </a:r>
            <a:r>
              <a:rPr lang="en-US" altLang="ja-JP" sz="1100">
                <a:solidFill>
                  <a:srgbClr val="003399"/>
                </a:solidFill>
                <a:latin typeface="Arial" charset="0"/>
                <a:ea typeface="ＭＳ Ｐゴシック" charset="0"/>
              </a:rPr>
              <a:t>. It first takes TX</a:t>
            </a:r>
            <a:r>
              <a:rPr lang="ja-JP" altLang="en-US" sz="1100">
                <a:solidFill>
                  <a:srgbClr val="003399"/>
                </a:solidFill>
                <a:latin typeface="Arial" charset="0"/>
                <a:ea typeface="ＭＳ Ｐゴシック" charset="0"/>
              </a:rPr>
              <a:t>’</a:t>
            </a:r>
            <a:r>
              <a:rPr lang="en-US" altLang="ja-JP" sz="1100">
                <a:solidFill>
                  <a:srgbClr val="003399"/>
                </a:solidFill>
                <a:latin typeface="Arial" charset="0"/>
                <a:ea typeface="ＭＳ Ｐゴシック" charset="0"/>
              </a:rPr>
              <a:t>s requests and schedules them in parallel. Then it takes TY</a:t>
            </a:r>
            <a:r>
              <a:rPr lang="ja-JP" altLang="en-US" sz="1100">
                <a:solidFill>
                  <a:srgbClr val="003399"/>
                </a:solidFill>
                <a:latin typeface="Arial" charset="0"/>
                <a:ea typeface="ＭＳ Ｐゴシック" charset="0"/>
              </a:rPr>
              <a:t>’</a:t>
            </a:r>
            <a:r>
              <a:rPr lang="en-US" altLang="ja-JP" sz="1100">
                <a:solidFill>
                  <a:srgbClr val="003399"/>
                </a:solidFill>
                <a:latin typeface="Arial" charset="0"/>
                <a:ea typeface="ＭＳ Ｐゴシック" charset="0"/>
              </a:rPr>
              <a:t>s requests and schedules them in parallel. Note that incoming requests from T3 that are outside the batch are not serviced. Once all requests in the batch are serviced in a parallelism-aware manner, the controller forms a new batch with the requests in the memory request buffer.</a:t>
            </a:r>
            <a:endParaRPr lang="en-US" altLang="ja-JP" sz="1100">
              <a:latin typeface="Arial" charset="0"/>
              <a:ea typeface="ＭＳ Ｐゴシック" charset="0"/>
            </a:endParaRPr>
          </a:p>
          <a:p>
            <a:pPr eaLnBrk="1" hangingPunct="1">
              <a:lnSpc>
                <a:spcPct val="80000"/>
              </a:lnSpc>
            </a:pPr>
            <a:endParaRPr lang="en-US" sz="1100">
              <a:latin typeface="Arial" charset="0"/>
            </a:endParaRP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eaLnBrk="0" hangingPunct="0">
              <a:defRPr sz="2400">
                <a:solidFill>
                  <a:schemeClr val="tx1"/>
                </a:solidFill>
                <a:latin typeface="Arial" charset="0"/>
                <a:ea typeface="ＭＳ Ｐゴシック" charset="0"/>
                <a:cs typeface="ＭＳ Ｐゴシック" charset="0"/>
              </a:defRPr>
            </a:lvl1pPr>
            <a:lvl2pPr marL="757066" indent="-291179" defTabSz="926921" eaLnBrk="0" hangingPunct="0">
              <a:defRPr sz="2400">
                <a:solidFill>
                  <a:schemeClr val="tx1"/>
                </a:solidFill>
                <a:latin typeface="Arial" charset="0"/>
                <a:ea typeface="ＭＳ Ｐゴシック" charset="0"/>
              </a:defRPr>
            </a:lvl2pPr>
            <a:lvl3pPr marL="1164717" indent="-232943" defTabSz="926921" eaLnBrk="0" hangingPunct="0">
              <a:defRPr sz="2400">
                <a:solidFill>
                  <a:schemeClr val="tx1"/>
                </a:solidFill>
                <a:latin typeface="Arial" charset="0"/>
                <a:ea typeface="ＭＳ Ｐゴシック" charset="0"/>
              </a:defRPr>
            </a:lvl3pPr>
            <a:lvl4pPr marL="1630604" indent="-232943" defTabSz="926921" eaLnBrk="0" hangingPunct="0">
              <a:defRPr sz="2400">
                <a:solidFill>
                  <a:schemeClr val="tx1"/>
                </a:solidFill>
                <a:latin typeface="Arial" charset="0"/>
                <a:ea typeface="ＭＳ Ｐゴシック" charset="0"/>
              </a:defRPr>
            </a:lvl4pPr>
            <a:lvl5pPr marL="2096491" indent="-232943" defTabSz="926921" eaLnBrk="0" hangingPunct="0">
              <a:defRPr sz="2400">
                <a:solidFill>
                  <a:schemeClr val="tx1"/>
                </a:solidFill>
                <a:latin typeface="Arial" charset="0"/>
                <a:ea typeface="ＭＳ Ｐゴシック" charset="0"/>
              </a:defRPr>
            </a:lvl5pPr>
            <a:lvl6pPr marL="2562377" indent="-232943" defTabSz="926921"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6921"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6921"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692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6E237A-2B10-7349-A0AE-A949D6F02EEE}" type="slidenum">
              <a:rPr lang="en-US" sz="1200">
                <a:latin typeface="Calibri" charset="0"/>
                <a:cs typeface="Arial" charset="0"/>
              </a:rPr>
              <a:pPr eaLnBrk="1" hangingPunct="1"/>
              <a:t>43</a:t>
            </a:fld>
            <a:endParaRPr lang="en-US" sz="1200">
              <a:latin typeface="Calibri"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PAR-BS has two components, which I will describe in more detail. The first is request batching. Aside from guaranteeing starvation freedom and providing fairness, a batch provides a flexible substrate that enables aggressive scheduling optimizations (within the batch).</a:t>
            </a:r>
          </a:p>
          <a:p>
            <a:endParaRPr lang="en-US"/>
          </a:p>
          <a:p>
            <a:r>
              <a:rPr lang="en-US"/>
              <a:t>The second component is the within-batch scheduling component. Within a batch, any DRAM scheduling policy can be employed. And, this policy can be very aggressive and possibly unfair in the global sense. Because the overlying batching scheme ensures forward progress in each thread. In fact, we use a globally unfair shortest job first scheduling policy within a batch, to optimize each thread</a:t>
            </a:r>
            <a:r>
              <a:rPr lang="ja-JP" altLang="en-US"/>
              <a:t>’</a:t>
            </a:r>
            <a:r>
              <a:rPr lang="en-US"/>
              <a:t>s bank parallelism. </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ea typeface="ＭＳ Ｐゴシック" charset="0"/>
              </a:defRPr>
            </a:lvl1pPr>
            <a:lvl2pPr marL="744064" indent="-286179" defTabSz="931670" eaLnBrk="0" hangingPunct="0">
              <a:defRPr>
                <a:solidFill>
                  <a:schemeClr val="tx1"/>
                </a:solidFill>
                <a:latin typeface="Arial" charset="0"/>
                <a:ea typeface="ＭＳ Ｐゴシック" charset="0"/>
              </a:defRPr>
            </a:lvl2pPr>
            <a:lvl3pPr marL="1144715" indent="-228943" defTabSz="931670" eaLnBrk="0" hangingPunct="0">
              <a:defRPr>
                <a:solidFill>
                  <a:schemeClr val="tx1"/>
                </a:solidFill>
                <a:latin typeface="Arial" charset="0"/>
                <a:ea typeface="ＭＳ Ｐゴシック" charset="0"/>
              </a:defRPr>
            </a:lvl3pPr>
            <a:lvl4pPr marL="1602600" indent="-228943" defTabSz="931670" eaLnBrk="0" hangingPunct="0">
              <a:defRPr>
                <a:solidFill>
                  <a:schemeClr val="tx1"/>
                </a:solidFill>
                <a:latin typeface="Arial" charset="0"/>
                <a:ea typeface="ＭＳ Ｐゴシック" charset="0"/>
              </a:defRPr>
            </a:lvl4pPr>
            <a:lvl5pPr marL="2060486" indent="-228943" defTabSz="931670" eaLnBrk="0" hangingPunct="0">
              <a:defRPr>
                <a:solidFill>
                  <a:schemeClr val="tx1"/>
                </a:solidFill>
                <a:latin typeface="Arial" charset="0"/>
                <a:ea typeface="ＭＳ Ｐゴシック" charset="0"/>
              </a:defRPr>
            </a:lvl5pPr>
            <a:lvl6pPr marL="2518372" indent="-228943" defTabSz="931670" eaLnBrk="0" fontAlgn="base" hangingPunct="0">
              <a:spcBef>
                <a:spcPct val="0"/>
              </a:spcBef>
              <a:spcAft>
                <a:spcPct val="0"/>
              </a:spcAft>
              <a:defRPr>
                <a:solidFill>
                  <a:schemeClr val="tx1"/>
                </a:solidFill>
                <a:latin typeface="Arial" charset="0"/>
                <a:ea typeface="ＭＳ Ｐゴシック" charset="0"/>
              </a:defRPr>
            </a:lvl6pPr>
            <a:lvl7pPr marL="2976258" indent="-228943" defTabSz="931670" eaLnBrk="0" fontAlgn="base" hangingPunct="0">
              <a:spcBef>
                <a:spcPct val="0"/>
              </a:spcBef>
              <a:spcAft>
                <a:spcPct val="0"/>
              </a:spcAft>
              <a:defRPr>
                <a:solidFill>
                  <a:schemeClr val="tx1"/>
                </a:solidFill>
                <a:latin typeface="Arial" charset="0"/>
                <a:ea typeface="ＭＳ Ｐゴシック" charset="0"/>
              </a:defRPr>
            </a:lvl7pPr>
            <a:lvl8pPr marL="3434144" indent="-228943" defTabSz="931670" eaLnBrk="0" fontAlgn="base" hangingPunct="0">
              <a:spcBef>
                <a:spcPct val="0"/>
              </a:spcBef>
              <a:spcAft>
                <a:spcPct val="0"/>
              </a:spcAft>
              <a:defRPr>
                <a:solidFill>
                  <a:schemeClr val="tx1"/>
                </a:solidFill>
                <a:latin typeface="Arial" charset="0"/>
                <a:ea typeface="ＭＳ Ｐゴシック" charset="0"/>
              </a:defRPr>
            </a:lvl8pPr>
            <a:lvl9pPr marL="3892029" indent="-228943" defTabSz="93167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D1EEB0A-7F16-F84E-90EA-208BE00B8ED9}" type="slidenum">
              <a:rPr lang="en-US">
                <a:solidFill>
                  <a:prstClr val="black"/>
                </a:solidFill>
              </a:rPr>
              <a:pPr eaLnBrk="1" hangingPunct="1"/>
              <a:t>44</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To implement batching, Each memory request has a bit (called the </a:t>
            </a:r>
            <a:r>
              <a:rPr lang="en-US" i="1"/>
              <a:t>marked bit)</a:t>
            </a:r>
            <a:r>
              <a:rPr lang="en-US"/>
              <a:t> associated with it</a:t>
            </a:r>
          </a:p>
          <a:p>
            <a:endParaRPr lang="en-US"/>
          </a:p>
          <a:p>
            <a:r>
              <a:rPr lang="en-US"/>
              <a:t>When a batch is formed, the controller marks up to a </a:t>
            </a:r>
            <a:r>
              <a:rPr lang="en-US" i="1"/>
              <a:t>Marking-Cap</a:t>
            </a:r>
            <a:r>
              <a:rPr lang="en-US"/>
              <a:t> pending requests per bank for each thread. Marked requests constitute the batch. A new batch is formed when no marked requests are left. </a:t>
            </a:r>
          </a:p>
          <a:p>
            <a:endParaRPr lang="en-US"/>
          </a:p>
          <a:p>
            <a:pPr marL="0" lvl="1"/>
            <a:r>
              <a:rPr lang="en-US" b="1"/>
              <a:t>The key idea is that</a:t>
            </a:r>
            <a:r>
              <a:rPr lang="en-US"/>
              <a:t> marked requests are always prioritized over unmarked ones. Hence, there is </a:t>
            </a:r>
            <a:r>
              <a:rPr lang="en-US" sz="2000"/>
              <a:t>no reordering of requests across batches: As a result, there is </a:t>
            </a:r>
            <a:r>
              <a:rPr lang="en-US" sz="2000">
                <a:solidFill>
                  <a:srgbClr val="FF0000"/>
                </a:solidFill>
              </a:rPr>
              <a:t>no starvation, and a high degree of fairness.</a:t>
            </a:r>
          </a:p>
          <a:p>
            <a:pPr marL="0" lvl="1"/>
            <a:endParaRPr lang="en-US" sz="2000">
              <a:solidFill>
                <a:srgbClr val="FF0000"/>
              </a:solidFill>
            </a:endParaRPr>
          </a:p>
          <a:p>
            <a:pPr marL="0" lvl="1"/>
            <a:r>
              <a:rPr lang="en-US" sz="2000">
                <a:solidFill>
                  <a:srgbClr val="FF0000"/>
                </a:solidFill>
              </a:rPr>
              <a:t>But how does the controller prioritize requests within a batch?</a:t>
            </a:r>
          </a:p>
          <a:p>
            <a:endParaRPr lang="en-US"/>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Within a batch, the controller can use any existing DRAM scheduling policy. </a:t>
            </a:r>
            <a:r>
              <a:rPr lang="en-US" b="1"/>
              <a:t>For example, the baseline FR-FCFS policy is very good at exploiting row buffer locality.</a:t>
            </a:r>
          </a:p>
          <a:p>
            <a:r>
              <a:rPr lang="en-US" b="1"/>
              <a:t>However, in addition to exploiting row-buffer locality, we also want to preserve intra-thread bank parallelism.</a:t>
            </a:r>
            <a:r>
              <a:rPr lang="en-US"/>
              <a:t> As I showed you before, this can be accomplished by servicing each thread</a:t>
            </a:r>
            <a:r>
              <a:rPr lang="ja-JP" altLang="en-US"/>
              <a:t>’</a:t>
            </a:r>
            <a:r>
              <a:rPr lang="en-US"/>
              <a:t>s requests back to back</a:t>
            </a:r>
          </a:p>
          <a:p>
            <a:endParaRPr lang="en-US"/>
          </a:p>
          <a:p>
            <a:r>
              <a:rPr lang="en-US"/>
              <a:t>To do so, the DRAM scheduler computes a </a:t>
            </a:r>
            <a:r>
              <a:rPr lang="en-US">
                <a:solidFill>
                  <a:srgbClr val="003399"/>
                </a:solidFill>
              </a:rPr>
              <a:t>ranking of threads </a:t>
            </a:r>
            <a:r>
              <a:rPr lang="en-US"/>
              <a:t>when the batch is formed</a:t>
            </a:r>
          </a:p>
          <a:p>
            <a:r>
              <a:rPr lang="en-US"/>
              <a:t>And it prioritizes requests that belong to higher-ranked threads over those that belong to lower ranked ones</a:t>
            </a:r>
          </a:p>
          <a:p>
            <a:pPr marL="0" lvl="1"/>
            <a:r>
              <a:rPr lang="en-US"/>
              <a:t>This </a:t>
            </a:r>
            <a:r>
              <a:rPr lang="en-US" sz="2000"/>
              <a:t>Improves the likelihood that requests from a thread are serviced in parallel by different banks</a:t>
            </a:r>
          </a:p>
          <a:p>
            <a:pPr marL="0" lvl="1"/>
            <a:r>
              <a:rPr lang="en-US" sz="2000"/>
              <a:t>Because Different threads prioritized in the same order (the RANK ORDER) across ALL banks</a:t>
            </a:r>
          </a:p>
          <a:p>
            <a:endParaRPr lang="en-US"/>
          </a:p>
          <a:p>
            <a:r>
              <a:rPr lang="en-US"/>
              <a:t>But how does the scheduler compute this ranking?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thread ranking scheme affects system throughput and fairness</a:t>
            </a:r>
          </a:p>
          <a:p>
            <a:r>
              <a:rPr lang="en-US"/>
              <a:t>A good ranking scheme should achieve two objectives.</a:t>
            </a:r>
          </a:p>
          <a:p>
            <a:r>
              <a:rPr lang="en-US"/>
              <a:t>First, it should </a:t>
            </a:r>
            <a:r>
              <a:rPr lang="en-US">
                <a:solidFill>
                  <a:srgbClr val="0000FF"/>
                </a:solidFill>
              </a:rPr>
              <a:t>maximize system throughput</a:t>
            </a:r>
          </a:p>
          <a:p>
            <a:r>
              <a:rPr lang="en-US">
                <a:solidFill>
                  <a:srgbClr val="0000FF"/>
                </a:solidFill>
              </a:rPr>
              <a:t>Second, it should minimize unfairness; in other words it should balance the slowdown of the threads compared to when each is run alone.</a:t>
            </a:r>
          </a:p>
          <a:p>
            <a:r>
              <a:rPr lang="en-US" b="1">
                <a:solidFill>
                  <a:srgbClr val="0000FF"/>
                </a:solidFill>
              </a:rPr>
              <a:t>These two objectives call for the same ranking scheme, as I will show soon.</a:t>
            </a:r>
          </a:p>
          <a:p>
            <a:endParaRPr lang="en-US">
              <a:solidFill>
                <a:srgbClr val="0000FF"/>
              </a:solidFill>
            </a:endParaRPr>
          </a:p>
          <a:p>
            <a:r>
              <a:rPr lang="en-US">
                <a:solidFill>
                  <a:srgbClr val="0000FF"/>
                </a:solidFill>
              </a:rPr>
              <a:t>Maximizing system throughput is achieved by minimizing the average stall-time of the threads within the batch </a:t>
            </a:r>
            <a:r>
              <a:rPr lang="en-US" b="1">
                <a:solidFill>
                  <a:srgbClr val="0000FF"/>
                </a:solidFill>
              </a:rPr>
              <a:t>(as I showed in the earlier example). By minimizing the average stall time, we maximize the amount of time the system spends on computation rather than waiting for DRAM accesses.</a:t>
            </a:r>
          </a:p>
          <a:p>
            <a:endParaRPr lang="en-US">
              <a:solidFill>
                <a:srgbClr val="0000FF"/>
              </a:solidFill>
            </a:endParaRPr>
          </a:p>
          <a:p>
            <a:r>
              <a:rPr lang="en-US">
                <a:solidFill>
                  <a:srgbClr val="0000FF"/>
                </a:solidFill>
              </a:rPr>
              <a:t>Minimizing unfairness is achieved by servicing threads with inherently low stall-time early in the batch, The insight is that if a thread has low stall time to begin with (if it is not intensive) delaying that thread would result in very high slowdown compared to delaying a memory-intensive thread.</a:t>
            </a:r>
          </a:p>
          <a:p>
            <a:endParaRPr lang="en-US">
              <a:solidFill>
                <a:srgbClr val="0000FF"/>
              </a:solidFill>
            </a:endParaRPr>
          </a:p>
          <a:p>
            <a:r>
              <a:rPr lang="en-US" b="1">
                <a:solidFill>
                  <a:srgbClr val="0000FF"/>
                </a:solidFill>
              </a:rPr>
              <a:t>To achieve both objectives, we use the </a:t>
            </a:r>
            <a:r>
              <a:rPr lang="ja-JP" altLang="en-US" b="1">
                <a:solidFill>
                  <a:srgbClr val="0000FF"/>
                </a:solidFill>
              </a:rPr>
              <a:t>“</a:t>
            </a:r>
            <a:r>
              <a:rPr lang="en-US" b="1">
                <a:solidFill>
                  <a:srgbClr val="0000FF"/>
                </a:solidFill>
              </a:rPr>
              <a:t>shortest job first</a:t>
            </a:r>
            <a:r>
              <a:rPr lang="ja-JP" altLang="en-US" b="1">
                <a:solidFill>
                  <a:srgbClr val="0000FF"/>
                </a:solidFill>
              </a:rPr>
              <a:t>”</a:t>
            </a:r>
            <a:r>
              <a:rPr lang="en-US" b="1">
                <a:solidFill>
                  <a:srgbClr val="0000FF"/>
                </a:solidFill>
              </a:rPr>
              <a:t> principle. Shortest job first scheduling has been proven to provide the optimal throughput in generalized machine scheduling theory. </a:t>
            </a:r>
            <a:r>
              <a:rPr lang="en-US">
                <a:solidFill>
                  <a:srgbClr val="0000FF"/>
                </a:solidFill>
              </a:rPr>
              <a:t>The controller estimates each thread</a:t>
            </a:r>
            <a:r>
              <a:rPr lang="ja-JP" altLang="en-US">
                <a:solidFill>
                  <a:srgbClr val="0000FF"/>
                </a:solidFill>
              </a:rPr>
              <a:t>’</a:t>
            </a:r>
            <a:r>
              <a:rPr lang="en-US">
                <a:solidFill>
                  <a:srgbClr val="0000FF"/>
                </a:solidFill>
              </a:rPr>
              <a:t>s stall-time within the batch (assuming the thread is run alone). And, it ranks a thread higher if the thread has a short stall time.</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11BB5F9-6412-844E-8548-EE789C455BFA}" type="slidenum">
              <a:rPr lang="en-US" sz="1200">
                <a:solidFill>
                  <a:prstClr val="black"/>
                </a:solidFill>
              </a:rPr>
              <a:pPr eaLnBrk="1" hangingPunct="1"/>
              <a:t>5</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-In a multi-core chip, different cores share some hardware resources. In particular, they share the DRAM memory system. The shared memory system consists of this and that. </a:t>
            </a:r>
          </a:p>
          <a:p>
            <a:pPr>
              <a:buFontTx/>
              <a:buChar char="-"/>
            </a:pPr>
            <a:r>
              <a:rPr lang="en-US">
                <a:latin typeface="Arial" charset="0"/>
                <a:ea typeface="ＭＳ Ｐゴシック" charset="0"/>
                <a:cs typeface="ＭＳ Ｐゴシック" charset="0"/>
              </a:rPr>
              <a:t>When we run matlab on one core, and gcc on another core, both cores generate memory requests to access the DRAM banks. When these requests arrive at the DRAM controller, the controller favors matlab</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over gcc</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As a result, matlab can make progress and continues generating memory requests. These requests are again favored by the DRAM controller over gcc</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Therefore, gcc starves waiting for its requests to be serviced in DRAM whereas matlab makes very quick progress as if it were running alone. </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Why does this happen? This is because the algorithms employed by the DRAM controller are unfair. </a:t>
            </a:r>
          </a:p>
          <a:p>
            <a:pPr>
              <a:buFontTx/>
              <a:buChar char="-"/>
            </a:pPr>
            <a:r>
              <a:rPr lang="en-US">
                <a:latin typeface="Arial" charset="0"/>
                <a:ea typeface="ＭＳ Ｐゴシック" charset="0"/>
                <a:cs typeface="ＭＳ Ｐゴシック" charset="0"/>
              </a:rPr>
              <a:t>But, why are these algorithms unfair? Why do they unfairly prioritize matlab accesses?</a:t>
            </a:r>
          </a:p>
          <a:p>
            <a:pPr>
              <a:buFontTx/>
              <a:buChar char="-"/>
            </a:pPr>
            <a:r>
              <a:rPr lang="en-US">
                <a:latin typeface="Arial" charset="0"/>
                <a:ea typeface="ＭＳ Ｐゴシック" charset="0"/>
                <a:cs typeface="ＭＳ Ｐゴシック" charset="0"/>
              </a:rPr>
              <a:t>To understand this, we need to understand how a DRAM bank operates.</a:t>
            </a: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Almost all systems today contain multi-core chips</a:t>
            </a:r>
          </a:p>
          <a:p>
            <a:pPr>
              <a:buFontTx/>
              <a:buChar char="-"/>
            </a:pPr>
            <a:r>
              <a:rPr lang="en-US">
                <a:latin typeface="Arial" charset="0"/>
                <a:ea typeface="ＭＳ Ｐゴシック" charset="0"/>
                <a:cs typeface="ＭＳ Ｐゴシック" charset="0"/>
              </a:rPr>
              <a:t>Multi-core systems consist of multiple on-chip cores and caches</a:t>
            </a:r>
          </a:p>
          <a:p>
            <a:pPr>
              <a:buFontTx/>
              <a:buChar char="-"/>
            </a:pPr>
            <a:r>
              <a:rPr lang="en-US">
                <a:latin typeface="Arial" charset="0"/>
                <a:ea typeface="ＭＳ Ｐゴシック" charset="0"/>
                <a:cs typeface="ＭＳ Ｐゴシック" charset="0"/>
              </a:rPr>
              <a:t>Cores share the DRAM memory system</a:t>
            </a:r>
          </a:p>
          <a:p>
            <a:pPr>
              <a:buFontTx/>
              <a:buChar char="-"/>
            </a:pPr>
            <a:r>
              <a:rPr lang="en-US">
                <a:latin typeface="Arial" charset="0"/>
                <a:ea typeface="ＭＳ Ｐゴシック" charset="0"/>
                <a:cs typeface="ＭＳ Ｐゴシック" charset="0"/>
              </a:rPr>
              <a:t>DRAM memory system consists of</a:t>
            </a:r>
          </a:p>
          <a:p>
            <a:pPr marL="742950" lvl="1" indent="-285750">
              <a:buFontTx/>
              <a:buChar char="-"/>
            </a:pPr>
            <a:r>
              <a:rPr lang="en-US">
                <a:latin typeface="Arial" charset="0"/>
                <a:ea typeface="ＭＳ Ｐゴシック" charset="0"/>
              </a:rPr>
              <a:t>DRAM banks that store data (multiple banks to allow parallel accesses)</a:t>
            </a:r>
          </a:p>
          <a:p>
            <a:pPr marL="742950" lvl="1" indent="-285750">
              <a:buFontTx/>
              <a:buChar char="-"/>
            </a:pPr>
            <a:r>
              <a:rPr lang="en-US">
                <a:latin typeface="Arial" charset="0"/>
                <a:ea typeface="ＭＳ Ｐゴシック" charset="0"/>
              </a:rPr>
              <a:t>DRAM memory controller that mediates between cores and DRAM memory</a:t>
            </a:r>
          </a:p>
          <a:p>
            <a:pPr lvl="2">
              <a:buFontTx/>
              <a:buChar char="-"/>
            </a:pPr>
            <a:r>
              <a:rPr lang="en-US">
                <a:latin typeface="Arial" charset="0"/>
                <a:ea typeface="ＭＳ Ｐゴシック" charset="0"/>
              </a:rPr>
              <a:t>It schedules memory operations generated by cores to DRAM</a:t>
            </a:r>
          </a:p>
          <a:p>
            <a:pPr>
              <a:buFontTx/>
              <a:buChar char="-"/>
            </a:pPr>
            <a:r>
              <a:rPr lang="en-US">
                <a:latin typeface="Arial" charset="0"/>
                <a:ea typeface="ＭＳ Ｐゴシック" charset="0"/>
                <a:cs typeface="ＭＳ Ｐゴシック" charset="0"/>
              </a:rPr>
              <a:t>This talk is about exploiting the unfair algorithms in the memory controllers to perform denial of service to running threads</a:t>
            </a:r>
          </a:p>
          <a:p>
            <a:pPr>
              <a:buFontTx/>
              <a:buChar char="-"/>
            </a:pPr>
            <a:r>
              <a:rPr lang="en-US">
                <a:latin typeface="Arial" charset="0"/>
                <a:ea typeface="ＭＳ Ｐゴシック" charset="0"/>
                <a:cs typeface="ＭＳ Ｐゴシック" charset="0"/>
              </a:rPr>
              <a:t>To understand how this happens, we need to know about how each DRAM bank operates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a:r>
              <a:rPr lang="en-US" b="1"/>
              <a:t>How is this exactly done? </a:t>
            </a:r>
            <a:r>
              <a:rPr lang="en-US"/>
              <a:t>The controller keeps track of two values for each thread. First, the maximum number of marked requests from the thread to any bank. This is called max-bank-load. A lower value of this correlates with low stall time (and less memory intensiveness). As a result the scheduler ranks a thread with lower max-bank-load higher than a thread with higher max-bank load. </a:t>
            </a:r>
          </a:p>
          <a:p>
            <a:pPr marL="0" lvl="2"/>
            <a:endParaRPr lang="en-US"/>
          </a:p>
          <a:p>
            <a:pPr marL="0" lvl="2"/>
            <a:r>
              <a:rPr lang="en-US"/>
              <a:t>If the max-bank-load of the two threads are equal, the scheduler uses another value it keeps track of to break the ties. It keeps the total number of requests in the batch from each thread. This is called total-load. If a thread has lower total-load it is less intensive, therefore it is ranked higher.</a:t>
            </a:r>
          </a:p>
          <a:p>
            <a:pPr marL="0" lvl="2"/>
            <a:endParaRPr lang="en-US"/>
          </a:p>
          <a:p>
            <a:pPr marL="0" lvl="2"/>
            <a:r>
              <a:rPr lang="en-US"/>
              <a:t>Let</a:t>
            </a:r>
            <a:r>
              <a:rPr lang="ja-JP" altLang="en-US"/>
              <a:t>’</a:t>
            </a:r>
            <a:r>
              <a:rPr lang="en-US"/>
              <a:t>s take a look at these concepts with an example. Assume these are the requests within the batch.</a:t>
            </a:r>
          </a:p>
          <a:p>
            <a:pPr marL="0" lvl="2"/>
            <a:r>
              <a:rPr lang="en-US"/>
              <a:t>T0 has at most 1 request to any bank, so its max-bank-load is 1. Its total-load is 3 since it has total 3 marked requests. </a:t>
            </a:r>
          </a:p>
          <a:p>
            <a:pPr marL="0" lvl="2"/>
            <a:r>
              <a:rPr lang="en-US"/>
              <a:t>T1 has at most 2 requests to any bank so its max-bank-load is 2. Its total load is 6.</a:t>
            </a:r>
          </a:p>
          <a:p>
            <a:pPr marL="0" lvl="2"/>
            <a:r>
              <a:rPr lang="en-US"/>
              <a:t>T2 similarly has a max-bank-load of 2, but its total load is higher. </a:t>
            </a:r>
          </a:p>
          <a:p>
            <a:pPr marL="0" lvl="2"/>
            <a:r>
              <a:rPr lang="en-US"/>
              <a:t>Finally, T3 has a maximum of 5 requests to Bank 3. Therefore, its max-bank load is 5.</a:t>
            </a:r>
          </a:p>
          <a:p>
            <a:pPr marL="0" lvl="2"/>
            <a:endParaRPr lang="en-US"/>
          </a:p>
          <a:p>
            <a:pPr marL="0" lvl="2"/>
            <a:r>
              <a:rPr lang="en-US"/>
              <a:t>Because T1 has the smallest max-bank-load, it is ranked highest. The scheduler ranks T1 higher than T2 because T1 has fewer total requests. The most memory intensive thread, T2 is ranked the lowest. </a:t>
            </a:r>
          </a:p>
          <a:p>
            <a:pPr marL="0" lvl="2"/>
            <a:endParaRPr lang="en-US"/>
          </a:p>
          <a:p>
            <a:pPr marL="0" lvl="2"/>
            <a:r>
              <a:rPr lang="en-US"/>
              <a:t>----------------------------</a:t>
            </a:r>
          </a:p>
          <a:p>
            <a:pPr marL="0" lvl="2"/>
            <a:r>
              <a:rPr lang="en-US"/>
              <a:t>Insight: Memory-intensive threads can be delayed more within a batch since their baseline stall-time is high</a:t>
            </a:r>
          </a:p>
          <a:p>
            <a:pPr marL="0" lvl="2"/>
            <a:endParaRPr lang="en-US"/>
          </a:p>
          <a:p>
            <a:pPr marL="0" lvl="2"/>
            <a:r>
              <a:rPr lang="en-US"/>
              <a:t>How do you break the ties? A thread with lower total-load is ranked higher</a:t>
            </a:r>
          </a:p>
          <a:p>
            <a:pPr marL="0" lvl="2"/>
            <a:r>
              <a:rPr lang="en-US"/>
              <a:t>Goal: Finish non-intensive threads first and fill in the gaps in parallelism as much as possible</a:t>
            </a:r>
          </a:p>
          <a:p>
            <a:pPr marL="0" lvl="2"/>
            <a:endParaRPr lang="en-US"/>
          </a:p>
          <a:p>
            <a:pPr marL="0" lvl="2"/>
            <a:r>
              <a:rPr lang="en-US"/>
              <a:t>Shortest job first within a batch might seem unfair, but remember the batch boundaries. Less intensive threads will be penalized across batches because if their requests are not marked, they cannot be serviced. Shortest job first balances this delay caused to the less intensive threads</a:t>
            </a:r>
          </a:p>
          <a:p>
            <a:pPr eaLnBrk="1" hangingPunct="1"/>
            <a:endParaRPr lang="en-US"/>
          </a:p>
          <a:p>
            <a:pPr eaLnBrk="1" hangingPunct="1"/>
            <a:r>
              <a:rPr lang="en-US"/>
              <a:t>Thread 0 has at most one request to any bank</a:t>
            </a:r>
          </a:p>
          <a:p>
            <a:pPr eaLnBrk="1" hangingPunct="1"/>
            <a:r>
              <a:rPr lang="en-US"/>
              <a:t>Thread 1 has at most 2: it has two requests to Bank 0.</a:t>
            </a:r>
          </a:p>
          <a:p>
            <a:pPr eaLnBrk="1" hangingPunct="1"/>
            <a:r>
              <a:rPr lang="en-US"/>
              <a:t>Thread 2 has at most 2 as well.</a:t>
            </a:r>
          </a:p>
          <a:p>
            <a:pPr eaLnBrk="1" hangingPunct="1"/>
            <a:r>
              <a:rPr lang="en-US"/>
              <a:t>Thread 3 has max number of requests to Bank 3 (5 reqs) </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ea typeface="ＭＳ Ｐゴシック" charset="0"/>
              </a:defRPr>
            </a:lvl1pPr>
            <a:lvl2pPr marL="744064" indent="-286179" defTabSz="931670" eaLnBrk="0" hangingPunct="0">
              <a:defRPr>
                <a:solidFill>
                  <a:schemeClr val="tx1"/>
                </a:solidFill>
                <a:latin typeface="Arial" charset="0"/>
                <a:ea typeface="ＭＳ Ｐゴシック" charset="0"/>
              </a:defRPr>
            </a:lvl2pPr>
            <a:lvl3pPr marL="1144715" indent="-228943" defTabSz="931670" eaLnBrk="0" hangingPunct="0">
              <a:defRPr>
                <a:solidFill>
                  <a:schemeClr val="tx1"/>
                </a:solidFill>
                <a:latin typeface="Arial" charset="0"/>
                <a:ea typeface="ＭＳ Ｐゴシック" charset="0"/>
              </a:defRPr>
            </a:lvl3pPr>
            <a:lvl4pPr marL="1602600" indent="-228943" defTabSz="931670" eaLnBrk="0" hangingPunct="0">
              <a:defRPr>
                <a:solidFill>
                  <a:schemeClr val="tx1"/>
                </a:solidFill>
                <a:latin typeface="Arial" charset="0"/>
                <a:ea typeface="ＭＳ Ｐゴシック" charset="0"/>
              </a:defRPr>
            </a:lvl4pPr>
            <a:lvl5pPr marL="2060486" indent="-228943" defTabSz="931670" eaLnBrk="0" hangingPunct="0">
              <a:defRPr>
                <a:solidFill>
                  <a:schemeClr val="tx1"/>
                </a:solidFill>
                <a:latin typeface="Arial" charset="0"/>
                <a:ea typeface="ＭＳ Ｐゴシック" charset="0"/>
              </a:defRPr>
            </a:lvl5pPr>
            <a:lvl6pPr marL="2518372" indent="-228943" defTabSz="931670" eaLnBrk="0" fontAlgn="base" hangingPunct="0">
              <a:spcBef>
                <a:spcPct val="0"/>
              </a:spcBef>
              <a:spcAft>
                <a:spcPct val="0"/>
              </a:spcAft>
              <a:defRPr>
                <a:solidFill>
                  <a:schemeClr val="tx1"/>
                </a:solidFill>
                <a:latin typeface="Arial" charset="0"/>
                <a:ea typeface="ＭＳ Ｐゴシック" charset="0"/>
              </a:defRPr>
            </a:lvl6pPr>
            <a:lvl7pPr marL="2976258" indent="-228943" defTabSz="931670" eaLnBrk="0" fontAlgn="base" hangingPunct="0">
              <a:spcBef>
                <a:spcPct val="0"/>
              </a:spcBef>
              <a:spcAft>
                <a:spcPct val="0"/>
              </a:spcAft>
              <a:defRPr>
                <a:solidFill>
                  <a:schemeClr val="tx1"/>
                </a:solidFill>
                <a:latin typeface="Arial" charset="0"/>
                <a:ea typeface="ＭＳ Ｐゴシック" charset="0"/>
              </a:defRPr>
            </a:lvl7pPr>
            <a:lvl8pPr marL="3434144" indent="-228943" defTabSz="931670" eaLnBrk="0" fontAlgn="base" hangingPunct="0">
              <a:spcBef>
                <a:spcPct val="0"/>
              </a:spcBef>
              <a:spcAft>
                <a:spcPct val="0"/>
              </a:spcAft>
              <a:defRPr>
                <a:solidFill>
                  <a:schemeClr val="tx1"/>
                </a:solidFill>
                <a:latin typeface="Arial" charset="0"/>
                <a:ea typeface="ＭＳ Ｐゴシック" charset="0"/>
              </a:defRPr>
            </a:lvl8pPr>
            <a:lvl9pPr marL="3892029" indent="-228943" defTabSz="93167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99BD0DA-5C15-954C-9763-564690DB4859}" type="slidenum">
              <a:rPr lang="en-US">
                <a:solidFill>
                  <a:prstClr val="black"/>
                </a:solidFill>
              </a:rPr>
              <a:pPr eaLnBrk="1" hangingPunct="1"/>
              <a:t>48</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How does this ranking affect the scheduling order? Let</a:t>
            </a:r>
            <a:r>
              <a:rPr lang="ja-JP" altLang="en-US" b="1"/>
              <a:t>’</a:t>
            </a:r>
            <a:r>
              <a:rPr lang="en-US" b="1"/>
              <a:t>s take a look at this pictorially.  </a:t>
            </a:r>
          </a:p>
          <a:p>
            <a:endParaRPr lang="en-US" b="1"/>
          </a:p>
          <a:p>
            <a:r>
              <a:rPr lang="en-US" b="1"/>
              <a:t>First, let</a:t>
            </a:r>
            <a:r>
              <a:rPr lang="ja-JP" altLang="en-US" b="1"/>
              <a:t>’</a:t>
            </a:r>
            <a:r>
              <a:rPr lang="en-US" b="1"/>
              <a:t>s look at the baseline scheduler. I will show the time at which the requests are serviced, where time is expressed abstractly in terms of bank access latency. </a:t>
            </a:r>
            <a:r>
              <a:rPr lang="en-US"/>
              <a:t>In the baseline scheduler, the batched requests are serviced in their arrival order</a:t>
            </a:r>
            <a:r>
              <a:rPr lang="en-US" b="1"/>
              <a:t>.  </a:t>
            </a:r>
            <a:r>
              <a:rPr lang="en-US"/>
              <a:t>As a result, the last request of T0 is serviced after 4 bank access latencies, the last request of T1 is also serviced after 4 bank access latencies. Consequently, the average stall time of the threads is approximately 5 bank access latencies within this batch of requests.</a:t>
            </a:r>
          </a:p>
          <a:p>
            <a:endParaRPr lang="en-US"/>
          </a:p>
          <a:p>
            <a:r>
              <a:rPr lang="en-US"/>
              <a:t>If we  use PAR-BS to rank the threads, </a:t>
            </a:r>
            <a:r>
              <a:rPr lang="en-US" b="1"/>
              <a:t>the scheduler will prioritize requests based on their thread-rank order, which I showed before</a:t>
            </a:r>
            <a:r>
              <a:rPr lang="en-US"/>
              <a:t>. It prioritizes T0</a:t>
            </a:r>
            <a:r>
              <a:rPr lang="ja-JP" altLang="en-US"/>
              <a:t>’</a:t>
            </a:r>
            <a:r>
              <a:rPr lang="en-US"/>
              <a:t>s requests first (as shown in the ranking order). As a result, T0</a:t>
            </a:r>
            <a:r>
              <a:rPr lang="ja-JP" altLang="en-US"/>
              <a:t>’</a:t>
            </a:r>
            <a:r>
              <a:rPr lang="en-US"/>
              <a:t>s requests complete after 1 bank access latency. T1</a:t>
            </a:r>
            <a:r>
              <a:rPr lang="ja-JP" altLang="en-US"/>
              <a:t>’</a:t>
            </a:r>
            <a:r>
              <a:rPr lang="en-US"/>
              <a:t>s requests are serviced after 2 bank access latencies. T2</a:t>
            </a:r>
            <a:r>
              <a:rPr lang="ja-JP" altLang="en-US"/>
              <a:t>’</a:t>
            </a:r>
            <a:r>
              <a:rPr lang="en-US"/>
              <a:t>s requests are serviced after  4 bank access latencies. </a:t>
            </a:r>
          </a:p>
          <a:p>
            <a:endParaRPr lang="en-US"/>
          </a:p>
          <a:p>
            <a:r>
              <a:rPr lang="en-US" b="1"/>
              <a:t>Note that the bank parallelism of each thread is preserved as much as possible. </a:t>
            </a:r>
            <a:r>
              <a:rPr lang="en-US"/>
              <a:t>Because of this, the average stall time reduces by 30%. Thus, system throughput improves. </a:t>
            </a:r>
          </a:p>
          <a:p>
            <a:endParaRPr lang="en-US"/>
          </a:p>
          <a:p>
            <a:r>
              <a:rPr lang="en-US" b="1"/>
              <a:t>Also note that, to keep this example simple, I assumed there are no row-buffer hits. A more complicated example with row-buffer hits is provided in the paper, and I encourage you to look at it.</a:t>
            </a:r>
          </a:p>
          <a:p>
            <a:endParaRPr lang="en-US"/>
          </a:p>
          <a:p>
            <a:r>
              <a:rPr lang="en-US"/>
              <a:t>--------------------------------------</a:t>
            </a:r>
          </a:p>
          <a:p>
            <a:endParaRPr lang="en-US"/>
          </a:p>
          <a:p>
            <a:r>
              <a:rPr lang="en-US"/>
              <a:t>Time is in bank access latencies (note that this is an approximation to demonstrate the idea… real DRAM system is much more complex than this…)</a:t>
            </a:r>
          </a:p>
          <a:p>
            <a:r>
              <a:rPr lang="en-US"/>
              <a:t>Last request from a thread is scheduled at TIME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resulting scheduling policy of our mechanism is based on four simple prioritization rules.</a:t>
            </a:r>
          </a:p>
          <a:p>
            <a:r>
              <a:rPr lang="en-US"/>
              <a:t>Marked requests are prioritized over others. This is the batching component.</a:t>
            </a:r>
          </a:p>
          <a:p>
            <a:r>
              <a:rPr lang="en-US"/>
              <a:t>Within a batch, row-hit requests are prioritized over others to exploit row-buffer locality (as in FR-FCFS). Then, higher-ranked threads</a:t>
            </a:r>
            <a:r>
              <a:rPr lang="ja-JP" altLang="en-US"/>
              <a:t>’</a:t>
            </a:r>
            <a:r>
              <a:rPr lang="en-US"/>
              <a:t> requests are prioritized over lower ranked threads</a:t>
            </a:r>
            <a:r>
              <a:rPr lang="ja-JP" altLang="en-US"/>
              <a:t>’</a:t>
            </a:r>
            <a:r>
              <a:rPr lang="en-US"/>
              <a:t> requests (to preserve each thread</a:t>
            </a:r>
            <a:r>
              <a:rPr lang="ja-JP" altLang="en-US"/>
              <a:t>’</a:t>
            </a:r>
            <a:r>
              <a:rPr lang="en-US"/>
              <a:t>s bank parallelism). Finally all else being equal, older requests are prioritized over others. </a:t>
            </a:r>
          </a:p>
          <a:p>
            <a:endParaRPr lang="en-US"/>
          </a:p>
          <a:p>
            <a:r>
              <a:rPr lang="en-US"/>
              <a:t>This scheduling policy has three properties. </a:t>
            </a:r>
          </a:p>
          <a:p>
            <a:endParaRPr lang="en-US"/>
          </a:p>
          <a:p>
            <a:r>
              <a:rPr lang="en-US"/>
              <a:t>First, it exploits both row-buffer locality and intra-thread bank parallelism</a:t>
            </a:r>
            <a:r>
              <a:rPr lang="en-US" b="1"/>
              <a:t>.  I assumed no row buffer hits in the previous example, to keep it simple, but this is taken into account in our scheduling algorithm. There is a balance between exploiting row buffer locality and bank parallelism, and our scheduling algorithm tries to achieve this balance. An example with row hits is provided in the paper. </a:t>
            </a:r>
          </a:p>
          <a:p>
            <a:endParaRPr lang="en-US"/>
          </a:p>
          <a:p>
            <a:r>
              <a:rPr lang="en-US"/>
              <a:t>Second, it is work conserving. It services unmarked requests in banks without marked requests.</a:t>
            </a:r>
          </a:p>
          <a:p>
            <a:endParaRPr lang="en-US"/>
          </a:p>
          <a:p>
            <a:r>
              <a:rPr lang="en-US"/>
              <a:t>Third, and I will not go into much detail on this, Marking-Cap is the most important parameter. Remember that the Marking-Cap determines how many requests from each thread to each bank can be admitted into a batch. If the cap is too small, too few requests from each thread are admitted into the batch. As a result, a thread</a:t>
            </a:r>
            <a:r>
              <a:rPr lang="ja-JP" altLang="en-US"/>
              <a:t>’</a:t>
            </a:r>
            <a:r>
              <a:rPr lang="en-US"/>
              <a:t>s row buffer locality cannot be exploited. If the cap is too large too many requests from intensive threads enter the batch, which slows down non-intensive threads.</a:t>
            </a:r>
          </a:p>
          <a:p>
            <a:endParaRPr lang="en-US"/>
          </a:p>
          <a:p>
            <a:r>
              <a:rPr lang="en-US"/>
              <a:t>Many other similar trade-offs are analyzed in the paper and I encourage you to read it.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implementation of PAR-BS is relatively simple. It requires three pieces of logic. Marking logic and thread ranking logic are utilized only when a new batch is formed. Extensions to request prioritization logic are needed to take into account the marked status and the thread-rank of each request.</a:t>
            </a:r>
          </a:p>
          <a:p>
            <a:endParaRPr lang="en-US"/>
          </a:p>
          <a:p>
            <a:r>
              <a:rPr lang="en-US"/>
              <a:t>There are no complex operations and the logic is not on the critical path of execution.</a:t>
            </a:r>
          </a:p>
          <a:p>
            <a:endParaRPr lang="en-US"/>
          </a:p>
          <a:p>
            <a:r>
              <a:rPr lang="en-US"/>
              <a:t>Our implementation requires less than 1.5KB storage cost within a reasonably large system with 8 cores.</a:t>
            </a:r>
          </a:p>
          <a:p>
            <a:endParaRPr lang="en-US"/>
          </a:p>
          <a:p>
            <a:r>
              <a:rPr lang="en-US"/>
              <a:t>More details are provided in the paper.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ea typeface="ＭＳ Ｐゴシック" charset="0"/>
              </a:defRPr>
            </a:lvl1pPr>
            <a:lvl2pPr marL="744064" indent="-286179" defTabSz="931670" eaLnBrk="0" hangingPunct="0">
              <a:defRPr>
                <a:solidFill>
                  <a:schemeClr val="tx1"/>
                </a:solidFill>
                <a:latin typeface="Arial" charset="0"/>
                <a:ea typeface="ＭＳ Ｐゴシック" charset="0"/>
              </a:defRPr>
            </a:lvl2pPr>
            <a:lvl3pPr marL="1144715" indent="-228943" defTabSz="931670" eaLnBrk="0" hangingPunct="0">
              <a:defRPr>
                <a:solidFill>
                  <a:schemeClr val="tx1"/>
                </a:solidFill>
                <a:latin typeface="Arial" charset="0"/>
                <a:ea typeface="ＭＳ Ｐゴシック" charset="0"/>
              </a:defRPr>
            </a:lvl3pPr>
            <a:lvl4pPr marL="1602600" indent="-228943" defTabSz="931670" eaLnBrk="0" hangingPunct="0">
              <a:defRPr>
                <a:solidFill>
                  <a:schemeClr val="tx1"/>
                </a:solidFill>
                <a:latin typeface="Arial" charset="0"/>
                <a:ea typeface="ＭＳ Ｐゴシック" charset="0"/>
              </a:defRPr>
            </a:lvl4pPr>
            <a:lvl5pPr marL="2060486" indent="-228943" defTabSz="931670" eaLnBrk="0" hangingPunct="0">
              <a:defRPr>
                <a:solidFill>
                  <a:schemeClr val="tx1"/>
                </a:solidFill>
                <a:latin typeface="Arial" charset="0"/>
                <a:ea typeface="ＭＳ Ｐゴシック" charset="0"/>
              </a:defRPr>
            </a:lvl5pPr>
            <a:lvl6pPr marL="2518372" indent="-228943" defTabSz="931670" eaLnBrk="0" fontAlgn="base" hangingPunct="0">
              <a:spcBef>
                <a:spcPct val="0"/>
              </a:spcBef>
              <a:spcAft>
                <a:spcPct val="0"/>
              </a:spcAft>
              <a:defRPr>
                <a:solidFill>
                  <a:schemeClr val="tx1"/>
                </a:solidFill>
                <a:latin typeface="Arial" charset="0"/>
                <a:ea typeface="ＭＳ Ｐゴシック" charset="0"/>
              </a:defRPr>
            </a:lvl6pPr>
            <a:lvl7pPr marL="2976258" indent="-228943" defTabSz="931670" eaLnBrk="0" fontAlgn="base" hangingPunct="0">
              <a:spcBef>
                <a:spcPct val="0"/>
              </a:spcBef>
              <a:spcAft>
                <a:spcPct val="0"/>
              </a:spcAft>
              <a:defRPr>
                <a:solidFill>
                  <a:schemeClr val="tx1"/>
                </a:solidFill>
                <a:latin typeface="Arial" charset="0"/>
                <a:ea typeface="ＭＳ Ｐゴシック" charset="0"/>
              </a:defRPr>
            </a:lvl7pPr>
            <a:lvl8pPr marL="3434144" indent="-228943" defTabSz="931670" eaLnBrk="0" fontAlgn="base" hangingPunct="0">
              <a:spcBef>
                <a:spcPct val="0"/>
              </a:spcBef>
              <a:spcAft>
                <a:spcPct val="0"/>
              </a:spcAft>
              <a:defRPr>
                <a:solidFill>
                  <a:schemeClr val="tx1"/>
                </a:solidFill>
                <a:latin typeface="Arial" charset="0"/>
                <a:ea typeface="ＭＳ Ｐゴシック" charset="0"/>
              </a:defRPr>
            </a:lvl8pPr>
            <a:lvl9pPr marL="3892029" indent="-228943" defTabSz="93167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866B711-17BA-1249-9681-8503108B7B9F}" type="slidenum">
              <a:rPr lang="en-US">
                <a:solidFill>
                  <a:prstClr val="black"/>
                </a:solidFill>
              </a:rPr>
              <a:pPr eaLnBrk="1" hangingPunct="1"/>
              <a:t>52</a:t>
            </a:fld>
            <a:endParaRPr lang="en-US">
              <a:solidFill>
                <a:prstClr val="black"/>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This graph compares the five schedulers in terms of unfairness averaged over all workloads run on the 4, 8, and 16 core systems. Unfairness is computed as the max memory slowdown in the system divided by the minimum memory slowdown in the system. PAR-BS reduces unfairness significantly compared to the best previous scheduler, STFM, on all systems. </a:t>
            </a:r>
          </a:p>
          <a:p>
            <a:pPr eaLnBrk="1" hangingPunct="1"/>
            <a:endParaRPr lang="en-US"/>
          </a:p>
          <a:p>
            <a:pPr eaLnBrk="1" hangingPunct="1"/>
            <a:r>
              <a:rPr lang="en-US"/>
              <a:t>We conclude that the combination of batching and shortest stall-time first within batch scheduling provides good fairness without the need to explicitly estimate each thread</a:t>
            </a:r>
            <a:r>
              <a:rPr lang="ja-JP" altLang="en-US"/>
              <a:t>’</a:t>
            </a:r>
            <a:r>
              <a:rPr lang="en-US"/>
              <a:t>s slowdown and adjust scheduling policy based on that.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graph compares the system performance provided by the five schedulers. Performance is normalized to that of the baseline FR-FCFS scheduler. PAR-BS also improves system performance compared to the best previous scheduler, STFM, on all systems. In the 4-core system, PAR-BS provides an 8.3% performance improvement. </a:t>
            </a:r>
            <a:r>
              <a:rPr lang="en-US" b="1"/>
              <a:t>The main reason is that PAR-BS improves each thread</a:t>
            </a:r>
            <a:r>
              <a:rPr lang="ja-JP" altLang="en-US" b="1"/>
              <a:t>’</a:t>
            </a:r>
            <a:r>
              <a:rPr lang="en-US" b="1"/>
              <a:t>s bank level parallelism: as a result, it reduces the average stall time per each request by 7.1% in the four core system (from 301 cycles to 281 cycles)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55</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56</a:t>
            </a:fld>
            <a:endParaRPr lang="en-US">
              <a:solidFill>
                <a:prstClr val="black"/>
              </a:solidFill>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57</a:t>
            </a:fld>
            <a:endParaRPr lang="en-US">
              <a:solidFill>
                <a:prstClr val="black"/>
              </a:solidFill>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58</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dirty="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Why do we get such a large disparity in the slowdowns?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What is it then? Why do we get such large disparity in slowdowns in a dual core system?</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 will call such an application a </a:t>
            </a:r>
            <a:r>
              <a:rPr lang="ja-JP" altLang="en-US" sz="1000" dirty="0">
                <a:latin typeface="Arial" charset="0"/>
              </a:rPr>
              <a:t>“</a:t>
            </a:r>
            <a:r>
              <a:rPr lang="en-US" altLang="ja-JP" sz="1000" dirty="0">
                <a:latin typeface="Arial" charset="0"/>
              </a:rPr>
              <a:t>memory performance hog</a:t>
            </a:r>
            <a:r>
              <a:rPr lang="ja-JP" altLang="en-US" sz="1000" dirty="0">
                <a:latin typeface="Arial" charset="0"/>
              </a:rPr>
              <a:t>”</a:t>
            </a:r>
            <a:endParaRPr lang="en-US" altLang="ja-JP" sz="1000" dirty="0">
              <a:latin typeface="Arial" charset="0"/>
            </a:endParaRPr>
          </a:p>
          <a:p>
            <a:pPr eaLnBrk="1" hangingPunct="1">
              <a:lnSpc>
                <a:spcPct val="90000"/>
              </a:lnSpc>
              <a:spcBef>
                <a:spcPct val="0"/>
              </a:spcBef>
            </a:pPr>
            <a:r>
              <a:rPr lang="en-US" sz="1000" dirty="0">
                <a:latin typeface="Arial" charset="0"/>
              </a:rPr>
              <a:t>Now, let me tell you why this disparity in slowdowns happens.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that there are other applications or the OS interfering with gcc, stealing its time quantums? No.</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1E0A0-A893-BF4B-B949-99F940BF11F6}" type="slidenum">
              <a:rPr lang="en-US" sz="1200">
                <a:solidFill>
                  <a:srgbClr val="000000"/>
                </a:solidFill>
                <a:cs typeface="Arial" charset="0"/>
              </a:rPr>
              <a:pPr eaLnBrk="1" hangingPunct="1"/>
              <a:t>9</a:t>
            </a:fld>
            <a:endParaRPr lang="en-US" sz="1200" dirty="0">
              <a:solidFill>
                <a:srgbClr val="000000"/>
              </a:solidFill>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59</a:t>
            </a:fld>
            <a:endParaRPr lang="en-US">
              <a:solidFill>
                <a:prstClr val="black"/>
              </a:solidFill>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60</a:t>
            </a:fld>
            <a:endParaRPr lang="en-US">
              <a:solidFill>
                <a:prstClr val="black"/>
              </a:solidFill>
              <a:latin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61</a:t>
            </a:fld>
            <a:endParaRPr lang="en-US">
              <a:solidFill>
                <a:prstClr val="black"/>
              </a:solidFill>
              <a:latin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62</a:t>
            </a:fld>
            <a:endParaRPr lang="en-US">
              <a:solidFill>
                <a:prstClr val="black"/>
              </a:solidFill>
              <a:latin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63</a:t>
            </a:fld>
            <a:endParaRPr lang="en-US">
              <a:solidFill>
                <a:prstClr val="black"/>
              </a:solidFill>
              <a:latin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64</a:t>
            </a:fld>
            <a:endParaRPr lang="en-US">
              <a:solidFill>
                <a:prstClr val="black"/>
              </a:solidFill>
              <a:latin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65</a:t>
            </a:fld>
            <a:endParaRPr lang="en-US">
              <a:solidFill>
                <a:prstClr val="black"/>
              </a:solidFill>
              <a:latin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66</a:t>
            </a:fld>
            <a:endParaRPr lang="en-US">
              <a:solidFill>
                <a:prstClr val="black"/>
              </a:solidFill>
              <a:latin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67</a:t>
            </a:fld>
            <a:endParaRPr lang="en-US">
              <a:solidFill>
                <a:prstClr val="black"/>
              </a:solidFill>
              <a:latin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69</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11BB5F9-6412-844E-8548-EE789C455BFA}" type="slidenum">
              <a:rPr lang="en-US" sz="1200">
                <a:solidFill>
                  <a:prstClr val="black"/>
                </a:solidFill>
              </a:rPr>
              <a:pPr eaLnBrk="1" hangingPunct="1"/>
              <a:t>10</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-In a multi-core chip, different cores share some hardware resources. In particular, they share the DRAM memory system. The shared memory system consists of this and that. </a:t>
            </a:r>
          </a:p>
          <a:p>
            <a:pPr>
              <a:buFontTx/>
              <a:buChar char="-"/>
            </a:pPr>
            <a:r>
              <a:rPr lang="en-US">
                <a:latin typeface="Arial" charset="0"/>
                <a:ea typeface="ＭＳ Ｐゴシック" charset="0"/>
                <a:cs typeface="ＭＳ Ｐゴシック" charset="0"/>
              </a:rPr>
              <a:t>When we run matlab on one core, and gcc on another core, both cores generate memory requests to access the DRAM banks. When these requests arrive at the DRAM controller, the controller favors matlab</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over gcc</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As a result, matlab can make progress and continues generating memory requests. These requests are again favored by the DRAM controller over gcc</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Therefore, gcc starves waiting for its requests to be serviced in DRAM whereas matlab makes very quick progress as if it were running alone. </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Why does this happen? This is because the algorithms employed by the DRAM controller are unfair. </a:t>
            </a:r>
          </a:p>
          <a:p>
            <a:pPr>
              <a:buFontTx/>
              <a:buChar char="-"/>
            </a:pPr>
            <a:r>
              <a:rPr lang="en-US">
                <a:latin typeface="Arial" charset="0"/>
                <a:ea typeface="ＭＳ Ｐゴシック" charset="0"/>
                <a:cs typeface="ＭＳ Ｐゴシック" charset="0"/>
              </a:rPr>
              <a:t>But, why are these algorithms unfair? Why do they unfairly prioritize matlab accesses?</a:t>
            </a:r>
          </a:p>
          <a:p>
            <a:pPr>
              <a:buFontTx/>
              <a:buChar char="-"/>
            </a:pPr>
            <a:r>
              <a:rPr lang="en-US">
                <a:latin typeface="Arial" charset="0"/>
                <a:ea typeface="ＭＳ Ｐゴシック" charset="0"/>
                <a:cs typeface="ＭＳ Ｐゴシック" charset="0"/>
              </a:rPr>
              <a:t>To understand this, we need to understand how a DRAM bank operates.</a:t>
            </a: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Almost all systems today contain multi-core chips</a:t>
            </a:r>
          </a:p>
          <a:p>
            <a:pPr>
              <a:buFontTx/>
              <a:buChar char="-"/>
            </a:pPr>
            <a:r>
              <a:rPr lang="en-US">
                <a:latin typeface="Arial" charset="0"/>
                <a:ea typeface="ＭＳ Ｐゴシック" charset="0"/>
                <a:cs typeface="ＭＳ Ｐゴシック" charset="0"/>
              </a:rPr>
              <a:t>Multi-core systems consist of multiple on-chip cores and caches</a:t>
            </a:r>
          </a:p>
          <a:p>
            <a:pPr>
              <a:buFontTx/>
              <a:buChar char="-"/>
            </a:pPr>
            <a:r>
              <a:rPr lang="en-US">
                <a:latin typeface="Arial" charset="0"/>
                <a:ea typeface="ＭＳ Ｐゴシック" charset="0"/>
                <a:cs typeface="ＭＳ Ｐゴシック" charset="0"/>
              </a:rPr>
              <a:t>Cores share the DRAM memory system</a:t>
            </a:r>
          </a:p>
          <a:p>
            <a:pPr>
              <a:buFontTx/>
              <a:buChar char="-"/>
            </a:pPr>
            <a:r>
              <a:rPr lang="en-US">
                <a:latin typeface="Arial" charset="0"/>
                <a:ea typeface="ＭＳ Ｐゴシック" charset="0"/>
                <a:cs typeface="ＭＳ Ｐゴシック" charset="0"/>
              </a:rPr>
              <a:t>DRAM memory system consists of</a:t>
            </a:r>
          </a:p>
          <a:p>
            <a:pPr marL="742950" lvl="1" indent="-285750">
              <a:buFontTx/>
              <a:buChar char="-"/>
            </a:pPr>
            <a:r>
              <a:rPr lang="en-US">
                <a:latin typeface="Arial" charset="0"/>
                <a:ea typeface="ＭＳ Ｐゴシック" charset="0"/>
              </a:rPr>
              <a:t>DRAM banks that store data (multiple banks to allow parallel accesses)</a:t>
            </a:r>
          </a:p>
          <a:p>
            <a:pPr marL="742950" lvl="1" indent="-285750">
              <a:buFontTx/>
              <a:buChar char="-"/>
            </a:pPr>
            <a:r>
              <a:rPr lang="en-US">
                <a:latin typeface="Arial" charset="0"/>
                <a:ea typeface="ＭＳ Ｐゴシック" charset="0"/>
              </a:rPr>
              <a:t>DRAM memory controller that mediates between cores and DRAM memory</a:t>
            </a:r>
          </a:p>
          <a:p>
            <a:pPr lvl="2">
              <a:buFontTx/>
              <a:buChar char="-"/>
            </a:pPr>
            <a:r>
              <a:rPr lang="en-US">
                <a:latin typeface="Arial" charset="0"/>
                <a:ea typeface="ＭＳ Ｐゴシック" charset="0"/>
              </a:rPr>
              <a:t>It schedules memory operations generated by cores to DRAM</a:t>
            </a:r>
          </a:p>
          <a:p>
            <a:pPr>
              <a:buFontTx/>
              <a:buChar char="-"/>
            </a:pPr>
            <a:r>
              <a:rPr lang="en-US">
                <a:latin typeface="Arial" charset="0"/>
                <a:ea typeface="ＭＳ Ｐゴシック" charset="0"/>
                <a:cs typeface="ＭＳ Ｐゴシック" charset="0"/>
              </a:rPr>
              <a:t>This talk is about exploiting the unfair algorithms in the memory controllers to perform denial of service to running threads</a:t>
            </a:r>
          </a:p>
          <a:p>
            <a:pPr>
              <a:buFontTx/>
              <a:buChar char="-"/>
            </a:pPr>
            <a:r>
              <a:rPr lang="en-US">
                <a:latin typeface="Arial" charset="0"/>
                <a:ea typeface="ＭＳ Ｐゴシック" charset="0"/>
                <a:cs typeface="ＭＳ Ｐゴシック" charset="0"/>
              </a:rPr>
              <a:t>To understand how this happens, we need to know about how each DRAM bank operates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a:t>
            </a:r>
            <a:r>
              <a:rPr lang="en-US" baseline="0" dirty="0" smtClean="0"/>
              <a:t> is that previously proposed scheduling algorithms are biased.</a:t>
            </a:r>
          </a:p>
          <a:p>
            <a:endParaRPr lang="en-US" baseline="0" dirty="0" smtClean="0"/>
          </a:p>
          <a:p>
            <a:r>
              <a:rPr lang="en-US" baseline="0" dirty="0" smtClean="0"/>
              <a:t>Shown here is a plot, where the x-axis is weighted speedup, a metric of system throughput and system throughput increases as you move towards the right on the x-axis.</a:t>
            </a:r>
          </a:p>
          <a:p>
            <a:r>
              <a:rPr lang="en-US" baseline="0" dirty="0" smtClean="0"/>
              <a:t>The y-axis is maximum slowdown, which is the slowdown of the most unfairly treated thread within a workload. Correspondingly, fairness increases as you move downwards on the y-axis.</a:t>
            </a:r>
          </a:p>
          <a:p>
            <a:endParaRPr lang="en-US" baseline="0" dirty="0" smtClean="0"/>
          </a:p>
          <a:p>
            <a:r>
              <a:rPr lang="en-US" baseline="0" dirty="0" smtClean="0"/>
              <a:t>Ideally, a memory scheduling algorithm would be situated towards the lower right part of the graph where fairness and system throughput are both high.</a:t>
            </a:r>
          </a:p>
          <a:p>
            <a:endParaRPr lang="en-US" baseline="0" dirty="0" smtClean="0"/>
          </a:p>
          <a:p>
            <a:r>
              <a:rPr lang="en-US" baseline="0" dirty="0" smtClean="0"/>
              <a:t>However, some previous algorithms are biased towards system throughput, whereas some are biased towards fairness, while others are optimized for neither.</a:t>
            </a:r>
          </a:p>
          <a:p>
            <a:endParaRPr lang="en-US" baseline="0" dirty="0" smtClean="0"/>
          </a:p>
          <a:p>
            <a:r>
              <a:rPr lang="en-US" baseline="0" dirty="0" smtClean="0"/>
              <a:t>The takeaway is that no previous memory scheduling algorithm provides both the best fairness and system throughput.</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70</a:t>
            </a:fld>
            <a:endParaRPr lang="en-US" dirty="0">
              <a:solidFill>
                <a:prstClr val="black"/>
              </a:solidFill>
              <a:latin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do previous algorithms fail?</a:t>
            </a:r>
          </a:p>
          <a:p>
            <a:endParaRPr lang="en-US" dirty="0" smtClean="0"/>
          </a:p>
          <a:p>
            <a:r>
              <a:rPr lang="en-US" dirty="0" smtClean="0"/>
              <a:t>On the one hand there is the throughput biased approach</a:t>
            </a:r>
            <a:r>
              <a:rPr lang="en-US" baseline="0" dirty="0" smtClean="0"/>
              <a:t> that prioritizes less memory-intensive threads.</a:t>
            </a:r>
          </a:p>
          <a:p>
            <a:r>
              <a:rPr lang="en-US" baseline="0" dirty="0" smtClean="0"/>
              <a:t>Servicing memory requests from such threads allow them to make progress in the processor, increasing throughput.</a:t>
            </a:r>
          </a:p>
          <a:p>
            <a:r>
              <a:rPr lang="en-US" baseline="0" dirty="0" smtClean="0"/>
              <a:t>However, the most memory-intensive thread, thread C, remains persistently </a:t>
            </a:r>
            <a:r>
              <a:rPr lang="en-US" baseline="0" dirty="0" err="1" smtClean="0"/>
              <a:t>deprioritized</a:t>
            </a:r>
            <a:r>
              <a:rPr lang="en-US" baseline="0" dirty="0" smtClean="0"/>
              <a:t> and </a:t>
            </a:r>
            <a:r>
              <a:rPr lang="en-US" baseline="0" dirty="0" err="1" smtClean="0"/>
              <a:t>and</a:t>
            </a:r>
            <a:r>
              <a:rPr lang="en-US" baseline="0" dirty="0" smtClean="0"/>
              <a:t> becomes prone to starvation causing large slowdowns and, ultimately, unfairness.</a:t>
            </a:r>
          </a:p>
          <a:p>
            <a:endParaRPr lang="en-US" baseline="0" dirty="0" smtClean="0"/>
          </a:p>
          <a:p>
            <a:r>
              <a:rPr lang="en-US" baseline="0" dirty="0" smtClean="0"/>
              <a:t>On the other hand there is the fairness biased approach where threads take turns accessing the memory.</a:t>
            </a:r>
          </a:p>
          <a:p>
            <a:r>
              <a:rPr lang="en-US" baseline="0" dirty="0" smtClean="0"/>
              <a:t>In this case, the most memory-intensive thread does not starve.</a:t>
            </a:r>
          </a:p>
          <a:p>
            <a:r>
              <a:rPr lang="en-US" baseline="0" dirty="0" smtClean="0"/>
              <a:t>However, the least memory-intensive thread, thread A, is not prioritized, leading to reduced throughput.</a:t>
            </a:r>
          </a:p>
          <a:p>
            <a:endParaRPr lang="en-US" baseline="0" dirty="0" smtClean="0"/>
          </a:p>
          <a:p>
            <a:r>
              <a:rPr lang="en-US" baseline="0" dirty="0" smtClean="0"/>
              <a:t>As you can see, a single policy applied to all threads is insufficient since different threads have different memory access needs.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71</a:t>
            </a:fld>
            <a:endParaRPr lang="en-US" dirty="0">
              <a:solidFill>
                <a:prstClr val="black"/>
              </a:solidFill>
              <a:latin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dirty="0" smtClean="0"/>
              <a:t>how do we achieve the best of both worlds? Our</a:t>
            </a:r>
            <a:r>
              <a:rPr lang="en-US" baseline="0" dirty="0" smtClean="0"/>
              <a:t> algorithm is based on the following insights:</a:t>
            </a:r>
            <a:endParaRPr lang="en-US" dirty="0" smtClean="0"/>
          </a:p>
          <a:p>
            <a:endParaRPr lang="en-US" dirty="0" smtClean="0"/>
          </a:p>
          <a:p>
            <a:r>
              <a:rPr lang="en-US" dirty="0" smtClean="0"/>
              <a:t>First, </a:t>
            </a:r>
            <a:r>
              <a:rPr lang="en-US" baseline="0" dirty="0" smtClean="0"/>
              <a:t>we would like to prioritize the memory-non-intensive threads to increase system throughput. </a:t>
            </a:r>
          </a:p>
          <a:p>
            <a:r>
              <a:rPr lang="en-US" baseline="0" dirty="0" smtClean="0"/>
              <a:t>Doing so does not degrade unfairness, since memory-non-intensive threads are inherently “light” and rarely cause interference for the memory-intensive threads.</a:t>
            </a:r>
          </a:p>
          <a:p>
            <a:endParaRPr lang="en-US" baseline="0" dirty="0" smtClean="0"/>
          </a:p>
          <a:p>
            <a:r>
              <a:rPr lang="en-US" baseline="0" dirty="0" smtClean="0"/>
              <a:t>For fairness, we discovered that unfairness is usually caused when one memory-intensive thread is prioritized over another. </a:t>
            </a:r>
          </a:p>
          <a:p>
            <a:r>
              <a:rPr lang="en-US" baseline="0" dirty="0" smtClean="0"/>
              <a:t>As we’ve seen, the most </a:t>
            </a:r>
            <a:r>
              <a:rPr lang="en-US" baseline="0" dirty="0" err="1" smtClean="0"/>
              <a:t>deprioritized</a:t>
            </a:r>
            <a:r>
              <a:rPr lang="en-US" baseline="0" dirty="0" smtClean="0"/>
              <a:t> thread can starve.</a:t>
            </a:r>
          </a:p>
          <a:p>
            <a:r>
              <a:rPr lang="en-US" baseline="0" dirty="0" smtClean="0"/>
              <a:t>To address this problem, we would like to shuffle their priority so that no single thread is persistently prioritized over another thread.</a:t>
            </a:r>
          </a:p>
          <a:p>
            <a:endParaRPr lang="en-US" baseline="0" dirty="0" smtClean="0"/>
          </a:p>
          <a:p>
            <a:r>
              <a:rPr lang="en-US" baseline="0" dirty="0" smtClean="0"/>
              <a:t>However, memory-intensive threads are not created equal.</a:t>
            </a:r>
          </a:p>
          <a:p>
            <a:r>
              <a:rPr lang="en-US" baseline="0" dirty="0" smtClean="0"/>
              <a:t>They have different vulnerability to memory interference.</a:t>
            </a:r>
          </a:p>
          <a:p>
            <a:r>
              <a:rPr lang="en-US" baseline="0" dirty="0" smtClean="0"/>
              <a:t>To address their differences, shuffling should be performed in an asymmetric manner.</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72</a:t>
            </a:fld>
            <a:endParaRPr lang="en-US" dirty="0">
              <a:solidFill>
                <a:prstClr val="black"/>
              </a:solidFill>
              <a:latin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a</a:t>
            </a:r>
            <a:r>
              <a:rPr lang="en-US" dirty="0" smtClean="0"/>
              <a:t>lgorithm,</a:t>
            </a:r>
            <a:r>
              <a:rPr lang="en-US" baseline="0" dirty="0" smtClean="0"/>
              <a:t> Thread Cluster Memory Scheduling, first groups threads into two clusters.</a:t>
            </a:r>
          </a:p>
          <a:p>
            <a:endParaRPr lang="en-US" baseline="0" dirty="0" smtClean="0"/>
          </a:p>
          <a:p>
            <a:pPr defTabSz="881390">
              <a:defRPr/>
            </a:pPr>
            <a:r>
              <a:rPr lang="en-US" baseline="0" dirty="0" smtClean="0"/>
              <a:t>Among the threads executing in the system, some are memory-non-intensive whereas some are memory-intensive.</a:t>
            </a:r>
          </a:p>
          <a:p>
            <a:r>
              <a:rPr lang="en-US" baseline="0" dirty="0" smtClean="0"/>
              <a:t>We isolate the memory-non-intensive threads into the non-intensive cluster and the memory-intensive threads into the intensive cluster.</a:t>
            </a:r>
          </a:p>
          <a:p>
            <a:r>
              <a:rPr lang="en-US" baseline="0" dirty="0" smtClean="0"/>
              <a:t>This is so that we can apply different policies for different threads.</a:t>
            </a:r>
          </a:p>
          <a:p>
            <a:endParaRPr lang="en-US" baseline="0" dirty="0" smtClean="0"/>
          </a:p>
          <a:p>
            <a:r>
              <a:rPr lang="en-US" baseline="0" dirty="0" smtClean="0"/>
              <a:t>Subsequently, we prioritize the non-intensive cluster over the intensive cluster since the non-intensive threads have greater potential for making progress IN THEIR CORES [ONUR].</a:t>
            </a:r>
          </a:p>
          <a:p>
            <a:endParaRPr lang="en-US" baseline="0" dirty="0" smtClean="0"/>
          </a:p>
          <a:p>
            <a:r>
              <a:rPr lang="en-US" baseline="0" dirty="0" smtClean="0"/>
              <a:t>Finally, we apply different policies within each cluster, one optimized for throughput and the other for fairness.</a:t>
            </a:r>
          </a:p>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73</a:t>
            </a:fld>
            <a:endParaRPr lang="en-US" dirty="0">
              <a:solidFill>
                <a:prstClr val="black"/>
              </a:solidFill>
              <a:latin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group threads into two clusters, we first sort threads according to their MPKI, which stands for last-level cache-misses per </a:t>
            </a:r>
            <a:r>
              <a:rPr lang="en-US" baseline="0" dirty="0" err="1" smtClean="0"/>
              <a:t>kiloinstruction</a:t>
            </a:r>
            <a:r>
              <a:rPr lang="en-US" baseline="0" dirty="0" smtClean="0"/>
              <a:t> and is a metric of memory intensity.</a:t>
            </a:r>
          </a:p>
          <a:p>
            <a:endParaRPr lang="en-US" baseline="0" dirty="0" smtClean="0"/>
          </a:p>
          <a:p>
            <a:r>
              <a:rPr lang="en-US" baseline="0" dirty="0" smtClean="0"/>
              <a:t>After sorting, the leftmost thread is the thread with the lowest MPKI.</a:t>
            </a:r>
          </a:p>
          <a:p>
            <a:endParaRPr lang="en-US" baseline="0" dirty="0" smtClean="0"/>
          </a:p>
          <a:p>
            <a:r>
              <a:rPr lang="en-US" baseline="0" dirty="0" smtClean="0"/>
              <a:t>We then define a quantity called T, which is the total memory bandwidth usage across all threads.</a:t>
            </a:r>
          </a:p>
          <a:p>
            <a:endParaRPr lang="en-US" baseline="0" dirty="0" smtClean="0"/>
          </a:p>
          <a:p>
            <a:r>
              <a:rPr lang="en-US" baseline="0" dirty="0" smtClean="0"/>
              <a:t>Second, we form the non-intensive cluster by including threads whose bandwidth usage sums up to a certain fraction of the memory bandwidth usage.</a:t>
            </a:r>
          </a:p>
          <a:p>
            <a:r>
              <a:rPr lang="en-US" baseline="0" dirty="0" smtClean="0"/>
              <a:t>That fraction is defined by a parameter called the </a:t>
            </a:r>
            <a:r>
              <a:rPr lang="en-US" baseline="0" dirty="0" err="1" smtClean="0"/>
              <a:t>ClusterThreshold</a:t>
            </a:r>
            <a:r>
              <a:rPr lang="en-US" baseline="0" dirty="0" smtClean="0"/>
              <a:t>. I will show later in the presentation how adjusting this parameter we can trade off between throughput and fairness.</a:t>
            </a:r>
          </a:p>
          <a:p>
            <a:endParaRPr lang="en-US" baseline="0" dirty="0" smtClean="0"/>
          </a:p>
          <a:p>
            <a:r>
              <a:rPr lang="en-US" baseline="0" dirty="0" smtClean="0"/>
              <a:t>Lastly, the remaining threads become the intensive cluster.</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74</a:t>
            </a:fld>
            <a:endParaRPr lang="en-US" dirty="0">
              <a:solidFill>
                <a:prstClr val="black"/>
              </a:solidFill>
              <a:latin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Between the two clusters, we statically prioritize the non-intensive cluster</a:t>
            </a:r>
            <a:r>
              <a:rPr lang="en-US" baseline="0" dirty="0" smtClean="0"/>
              <a:t> [ONUR: fixed plural </a:t>
            </a:r>
            <a:r>
              <a:rPr lang="en-US" baseline="0" dirty="0" err="1" smtClean="0">
                <a:sym typeface="Wingdings"/>
              </a:rPr>
              <a:t></a:t>
            </a:r>
            <a:r>
              <a:rPr lang="en-US" baseline="0" dirty="0" smtClean="0">
                <a:sym typeface="Wingdings"/>
              </a:rPr>
              <a:t> singular]</a:t>
            </a:r>
            <a:r>
              <a:rPr lang="en-US" dirty="0" smtClean="0"/>
              <a:t> so that non-intensive threads’ [ONUR: fixed wording] memory</a:t>
            </a:r>
            <a:r>
              <a:rPr lang="en-US" baseline="0" dirty="0" smtClean="0"/>
              <a:t> requests are serviced first.</a:t>
            </a:r>
          </a:p>
          <a:p>
            <a:endParaRPr lang="en-US" baseline="0" dirty="0" smtClean="0"/>
          </a:p>
          <a:p>
            <a:r>
              <a:rPr lang="en-US" baseline="0" dirty="0" smtClean="0"/>
              <a:t>This increases system throughput because non-intensive threads have greater potential for making progress  BY QUICKLY RETURNING TO COMPUTE PERIODS IN THEIR CORES [ONUR].</a:t>
            </a:r>
          </a:p>
          <a:p>
            <a:endParaRPr lang="en-US" baseline="0" dirty="0" smtClean="0"/>
          </a:p>
          <a:p>
            <a:r>
              <a:rPr lang="en-US" baseline="0" dirty="0" smtClean="0"/>
              <a:t>Doing so does not degrade fairness, since non-intensive threads are “light” and consequently rarely interfere with intensive threads. [ONUR: removed “by design”… can be confusing if the listener is not in the right mindset]</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75</a:t>
            </a:fld>
            <a:endParaRPr lang="en-US" dirty="0">
              <a:solidFill>
                <a:prstClr val="black"/>
              </a:solidFill>
              <a:latin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 the memory non-intensive cluster,</a:t>
            </a:r>
            <a:r>
              <a:rPr lang="en-US" baseline="0" dirty="0" smtClean="0"/>
              <a:t> threads are prioritized according to their memory intensity where the least intensive thread receives the highest priority. [ONUR: replaced latency-sensitive]</a:t>
            </a:r>
          </a:p>
          <a:p>
            <a:endParaRPr lang="en-US" baseline="0" dirty="0" smtClean="0"/>
          </a:p>
          <a:p>
            <a:r>
              <a:rPr lang="en-US" baseline="0" dirty="0" smtClean="0"/>
              <a:t>This is, again, to increase system throughput. The least intensive thread has the greatest potential for making progress.</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76</a:t>
            </a:fld>
            <a:endParaRPr lang="en-US" dirty="0">
              <a:solidFill>
                <a:prstClr val="black"/>
              </a:solidFill>
              <a:latin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the intensive cluster, we periodically shuffle the priority of threads.</a:t>
            </a:r>
          </a:p>
          <a:p>
            <a:r>
              <a:rPr lang="en-US" baseline="0" dirty="0" smtClean="0"/>
              <a:t>By shuffling, we can increase fairness, since every thread is given a fair chance of being the most prioritized.</a:t>
            </a:r>
          </a:p>
          <a:p>
            <a:endParaRPr lang="en-US" baseline="0" dirty="0" smtClean="0"/>
          </a:p>
          <a:p>
            <a:r>
              <a:rPr lang="en-US" baseline="0" dirty="0" smtClean="0"/>
              <a:t>Treating all threads in an such an equal manner may be good enough in some cases.</a:t>
            </a:r>
          </a:p>
          <a:p>
            <a:endParaRPr lang="en-US" baseline="0" dirty="0" smtClean="0"/>
          </a:p>
          <a:p>
            <a:r>
              <a:rPr lang="en-US" baseline="0" dirty="0" smtClean="0"/>
              <a:t>But we noticed that in other cases, giving each thread equal turns does not necessarily lead to equal slowdowns.</a:t>
            </a:r>
          </a:p>
          <a:p>
            <a:r>
              <a:rPr lang="en-US" baseline="0" dirty="0" smtClean="0"/>
              <a:t>Specifically, threads are not created equal and some threads are more easily slowed down than others.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77</a:t>
            </a:fld>
            <a:endParaRPr lang="en-US" dirty="0">
              <a:solidFill>
                <a:prstClr val="black"/>
              </a:solidFill>
              <a:latin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illustrate how some threads are more easily slowed down than others using a case study, where two memory-intensive threads are contending for memory: a random-access thread and a streaming thread.</a:t>
            </a:r>
          </a:p>
          <a:p>
            <a:endParaRPr lang="en-US" baseline="0" dirty="0" smtClean="0"/>
          </a:p>
          <a:p>
            <a:r>
              <a:rPr lang="en-US" baseline="0" dirty="0" smtClean="0"/>
              <a:t>Which of these two threads is slowed down more easily?</a:t>
            </a:r>
          </a:p>
          <a:p>
            <a:endParaRPr lang="en-US" baseline="0" dirty="0" smtClean="0"/>
          </a:p>
          <a:p>
            <a:r>
              <a:rPr lang="en-US" baseline="0" dirty="0" smtClean="0"/>
              <a:t>In the first case, we prioritize the random-access thread and see that the streaming thread is slowed down by a factor of 7.</a:t>
            </a:r>
          </a:p>
          <a:p>
            <a:r>
              <a:rPr lang="en-US" baseline="0" dirty="0" smtClean="0"/>
              <a:t>In the second case, we prioritize the streaming thread and see that the random-access thread is slowed down by a factor of 11.</a:t>
            </a:r>
          </a:p>
          <a:p>
            <a:endParaRPr lang="en-US" baseline="0" dirty="0" smtClean="0"/>
          </a:p>
          <a:p>
            <a:r>
              <a:rPr lang="en-US" baseline="0" dirty="0" smtClean="0"/>
              <a:t>Clearly, comparing the two cases, we see that the random-access threads is more easily slowed down.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78</a:t>
            </a:fld>
            <a:endParaRPr lang="en-US" dirty="0">
              <a:solidFill>
                <a:prstClr val="black"/>
              </a:solidFill>
              <a:latin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ONUR: Again, if you prefer, you can use “vulnerable” instead of</a:t>
            </a:r>
            <a:r>
              <a:rPr lang="en-US" baseline="0" dirty="0" smtClean="0"/>
              <a:t> “susceptible.”</a:t>
            </a:r>
            <a:endParaRPr lang="en-US" dirty="0" smtClean="0"/>
          </a:p>
          <a:p>
            <a:endParaRPr lang="en-US" dirty="0" smtClean="0"/>
          </a:p>
          <a:p>
            <a:r>
              <a:rPr lang="en-US" dirty="0" smtClean="0"/>
              <a:t>So</a:t>
            </a:r>
            <a:r>
              <a:rPr lang="en-US" baseline="0" dirty="0" smtClean="0"/>
              <a:t> why are these two threads different? </a:t>
            </a:r>
          </a:p>
          <a:p>
            <a:r>
              <a:rPr lang="en-US" baseline="0" dirty="0" smtClean="0"/>
              <a:t>To explain their difference, we must examine their memory access behavior.</a:t>
            </a:r>
          </a:p>
          <a:p>
            <a:endParaRPr lang="en-US" baseline="0" dirty="0" smtClean="0"/>
          </a:p>
          <a:p>
            <a:r>
              <a:rPr lang="en-US" baseline="0" dirty="0" smtClean="0"/>
              <a:t>First, the memory comprises multiple memory banks which can be accessed in parallel. [ONUR: removed structurally]</a:t>
            </a:r>
          </a:p>
          <a:p>
            <a:r>
              <a:rPr lang="en-US" baseline="0" dirty="0" smtClean="0"/>
              <a:t>Additionally, each bank is basically a two-dimensional bit-array and comprises multiple rows.</a:t>
            </a:r>
          </a:p>
          <a:p>
            <a:endParaRPr lang="en-US" baseline="0" dirty="0" smtClean="0"/>
          </a:p>
          <a:p>
            <a:r>
              <a:rPr lang="en-US" baseline="0" dirty="0" smtClean="0"/>
              <a:t>The random access thread distributes its memory requests, to different banks.</a:t>
            </a:r>
          </a:p>
          <a:p>
            <a:r>
              <a:rPr lang="en-US" baseline="0" dirty="0" smtClean="0"/>
              <a:t>Across the banks, the requests are serviced concurrently and their individual latencies are overlapped.</a:t>
            </a:r>
          </a:p>
          <a:p>
            <a:r>
              <a:rPr lang="en-US" baseline="0" dirty="0" smtClean="0"/>
              <a:t>Therefore, the random-access thread has high bank-level parallelism.</a:t>
            </a:r>
          </a:p>
          <a:p>
            <a:endParaRPr lang="en-US" baseline="0" dirty="0" smtClean="0"/>
          </a:p>
          <a:p>
            <a:r>
              <a:rPr lang="en-US" baseline="0" dirty="0" smtClean="0"/>
              <a:t>On the other hand, the streaming thread sends its memory requests to the same bank.</a:t>
            </a:r>
          </a:p>
          <a:p>
            <a:r>
              <a:rPr lang="en-US" baseline="0" dirty="0" smtClean="0"/>
              <a:t>There it is serviced at the same row over and over again.</a:t>
            </a:r>
          </a:p>
          <a:p>
            <a:endParaRPr lang="en-US" baseline="0" dirty="0" smtClean="0"/>
          </a:p>
          <a:p>
            <a:r>
              <a:rPr lang="en-US" baseline="0" dirty="0" smtClean="0"/>
              <a:t>When consecutive requests are serviced at the same row, it is called a row-buffer hit and has a lower latency.</a:t>
            </a:r>
          </a:p>
          <a:p>
            <a:r>
              <a:rPr lang="en-US" baseline="0" dirty="0" smtClean="0"/>
              <a:t>Therefore, the streaming thread has higher row-buffer locality.</a:t>
            </a:r>
          </a:p>
          <a:p>
            <a:endParaRPr lang="en-US" baseline="0" dirty="0" smtClean="0"/>
          </a:p>
          <a:p>
            <a:r>
              <a:rPr lang="en-US" baseline="0" dirty="0" smtClean="0"/>
              <a:t>What would happen if we put those threads together?</a:t>
            </a:r>
          </a:p>
          <a:p>
            <a:r>
              <a:rPr lang="en-US" baseline="0" dirty="0" smtClean="0"/>
              <a:t>For the purpose of illustration, we will assume that the streaming thread is prioritized.</a:t>
            </a:r>
          </a:p>
          <a:p>
            <a:r>
              <a:rPr lang="en-US" baseline="0" dirty="0" smtClean="0"/>
              <a:t>You can see that the random-access thread’s request becomes stuck behind those of the streaming thread at Bank 3.</a:t>
            </a:r>
          </a:p>
          <a:p>
            <a:r>
              <a:rPr lang="en-US" baseline="0" dirty="0" smtClean="0"/>
              <a:t>This breaks the bank-level parallelism of the random-access thread and serializes its latency, leading to reduced performance.</a:t>
            </a:r>
          </a:p>
          <a:p>
            <a:endParaRPr lang="en-US" baseline="0" dirty="0" smtClean="0"/>
          </a:p>
          <a:p>
            <a:r>
              <a:rPr lang="en-US" baseline="0" dirty="0" smtClean="0"/>
              <a:t>This is why, the random-access thread is more susceptible to interference.</a:t>
            </a:r>
          </a:p>
          <a:p>
            <a:endParaRPr lang="en-US" baseline="0" dirty="0" smtClean="0"/>
          </a:p>
          <a:p>
            <a:r>
              <a:rPr lang="en-US" baseline="0" dirty="0" smtClean="0"/>
              <a:t>If the two threads were prioritized the other way around, the streaming thread would not be interfered with as much, since the random-access thread has only a single request to Bank 3.</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79</a:t>
            </a:fld>
            <a:endParaRPr lang="en-US" dirty="0">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F7020E7-1D64-4A9E-A700-1A7CFB55C96E}" type="slidenum">
              <a:rPr lang="en-US" smtClean="0">
                <a:latin typeface="Arial" charset="0"/>
              </a:rPr>
              <a:pPr/>
              <a:t>11</a:t>
            </a:fld>
            <a:endParaRPr lang="en-US" smtClean="0">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a:buFontTx/>
              <a:buChar char="-"/>
            </a:pPr>
            <a:r>
              <a:rPr lang="en-US" dirty="0" smtClean="0">
                <a:latin typeface="Arial" charset="0"/>
              </a:rPr>
              <a:t>Streaming through memory by performing operations on two 1D arrays.</a:t>
            </a:r>
          </a:p>
          <a:p>
            <a:pPr>
              <a:buFontTx/>
              <a:buChar char="-"/>
            </a:pPr>
            <a:r>
              <a:rPr lang="en-US" dirty="0" smtClean="0">
                <a:latin typeface="Arial" charset="0"/>
              </a:rPr>
              <a:t>Sequential memory access</a:t>
            </a:r>
          </a:p>
          <a:p>
            <a:pPr>
              <a:buFontTx/>
              <a:buChar char="-"/>
            </a:pPr>
            <a:r>
              <a:rPr lang="en-US" dirty="0" smtClean="0">
                <a:latin typeface="Arial" charset="0"/>
              </a:rPr>
              <a:t>Each access is a cache miss (elements of array larger than a cache line size) </a:t>
            </a:r>
            <a:r>
              <a:rPr lang="en-US" dirty="0" smtClean="0">
                <a:latin typeface="Arial" charset="0"/>
                <a:sym typeface="Wingdings" pitchFamily="2" charset="2"/>
              </a:rPr>
              <a:t> hence, very memory intensive</a:t>
            </a:r>
            <a:endParaRPr lang="en-US" dirty="0" smtClean="0">
              <a:latin typeface="Arial" charset="0"/>
            </a:endParaRPr>
          </a:p>
          <a:p>
            <a:endParaRPr lang="en-US" dirty="0" smtClean="0">
              <a:latin typeface="Arial" charset="0"/>
            </a:endParaRPr>
          </a:p>
          <a:p>
            <a:r>
              <a:rPr lang="en-US" dirty="0" smtClean="0">
                <a:latin typeface="Arial" charset="0"/>
              </a:rPr>
              <a:t>Link to the real code…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solidFill>
                <a:prstClr val="black"/>
              </a:solidFill>
              <a:latin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Clustering is performed at regular time intervals called quanta.</a:t>
            </a:r>
          </a:p>
          <a:p>
            <a:r>
              <a:rPr lang="en-US" baseline="0" dirty="0" smtClean="0"/>
              <a:t>THIS IS DONE [ONUR] to account for phase changes in threads’ memory access behavior.</a:t>
            </a:r>
          </a:p>
          <a:p>
            <a:endParaRPr lang="en-US" baseline="0" dirty="0" smtClean="0"/>
          </a:p>
          <a:p>
            <a:r>
              <a:rPr lang="en-US" baseline="0" dirty="0" smtClean="0"/>
              <a:t>During A [ONUR] quantum, TCM monitors each thread’s memory access behavior:</a:t>
            </a:r>
          </a:p>
          <a:p>
            <a:r>
              <a:rPr lang="en-US" baseline="0" dirty="0" smtClean="0"/>
              <a:t>memory intensity, bank-level parallelism, and row-buffer locality.</a:t>
            </a:r>
          </a:p>
          <a:p>
            <a:endParaRPr lang="en-US" baseline="0" dirty="0" smtClean="0"/>
          </a:p>
          <a:p>
            <a:r>
              <a:rPr lang="en-US" baseline="0" dirty="0" smtClean="0"/>
              <a:t>At the beginning of the next quantum, TCM is invoked to perform clustering and calculate niceness for the intensive threads.</a:t>
            </a:r>
          </a:p>
          <a:p>
            <a:endParaRPr lang="en-US" baseline="0" dirty="0" smtClean="0"/>
          </a:p>
          <a:p>
            <a:r>
              <a:rPr lang="en-US" baseline="0" dirty="0" smtClean="0"/>
              <a:t>Throughout the quantum, shuffling of the intensive threads is performed periodically.</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86</a:t>
            </a:fld>
            <a:endParaRPr lang="en-US" dirty="0">
              <a:solidFill>
                <a:prstClr val="black"/>
              </a:solidFill>
              <a:latin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bring it all together, TCM</a:t>
            </a:r>
            <a:r>
              <a:rPr lang="en-US" baseline="0" dirty="0" smtClean="0"/>
              <a:t> comprises three simple request prioritization rules.</a:t>
            </a:r>
          </a:p>
          <a:p>
            <a:endParaRPr lang="en-US" baseline="0" dirty="0" smtClean="0"/>
          </a:p>
          <a:p>
            <a:r>
              <a:rPr lang="en-US" baseline="0" dirty="0" smtClean="0"/>
              <a:t>The first is the highest-rank rule, where requests from higher ranked threads are prioritized.</a:t>
            </a:r>
          </a:p>
          <a:p>
            <a:endParaRPr lang="en-US" baseline="0" dirty="0" smtClean="0"/>
          </a:p>
          <a:p>
            <a:r>
              <a:rPr lang="en-US" baseline="0" dirty="0" smtClean="0"/>
              <a:t>The intensive cluster is prioritized over the non-intensive cluster TO IMPROVE SYSTEM [ONUR] throughput.</a:t>
            </a:r>
          </a:p>
          <a:p>
            <a:r>
              <a:rPr lang="en-US" baseline="0" dirty="0" smtClean="0"/>
              <a:t>Within the intensive cluster, threads are assigned higher rank in the order of decreasing intensity. This, again, is to increase SYSTEM [ONUR] throughput.</a:t>
            </a:r>
          </a:p>
          <a:p>
            <a:r>
              <a:rPr lang="en-US" baseline="0" dirty="0" smtClean="0"/>
              <a:t>Within the non-intensive cluster, the rank of threads are periodically shuffled and does not stay constant, TO ACHIEVE FAIRNESS [ONUR].</a:t>
            </a:r>
          </a:p>
          <a:p>
            <a:endParaRPr lang="en-US" baseline="0" dirty="0" smtClean="0"/>
          </a:p>
          <a:p>
            <a:r>
              <a:rPr lang="en-US" baseline="0" dirty="0" smtClean="0"/>
              <a:t>As a tie-breaker, the second rule is row-hit where row-buffer hitting requests are prioritized.</a:t>
            </a:r>
          </a:p>
          <a:p>
            <a:endParaRPr lang="en-US" baseline="0" dirty="0" smtClean="0"/>
          </a:p>
          <a:p>
            <a:r>
              <a:rPr lang="en-US" baseline="0" dirty="0" smtClean="0"/>
              <a:t>Lastly, all else being the same, we prioritize the oldest request.</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87</a:t>
            </a:fld>
            <a:endParaRPr lang="en-US" dirty="0">
              <a:solidFill>
                <a:prstClr val="black"/>
              </a:solidFill>
              <a:latin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ONUR: Have a separate bullet saying “No computation is on the processor critical path; Can be approximated.”</a:t>
            </a:r>
          </a:p>
          <a:p>
            <a:endParaRPr lang="en-US" dirty="0" smtClean="0"/>
          </a:p>
          <a:p>
            <a:r>
              <a:rPr lang="en-US" dirty="0" smtClean="0"/>
              <a:t>Basically, DRAM latency is very long so we can afford to do this computation especially since we are doing it over intervals.</a:t>
            </a:r>
          </a:p>
          <a:p>
            <a:r>
              <a:rPr lang="en-US" dirty="0" smtClean="0"/>
              <a:t>You can have 4 cores in the first bullet and remove the </a:t>
            </a:r>
            <a:r>
              <a:rPr lang="en-US" dirty="0" err="1" smtClean="0"/>
              <a:t>subbullet</a:t>
            </a:r>
            <a:r>
              <a:rPr lang="en-US" dirty="0" smtClean="0"/>
              <a:t>.</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88</a:t>
            </a:fld>
            <a:endParaRPr lang="en-US" dirty="0">
              <a:solidFill>
                <a:prstClr val="black"/>
              </a:solidFill>
              <a:latin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9417816-A607-CE43-B61B-17B8320D3897}" type="slidenum">
              <a:rPr lang="en-US" sz="1200">
                <a:solidFill>
                  <a:prstClr val="black"/>
                </a:solidFill>
              </a:rPr>
              <a:pPr eaLnBrk="1" hangingPunct="1"/>
              <a:t>12</a:t>
            </a:fld>
            <a:endParaRPr lang="en-US" sz="120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atin typeface="Arial" charset="0"/>
                <a:ea typeface="ＭＳ Ｐゴシック" charset="0"/>
                <a:cs typeface="ＭＳ Ｐゴシック" charset="0"/>
              </a:rPr>
              <a:t>Pictorially demonstrate how stream denies memory service to rdarray</a:t>
            </a:r>
          </a:p>
          <a:p>
            <a:pPr>
              <a:buFontTx/>
              <a:buChar char="-"/>
            </a:pPr>
            <a:r>
              <a:rPr lang="en-US">
                <a:latin typeface="Arial" charset="0"/>
                <a:ea typeface="ＭＳ Ｐゴシック" charset="0"/>
                <a:cs typeface="ＭＳ Ｐゴシック" charset="0"/>
              </a:rPr>
              <a:t>Stream continuously accesses columns in row 0 in a streaming manner (streams through a row after opening it)</a:t>
            </a:r>
          </a:p>
          <a:p>
            <a:pPr>
              <a:buFontTx/>
              <a:buChar char="-"/>
            </a:pPr>
            <a:r>
              <a:rPr lang="en-US">
                <a:latin typeface="Arial" charset="0"/>
                <a:ea typeface="ＭＳ Ｐゴシック" charset="0"/>
                <a:cs typeface="ＭＳ Ｐゴシック" charset="0"/>
              </a:rPr>
              <a:t>In other words almost all its requests are row-hits</a:t>
            </a:r>
          </a:p>
          <a:p>
            <a:pPr>
              <a:buFontTx/>
              <a:buChar char="-"/>
            </a:pPr>
            <a:r>
              <a:rPr lang="en-US">
                <a:latin typeface="Arial" charset="0"/>
                <a:ea typeface="ＭＳ Ｐゴシック" charset="0"/>
                <a:cs typeface="ＭＳ Ｐゴシック" charset="0"/>
              </a:rPr>
              <a:t>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are row-conflicts (no locality)</a:t>
            </a:r>
          </a:p>
          <a:p>
            <a:pPr>
              <a:buFontTx/>
              <a:buChar char="-"/>
            </a:pPr>
            <a:r>
              <a:rPr lang="en-US">
                <a:latin typeface="Arial" charset="0"/>
                <a:ea typeface="ＭＳ Ｐゴシック" charset="0"/>
                <a:cs typeface="ＭＳ Ｐゴシック" charset="0"/>
              </a:rPr>
              <a:t>The DRAM controller reorders streams requests to the open row over other requests (even older ones) to maximize DRAM throughput</a:t>
            </a:r>
          </a:p>
          <a:p>
            <a:pPr>
              <a:buFontTx/>
              <a:buChar char="-"/>
            </a:pPr>
            <a:r>
              <a:rPr lang="en-US">
                <a:latin typeface="Arial" charset="0"/>
                <a:ea typeface="ＭＳ Ｐゴシック" charset="0"/>
                <a:cs typeface="ＭＳ Ｐゴシック" charset="0"/>
              </a:rPr>
              <a:t>Hence, 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do not get serviced as long as stream is issuing requests at a fast-enough rate</a:t>
            </a:r>
          </a:p>
          <a:p>
            <a:pPr>
              <a:buFontTx/>
              <a:buChar char="-"/>
            </a:pPr>
            <a:r>
              <a:rPr lang="en-US">
                <a:latin typeface="Arial" charset="0"/>
                <a:ea typeface="ＭＳ Ｐゴシック" charset="0"/>
                <a:cs typeface="ＭＳ Ｐゴシック" charset="0"/>
              </a:rPr>
              <a:t>In this example, the red thread</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 to another row will not get serviced until stream stops issuing a request to row 0</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With those parameters, 128 requests of stream would be serviced before 1 from rdarray</a:t>
            </a:r>
          </a:p>
          <a:p>
            <a:pPr>
              <a:buFontTx/>
              <a:buChar char="-"/>
            </a:pPr>
            <a:r>
              <a:rPr lang="en-US">
                <a:latin typeface="Arial" charset="0"/>
                <a:ea typeface="ＭＳ Ｐゴシック" charset="0"/>
                <a:cs typeface="ＭＳ Ｐゴシック" charset="0"/>
              </a:rPr>
              <a:t>As row-buffer size increases, which is the industry trend, this problem will become more severe</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This is not the worst case, but it is easy to construct and understand</a:t>
            </a:r>
          </a:p>
          <a:p>
            <a:pPr marL="742950" lvl="1" indent="-285750">
              <a:buFontTx/>
              <a:buChar char="-"/>
            </a:pPr>
            <a:r>
              <a:rPr lang="en-US">
                <a:latin typeface="Arial" charset="0"/>
                <a:ea typeface="ＭＳ Ｐゴシック" charset="0"/>
              </a:rPr>
              <a:t>Stream falls off the row buffer at some point</a:t>
            </a:r>
          </a:p>
          <a:p>
            <a:pPr>
              <a:buFontTx/>
              <a:buChar char="-"/>
            </a:pPr>
            <a:r>
              <a:rPr lang="en-US">
                <a:latin typeface="Arial" charset="0"/>
                <a:ea typeface="ＭＳ Ｐゴシック" charset="0"/>
                <a:cs typeface="ＭＳ Ｐゴシック" charset="0"/>
              </a:rPr>
              <a:t>I leave it to the listeners to construct a case worse than this (it is possible)</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shows the performance of the four previous scheduling algorithms in addition to TCM, averaged over 96 workloads.</a:t>
            </a:r>
          </a:p>
          <a:p>
            <a:endParaRPr lang="en-US" baseline="0" dirty="0" smtClean="0"/>
          </a:p>
          <a:p>
            <a:r>
              <a:rPr lang="en-US" baseline="0" dirty="0" smtClean="0"/>
              <a:t>FRFCFS has low system throughput and fairness.</a:t>
            </a:r>
          </a:p>
          <a:p>
            <a:r>
              <a:rPr lang="en-US" baseline="0" dirty="0" smtClean="0"/>
              <a:t>STFM and PAR-BS is biased towards fairness, while ATLAS is biased towards system throughput.</a:t>
            </a:r>
          </a:p>
          <a:p>
            <a:endParaRPr lang="en-US" baseline="0" dirty="0" smtClean="0"/>
          </a:p>
          <a:p>
            <a:r>
              <a:rPr lang="en-US" baseline="0" dirty="0" smtClean="0"/>
              <a:t>TCM lies towards the lower right part of the figure and provides the best fairness and system throughput.</a:t>
            </a:r>
          </a:p>
          <a:p>
            <a:r>
              <a:rPr lang="en-US" baseline="0" dirty="0" smtClean="0"/>
              <a:t>Compared to ATLAS, TCM provides approx 5% better throughput and 39% better fairness.</a:t>
            </a:r>
          </a:p>
          <a:p>
            <a:r>
              <a:rPr lang="en-US" baseline="0" dirty="0" smtClean="0"/>
              <a:t>Compared to PAR-BS, TCM provides approx 5% better fairness and 8% better throughput. </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90</a:t>
            </a:fld>
            <a:endParaRPr lang="en-US" dirty="0">
              <a:solidFill>
                <a:prstClr val="black"/>
              </a:solidFill>
              <a:latin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95</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observe</a:t>
            </a:r>
            <a:r>
              <a:rPr lang="en-US" b="1" baseline="0" dirty="0" smtClean="0"/>
              <a:t> that</a:t>
            </a:r>
            <a:r>
              <a:rPr lang="en-US" b="1" dirty="0" smtClean="0"/>
              <a:t> </a:t>
            </a:r>
            <a:r>
              <a:rPr lang="en-US" sz="2200" dirty="0" smtClean="0"/>
              <a:t>Heterogeneous CPU-GPU systems require memory schedulers with </a:t>
            </a:r>
            <a:r>
              <a:rPr lang="en-US" sz="2200" dirty="0" smtClean="0">
                <a:solidFill>
                  <a:srgbClr val="FF0000"/>
                </a:solidFill>
              </a:rPr>
              <a:t>large request buffers</a:t>
            </a:r>
            <a:r>
              <a:rPr lang="en-US" sz="2200" baseline="0" dirty="0" smtClean="0">
                <a:solidFill>
                  <a:srgbClr val="FF0000"/>
                </a:solidFill>
              </a:rPr>
              <a:t> and this becomes a problem for </a:t>
            </a:r>
            <a:r>
              <a:rPr lang="en-US" sz="2200" baseline="0" dirty="0" smtClean="0">
                <a:solidFill>
                  <a:schemeClr val="tx1"/>
                </a:solidFill>
              </a:rPr>
              <a:t>e</a:t>
            </a:r>
            <a:r>
              <a:rPr lang="en-US" sz="2200" dirty="0" smtClean="0"/>
              <a:t>xisting monolithic application-aware memory scheduler designs because they are </a:t>
            </a:r>
            <a:r>
              <a:rPr lang="en-US" sz="2200" dirty="0" smtClean="0">
                <a:solidFill>
                  <a:srgbClr val="FF0000"/>
                </a:solidFill>
              </a:rPr>
              <a:t>hard to scale</a:t>
            </a:r>
            <a:r>
              <a:rPr lang="en-US" sz="2200" dirty="0" smtClean="0"/>
              <a:t> to large request buffer size</a:t>
            </a:r>
            <a:endParaRPr lang="en-US" sz="1000" dirty="0" smtClean="0"/>
          </a:p>
          <a:p>
            <a:r>
              <a:rPr lang="en-US" b="1" dirty="0" smtClean="0"/>
              <a:t>Our Solution</a:t>
            </a:r>
            <a:r>
              <a:rPr lang="en-US" b="1" baseline="0" dirty="0" smtClean="0"/>
              <a:t>, staged memory scheduling, </a:t>
            </a:r>
            <a:r>
              <a:rPr lang="en-US" sz="2200" dirty="0" smtClean="0">
                <a:solidFill>
                  <a:srgbClr val="0000FF"/>
                </a:solidFill>
              </a:rPr>
              <a:t>decomposes MC into three simpler stages</a:t>
            </a:r>
            <a:r>
              <a:rPr lang="en-US" sz="2200"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1) Batch formation:</a:t>
            </a:r>
            <a:r>
              <a:rPr lang="en-US" baseline="0" dirty="0" smtClean="0"/>
              <a:t> m</a:t>
            </a:r>
            <a:r>
              <a:rPr lang="en-US" dirty="0" smtClean="0"/>
              <a:t>aintains</a:t>
            </a:r>
            <a:r>
              <a:rPr lang="en-US" baseline="0" dirty="0" smtClean="0"/>
              <a:t> row buffer locality by forming batches of row-hitting requests.</a:t>
            </a:r>
            <a:endParaRPr lang="en-US" dirty="0" smtClean="0"/>
          </a:p>
          <a:p>
            <a:pPr lvl="1">
              <a:buNone/>
            </a:pPr>
            <a:r>
              <a:rPr lang="en-US" dirty="0" smtClean="0"/>
              <a:t>2) Batch scheduler: reduces interference between applications by picking the next batch to prioritize.</a:t>
            </a:r>
          </a:p>
          <a:p>
            <a:pPr lvl="1">
              <a:buNone/>
            </a:pPr>
            <a:r>
              <a:rPr lang="en-US" dirty="0" smtClean="0"/>
              <a:t>3) DRAM command scheduler: issues requests to DRAM</a:t>
            </a:r>
          </a:p>
          <a:p>
            <a:r>
              <a:rPr lang="en-US" dirty="0" smtClean="0"/>
              <a:t>Compared to state-of-the-art memory schedulers:</a:t>
            </a:r>
          </a:p>
          <a:p>
            <a:pPr lvl="1"/>
            <a:r>
              <a:rPr lang="en-US" dirty="0" smtClean="0">
                <a:solidFill>
                  <a:srgbClr val="0000FF"/>
                </a:solidFill>
              </a:rPr>
              <a:t>SMS is significantly simpler and more scalable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SMS provides higher performance and fairness,</a:t>
            </a:r>
            <a:r>
              <a:rPr lang="en-US" baseline="0" dirty="0" smtClean="0">
                <a:solidFill>
                  <a:srgbClr val="0000FF"/>
                </a:solidFill>
              </a:rPr>
              <a:t> e</a:t>
            </a:r>
            <a:r>
              <a:rPr lang="en-US" dirty="0" smtClean="0">
                <a:solidFill>
                  <a:srgbClr val="0000FF"/>
                </a:solidFill>
              </a:rPr>
              <a:t>specially in</a:t>
            </a:r>
            <a:r>
              <a:rPr lang="en-US" baseline="0" dirty="0" smtClean="0">
                <a:solidFill>
                  <a:srgbClr val="0000FF"/>
                </a:solidFill>
              </a:rPr>
              <a:t> heterogeneous CPU-GPU systems.</a:t>
            </a:r>
            <a:endParaRPr lang="en-US" sz="100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96</a:t>
            </a:fld>
            <a:endParaRPr lang="en-US">
              <a:solidFill>
                <a:prstClr val="black"/>
              </a:solidFill>
              <a:latin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 </a:t>
            </a:r>
            <a:r>
              <a:rPr lang="en-US" dirty="0"/>
              <a:t>memory is a major bottleneck in current multi-core </a:t>
            </a:r>
            <a:r>
              <a:rPr lang="en-US" dirty="0" smtClean="0"/>
              <a:t>systems</a:t>
            </a:r>
            <a:endParaRPr lang="en-US" dirty="0"/>
          </a:p>
          <a:p>
            <a:r>
              <a:rPr lang="en-US" dirty="0"/>
              <a:t>&lt;click </a:t>
            </a:r>
            <a:r>
              <a:rPr lang="en-US" dirty="0" smtClean="0"/>
              <a:t>three</a:t>
            </a:r>
            <a:r>
              <a:rPr lang="en-US" baseline="0" dirty="0" smtClean="0"/>
              <a:t> </a:t>
            </a:r>
            <a:r>
              <a:rPr lang="en-US" dirty="0" smtClean="0"/>
              <a:t>times</a:t>
            </a:r>
            <a:r>
              <a:rPr lang="en-US" dirty="0"/>
              <a:t>&gt;, </a:t>
            </a:r>
          </a:p>
          <a:p>
            <a:r>
              <a:rPr lang="en-US" dirty="0" smtClean="0"/>
              <a:t>Because memory</a:t>
            </a:r>
            <a:r>
              <a:rPr lang="en-US" baseline="0" dirty="0" smtClean="0"/>
              <a:t> requests from different core contend for a limited off-chip bandwidth</a:t>
            </a:r>
            <a:r>
              <a:rPr lang="en-US" dirty="0" smtClean="0"/>
              <a:t> </a:t>
            </a:r>
            <a:endParaRPr lang="en-US" dirty="0"/>
          </a:p>
          <a:p>
            <a:r>
              <a:rPr lang="en-US" dirty="0"/>
              <a:t>&lt;click&gt;</a:t>
            </a:r>
          </a:p>
          <a:p>
            <a:r>
              <a:rPr lang="en-US" baseline="0" dirty="0" smtClean="0"/>
              <a:t>This inter-application interference degrades system performance. </a:t>
            </a:r>
            <a:r>
              <a:rPr lang="en-US" dirty="0" smtClean="0"/>
              <a:t>And designing a good memory scheduler </a:t>
            </a:r>
            <a:r>
              <a:rPr lang="en-US" dirty="0"/>
              <a:t>can </a:t>
            </a:r>
            <a:r>
              <a:rPr lang="en-US" dirty="0" smtClean="0"/>
              <a:t>mitigate</a:t>
            </a:r>
            <a:r>
              <a:rPr lang="en-US" baseline="0" dirty="0" smtClean="0"/>
              <a:t> the problem</a:t>
            </a:r>
            <a:r>
              <a:rPr lang="en-US" dirty="0" smtClean="0"/>
              <a:t>…</a:t>
            </a:r>
            <a:endParaRPr lang="en-US" dirty="0"/>
          </a:p>
          <a:p>
            <a:r>
              <a:rPr lang="en-US" dirty="0"/>
              <a:t>&lt;click&gt;</a:t>
            </a:r>
          </a:p>
          <a:p>
            <a:r>
              <a:rPr lang="en-US" dirty="0" smtClean="0"/>
              <a:t>But how does memory scheduler deliver good performance and fairness.</a:t>
            </a:r>
            <a:endParaRPr lang="en-US" dirty="0"/>
          </a:p>
          <a:p>
            <a:r>
              <a:rPr lang="en-US" dirty="0"/>
              <a:t>&lt;click to the next </a:t>
            </a:r>
            <a:r>
              <a:rPr lang="en-US" dirty="0" smtClean="0"/>
              <a:t>slide&gt;</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97</a:t>
            </a:fld>
            <a:endParaRPr lang="en-US">
              <a:solidFill>
                <a:prstClr val="black"/>
              </a:solidFill>
              <a:latin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6503"/>
            <a:r>
              <a:rPr lang="en-US" dirty="0"/>
              <a:t>State-of-the-art memory schedulers can deliver good performance and fairness generally based on three principles. </a:t>
            </a:r>
          </a:p>
          <a:p>
            <a:pPr defTabSz="916503"/>
            <a:r>
              <a:rPr lang="en-US" dirty="0"/>
              <a:t>&lt;click&gt;</a:t>
            </a:r>
          </a:p>
          <a:p>
            <a:pPr defTabSz="916503"/>
            <a:r>
              <a:rPr lang="en-US" dirty="0"/>
              <a:t>The first principle is to prioritize row-buffer-hit requests over other requests. The reason is because DRAM can service row-buffer-hit requests faster than requests that miss in the row buffer. This principle will maximize memory bandwidth</a:t>
            </a:r>
          </a:p>
          <a:p>
            <a:pPr defTabSz="916503"/>
            <a:r>
              <a:rPr lang="en-US" dirty="0"/>
              <a:t>&lt;click&gt;</a:t>
            </a:r>
          </a:p>
          <a:p>
            <a:pPr defTabSz="916503"/>
            <a:r>
              <a:rPr lang="en-US" dirty="0"/>
              <a:t>For example, suppose that there are five requests sorted by age as shown, and the current open row is row B. Even though request 1 is older than request 2, in this case, servicing a row hitting requests 2 first is faster than servicing requests that go to other rows. As a result, request 2 is prioritized over other requests.</a:t>
            </a:r>
          </a:p>
          <a:p>
            <a:pPr defTabSz="916503"/>
            <a:r>
              <a:rPr lang="en-US" dirty="0"/>
              <a:t>&lt;click&gt;</a:t>
            </a:r>
          </a:p>
          <a:p>
            <a:pPr defTabSz="916503"/>
            <a:r>
              <a:rPr lang="en-US" dirty="0"/>
              <a:t>The second principle is the scheduler should prioritize latency sensitive applications. Previous works have shown that latency sensitive applications can make faster </a:t>
            </a:r>
            <a:r>
              <a:rPr lang="en-US" dirty="0" smtClean="0"/>
              <a:t>forward</a:t>
            </a:r>
            <a:r>
              <a:rPr lang="en-US" baseline="0" dirty="0" smtClean="0"/>
              <a:t> </a:t>
            </a:r>
            <a:r>
              <a:rPr lang="en-US" dirty="0" smtClean="0"/>
              <a:t>progress </a:t>
            </a:r>
            <a:r>
              <a:rPr lang="en-US" dirty="0"/>
              <a:t>when their memory requests are serviced quickly. In order to identify a latency sensitive application, memory intensity is generally used as a metric because application with lower memory intensity can make faster progress when a memory request is serviced.</a:t>
            </a:r>
          </a:p>
          <a:p>
            <a:pPr defTabSz="916503"/>
            <a:r>
              <a:rPr lang="en-US" dirty="0"/>
              <a:t>&lt;click&gt;</a:t>
            </a:r>
          </a:p>
          <a:p>
            <a:pPr defTabSz="916503"/>
            <a:r>
              <a:rPr lang="en-US" dirty="0"/>
              <a:t>For example, suppose that there are four applications in the system, and the memory intensity is defined by misses per thousand instructions. In this case, application number two will have more priority than other applications because it has the lowest memory intensity.</a:t>
            </a:r>
          </a:p>
          <a:p>
            <a:pPr defTabSz="916503"/>
            <a:r>
              <a:rPr lang="en-US" dirty="0"/>
              <a:t>&lt;click&gt;</a:t>
            </a:r>
          </a:p>
          <a:p>
            <a:pPr defTabSz="916503"/>
            <a:r>
              <a:rPr lang="en-US" dirty="0"/>
              <a:t>The third principle is the scheduler needs to make sure that the system is fair by ensuring that every application are making progress and none of the applications are starved. </a:t>
            </a:r>
          </a:p>
          <a:p>
            <a:pPr marL="0" marR="0" indent="0" algn="l" defTabSz="916503" rtl="0" eaLnBrk="1" fontAlgn="auto" latinLnBrk="0" hangingPunct="1">
              <a:lnSpc>
                <a:spcPct val="100000"/>
              </a:lnSpc>
              <a:spcBef>
                <a:spcPts val="0"/>
              </a:spcBef>
              <a:spcAft>
                <a:spcPts val="0"/>
              </a:spcAft>
              <a:buClrTx/>
              <a:buSzTx/>
              <a:buFontTx/>
              <a:buNone/>
              <a:tabLst/>
              <a:defRPr/>
            </a:pPr>
            <a:r>
              <a:rPr lang="en-US" dirty="0" smtClean="0"/>
              <a:t>&lt;transition&gt;</a:t>
            </a:r>
          </a:p>
          <a:p>
            <a:pPr marL="0" marR="0" indent="0" algn="l" defTabSz="916503" rtl="0" eaLnBrk="1" fontAlgn="auto" latinLnBrk="0" hangingPunct="1">
              <a:lnSpc>
                <a:spcPct val="100000"/>
              </a:lnSpc>
              <a:spcBef>
                <a:spcPts val="0"/>
              </a:spcBef>
              <a:spcAft>
                <a:spcPts val="0"/>
              </a:spcAft>
              <a:buClrTx/>
              <a:buSzTx/>
              <a:buFontTx/>
              <a:buNone/>
              <a:tabLst/>
              <a:defRPr/>
            </a:pPr>
            <a:r>
              <a:rPr lang="en-US" dirty="0" smtClean="0"/>
              <a:t>So far I have</a:t>
            </a:r>
            <a:r>
              <a:rPr lang="en-US" baseline="0" dirty="0" smtClean="0"/>
              <a:t> talked about memory scheduling in CPU-only systems. Now I will talk about the CPU-GPU heterogeneous system because current and future systems integrate a GPU along with multiple cores.</a:t>
            </a:r>
          </a:p>
          <a:p>
            <a:pPr defTabSz="916503"/>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98</a:t>
            </a:fld>
            <a:endParaRPr lang="en-US">
              <a:solidFill>
                <a:prstClr val="black"/>
              </a:solidFill>
              <a:latin typeface="Calibri"/>
            </a:endParaRPr>
          </a:p>
        </p:txBody>
      </p:sp>
    </p:spTree>
    <p:extLst>
      <p:ext uri="{BB962C8B-B14F-4D97-AF65-F5344CB8AC3E}">
        <p14:creationId xmlns:p14="http://schemas.microsoft.com/office/powerpoint/2010/main" val="641260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far I have</a:t>
            </a:r>
            <a:r>
              <a:rPr lang="en-US" baseline="0" dirty="0" smtClean="0"/>
              <a:t> talked about memory scheduling in CPU-only systems. Now I will talk about the CPU-GPU heterogeneous system because current and future systems integrate a GPU along with multiple cores.</a:t>
            </a:r>
          </a:p>
          <a:p>
            <a:endParaRPr lang="en-US" baseline="0" dirty="0" smtClean="0"/>
          </a:p>
          <a:p>
            <a:r>
              <a:rPr lang="en-US" baseline="0" dirty="0" smtClean="0"/>
              <a:t>This integrated GPU shares the main memory with the CPU cores; however, the GPU is four to twenty times more memory-intensive compared to CPU. So, how should the memory scheduling be done when GPU is integrated on-chip?</a:t>
            </a:r>
            <a:endParaRPr lang="en-US" dirty="0" smtClean="0"/>
          </a:p>
          <a:p>
            <a:endParaRPr lang="en-US" dirty="0" smtClean="0"/>
          </a:p>
          <a:p>
            <a:r>
              <a:rPr lang="en-US" dirty="0" smtClean="0"/>
              <a:t>Let’s see </a:t>
            </a:r>
            <a:r>
              <a:rPr lang="en-US" baseline="0" dirty="0" smtClean="0"/>
              <a:t>how does the memory scheduling problem change when we add a GPU into the system</a:t>
            </a:r>
          </a:p>
          <a:p>
            <a:endParaRPr lang="en-US" baseline="0" dirty="0" smtClean="0"/>
          </a:p>
          <a:p>
            <a:r>
              <a:rPr lang="en-US" baseline="0" dirty="0" smtClean="0"/>
              <a:t>[picture of the current APU/Sandy Bridge]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99</a:t>
            </a:fld>
            <a:endParaRPr lang="en-US">
              <a:solidFill>
                <a:prstClr val="black"/>
              </a:solidFill>
              <a:latin typeface="Calibri"/>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GPU is introduced into the system &lt;click&gt;, because the GPU is memory-intensive,</a:t>
            </a:r>
            <a:r>
              <a:rPr lang="en-US" baseline="0" dirty="0" smtClean="0"/>
              <a:t> requests from cores contend heavily with request from the GPU, as you can see from</a:t>
            </a:r>
            <a:r>
              <a:rPr lang="en-US" baseline="0" dirty="0"/>
              <a:t> </a:t>
            </a:r>
            <a:r>
              <a:rPr lang="en-US" baseline="0" dirty="0" smtClean="0"/>
              <a:t>this example</a:t>
            </a:r>
          </a:p>
          <a:p>
            <a:r>
              <a:rPr lang="en-US" baseline="0" dirty="0" smtClean="0"/>
              <a:t>&lt;click&gt;</a:t>
            </a:r>
          </a:p>
          <a:p>
            <a:r>
              <a:rPr lang="en-US" baseline="0" dirty="0" smtClean="0"/>
              <a:t>The memory-intensive GPU application will send a lot of request to the memory request buffer</a:t>
            </a:r>
          </a:p>
          <a:p>
            <a:r>
              <a:rPr lang="en-US" baseline="0" dirty="0" smtClean="0"/>
              <a:t>&lt;click&gt;</a:t>
            </a:r>
          </a:p>
          <a:p>
            <a:r>
              <a:rPr lang="en-US" baseline="0" dirty="0" smtClean="0"/>
              <a:t>As a result, some of the requests are unable to be inject into the request buffer, as illustrated by this blue request from core 2.</a:t>
            </a:r>
          </a:p>
          <a:p>
            <a:r>
              <a:rPr lang="en-US" baseline="0" dirty="0" smtClean="0"/>
              <a:t>&lt;click&gt;</a:t>
            </a:r>
          </a:p>
          <a:p>
            <a:r>
              <a:rPr lang="en-US" baseline="0" dirty="0" smtClean="0"/>
              <a:t>When only some of the memory requests can inject into the request buffer, memory scheduler cannot observe full applications behavior. This can lead to a poor scheduling decision</a:t>
            </a:r>
          </a:p>
          <a:p>
            <a:r>
              <a:rPr lang="en-US" baseline="0" dirty="0" smtClean="0"/>
              <a:t>&lt;click… transition&gt;</a:t>
            </a:r>
          </a:p>
          <a:p>
            <a:r>
              <a:rPr lang="en-US" baseline="0" dirty="0" smtClean="0"/>
              <a:t>A naïve solution to this problem is to increase the size of the monolithic request buffer…</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100</a:t>
            </a:fld>
            <a:endParaRPr lang="en-US">
              <a:solidFill>
                <a:prstClr val="black"/>
              </a:solidFill>
              <a:latin typeface="Calibri"/>
            </a:endParaRPr>
          </a:p>
        </p:txBody>
      </p:sp>
    </p:spTree>
    <p:extLst>
      <p:ext uri="{BB962C8B-B14F-4D97-AF65-F5344CB8AC3E}">
        <p14:creationId xmlns:p14="http://schemas.microsoft.com/office/powerpoint/2010/main" val="12582677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naïve solution is to increase the size of the batch scheduler</a:t>
            </a:r>
          </a:p>
          <a:p>
            <a:r>
              <a:rPr lang="en-US" baseline="0" dirty="0" smtClean="0"/>
              <a:t>&lt;click&gt; transition: however …</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101</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1CAA7D-AF2E-A44A-A9EC-AC92B785805C}" type="slidenum">
              <a:rPr lang="en-US" sz="1200">
                <a:solidFill>
                  <a:prstClr val="black"/>
                </a:solidFill>
                <a:latin typeface="Calibri" charset="0"/>
                <a:cs typeface="Arial" charset="0"/>
              </a:rPr>
              <a:pPr eaLnBrk="1" hangingPunct="1"/>
              <a:t>13</a:t>
            </a:fld>
            <a:endParaRPr lang="en-US" sz="1200">
              <a:solidFill>
                <a:prstClr val="black"/>
              </a:solidFill>
              <a:latin typeface="Calibri" charset="0"/>
              <a:cs typeface="Arial"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&lt;However (continue from the previous slide) a large buffer requires more complicated logic to analyze memory requests (for example, to determine if each request is a row hit), analyze application characteristics, assign and enforce priorities. </a:t>
            </a:r>
          </a:p>
          <a:p>
            <a:r>
              <a:rPr lang="en-US" baseline="0" dirty="0" smtClean="0"/>
              <a:t>&lt;click&gt;</a:t>
            </a:r>
          </a:p>
          <a:p>
            <a:r>
              <a:rPr lang="en-US" baseline="0" dirty="0" smtClean="0"/>
              <a:t>This leads to high complexity, high power, and large die area</a:t>
            </a:r>
          </a:p>
          <a:p>
            <a:r>
              <a:rPr lang="en-US" baseline="0" dirty="0" smtClean="0"/>
              <a:t>&lt;click, the big </a:t>
            </a:r>
            <a:r>
              <a:rPr lang="en-US" baseline="0" dirty="0" err="1" smtClean="0"/>
              <a:t>Mem</a:t>
            </a:r>
            <a:r>
              <a:rPr lang="en-US" baseline="0" dirty="0" smtClean="0"/>
              <a:t> </a:t>
            </a:r>
            <a:r>
              <a:rPr lang="en-US" baseline="0" dirty="0" err="1" smtClean="0"/>
              <a:t>sched</a:t>
            </a:r>
            <a:r>
              <a:rPr lang="en-US" baseline="0" dirty="0" smtClean="0"/>
              <a:t>. Appears&gt;</a:t>
            </a:r>
          </a:p>
          <a:p>
            <a:r>
              <a:rPr lang="en-US" baseline="0" dirty="0" smtClean="0"/>
              <a:t>&lt;click, transition&gt;</a:t>
            </a:r>
          </a:p>
          <a:p>
            <a:r>
              <a:rPr lang="en-US" baseline="0" dirty="0" smtClean="0"/>
              <a:t>Our goal in this project is…</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102</a:t>
            </a:fld>
            <a:endParaRPr lang="en-US">
              <a:solidFill>
                <a:prstClr val="black"/>
              </a:solidFill>
              <a:latin typeface="Calibri"/>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goal in this project is to design a new memory scheduler that is &lt;click&gt;</a:t>
            </a:r>
            <a:r>
              <a:rPr lang="en-US" baseline="0" dirty="0" smtClean="0"/>
              <a:t> </a:t>
            </a:r>
            <a:r>
              <a:rPr lang="en-US" dirty="0" smtClean="0"/>
              <a:t>scalable to accommodate</a:t>
            </a:r>
            <a:r>
              <a:rPr lang="en-US" baseline="0" dirty="0" smtClean="0"/>
              <a:t> a large number of requests</a:t>
            </a:r>
            <a:r>
              <a:rPr lang="en-US" dirty="0" smtClean="0"/>
              <a:t>, &lt;click&gt; easy-to-implement,</a:t>
            </a:r>
            <a:r>
              <a:rPr lang="en-US" baseline="0" dirty="0" smtClean="0"/>
              <a:t> &lt;click&gt; application-aware and &lt;click&gt; able to provide high performance and fairness especially in heterogeneous CPU-GPU systems. </a:t>
            </a:r>
          </a:p>
          <a:p>
            <a:r>
              <a:rPr lang="en-US" baseline="0" dirty="0" smtClean="0"/>
              <a:t>&lt;transition … &gt;</a:t>
            </a:r>
          </a:p>
          <a:p>
            <a:r>
              <a:rPr lang="en-US" baseline="0" dirty="0" smtClean="0"/>
              <a:t>To this end, we have made several observations that lead to our new memory scheduler design</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103</a:t>
            </a:fld>
            <a:endParaRPr lang="en-US">
              <a:solidFill>
                <a:prstClr val="black"/>
              </a:solidFill>
              <a:latin typeface="Calibri"/>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we observe that there are three key functions that an application aware memory scheduler need to provide concurrently when choosing the next request</a:t>
            </a:r>
          </a:p>
          <a:p>
            <a:r>
              <a:rPr lang="en-US" baseline="0" dirty="0" smtClean="0"/>
              <a:t>&lt;click&gt;</a:t>
            </a:r>
          </a:p>
          <a:p>
            <a:r>
              <a:rPr lang="en-US" baseline="0" dirty="0" smtClean="0"/>
              <a:t>First, a memory scheduler should maximize row buffer hits because this increases the bandwidth </a:t>
            </a:r>
            <a:r>
              <a:rPr lang="en-US" baseline="0" dirty="0" err="1" smtClean="0"/>
              <a:t>utlization</a:t>
            </a:r>
            <a:endParaRPr lang="en-US" baseline="0" dirty="0" smtClean="0"/>
          </a:p>
          <a:p>
            <a:r>
              <a:rPr lang="en-US" baseline="0" dirty="0" smtClean="0"/>
              <a:t>&lt;click&gt;</a:t>
            </a:r>
          </a:p>
          <a:p>
            <a:r>
              <a:rPr lang="en-US" baseline="0" dirty="0" smtClean="0"/>
              <a:t>Second, a memory scheduler should be able to manage contention between different applications. This will increase system throughput and fairness</a:t>
            </a:r>
          </a:p>
          <a:p>
            <a:r>
              <a:rPr lang="en-US" baseline="0" dirty="0" smtClean="0"/>
              <a:t>&lt;click&gt;</a:t>
            </a:r>
          </a:p>
          <a:p>
            <a:r>
              <a:rPr lang="en-US" baseline="0" dirty="0" smtClean="0"/>
              <a:t>Third, a memory scheduler need to satisfy DRAM timing constraints</a:t>
            </a:r>
          </a:p>
          <a:p>
            <a:r>
              <a:rPr lang="en-US" baseline="0" dirty="0" smtClean="0"/>
              <a:t>&lt;click&gt;</a:t>
            </a:r>
          </a:p>
          <a:p>
            <a:r>
              <a:rPr lang="en-US" baseline="0" dirty="0" smtClean="0"/>
              <a:t>Current systems use a centralized memory controller design to accomplish these functions, which is complex when the request buffer is large</a:t>
            </a:r>
          </a:p>
          <a:p>
            <a:r>
              <a:rPr lang="en-US" baseline="0" dirty="0" smtClean="0"/>
              <a:t>&lt;click … transition&gt;</a:t>
            </a:r>
          </a:p>
          <a:p>
            <a:r>
              <a:rPr lang="en-US" baseline="0" dirty="0" smtClean="0"/>
              <a:t>So, our key idea is to …</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104</a:t>
            </a:fld>
            <a:endParaRPr lang="en-US">
              <a:solidFill>
                <a:prstClr val="black"/>
              </a:solidFill>
              <a:latin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Our key idea is to decouple these functional tasks &lt;click&gt; into different stages.</a:t>
            </a:r>
          </a:p>
          <a:p>
            <a:r>
              <a:rPr lang="en-US" baseline="0" dirty="0" smtClean="0"/>
              <a:t>&lt;click&gt;</a:t>
            </a:r>
          </a:p>
          <a:p>
            <a:r>
              <a:rPr lang="en-US" baseline="0" dirty="0" smtClean="0"/>
              <a:t>We partition these three &lt;click&gt; tasks across several simpler hardware structures, which we call stages.</a:t>
            </a:r>
          </a:p>
          <a:p>
            <a:r>
              <a:rPr lang="en-US" baseline="0" dirty="0" smtClean="0"/>
              <a:t>&lt;click&gt;</a:t>
            </a:r>
          </a:p>
          <a:p>
            <a:r>
              <a:rPr lang="en-US" baseline="0" dirty="0" smtClean="0"/>
              <a:t>Stage 1 is the batch formation. This stage maximizes row buffer hits by grouping requests that access the same row within each application into batches</a:t>
            </a:r>
          </a:p>
          <a:p>
            <a:r>
              <a:rPr lang="en-US" baseline="0" dirty="0" smtClean="0"/>
              <a:t>&lt;click&gt;</a:t>
            </a:r>
          </a:p>
          <a:p>
            <a:r>
              <a:rPr lang="en-US" baseline="0" dirty="0" smtClean="0"/>
              <a:t>Stage 2 is the batch scheduler. This stage manages contention by scheduling batches from different applications</a:t>
            </a:r>
          </a:p>
          <a:p>
            <a:r>
              <a:rPr lang="en-US" baseline="0" dirty="0" smtClean="0"/>
              <a:t>&lt;click&gt;</a:t>
            </a:r>
          </a:p>
          <a:p>
            <a:r>
              <a:rPr lang="en-US" baseline="0" dirty="0" smtClean="0"/>
              <a:t>And stage 3 is the DRAM command scheduler. This stage issues requests from an already scheduled order and make sure that it satisfy DRAM timing constraints</a:t>
            </a:r>
          </a:p>
          <a:p>
            <a:r>
              <a:rPr lang="en-US" baseline="0" dirty="0" smtClean="0"/>
              <a:t>&lt;click … transition&gt;</a:t>
            </a:r>
          </a:p>
          <a:p>
            <a:r>
              <a:rPr lang="en-US" baseline="0" dirty="0" smtClean="0"/>
              <a:t>With these key observations, we will show how we can decouple a monolithic schedulers into a simpler design through …</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105</a:t>
            </a:fld>
            <a:endParaRPr lang="en-US">
              <a:solidFill>
                <a:prstClr val="black"/>
              </a:solidFill>
              <a:latin typeface="Calibri"/>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With these key observations, we will show how we can decouple a monolithic schedulers into a simpler design through &lt;click&gt; stage 1, the batch formation, &lt;click&gt; stage 2, the batch scheduler, &lt;click&gt; stage 3, the DRAM command scheduler</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106</a:t>
            </a:fld>
            <a:endParaRPr lang="en-US">
              <a:solidFill>
                <a:prstClr val="black"/>
              </a:solidFill>
              <a:latin typeface="Calibri"/>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let me explain how the batch formation works …</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107</a:t>
            </a:fld>
            <a:endParaRPr lang="en-US">
              <a:solidFill>
                <a:prstClr val="black"/>
              </a:solidFill>
              <a:latin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goal in the batch</a:t>
            </a:r>
            <a:r>
              <a:rPr lang="en-US" baseline="0" dirty="0" smtClean="0"/>
              <a:t> formation stage is to maximize row buffer hits.</a:t>
            </a:r>
          </a:p>
          <a:p>
            <a:r>
              <a:rPr lang="en-US" baseline="0" dirty="0" smtClean="0"/>
              <a:t>&lt;click&gt;</a:t>
            </a:r>
          </a:p>
          <a:p>
            <a:r>
              <a:rPr lang="en-US" baseline="0" dirty="0" smtClean="0"/>
              <a:t>At each core, we want to batch request that access the same row within a limited time window</a:t>
            </a:r>
          </a:p>
          <a:p>
            <a:r>
              <a:rPr lang="en-US" baseline="0" dirty="0" smtClean="0"/>
              <a:t>&lt;click&gt;</a:t>
            </a:r>
          </a:p>
          <a:p>
            <a:r>
              <a:rPr lang="en-US" baseline="0" dirty="0" smtClean="0"/>
              <a:t>And a batch is ready to be scheduled by the batch scheduler under to conditions. The first condition is when the next request accesses a different row. The second condition is when the time window for batch formation expires to ensure forward progress</a:t>
            </a:r>
          </a:p>
          <a:p>
            <a:r>
              <a:rPr lang="en-US" baseline="0" dirty="0" smtClean="0"/>
              <a:t>&lt;click&gt;</a:t>
            </a:r>
          </a:p>
          <a:p>
            <a:r>
              <a:rPr lang="en-US" baseline="0" dirty="0" smtClean="0"/>
              <a:t>We keep this stage simple by using per-core FIFO queues</a:t>
            </a:r>
          </a:p>
          <a:p>
            <a:r>
              <a:rPr lang="en-US" baseline="0" dirty="0" smtClean="0"/>
              <a:t>&lt;click … transition&gt;</a:t>
            </a:r>
          </a:p>
          <a:p>
            <a:r>
              <a:rPr lang="en-US" baseline="0" dirty="0" smtClean="0"/>
              <a:t>And now I will show an example of how batch formation works.</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108</a:t>
            </a:fld>
            <a:endParaRPr lang="en-US">
              <a:solidFill>
                <a:prstClr val="black"/>
              </a:solidFill>
              <a:latin typeface="Calibri"/>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will show an example of how the batch formation work</a:t>
            </a:r>
          </a:p>
          <a:p>
            <a:r>
              <a:rPr lang="en-US" baseline="0" dirty="0" smtClean="0"/>
              <a:t>&lt;click&gt; </a:t>
            </a:r>
          </a:p>
          <a:p>
            <a:r>
              <a:rPr lang="en-US" baseline="0" dirty="0" smtClean="0"/>
              <a:t>When there is an incoming requests that access the same row as an earlier requests. (This yellow request that accesses row B), they will be batched. And a batch will become ready to be scheduled under two conditions. First, it will become ready when a subsequent request wants to access a different row, in this case row C. The earlier request to row B will become ready to be scheduled. </a:t>
            </a:r>
          </a:p>
          <a:p>
            <a:r>
              <a:rPr lang="en-US" baseline="0" dirty="0" smtClean="0"/>
              <a:t>A batch can become ready to be scheduled under another condition, which is when the time window for the batch formation expires, which is shown in this example in core 1. this batch formation will happen across all the cores including the GPU.</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109</a:t>
            </a:fld>
            <a:endParaRPr lang="en-US">
              <a:solidFill>
                <a:prstClr val="black"/>
              </a:solidFill>
              <a:latin typeface="Calibri"/>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&lt;transition&gt;</a:t>
            </a:r>
          </a:p>
          <a:p>
            <a:endParaRPr lang="en-US" baseline="0" dirty="0" smtClean="0"/>
          </a:p>
          <a:p>
            <a:r>
              <a:rPr lang="en-US" baseline="0" dirty="0" smtClean="0"/>
              <a:t>Now, let me tell you how Stage 2 works: the batch scheduler.</a:t>
            </a:r>
          </a:p>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110</a:t>
            </a:fld>
            <a:endParaRPr lang="en-US">
              <a:solidFill>
                <a:prstClr val="black"/>
              </a:solidFill>
              <a:latin typeface="Calibri"/>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goal for the batch scheduler is to minimize interference between applications. </a:t>
            </a:r>
          </a:p>
          <a:p>
            <a:endParaRPr lang="en-US" baseline="0" dirty="0" smtClean="0"/>
          </a:p>
          <a:p>
            <a:r>
              <a:rPr lang="en-US" baseline="0" dirty="0" smtClean="0"/>
              <a:t>Because the batch formation forms batches within each application </a:t>
            </a:r>
          </a:p>
          <a:p>
            <a:r>
              <a:rPr lang="en-US" baseline="0" dirty="0" smtClean="0"/>
              <a:t>&lt;click&gt;</a:t>
            </a:r>
          </a:p>
          <a:p>
            <a:r>
              <a:rPr lang="en-US" baseline="0" dirty="0" smtClean="0"/>
              <a:t>The batch scheduler only need schedule batches among different applications</a:t>
            </a:r>
          </a:p>
          <a:p>
            <a:r>
              <a:rPr lang="en-US" baseline="0" dirty="0" smtClean="0"/>
              <a:t>&lt;click&gt;</a:t>
            </a:r>
          </a:p>
          <a:p>
            <a:r>
              <a:rPr lang="en-US" baseline="0" dirty="0" smtClean="0"/>
              <a:t>And because batches in stage 1 is sorted in a FIFO order, the batch scheduler only needs to consider the oldest batch from each application</a:t>
            </a:r>
          </a:p>
          <a:p>
            <a:r>
              <a:rPr lang="en-US" baseline="0" dirty="0" smtClean="0"/>
              <a:t>&lt;click&gt;</a:t>
            </a:r>
          </a:p>
          <a:p>
            <a:r>
              <a:rPr lang="en-US" baseline="0" dirty="0" smtClean="0"/>
              <a:t>The question is how can the scheduler pick the next batch?</a:t>
            </a:r>
          </a:p>
          <a:p>
            <a:r>
              <a:rPr lang="en-US" baseline="0" dirty="0" smtClean="0"/>
              <a:t>&lt;click&gt;</a:t>
            </a:r>
          </a:p>
          <a:p>
            <a:r>
              <a:rPr lang="en-US" baseline="0" dirty="0" smtClean="0"/>
              <a:t>The goal is to maximize system performance and fairness. And in order to achieve this goal, we employ two batch scheduling algorithms.</a:t>
            </a:r>
          </a:p>
          <a:p>
            <a:r>
              <a:rPr lang="en-US" baseline="0" dirty="0" smtClean="0"/>
              <a:t>&lt;click … transition&gt;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111</a:t>
            </a:fld>
            <a:endParaRPr lang="en-US">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RANDOM</a:t>
            </a:r>
            <a:r>
              <a:rPr lang="en-US" baseline="0" dirty="0" smtClean="0"/>
              <a:t> was given higher OS priority in the experiments</a:t>
            </a:r>
            <a:endParaRPr lang="en-US" dirty="0"/>
          </a:p>
        </p:txBody>
      </p:sp>
      <p:sp>
        <p:nvSpPr>
          <p:cNvPr id="4" name="Slide Number Placeholder 3"/>
          <p:cNvSpPr>
            <a:spLocks noGrp="1"/>
          </p:cNvSpPr>
          <p:nvPr>
            <p:ph type="sldNum" sz="quarter" idx="10"/>
          </p:nvPr>
        </p:nvSpPr>
        <p:spPr/>
        <p:txBody>
          <a:bodyPr/>
          <a:lstStyle/>
          <a:p>
            <a:pPr>
              <a:defRPr/>
            </a:pPr>
            <a:fld id="{2D9AD881-9221-4112-925B-F85EA4998059}" type="slidenum">
              <a:rPr lang="en-US" smtClean="0"/>
              <a:pPr>
                <a:defRPr/>
              </a:pPr>
              <a:t>14</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0000FF"/>
                </a:solidFill>
              </a:rPr>
              <a:t>The first algorithm we employ is the Shortest Job First policy,</a:t>
            </a:r>
            <a:r>
              <a:rPr lang="en-US" b="1" baseline="0" dirty="0" smtClean="0">
                <a:solidFill>
                  <a:srgbClr val="0000FF"/>
                </a:solidFill>
              </a:rPr>
              <a:t> which</a:t>
            </a:r>
            <a:endParaRPr lang="en-US" b="1" dirty="0" smtClean="0">
              <a:solidFill>
                <a:srgbClr val="0000FF"/>
              </a:solidFill>
            </a:endParaRPr>
          </a:p>
          <a:p>
            <a:pPr lvl="1"/>
            <a:r>
              <a:rPr lang="en-US" dirty="0" smtClean="0"/>
              <a:t>Prioritizes the applications with the fewest outstanding memory requests because </a:t>
            </a:r>
            <a:r>
              <a:rPr lang="en-US" dirty="0" smtClean="0">
                <a:solidFill>
                  <a:srgbClr val="0000FF"/>
                </a:solidFill>
              </a:rPr>
              <a:t>they make fast forward progress</a:t>
            </a:r>
          </a:p>
          <a:p>
            <a:pPr lvl="2"/>
            <a:r>
              <a:rPr lang="en-US" b="1" dirty="0" smtClean="0">
                <a:solidFill>
                  <a:srgbClr val="0000FF"/>
                </a:solidFill>
              </a:rPr>
              <a:t>The</a:t>
            </a:r>
            <a:r>
              <a:rPr lang="en-US" b="1" baseline="0" dirty="0" smtClean="0">
                <a:solidFill>
                  <a:srgbClr val="0000FF"/>
                </a:solidFill>
              </a:rPr>
              <a:t> benefit is shortest job first policy is it provides</a:t>
            </a:r>
            <a:r>
              <a:rPr lang="en-US" dirty="0" smtClean="0"/>
              <a:t> good system performance and fairness</a:t>
            </a:r>
          </a:p>
          <a:p>
            <a:pPr lvl="2"/>
            <a:r>
              <a:rPr lang="en-US" b="1" dirty="0" smtClean="0">
                <a:solidFill>
                  <a:srgbClr val="FF0000"/>
                </a:solidFill>
              </a:rPr>
              <a:t>However,</a:t>
            </a:r>
            <a:r>
              <a:rPr lang="en-US" b="1" baseline="0" dirty="0" smtClean="0">
                <a:solidFill>
                  <a:srgbClr val="FF0000"/>
                </a:solidFill>
              </a:rPr>
              <a:t> the</a:t>
            </a:r>
            <a:r>
              <a:rPr lang="en-US" dirty="0" smtClean="0"/>
              <a:t> GPU and memory-intensive applications get </a:t>
            </a:r>
            <a:r>
              <a:rPr lang="en-US" dirty="0" err="1" smtClean="0"/>
              <a:t>deprioritized</a:t>
            </a:r>
            <a:endParaRPr lang="en-US" dirty="0" smtClean="0"/>
          </a:p>
          <a:p>
            <a:pPr lvl="1">
              <a:buNone/>
            </a:pPr>
            <a:endParaRPr lang="en-US" dirty="0" smtClean="0"/>
          </a:p>
          <a:p>
            <a:pPr lvl="1">
              <a:buNone/>
            </a:pPr>
            <a:endParaRPr lang="en-US" dirty="0" smtClean="0"/>
          </a:p>
          <a:p>
            <a:r>
              <a:rPr lang="en-US" b="1" dirty="0" smtClean="0">
                <a:solidFill>
                  <a:srgbClr val="0000FF"/>
                </a:solidFill>
              </a:rPr>
              <a:t>In order</a:t>
            </a:r>
            <a:r>
              <a:rPr lang="en-US" b="1" baseline="0" dirty="0" smtClean="0">
                <a:solidFill>
                  <a:srgbClr val="0000FF"/>
                </a:solidFill>
              </a:rPr>
              <a:t> to mitigate this problem, the batch scheduler can use </a:t>
            </a:r>
            <a:r>
              <a:rPr lang="en-US" b="1" dirty="0" smtClean="0">
                <a:solidFill>
                  <a:srgbClr val="0000FF"/>
                </a:solidFill>
              </a:rPr>
              <a:t>Round-Robin policy,</a:t>
            </a:r>
            <a:r>
              <a:rPr lang="en-US" b="1" baseline="0" dirty="0" smtClean="0">
                <a:solidFill>
                  <a:srgbClr val="0000FF"/>
                </a:solidFill>
              </a:rPr>
              <a:t> which</a:t>
            </a:r>
            <a:endParaRPr lang="en-US" b="1" dirty="0" smtClean="0">
              <a:solidFill>
                <a:srgbClr val="0000FF"/>
              </a:solidFill>
            </a:endParaRPr>
          </a:p>
          <a:p>
            <a:pPr lvl="1"/>
            <a:r>
              <a:rPr lang="en-US" dirty="0" smtClean="0"/>
              <a:t>Prioritizes the applications in a round-robin manner to ensure that </a:t>
            </a:r>
            <a:r>
              <a:rPr lang="en-US" dirty="0" smtClean="0">
                <a:solidFill>
                  <a:srgbClr val="0000FF"/>
                </a:solidFill>
              </a:rPr>
              <a:t>memory-intensive applications can make progress</a:t>
            </a:r>
          </a:p>
          <a:p>
            <a:pPr lvl="2"/>
            <a:r>
              <a:rPr lang="en-US" b="1" dirty="0" smtClean="0">
                <a:solidFill>
                  <a:srgbClr val="0000FF"/>
                </a:solidFill>
              </a:rPr>
              <a:t>The</a:t>
            </a:r>
            <a:r>
              <a:rPr lang="en-US" b="1" baseline="0" dirty="0" smtClean="0">
                <a:solidFill>
                  <a:srgbClr val="0000FF"/>
                </a:solidFill>
              </a:rPr>
              <a:t> benefit of using a round-robin policy is it provides</a:t>
            </a:r>
            <a:r>
              <a:rPr lang="en-US" dirty="0" smtClean="0"/>
              <a:t> high GPU performance (because it is memory-intensive)</a:t>
            </a:r>
          </a:p>
          <a:p>
            <a:pPr lvl="2"/>
            <a:r>
              <a:rPr lang="en-US" b="1" dirty="0" smtClean="0">
                <a:solidFill>
                  <a:srgbClr val="FF0000"/>
                </a:solidFill>
              </a:rPr>
              <a:t>However,</a:t>
            </a:r>
            <a:r>
              <a:rPr lang="en-US" b="1" baseline="0" dirty="0" smtClean="0">
                <a:solidFill>
                  <a:srgbClr val="FF0000"/>
                </a:solidFill>
              </a:rPr>
              <a:t> the</a:t>
            </a:r>
            <a:r>
              <a:rPr lang="en-US" dirty="0" smtClean="0">
                <a:solidFill>
                  <a:srgbClr val="FF0000"/>
                </a:solidFill>
              </a:rPr>
              <a:t> </a:t>
            </a:r>
            <a:r>
              <a:rPr lang="en-US" dirty="0" smtClean="0"/>
              <a:t>GPU and memory-intensive applications significantly slow down others</a:t>
            </a:r>
          </a:p>
          <a:p>
            <a:pPr lvl="2" algn="l"/>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112</a:t>
            </a:fld>
            <a:endParaRPr lang="en-US">
              <a:solidFill>
                <a:prstClr val="black"/>
              </a:solidFill>
              <a:latin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importance</a:t>
            </a:r>
            <a:r>
              <a:rPr lang="en-US" baseline="0" dirty="0" smtClean="0"/>
              <a:t> of the GPU varies between systems and also over time. The batch scheduling policy needs to adapt to this change.&lt;click&gt;</a:t>
            </a:r>
          </a:p>
          <a:p>
            <a:r>
              <a:rPr lang="en-US" baseline="0" dirty="0" smtClean="0"/>
              <a:t>In order to adapt to this change, we propose a hybrid policy, where at every cycle:</a:t>
            </a:r>
          </a:p>
          <a:p>
            <a:r>
              <a:rPr lang="en-US" baseline="0" dirty="0" smtClean="0"/>
              <a:t>&lt;click&gt; at every cycle &lt;click&gt;</a:t>
            </a:r>
          </a:p>
          <a:p>
            <a:r>
              <a:rPr lang="en-US" baseline="0" dirty="0" smtClean="0"/>
              <a:t>With a probability of p, the scheduler will use SJF policy. &lt;click&gt;</a:t>
            </a:r>
          </a:p>
          <a:p>
            <a:r>
              <a:rPr lang="en-US" baseline="0" dirty="0" smtClean="0"/>
              <a:t>With a probability of 1-p, the scheduler will use RR policy.&lt;click&gt;</a:t>
            </a:r>
          </a:p>
          <a:p>
            <a:r>
              <a:rPr lang="en-US" baseline="0" dirty="0" smtClean="0"/>
              <a:t>And the system software can configure p based on the importance of the GPU. The more important the GPU, the low p value</a:t>
            </a:r>
          </a:p>
          <a:p>
            <a:r>
              <a:rPr lang="en-US" baseline="0" dirty="0" smtClean="0"/>
              <a:t>&lt;transition&gt;</a:t>
            </a:r>
          </a:p>
          <a:p>
            <a:r>
              <a:rPr lang="en-US" baseline="0" dirty="0" smtClean="0"/>
              <a:t>And with these two stages, batch formation and batch scheduler, both inter-application and intra-application ordering are handled. Now, I will explain the last stage of our design: the DRAM command scheduler.</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113</a:t>
            </a:fld>
            <a:endParaRPr lang="en-US">
              <a:solidFill>
                <a:prstClr val="black"/>
              </a:solidFill>
              <a:latin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with these two stages, batch formation and batch scheduler, both inter-application and intra-application ordering are handled. Now, I will explain the last stage of our design, which is the DRAM command scheduler.</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114</a:t>
            </a:fld>
            <a:endParaRPr lang="en-US">
              <a:solidFill>
                <a:prstClr val="black"/>
              </a:solidFill>
              <a:latin typeface="Calibri"/>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503"/>
            <a:r>
              <a:rPr lang="en-US" baseline="0" dirty="0" smtClean="0"/>
              <a:t>Because high level policy decisions have already been made by stages 1 and 2, where stage 1 maintains row buffer locality and stage 2 minimizes inter-application interference. There is no need for this stage to optimize for row buffer locality, performance or fairness.</a:t>
            </a:r>
          </a:p>
          <a:p>
            <a:pPr defTabSz="916503"/>
            <a:r>
              <a:rPr lang="en-US" baseline="0" dirty="0" smtClean="0"/>
              <a:t>&lt;click&gt;</a:t>
            </a:r>
          </a:p>
          <a:p>
            <a:pPr defTabSz="916503"/>
            <a:r>
              <a:rPr lang="en-US" baseline="0" dirty="0" smtClean="0"/>
              <a:t>As a result, the goal of this stage is to service requests while satisfying DRAM timing constraints</a:t>
            </a:r>
          </a:p>
          <a:p>
            <a:pPr defTabSz="916503"/>
            <a:r>
              <a:rPr lang="en-US" baseline="0" dirty="0" smtClean="0"/>
              <a:t>&lt;click&gt;</a:t>
            </a:r>
          </a:p>
          <a:p>
            <a:pPr defTabSz="916503"/>
            <a:r>
              <a:rPr lang="en-US" baseline="0" dirty="0" smtClean="0"/>
              <a:t>And this can be implemented as simpler per-bank FIFO queues</a:t>
            </a:r>
          </a:p>
          <a:p>
            <a:pPr defTabSz="916503"/>
            <a:r>
              <a:rPr lang="en-US" baseline="0" dirty="0" smtClean="0"/>
              <a:t>&lt;transition&gt;</a:t>
            </a:r>
          </a:p>
          <a:p>
            <a:pPr defTabSz="916503"/>
            <a:r>
              <a:rPr lang="en-US" baseline="0" dirty="0" smtClean="0"/>
              <a:t>Now, we will show an example of how the three stages work with each other.</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115</a:t>
            </a:fld>
            <a:endParaRPr lang="en-US">
              <a:solidFill>
                <a:prstClr val="black"/>
              </a:solidFill>
              <a:latin typeface="Calibri"/>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a:t>
            </a:r>
            <a:r>
              <a:rPr lang="en-US" baseline="0" dirty="0" smtClean="0"/>
              <a:t> the system consist of 4 CPU cores and a GPU, and the color represent a row the request wants to access. Similar color means these requests want to access the same row. </a:t>
            </a:r>
          </a:p>
          <a:p>
            <a:r>
              <a:rPr lang="en-US" baseline="0" dirty="0" smtClean="0"/>
              <a:t>In the batch formation stage, memory requests that access the same row will be batched.</a:t>
            </a:r>
            <a:endParaRPr lang="en-US" baseline="0" dirty="0"/>
          </a:p>
          <a:p>
            <a:r>
              <a:rPr lang="en-US" baseline="0" dirty="0" smtClean="0"/>
              <a:t>&lt;click&gt;</a:t>
            </a:r>
          </a:p>
          <a:p>
            <a:r>
              <a:rPr lang="en-US" baseline="0" dirty="0" smtClean="0"/>
              <a:t>One criteria that a batch becomes ready to be scheduled is when the next request is going to a different row, as illustrated in this example at core 2 and core 3. &lt;click </a:t>
            </a:r>
            <a:r>
              <a:rPr lang="en-US" baseline="0" dirty="0" err="1" smtClean="0"/>
              <a:t>click</a:t>
            </a:r>
            <a:r>
              <a:rPr lang="en-US" baseline="0" dirty="0" smtClean="0"/>
              <a:t>&gt;</a:t>
            </a:r>
          </a:p>
          <a:p>
            <a:r>
              <a:rPr lang="en-US" baseline="0" dirty="0" smtClean="0"/>
              <a:t>Another criteria is when the timeout for the batch formation expires.</a:t>
            </a:r>
          </a:p>
          <a:p>
            <a:r>
              <a:rPr lang="en-US" baseline="0" dirty="0" smtClean="0"/>
              <a:t>This batching process will happen across all cores including the GPU </a:t>
            </a:r>
          </a:p>
          <a:p>
            <a:r>
              <a:rPr lang="en-US" baseline="0" dirty="0" smtClean="0"/>
              <a:t>&lt;click&gt;</a:t>
            </a:r>
          </a:p>
          <a:p>
            <a:r>
              <a:rPr lang="en-US" baseline="0" dirty="0" smtClean="0"/>
              <a:t>&lt;click&gt; and how the batch scheduler will select one of these front batch to send to &lt;click&gt; the DRAM command scheduler. </a:t>
            </a:r>
          </a:p>
          <a:p>
            <a:r>
              <a:rPr lang="en-US" baseline="0" dirty="0" smtClean="0"/>
              <a:t>The scheduler can either use a shortest job </a:t>
            </a:r>
            <a:r>
              <a:rPr lang="en-US" baseline="0" dirty="0" err="1" smtClean="0"/>
              <a:t>poilcy</a:t>
            </a:r>
            <a:endParaRPr lang="en-US" baseline="0" dirty="0" smtClean="0"/>
          </a:p>
          <a:p>
            <a:r>
              <a:rPr lang="en-US" baseline="0" dirty="0" smtClean="0"/>
              <a:t>&lt;click&gt; which will pick this purple request because it is from an application with the fewest number of requests.</a:t>
            </a:r>
          </a:p>
          <a:p>
            <a:r>
              <a:rPr lang="en-US" baseline="0" dirty="0" smtClean="0"/>
              <a:t>Or a round-robin policy</a:t>
            </a:r>
          </a:p>
          <a:p>
            <a:r>
              <a:rPr lang="en-US" baseline="0" dirty="0" smtClean="0"/>
              <a:t>&lt;click&gt; </a:t>
            </a:r>
          </a:p>
          <a:p>
            <a:r>
              <a:rPr lang="en-US" baseline="0" dirty="0" smtClean="0"/>
              <a:t>Whenever the bank is ready to schedule a next request. DRAM command scheduler will schedule the requests in an in-order manner.</a:t>
            </a:r>
          </a:p>
          <a:p>
            <a:r>
              <a:rPr lang="en-US" baseline="0" dirty="0" smtClean="0"/>
              <a:t>&lt;click&gt;</a:t>
            </a:r>
          </a:p>
          <a:p>
            <a:r>
              <a:rPr lang="en-US" dirty="0" smtClean="0"/>
              <a:t>Now that I told you about how SMS works, let me tell you about the complexity of SMS</a:t>
            </a:r>
          </a:p>
          <a:p>
            <a:r>
              <a:rPr lang="en-US" baseline="0" dirty="0" smtClean="0"/>
              <a:t>&lt;click … transition&gt;</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116</a:t>
            </a:fld>
            <a:endParaRPr lang="en-US">
              <a:solidFill>
                <a:prstClr val="black"/>
              </a:solidFill>
              <a:latin typeface="Calibri"/>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&lt;transition from the previous slide&gt;</a:t>
            </a:r>
          </a:p>
          <a:p>
            <a:r>
              <a:rPr lang="en-US" dirty="0" smtClean="0"/>
              <a:t>Now that I told you about how SMS works, let me tell you about the complexity of SMS.</a:t>
            </a:r>
          </a:p>
          <a:p>
            <a:r>
              <a:rPr lang="en-US" dirty="0" smtClean="0"/>
              <a:t>Compared to a row hit first scheduler, which is the one</a:t>
            </a:r>
            <a:r>
              <a:rPr lang="en-US" baseline="0" dirty="0" smtClean="0"/>
              <a:t> of the simplest memory scheduling algorithm that has been proposed,</a:t>
            </a:r>
            <a:r>
              <a:rPr lang="en-US" dirty="0" smtClean="0"/>
              <a:t> SMS consumes 66% </a:t>
            </a:r>
            <a:r>
              <a:rPr lang="en-US" dirty="0" smtClean="0">
                <a:solidFill>
                  <a:srgbClr val="0000FF"/>
                </a:solidFill>
              </a:rPr>
              <a:t>less area</a:t>
            </a:r>
            <a:r>
              <a:rPr lang="en-US" baseline="0" dirty="0" smtClean="0">
                <a:solidFill>
                  <a:srgbClr val="0000FF"/>
                </a:solidFill>
              </a:rPr>
              <a:t> and </a:t>
            </a:r>
            <a:r>
              <a:rPr lang="en-US" dirty="0" smtClean="0"/>
              <a:t>46% </a:t>
            </a:r>
            <a:r>
              <a:rPr lang="en-US" dirty="0" smtClean="0">
                <a:solidFill>
                  <a:srgbClr val="0000FF"/>
                </a:solidFill>
              </a:rPr>
              <a:t>less static power</a:t>
            </a:r>
            <a:endParaRPr lang="en-US" dirty="0" smtClean="0"/>
          </a:p>
          <a:p>
            <a:pPr lvl="1"/>
            <a:endParaRPr lang="en-US" dirty="0" smtClean="0"/>
          </a:p>
          <a:p>
            <a:r>
              <a:rPr lang="en-US" dirty="0" smtClean="0"/>
              <a:t>The reduction in area and static power comes from:</a:t>
            </a:r>
          </a:p>
          <a:p>
            <a:pPr lvl="1"/>
            <a:r>
              <a:rPr lang="en-US" dirty="0" smtClean="0">
                <a:solidFill>
                  <a:srgbClr val="FF0000"/>
                </a:solidFill>
              </a:rPr>
              <a:t>Decoupling</a:t>
            </a:r>
            <a:r>
              <a:rPr lang="en-US" baseline="0" dirty="0" smtClean="0">
                <a:solidFill>
                  <a:srgbClr val="FF0000"/>
                </a:solidFill>
              </a:rPr>
              <a:t> the m</a:t>
            </a:r>
            <a:r>
              <a:rPr lang="en-US" dirty="0" smtClean="0">
                <a:solidFill>
                  <a:srgbClr val="FF0000"/>
                </a:solidFill>
              </a:rPr>
              <a:t>onolithic scheduler </a:t>
            </a:r>
            <a:r>
              <a:rPr lang="en-US" dirty="0" smtClean="0">
                <a:solidFill>
                  <a:srgbClr val="FF0000"/>
                </a:solidFill>
                <a:sym typeface="Wingdings" pitchFamily="2" charset="2"/>
              </a:rPr>
              <a:t>into stages of simpler schedulers</a:t>
            </a:r>
          </a:p>
          <a:p>
            <a:pPr lvl="1"/>
            <a:r>
              <a:rPr lang="en-US" dirty="0" smtClean="0">
                <a:solidFill>
                  <a:srgbClr val="0000FF"/>
                </a:solidFill>
                <a:sym typeface="Wingdings" pitchFamily="2" charset="2"/>
              </a:rPr>
              <a:t>Each stage has simpler scheduler,</a:t>
            </a:r>
            <a:r>
              <a:rPr lang="en-US" baseline="0" dirty="0" smtClean="0">
                <a:solidFill>
                  <a:srgbClr val="0000FF"/>
                </a:solidFill>
                <a:sym typeface="Wingdings" pitchFamily="2" charset="2"/>
              </a:rPr>
              <a:t> which c</a:t>
            </a:r>
            <a:r>
              <a:rPr lang="en-US" dirty="0" smtClean="0">
                <a:sym typeface="Wingdings" pitchFamily="2" charset="2"/>
              </a:rPr>
              <a:t>onsiders fewer properties at a time to make the scheduling decision</a:t>
            </a:r>
          </a:p>
          <a:p>
            <a:pPr lvl="1"/>
            <a:r>
              <a:rPr lang="en-US" dirty="0" smtClean="0">
                <a:solidFill>
                  <a:srgbClr val="0000FF"/>
                </a:solidFill>
                <a:sym typeface="Wingdings" pitchFamily="2" charset="2"/>
              </a:rPr>
              <a:t>Each stage has simpler buffers</a:t>
            </a:r>
            <a:r>
              <a:rPr lang="en-US" baseline="0" dirty="0" smtClean="0">
                <a:solidFill>
                  <a:srgbClr val="0000FF"/>
                </a:solidFill>
                <a:sym typeface="Wingdings" pitchFamily="2" charset="2"/>
              </a:rPr>
              <a:t>, which is a </a:t>
            </a:r>
            <a:r>
              <a:rPr lang="en-US" dirty="0" smtClean="0">
                <a:sym typeface="Wingdings" pitchFamily="2" charset="2"/>
              </a:rPr>
              <a:t>FIFO instead of out-of-order</a:t>
            </a:r>
            <a:r>
              <a:rPr lang="en-US" baseline="0" dirty="0" smtClean="0">
                <a:sym typeface="Wingdings" pitchFamily="2" charset="2"/>
              </a:rPr>
              <a:t> buffers</a:t>
            </a:r>
            <a:endParaRPr lang="en-US" dirty="0" smtClean="0">
              <a:sym typeface="Wingdings" pitchFamily="2" charset="2"/>
            </a:endParaRPr>
          </a:p>
          <a:p>
            <a:pPr lvl="1"/>
            <a:r>
              <a:rPr lang="en-US" dirty="0" smtClean="0">
                <a:solidFill>
                  <a:srgbClr val="0000FF"/>
                </a:solidFill>
                <a:sym typeface="Wingdings" pitchFamily="2" charset="2"/>
              </a:rPr>
              <a:t>Each stage has a portion of the total buffer size </a:t>
            </a:r>
            <a:r>
              <a:rPr lang="en-US" dirty="0" smtClean="0">
                <a:solidFill>
                  <a:schemeClr val="tx1"/>
                </a:solidFill>
                <a:sym typeface="Wingdings" pitchFamily="2" charset="2"/>
              </a:rPr>
              <a:t>and</a:t>
            </a:r>
            <a:r>
              <a:rPr lang="en-US" baseline="0" dirty="0" smtClean="0">
                <a:solidFill>
                  <a:schemeClr val="tx1"/>
                </a:solidFill>
                <a:sym typeface="Wingdings" pitchFamily="2" charset="2"/>
              </a:rPr>
              <a:t> </a:t>
            </a:r>
            <a:r>
              <a:rPr lang="en-US" dirty="0" smtClean="0">
                <a:sym typeface="Wingdings" pitchFamily="2" charset="2"/>
              </a:rPr>
              <a:t>buffering is distributed across stages</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117</a:t>
            </a:fld>
            <a:endParaRPr lang="en-US">
              <a:solidFill>
                <a:prstClr val="black"/>
              </a:solidFill>
              <a:latin typeface="Calibri"/>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 an in-house </a:t>
            </a:r>
            <a:r>
              <a:rPr lang="en-US" baseline="0" smtClean="0"/>
              <a:t>cycle level </a:t>
            </a:r>
            <a:r>
              <a:rPr lang="en-US" baseline="0" dirty="0" smtClean="0"/>
              <a:t>simulator that models </a:t>
            </a:r>
            <a:r>
              <a:rPr lang="en-US" dirty="0" smtClean="0"/>
              <a:t>16 </a:t>
            </a:r>
            <a:r>
              <a:rPr lang="en-US" dirty="0" err="1" smtClean="0"/>
              <a:t>OoO</a:t>
            </a:r>
            <a:r>
              <a:rPr lang="en-US" dirty="0" smtClean="0"/>
              <a:t> CPU cores</a:t>
            </a:r>
            <a:r>
              <a:rPr lang="en-US" baseline="0" dirty="0" smtClean="0"/>
              <a:t> and</a:t>
            </a:r>
            <a:r>
              <a:rPr lang="en-US" dirty="0" smtClean="0"/>
              <a:t> 1 GPU</a:t>
            </a:r>
            <a:r>
              <a:rPr lang="en-US" baseline="0" dirty="0" smtClean="0"/>
              <a:t> modeling </a:t>
            </a:r>
            <a:r>
              <a:rPr lang="en-US" dirty="0" smtClean="0"/>
              <a:t>AMD Radeon 5870. We </a:t>
            </a:r>
            <a:r>
              <a:rPr lang="en-US" baseline="0" dirty="0" smtClean="0"/>
              <a:t> </a:t>
            </a:r>
            <a:r>
              <a:rPr lang="en-US" dirty="0" smtClean="0"/>
              <a:t>model the main memory</a:t>
            </a:r>
            <a:r>
              <a:rPr lang="en-US" baseline="0" dirty="0" smtClean="0"/>
              <a:t> using </a:t>
            </a:r>
            <a:r>
              <a:rPr lang="en-US" dirty="0" smtClean="0"/>
              <a:t>DDR3 DRAM with 4 channels,</a:t>
            </a:r>
            <a:r>
              <a:rPr lang="en-US" baseline="0" dirty="0" smtClean="0"/>
              <a:t> 1 rank and 8 banks.</a:t>
            </a:r>
          </a:p>
          <a:p>
            <a:r>
              <a:rPr lang="en-US" dirty="0" smtClean="0"/>
              <a:t>&lt;click&gt;</a:t>
            </a:r>
          </a:p>
          <a:p>
            <a:r>
              <a:rPr lang="en-US" dirty="0" smtClean="0"/>
              <a:t>W</a:t>
            </a:r>
            <a:r>
              <a:rPr lang="en-US" baseline="0" dirty="0" smtClean="0"/>
              <a:t>e use</a:t>
            </a:r>
            <a:r>
              <a:rPr lang="en-US" dirty="0" smtClean="0"/>
              <a:t> SPEC 2006</a:t>
            </a:r>
            <a:r>
              <a:rPr lang="en-US" baseline="0" dirty="0" smtClean="0"/>
              <a:t> for the</a:t>
            </a:r>
            <a:r>
              <a:rPr lang="en-US" dirty="0" smtClean="0"/>
              <a:t> CPU applications and recent games and GPU Benchmarks for the GPU. We divide</a:t>
            </a:r>
            <a:r>
              <a:rPr lang="en-US" baseline="0" dirty="0" smtClean="0"/>
              <a:t> the workload into 7</a:t>
            </a:r>
            <a:r>
              <a:rPr lang="en-US" dirty="0" smtClean="0"/>
              <a:t> workload categories based on the memory intensity of the CPU</a:t>
            </a:r>
            <a:r>
              <a:rPr lang="en-US" baseline="0" dirty="0" smtClean="0"/>
              <a:t> and this varies from low, medium and high memory-intensity applications measured based on LLC MPKI</a:t>
            </a:r>
          </a:p>
          <a:p>
            <a:r>
              <a:rPr lang="en-US" baseline="0" dirty="0" smtClean="0"/>
              <a:t>&lt;click, transition&gt;</a:t>
            </a:r>
            <a:endParaRPr lang="en-US"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118</a:t>
            </a:fld>
            <a:endParaRPr lang="en-US">
              <a:solidFill>
                <a:prstClr val="black"/>
              </a:solidFill>
              <a:latin typeface="Calibri"/>
            </a:endParaRPr>
          </a:p>
        </p:txBody>
      </p:sp>
    </p:spTree>
    <p:extLst>
      <p:ext uri="{BB962C8B-B14F-4D97-AF65-F5344CB8AC3E}">
        <p14:creationId xmlns:p14="http://schemas.microsoft.com/office/powerpoint/2010/main" val="42846720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dirty="0" smtClean="0"/>
              <a:t>We</a:t>
            </a:r>
            <a:r>
              <a:rPr lang="en-US" baseline="0" dirty="0" smtClean="0"/>
              <a:t> compare our proposed mechanism with  three previous state-of-the-art memory scheduling algorithms.</a:t>
            </a:r>
          </a:p>
          <a:p>
            <a:pPr lvl="2"/>
            <a:r>
              <a:rPr lang="en-US" baseline="0" dirty="0" smtClean="0"/>
              <a:t>&lt;click&gt;</a:t>
            </a:r>
          </a:p>
          <a:p>
            <a:pPr lvl="2"/>
            <a:r>
              <a:rPr lang="en-US" baseline="0" dirty="0" smtClean="0"/>
              <a:t>The first algorithm we compare to is a row-hit first algorithm that prioritize row buffer hitting requests first. And this will maximizes DRAM throughput. However, as previous work have shown, FR-FCFS has low multi-core performance because it is application unaware</a:t>
            </a:r>
          </a:p>
          <a:p>
            <a:pPr lvl="2"/>
            <a:r>
              <a:rPr lang="en-US" baseline="0" dirty="0" smtClean="0"/>
              <a:t>&lt;click&gt;</a:t>
            </a:r>
          </a:p>
          <a:p>
            <a:pPr lvl="2"/>
            <a:r>
              <a:rPr lang="en-US" baseline="0" dirty="0" smtClean="0"/>
              <a:t>The second algorithm we compare to is adaptive per thread least attained service memory scheduling algorithm, which prioritizes latency sensitive applications. This algorithm gives good multi-core performance. However, previous work has shown that this algorithm is unfair because memory-intensive applications are </a:t>
            </a:r>
            <a:r>
              <a:rPr lang="en-US" baseline="0" dirty="0" err="1" smtClean="0"/>
              <a:t>deprioritized</a:t>
            </a:r>
            <a:endParaRPr lang="en-US" baseline="0" dirty="0" smtClean="0"/>
          </a:p>
          <a:p>
            <a:pPr lvl="2"/>
            <a:r>
              <a:rPr lang="en-US" baseline="0" dirty="0" smtClean="0"/>
              <a:t>&lt;click&gt;</a:t>
            </a:r>
          </a:p>
          <a:p>
            <a:pPr lvl="2"/>
            <a:r>
              <a:rPr lang="en-US" baseline="0" dirty="0" smtClean="0"/>
              <a:t>The last algorithm we compare to is thread cluster memory scheduling algorithm, which cluster low and high memory intensity applications into two different clusters, and treats each cluster differently to improve both performance and fairness. However, we observe that TCM is not robust enough in the context of CPU-GPU heterogeneous system. Because TCM misclassify latency sensitive applications and put these applications in a wrong cluster, and it uses a wrong scheduling policy on these miss-classified applications.</a:t>
            </a:r>
          </a:p>
          <a:p>
            <a:pPr lvl="2"/>
            <a:r>
              <a:rPr lang="en-US" baseline="0" dirty="0" smtClean="0"/>
              <a:t>&lt;click … transition&gt;</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119</a:t>
            </a:fld>
            <a:endParaRPr lang="en-US">
              <a:solidFill>
                <a:prstClr val="black"/>
              </a:solidFill>
              <a:latin typeface="Calibri"/>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evaluated CPU</a:t>
            </a:r>
            <a:r>
              <a:rPr lang="en-US" baseline="0" dirty="0" smtClean="0"/>
              <a:t> performance using weighted speedup which is defined by the sum of IPC of the CPU when it is running with other applications compared to when it is running alone</a:t>
            </a:r>
          </a:p>
          <a:p>
            <a:r>
              <a:rPr lang="en-US" dirty="0" smtClean="0"/>
              <a:t>&lt;click&gt;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evaluated GPU</a:t>
            </a:r>
            <a:r>
              <a:rPr lang="en-US" baseline="0" dirty="0" smtClean="0"/>
              <a:t> performance using GPU speedup which is defined by the frame rate speedup of the GPU when it is running with other applications compared to when it is running alone</a:t>
            </a:r>
          </a:p>
          <a:p>
            <a:r>
              <a:rPr lang="en-US" dirty="0" smtClean="0"/>
              <a:t>&lt;click&gt;</a:t>
            </a:r>
          </a:p>
          <a:p>
            <a:r>
              <a:rPr lang="en-US" dirty="0" smtClean="0"/>
              <a:t>In terms of the system performance, we use</a:t>
            </a:r>
            <a:r>
              <a:rPr lang="en-US" baseline="0" dirty="0" smtClean="0"/>
              <a:t> CPU-GPU weighted speedup, which is the sum of CPU weighted speedup and the GPU speedup. However, we multiply the GPU speedup with the GPU weight &lt;click&gt; which can be changed based on the important of the GPU.</a:t>
            </a:r>
          </a:p>
          <a:p>
            <a:r>
              <a:rPr lang="en-US" baseline="0" dirty="0" smtClean="0"/>
              <a:t>&lt;click … transition&gt;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120</a:t>
            </a:fld>
            <a:endParaRPr lang="en-US">
              <a:solidFill>
                <a:prstClr val="black"/>
              </a:solidFill>
              <a:latin typeface="Calibri"/>
            </a:endParaRPr>
          </a:p>
        </p:txBody>
      </p:sp>
    </p:spTree>
    <p:extLst>
      <p:ext uri="{BB962C8B-B14F-4D97-AF65-F5344CB8AC3E}">
        <p14:creationId xmlns:p14="http://schemas.microsoft.com/office/powerpoint/2010/main" val="96372367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a:t>
            </a:r>
            <a:r>
              <a:rPr lang="en-US" baseline="0" dirty="0" smtClean="0"/>
              <a:t>n a CPU-focused system &lt;click&gt; The GPU has low weight of 1, and in this case, SMS is configured such that P, the </a:t>
            </a:r>
            <a:r>
              <a:rPr lang="en-US" baseline="0" dirty="0" err="1" smtClean="0"/>
              <a:t>probablity</a:t>
            </a:r>
            <a:r>
              <a:rPr lang="en-US" baseline="0" dirty="0" smtClean="0"/>
              <a:t> of using the shortest job first batch scheduling policy, is set to 0.9. This will mostly use shortest job first batch scheduling, which prioritize latency sensitive applications.</a:t>
            </a:r>
          </a:p>
          <a:p>
            <a:r>
              <a:rPr lang="en-US" baseline="0" dirty="0" smtClean="0"/>
              <a:t>&lt;click&gt;</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121</a:t>
            </a:fld>
            <a:endParaRPr lang="en-US">
              <a:solidFill>
                <a:prstClr val="black"/>
              </a:solidFill>
              <a:latin typeface="Calibri"/>
            </a:endParaRPr>
          </a:p>
        </p:txBody>
      </p:sp>
    </p:spTree>
    <p:extLst>
      <p:ext uri="{BB962C8B-B14F-4D97-AF65-F5344CB8AC3E}">
        <p14:creationId xmlns:p14="http://schemas.microsoft.com/office/powerpoint/2010/main" val="326236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10.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lIns="91402" tIns="45702" rIns="91402" bIns="45702"/>
          <a:lstStyle>
            <a:lvl1pPr marL="0" indent="0">
              <a:buNone/>
              <a:defRPr sz="3200">
                <a:latin typeface="Arial"/>
                <a:cs typeface="Arial"/>
              </a:defRPr>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dirty="0"/>
          </a:p>
        </p:txBody>
      </p:sp>
      <p:sp>
        <p:nvSpPr>
          <p:cNvPr id="4" name="Text Placeholder 3"/>
          <p:cNvSpPr>
            <a:spLocks noGrp="1"/>
          </p:cNvSpPr>
          <p:nvPr>
            <p:ph type="body" sz="half" idx="2"/>
          </p:nvPr>
        </p:nvSpPr>
        <p:spPr>
          <a:xfrm>
            <a:off x="1792288" y="5252358"/>
            <a:ext cx="5486400" cy="804862"/>
          </a:xfrm>
          <a:prstGeom prst="rect">
            <a:avLst/>
          </a:prstGeom>
        </p:spPr>
        <p:txBody>
          <a:bodyPr lIns="91402" tIns="45702" rIns="91402" bIns="45702"/>
          <a:lstStyle>
            <a:lvl1pPr marL="0" indent="0">
              <a:buNone/>
              <a:defRPr sz="1400">
                <a:latin typeface="Arial"/>
                <a:cs typeface="Arial"/>
              </a:defRPr>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lIns="91402" tIns="45702" rIns="91402" bIns="45702"/>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lIns="91402" tIns="45702" rIns="91402" bIns="45702"/>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lIns="91402" tIns="45702" rIns="91402" bIns="45702"/>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9"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02" tIns="45702" rIns="91402" bIns="45702"/>
          <a:lstStyle/>
          <a:p>
            <a:pPr>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02" tIns="45702" rIns="91402" bIns="45702"/>
          <a:lstStyle/>
          <a:p>
            <a:pPr>
              <a:defRPr/>
            </a:pPr>
            <a:endParaRPr lang="en-US" kern="0">
              <a:solidFill>
                <a:sysClr val="windowText" lastClr="000000"/>
              </a:solidFill>
              <a:latin typeface="Calibri"/>
            </a:endParaRPr>
          </a:p>
        </p:txBody>
      </p:sp>
    </p:spTree>
    <p:extLst>
      <p:ext uri="{BB962C8B-B14F-4D97-AF65-F5344CB8AC3E}">
        <p14:creationId xmlns:p14="http://schemas.microsoft.com/office/powerpoint/2010/main" val="1382976373"/>
      </p:ext>
    </p:extLst>
  </p:cSld>
  <p:clrMapOvr>
    <a:masterClrMapping/>
  </p:clrMapOvr>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83"/>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558695"/>
      </p:ext>
    </p:extLst>
  </p:cSld>
  <p:clrMapOvr>
    <a:masterClrMapping/>
  </p:clrMapOvr>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4" indent="0">
              <a:buNone/>
              <a:defRPr sz="1600">
                <a:solidFill>
                  <a:schemeClr val="tx1">
                    <a:tint val="75000"/>
                  </a:schemeClr>
                </a:solidFill>
              </a:defRPr>
            </a:lvl3pPr>
            <a:lvl4pPr marL="1371040" indent="0">
              <a:buNone/>
              <a:defRPr sz="1400">
                <a:solidFill>
                  <a:schemeClr val="tx1">
                    <a:tint val="75000"/>
                  </a:schemeClr>
                </a:solidFill>
              </a:defRPr>
            </a:lvl4pPr>
            <a:lvl5pPr marL="1828052" indent="0">
              <a:buNone/>
              <a:defRPr sz="1400">
                <a:solidFill>
                  <a:schemeClr val="tx1">
                    <a:tint val="75000"/>
                  </a:schemeClr>
                </a:solidFill>
              </a:defRPr>
            </a:lvl5pPr>
            <a:lvl6pPr marL="2285064" indent="0">
              <a:buNone/>
              <a:defRPr sz="1400">
                <a:solidFill>
                  <a:schemeClr val="tx1">
                    <a:tint val="75000"/>
                  </a:schemeClr>
                </a:solidFill>
              </a:defRPr>
            </a:lvl6pPr>
            <a:lvl7pPr marL="2742079" indent="0">
              <a:buNone/>
              <a:defRPr sz="1400">
                <a:solidFill>
                  <a:schemeClr val="tx1">
                    <a:tint val="75000"/>
                  </a:schemeClr>
                </a:solidFill>
              </a:defRPr>
            </a:lvl7pPr>
            <a:lvl8pPr marL="3199088" indent="0">
              <a:buNone/>
              <a:defRPr sz="1400">
                <a:solidFill>
                  <a:schemeClr val="tx1">
                    <a:tint val="75000"/>
                  </a:schemeClr>
                </a:solidFill>
              </a:defRPr>
            </a:lvl8pPr>
            <a:lvl9pPr marL="3656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28101047"/>
      </p:ext>
    </p:extLst>
  </p:cSld>
  <p:clrMapOvr>
    <a:masterClrMapping/>
  </p:clrMapOvr>
  <p:timing>
    <p:tnLst>
      <p:par>
        <p:cTn xmlns:p14="http://schemas.microsoft.com/office/powerpoint/2010/mai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33567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52815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9561142"/>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8198976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2029346"/>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814370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4628822"/>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5966882"/>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4105525"/>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3619711"/>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7402257"/>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594847"/>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84410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2621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2013615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688019"/>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3348592"/>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9739250"/>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5356559"/>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8691333"/>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4512098"/>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7955604"/>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1626177"/>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6891558"/>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29959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18684311"/>
      </p:ext>
    </p:extLst>
  </p:cSld>
  <p:clrMapOvr>
    <a:masterClrMapping/>
  </p:clrMapOvr>
  <p:timing>
    <p:tnLst>
      <p:par>
        <p:cTn xmlns:p14="http://schemas.microsoft.com/office/powerpoint/2010/mai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26039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1259971"/>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8076922"/>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443920"/>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974067"/>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5190644"/>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484637"/>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6303332"/>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5053826"/>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0933153"/>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5242222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22548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59035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2263400"/>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9408738"/>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3786252"/>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6355537"/>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3459160"/>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3648371"/>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7111235"/>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7169217"/>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7369085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006536"/>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99845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72086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3463096"/>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2539705"/>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7927467"/>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0256707"/>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0168803"/>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6641380"/>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29913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843208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3270741"/>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8225930"/>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defTabSz="914165" fontAlgn="base">
              <a:spcBef>
                <a:spcPct val="0"/>
              </a:spcBef>
              <a:spcAft>
                <a:spcPct val="0"/>
              </a:spcAft>
              <a:defRPr/>
            </a:pPr>
            <a:r>
              <a:rPr lang="en-US" smtClean="0"/>
              <a:t>Efficient Runahead Execution</a:t>
            </a:r>
            <a:endParaRPr lang="en-US"/>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CFB08E3E-FD0F-944B-98DB-F0391CC9CF67}" type="slidenum">
              <a:rPr lang="en-US"/>
              <a:pPr>
                <a:defRPr/>
              </a:pPr>
              <a:t>‹#›</a:t>
            </a:fld>
            <a:endParaRPr lang="en-US"/>
          </a:p>
        </p:txBody>
      </p:sp>
    </p:spTree>
    <p:extLst>
      <p:ext uri="{BB962C8B-B14F-4D97-AF65-F5344CB8AC3E}">
        <p14:creationId xmlns:p14="http://schemas.microsoft.com/office/powerpoint/2010/main" val="268016389"/>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30"/>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01C7A6-1A12-9941-AC8E-888EB46A5B1C}" type="slidenum">
              <a:rPr lang="en-US"/>
              <a:pPr>
                <a:defRPr/>
              </a:pPr>
              <a:t>‹#›</a:t>
            </a:fld>
            <a:endParaRPr lang="en-US"/>
          </a:p>
        </p:txBody>
      </p:sp>
    </p:spTree>
    <p:extLst>
      <p:ext uri="{BB962C8B-B14F-4D97-AF65-F5344CB8AC3E}">
        <p14:creationId xmlns:p14="http://schemas.microsoft.com/office/powerpoint/2010/main" val="785245626"/>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9EF1FA1-0AD3-F546-93DA-B4DF0D3F9A5C}" type="slidenum">
              <a:rPr lang="en-US"/>
              <a:pPr>
                <a:defRPr/>
              </a:pPr>
              <a:t>‹#›</a:t>
            </a:fld>
            <a:endParaRPr lang="en-US"/>
          </a:p>
        </p:txBody>
      </p:sp>
    </p:spTree>
    <p:extLst>
      <p:ext uri="{BB962C8B-B14F-4D97-AF65-F5344CB8AC3E}">
        <p14:creationId xmlns:p14="http://schemas.microsoft.com/office/powerpoint/2010/main" val="2635474407"/>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FD83F977-CD84-C547-B340-0CA7D45C0E48}" type="slidenum">
              <a:rPr lang="en-US"/>
              <a:pPr>
                <a:defRPr/>
              </a:pPr>
              <a:t>‹#›</a:t>
            </a:fld>
            <a:endParaRPr lang="en-US"/>
          </a:p>
        </p:txBody>
      </p:sp>
    </p:spTree>
    <p:extLst>
      <p:ext uri="{BB962C8B-B14F-4D97-AF65-F5344CB8AC3E}">
        <p14:creationId xmlns:p14="http://schemas.microsoft.com/office/powerpoint/2010/main" val="3382639175"/>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8500AF3-3DD8-DC40-9A25-33BE05830F75}" type="slidenum">
              <a:rPr lang="en-US"/>
              <a:pPr>
                <a:defRPr/>
              </a:pPr>
              <a:t>‹#›</a:t>
            </a:fld>
            <a:endParaRPr lang="en-US"/>
          </a:p>
        </p:txBody>
      </p:sp>
    </p:spTree>
    <p:extLst>
      <p:ext uri="{BB962C8B-B14F-4D97-AF65-F5344CB8AC3E}">
        <p14:creationId xmlns:p14="http://schemas.microsoft.com/office/powerpoint/2010/main" val="2463770577"/>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74A1FAA5-A9B6-A94F-993C-DD0C910C2C67}" type="slidenum">
              <a:rPr lang="en-US"/>
              <a:pPr>
                <a:defRPr/>
              </a:pPr>
              <a:t>‹#›</a:t>
            </a:fld>
            <a:endParaRPr lang="en-US"/>
          </a:p>
        </p:txBody>
      </p:sp>
    </p:spTree>
    <p:extLst>
      <p:ext uri="{BB962C8B-B14F-4D97-AF65-F5344CB8AC3E}">
        <p14:creationId xmlns:p14="http://schemas.microsoft.com/office/powerpoint/2010/main" val="4139900899"/>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77240F2-C9F1-8941-BE91-795E27CDB7C6}" type="slidenum">
              <a:rPr lang="en-US"/>
              <a:pPr>
                <a:defRPr/>
              </a:pPr>
              <a:t>‹#›</a:t>
            </a:fld>
            <a:endParaRPr lang="en-US"/>
          </a:p>
        </p:txBody>
      </p:sp>
    </p:spTree>
    <p:extLst>
      <p:ext uri="{BB962C8B-B14F-4D97-AF65-F5344CB8AC3E}">
        <p14:creationId xmlns:p14="http://schemas.microsoft.com/office/powerpoint/2010/main" val="1799141241"/>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60"/>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6"/>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526CCB17-90BC-1A47-9622-8F2ACB458821}" type="slidenum">
              <a:rPr lang="en-US"/>
              <a:pPr>
                <a:defRPr/>
              </a:pPr>
              <a:t>‹#›</a:t>
            </a:fld>
            <a:endParaRPr lang="en-US"/>
          </a:p>
        </p:txBody>
      </p:sp>
    </p:spTree>
    <p:extLst>
      <p:ext uri="{BB962C8B-B14F-4D97-AF65-F5344CB8AC3E}">
        <p14:creationId xmlns:p14="http://schemas.microsoft.com/office/powerpoint/2010/main" val="90279236"/>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8266901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37291A2-188B-0940-86EB-983D03778A33}" type="slidenum">
              <a:rPr lang="en-US"/>
              <a:pPr>
                <a:defRPr/>
              </a:pPr>
              <a:t>‹#›</a:t>
            </a:fld>
            <a:endParaRPr lang="en-US"/>
          </a:p>
        </p:txBody>
      </p:sp>
    </p:spTree>
    <p:extLst>
      <p:ext uri="{BB962C8B-B14F-4D97-AF65-F5344CB8AC3E}">
        <p14:creationId xmlns:p14="http://schemas.microsoft.com/office/powerpoint/2010/main" val="1519887537"/>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4F535E8-E63E-0445-9609-9DCC8125E0C4}" type="slidenum">
              <a:rPr lang="en-US"/>
              <a:pPr>
                <a:defRPr/>
              </a:pPr>
              <a:t>‹#›</a:t>
            </a:fld>
            <a:endParaRPr lang="en-US"/>
          </a:p>
        </p:txBody>
      </p:sp>
    </p:spTree>
    <p:extLst>
      <p:ext uri="{BB962C8B-B14F-4D97-AF65-F5344CB8AC3E}">
        <p14:creationId xmlns:p14="http://schemas.microsoft.com/office/powerpoint/2010/main" val="218931860"/>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1"/>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11" y="152401"/>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4A21322-3807-BC44-8EA5-44C7AD0250F6}" type="slidenum">
              <a:rPr lang="en-US"/>
              <a:pPr>
                <a:defRPr/>
              </a:pPr>
              <a:t>‹#›</a:t>
            </a:fld>
            <a:endParaRPr lang="en-US"/>
          </a:p>
        </p:txBody>
      </p:sp>
    </p:spTree>
    <p:extLst>
      <p:ext uri="{BB962C8B-B14F-4D97-AF65-F5344CB8AC3E}">
        <p14:creationId xmlns:p14="http://schemas.microsoft.com/office/powerpoint/2010/main" val="3764467979"/>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5EC0CA2C-65A0-E04B-A48D-71EF9CD48738}" type="slidenum">
              <a:rPr lang="en-US"/>
              <a:pPr>
                <a:defRPr/>
              </a:pPr>
              <a:t>‹#›</a:t>
            </a:fld>
            <a:endParaRPr lang="en-US"/>
          </a:p>
        </p:txBody>
      </p:sp>
    </p:spTree>
    <p:extLst>
      <p:ext uri="{BB962C8B-B14F-4D97-AF65-F5344CB8AC3E}">
        <p14:creationId xmlns:p14="http://schemas.microsoft.com/office/powerpoint/2010/main" val="3706606458"/>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AAAF3-494B-4801-853F-EB9820E9C18A}"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45950991"/>
      </p:ext>
    </p:extLst>
  </p:cSld>
  <p:clrMapOvr>
    <a:masterClrMapping/>
  </p:clrMapOvr>
  <p:timing>
    <p:tnLst>
      <p:par>
        <p:cTn xmlns:p14="http://schemas.microsoft.com/office/powerpoint/2010/mai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24001"/>
            <a:ext cx="8229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F8253E-A970-4EF9-A0D1-0CDC0D89C116}"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78141624"/>
      </p:ext>
    </p:extLst>
  </p:cSld>
  <p:clrMapOvr>
    <a:masterClrMapping/>
  </p:clrMapOvr>
  <p:timing>
    <p:tnLst>
      <p:par>
        <p:cTn xmlns:p14="http://schemas.microsoft.com/office/powerpoint/2010/mai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4" indent="0">
              <a:buNone/>
              <a:defRPr sz="1600">
                <a:solidFill>
                  <a:schemeClr val="tx1">
                    <a:tint val="75000"/>
                  </a:schemeClr>
                </a:solidFill>
              </a:defRPr>
            </a:lvl3pPr>
            <a:lvl4pPr marL="1371040" indent="0">
              <a:buNone/>
              <a:defRPr sz="1400">
                <a:solidFill>
                  <a:schemeClr val="tx1">
                    <a:tint val="75000"/>
                  </a:schemeClr>
                </a:solidFill>
              </a:defRPr>
            </a:lvl4pPr>
            <a:lvl5pPr marL="1828052" indent="0">
              <a:buNone/>
              <a:defRPr sz="1400">
                <a:solidFill>
                  <a:schemeClr val="tx1">
                    <a:tint val="75000"/>
                  </a:schemeClr>
                </a:solidFill>
              </a:defRPr>
            </a:lvl5pPr>
            <a:lvl6pPr marL="2285064" indent="0">
              <a:buNone/>
              <a:defRPr sz="1400">
                <a:solidFill>
                  <a:schemeClr val="tx1">
                    <a:tint val="75000"/>
                  </a:schemeClr>
                </a:solidFill>
              </a:defRPr>
            </a:lvl6pPr>
            <a:lvl7pPr marL="2742079" indent="0">
              <a:buNone/>
              <a:defRPr sz="1400">
                <a:solidFill>
                  <a:schemeClr val="tx1">
                    <a:tint val="75000"/>
                  </a:schemeClr>
                </a:solidFill>
              </a:defRPr>
            </a:lvl7pPr>
            <a:lvl8pPr marL="3199088" indent="0">
              <a:buNone/>
              <a:defRPr sz="1400">
                <a:solidFill>
                  <a:schemeClr val="tx1">
                    <a:tint val="75000"/>
                  </a:schemeClr>
                </a:solidFill>
              </a:defRPr>
            </a:lvl8pPr>
            <a:lvl9pPr marL="3656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9B806E-0013-4E95-8730-1A8AE5F26A85}"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3905590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C0A8F5-404E-4634-8890-4CDDB9F6B889}"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2146814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3037B0-E308-49F0-AB73-D7583D293383}"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9093519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8386CD-C6FE-43ED-9007-64F048BC580B}"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1465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11344923"/>
      </p:ext>
    </p:extLst>
  </p:cSld>
  <p:clrMapOvr>
    <a:masterClrMapping/>
  </p:clrMapOvr>
  <p:timing>
    <p:tnLst>
      <p:par>
        <p:cTn xmlns:p14="http://schemas.microsoft.com/office/powerpoint/2010/mai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B8838-AF76-45DB-886F-C55A1BA66E9E}"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8306407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C2AE1-F108-4CC4-BCB2-D3EF031E1589}"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991660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7F8CB-95E1-44C4-B9E3-63754CAE23C9}"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5130288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B8C70-3D14-4F75-883C-A58ADDD9BB53}"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568702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2182C-AD48-4B39-9ED7-8D7A1C826BD2}"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7547515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1923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52851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4709559"/>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7209897"/>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1237377"/>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0501341"/>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549041"/>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783912"/>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2802812"/>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6222546"/>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1331012"/>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charset="0"/>
              </a:defRPr>
            </a:lvl1pPr>
          </a:lstStyle>
          <a:p>
            <a:pPr defTabSz="914165" fontAlgn="base">
              <a:spcBef>
                <a:spcPct val="0"/>
              </a:spcBef>
              <a:spcAft>
                <a:spcPct val="0"/>
              </a:spcAft>
            </a:pPr>
            <a:r>
              <a:rPr lang="en-US" smtClean="0">
                <a:solidFill>
                  <a:srgbClr val="000000"/>
                </a:solidFill>
                <a:ea typeface="ＭＳ Ｐゴシック" charset="0"/>
              </a:rPr>
              <a:t>Efficient Runahead Execution</a:t>
            </a: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pPr>
              <a:defRPr/>
            </a:pPr>
            <a:endParaRPr lang="en-US" altLang="en-US">
              <a:solidFill>
                <a:srgbClr val="000000"/>
              </a:solidFill>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708EC85-8E27-6947-853D-098AE9A3DF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5499757"/>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F018A9BF-27BD-E54A-B2B9-7514B3A3E4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73815"/>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D0647DA4-E504-F143-9039-6C108E15DD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0520237"/>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F2AB3B2-F127-8C4A-BE0E-3A479CC66C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2834394"/>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89A918CF-EF33-1E44-803B-0EB48D9F03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52365960"/>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F3B22A0E-DC56-1446-958F-4D64627731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573260"/>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116B9E55-B62E-314E-AF73-238A9A430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7246367"/>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A2DD4D9-DAC0-5C49-99CA-08A3ED1063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949036"/>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43391A07-F6ED-4440-A5ED-0E2893CB05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0503157"/>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138CCE0-3E32-5E40-BD5B-6C88477CCD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9111811"/>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A47D0A5-D70F-574F-A554-1EEF6D8DE0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5680531"/>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charset="0"/>
              </a:defRPr>
            </a:lvl1pPr>
          </a:lstStyle>
          <a:p>
            <a:pPr defTabSz="914165" fontAlgn="base">
              <a:spcBef>
                <a:spcPct val="0"/>
              </a:spcBef>
              <a:spcAft>
                <a:spcPct val="0"/>
              </a:spcAft>
            </a:pPr>
            <a:r>
              <a:rPr lang="en-US" smtClean="0">
                <a:solidFill>
                  <a:srgbClr val="000000"/>
                </a:solidFill>
                <a:ea typeface="ＭＳ Ｐゴシック" charset="0"/>
              </a:rPr>
              <a:t>Efficient Runahead Execution</a:t>
            </a: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pPr>
              <a:defRPr/>
            </a:pPr>
            <a:endParaRPr lang="en-US" altLang="en-US">
              <a:solidFill>
                <a:srgbClr val="000000"/>
              </a:solidFill>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708EC85-8E27-6947-853D-098AE9A3DF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63847553"/>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F018A9BF-27BD-E54A-B2B9-7514B3A3E4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1813591"/>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D0647DA4-E504-F143-9039-6C108E15DD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0611952"/>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F2AB3B2-F127-8C4A-BE0E-3A479CC66C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6048826"/>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89A918CF-EF33-1E44-803B-0EB48D9F03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2741796"/>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F3B22A0E-DC56-1446-958F-4D64627731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596892"/>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116B9E55-B62E-314E-AF73-238A9A430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4327359"/>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A2DD4D9-DAC0-5C49-99CA-08A3ED1063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2613063"/>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43391A07-F6ED-4440-A5ED-0E2893CB05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0439629"/>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138CCE0-3E32-5E40-BD5B-6C88477CCD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2325788"/>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A47D0A5-D70F-574F-A554-1EEF6D8DE0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9840985"/>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8079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782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3742478"/>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2165953"/>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8847261"/>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031996"/>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1150611"/>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5376310"/>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4842982"/>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4136355"/>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3782023"/>
      </p:ext>
    </p:extLst>
  </p:cSld>
  <p:clrMapOvr>
    <a:masterClrMapping/>
  </p:clrMapOvr>
  <p:transition xmlns:p14="http://schemas.microsoft.com/office/powerpoint/2010/main"/>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9891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06148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0118304"/>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3150100"/>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4686996"/>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73998"/>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6040366"/>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900778"/>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8717289"/>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3055680"/>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120993"/>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80495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50711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5500759"/>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1969658"/>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716622"/>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1230437"/>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3675042"/>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3238201"/>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287116"/>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1832254"/>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5273514"/>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082" indent="0" algn="ctr">
              <a:buNone/>
              <a:defRPr>
                <a:solidFill>
                  <a:schemeClr val="tx1">
                    <a:tint val="75000"/>
                  </a:schemeClr>
                </a:solidFill>
              </a:defRPr>
            </a:lvl2pPr>
            <a:lvl3pPr marL="914165" indent="0" algn="ctr">
              <a:buNone/>
              <a:defRPr>
                <a:solidFill>
                  <a:schemeClr val="tx1">
                    <a:tint val="75000"/>
                  </a:schemeClr>
                </a:solidFill>
              </a:defRPr>
            </a:lvl3pPr>
            <a:lvl4pPr marL="1371250" indent="0" algn="ctr">
              <a:buNone/>
              <a:defRPr>
                <a:solidFill>
                  <a:schemeClr val="tx1">
                    <a:tint val="75000"/>
                  </a:schemeClr>
                </a:solidFill>
              </a:defRPr>
            </a:lvl4pPr>
            <a:lvl5pPr marL="1828332" indent="0" algn="ctr">
              <a:buNone/>
              <a:defRPr>
                <a:solidFill>
                  <a:schemeClr val="tx1">
                    <a:tint val="75000"/>
                  </a:schemeClr>
                </a:solidFill>
              </a:defRPr>
            </a:lvl5pPr>
            <a:lvl6pPr marL="2285415" indent="0" algn="ctr">
              <a:buNone/>
              <a:defRPr>
                <a:solidFill>
                  <a:schemeClr val="tx1">
                    <a:tint val="75000"/>
                  </a:schemeClr>
                </a:solidFill>
              </a:defRPr>
            </a:lvl6pPr>
            <a:lvl7pPr marL="2742500" indent="0" algn="ctr">
              <a:buNone/>
              <a:defRPr>
                <a:solidFill>
                  <a:schemeClr val="tx1">
                    <a:tint val="75000"/>
                  </a:schemeClr>
                </a:solidFill>
              </a:defRPr>
            </a:lvl7pPr>
            <a:lvl8pPr marL="3199580" indent="0" algn="ctr">
              <a:buNone/>
              <a:defRPr>
                <a:solidFill>
                  <a:schemeClr val="tx1">
                    <a:tint val="75000"/>
                  </a:schemeClr>
                </a:solidFill>
              </a:defRPr>
            </a:lvl8pPr>
            <a:lvl9pPr marL="36566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16" tIns="45709" rIns="91416" bIns="45709"/>
          <a:lstStyle/>
          <a:p>
            <a:pPr defTabSz="914165">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16" tIns="45709" rIns="91416" bIns="45709"/>
          <a:lstStyle/>
          <a:p>
            <a:pPr defTabSz="914165">
              <a:defRPr/>
            </a:pPr>
            <a:endParaRPr lang="en-US" kern="0">
              <a:solidFill>
                <a:sysClr val="windowText" lastClr="000000"/>
              </a:solidFill>
              <a:latin typeface="Calibri"/>
            </a:endParaRPr>
          </a:p>
        </p:txBody>
      </p:sp>
    </p:spTree>
    <p:extLst>
      <p:ext uri="{BB962C8B-B14F-4D97-AF65-F5344CB8AC3E}">
        <p14:creationId xmlns:p14="http://schemas.microsoft.com/office/powerpoint/2010/main" val="3793825905"/>
      </p:ext>
    </p:extLst>
  </p:cSld>
  <p:clrMapOvr>
    <a:masterClrMapping/>
  </p:clrMapOvr>
  <p:timing>
    <p:tnLst>
      <p:par>
        <p:cTn xmlns:p14="http://schemas.microsoft.com/office/powerpoint/2010/mai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80"/>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759256"/>
      </p:ext>
    </p:extLst>
  </p:cSld>
  <p:clrMapOvr>
    <a:masterClrMapping/>
  </p:clrMapOvr>
  <p:timing>
    <p:tnLst>
      <p:par>
        <p:cTn xmlns:p14="http://schemas.microsoft.com/office/powerpoint/2010/mai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082" indent="0">
              <a:buNone/>
              <a:defRPr sz="1800">
                <a:solidFill>
                  <a:schemeClr val="tx1">
                    <a:tint val="75000"/>
                  </a:schemeClr>
                </a:solidFill>
              </a:defRPr>
            </a:lvl2pPr>
            <a:lvl3pPr marL="914165" indent="0">
              <a:buNone/>
              <a:defRPr sz="1600">
                <a:solidFill>
                  <a:schemeClr val="tx1">
                    <a:tint val="75000"/>
                  </a:schemeClr>
                </a:solidFill>
              </a:defRPr>
            </a:lvl3pPr>
            <a:lvl4pPr marL="1371250" indent="0">
              <a:buNone/>
              <a:defRPr sz="1400">
                <a:solidFill>
                  <a:schemeClr val="tx1">
                    <a:tint val="75000"/>
                  </a:schemeClr>
                </a:solidFill>
              </a:defRPr>
            </a:lvl4pPr>
            <a:lvl5pPr marL="1828332" indent="0">
              <a:buNone/>
              <a:defRPr sz="1400">
                <a:solidFill>
                  <a:schemeClr val="tx1">
                    <a:tint val="75000"/>
                  </a:schemeClr>
                </a:solidFill>
              </a:defRPr>
            </a:lvl5pPr>
            <a:lvl6pPr marL="2285415" indent="0">
              <a:buNone/>
              <a:defRPr sz="1400">
                <a:solidFill>
                  <a:schemeClr val="tx1">
                    <a:tint val="75000"/>
                  </a:schemeClr>
                </a:solidFill>
              </a:defRPr>
            </a:lvl6pPr>
            <a:lvl7pPr marL="2742500" indent="0">
              <a:buNone/>
              <a:defRPr sz="1400">
                <a:solidFill>
                  <a:schemeClr val="tx1">
                    <a:tint val="75000"/>
                  </a:schemeClr>
                </a:solidFill>
              </a:defRPr>
            </a:lvl7pPr>
            <a:lvl8pPr marL="3199580" indent="0">
              <a:buNone/>
              <a:defRPr sz="1400">
                <a:solidFill>
                  <a:schemeClr val="tx1">
                    <a:tint val="75000"/>
                  </a:schemeClr>
                </a:solidFill>
              </a:defRPr>
            </a:lvl8pPr>
            <a:lvl9pPr marL="365666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70974363"/>
      </p:ext>
    </p:extLst>
  </p:cSld>
  <p:clrMapOvr>
    <a:masterClrMapping/>
  </p:clrMapOvr>
  <p:timing>
    <p:tnLst>
      <p:par>
        <p:cTn xmlns:p14="http://schemas.microsoft.com/office/powerpoint/2010/mai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4820425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7997206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06780908"/>
      </p:ext>
    </p:extLst>
  </p:cSld>
  <p:clrMapOvr>
    <a:masterClrMapping/>
  </p:clrMapOvr>
  <p:timing>
    <p:tnLst>
      <p:par>
        <p:cTn xmlns:p14="http://schemas.microsoft.com/office/powerpoint/2010/mai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4152187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4945496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0842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8345181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47038078"/>
      </p:ext>
    </p:extLst>
  </p:cSld>
  <p:clrMapOvr>
    <a:masterClrMapping/>
  </p:clrMapOvr>
  <p:timing>
    <p:tnLst>
      <p:par>
        <p:cTn xmlns:p14="http://schemas.microsoft.com/office/powerpoint/2010/mai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2307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4912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0064142"/>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8247392"/>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8871581"/>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3355792"/>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9421108"/>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2883070"/>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2005975"/>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5901918"/>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3324463"/>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63795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3046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1798551"/>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1409317"/>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0282835"/>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199488"/>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2742875"/>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0297529"/>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8920249"/>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462743"/>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0481423"/>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59" tIns="45680" rIns="91359" bIns="45680"/>
          <a:lstStyle/>
          <a:p>
            <a:pPr defTabSz="913603"/>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59" tIns="45680" rIns="91359" bIns="45680" numCol="1" anchor="b" anchorCtr="0" compatLnSpc="1">
            <a:prstTxWarp prst="textNoShape">
              <a:avLst/>
            </a:prstTxWarp>
          </a:bodyPr>
          <a:lstStyle>
            <a:lvl1pPr>
              <a:defRPr sz="1200">
                <a:latin typeface="Garamond" pitchFamily="18" charset="0"/>
              </a:defRPr>
            </a:lvl1pPr>
          </a:lstStyle>
          <a:p>
            <a:pPr defTabSz="913603"/>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5939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78410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7"/>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0"/>
            <a:ext cx="7772400" cy="1500187"/>
          </a:xfrm>
        </p:spPr>
        <p:txBody>
          <a:bodyPr anchor="b"/>
          <a:lstStyle>
            <a:lvl1pPr marL="0" indent="0">
              <a:buNone/>
              <a:defRPr sz="2000"/>
            </a:lvl1pPr>
            <a:lvl2pPr marL="456798" indent="0">
              <a:buNone/>
              <a:defRPr sz="1800"/>
            </a:lvl2pPr>
            <a:lvl3pPr marL="913603" indent="0">
              <a:buNone/>
              <a:defRPr sz="1600"/>
            </a:lvl3pPr>
            <a:lvl4pPr marL="1370410" indent="0">
              <a:buNone/>
              <a:defRPr sz="1400"/>
            </a:lvl4pPr>
            <a:lvl5pPr marL="1827211" indent="0">
              <a:buNone/>
              <a:defRPr sz="1400"/>
            </a:lvl5pPr>
            <a:lvl6pPr marL="2284011" indent="0">
              <a:buNone/>
              <a:defRPr sz="1400"/>
            </a:lvl6pPr>
            <a:lvl7pPr marL="2740817" indent="0">
              <a:buNone/>
              <a:defRPr sz="1400"/>
            </a:lvl7pPr>
            <a:lvl8pPr marL="3197614" indent="0">
              <a:buNone/>
              <a:defRPr sz="1400"/>
            </a:lvl8pPr>
            <a:lvl9pPr marL="3654421"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4822399"/>
      </p:ext>
    </p:extLst>
  </p:cSld>
  <p:clrMapOvr>
    <a:masterClrMapping/>
  </p:clrMapOvr>
  <p:transition xmlns:p14="http://schemas.microsoft.com/office/powerpoint/2010/main"/>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9814767"/>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98" indent="0">
              <a:buNone/>
              <a:defRPr sz="2000" b="1"/>
            </a:lvl2pPr>
            <a:lvl3pPr marL="913603" indent="0">
              <a:buNone/>
              <a:defRPr sz="1800" b="1"/>
            </a:lvl3pPr>
            <a:lvl4pPr marL="1370410" indent="0">
              <a:buNone/>
              <a:defRPr sz="1600" b="1"/>
            </a:lvl4pPr>
            <a:lvl5pPr marL="1827211" indent="0">
              <a:buNone/>
              <a:defRPr sz="1600" b="1"/>
            </a:lvl5pPr>
            <a:lvl6pPr marL="2284011" indent="0">
              <a:buNone/>
              <a:defRPr sz="1600" b="1"/>
            </a:lvl6pPr>
            <a:lvl7pPr marL="2740817" indent="0">
              <a:buNone/>
              <a:defRPr sz="1600" b="1"/>
            </a:lvl7pPr>
            <a:lvl8pPr marL="3197614" indent="0">
              <a:buNone/>
              <a:defRPr sz="1600" b="1"/>
            </a:lvl8pPr>
            <a:lvl9pPr marL="36544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98" indent="0">
              <a:buNone/>
              <a:defRPr sz="2000" b="1"/>
            </a:lvl2pPr>
            <a:lvl3pPr marL="913603" indent="0">
              <a:buNone/>
              <a:defRPr sz="1800" b="1"/>
            </a:lvl3pPr>
            <a:lvl4pPr marL="1370410" indent="0">
              <a:buNone/>
              <a:defRPr sz="1600" b="1"/>
            </a:lvl4pPr>
            <a:lvl5pPr marL="1827211" indent="0">
              <a:buNone/>
              <a:defRPr sz="1600" b="1"/>
            </a:lvl5pPr>
            <a:lvl6pPr marL="2284011" indent="0">
              <a:buNone/>
              <a:defRPr sz="1600" b="1"/>
            </a:lvl6pPr>
            <a:lvl7pPr marL="2740817" indent="0">
              <a:buNone/>
              <a:defRPr sz="1600" b="1"/>
            </a:lvl7pPr>
            <a:lvl8pPr marL="3197614" indent="0">
              <a:buNone/>
              <a:defRPr sz="1600" b="1"/>
            </a:lvl8pPr>
            <a:lvl9pPr marL="36544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2829908"/>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049521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465399"/>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98" indent="0">
              <a:buNone/>
              <a:defRPr sz="1200"/>
            </a:lvl2pPr>
            <a:lvl3pPr marL="913603" indent="0">
              <a:buNone/>
              <a:defRPr sz="1000"/>
            </a:lvl3pPr>
            <a:lvl4pPr marL="1370410" indent="0">
              <a:buNone/>
              <a:defRPr sz="900"/>
            </a:lvl4pPr>
            <a:lvl5pPr marL="1827211" indent="0">
              <a:buNone/>
              <a:defRPr sz="900"/>
            </a:lvl5pPr>
            <a:lvl6pPr marL="2284011" indent="0">
              <a:buNone/>
              <a:defRPr sz="900"/>
            </a:lvl6pPr>
            <a:lvl7pPr marL="2740817" indent="0">
              <a:buNone/>
              <a:defRPr sz="900"/>
            </a:lvl7pPr>
            <a:lvl8pPr marL="3197614" indent="0">
              <a:buNone/>
              <a:defRPr sz="900"/>
            </a:lvl8pPr>
            <a:lvl9pPr marL="365442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063453"/>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98" indent="0">
              <a:buNone/>
              <a:defRPr sz="2800"/>
            </a:lvl2pPr>
            <a:lvl3pPr marL="913603" indent="0">
              <a:buNone/>
              <a:defRPr sz="2400"/>
            </a:lvl3pPr>
            <a:lvl4pPr marL="1370410" indent="0">
              <a:buNone/>
              <a:defRPr sz="2000"/>
            </a:lvl4pPr>
            <a:lvl5pPr marL="1827211" indent="0">
              <a:buNone/>
              <a:defRPr sz="2000"/>
            </a:lvl5pPr>
            <a:lvl6pPr marL="2284011" indent="0">
              <a:buNone/>
              <a:defRPr sz="2000"/>
            </a:lvl6pPr>
            <a:lvl7pPr marL="2740817" indent="0">
              <a:buNone/>
              <a:defRPr sz="2000"/>
            </a:lvl7pPr>
            <a:lvl8pPr marL="3197614" indent="0">
              <a:buNone/>
              <a:defRPr sz="2000"/>
            </a:lvl8pPr>
            <a:lvl9pPr marL="365442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98" indent="0">
              <a:buNone/>
              <a:defRPr sz="1200"/>
            </a:lvl2pPr>
            <a:lvl3pPr marL="913603" indent="0">
              <a:buNone/>
              <a:defRPr sz="1000"/>
            </a:lvl3pPr>
            <a:lvl4pPr marL="1370410" indent="0">
              <a:buNone/>
              <a:defRPr sz="900"/>
            </a:lvl4pPr>
            <a:lvl5pPr marL="1827211" indent="0">
              <a:buNone/>
              <a:defRPr sz="900"/>
            </a:lvl5pPr>
            <a:lvl6pPr marL="2284011" indent="0">
              <a:buNone/>
              <a:defRPr sz="900"/>
            </a:lvl6pPr>
            <a:lvl7pPr marL="2740817" indent="0">
              <a:buNone/>
              <a:defRPr sz="900"/>
            </a:lvl7pPr>
            <a:lvl8pPr marL="3197614" indent="0">
              <a:buNone/>
              <a:defRPr sz="900"/>
            </a:lvl8pPr>
            <a:lvl9pPr marL="365442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9548757"/>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7864425"/>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4379895"/>
      </p:ext>
    </p:extLst>
  </p:cSld>
  <p:clrMapOvr>
    <a:masterClrMapping/>
  </p:clrMapOvr>
  <p:transition xmlns:p14="http://schemas.microsoft.com/office/powerpoint/2010/main"/>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6"/>
            <a:ext cx="6400354" cy="1752451"/>
          </a:xfrm>
        </p:spPr>
        <p:txBody>
          <a:bodyPr/>
          <a:lstStyle>
            <a:lvl1pPr marL="0" indent="0" algn="ctr">
              <a:buNone/>
              <a:defRPr/>
            </a:lvl1pPr>
            <a:lvl2pPr marL="321142" indent="0" algn="ctr">
              <a:buNone/>
              <a:defRPr/>
            </a:lvl2pPr>
            <a:lvl3pPr marL="642288" indent="0" algn="ctr">
              <a:buNone/>
              <a:defRPr/>
            </a:lvl3pPr>
            <a:lvl4pPr marL="963431" indent="0" algn="ctr">
              <a:buNone/>
              <a:defRPr/>
            </a:lvl4pPr>
            <a:lvl5pPr marL="1284579" indent="0" algn="ctr">
              <a:buNone/>
              <a:defRPr/>
            </a:lvl5pPr>
            <a:lvl6pPr marL="1605724" indent="0" algn="ctr">
              <a:buNone/>
              <a:defRPr/>
            </a:lvl6pPr>
            <a:lvl7pPr marL="1926868" indent="0" algn="ctr">
              <a:buNone/>
              <a:defRPr/>
            </a:lvl7pPr>
            <a:lvl8pPr marL="2248016" indent="0" algn="ctr">
              <a:buNone/>
              <a:defRPr/>
            </a:lvl8pPr>
            <a:lvl9pPr marL="256916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C337B3E-5984-AE49-8992-6CEE161CCF1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051486816"/>
      </p:ext>
    </p:extLst>
  </p:cSld>
  <p:clrMapOvr>
    <a:masterClrMapping/>
  </p:clrMapOvr>
  <p:transition xmlns:p14="http://schemas.microsoft.com/office/powerpoint/2010/main"/>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C7D8A52-8E6B-E641-9853-ACCDC0E5FB2F}"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400275172"/>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142" indent="0">
              <a:buNone/>
              <a:defRPr sz="1300"/>
            </a:lvl2pPr>
            <a:lvl3pPr marL="642288" indent="0">
              <a:buNone/>
              <a:defRPr sz="1100"/>
            </a:lvl3pPr>
            <a:lvl4pPr marL="963431" indent="0">
              <a:buNone/>
              <a:defRPr sz="1000"/>
            </a:lvl4pPr>
            <a:lvl5pPr marL="1284579" indent="0">
              <a:buNone/>
              <a:defRPr sz="1000"/>
            </a:lvl5pPr>
            <a:lvl6pPr marL="1605724" indent="0">
              <a:buNone/>
              <a:defRPr sz="1000"/>
            </a:lvl6pPr>
            <a:lvl7pPr marL="1926868" indent="0">
              <a:buNone/>
              <a:defRPr sz="1000"/>
            </a:lvl7pPr>
            <a:lvl8pPr marL="2248016" indent="0">
              <a:buNone/>
              <a:defRPr sz="1000"/>
            </a:lvl8pPr>
            <a:lvl9pPr marL="2569160" indent="0">
              <a:buNone/>
              <a:defRPr sz="10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30FD9891-E166-CB45-B292-A2CDE9B95EFC}"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705511882"/>
      </p:ext>
    </p:extLst>
  </p:cSld>
  <p:clrMapOvr>
    <a:masterClrMapping/>
  </p:clrMapOvr>
  <p:transition xmlns:p14="http://schemas.microsoft.com/office/powerpoint/2010/main"/>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5919" y="1446628"/>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997" y="1446628"/>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75B337AE-4DE3-BD41-BF0F-32AD3D14196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588858404"/>
      </p:ext>
    </p:extLst>
  </p:cSld>
  <p:clrMapOvr>
    <a:masterClrMapping/>
  </p:clrMapOvr>
  <p:transition xmlns:p14="http://schemas.microsoft.com/office/powerpoint/2010/main"/>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142" indent="0">
              <a:buNone/>
              <a:defRPr sz="1400" b="1"/>
            </a:lvl2pPr>
            <a:lvl3pPr marL="642288" indent="0">
              <a:buNone/>
              <a:defRPr sz="1300" b="1"/>
            </a:lvl3pPr>
            <a:lvl4pPr marL="963431" indent="0">
              <a:buNone/>
              <a:defRPr sz="1100" b="1"/>
            </a:lvl4pPr>
            <a:lvl5pPr marL="1284579" indent="0">
              <a:buNone/>
              <a:defRPr sz="1100" b="1"/>
            </a:lvl5pPr>
            <a:lvl6pPr marL="1605724" indent="0">
              <a:buNone/>
              <a:defRPr sz="1100" b="1"/>
            </a:lvl6pPr>
            <a:lvl7pPr marL="1926868" indent="0">
              <a:buNone/>
              <a:defRPr sz="1100" b="1"/>
            </a:lvl7pPr>
            <a:lvl8pPr marL="2248016" indent="0">
              <a:buNone/>
              <a:defRPr sz="1100" b="1"/>
            </a:lvl8pPr>
            <a:lvl9pPr marL="256916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142" indent="0">
              <a:buNone/>
              <a:defRPr sz="1400" b="1"/>
            </a:lvl2pPr>
            <a:lvl3pPr marL="642288" indent="0">
              <a:buNone/>
              <a:defRPr sz="1300" b="1"/>
            </a:lvl3pPr>
            <a:lvl4pPr marL="963431" indent="0">
              <a:buNone/>
              <a:defRPr sz="1100" b="1"/>
            </a:lvl4pPr>
            <a:lvl5pPr marL="1284579" indent="0">
              <a:buNone/>
              <a:defRPr sz="1100" b="1"/>
            </a:lvl5pPr>
            <a:lvl6pPr marL="1605724" indent="0">
              <a:buNone/>
              <a:defRPr sz="1100" b="1"/>
            </a:lvl6pPr>
            <a:lvl7pPr marL="1926868" indent="0">
              <a:buNone/>
              <a:defRPr sz="1100" b="1"/>
            </a:lvl7pPr>
            <a:lvl8pPr marL="2248016" indent="0">
              <a:buNone/>
              <a:defRPr sz="1100" b="1"/>
            </a:lvl8pPr>
            <a:lvl9pPr marL="256916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36DE5110-9778-ED4E-B653-CBF28C1F469E}"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886373771"/>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4B02C88-826D-514C-8790-1832A55E08C2}"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262466674"/>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63F6C40-701F-494D-A566-0A799C16EA54}"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272284432"/>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6" y="273492"/>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6" y="1435448"/>
            <a:ext cx="3008189" cy="4690318"/>
          </a:xfrm>
        </p:spPr>
        <p:txBody>
          <a:bodyPr/>
          <a:lstStyle>
            <a:lvl1pPr marL="0" indent="0">
              <a:buNone/>
              <a:defRPr sz="1000"/>
            </a:lvl1pPr>
            <a:lvl2pPr marL="321142" indent="0">
              <a:buNone/>
              <a:defRPr sz="800"/>
            </a:lvl2pPr>
            <a:lvl3pPr marL="642288" indent="0">
              <a:buNone/>
              <a:defRPr sz="700"/>
            </a:lvl3pPr>
            <a:lvl4pPr marL="963431" indent="0">
              <a:buNone/>
              <a:defRPr sz="600"/>
            </a:lvl4pPr>
            <a:lvl5pPr marL="1284579" indent="0">
              <a:buNone/>
              <a:defRPr sz="600"/>
            </a:lvl5pPr>
            <a:lvl6pPr marL="1605724" indent="0">
              <a:buNone/>
              <a:defRPr sz="600"/>
            </a:lvl6pPr>
            <a:lvl7pPr marL="1926868" indent="0">
              <a:buNone/>
              <a:defRPr sz="600"/>
            </a:lvl7pPr>
            <a:lvl8pPr marL="2248016" indent="0">
              <a:buNone/>
              <a:defRPr sz="600"/>
            </a:lvl8pPr>
            <a:lvl9pPr marL="2569160"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AE19A17-E5A7-674E-A929-0000C1C463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697346773"/>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4"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4" y="612800"/>
            <a:ext cx="5486177" cy="4114354"/>
          </a:xfrm>
        </p:spPr>
        <p:txBody>
          <a:bodyPr/>
          <a:lstStyle>
            <a:lvl1pPr marL="0" indent="0">
              <a:buNone/>
              <a:defRPr sz="2200"/>
            </a:lvl1pPr>
            <a:lvl2pPr marL="321142" indent="0">
              <a:buNone/>
              <a:defRPr sz="2000"/>
            </a:lvl2pPr>
            <a:lvl3pPr marL="642288" indent="0">
              <a:buNone/>
              <a:defRPr sz="1700"/>
            </a:lvl3pPr>
            <a:lvl4pPr marL="963431" indent="0">
              <a:buNone/>
              <a:defRPr sz="1400"/>
            </a:lvl4pPr>
            <a:lvl5pPr marL="1284579" indent="0">
              <a:buNone/>
              <a:defRPr sz="1400"/>
            </a:lvl5pPr>
            <a:lvl6pPr marL="1605724" indent="0">
              <a:buNone/>
              <a:defRPr sz="1400"/>
            </a:lvl6pPr>
            <a:lvl7pPr marL="1926868" indent="0">
              <a:buNone/>
              <a:defRPr sz="1400"/>
            </a:lvl7pPr>
            <a:lvl8pPr marL="2248016" indent="0">
              <a:buNone/>
              <a:defRPr sz="1400"/>
            </a:lvl8pPr>
            <a:lvl9pPr marL="2569160" indent="0">
              <a:buNone/>
              <a:defRPr sz="1400"/>
            </a:lvl9pPr>
          </a:lstStyle>
          <a:p>
            <a:pPr lvl="0"/>
            <a:endParaRPr lang="en-US" noProof="0">
              <a:sym typeface="Verdana" charset="0"/>
            </a:endParaRPr>
          </a:p>
        </p:txBody>
      </p:sp>
      <p:sp>
        <p:nvSpPr>
          <p:cNvPr id="4" name="Text Placeholder 3"/>
          <p:cNvSpPr>
            <a:spLocks noGrp="1"/>
          </p:cNvSpPr>
          <p:nvPr>
            <p:ph type="body" sz="half" idx="2"/>
          </p:nvPr>
        </p:nvSpPr>
        <p:spPr>
          <a:xfrm>
            <a:off x="1792654" y="5367860"/>
            <a:ext cx="5486177" cy="804788"/>
          </a:xfrm>
        </p:spPr>
        <p:txBody>
          <a:bodyPr/>
          <a:lstStyle>
            <a:lvl1pPr marL="0" indent="0">
              <a:buNone/>
              <a:defRPr sz="1000"/>
            </a:lvl1pPr>
            <a:lvl2pPr marL="321142" indent="0">
              <a:buNone/>
              <a:defRPr sz="800"/>
            </a:lvl2pPr>
            <a:lvl3pPr marL="642288" indent="0">
              <a:buNone/>
              <a:defRPr sz="700"/>
            </a:lvl3pPr>
            <a:lvl4pPr marL="963431" indent="0">
              <a:buNone/>
              <a:defRPr sz="600"/>
            </a:lvl4pPr>
            <a:lvl5pPr marL="1284579" indent="0">
              <a:buNone/>
              <a:defRPr sz="600"/>
            </a:lvl5pPr>
            <a:lvl6pPr marL="1605724" indent="0">
              <a:buNone/>
              <a:defRPr sz="600"/>
            </a:lvl6pPr>
            <a:lvl7pPr marL="1926868" indent="0">
              <a:buNone/>
              <a:defRPr sz="600"/>
            </a:lvl7pPr>
            <a:lvl8pPr marL="2248016" indent="0">
              <a:buNone/>
              <a:defRPr sz="600"/>
            </a:lvl8pPr>
            <a:lvl9pPr marL="2569160"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7949B5D-D932-584A-8473-B74749903F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596187226"/>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75423AD-16A7-DD45-891E-7AEDA14463C7}"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690187008"/>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368" y="0"/>
            <a:ext cx="2001366"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5939" y="0"/>
            <a:ext cx="5900291"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CFDB7C8-A9EF-1241-B4B9-6B71675E4B6A}"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007781042"/>
      </p:ext>
    </p:extLst>
  </p:cSld>
  <p:clrMapOvr>
    <a:masterClrMapping/>
  </p:clrMapOvr>
  <p:transition xmlns:p14="http://schemas.microsoft.com/office/powerpoint/2010/main"/>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0"/>
            <a:ext cx="6400354" cy="1752451"/>
          </a:xfrm>
        </p:spPr>
        <p:txBody>
          <a:bodyPr/>
          <a:lstStyle>
            <a:lvl1pPr marL="0" indent="0" algn="ctr">
              <a:buNone/>
              <a:defRPr/>
            </a:lvl1pPr>
            <a:lvl2pPr marL="321241" indent="0" algn="ctr">
              <a:buNone/>
              <a:defRPr/>
            </a:lvl2pPr>
            <a:lvl3pPr marL="642486" indent="0" algn="ctr">
              <a:buNone/>
              <a:defRPr/>
            </a:lvl3pPr>
            <a:lvl4pPr marL="963727" indent="0" algn="ctr">
              <a:buNone/>
              <a:defRPr/>
            </a:lvl4pPr>
            <a:lvl5pPr marL="1284973" indent="0" algn="ctr">
              <a:buNone/>
              <a:defRPr/>
            </a:lvl5pPr>
            <a:lvl6pPr marL="1606216" indent="0" algn="ctr">
              <a:buNone/>
              <a:defRPr/>
            </a:lvl6pPr>
            <a:lvl7pPr marL="1927460" indent="0" algn="ctr">
              <a:buNone/>
              <a:defRPr/>
            </a:lvl7pPr>
            <a:lvl8pPr marL="2248706" indent="0" algn="ctr">
              <a:buNone/>
              <a:defRPr/>
            </a:lvl8pPr>
            <a:lvl9pPr marL="2569949"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C337B3E-5984-AE49-8992-6CEE161CCF1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996672253"/>
      </p:ext>
    </p:extLst>
  </p:cSld>
  <p:clrMapOvr>
    <a:masterClrMapping/>
  </p:clrMapOvr>
  <p:transition xmlns:p14="http://schemas.microsoft.com/office/powerpoint/2010/main"/>
</p:sldLayout>
</file>

<file path=ppt/slideLayouts/slideLayout3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C7D8A52-8E6B-E641-9853-ACCDC0E5FB2F}"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303936142"/>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41" indent="0">
              <a:buNone/>
              <a:defRPr sz="1300"/>
            </a:lvl2pPr>
            <a:lvl3pPr marL="642486" indent="0">
              <a:buNone/>
              <a:defRPr sz="1100"/>
            </a:lvl3pPr>
            <a:lvl4pPr marL="963727" indent="0">
              <a:buNone/>
              <a:defRPr sz="1000"/>
            </a:lvl4pPr>
            <a:lvl5pPr marL="1284973" indent="0">
              <a:buNone/>
              <a:defRPr sz="1000"/>
            </a:lvl5pPr>
            <a:lvl6pPr marL="1606216" indent="0">
              <a:buNone/>
              <a:defRPr sz="1000"/>
            </a:lvl6pPr>
            <a:lvl7pPr marL="1927460" indent="0">
              <a:buNone/>
              <a:defRPr sz="1000"/>
            </a:lvl7pPr>
            <a:lvl8pPr marL="2248706" indent="0">
              <a:buNone/>
              <a:defRPr sz="1000"/>
            </a:lvl8pPr>
            <a:lvl9pPr marL="2569949" indent="0">
              <a:buNone/>
              <a:defRPr sz="10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30FD9891-E166-CB45-B292-A2CDE9B95EFC}"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378887912"/>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5919" y="1446622"/>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997" y="1446622"/>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75B337AE-4DE3-BD41-BF0F-32AD3D14196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856973864"/>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36DE5110-9778-ED4E-B653-CBF28C1F469E}"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854815335"/>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4B02C88-826D-514C-8790-1832A55E08C2}"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194504010"/>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63F6C40-701F-494D-A566-0A799C16EA54}"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36500063"/>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0" y="273486"/>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0" y="1435448"/>
            <a:ext cx="3008189" cy="469031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AE19A17-E5A7-674E-A929-0000C1C463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210701118"/>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8"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8" y="612800"/>
            <a:ext cx="5486177" cy="4114354"/>
          </a:xfrm>
        </p:spPr>
        <p:txBody>
          <a:bodyPr/>
          <a:lstStyle>
            <a:lvl1pPr marL="0" indent="0">
              <a:buNone/>
              <a:defRPr sz="2200"/>
            </a:lvl1pPr>
            <a:lvl2pPr marL="321241" indent="0">
              <a:buNone/>
              <a:defRPr sz="2000"/>
            </a:lvl2pPr>
            <a:lvl3pPr marL="642486" indent="0">
              <a:buNone/>
              <a:defRPr sz="1700"/>
            </a:lvl3pPr>
            <a:lvl4pPr marL="963727" indent="0">
              <a:buNone/>
              <a:defRPr sz="1400"/>
            </a:lvl4pPr>
            <a:lvl5pPr marL="1284973" indent="0">
              <a:buNone/>
              <a:defRPr sz="1400"/>
            </a:lvl5pPr>
            <a:lvl6pPr marL="1606216" indent="0">
              <a:buNone/>
              <a:defRPr sz="1400"/>
            </a:lvl6pPr>
            <a:lvl7pPr marL="1927460" indent="0">
              <a:buNone/>
              <a:defRPr sz="1400"/>
            </a:lvl7pPr>
            <a:lvl8pPr marL="2248706" indent="0">
              <a:buNone/>
              <a:defRPr sz="1400"/>
            </a:lvl8pPr>
            <a:lvl9pPr marL="2569949" indent="0">
              <a:buNone/>
              <a:defRPr sz="1400"/>
            </a:lvl9pPr>
          </a:lstStyle>
          <a:p>
            <a:pPr lvl="0"/>
            <a:endParaRPr lang="en-US" noProof="0">
              <a:sym typeface="Verdana" charset="0"/>
            </a:endParaRPr>
          </a:p>
        </p:txBody>
      </p:sp>
      <p:sp>
        <p:nvSpPr>
          <p:cNvPr id="4" name="Text Placeholder 3"/>
          <p:cNvSpPr>
            <a:spLocks noGrp="1"/>
          </p:cNvSpPr>
          <p:nvPr>
            <p:ph type="body" sz="half" idx="2"/>
          </p:nvPr>
        </p:nvSpPr>
        <p:spPr>
          <a:xfrm>
            <a:off x="1792648" y="5367860"/>
            <a:ext cx="5486177" cy="80478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7949B5D-D932-584A-8473-B74749903F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788120360"/>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75423AD-16A7-DD45-891E-7AEDA14463C7}"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730879721"/>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368" y="0"/>
            <a:ext cx="2001366"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5933" y="0"/>
            <a:ext cx="5900291"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CFDB7C8-A9EF-1241-B4B9-6B71675E4B6A}"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914599490"/>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1721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1"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48213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5460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22806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51486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62360"/>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7326300"/>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0447109"/>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8333362"/>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752411"/>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6666790"/>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61070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547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7374518"/>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6208893"/>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3264104"/>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4364004"/>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6537768"/>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0414945"/>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5110046"/>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0767603"/>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8291102"/>
      </p:ext>
    </p:extLst>
  </p:cSld>
  <p:clrMapOvr>
    <a:masterClrMapping/>
  </p:clrMapOvr>
  <p:transition xmlns:p14="http://schemas.microsoft.com/office/powerpoint/2010/main"/>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6540299"/>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smtClean="0"/>
              <a:t>Click to edit Master subtitle style</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FC008519-292D-0A40-9976-A94AD9283F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3572140"/>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FCFED36-EB44-B944-AB60-DD571B456F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6477653"/>
      </p:ext>
    </p:extLst>
  </p:cSld>
  <p:clrMapOvr>
    <a:masterClrMapping/>
  </p:clrMapOvr>
  <p:transition xmlns:p14="http://schemas.microsoft.com/office/powerpoint/2010/main"/>
</p:sldLayout>
</file>

<file path=ppt/slideLayouts/slideLayout3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D5FAB484-4C1F-C946-AE7A-37387125EA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6138918"/>
      </p:ext>
    </p:extLst>
  </p:cSld>
  <p:clrMapOvr>
    <a:masterClrMapping/>
  </p:clrMapOvr>
  <p:transition xmlns:p14="http://schemas.microsoft.com/office/powerpoint/2010/main"/>
</p:sldLayout>
</file>

<file path=ppt/slideLayouts/slideLayout3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1A0C5F-FA75-A445-94F4-D2DBFAF4A4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502840"/>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FAE94D5-7050-1D48-A9D9-D5A8102B6C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6342057"/>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CDC90C3D-C7B3-BC4E-A895-BE1678BCF1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4347195"/>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ACC1347B-3299-8C42-B619-CF8C9415AF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2123006"/>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C6E38CE-44EB-754A-906B-B1E88E4B52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2346038"/>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FAD492-04A9-BC46-9D39-1B17943E1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4472811"/>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71C1966-97A4-6E46-8FC2-51FD654444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0384795"/>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DC4E275-A083-F64C-9B8F-41D7A2ADB7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2660761"/>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EEEAD62-1390-DA40-8B09-CB65E059EB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005380"/>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smtClean="0"/>
              <a:t>Click to edit Master subtitle style</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FC008519-292D-0A40-9976-A94AD9283F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4714242"/>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FCFED36-EB44-B944-AB60-DD571B456F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5498951"/>
      </p:ext>
    </p:extLst>
  </p:cSld>
  <p:clrMapOvr>
    <a:masterClrMapping/>
  </p:clrMapOvr>
  <p:transition xmlns:p14="http://schemas.microsoft.com/office/powerpoint/2010/main"/>
</p:sldLayout>
</file>

<file path=ppt/slideLayouts/slideLayout3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D5FAB484-4C1F-C946-AE7A-37387125EA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6520353"/>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1A0C5F-FA75-A445-94F4-D2DBFAF4A4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2323624"/>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FAE94D5-7050-1D48-A9D9-D5A8102B6C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1523208"/>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CDC90C3D-C7B3-BC4E-A895-BE1678BCF1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282575"/>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ACC1347B-3299-8C42-B619-CF8C9415AF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8474759"/>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C6E38CE-44EB-754A-906B-B1E88E4B52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2308859"/>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FAD492-04A9-BC46-9D39-1B17943E1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8867972"/>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71C1966-97A4-6E46-8FC2-51FD654444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376432"/>
      </p:ext>
    </p:extLst>
  </p:cSld>
  <p:clrMapOvr>
    <a:masterClrMapping/>
  </p:clrMapOvr>
  <p:transition xmlns:p14="http://schemas.microsoft.com/office/powerpoint/2010/main"/>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DC4E275-A083-F64C-9B8F-41D7A2ADB7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1340470"/>
      </p:ext>
    </p:extLst>
  </p:cSld>
  <p:clrMapOvr>
    <a:masterClrMapping/>
  </p:clrMapOvr>
  <p:transition xmlns:p14="http://schemas.microsoft.com/office/powerpoint/2010/main"/>
</p:sldLayout>
</file>

<file path=ppt/slideLayouts/slideLayout4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EEEAD62-1390-DA40-8B09-CB65E059EB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5581984"/>
      </p:ext>
    </p:extLst>
  </p:cSld>
  <p:clrMapOvr>
    <a:masterClrMapping/>
  </p:clrMapOvr>
  <p:transition xmlns:p14="http://schemas.microsoft.com/office/powerpoint/2010/main"/>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0935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76433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3074295"/>
      </p:ext>
    </p:extLst>
  </p:cSld>
  <p:clrMapOvr>
    <a:masterClrMapping/>
  </p:clrMapOvr>
  <p:transition xmlns:p14="http://schemas.microsoft.com/office/powerpoint/2010/main"/>
</p:sldLayout>
</file>

<file path=ppt/slideLayouts/slideLayout4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784618"/>
      </p:ext>
    </p:extLst>
  </p:cSld>
  <p:clrMapOvr>
    <a:masterClrMapping/>
  </p:clrMapOvr>
  <p:transition xmlns:p14="http://schemas.microsoft.com/office/powerpoint/2010/main"/>
</p:sldLayout>
</file>

<file path=ppt/slideLayouts/slideLayout4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013119"/>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5637928"/>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607738"/>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0525477"/>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1453761"/>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9111991"/>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3500486"/>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defTabSz="914165" fontAlgn="base">
              <a:spcBef>
                <a:spcPct val="0"/>
              </a:spcBef>
              <a:spcAft>
                <a:spcPct val="0"/>
              </a:spcAft>
              <a:defRPr/>
            </a:pPr>
            <a:r>
              <a:rPr lang="en-US" smtClean="0"/>
              <a:t>Efficient Runahead Execution</a:t>
            </a:r>
            <a:endParaRPr lang="en-US"/>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686862522"/>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8"/>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2632629373"/>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4182995774"/>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1518771472"/>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4246447753"/>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804037020"/>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3533771047"/>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3645989054"/>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1241077072"/>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711378946"/>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3293726623"/>
      </p:ext>
    </p:extLst>
  </p:cSld>
  <p:clrMapOvr>
    <a:masterClrMapping/>
  </p:clrMapOvr>
  <p:transition xmlns:p14="http://schemas.microsoft.com/office/powerpoint/2010/main"/>
</p:sldLayout>
</file>

<file path=ppt/slideLayouts/slideLayout4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3826894990"/>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01156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87571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6296258"/>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436497"/>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1473567"/>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7215879"/>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6628844"/>
      </p:ext>
    </p:extLst>
  </p:cSld>
  <p:clrMapOvr>
    <a:masterClrMapping/>
  </p:clrMapOvr>
  <p:transition xmlns:p14="http://schemas.microsoft.com/office/powerpoint/2010/main"/>
</p:sldLayout>
</file>

<file path=ppt/slideLayouts/slideLayout4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0287159"/>
      </p:ext>
    </p:extLst>
  </p:cSld>
  <p:clrMapOvr>
    <a:masterClrMapping/>
  </p:clrMapOvr>
  <p:transition xmlns:p14="http://schemas.microsoft.com/office/powerpoint/2010/main"/>
</p:sldLayout>
</file>

<file path=ppt/slideLayouts/slideLayout4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8282168"/>
      </p:ext>
    </p:extLst>
  </p:cSld>
  <p:clrMapOvr>
    <a:masterClrMapping/>
  </p:clrMapOvr>
  <p:transition xmlns:p14="http://schemas.microsoft.com/office/powerpoint/2010/main"/>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667311"/>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4050893"/>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5348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36303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4173459"/>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35081"/>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5726094"/>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2622746"/>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2334824"/>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029748"/>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045756"/>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0062955"/>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307861"/>
      </p:ext>
    </p:extLst>
  </p:cSld>
  <p:clrMapOvr>
    <a:masterClrMapping/>
  </p:clrMapOvr>
  <p:transition xmlns:p14="http://schemas.microsoft.com/office/powerpoint/2010/main"/>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Freeform 10"/>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defTabSz="914400">
              <a:defRPr/>
            </a:pPr>
            <a:endParaRPr lang="en-US" kern="0">
              <a:solidFill>
                <a:sysClr val="windowText" lastClr="000000"/>
              </a:solidFill>
              <a:latin typeface="Calisto MT"/>
            </a:endParaRPr>
          </a:p>
        </p:txBody>
      </p:sp>
      <p:sp>
        <p:nvSpPr>
          <p:cNvPr id="12" name="Line 8"/>
          <p:cNvSpPr>
            <a:spLocks noChangeShapeType="1"/>
          </p:cNvSpPr>
          <p:nvPr/>
        </p:nvSpPr>
        <p:spPr bwMode="auto">
          <a:xfrm>
            <a:off x="457200" y="3371850"/>
            <a:ext cx="8229600" cy="0"/>
          </a:xfrm>
          <a:prstGeom prst="line">
            <a:avLst/>
          </a:prstGeom>
          <a:noFill/>
          <a:ln w="19050">
            <a:solidFill>
              <a:srgbClr val="CC9900"/>
            </a:solidFill>
            <a:round/>
            <a:headEnd/>
            <a:tailEnd/>
          </a:ln>
          <a:effectLst/>
        </p:spPr>
        <p:txBody>
          <a:bodyPr/>
          <a:lstStyle/>
          <a:p>
            <a:pPr defTabSz="914400">
              <a:defRPr/>
            </a:pPr>
            <a:endParaRPr lang="en-US" kern="0">
              <a:solidFill>
                <a:sysClr val="windowText" lastClr="000000"/>
              </a:solidFill>
              <a:latin typeface="Calisto MT"/>
            </a:endParaRPr>
          </a:p>
        </p:txBody>
      </p:sp>
    </p:spTree>
    <p:extLst>
      <p:ext uri="{BB962C8B-B14F-4D97-AF65-F5344CB8AC3E}">
        <p14:creationId xmlns:p14="http://schemas.microsoft.com/office/powerpoint/2010/main" val="273084812"/>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457200"/>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9" name="Rectangle 6"/>
          <p:cNvSpPr>
            <a:spLocks noGrp="1" noChangeArrowheads="1"/>
          </p:cNvSpPr>
          <p:nvPr>
            <p:ph type="sldNum" sz="quarter" idx="12"/>
          </p:nvPr>
        </p:nvSpPr>
        <p:spPr>
          <a:xfrm>
            <a:off x="6553200" y="6243638"/>
            <a:ext cx="2133600" cy="457200"/>
          </a:xfrm>
          <a:prstGeom prst="rect">
            <a:avLst/>
          </a:prstGeom>
        </p:spPr>
        <p:txBody>
          <a:bodyPr/>
          <a:lstStyle>
            <a:lvl1pPr>
              <a:defRPr sz="1200"/>
            </a:lvl1pPr>
          </a:lstStyle>
          <a:p>
            <a:fld id="{7341D3D9-3FE8-4025-BF66-8DAB1ABB951F}"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32619180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323594FA-E141-4234-AE05-360401972BE7}"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24943675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C7AC7BA1-BEA2-40AF-9056-44DC8C985687}"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27019373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4D2BBBE-2A44-4D16-8758-0239282DCC58}"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25027400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8"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D5FD5635-BCCD-45D2-B61E-320731E13B17}" type="slidenum">
              <a:rPr lang="en-US" altLang="en-US">
                <a:solidFill>
                  <a:srgbClr val="000000">
                    <a:tint val="75000"/>
                  </a:srgbClr>
                </a:solidFill>
                <a:latin typeface="Tahoma"/>
              </a:rPr>
              <a:pPr/>
              <a:t>‹#›</a:t>
            </a:fld>
            <a:endParaRPr lang="en-US" altLang="en-US" dirty="0">
              <a:solidFill>
                <a:srgbClr val="000000">
                  <a:tint val="75000"/>
                </a:srgbClr>
              </a:solidFill>
              <a:latin typeface="Tahoma"/>
            </a:endParaRPr>
          </a:p>
        </p:txBody>
      </p:sp>
    </p:spTree>
    <p:extLst>
      <p:ext uri="{BB962C8B-B14F-4D97-AF65-F5344CB8AC3E}">
        <p14:creationId xmlns:p14="http://schemas.microsoft.com/office/powerpoint/2010/main" val="1426990168"/>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4"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018A7077-2B78-4FB5-8F56-24239751AEF0}"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3252782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3"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6E86574E-FA2E-425B-A84C-39F9592E9ECB}"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1614651532"/>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148CFD0-6DDB-45F0-A989-9F5CE648BC1E}"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4837759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E97B092-8552-4BA4-B0E1-CE51B98A2A2D}"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19367358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F44DDA66-0DFC-412A-A4B0-EFE91F0913E7}"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42571458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4D1F9A79-97CD-456A-8962-B51E5744B9CD}"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7212749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914400"/>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defTabSz="914400">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defTabSz="914400">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defTabSz="914400"/>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46810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8366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1206865"/>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4474439"/>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1222472"/>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082685"/>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432398"/>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119754"/>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8693478"/>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5481233"/>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1368920"/>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1"/>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650" indent="-325305">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5" y="1941516"/>
            <a:ext cx="5009103" cy="1752600"/>
          </a:xfrm>
          <a:prstGeom prst="rect">
            <a:avLst/>
          </a:prstGeom>
        </p:spPr>
        <p:txBody>
          <a:bodyPr lIns="91402" tIns="45702" rIns="91402" bIns="45702"/>
          <a:lstStyle>
            <a:lvl1pPr marL="0" indent="0" algn="l">
              <a:buNone/>
              <a:defRPr sz="2800">
                <a:solidFill>
                  <a:schemeClr val="accent1"/>
                </a:solidFill>
                <a:latin typeface="Aria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9"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1"/>
            <a:ext cx="8229600" cy="5046663"/>
          </a:xfrm>
          <a:prstGeom prst="rect">
            <a:avLst/>
          </a:prstGeom>
        </p:spPr>
        <p:txBody>
          <a:bodyPr lIns="91402" tIns="45702" rIns="91402" bIns="45702"/>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37"/>
            <a:ext cx="8229600" cy="4441371"/>
          </a:xfrm>
          <a:prstGeom prst="rect">
            <a:avLst/>
          </a:prstGeom>
        </p:spPr>
        <p:txBody>
          <a:bodyPr lIns="91402" tIns="45702" rIns="91402" bIns="45702">
            <a:normAutofit/>
          </a:bodyPr>
          <a:lstStyle>
            <a:lvl1pPr marL="0" indent="0" algn="l">
              <a:buNone/>
              <a:defRPr sz="2800">
                <a:solidFill>
                  <a:schemeClr val="accent2"/>
                </a:solidFill>
                <a:latin typeface="Aria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1"/>
            <a:ext cx="4038600" cy="5046663"/>
          </a:xfrm>
          <a:prstGeom prst="rect">
            <a:avLst/>
          </a:prstGeom>
        </p:spPr>
        <p:txBody>
          <a:bodyPr lIns="91402" tIns="45702" rIns="91402" bIns="45702"/>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46"/>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1"/>
            <a:ext cx="4038600" cy="5046663"/>
          </a:xfrm>
          <a:prstGeom prst="rect">
            <a:avLst/>
          </a:prstGeom>
        </p:spPr>
        <p:txBody>
          <a:bodyPr lIns="91402" tIns="45702" rIns="91402" bIns="45702"/>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22"/>
            <a:ext cx="4040188" cy="1004661"/>
          </a:xfrm>
          <a:prstGeom prst="rect">
            <a:avLst/>
          </a:prstGeom>
        </p:spPr>
        <p:txBody>
          <a:bodyPr lIns="91402" tIns="45702" rIns="91402" bIns="45702" anchor="t"/>
          <a:lstStyle>
            <a:lvl1pPr marL="0" indent="0">
              <a:buNone/>
              <a:defRPr sz="2400" b="0">
                <a:solidFill>
                  <a:srgbClr val="606060"/>
                </a:solidFill>
                <a:latin typeface="Arial"/>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6" y="1170222"/>
            <a:ext cx="4041775" cy="1004661"/>
          </a:xfrm>
          <a:prstGeom prst="rect">
            <a:avLst/>
          </a:prstGeom>
        </p:spPr>
        <p:txBody>
          <a:bodyPr lIns="91402" tIns="45702" rIns="91402" bIns="45702" anchor="t"/>
          <a:lstStyle>
            <a:lvl1pPr marL="0" indent="0">
              <a:buNone/>
              <a:defRPr sz="2400" b="0">
                <a:solidFill>
                  <a:srgbClr val="606060"/>
                </a:solidFill>
                <a:latin typeface="Arial"/>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lIns="91402" tIns="45702" rIns="91402" bIns="45702"/>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lIns="91402" tIns="45702" rIns="91402" bIns="45702"/>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lIns="91402" tIns="45702" rIns="91402" bIns="45702"/>
          <a:lstStyle>
            <a:lvl1pPr marL="0" indent="0">
              <a:buNone/>
              <a:defRPr sz="3200">
                <a:latin typeface="Arial"/>
              </a:defRPr>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lIns="91402" tIns="45702" rIns="91402" bIns="45702"/>
          <a:lstStyle>
            <a:lvl1pPr marL="0" indent="0">
              <a:buNone/>
              <a:defRPr sz="1400">
                <a:latin typeface="Arial"/>
              </a:defRPr>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51"/>
            <a:ext cx="8229600" cy="4525963"/>
          </a:xfrm>
          <a:prstGeom prst="rect">
            <a:avLst/>
          </a:prstGeom>
        </p:spPr>
        <p:txBody>
          <a:bodyPr vert="horz" lIns="91402" tIns="45702" rIns="91402" bIns="45702" rtlCol="0">
            <a:normAutofit/>
          </a:bodyPr>
          <a:lstStyle>
            <a:lvl1pPr marL="342761" marR="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761" marR="0" lvl="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646" marR="0" lvl="1" indent="-285632"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2530" marR="0" lvl="2" indent="-228505"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51"/>
            <a:ext cx="8229600" cy="4525963"/>
          </a:xfrm>
          <a:prstGeom prst="rect">
            <a:avLst/>
          </a:prstGeom>
        </p:spPr>
        <p:txBody>
          <a:bodyPr vert="horz" lIns="91402" tIns="45702" rIns="91402" bIns="45702" rtlCol="0">
            <a:normAutofit/>
          </a:bodyPr>
          <a:lstStyle>
            <a:lvl1pPr marL="342761" marR="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761" marR="0" lvl="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646" marR="0" lvl="1" indent="-285632"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2530" marR="0" lvl="2" indent="-228505"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37"/>
            <a:ext cx="8229600" cy="4441371"/>
          </a:xfrm>
          <a:prstGeom prst="rect">
            <a:avLst/>
          </a:prstGeom>
        </p:spPr>
        <p:txBody>
          <a:bodyPr lIns="91402" tIns="45702" rIns="91402" bIns="45702">
            <a:normAutofit/>
          </a:bodyPr>
          <a:lstStyle>
            <a:lvl1pPr marL="0" indent="0" algn="l">
              <a:buNone/>
              <a:defRPr sz="2400">
                <a:solidFill>
                  <a:schemeClr val="accent2"/>
                </a:solidFill>
                <a:latin typeface="Arial"/>
                <a:cs typeface="Aria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slideLayout" Target="../slideLayouts/slideLayout100.xml"/><Relationship Id="rId13" Type="http://schemas.openxmlformats.org/officeDocument/2006/relationships/slideLayout" Target="../slideLayouts/slideLayout101.xml"/><Relationship Id="rId14" Type="http://schemas.openxmlformats.org/officeDocument/2006/relationships/slideLayout" Target="../slideLayouts/slideLayout102.xml"/><Relationship Id="rId15" Type="http://schemas.openxmlformats.org/officeDocument/2006/relationships/theme" Target="../theme/theme10.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theme" Target="../theme/theme15.xml"/><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8.xml"/><Relationship Id="rId12" Type="http://schemas.openxmlformats.org/officeDocument/2006/relationships/theme" Target="../theme/theme16.xml"/><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 Id="rId9" Type="http://schemas.openxmlformats.org/officeDocument/2006/relationships/slideLayout" Target="../slideLayouts/slideLayout166.xml"/><Relationship Id="rId10" Type="http://schemas.openxmlformats.org/officeDocument/2006/relationships/slideLayout" Target="../slideLayouts/slideLayout16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79.xml"/><Relationship Id="rId12" Type="http://schemas.openxmlformats.org/officeDocument/2006/relationships/theme" Target="../theme/theme17.xml"/><Relationship Id="rId1" Type="http://schemas.openxmlformats.org/officeDocument/2006/relationships/slideLayout" Target="../slideLayouts/slideLayout169.xml"/><Relationship Id="rId2" Type="http://schemas.openxmlformats.org/officeDocument/2006/relationships/slideLayout" Target="../slideLayouts/slideLayout170.xml"/><Relationship Id="rId3" Type="http://schemas.openxmlformats.org/officeDocument/2006/relationships/slideLayout" Target="../slideLayouts/slideLayout171.xml"/><Relationship Id="rId4" Type="http://schemas.openxmlformats.org/officeDocument/2006/relationships/slideLayout" Target="../slideLayouts/slideLayout172.xml"/><Relationship Id="rId5" Type="http://schemas.openxmlformats.org/officeDocument/2006/relationships/slideLayout" Target="../slideLayouts/slideLayout173.xml"/><Relationship Id="rId6" Type="http://schemas.openxmlformats.org/officeDocument/2006/relationships/slideLayout" Target="../slideLayouts/slideLayout174.xml"/><Relationship Id="rId7" Type="http://schemas.openxmlformats.org/officeDocument/2006/relationships/slideLayout" Target="../slideLayouts/slideLayout175.xml"/><Relationship Id="rId8" Type="http://schemas.openxmlformats.org/officeDocument/2006/relationships/slideLayout" Target="../slideLayouts/slideLayout176.xml"/><Relationship Id="rId9" Type="http://schemas.openxmlformats.org/officeDocument/2006/relationships/slideLayout" Target="../slideLayouts/slideLayout177.xml"/><Relationship Id="rId10" Type="http://schemas.openxmlformats.org/officeDocument/2006/relationships/slideLayout" Target="../slideLayouts/slideLayout178.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0.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0.xml"/><Relationship Id="rId2" Type="http://schemas.openxmlformats.org/officeDocument/2006/relationships/slideLayout" Target="../slideLayouts/slideLayout181.xml"/><Relationship Id="rId3" Type="http://schemas.openxmlformats.org/officeDocument/2006/relationships/slideLayout" Target="../slideLayouts/slideLayout182.xml"/><Relationship Id="rId4" Type="http://schemas.openxmlformats.org/officeDocument/2006/relationships/slideLayout" Target="../slideLayouts/slideLayout183.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slideLayout" Target="../slideLayouts/slideLayout186.xml"/><Relationship Id="rId8" Type="http://schemas.openxmlformats.org/officeDocument/2006/relationships/slideLayout" Target="../slideLayouts/slideLayout187.xml"/><Relationship Id="rId9" Type="http://schemas.openxmlformats.org/officeDocument/2006/relationships/slideLayout" Target="../slideLayouts/slideLayout188.xml"/><Relationship Id="rId10" Type="http://schemas.openxmlformats.org/officeDocument/2006/relationships/slideLayout" Target="../slideLayouts/slideLayout189.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1.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1.xml"/><Relationship Id="rId2" Type="http://schemas.openxmlformats.org/officeDocument/2006/relationships/slideLayout" Target="../slideLayouts/slideLayout192.xml"/><Relationship Id="rId3" Type="http://schemas.openxmlformats.org/officeDocument/2006/relationships/slideLayout" Target="../slideLayouts/slideLayout193.xml"/><Relationship Id="rId4" Type="http://schemas.openxmlformats.org/officeDocument/2006/relationships/slideLayout" Target="../slideLayouts/slideLayout194.xml"/><Relationship Id="rId5" Type="http://schemas.openxmlformats.org/officeDocument/2006/relationships/slideLayout" Target="../slideLayouts/slideLayout195.xml"/><Relationship Id="rId6" Type="http://schemas.openxmlformats.org/officeDocument/2006/relationships/slideLayout" Target="../slideLayouts/slideLayout196.xml"/><Relationship Id="rId7" Type="http://schemas.openxmlformats.org/officeDocument/2006/relationships/slideLayout" Target="../slideLayouts/slideLayout197.xml"/><Relationship Id="rId8" Type="http://schemas.openxmlformats.org/officeDocument/2006/relationships/slideLayout" Target="../slideLayouts/slideLayout198.xml"/><Relationship Id="rId9" Type="http://schemas.openxmlformats.org/officeDocument/2006/relationships/slideLayout" Target="../slideLayouts/slideLayout199.xml"/><Relationship Id="rId10"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2.xml"/><Relationship Id="rId12" Type="http://schemas.openxmlformats.org/officeDocument/2006/relationships/slideLayout" Target="../slideLayouts/slideLayout213.xml"/><Relationship Id="rId13" Type="http://schemas.openxmlformats.org/officeDocument/2006/relationships/theme" Target="../theme/theme20.xml"/><Relationship Id="rId1" Type="http://schemas.openxmlformats.org/officeDocument/2006/relationships/slideLayout" Target="../slideLayouts/slideLayout202.xml"/><Relationship Id="rId2" Type="http://schemas.openxmlformats.org/officeDocument/2006/relationships/slideLayout" Target="../slideLayouts/slideLayout203.xml"/><Relationship Id="rId3" Type="http://schemas.openxmlformats.org/officeDocument/2006/relationships/slideLayout" Target="../slideLayouts/slideLayout204.xml"/><Relationship Id="rId4" Type="http://schemas.openxmlformats.org/officeDocument/2006/relationships/slideLayout" Target="../slideLayouts/slideLayout205.xml"/><Relationship Id="rId5" Type="http://schemas.openxmlformats.org/officeDocument/2006/relationships/slideLayout" Target="../slideLayouts/slideLayout206.xml"/><Relationship Id="rId6" Type="http://schemas.openxmlformats.org/officeDocument/2006/relationships/slideLayout" Target="../slideLayouts/slideLayout207.xml"/><Relationship Id="rId7" Type="http://schemas.openxmlformats.org/officeDocument/2006/relationships/slideLayout" Target="../slideLayouts/slideLayout208.xml"/><Relationship Id="rId8" Type="http://schemas.openxmlformats.org/officeDocument/2006/relationships/slideLayout" Target="../slideLayouts/slideLayout209.xml"/><Relationship Id="rId9" Type="http://schemas.openxmlformats.org/officeDocument/2006/relationships/slideLayout" Target="../slideLayouts/slideLayout210.xml"/><Relationship Id="rId10" Type="http://schemas.openxmlformats.org/officeDocument/2006/relationships/slideLayout" Target="../slideLayouts/slideLayout211.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4.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4.xml"/><Relationship Id="rId2" Type="http://schemas.openxmlformats.org/officeDocument/2006/relationships/slideLayout" Target="../slideLayouts/slideLayout215.xml"/><Relationship Id="rId3" Type="http://schemas.openxmlformats.org/officeDocument/2006/relationships/slideLayout" Target="../slideLayouts/slideLayout216.xml"/><Relationship Id="rId4" Type="http://schemas.openxmlformats.org/officeDocument/2006/relationships/slideLayout" Target="../slideLayouts/slideLayout217.xml"/><Relationship Id="rId5" Type="http://schemas.openxmlformats.org/officeDocument/2006/relationships/slideLayout" Target="../slideLayouts/slideLayout218.xml"/><Relationship Id="rId6" Type="http://schemas.openxmlformats.org/officeDocument/2006/relationships/slideLayout" Target="../slideLayouts/slideLayout219.xml"/><Relationship Id="rId7" Type="http://schemas.openxmlformats.org/officeDocument/2006/relationships/slideLayout" Target="../slideLayouts/slideLayout220.xml"/><Relationship Id="rId8" Type="http://schemas.openxmlformats.org/officeDocument/2006/relationships/slideLayout" Target="../slideLayouts/slideLayout221.xml"/><Relationship Id="rId9" Type="http://schemas.openxmlformats.org/officeDocument/2006/relationships/slideLayout" Target="../slideLayouts/slideLayout222.xml"/><Relationship Id="rId10" Type="http://schemas.openxmlformats.org/officeDocument/2006/relationships/slideLayout" Target="../slideLayouts/slideLayout223.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5.xml"/><Relationship Id="rId12" Type="http://schemas.openxmlformats.org/officeDocument/2006/relationships/theme" Target="../theme/theme22.xml"/><Relationship Id="rId13" Type="http://schemas.openxmlformats.org/officeDocument/2006/relationships/image" Target="../media/image1.png"/><Relationship Id="rId1" Type="http://schemas.openxmlformats.org/officeDocument/2006/relationships/slideLayout" Target="../slideLayouts/slideLayout225.xml"/><Relationship Id="rId2" Type="http://schemas.openxmlformats.org/officeDocument/2006/relationships/slideLayout" Target="../slideLayouts/slideLayout226.xml"/><Relationship Id="rId3" Type="http://schemas.openxmlformats.org/officeDocument/2006/relationships/slideLayout" Target="../slideLayouts/slideLayout227.xml"/><Relationship Id="rId4" Type="http://schemas.openxmlformats.org/officeDocument/2006/relationships/slideLayout" Target="../slideLayouts/slideLayout228.xml"/><Relationship Id="rId5" Type="http://schemas.openxmlformats.org/officeDocument/2006/relationships/slideLayout" Target="../slideLayouts/slideLayout229.xml"/><Relationship Id="rId6" Type="http://schemas.openxmlformats.org/officeDocument/2006/relationships/slideLayout" Target="../slideLayouts/slideLayout230.xml"/><Relationship Id="rId7" Type="http://schemas.openxmlformats.org/officeDocument/2006/relationships/slideLayout" Target="../slideLayouts/slideLayout231.xml"/><Relationship Id="rId8" Type="http://schemas.openxmlformats.org/officeDocument/2006/relationships/slideLayout" Target="../slideLayouts/slideLayout232.xml"/><Relationship Id="rId9" Type="http://schemas.openxmlformats.org/officeDocument/2006/relationships/slideLayout" Target="../slideLayouts/slideLayout233.xml"/><Relationship Id="rId10" Type="http://schemas.openxmlformats.org/officeDocument/2006/relationships/slideLayout" Target="../slideLayouts/slideLayout234.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6.xml"/><Relationship Id="rId12" Type="http://schemas.openxmlformats.org/officeDocument/2006/relationships/theme" Target="../theme/theme23.xml"/><Relationship Id="rId1" Type="http://schemas.openxmlformats.org/officeDocument/2006/relationships/slideLayout" Target="../slideLayouts/slideLayout236.xml"/><Relationship Id="rId2" Type="http://schemas.openxmlformats.org/officeDocument/2006/relationships/slideLayout" Target="../slideLayouts/slideLayout237.xml"/><Relationship Id="rId3" Type="http://schemas.openxmlformats.org/officeDocument/2006/relationships/slideLayout" Target="../slideLayouts/slideLayout238.xml"/><Relationship Id="rId4" Type="http://schemas.openxmlformats.org/officeDocument/2006/relationships/slideLayout" Target="../slideLayouts/slideLayout239.xml"/><Relationship Id="rId5" Type="http://schemas.openxmlformats.org/officeDocument/2006/relationships/slideLayout" Target="../slideLayouts/slideLayout240.xml"/><Relationship Id="rId6" Type="http://schemas.openxmlformats.org/officeDocument/2006/relationships/slideLayout" Target="../slideLayouts/slideLayout241.xml"/><Relationship Id="rId7" Type="http://schemas.openxmlformats.org/officeDocument/2006/relationships/slideLayout" Target="../slideLayouts/slideLayout242.xml"/><Relationship Id="rId8" Type="http://schemas.openxmlformats.org/officeDocument/2006/relationships/slideLayout" Target="../slideLayouts/slideLayout243.xml"/><Relationship Id="rId9" Type="http://schemas.openxmlformats.org/officeDocument/2006/relationships/slideLayout" Target="../slideLayouts/slideLayout244.xml"/><Relationship Id="rId10" Type="http://schemas.openxmlformats.org/officeDocument/2006/relationships/slideLayout" Target="../slideLayouts/slideLayout245.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7.xml"/><Relationship Id="rId12" Type="http://schemas.openxmlformats.org/officeDocument/2006/relationships/theme" Target="../theme/theme24.xml"/><Relationship Id="rId1" Type="http://schemas.openxmlformats.org/officeDocument/2006/relationships/slideLayout" Target="../slideLayouts/slideLayout247.xml"/><Relationship Id="rId2" Type="http://schemas.openxmlformats.org/officeDocument/2006/relationships/slideLayout" Target="../slideLayouts/slideLayout248.xml"/><Relationship Id="rId3" Type="http://schemas.openxmlformats.org/officeDocument/2006/relationships/slideLayout" Target="../slideLayouts/slideLayout249.xml"/><Relationship Id="rId4" Type="http://schemas.openxmlformats.org/officeDocument/2006/relationships/slideLayout" Target="../slideLayouts/slideLayout250.xml"/><Relationship Id="rId5" Type="http://schemas.openxmlformats.org/officeDocument/2006/relationships/slideLayout" Target="../slideLayouts/slideLayout251.xml"/><Relationship Id="rId6" Type="http://schemas.openxmlformats.org/officeDocument/2006/relationships/slideLayout" Target="../slideLayouts/slideLayout252.xml"/><Relationship Id="rId7" Type="http://schemas.openxmlformats.org/officeDocument/2006/relationships/slideLayout" Target="../slideLayouts/slideLayout253.xml"/><Relationship Id="rId8" Type="http://schemas.openxmlformats.org/officeDocument/2006/relationships/slideLayout" Target="../slideLayouts/slideLayout254.xml"/><Relationship Id="rId9" Type="http://schemas.openxmlformats.org/officeDocument/2006/relationships/slideLayout" Target="../slideLayouts/slideLayout255.xml"/><Relationship Id="rId10" Type="http://schemas.openxmlformats.org/officeDocument/2006/relationships/slideLayout" Target="../slideLayouts/slideLayout256.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68.xml"/><Relationship Id="rId12" Type="http://schemas.openxmlformats.org/officeDocument/2006/relationships/theme" Target="../theme/theme25.xml"/><Relationship Id="rId1" Type="http://schemas.openxmlformats.org/officeDocument/2006/relationships/slideLayout" Target="../slideLayouts/slideLayout258.xml"/><Relationship Id="rId2" Type="http://schemas.openxmlformats.org/officeDocument/2006/relationships/slideLayout" Target="../slideLayouts/slideLayout259.xml"/><Relationship Id="rId3" Type="http://schemas.openxmlformats.org/officeDocument/2006/relationships/slideLayout" Target="../slideLayouts/slideLayout260.xml"/><Relationship Id="rId4" Type="http://schemas.openxmlformats.org/officeDocument/2006/relationships/slideLayout" Target="../slideLayouts/slideLayout261.xml"/><Relationship Id="rId5" Type="http://schemas.openxmlformats.org/officeDocument/2006/relationships/slideLayout" Target="../slideLayouts/slideLayout262.xml"/><Relationship Id="rId6" Type="http://schemas.openxmlformats.org/officeDocument/2006/relationships/slideLayout" Target="../slideLayouts/slideLayout263.xml"/><Relationship Id="rId7" Type="http://schemas.openxmlformats.org/officeDocument/2006/relationships/slideLayout" Target="../slideLayouts/slideLayout264.xml"/><Relationship Id="rId8" Type="http://schemas.openxmlformats.org/officeDocument/2006/relationships/slideLayout" Target="../slideLayouts/slideLayout265.xml"/><Relationship Id="rId9" Type="http://schemas.openxmlformats.org/officeDocument/2006/relationships/slideLayout" Target="../slideLayouts/slideLayout266.xml"/><Relationship Id="rId10" Type="http://schemas.openxmlformats.org/officeDocument/2006/relationships/slideLayout" Target="../slideLayouts/slideLayout267.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79.xml"/><Relationship Id="rId12" Type="http://schemas.openxmlformats.org/officeDocument/2006/relationships/theme" Target="../theme/theme26.xml"/><Relationship Id="rId1" Type="http://schemas.openxmlformats.org/officeDocument/2006/relationships/slideLayout" Target="../slideLayouts/slideLayout269.xml"/><Relationship Id="rId2" Type="http://schemas.openxmlformats.org/officeDocument/2006/relationships/slideLayout" Target="../slideLayouts/slideLayout270.xml"/><Relationship Id="rId3" Type="http://schemas.openxmlformats.org/officeDocument/2006/relationships/slideLayout" Target="../slideLayouts/slideLayout271.xml"/><Relationship Id="rId4" Type="http://schemas.openxmlformats.org/officeDocument/2006/relationships/slideLayout" Target="../slideLayouts/slideLayout272.xml"/><Relationship Id="rId5" Type="http://schemas.openxmlformats.org/officeDocument/2006/relationships/slideLayout" Target="../slideLayouts/slideLayout273.xml"/><Relationship Id="rId6" Type="http://schemas.openxmlformats.org/officeDocument/2006/relationships/slideLayout" Target="../slideLayouts/slideLayout274.xml"/><Relationship Id="rId7" Type="http://schemas.openxmlformats.org/officeDocument/2006/relationships/slideLayout" Target="../slideLayouts/slideLayout275.xml"/><Relationship Id="rId8" Type="http://schemas.openxmlformats.org/officeDocument/2006/relationships/slideLayout" Target="../slideLayouts/slideLayout276.xml"/><Relationship Id="rId9" Type="http://schemas.openxmlformats.org/officeDocument/2006/relationships/slideLayout" Target="../slideLayouts/slideLayout277.xml"/><Relationship Id="rId10" Type="http://schemas.openxmlformats.org/officeDocument/2006/relationships/slideLayout" Target="../slideLayouts/slideLayout278.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0.xml"/><Relationship Id="rId12" Type="http://schemas.openxmlformats.org/officeDocument/2006/relationships/theme" Target="../theme/theme27.xml"/><Relationship Id="rId1" Type="http://schemas.openxmlformats.org/officeDocument/2006/relationships/slideLayout" Target="../slideLayouts/slideLayout280.xml"/><Relationship Id="rId2" Type="http://schemas.openxmlformats.org/officeDocument/2006/relationships/slideLayout" Target="../slideLayouts/slideLayout281.xml"/><Relationship Id="rId3" Type="http://schemas.openxmlformats.org/officeDocument/2006/relationships/slideLayout" Target="../slideLayouts/slideLayout282.xml"/><Relationship Id="rId4" Type="http://schemas.openxmlformats.org/officeDocument/2006/relationships/slideLayout" Target="../slideLayouts/slideLayout283.xml"/><Relationship Id="rId5" Type="http://schemas.openxmlformats.org/officeDocument/2006/relationships/slideLayout" Target="../slideLayouts/slideLayout284.xml"/><Relationship Id="rId6" Type="http://schemas.openxmlformats.org/officeDocument/2006/relationships/slideLayout" Target="../slideLayouts/slideLayout285.xml"/><Relationship Id="rId7" Type="http://schemas.openxmlformats.org/officeDocument/2006/relationships/slideLayout" Target="../slideLayouts/slideLayout286.xml"/><Relationship Id="rId8" Type="http://schemas.openxmlformats.org/officeDocument/2006/relationships/slideLayout" Target="../slideLayouts/slideLayout287.xml"/><Relationship Id="rId9" Type="http://schemas.openxmlformats.org/officeDocument/2006/relationships/slideLayout" Target="../slideLayouts/slideLayout288.xml"/><Relationship Id="rId10" Type="http://schemas.openxmlformats.org/officeDocument/2006/relationships/slideLayout" Target="../slideLayouts/slideLayout289.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1.xml"/><Relationship Id="rId12" Type="http://schemas.openxmlformats.org/officeDocument/2006/relationships/theme" Target="../theme/theme28.xml"/><Relationship Id="rId1" Type="http://schemas.openxmlformats.org/officeDocument/2006/relationships/slideLayout" Target="../slideLayouts/slideLayout291.xml"/><Relationship Id="rId2" Type="http://schemas.openxmlformats.org/officeDocument/2006/relationships/slideLayout" Target="../slideLayouts/slideLayout292.xml"/><Relationship Id="rId3" Type="http://schemas.openxmlformats.org/officeDocument/2006/relationships/slideLayout" Target="../slideLayouts/slideLayout293.xml"/><Relationship Id="rId4" Type="http://schemas.openxmlformats.org/officeDocument/2006/relationships/slideLayout" Target="../slideLayouts/slideLayout294.xml"/><Relationship Id="rId5" Type="http://schemas.openxmlformats.org/officeDocument/2006/relationships/slideLayout" Target="../slideLayouts/slideLayout295.xml"/><Relationship Id="rId6" Type="http://schemas.openxmlformats.org/officeDocument/2006/relationships/slideLayout" Target="../slideLayouts/slideLayout296.xml"/><Relationship Id="rId7" Type="http://schemas.openxmlformats.org/officeDocument/2006/relationships/slideLayout" Target="../slideLayouts/slideLayout297.xml"/><Relationship Id="rId8" Type="http://schemas.openxmlformats.org/officeDocument/2006/relationships/slideLayout" Target="../slideLayouts/slideLayout298.xml"/><Relationship Id="rId9" Type="http://schemas.openxmlformats.org/officeDocument/2006/relationships/slideLayout" Target="../slideLayouts/slideLayout299.xml"/><Relationship Id="rId10" Type="http://schemas.openxmlformats.org/officeDocument/2006/relationships/slideLayout" Target="../slideLayouts/slideLayout300.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2.xml"/><Relationship Id="rId12" Type="http://schemas.openxmlformats.org/officeDocument/2006/relationships/theme" Target="../theme/theme29.xml"/><Relationship Id="rId1" Type="http://schemas.openxmlformats.org/officeDocument/2006/relationships/slideLayout" Target="../slideLayouts/slideLayout302.xml"/><Relationship Id="rId2" Type="http://schemas.openxmlformats.org/officeDocument/2006/relationships/slideLayout" Target="../slideLayouts/slideLayout303.xml"/><Relationship Id="rId3" Type="http://schemas.openxmlformats.org/officeDocument/2006/relationships/slideLayout" Target="../slideLayouts/slideLayout304.xml"/><Relationship Id="rId4" Type="http://schemas.openxmlformats.org/officeDocument/2006/relationships/slideLayout" Target="../slideLayouts/slideLayout305.xml"/><Relationship Id="rId5" Type="http://schemas.openxmlformats.org/officeDocument/2006/relationships/slideLayout" Target="../slideLayouts/slideLayout306.xml"/><Relationship Id="rId6" Type="http://schemas.openxmlformats.org/officeDocument/2006/relationships/slideLayout" Target="../slideLayouts/slideLayout307.xml"/><Relationship Id="rId7" Type="http://schemas.openxmlformats.org/officeDocument/2006/relationships/slideLayout" Target="../slideLayouts/slideLayout308.xml"/><Relationship Id="rId8" Type="http://schemas.openxmlformats.org/officeDocument/2006/relationships/slideLayout" Target="../slideLayouts/slideLayout309.xml"/><Relationship Id="rId9" Type="http://schemas.openxmlformats.org/officeDocument/2006/relationships/slideLayout" Target="../slideLayouts/slideLayout310.xml"/><Relationship Id="rId10" Type="http://schemas.openxmlformats.org/officeDocument/2006/relationships/slideLayout" Target="../slideLayouts/slideLayout3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3.xml"/><Relationship Id="rId12" Type="http://schemas.openxmlformats.org/officeDocument/2006/relationships/theme" Target="../theme/theme30.xml"/><Relationship Id="rId1" Type="http://schemas.openxmlformats.org/officeDocument/2006/relationships/slideLayout" Target="../slideLayouts/slideLayout313.xml"/><Relationship Id="rId2" Type="http://schemas.openxmlformats.org/officeDocument/2006/relationships/slideLayout" Target="../slideLayouts/slideLayout314.xml"/><Relationship Id="rId3" Type="http://schemas.openxmlformats.org/officeDocument/2006/relationships/slideLayout" Target="../slideLayouts/slideLayout315.xml"/><Relationship Id="rId4" Type="http://schemas.openxmlformats.org/officeDocument/2006/relationships/slideLayout" Target="../slideLayouts/slideLayout316.xml"/><Relationship Id="rId5" Type="http://schemas.openxmlformats.org/officeDocument/2006/relationships/slideLayout" Target="../slideLayouts/slideLayout317.xml"/><Relationship Id="rId6" Type="http://schemas.openxmlformats.org/officeDocument/2006/relationships/slideLayout" Target="../slideLayouts/slideLayout318.xml"/><Relationship Id="rId7" Type="http://schemas.openxmlformats.org/officeDocument/2006/relationships/slideLayout" Target="../slideLayouts/slideLayout319.xml"/><Relationship Id="rId8" Type="http://schemas.openxmlformats.org/officeDocument/2006/relationships/slideLayout" Target="../slideLayouts/slideLayout320.xml"/><Relationship Id="rId9" Type="http://schemas.openxmlformats.org/officeDocument/2006/relationships/slideLayout" Target="../slideLayouts/slideLayout321.xml"/><Relationship Id="rId10" Type="http://schemas.openxmlformats.org/officeDocument/2006/relationships/slideLayout" Target="../slideLayouts/slideLayout322.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4.xml"/><Relationship Id="rId12" Type="http://schemas.openxmlformats.org/officeDocument/2006/relationships/theme" Target="../theme/theme31.xml"/><Relationship Id="rId13" Type="http://schemas.openxmlformats.org/officeDocument/2006/relationships/image" Target="../media/image1.png"/><Relationship Id="rId1" Type="http://schemas.openxmlformats.org/officeDocument/2006/relationships/slideLayout" Target="../slideLayouts/slideLayout324.xml"/><Relationship Id="rId2" Type="http://schemas.openxmlformats.org/officeDocument/2006/relationships/slideLayout" Target="../slideLayouts/slideLayout325.xml"/><Relationship Id="rId3" Type="http://schemas.openxmlformats.org/officeDocument/2006/relationships/slideLayout" Target="../slideLayouts/slideLayout326.xml"/><Relationship Id="rId4" Type="http://schemas.openxmlformats.org/officeDocument/2006/relationships/slideLayout" Target="../slideLayouts/slideLayout327.xml"/><Relationship Id="rId5" Type="http://schemas.openxmlformats.org/officeDocument/2006/relationships/slideLayout" Target="../slideLayouts/slideLayout328.xml"/><Relationship Id="rId6" Type="http://schemas.openxmlformats.org/officeDocument/2006/relationships/slideLayout" Target="../slideLayouts/slideLayout329.xml"/><Relationship Id="rId7" Type="http://schemas.openxmlformats.org/officeDocument/2006/relationships/slideLayout" Target="../slideLayouts/slideLayout330.xml"/><Relationship Id="rId8" Type="http://schemas.openxmlformats.org/officeDocument/2006/relationships/slideLayout" Target="../slideLayouts/slideLayout331.xml"/><Relationship Id="rId9" Type="http://schemas.openxmlformats.org/officeDocument/2006/relationships/slideLayout" Target="../slideLayouts/slideLayout332.xml"/><Relationship Id="rId10" Type="http://schemas.openxmlformats.org/officeDocument/2006/relationships/slideLayout" Target="../slideLayouts/slideLayout333.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5.xml"/><Relationship Id="rId12" Type="http://schemas.openxmlformats.org/officeDocument/2006/relationships/theme" Target="../theme/theme32.xml"/><Relationship Id="rId1" Type="http://schemas.openxmlformats.org/officeDocument/2006/relationships/slideLayout" Target="../slideLayouts/slideLayout335.xml"/><Relationship Id="rId2" Type="http://schemas.openxmlformats.org/officeDocument/2006/relationships/slideLayout" Target="../slideLayouts/slideLayout336.xml"/><Relationship Id="rId3" Type="http://schemas.openxmlformats.org/officeDocument/2006/relationships/slideLayout" Target="../slideLayouts/slideLayout337.xml"/><Relationship Id="rId4" Type="http://schemas.openxmlformats.org/officeDocument/2006/relationships/slideLayout" Target="../slideLayouts/slideLayout338.xml"/><Relationship Id="rId5" Type="http://schemas.openxmlformats.org/officeDocument/2006/relationships/slideLayout" Target="../slideLayouts/slideLayout339.xml"/><Relationship Id="rId6" Type="http://schemas.openxmlformats.org/officeDocument/2006/relationships/slideLayout" Target="../slideLayouts/slideLayout340.xml"/><Relationship Id="rId7" Type="http://schemas.openxmlformats.org/officeDocument/2006/relationships/slideLayout" Target="../slideLayouts/slideLayout341.xml"/><Relationship Id="rId8" Type="http://schemas.openxmlformats.org/officeDocument/2006/relationships/slideLayout" Target="../slideLayouts/slideLayout342.xml"/><Relationship Id="rId9" Type="http://schemas.openxmlformats.org/officeDocument/2006/relationships/slideLayout" Target="../slideLayouts/slideLayout343.xml"/><Relationship Id="rId10" Type="http://schemas.openxmlformats.org/officeDocument/2006/relationships/slideLayout" Target="../slideLayouts/slideLayout344.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6.xml"/><Relationship Id="rId12" Type="http://schemas.openxmlformats.org/officeDocument/2006/relationships/theme" Target="../theme/theme33.xml"/><Relationship Id="rId1" Type="http://schemas.openxmlformats.org/officeDocument/2006/relationships/slideLayout" Target="../slideLayouts/slideLayout346.xml"/><Relationship Id="rId2" Type="http://schemas.openxmlformats.org/officeDocument/2006/relationships/slideLayout" Target="../slideLayouts/slideLayout347.xml"/><Relationship Id="rId3" Type="http://schemas.openxmlformats.org/officeDocument/2006/relationships/slideLayout" Target="../slideLayouts/slideLayout348.xml"/><Relationship Id="rId4" Type="http://schemas.openxmlformats.org/officeDocument/2006/relationships/slideLayout" Target="../slideLayouts/slideLayout349.xml"/><Relationship Id="rId5" Type="http://schemas.openxmlformats.org/officeDocument/2006/relationships/slideLayout" Target="../slideLayouts/slideLayout350.xml"/><Relationship Id="rId6" Type="http://schemas.openxmlformats.org/officeDocument/2006/relationships/slideLayout" Target="../slideLayouts/slideLayout351.xml"/><Relationship Id="rId7" Type="http://schemas.openxmlformats.org/officeDocument/2006/relationships/slideLayout" Target="../slideLayouts/slideLayout352.xml"/><Relationship Id="rId8" Type="http://schemas.openxmlformats.org/officeDocument/2006/relationships/slideLayout" Target="../slideLayouts/slideLayout353.xml"/><Relationship Id="rId9" Type="http://schemas.openxmlformats.org/officeDocument/2006/relationships/slideLayout" Target="../slideLayouts/slideLayout354.xml"/><Relationship Id="rId10" Type="http://schemas.openxmlformats.org/officeDocument/2006/relationships/slideLayout" Target="../slideLayouts/slideLayout355.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7.xml"/><Relationship Id="rId12" Type="http://schemas.openxmlformats.org/officeDocument/2006/relationships/theme" Target="../theme/theme34.xml"/><Relationship Id="rId13" Type="http://schemas.openxmlformats.org/officeDocument/2006/relationships/image" Target="../media/image1.png"/><Relationship Id="rId1" Type="http://schemas.openxmlformats.org/officeDocument/2006/relationships/slideLayout" Target="../slideLayouts/slideLayout357.xml"/><Relationship Id="rId2" Type="http://schemas.openxmlformats.org/officeDocument/2006/relationships/slideLayout" Target="../slideLayouts/slideLayout358.xml"/><Relationship Id="rId3" Type="http://schemas.openxmlformats.org/officeDocument/2006/relationships/slideLayout" Target="../slideLayouts/slideLayout359.xml"/><Relationship Id="rId4" Type="http://schemas.openxmlformats.org/officeDocument/2006/relationships/slideLayout" Target="../slideLayouts/slideLayout360.xml"/><Relationship Id="rId5" Type="http://schemas.openxmlformats.org/officeDocument/2006/relationships/slideLayout" Target="../slideLayouts/slideLayout361.xml"/><Relationship Id="rId6" Type="http://schemas.openxmlformats.org/officeDocument/2006/relationships/slideLayout" Target="../slideLayouts/slideLayout362.xml"/><Relationship Id="rId7" Type="http://schemas.openxmlformats.org/officeDocument/2006/relationships/slideLayout" Target="../slideLayouts/slideLayout363.xml"/><Relationship Id="rId8" Type="http://schemas.openxmlformats.org/officeDocument/2006/relationships/slideLayout" Target="../slideLayouts/slideLayout364.xml"/><Relationship Id="rId9" Type="http://schemas.openxmlformats.org/officeDocument/2006/relationships/slideLayout" Target="../slideLayouts/slideLayout365.xml"/><Relationship Id="rId10" Type="http://schemas.openxmlformats.org/officeDocument/2006/relationships/slideLayout" Target="../slideLayouts/slideLayout366.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78.xml"/><Relationship Id="rId12" Type="http://schemas.openxmlformats.org/officeDocument/2006/relationships/theme" Target="../theme/theme35.xml"/><Relationship Id="rId1" Type="http://schemas.openxmlformats.org/officeDocument/2006/relationships/slideLayout" Target="../slideLayouts/slideLayout368.xml"/><Relationship Id="rId2" Type="http://schemas.openxmlformats.org/officeDocument/2006/relationships/slideLayout" Target="../slideLayouts/slideLayout369.xml"/><Relationship Id="rId3" Type="http://schemas.openxmlformats.org/officeDocument/2006/relationships/slideLayout" Target="../slideLayouts/slideLayout370.xml"/><Relationship Id="rId4" Type="http://schemas.openxmlformats.org/officeDocument/2006/relationships/slideLayout" Target="../slideLayouts/slideLayout371.xml"/><Relationship Id="rId5" Type="http://schemas.openxmlformats.org/officeDocument/2006/relationships/slideLayout" Target="../slideLayouts/slideLayout372.xml"/><Relationship Id="rId6" Type="http://schemas.openxmlformats.org/officeDocument/2006/relationships/slideLayout" Target="../slideLayouts/slideLayout373.xml"/><Relationship Id="rId7" Type="http://schemas.openxmlformats.org/officeDocument/2006/relationships/slideLayout" Target="../slideLayouts/slideLayout374.xml"/><Relationship Id="rId8" Type="http://schemas.openxmlformats.org/officeDocument/2006/relationships/slideLayout" Target="../slideLayouts/slideLayout375.xml"/><Relationship Id="rId9" Type="http://schemas.openxmlformats.org/officeDocument/2006/relationships/slideLayout" Target="../slideLayouts/slideLayout376.xml"/><Relationship Id="rId10" Type="http://schemas.openxmlformats.org/officeDocument/2006/relationships/slideLayout" Target="../slideLayouts/slideLayout377.xml"/></Relationships>
</file>

<file path=ppt/slideMasters/_rels/slideMaster36.xml.rels><?xml version="1.0" encoding="UTF-8" standalone="yes"?>
<Relationships xmlns="http://schemas.openxmlformats.org/package/2006/relationships"><Relationship Id="rId1" Type="http://schemas.openxmlformats.org/officeDocument/2006/relationships/slideLayout" Target="../slideLayouts/slideLayout379.xml"/><Relationship Id="rId2"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390.xml"/><Relationship Id="rId12" Type="http://schemas.openxmlformats.org/officeDocument/2006/relationships/slideLayout" Target="../slideLayouts/slideLayout391.xml"/><Relationship Id="rId13" Type="http://schemas.openxmlformats.org/officeDocument/2006/relationships/theme" Target="../theme/theme37.xml"/><Relationship Id="rId1" Type="http://schemas.openxmlformats.org/officeDocument/2006/relationships/slideLayout" Target="../slideLayouts/slideLayout380.xml"/><Relationship Id="rId2" Type="http://schemas.openxmlformats.org/officeDocument/2006/relationships/slideLayout" Target="../slideLayouts/slideLayout381.xml"/><Relationship Id="rId3" Type="http://schemas.openxmlformats.org/officeDocument/2006/relationships/slideLayout" Target="../slideLayouts/slideLayout382.xml"/><Relationship Id="rId4" Type="http://schemas.openxmlformats.org/officeDocument/2006/relationships/slideLayout" Target="../slideLayouts/slideLayout383.xml"/><Relationship Id="rId5" Type="http://schemas.openxmlformats.org/officeDocument/2006/relationships/slideLayout" Target="../slideLayouts/slideLayout384.xml"/><Relationship Id="rId6" Type="http://schemas.openxmlformats.org/officeDocument/2006/relationships/slideLayout" Target="../slideLayouts/slideLayout385.xml"/><Relationship Id="rId7" Type="http://schemas.openxmlformats.org/officeDocument/2006/relationships/slideLayout" Target="../slideLayouts/slideLayout386.xml"/><Relationship Id="rId8" Type="http://schemas.openxmlformats.org/officeDocument/2006/relationships/slideLayout" Target="../slideLayouts/slideLayout387.xml"/><Relationship Id="rId9" Type="http://schemas.openxmlformats.org/officeDocument/2006/relationships/slideLayout" Target="../slideLayouts/slideLayout388.xml"/><Relationship Id="rId10" Type="http://schemas.openxmlformats.org/officeDocument/2006/relationships/slideLayout" Target="../slideLayouts/slideLayout389.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02.xml"/><Relationship Id="rId12" Type="http://schemas.openxmlformats.org/officeDocument/2006/relationships/slideLayout" Target="../slideLayouts/slideLayout403.xml"/><Relationship Id="rId13" Type="http://schemas.openxmlformats.org/officeDocument/2006/relationships/theme" Target="../theme/theme38.xml"/><Relationship Id="rId1" Type="http://schemas.openxmlformats.org/officeDocument/2006/relationships/slideLayout" Target="../slideLayouts/slideLayout392.xml"/><Relationship Id="rId2" Type="http://schemas.openxmlformats.org/officeDocument/2006/relationships/slideLayout" Target="../slideLayouts/slideLayout393.xml"/><Relationship Id="rId3" Type="http://schemas.openxmlformats.org/officeDocument/2006/relationships/slideLayout" Target="../slideLayouts/slideLayout394.xml"/><Relationship Id="rId4" Type="http://schemas.openxmlformats.org/officeDocument/2006/relationships/slideLayout" Target="../slideLayouts/slideLayout395.xml"/><Relationship Id="rId5" Type="http://schemas.openxmlformats.org/officeDocument/2006/relationships/slideLayout" Target="../slideLayouts/slideLayout396.xml"/><Relationship Id="rId6" Type="http://schemas.openxmlformats.org/officeDocument/2006/relationships/slideLayout" Target="../slideLayouts/slideLayout397.xml"/><Relationship Id="rId7" Type="http://schemas.openxmlformats.org/officeDocument/2006/relationships/slideLayout" Target="../slideLayouts/slideLayout398.xml"/><Relationship Id="rId8" Type="http://schemas.openxmlformats.org/officeDocument/2006/relationships/slideLayout" Target="../slideLayouts/slideLayout399.xml"/><Relationship Id="rId9" Type="http://schemas.openxmlformats.org/officeDocument/2006/relationships/slideLayout" Target="../slideLayouts/slideLayout400.xml"/><Relationship Id="rId10" Type="http://schemas.openxmlformats.org/officeDocument/2006/relationships/slideLayout" Target="../slideLayouts/slideLayout401.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14.xml"/><Relationship Id="rId12" Type="http://schemas.openxmlformats.org/officeDocument/2006/relationships/theme" Target="../theme/theme39.xml"/><Relationship Id="rId13" Type="http://schemas.openxmlformats.org/officeDocument/2006/relationships/image" Target="../media/image1.png"/><Relationship Id="rId1" Type="http://schemas.openxmlformats.org/officeDocument/2006/relationships/slideLayout" Target="../slideLayouts/slideLayout404.xml"/><Relationship Id="rId2" Type="http://schemas.openxmlformats.org/officeDocument/2006/relationships/slideLayout" Target="../slideLayouts/slideLayout405.xml"/><Relationship Id="rId3" Type="http://schemas.openxmlformats.org/officeDocument/2006/relationships/slideLayout" Target="../slideLayouts/slideLayout406.xml"/><Relationship Id="rId4" Type="http://schemas.openxmlformats.org/officeDocument/2006/relationships/slideLayout" Target="../slideLayouts/slideLayout407.xml"/><Relationship Id="rId5" Type="http://schemas.openxmlformats.org/officeDocument/2006/relationships/slideLayout" Target="../slideLayouts/slideLayout408.xml"/><Relationship Id="rId6" Type="http://schemas.openxmlformats.org/officeDocument/2006/relationships/slideLayout" Target="../slideLayouts/slideLayout409.xml"/><Relationship Id="rId7" Type="http://schemas.openxmlformats.org/officeDocument/2006/relationships/slideLayout" Target="../slideLayouts/slideLayout410.xml"/><Relationship Id="rId8" Type="http://schemas.openxmlformats.org/officeDocument/2006/relationships/slideLayout" Target="../slideLayouts/slideLayout411.xml"/><Relationship Id="rId9" Type="http://schemas.openxmlformats.org/officeDocument/2006/relationships/slideLayout" Target="../slideLayouts/slideLayout412.xml"/><Relationship Id="rId10" Type="http://schemas.openxmlformats.org/officeDocument/2006/relationships/slideLayout" Target="../slideLayouts/slideLayout41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25.xml"/><Relationship Id="rId12" Type="http://schemas.openxmlformats.org/officeDocument/2006/relationships/slideLayout" Target="../slideLayouts/slideLayout426.xml"/><Relationship Id="rId13" Type="http://schemas.openxmlformats.org/officeDocument/2006/relationships/theme" Target="../theme/theme40.xml"/><Relationship Id="rId14" Type="http://schemas.openxmlformats.org/officeDocument/2006/relationships/image" Target="../media/image1.png"/><Relationship Id="rId1" Type="http://schemas.openxmlformats.org/officeDocument/2006/relationships/slideLayout" Target="../slideLayouts/slideLayout415.xml"/><Relationship Id="rId2" Type="http://schemas.openxmlformats.org/officeDocument/2006/relationships/slideLayout" Target="../slideLayouts/slideLayout416.xml"/><Relationship Id="rId3" Type="http://schemas.openxmlformats.org/officeDocument/2006/relationships/slideLayout" Target="../slideLayouts/slideLayout417.xml"/><Relationship Id="rId4" Type="http://schemas.openxmlformats.org/officeDocument/2006/relationships/slideLayout" Target="../slideLayouts/slideLayout418.xml"/><Relationship Id="rId5" Type="http://schemas.openxmlformats.org/officeDocument/2006/relationships/slideLayout" Target="../slideLayouts/slideLayout419.xml"/><Relationship Id="rId6" Type="http://schemas.openxmlformats.org/officeDocument/2006/relationships/slideLayout" Target="../slideLayouts/slideLayout420.xml"/><Relationship Id="rId7" Type="http://schemas.openxmlformats.org/officeDocument/2006/relationships/slideLayout" Target="../slideLayouts/slideLayout421.xml"/><Relationship Id="rId8" Type="http://schemas.openxmlformats.org/officeDocument/2006/relationships/slideLayout" Target="../slideLayouts/slideLayout422.xml"/><Relationship Id="rId9" Type="http://schemas.openxmlformats.org/officeDocument/2006/relationships/slideLayout" Target="../slideLayouts/slideLayout423.xml"/><Relationship Id="rId10" Type="http://schemas.openxmlformats.org/officeDocument/2006/relationships/slideLayout" Target="../slideLayouts/slideLayout424.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37.xml"/><Relationship Id="rId12" Type="http://schemas.openxmlformats.org/officeDocument/2006/relationships/theme" Target="../theme/theme41.xml"/><Relationship Id="rId1" Type="http://schemas.openxmlformats.org/officeDocument/2006/relationships/slideLayout" Target="../slideLayouts/slideLayout427.xml"/><Relationship Id="rId2" Type="http://schemas.openxmlformats.org/officeDocument/2006/relationships/slideLayout" Target="../slideLayouts/slideLayout428.xml"/><Relationship Id="rId3" Type="http://schemas.openxmlformats.org/officeDocument/2006/relationships/slideLayout" Target="../slideLayouts/slideLayout429.xml"/><Relationship Id="rId4" Type="http://schemas.openxmlformats.org/officeDocument/2006/relationships/slideLayout" Target="../slideLayouts/slideLayout430.xml"/><Relationship Id="rId5" Type="http://schemas.openxmlformats.org/officeDocument/2006/relationships/slideLayout" Target="../slideLayouts/slideLayout431.xml"/><Relationship Id="rId6" Type="http://schemas.openxmlformats.org/officeDocument/2006/relationships/slideLayout" Target="../slideLayouts/slideLayout432.xml"/><Relationship Id="rId7" Type="http://schemas.openxmlformats.org/officeDocument/2006/relationships/slideLayout" Target="../slideLayouts/slideLayout433.xml"/><Relationship Id="rId8" Type="http://schemas.openxmlformats.org/officeDocument/2006/relationships/slideLayout" Target="../slideLayouts/slideLayout434.xml"/><Relationship Id="rId9" Type="http://schemas.openxmlformats.org/officeDocument/2006/relationships/slideLayout" Target="../slideLayouts/slideLayout435.xml"/><Relationship Id="rId10" Type="http://schemas.openxmlformats.org/officeDocument/2006/relationships/slideLayout" Target="../slideLayouts/slideLayout436.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48.xml"/><Relationship Id="rId12" Type="http://schemas.openxmlformats.org/officeDocument/2006/relationships/theme" Target="../theme/theme42.xml"/><Relationship Id="rId1" Type="http://schemas.openxmlformats.org/officeDocument/2006/relationships/slideLayout" Target="../slideLayouts/slideLayout438.xml"/><Relationship Id="rId2" Type="http://schemas.openxmlformats.org/officeDocument/2006/relationships/slideLayout" Target="../slideLayouts/slideLayout439.xml"/><Relationship Id="rId3" Type="http://schemas.openxmlformats.org/officeDocument/2006/relationships/slideLayout" Target="../slideLayouts/slideLayout440.xml"/><Relationship Id="rId4" Type="http://schemas.openxmlformats.org/officeDocument/2006/relationships/slideLayout" Target="../slideLayouts/slideLayout441.xml"/><Relationship Id="rId5" Type="http://schemas.openxmlformats.org/officeDocument/2006/relationships/slideLayout" Target="../slideLayouts/slideLayout442.xml"/><Relationship Id="rId6" Type="http://schemas.openxmlformats.org/officeDocument/2006/relationships/slideLayout" Target="../slideLayouts/slideLayout443.xml"/><Relationship Id="rId7" Type="http://schemas.openxmlformats.org/officeDocument/2006/relationships/slideLayout" Target="../slideLayouts/slideLayout444.xml"/><Relationship Id="rId8" Type="http://schemas.openxmlformats.org/officeDocument/2006/relationships/slideLayout" Target="../slideLayouts/slideLayout445.xml"/><Relationship Id="rId9" Type="http://schemas.openxmlformats.org/officeDocument/2006/relationships/slideLayout" Target="../slideLayouts/slideLayout446.xml"/><Relationship Id="rId10" Type="http://schemas.openxmlformats.org/officeDocument/2006/relationships/slideLayout" Target="../slideLayouts/slideLayout447.xml"/></Relationships>
</file>

<file path=ppt/slideMasters/_rels/slideMaster43.xml.rels><?xml version="1.0" encoding="UTF-8" standalone="yes"?>
<Relationships xmlns="http://schemas.openxmlformats.org/package/2006/relationships"><Relationship Id="rId1" Type="http://schemas.openxmlformats.org/officeDocument/2006/relationships/slideLayout" Target="../slideLayouts/slideLayout449.xml"/><Relationship Id="rId2"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60.xml"/><Relationship Id="rId12" Type="http://schemas.openxmlformats.org/officeDocument/2006/relationships/theme" Target="../theme/theme44.xml"/><Relationship Id="rId1" Type="http://schemas.openxmlformats.org/officeDocument/2006/relationships/slideLayout" Target="../slideLayouts/slideLayout450.xml"/><Relationship Id="rId2" Type="http://schemas.openxmlformats.org/officeDocument/2006/relationships/slideLayout" Target="../slideLayouts/slideLayout451.xml"/><Relationship Id="rId3" Type="http://schemas.openxmlformats.org/officeDocument/2006/relationships/slideLayout" Target="../slideLayouts/slideLayout452.xml"/><Relationship Id="rId4" Type="http://schemas.openxmlformats.org/officeDocument/2006/relationships/slideLayout" Target="../slideLayouts/slideLayout453.xml"/><Relationship Id="rId5" Type="http://schemas.openxmlformats.org/officeDocument/2006/relationships/slideLayout" Target="../slideLayouts/slideLayout454.xml"/><Relationship Id="rId6" Type="http://schemas.openxmlformats.org/officeDocument/2006/relationships/slideLayout" Target="../slideLayouts/slideLayout455.xml"/><Relationship Id="rId7" Type="http://schemas.openxmlformats.org/officeDocument/2006/relationships/slideLayout" Target="../slideLayouts/slideLayout456.xml"/><Relationship Id="rId8" Type="http://schemas.openxmlformats.org/officeDocument/2006/relationships/slideLayout" Target="../slideLayouts/slideLayout457.xml"/><Relationship Id="rId9" Type="http://schemas.openxmlformats.org/officeDocument/2006/relationships/slideLayout" Target="../slideLayouts/slideLayout458.xml"/><Relationship Id="rId10" Type="http://schemas.openxmlformats.org/officeDocument/2006/relationships/slideLayout" Target="../slideLayouts/slideLayout459.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71.xml"/><Relationship Id="rId12" Type="http://schemas.openxmlformats.org/officeDocument/2006/relationships/theme" Target="../theme/theme45.xml"/><Relationship Id="rId13" Type="http://schemas.openxmlformats.org/officeDocument/2006/relationships/image" Target="../media/image1.png"/><Relationship Id="rId1" Type="http://schemas.openxmlformats.org/officeDocument/2006/relationships/slideLayout" Target="../slideLayouts/slideLayout461.xml"/><Relationship Id="rId2" Type="http://schemas.openxmlformats.org/officeDocument/2006/relationships/slideLayout" Target="../slideLayouts/slideLayout462.xml"/><Relationship Id="rId3" Type="http://schemas.openxmlformats.org/officeDocument/2006/relationships/slideLayout" Target="../slideLayouts/slideLayout463.xml"/><Relationship Id="rId4" Type="http://schemas.openxmlformats.org/officeDocument/2006/relationships/slideLayout" Target="../slideLayouts/slideLayout464.xml"/><Relationship Id="rId5" Type="http://schemas.openxmlformats.org/officeDocument/2006/relationships/slideLayout" Target="../slideLayouts/slideLayout465.xml"/><Relationship Id="rId6" Type="http://schemas.openxmlformats.org/officeDocument/2006/relationships/slideLayout" Target="../slideLayouts/slideLayout466.xml"/><Relationship Id="rId7" Type="http://schemas.openxmlformats.org/officeDocument/2006/relationships/slideLayout" Target="../slideLayouts/slideLayout467.xml"/><Relationship Id="rId8" Type="http://schemas.openxmlformats.org/officeDocument/2006/relationships/slideLayout" Target="../slideLayouts/slideLayout468.xml"/><Relationship Id="rId9" Type="http://schemas.openxmlformats.org/officeDocument/2006/relationships/slideLayout" Target="../slideLayouts/slideLayout469.xml"/><Relationship Id="rId10" Type="http://schemas.openxmlformats.org/officeDocument/2006/relationships/slideLayout" Target="../slideLayouts/slideLayout47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5.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9.xml"/><Relationship Id="rId13" Type="http://schemas.openxmlformats.org/officeDocument/2006/relationships/image" Target="../media/image1.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46"/>
            <a:ext cx="8387494" cy="532719"/>
          </a:xfrm>
          <a:prstGeom prst="rect">
            <a:avLst/>
          </a:prstGeom>
        </p:spPr>
        <p:txBody>
          <a:bodyPr vert="horz" lIns="91402" tIns="45702" rIns="91402" bIns="45702"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6"/>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75"/>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011" rtl="0" eaLnBrk="1" latinLnBrk="0" hangingPunct="1">
        <a:spcBef>
          <a:spcPct val="0"/>
        </a:spcBef>
        <a:buNone/>
        <a:defRPr sz="3600" kern="1200">
          <a:solidFill>
            <a:schemeClr val="tx1"/>
          </a:solidFill>
          <a:latin typeface="Arial"/>
          <a:ea typeface="+mj-ea"/>
          <a:cs typeface="+mj-cs"/>
        </a:defRPr>
      </a:lvl1pPr>
    </p:titleStyle>
    <p:bodyStyle>
      <a:lvl1pPr marL="342761" indent="-342761" algn="l" defTabSz="457011" rtl="0" eaLnBrk="1" latinLnBrk="0" hangingPunct="1">
        <a:spcBef>
          <a:spcPct val="20000"/>
        </a:spcBef>
        <a:buFont typeface="Arial"/>
        <a:buChar char="•"/>
        <a:defRPr sz="3200" kern="1200">
          <a:solidFill>
            <a:schemeClr val="tx1"/>
          </a:solidFill>
          <a:latin typeface="+mn-lt"/>
          <a:ea typeface="+mn-ea"/>
          <a:cs typeface="+mn-cs"/>
        </a:defRPr>
      </a:lvl1pPr>
      <a:lvl2pPr marL="742646" indent="-285632" algn="l" defTabSz="457011" rtl="0" eaLnBrk="1" latinLnBrk="0" hangingPunct="1">
        <a:spcBef>
          <a:spcPct val="20000"/>
        </a:spcBef>
        <a:buFont typeface="Arial"/>
        <a:buChar char="–"/>
        <a:defRPr sz="2800" kern="1200">
          <a:solidFill>
            <a:schemeClr val="tx1"/>
          </a:solidFill>
          <a:latin typeface="+mn-lt"/>
          <a:ea typeface="+mn-ea"/>
          <a:cs typeface="+mn-cs"/>
        </a:defRPr>
      </a:lvl2pPr>
      <a:lvl3pPr marL="1142530" indent="-228505" algn="l" defTabSz="457011" rtl="0" eaLnBrk="1" latinLnBrk="0" hangingPunct="1">
        <a:spcBef>
          <a:spcPct val="20000"/>
        </a:spcBef>
        <a:buFont typeface="Arial"/>
        <a:buChar char="•"/>
        <a:defRPr sz="2400" kern="1200">
          <a:solidFill>
            <a:schemeClr val="tx1"/>
          </a:solidFill>
          <a:latin typeface="+mn-lt"/>
          <a:ea typeface="+mn-ea"/>
          <a:cs typeface="+mn-cs"/>
        </a:defRPr>
      </a:lvl3pPr>
      <a:lvl4pPr marL="1599544" indent="-228505" algn="l" defTabSz="457011" rtl="0" eaLnBrk="1" latinLnBrk="0" hangingPunct="1">
        <a:spcBef>
          <a:spcPct val="20000"/>
        </a:spcBef>
        <a:buFont typeface="Arial"/>
        <a:buChar char="–"/>
        <a:defRPr sz="2000" kern="1200">
          <a:solidFill>
            <a:schemeClr val="tx1"/>
          </a:solidFill>
          <a:latin typeface="+mn-lt"/>
          <a:ea typeface="+mn-ea"/>
          <a:cs typeface="+mn-cs"/>
        </a:defRPr>
      </a:lvl4pPr>
      <a:lvl5pPr marL="2056560" indent="-228505" algn="l" defTabSz="457011" rtl="0" eaLnBrk="1" latinLnBrk="0" hangingPunct="1">
        <a:spcBef>
          <a:spcPct val="20000"/>
        </a:spcBef>
        <a:buFont typeface="Arial"/>
        <a:buChar char="»"/>
        <a:defRPr sz="2000" kern="1200">
          <a:solidFill>
            <a:schemeClr val="tx1"/>
          </a:solidFill>
          <a:latin typeface="+mn-lt"/>
          <a:ea typeface="+mn-ea"/>
          <a:cs typeface="+mn-cs"/>
        </a:defRPr>
      </a:lvl5pPr>
      <a:lvl6pPr marL="2513573" indent="-228505" algn="l" defTabSz="457011" rtl="0" eaLnBrk="1" latinLnBrk="0" hangingPunct="1">
        <a:spcBef>
          <a:spcPct val="20000"/>
        </a:spcBef>
        <a:buFont typeface="Arial"/>
        <a:buChar char="•"/>
        <a:defRPr sz="2000" kern="1200">
          <a:solidFill>
            <a:schemeClr val="tx1"/>
          </a:solidFill>
          <a:latin typeface="+mn-lt"/>
          <a:ea typeface="+mn-ea"/>
          <a:cs typeface="+mn-cs"/>
        </a:defRPr>
      </a:lvl6pPr>
      <a:lvl7pPr marL="2970584" indent="-228505" algn="l" defTabSz="457011" rtl="0" eaLnBrk="1" latinLnBrk="0" hangingPunct="1">
        <a:spcBef>
          <a:spcPct val="20000"/>
        </a:spcBef>
        <a:buFont typeface="Arial"/>
        <a:buChar char="•"/>
        <a:defRPr sz="2000" kern="1200">
          <a:solidFill>
            <a:schemeClr val="tx1"/>
          </a:solidFill>
          <a:latin typeface="+mn-lt"/>
          <a:ea typeface="+mn-ea"/>
          <a:cs typeface="+mn-cs"/>
        </a:defRPr>
      </a:lvl7pPr>
      <a:lvl8pPr marL="3427598" indent="-228505" algn="l" defTabSz="457011" rtl="0" eaLnBrk="1" latinLnBrk="0" hangingPunct="1">
        <a:spcBef>
          <a:spcPct val="20000"/>
        </a:spcBef>
        <a:buFont typeface="Arial"/>
        <a:buChar char="•"/>
        <a:defRPr sz="2000" kern="1200">
          <a:solidFill>
            <a:schemeClr val="tx1"/>
          </a:solidFill>
          <a:latin typeface="+mn-lt"/>
          <a:ea typeface="+mn-ea"/>
          <a:cs typeface="+mn-cs"/>
        </a:defRPr>
      </a:lvl8pPr>
      <a:lvl9pPr marL="3884609" indent="-228505" algn="l" defTabSz="4570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24" algn="l" defTabSz="457011" rtl="0" eaLnBrk="1" latinLnBrk="0" hangingPunct="1">
        <a:defRPr sz="1800" kern="1200">
          <a:solidFill>
            <a:schemeClr val="tx1"/>
          </a:solidFill>
          <a:latin typeface="+mn-lt"/>
          <a:ea typeface="+mn-ea"/>
          <a:cs typeface="+mn-cs"/>
        </a:defRPr>
      </a:lvl3pPr>
      <a:lvl4pPr marL="1371040" algn="l" defTabSz="457011" rtl="0" eaLnBrk="1" latinLnBrk="0" hangingPunct="1">
        <a:defRPr sz="1800" kern="1200">
          <a:solidFill>
            <a:schemeClr val="tx1"/>
          </a:solidFill>
          <a:latin typeface="+mn-lt"/>
          <a:ea typeface="+mn-ea"/>
          <a:cs typeface="+mn-cs"/>
        </a:defRPr>
      </a:lvl4pPr>
      <a:lvl5pPr marL="1828052" algn="l" defTabSz="457011" rtl="0" eaLnBrk="1" latinLnBrk="0" hangingPunct="1">
        <a:defRPr sz="1800" kern="1200">
          <a:solidFill>
            <a:schemeClr val="tx1"/>
          </a:solidFill>
          <a:latin typeface="+mn-lt"/>
          <a:ea typeface="+mn-ea"/>
          <a:cs typeface="+mn-cs"/>
        </a:defRPr>
      </a:lvl5pPr>
      <a:lvl6pPr marL="2285064" algn="l" defTabSz="457011" rtl="0" eaLnBrk="1" latinLnBrk="0" hangingPunct="1">
        <a:defRPr sz="1800" kern="1200">
          <a:solidFill>
            <a:schemeClr val="tx1"/>
          </a:solidFill>
          <a:latin typeface="+mn-lt"/>
          <a:ea typeface="+mn-ea"/>
          <a:cs typeface="+mn-cs"/>
        </a:defRPr>
      </a:lvl6pPr>
      <a:lvl7pPr marL="2742079" algn="l" defTabSz="457011" rtl="0" eaLnBrk="1" latinLnBrk="0" hangingPunct="1">
        <a:defRPr sz="1800" kern="1200">
          <a:solidFill>
            <a:schemeClr val="tx1"/>
          </a:solidFill>
          <a:latin typeface="+mn-lt"/>
          <a:ea typeface="+mn-ea"/>
          <a:cs typeface="+mn-cs"/>
        </a:defRPr>
      </a:lvl7pPr>
      <a:lvl8pPr marL="3199088" algn="l" defTabSz="457011" rtl="0" eaLnBrk="1" latinLnBrk="0" hangingPunct="1">
        <a:defRPr sz="1800" kern="1200">
          <a:solidFill>
            <a:schemeClr val="tx1"/>
          </a:solidFill>
          <a:latin typeface="+mn-lt"/>
          <a:ea typeface="+mn-ea"/>
          <a:cs typeface="+mn-cs"/>
        </a:defRPr>
      </a:lvl8pPr>
      <a:lvl9pPr marL="3656104" algn="l" defTabSz="45701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Tree>
    <p:extLst>
      <p:ext uri="{BB962C8B-B14F-4D97-AF65-F5344CB8AC3E}">
        <p14:creationId xmlns:p14="http://schemas.microsoft.com/office/powerpoint/2010/main" val="301165436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427569080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173399547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626338648"/>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850065165"/>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30"/>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solidFill>
                  <a:srgbClr val="000000"/>
                </a:solidFill>
                <a:latin typeface="+mj-lt"/>
                <a:ea typeface="+mn-ea"/>
                <a:cs typeface="+mn-cs"/>
              </a:defRPr>
            </a:lvl1pPr>
          </a:lstStyle>
          <a:p>
            <a:pPr defTabSz="914165"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solidFill>
                  <a:srgbClr val="000000"/>
                </a:solidFill>
                <a:latin typeface="Garamond" charset="0"/>
                <a:cs typeface="Arial" charset="0"/>
              </a:defRPr>
            </a:lvl1pPr>
          </a:lstStyle>
          <a:p>
            <a:pPr defTabSz="914165" fontAlgn="base">
              <a:spcBef>
                <a:spcPct val="0"/>
              </a:spcBef>
              <a:spcAft>
                <a:spcPct val="0"/>
              </a:spcAft>
              <a:defRPr/>
            </a:pPr>
            <a:fld id="{D9975433-3AC9-7244-B186-4714F19C1D23}" type="slidenum">
              <a:rPr lang="en-US" smtClean="0">
                <a:ea typeface="ＭＳ Ｐゴシック" charset="0"/>
              </a:rPr>
              <a:pPr defTabSz="914165"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06870334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2" tIns="45702" rIns="91402" bIns="4570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8"/>
            <a:ext cx="8229600" cy="4525963"/>
          </a:xfrm>
          <a:prstGeom prst="rect">
            <a:avLst/>
          </a:prstGeom>
        </p:spPr>
        <p:txBody>
          <a:bodyPr vert="horz" lIns="91402" tIns="45702" rIns="91402" bIns="457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02" tIns="45702" rIns="91402" bIns="45702" rtlCol="0" anchor="ctr"/>
          <a:lstStyle>
            <a:lvl1pPr algn="l">
              <a:defRPr sz="1200">
                <a:solidFill>
                  <a:schemeClr val="tx1">
                    <a:tint val="75000"/>
                  </a:schemeClr>
                </a:solidFill>
              </a:defRPr>
            </a:lvl1pPr>
          </a:lstStyle>
          <a:p>
            <a:fld id="{6D27A901-0A30-4571-982A-7E5D051CD195}"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1" y="6356358"/>
            <a:ext cx="2895600" cy="365125"/>
          </a:xfrm>
          <a:prstGeom prst="rect">
            <a:avLst/>
          </a:prstGeom>
        </p:spPr>
        <p:txBody>
          <a:bodyPr vert="horz" lIns="91402" tIns="45702" rIns="91402" bIns="45702"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02" tIns="45702" rIns="91402" bIns="45702" rtlCol="0" anchor="ctr"/>
          <a:lstStyle>
            <a:lvl1pPr algn="r">
              <a:defRPr sz="1200">
                <a:solidFill>
                  <a:schemeClr val="tx1">
                    <a:tint val="75000"/>
                  </a:schemeClr>
                </a:solidFill>
              </a:defRPr>
            </a:lvl1p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7" name="Picture 6"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888074142"/>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iming>
    <p:tnLst>
      <p:par>
        <p:cTn xmlns:p14="http://schemas.microsoft.com/office/powerpoint/2010/main" id="1" dur="indefinite" restart="never" nodeType="tmRoot"/>
      </p:par>
    </p:tnLst>
  </p:timing>
  <p:hf hdr="0" ftr="0" dt="0"/>
  <p:txStyles>
    <p:titleStyle>
      <a:lvl1pPr algn="ctr" defTabSz="914024" rtl="0" eaLnBrk="1" latinLnBrk="0" hangingPunct="1">
        <a:spcBef>
          <a:spcPct val="0"/>
        </a:spcBef>
        <a:buNone/>
        <a:defRPr sz="4400" kern="1200">
          <a:solidFill>
            <a:schemeClr val="tx1"/>
          </a:solidFill>
          <a:latin typeface="+mj-lt"/>
          <a:ea typeface="+mj-ea"/>
          <a:cs typeface="+mj-cs"/>
        </a:defRPr>
      </a:lvl1pPr>
    </p:titleStyle>
    <p:bodyStyle>
      <a:lvl1pPr marL="342761" indent="-342761" algn="l" defTabSz="91402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46" indent="-285632" algn="l" defTabSz="91402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30" indent="-228505" algn="l" defTabSz="91402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544"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560"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573"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84"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98"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09"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699196341"/>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mj-lt"/>
                <a:ea typeface="+mn-ea"/>
              </a:defRPr>
            </a:lvl1pPr>
          </a:lstStyle>
          <a:p>
            <a:pPr defTabSz="914165" fontAlgn="base">
              <a:spcBef>
                <a:spcPct val="0"/>
              </a:spcBef>
              <a:spcAft>
                <a:spcPct val="0"/>
              </a:spcAft>
              <a:defRPr/>
            </a:pPr>
            <a:endParaRPr lang="en-US" altLang="en-US">
              <a:solidFill>
                <a:srgbClr val="000000"/>
              </a:solidFill>
              <a:latin typeface="Garamond"/>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charset="0"/>
              </a:defRPr>
            </a:lvl1pPr>
          </a:lstStyle>
          <a:p>
            <a:pPr defTabSz="914165" fontAlgn="base">
              <a:spcBef>
                <a:spcPct val="0"/>
              </a:spcBef>
              <a:spcAft>
                <a:spcPct val="0"/>
              </a:spcAft>
            </a:pPr>
            <a:fld id="{69CEE821-72E2-A347-B0FA-2945389F3259}" type="slidenum">
              <a:rPr lang="en-US" smtClean="0">
                <a:solidFill>
                  <a:srgbClr val="000000"/>
                </a:solidFill>
                <a:ea typeface="ＭＳ Ｐゴシック" charset="0"/>
              </a:rPr>
              <a:pPr defTabSz="914165" fontAlgn="base">
                <a:spcBef>
                  <a:spcPct val="0"/>
                </a:spcBef>
                <a:spcAft>
                  <a:spcPct val="0"/>
                </a:spcAft>
              </a:pPr>
              <a:t>‹#›</a:t>
            </a:fld>
            <a:endParaRPr lang="en-US" smtClean="0">
              <a:solidFill>
                <a:srgbClr val="000000"/>
              </a:solidFill>
              <a:ea typeface="ＭＳ Ｐゴシック" charset="0"/>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10036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Tree>
    <p:extLst>
      <p:ext uri="{BB962C8B-B14F-4D97-AF65-F5344CB8AC3E}">
        <p14:creationId xmlns:p14="http://schemas.microsoft.com/office/powerpoint/2010/main" val="2564205082"/>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mj-cs"/>
        </a:defRPr>
      </a:lvl1pPr>
      <a:lvl2pPr algn="l" rtl="0" eaLnBrk="0" fontAlgn="base" hangingPunct="0">
        <a:spcBef>
          <a:spcPct val="0"/>
        </a:spcBef>
        <a:spcAft>
          <a:spcPct val="0"/>
        </a:spcAft>
        <a:defRPr sz="4000">
          <a:solidFill>
            <a:schemeClr val="tx2"/>
          </a:solidFill>
          <a:latin typeface="Garamond" pitchFamily="18" charset="0"/>
          <a:ea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mn-cs"/>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mj-lt"/>
                <a:ea typeface="+mn-ea"/>
              </a:defRPr>
            </a:lvl1pPr>
          </a:lstStyle>
          <a:p>
            <a:pPr defTabSz="914165" fontAlgn="base">
              <a:spcBef>
                <a:spcPct val="0"/>
              </a:spcBef>
              <a:spcAft>
                <a:spcPct val="0"/>
              </a:spcAft>
              <a:defRPr/>
            </a:pPr>
            <a:endParaRPr lang="en-US" altLang="en-US">
              <a:solidFill>
                <a:srgbClr val="000000"/>
              </a:solidFill>
              <a:latin typeface="Garamond"/>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charset="0"/>
              </a:defRPr>
            </a:lvl1pPr>
          </a:lstStyle>
          <a:p>
            <a:pPr defTabSz="914165" fontAlgn="base">
              <a:spcBef>
                <a:spcPct val="0"/>
              </a:spcBef>
              <a:spcAft>
                <a:spcPct val="0"/>
              </a:spcAft>
            </a:pPr>
            <a:fld id="{69CEE821-72E2-A347-B0FA-2945389F3259}" type="slidenum">
              <a:rPr lang="en-US" smtClean="0">
                <a:solidFill>
                  <a:srgbClr val="000000"/>
                </a:solidFill>
                <a:ea typeface="ＭＳ Ｐゴシック" charset="0"/>
              </a:rPr>
              <a:pPr defTabSz="914165" fontAlgn="base">
                <a:spcBef>
                  <a:spcPct val="0"/>
                </a:spcBef>
                <a:spcAft>
                  <a:spcPct val="0"/>
                </a:spcAft>
              </a:pPr>
              <a:t>‹#›</a:t>
            </a:fld>
            <a:endParaRPr lang="en-US" smtClean="0">
              <a:solidFill>
                <a:srgbClr val="000000"/>
              </a:solidFill>
              <a:ea typeface="ＭＳ Ｐゴシック" charset="0"/>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10036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Tree>
    <p:extLst>
      <p:ext uri="{BB962C8B-B14F-4D97-AF65-F5344CB8AC3E}">
        <p14:creationId xmlns:p14="http://schemas.microsoft.com/office/powerpoint/2010/main" val="2033230105"/>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mj-cs"/>
        </a:defRPr>
      </a:lvl1pPr>
      <a:lvl2pPr algn="l" rtl="0" eaLnBrk="0" fontAlgn="base" hangingPunct="0">
        <a:spcBef>
          <a:spcPct val="0"/>
        </a:spcBef>
        <a:spcAft>
          <a:spcPct val="0"/>
        </a:spcAft>
        <a:defRPr sz="4000">
          <a:solidFill>
            <a:schemeClr val="tx2"/>
          </a:solidFill>
          <a:latin typeface="Garamond" pitchFamily="18" charset="0"/>
          <a:ea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mn-cs"/>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836263217"/>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629991832"/>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004000881"/>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09" rIns="0" bIns="4570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16" tIns="45709" rIns="91416" bIns="4570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16" tIns="45709" rIns="91416" bIns="45709" rtlCol="0" anchor="ctr"/>
          <a:lstStyle>
            <a:lvl1pPr algn="l">
              <a:defRPr sz="1200">
                <a:solidFill>
                  <a:schemeClr val="tx1">
                    <a:tint val="75000"/>
                  </a:schemeClr>
                </a:solidFill>
              </a:defRPr>
            </a:lvl1pPr>
          </a:lstStyle>
          <a:p>
            <a:pPr defTabSz="914165"/>
            <a:fld id="{EFCD136B-938C-4ABE-A595-3497154215A9}" type="datetime1">
              <a:rPr lang="en-US" smtClean="0">
                <a:solidFill>
                  <a:prstClr val="black">
                    <a:tint val="75000"/>
                  </a:prstClr>
                </a:solidFill>
                <a:latin typeface="Calibri"/>
              </a:rPr>
              <a:pPr defTabSz="914165"/>
              <a:t>7/3/13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355"/>
            <a:ext cx="2895600" cy="365125"/>
          </a:xfrm>
          <a:prstGeom prst="rect">
            <a:avLst/>
          </a:prstGeom>
        </p:spPr>
        <p:txBody>
          <a:bodyPr vert="horz" lIns="91416" tIns="45709" rIns="91416" bIns="45709" rtlCol="0" anchor="ctr"/>
          <a:lstStyle>
            <a:lvl1pPr algn="ctr">
              <a:defRPr sz="1200">
                <a:solidFill>
                  <a:schemeClr val="tx1">
                    <a:tint val="75000"/>
                  </a:schemeClr>
                </a:solidFill>
              </a:defRPr>
            </a:lvl1pPr>
          </a:lstStyle>
          <a:p>
            <a:pPr defTabSz="914165"/>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16" tIns="45709" rIns="91416" bIns="45709" rtlCol="0" anchor="ctr"/>
          <a:lstStyle>
            <a:lvl1pPr algn="r">
              <a:defRPr sz="1200">
                <a:solidFill>
                  <a:schemeClr val="tx1">
                    <a:tint val="75000"/>
                  </a:schemeClr>
                </a:solidFill>
              </a:defRPr>
            </a:lvl1pPr>
          </a:lstStyle>
          <a:p>
            <a:pPr defTabSz="914165"/>
            <a:fld id="{58161B50-6D0B-48B4-A1D4-BAD8C599CC84}" type="slidenum">
              <a:rPr lang="en-US" smtClean="0">
                <a:solidFill>
                  <a:prstClr val="black">
                    <a:tint val="75000"/>
                  </a:prstClr>
                </a:solidFill>
                <a:latin typeface="Calibri"/>
              </a:rPr>
              <a:pPr defTabSz="914165"/>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8854479"/>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iming>
    <p:tnLst>
      <p:par>
        <p:cTn xmlns:p14="http://schemas.microsoft.com/office/powerpoint/2010/main" id="1" dur="indefinite" restart="never" nodeType="tmRoot"/>
      </p:par>
    </p:tnLst>
  </p:timing>
  <p:hf hdr="0" ftr="0" dt="0"/>
  <p:txStyles>
    <p:titleStyle>
      <a:lvl1pPr algn="ctr" defTabSz="914165"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813" indent="-342813" algn="l" defTabSz="91416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60" indent="-285677" algn="l" defTabSz="91416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06" indent="-228541" algn="l" defTabSz="91416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90"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75"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959"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40"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4"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5"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390046086"/>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02" rIns="0" bIns="4570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02" tIns="45702" rIns="91402" bIns="457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02" tIns="45702" rIns="91402" bIns="45702" rtlCol="0" anchor="ctr"/>
          <a:lstStyle>
            <a:lvl1pPr algn="l">
              <a:defRPr sz="1200">
                <a:solidFill>
                  <a:schemeClr val="tx1">
                    <a:tint val="75000"/>
                  </a:schemeClr>
                </a:solidFill>
              </a:defRPr>
            </a:lvl1pPr>
          </a:lstStyle>
          <a:p>
            <a:fld id="{EFCD136B-938C-4ABE-A595-3497154215A9}" type="datetime1">
              <a:rPr lang="en-US" smtClean="0">
                <a:solidFill>
                  <a:prstClr val="black">
                    <a:tint val="75000"/>
                  </a:prstClr>
                </a:solidFill>
                <a:latin typeface="Calibri"/>
              </a:rPr>
              <a:pPr/>
              <a:t>7/3/13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358"/>
            <a:ext cx="2895600" cy="365125"/>
          </a:xfrm>
          <a:prstGeom prst="rect">
            <a:avLst/>
          </a:prstGeom>
        </p:spPr>
        <p:txBody>
          <a:bodyPr vert="horz" lIns="91402" tIns="45702" rIns="91402" bIns="45702"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02" tIns="45702" rIns="91402" bIns="45702" rtlCol="0" anchor="ctr"/>
          <a:lstStyle>
            <a:lvl1pPr algn="r">
              <a:defRPr sz="1200">
                <a:solidFill>
                  <a:schemeClr val="tx1">
                    <a:tint val="75000"/>
                  </a:schemeClr>
                </a:solidFill>
              </a:defRPr>
            </a:lvl1p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7" name="Picture 6"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692367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xmlns:p14="http://schemas.microsoft.com/office/powerpoint/2010/main" id="1" dur="indefinite" restart="never" nodeType="tmRoot"/>
      </p:par>
    </p:tnLst>
  </p:timing>
  <p:hf hdr="0" ftr="0" dt="0"/>
  <p:txStyles>
    <p:titleStyle>
      <a:lvl1pPr algn="ctr" defTabSz="914024"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761" indent="-342761" algn="l" defTabSz="91402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46" indent="-285632" algn="l" defTabSz="91402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30" indent="-228505" algn="l" defTabSz="91402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544"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560"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573"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84"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98"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09"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28044238"/>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59" tIns="45680" rIns="91359" bIns="4568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59" tIns="45680" rIns="91359" bIns="4568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59" tIns="45680" rIns="91359" bIns="45680" numCol="1" anchor="b" anchorCtr="0" compatLnSpc="1">
            <a:prstTxWarp prst="textNoShape">
              <a:avLst/>
            </a:prstTxWarp>
          </a:bodyPr>
          <a:lstStyle>
            <a:lvl1pPr algn="ctr">
              <a:defRPr sz="1200">
                <a:latin typeface="Garamond" pitchFamily="18" charset="0"/>
              </a:defRPr>
            </a:lvl1pPr>
          </a:lstStyle>
          <a:p>
            <a:pPr defTabSz="913603"/>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59" tIns="45680" rIns="91359" bIns="45680" numCol="1" anchor="b" anchorCtr="0" compatLnSpc="1">
            <a:prstTxWarp prst="textNoShape">
              <a:avLst/>
            </a:prstTxWarp>
          </a:bodyPr>
          <a:lstStyle>
            <a:lvl1pPr algn="r">
              <a:defRPr sz="1600">
                <a:latin typeface="Garamond" pitchFamily="18" charset="0"/>
              </a:defRPr>
            </a:lvl1pPr>
          </a:lstStyle>
          <a:p>
            <a:pPr defTabSz="913603"/>
            <a:fld id="{6F400BD0-49BF-48FC-8114-37C1D4F5AB3D}" type="slidenum">
              <a:rPr lang="en-US" altLang="en-US" smtClean="0">
                <a:solidFill>
                  <a:srgbClr val="000000"/>
                </a:solidFill>
              </a:rPr>
              <a:pPr defTabSz="913603"/>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845264431"/>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798" algn="l" rtl="0" fontAlgn="base">
        <a:spcBef>
          <a:spcPct val="0"/>
        </a:spcBef>
        <a:spcAft>
          <a:spcPct val="0"/>
        </a:spcAft>
        <a:defRPr sz="4000">
          <a:solidFill>
            <a:schemeClr val="tx2"/>
          </a:solidFill>
          <a:latin typeface="Garamond" pitchFamily="18" charset="0"/>
        </a:defRPr>
      </a:lvl6pPr>
      <a:lvl7pPr marL="913603" algn="l" rtl="0" fontAlgn="base">
        <a:spcBef>
          <a:spcPct val="0"/>
        </a:spcBef>
        <a:spcAft>
          <a:spcPct val="0"/>
        </a:spcAft>
        <a:defRPr sz="4000">
          <a:solidFill>
            <a:schemeClr val="tx2"/>
          </a:solidFill>
          <a:latin typeface="Garamond" pitchFamily="18" charset="0"/>
        </a:defRPr>
      </a:lvl7pPr>
      <a:lvl8pPr marL="1370410" algn="l" rtl="0" fontAlgn="base">
        <a:spcBef>
          <a:spcPct val="0"/>
        </a:spcBef>
        <a:spcAft>
          <a:spcPct val="0"/>
        </a:spcAft>
        <a:defRPr sz="4000">
          <a:solidFill>
            <a:schemeClr val="tx2"/>
          </a:solidFill>
          <a:latin typeface="Garamond" pitchFamily="18" charset="0"/>
        </a:defRPr>
      </a:lvl8pPr>
      <a:lvl9pPr marL="1827211" algn="l" rtl="0" fontAlgn="base">
        <a:spcBef>
          <a:spcPct val="0"/>
        </a:spcBef>
        <a:spcAft>
          <a:spcPct val="0"/>
        </a:spcAft>
        <a:defRPr sz="4000">
          <a:solidFill>
            <a:schemeClr val="tx2"/>
          </a:solidFill>
          <a:latin typeface="Garamond" pitchFamily="18" charset="0"/>
        </a:defRPr>
      </a:lvl9pPr>
    </p:titleStyle>
    <p:bodyStyle>
      <a:lvl1pPr marL="342605" indent="-342605"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343" indent="-325156"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464" indent="-350532"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683" indent="-315641"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701" indent="-339431"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510"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303"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109"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6903"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03" rtl="0" eaLnBrk="1" latinLnBrk="0" hangingPunct="1">
        <a:defRPr sz="1800" kern="1200">
          <a:solidFill>
            <a:schemeClr val="tx1"/>
          </a:solidFill>
          <a:latin typeface="+mn-lt"/>
          <a:ea typeface="+mn-ea"/>
          <a:cs typeface="+mn-cs"/>
        </a:defRPr>
      </a:lvl1pPr>
      <a:lvl2pPr marL="456798" algn="l" defTabSz="913603" rtl="0" eaLnBrk="1" latinLnBrk="0" hangingPunct="1">
        <a:defRPr sz="1800" kern="1200">
          <a:solidFill>
            <a:schemeClr val="tx1"/>
          </a:solidFill>
          <a:latin typeface="+mn-lt"/>
          <a:ea typeface="+mn-ea"/>
          <a:cs typeface="+mn-cs"/>
        </a:defRPr>
      </a:lvl2pPr>
      <a:lvl3pPr marL="913603" algn="l" defTabSz="913603" rtl="0" eaLnBrk="1" latinLnBrk="0" hangingPunct="1">
        <a:defRPr sz="1800" kern="1200">
          <a:solidFill>
            <a:schemeClr val="tx1"/>
          </a:solidFill>
          <a:latin typeface="+mn-lt"/>
          <a:ea typeface="+mn-ea"/>
          <a:cs typeface="+mn-cs"/>
        </a:defRPr>
      </a:lvl3pPr>
      <a:lvl4pPr marL="1370410" algn="l" defTabSz="913603" rtl="0" eaLnBrk="1" latinLnBrk="0" hangingPunct="1">
        <a:defRPr sz="1800" kern="1200">
          <a:solidFill>
            <a:schemeClr val="tx1"/>
          </a:solidFill>
          <a:latin typeface="+mn-lt"/>
          <a:ea typeface="+mn-ea"/>
          <a:cs typeface="+mn-cs"/>
        </a:defRPr>
      </a:lvl4pPr>
      <a:lvl5pPr marL="1827211" algn="l" defTabSz="913603" rtl="0" eaLnBrk="1" latinLnBrk="0" hangingPunct="1">
        <a:defRPr sz="1800" kern="1200">
          <a:solidFill>
            <a:schemeClr val="tx1"/>
          </a:solidFill>
          <a:latin typeface="+mn-lt"/>
          <a:ea typeface="+mn-ea"/>
          <a:cs typeface="+mn-cs"/>
        </a:defRPr>
      </a:lvl5pPr>
      <a:lvl6pPr marL="2284011" algn="l" defTabSz="913603" rtl="0" eaLnBrk="1" latinLnBrk="0" hangingPunct="1">
        <a:defRPr sz="1800" kern="1200">
          <a:solidFill>
            <a:schemeClr val="tx1"/>
          </a:solidFill>
          <a:latin typeface="+mn-lt"/>
          <a:ea typeface="+mn-ea"/>
          <a:cs typeface="+mn-cs"/>
        </a:defRPr>
      </a:lvl6pPr>
      <a:lvl7pPr marL="2740817" algn="l" defTabSz="913603" rtl="0" eaLnBrk="1" latinLnBrk="0" hangingPunct="1">
        <a:defRPr sz="1800" kern="1200">
          <a:solidFill>
            <a:schemeClr val="tx1"/>
          </a:solidFill>
          <a:latin typeface="+mn-lt"/>
          <a:ea typeface="+mn-ea"/>
          <a:cs typeface="+mn-cs"/>
        </a:defRPr>
      </a:lvl7pPr>
      <a:lvl8pPr marL="3197614" algn="l" defTabSz="913603" rtl="0" eaLnBrk="1" latinLnBrk="0" hangingPunct="1">
        <a:defRPr sz="1800" kern="1200">
          <a:solidFill>
            <a:schemeClr val="tx1"/>
          </a:solidFill>
          <a:latin typeface="+mn-lt"/>
          <a:ea typeface="+mn-ea"/>
          <a:cs typeface="+mn-cs"/>
        </a:defRPr>
      </a:lvl8pPr>
      <a:lvl9pPr marL="3654421" algn="l" defTabSz="913603"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573732" y="0"/>
            <a:ext cx="8001000" cy="1143000"/>
          </a:xfrm>
          <a:prstGeom prst="rect">
            <a:avLst/>
          </a:prstGeom>
          <a:noFill/>
          <a:ln w="12700">
            <a:noFill/>
            <a:miter lim="800000"/>
            <a:headEnd/>
            <a:tailEnd/>
          </a:ln>
        </p:spPr>
        <p:txBody>
          <a:bodyPr vert="horz" wrap="square" lIns="35680" tIns="35680" rIns="76280" bIns="35680" numCol="1" anchor="b" anchorCtr="0" compatLnSpc="1">
            <a:prstTxWarp prst="textNoShape">
              <a:avLst/>
            </a:prstTxWarp>
          </a:bodyPr>
          <a:lstStyle/>
          <a:p>
            <a:pPr lvl="0"/>
            <a:r>
              <a:rPr lang="en-US">
                <a:sym typeface="Verdana" charset="0"/>
              </a:rPr>
              <a:t>Click to edit Master title style</a:t>
            </a:r>
          </a:p>
        </p:txBody>
      </p:sp>
      <p:sp>
        <p:nvSpPr>
          <p:cNvPr id="26627" name="Rectangle 2"/>
          <p:cNvSpPr>
            <a:spLocks noGrp="1" noChangeArrowheads="1"/>
          </p:cNvSpPr>
          <p:nvPr>
            <p:ph type="body" idx="1"/>
          </p:nvPr>
        </p:nvSpPr>
        <p:spPr bwMode="auto">
          <a:xfrm>
            <a:off x="565919" y="1446627"/>
            <a:ext cx="8001000" cy="5411391"/>
          </a:xfrm>
          <a:prstGeom prst="rect">
            <a:avLst/>
          </a:prstGeom>
          <a:noFill/>
          <a:ln w="12700">
            <a:noFill/>
            <a:miter lim="800000"/>
            <a:headEnd/>
            <a:tailEnd/>
          </a:ln>
        </p:spPr>
        <p:txBody>
          <a:bodyPr vert="horz" wrap="square" lIns="35680" tIns="35680" rIns="76280" bIns="35680" numCol="1" anchor="t" anchorCtr="0" compatLnSpc="1">
            <a:prstTxWarp prst="textNoShape">
              <a:avLst/>
            </a:prstTxWarp>
          </a:bodyPr>
          <a:lstStyle/>
          <a:p>
            <a:pPr lvl="0"/>
            <a:r>
              <a:rPr lang="en-US">
                <a:sym typeface="Verdana" charset="0"/>
              </a:rPr>
              <a:t>Click to edit Master text styles</a:t>
            </a:r>
          </a:p>
          <a:p>
            <a:pPr lvl="1"/>
            <a:r>
              <a:rPr lang="en-US">
                <a:sym typeface="Verdana" charset="0"/>
              </a:rPr>
              <a:t>Second level</a:t>
            </a:r>
          </a:p>
          <a:p>
            <a:pPr lvl="2"/>
            <a:r>
              <a:rPr lang="en-US">
                <a:sym typeface="Verdana" charset="0"/>
              </a:rPr>
              <a:t>Third level</a:t>
            </a:r>
          </a:p>
          <a:p>
            <a:pPr lvl="3"/>
            <a:r>
              <a:rPr lang="en-US">
                <a:sym typeface="Verdana" charset="0"/>
              </a:rPr>
              <a:t>Fourth level</a:t>
            </a:r>
          </a:p>
          <a:p>
            <a:pPr lvl="4"/>
            <a:r>
              <a:rPr lang="en-US">
                <a:sym typeface="Verdana" charset="0"/>
              </a:rPr>
              <a:t>Fifth level</a:t>
            </a:r>
          </a:p>
        </p:txBody>
      </p:sp>
      <p:sp>
        <p:nvSpPr>
          <p:cNvPr id="2051" name="Text Box 3"/>
          <p:cNvSpPr txBox="1">
            <a:spLocks noGrp="1" noChangeArrowheads="1"/>
          </p:cNvSpPr>
          <p:nvPr>
            <p:ph type="sldNum" sz="quarter" idx="4"/>
          </p:nvPr>
        </p:nvSpPr>
        <p:spPr bwMode="auto">
          <a:xfrm>
            <a:off x="8108157" y="6545461"/>
            <a:ext cx="261193" cy="241102"/>
          </a:xfrm>
          <a:prstGeom prst="rect">
            <a:avLst/>
          </a:prstGeom>
          <a:noFill/>
          <a:ln w="12700">
            <a:noFill/>
            <a:miter lim="800000"/>
            <a:headEnd/>
            <a:tailEnd/>
          </a:ln>
          <a:effectLst/>
        </p:spPr>
        <p:txBody>
          <a:bodyPr vert="horz" wrap="none" lIns="64229" tIns="32113" rIns="64229" bIns="32113" numCol="1" anchor="t" anchorCtr="0" compatLnSpc="1">
            <a:prstTxWarp prst="textNoShape">
              <a:avLst/>
            </a:prstTxWarp>
          </a:bodyPr>
          <a:lstStyle>
            <a:lvl1pPr algn="ctr">
              <a:defRPr sz="1100">
                <a:solidFill>
                  <a:schemeClr val="tx1"/>
                </a:solidFill>
                <a:latin typeface="+mn-lt"/>
                <a:ea typeface="Verdana" charset="0"/>
                <a:cs typeface="Verdana" charset="0"/>
                <a:sym typeface="Verdana" charset="0"/>
              </a:defRPr>
            </a:lvl1pPr>
          </a:lstStyle>
          <a:p>
            <a:pPr defTabSz="913836" fontAlgn="base">
              <a:spcBef>
                <a:spcPct val="0"/>
              </a:spcBef>
              <a:spcAft>
                <a:spcPct val="0"/>
              </a:spcAft>
              <a:defRPr/>
            </a:pPr>
            <a:fld id="{8EB36121-9CA8-7C4F-A014-7F4E73DDF31C}" type="slidenum">
              <a:rPr lang="en-US" smtClean="0">
                <a:solidFill>
                  <a:srgbClr val="000000"/>
                </a:solidFill>
                <a:latin typeface="Verdana"/>
              </a:rPr>
              <a:pPr defTabSz="913836" fontAlgn="base">
                <a:spcBef>
                  <a:spcPct val="0"/>
                </a:spcBef>
                <a:spcAft>
                  <a:spcPct val="0"/>
                </a:spcAft>
                <a:defRPr/>
              </a:pPr>
              <a:t>‹#›</a:t>
            </a:fld>
            <a:endParaRPr lang="en-US">
              <a:solidFill>
                <a:srgbClr val="000000"/>
              </a:solidFill>
              <a:latin typeface="Verdana"/>
            </a:endParaRPr>
          </a:p>
        </p:txBody>
      </p:sp>
      <p:grpSp>
        <p:nvGrpSpPr>
          <p:cNvPr id="26629" name="Group 1"/>
          <p:cNvGrpSpPr>
            <a:grpSpLocks/>
          </p:cNvGrpSpPr>
          <p:nvPr userDrawn="1"/>
        </p:nvGrpSpPr>
        <p:grpSpPr bwMode="auto">
          <a:xfrm>
            <a:off x="606103" y="1223385"/>
            <a:ext cx="7958584" cy="109389"/>
            <a:chOff x="0" y="0"/>
            <a:chExt cx="7129" cy="98"/>
          </a:xfrm>
        </p:grpSpPr>
        <p:sp>
          <p:nvSpPr>
            <p:cNvPr id="6" name="Rectangle 2"/>
            <p:cNvSpPr>
              <a:spLocks/>
            </p:cNvSpPr>
            <p:nvPr/>
          </p:nvSpPr>
          <p:spPr bwMode="auto">
            <a:xfrm>
              <a:off x="0" y="0"/>
              <a:ext cx="4170" cy="98"/>
            </a:xfrm>
            <a:prstGeom prst="rect">
              <a:avLst/>
            </a:prstGeom>
            <a:solidFill>
              <a:srgbClr val="CC5500"/>
            </a:solidFill>
            <a:ln w="9525">
              <a:noFill/>
              <a:round/>
              <a:headEnd/>
              <a:tailEnd/>
            </a:ln>
          </p:spPr>
          <p:txBody>
            <a:bodyPr lIns="0" tIns="0" rIns="0" bIns="0">
              <a:prstTxWarp prst="textNoShape">
                <a:avLst/>
              </a:prstTxWarp>
            </a:bodyPr>
            <a:lstStyle/>
            <a:p>
              <a:pPr algn="ctr" defTabSz="913836"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sp>
          <p:nvSpPr>
            <p:cNvPr id="7" name="Line 3"/>
            <p:cNvSpPr>
              <a:spLocks noChangeShapeType="1"/>
            </p:cNvSpPr>
            <p:nvPr/>
          </p:nvSpPr>
          <p:spPr bwMode="auto">
            <a:xfrm>
              <a:off x="0" y="0"/>
              <a:ext cx="7129" cy="0"/>
            </a:xfrm>
            <a:prstGeom prst="line">
              <a:avLst/>
            </a:prstGeom>
            <a:noFill/>
            <a:ln w="9525">
              <a:solidFill>
                <a:srgbClr val="CC5500"/>
              </a:solidFill>
              <a:round/>
              <a:headEnd/>
              <a:tailEnd/>
            </a:ln>
          </p:spPr>
          <p:txBody>
            <a:bodyPr lIns="0" tIns="0" rIns="0" bIns="0">
              <a:prstTxWarp prst="textNoShape">
                <a:avLst/>
              </a:prstTxWarp>
            </a:bodyPr>
            <a:lstStyle/>
            <a:p>
              <a:pPr defTabSz="913836"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grpSp>
    </p:spTree>
    <p:extLst>
      <p:ext uri="{BB962C8B-B14F-4D97-AF65-F5344CB8AC3E}">
        <p14:creationId xmlns:p14="http://schemas.microsoft.com/office/powerpoint/2010/main" val="1967480017"/>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Lst>
  <p:transition xmlns:p14="http://schemas.microsoft.com/office/powerpoint/2010/main"/>
  <p:hf hdr="0" ftr="0" dt="0"/>
  <p:txStyles>
    <p:titleStyle>
      <a:lvl1pPr marL="4465" indent="-4465" algn="l" rtl="0" eaLnBrk="0" fontAlgn="base" hangingPunct="0">
        <a:spcBef>
          <a:spcPct val="0"/>
        </a:spcBef>
        <a:spcAft>
          <a:spcPct val="0"/>
        </a:spcAft>
        <a:defRPr sz="3800">
          <a:solidFill>
            <a:srgbClr val="009900"/>
          </a:solidFill>
          <a:latin typeface="+mj-lt"/>
          <a:ea typeface="+mj-ea"/>
          <a:cs typeface="+mj-cs"/>
          <a:sym typeface="Verdana" charset="0"/>
        </a:defRPr>
      </a:lvl1pPr>
      <a:lvl2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2pPr>
      <a:lvl3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3pPr>
      <a:lvl4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4pPr>
      <a:lvl5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5pPr>
      <a:lvl6pPr marL="325606"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6pPr>
      <a:lvl7pPr marL="646752"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7pPr>
      <a:lvl8pPr marL="967892"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8pPr>
      <a:lvl9pPr marL="1289040"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9pPr>
    </p:titleStyle>
    <p:bodyStyle>
      <a:lvl1pPr marL="356843" indent="-328965" algn="l" rtl="0" eaLnBrk="0" fontAlgn="base" hangingPunct="0">
        <a:spcBef>
          <a:spcPts val="703"/>
        </a:spcBef>
        <a:spcAft>
          <a:spcPct val="0"/>
        </a:spcAft>
        <a:buClr>
          <a:srgbClr val="CC5500"/>
        </a:buClr>
        <a:buSzPct val="125000"/>
        <a:buFont typeface="Arial" charset="0"/>
        <a:buChar char="•"/>
        <a:defRPr sz="3000">
          <a:solidFill>
            <a:schemeClr val="tx1"/>
          </a:solidFill>
          <a:latin typeface="+mn-lt"/>
          <a:ea typeface="+mn-ea"/>
          <a:cs typeface="+mn-cs"/>
          <a:sym typeface="Verdana" charset="0"/>
        </a:defRPr>
      </a:lvl1pPr>
      <a:lvl2pPr marL="628945" indent="-305550" algn="l" rtl="0" eaLnBrk="0" fontAlgn="base" hangingPunct="0">
        <a:spcBef>
          <a:spcPts val="633"/>
        </a:spcBef>
        <a:spcAft>
          <a:spcPct val="0"/>
        </a:spcAft>
        <a:buClr>
          <a:srgbClr val="CC5500"/>
        </a:buClr>
        <a:buSzPct val="125000"/>
        <a:buFont typeface="Arial" charset="0"/>
        <a:buChar char="•"/>
        <a:defRPr sz="2500">
          <a:solidFill>
            <a:schemeClr val="tx1"/>
          </a:solidFill>
          <a:latin typeface="+mn-lt"/>
          <a:ea typeface="+mn-ea"/>
          <a:cs typeface="+mn-cs"/>
          <a:sym typeface="Verdana" charset="0"/>
        </a:defRPr>
      </a:lvl2pPr>
      <a:lvl3pPr marL="907722" indent="-276558" algn="l" rtl="0" eaLnBrk="0" fontAlgn="base" hangingPunct="0">
        <a:spcBef>
          <a:spcPts val="562"/>
        </a:spcBef>
        <a:spcAft>
          <a:spcPct val="0"/>
        </a:spcAft>
        <a:buClr>
          <a:srgbClr val="CC5500"/>
        </a:buClr>
        <a:buSzPct val="125000"/>
        <a:buFont typeface="Arial" charset="0"/>
        <a:buChar char="•"/>
        <a:defRPr sz="2200">
          <a:solidFill>
            <a:schemeClr val="tx1"/>
          </a:solidFill>
          <a:latin typeface="+mn-lt"/>
          <a:ea typeface="+mn-ea"/>
          <a:cs typeface="+mn-cs"/>
          <a:sym typeface="Verdana" charset="0"/>
        </a:defRPr>
      </a:lvl3pPr>
      <a:lvl4pPr marL="1180936" indent="-270978" algn="l" rtl="0" eaLnBrk="0" fontAlgn="base" hangingPunct="0">
        <a:spcBef>
          <a:spcPts val="492"/>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4pPr>
      <a:lvl5pPr marL="1461951" indent="-278788" algn="l" rtl="0" eaLnBrk="0" fontAlgn="base" hangingPunct="0">
        <a:spcBef>
          <a:spcPts val="633"/>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5pPr>
      <a:lvl6pPr marL="1784136"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6pPr>
      <a:lvl7pPr marL="2105281"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7pPr>
      <a:lvl8pPr marL="2426431"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8pPr>
      <a:lvl9pPr marL="2747572"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9pPr>
    </p:bodyStyle>
    <p:otherStyle>
      <a:defPPr>
        <a:defRPr lang="en-US"/>
      </a:defPPr>
      <a:lvl1pPr marL="0" algn="l" defTabSz="321142" rtl="0" eaLnBrk="1" latinLnBrk="0" hangingPunct="1">
        <a:defRPr sz="1300" kern="1200">
          <a:solidFill>
            <a:schemeClr val="tx1"/>
          </a:solidFill>
          <a:latin typeface="+mn-lt"/>
          <a:ea typeface="+mn-ea"/>
          <a:cs typeface="+mn-cs"/>
        </a:defRPr>
      </a:lvl1pPr>
      <a:lvl2pPr marL="321142" algn="l" defTabSz="321142" rtl="0" eaLnBrk="1" latinLnBrk="0" hangingPunct="1">
        <a:defRPr sz="1300" kern="1200">
          <a:solidFill>
            <a:schemeClr val="tx1"/>
          </a:solidFill>
          <a:latin typeface="+mn-lt"/>
          <a:ea typeface="+mn-ea"/>
          <a:cs typeface="+mn-cs"/>
        </a:defRPr>
      </a:lvl2pPr>
      <a:lvl3pPr marL="642288" algn="l" defTabSz="321142" rtl="0" eaLnBrk="1" latinLnBrk="0" hangingPunct="1">
        <a:defRPr sz="1300" kern="1200">
          <a:solidFill>
            <a:schemeClr val="tx1"/>
          </a:solidFill>
          <a:latin typeface="+mn-lt"/>
          <a:ea typeface="+mn-ea"/>
          <a:cs typeface="+mn-cs"/>
        </a:defRPr>
      </a:lvl3pPr>
      <a:lvl4pPr marL="963431" algn="l" defTabSz="321142" rtl="0" eaLnBrk="1" latinLnBrk="0" hangingPunct="1">
        <a:defRPr sz="1300" kern="1200">
          <a:solidFill>
            <a:schemeClr val="tx1"/>
          </a:solidFill>
          <a:latin typeface="+mn-lt"/>
          <a:ea typeface="+mn-ea"/>
          <a:cs typeface="+mn-cs"/>
        </a:defRPr>
      </a:lvl4pPr>
      <a:lvl5pPr marL="1284579" algn="l" defTabSz="321142" rtl="0" eaLnBrk="1" latinLnBrk="0" hangingPunct="1">
        <a:defRPr sz="1300" kern="1200">
          <a:solidFill>
            <a:schemeClr val="tx1"/>
          </a:solidFill>
          <a:latin typeface="+mn-lt"/>
          <a:ea typeface="+mn-ea"/>
          <a:cs typeface="+mn-cs"/>
        </a:defRPr>
      </a:lvl5pPr>
      <a:lvl6pPr marL="1605724" algn="l" defTabSz="321142" rtl="0" eaLnBrk="1" latinLnBrk="0" hangingPunct="1">
        <a:defRPr sz="1300" kern="1200">
          <a:solidFill>
            <a:schemeClr val="tx1"/>
          </a:solidFill>
          <a:latin typeface="+mn-lt"/>
          <a:ea typeface="+mn-ea"/>
          <a:cs typeface="+mn-cs"/>
        </a:defRPr>
      </a:lvl6pPr>
      <a:lvl7pPr marL="1926868" algn="l" defTabSz="321142" rtl="0" eaLnBrk="1" latinLnBrk="0" hangingPunct="1">
        <a:defRPr sz="1300" kern="1200">
          <a:solidFill>
            <a:schemeClr val="tx1"/>
          </a:solidFill>
          <a:latin typeface="+mn-lt"/>
          <a:ea typeface="+mn-ea"/>
          <a:cs typeface="+mn-cs"/>
        </a:defRPr>
      </a:lvl7pPr>
      <a:lvl8pPr marL="2248016" algn="l" defTabSz="321142" rtl="0" eaLnBrk="1" latinLnBrk="0" hangingPunct="1">
        <a:defRPr sz="1300" kern="1200">
          <a:solidFill>
            <a:schemeClr val="tx1"/>
          </a:solidFill>
          <a:latin typeface="+mn-lt"/>
          <a:ea typeface="+mn-ea"/>
          <a:cs typeface="+mn-cs"/>
        </a:defRPr>
      </a:lvl8pPr>
      <a:lvl9pPr marL="2569160" algn="l" defTabSz="321142" rtl="0" eaLnBrk="1" latinLnBrk="0" hangingPunct="1">
        <a:defRPr sz="13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573732" y="0"/>
            <a:ext cx="8001000" cy="1143000"/>
          </a:xfrm>
          <a:prstGeom prst="rect">
            <a:avLst/>
          </a:prstGeom>
          <a:noFill/>
          <a:ln w="12700">
            <a:noFill/>
            <a:miter lim="800000"/>
            <a:headEnd/>
            <a:tailEnd/>
          </a:ln>
        </p:spPr>
        <p:txBody>
          <a:bodyPr vert="horz" wrap="square" lIns="35691" tIns="35691" rIns="76304" bIns="35691" numCol="1" anchor="b" anchorCtr="0" compatLnSpc="1">
            <a:prstTxWarp prst="textNoShape">
              <a:avLst/>
            </a:prstTxWarp>
          </a:bodyPr>
          <a:lstStyle/>
          <a:p>
            <a:pPr lvl="0"/>
            <a:r>
              <a:rPr lang="en-US">
                <a:sym typeface="Verdana" charset="0"/>
              </a:rPr>
              <a:t>Click to edit Master title style</a:t>
            </a:r>
          </a:p>
        </p:txBody>
      </p:sp>
      <p:sp>
        <p:nvSpPr>
          <p:cNvPr id="26627" name="Rectangle 2"/>
          <p:cNvSpPr>
            <a:spLocks noGrp="1" noChangeArrowheads="1"/>
          </p:cNvSpPr>
          <p:nvPr>
            <p:ph type="body" idx="1"/>
          </p:nvPr>
        </p:nvSpPr>
        <p:spPr bwMode="auto">
          <a:xfrm>
            <a:off x="565919" y="1446621"/>
            <a:ext cx="8001000" cy="5411391"/>
          </a:xfrm>
          <a:prstGeom prst="rect">
            <a:avLst/>
          </a:prstGeom>
          <a:noFill/>
          <a:ln w="12700">
            <a:noFill/>
            <a:miter lim="800000"/>
            <a:headEnd/>
            <a:tailEnd/>
          </a:ln>
        </p:spPr>
        <p:txBody>
          <a:bodyPr vert="horz" wrap="square" lIns="35691" tIns="35691" rIns="76304" bIns="35691" numCol="1" anchor="t" anchorCtr="0" compatLnSpc="1">
            <a:prstTxWarp prst="textNoShape">
              <a:avLst/>
            </a:prstTxWarp>
          </a:bodyPr>
          <a:lstStyle/>
          <a:p>
            <a:pPr lvl="0"/>
            <a:r>
              <a:rPr lang="en-US">
                <a:sym typeface="Verdana" charset="0"/>
              </a:rPr>
              <a:t>Click to edit Master text styles</a:t>
            </a:r>
          </a:p>
          <a:p>
            <a:pPr lvl="1"/>
            <a:r>
              <a:rPr lang="en-US">
                <a:sym typeface="Verdana" charset="0"/>
              </a:rPr>
              <a:t>Second level</a:t>
            </a:r>
          </a:p>
          <a:p>
            <a:pPr lvl="2"/>
            <a:r>
              <a:rPr lang="en-US">
                <a:sym typeface="Verdana" charset="0"/>
              </a:rPr>
              <a:t>Third level</a:t>
            </a:r>
          </a:p>
          <a:p>
            <a:pPr lvl="3"/>
            <a:r>
              <a:rPr lang="en-US">
                <a:sym typeface="Verdana" charset="0"/>
              </a:rPr>
              <a:t>Fourth level</a:t>
            </a:r>
          </a:p>
          <a:p>
            <a:pPr lvl="4"/>
            <a:r>
              <a:rPr lang="en-US">
                <a:sym typeface="Verdana" charset="0"/>
              </a:rPr>
              <a:t>Fifth level</a:t>
            </a:r>
          </a:p>
        </p:txBody>
      </p:sp>
      <p:sp>
        <p:nvSpPr>
          <p:cNvPr id="2051" name="Text Box 3"/>
          <p:cNvSpPr txBox="1">
            <a:spLocks noGrp="1" noChangeArrowheads="1"/>
          </p:cNvSpPr>
          <p:nvPr>
            <p:ph type="sldNum" sz="quarter" idx="4"/>
          </p:nvPr>
        </p:nvSpPr>
        <p:spPr bwMode="auto">
          <a:xfrm>
            <a:off x="8108157" y="6545461"/>
            <a:ext cx="261193" cy="241102"/>
          </a:xfrm>
          <a:prstGeom prst="rect">
            <a:avLst/>
          </a:prstGeom>
          <a:noFill/>
          <a:ln w="12700">
            <a:noFill/>
            <a:miter lim="800000"/>
            <a:headEnd/>
            <a:tailEnd/>
          </a:ln>
          <a:effectLst/>
        </p:spPr>
        <p:txBody>
          <a:bodyPr vert="horz" wrap="none" lIns="64248" tIns="32123" rIns="64248" bIns="32123" numCol="1" anchor="t" anchorCtr="0" compatLnSpc="1">
            <a:prstTxWarp prst="textNoShape">
              <a:avLst/>
            </a:prstTxWarp>
          </a:bodyPr>
          <a:lstStyle>
            <a:lvl1pPr algn="ctr">
              <a:defRPr sz="1100">
                <a:solidFill>
                  <a:schemeClr val="tx1"/>
                </a:solidFill>
                <a:latin typeface="+mn-lt"/>
                <a:ea typeface="Verdana" charset="0"/>
                <a:cs typeface="Verdana" charset="0"/>
                <a:sym typeface="Verdana" charset="0"/>
              </a:defRPr>
            </a:lvl1pPr>
          </a:lstStyle>
          <a:p>
            <a:pPr defTabSz="914165" fontAlgn="base">
              <a:spcBef>
                <a:spcPct val="0"/>
              </a:spcBef>
              <a:spcAft>
                <a:spcPct val="0"/>
              </a:spcAft>
              <a:defRPr/>
            </a:pPr>
            <a:fld id="{8EB36121-9CA8-7C4F-A014-7F4E73DDF31C}" type="slidenum">
              <a:rPr lang="en-US" smtClean="0">
                <a:solidFill>
                  <a:srgbClr val="000000"/>
                </a:solidFill>
                <a:latin typeface="Verdana"/>
              </a:rPr>
              <a:pPr defTabSz="914165" fontAlgn="base">
                <a:spcBef>
                  <a:spcPct val="0"/>
                </a:spcBef>
                <a:spcAft>
                  <a:spcPct val="0"/>
                </a:spcAft>
                <a:defRPr/>
              </a:pPr>
              <a:t>‹#›</a:t>
            </a:fld>
            <a:endParaRPr lang="en-US">
              <a:solidFill>
                <a:srgbClr val="000000"/>
              </a:solidFill>
              <a:latin typeface="Verdana"/>
            </a:endParaRPr>
          </a:p>
        </p:txBody>
      </p:sp>
      <p:grpSp>
        <p:nvGrpSpPr>
          <p:cNvPr id="26629" name="Group 1"/>
          <p:cNvGrpSpPr>
            <a:grpSpLocks/>
          </p:cNvGrpSpPr>
          <p:nvPr userDrawn="1"/>
        </p:nvGrpSpPr>
        <p:grpSpPr bwMode="auto">
          <a:xfrm>
            <a:off x="606103" y="1223379"/>
            <a:ext cx="7958584" cy="109389"/>
            <a:chOff x="0" y="0"/>
            <a:chExt cx="7129" cy="98"/>
          </a:xfrm>
        </p:grpSpPr>
        <p:sp>
          <p:nvSpPr>
            <p:cNvPr id="6" name="Rectangle 2"/>
            <p:cNvSpPr>
              <a:spLocks/>
            </p:cNvSpPr>
            <p:nvPr/>
          </p:nvSpPr>
          <p:spPr bwMode="auto">
            <a:xfrm>
              <a:off x="0" y="0"/>
              <a:ext cx="4170" cy="98"/>
            </a:xfrm>
            <a:prstGeom prst="rect">
              <a:avLst/>
            </a:prstGeom>
            <a:solidFill>
              <a:srgbClr val="CC5500"/>
            </a:solidFill>
            <a:ln w="9525">
              <a:noFill/>
              <a:round/>
              <a:headEnd/>
              <a:tailEnd/>
            </a:ln>
          </p:spPr>
          <p:txBody>
            <a:bodyPr lIns="0" tIns="0" rIns="0" bIns="0">
              <a:prstTxWarp prst="textNoShape">
                <a:avLst/>
              </a:prstTxWarp>
            </a:bodyPr>
            <a:lstStyle/>
            <a:p>
              <a:pPr algn="ctr" defTabSz="914165"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sp>
          <p:nvSpPr>
            <p:cNvPr id="7" name="Line 3"/>
            <p:cNvSpPr>
              <a:spLocks noChangeShapeType="1"/>
            </p:cNvSpPr>
            <p:nvPr/>
          </p:nvSpPr>
          <p:spPr bwMode="auto">
            <a:xfrm>
              <a:off x="0" y="0"/>
              <a:ext cx="7129" cy="0"/>
            </a:xfrm>
            <a:prstGeom prst="line">
              <a:avLst/>
            </a:prstGeom>
            <a:noFill/>
            <a:ln w="9525">
              <a:solidFill>
                <a:srgbClr val="CC5500"/>
              </a:solidFill>
              <a:round/>
              <a:headEnd/>
              <a:tailEnd/>
            </a:ln>
          </p:spPr>
          <p:txBody>
            <a:bodyPr lIns="0" tIns="0" rIns="0" bIns="0">
              <a:prstTxWarp prst="textNoShape">
                <a:avLst/>
              </a:prstTxWarp>
            </a:bodyPr>
            <a:lstStyle/>
            <a:p>
              <a:pPr defTabSz="914165"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grpSp>
    </p:spTree>
    <p:extLst>
      <p:ext uri="{BB962C8B-B14F-4D97-AF65-F5344CB8AC3E}">
        <p14:creationId xmlns:p14="http://schemas.microsoft.com/office/powerpoint/2010/main" val="3181798143"/>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Lst>
  <p:transition xmlns:p14="http://schemas.microsoft.com/office/powerpoint/2010/main"/>
  <p:hf hdr="0" ftr="0" dt="0"/>
  <p:txStyles>
    <p:titleStyle>
      <a:lvl1pPr marL="4465" indent="-4465" algn="l" rtl="0" eaLnBrk="0" fontAlgn="base" hangingPunct="0">
        <a:spcBef>
          <a:spcPct val="0"/>
        </a:spcBef>
        <a:spcAft>
          <a:spcPct val="0"/>
        </a:spcAft>
        <a:defRPr sz="3800">
          <a:solidFill>
            <a:srgbClr val="009900"/>
          </a:solidFill>
          <a:latin typeface="+mj-lt"/>
          <a:ea typeface="+mj-ea"/>
          <a:cs typeface="+mj-cs"/>
          <a:sym typeface="Verdana" charset="0"/>
        </a:defRPr>
      </a:lvl1pPr>
      <a:lvl2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2pPr>
      <a:lvl3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3pPr>
      <a:lvl4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4pPr>
      <a:lvl5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5pPr>
      <a:lvl6pPr marL="325705"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6pPr>
      <a:lvl7pPr marL="646950"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7pPr>
      <a:lvl8pPr marL="968190"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8pPr>
      <a:lvl9pPr marL="1289436"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9pPr>
    </p:titleStyle>
    <p:bodyStyle>
      <a:lvl1pPr marL="356951" indent="-329067" algn="l" rtl="0" eaLnBrk="0" fontAlgn="base" hangingPunct="0">
        <a:spcBef>
          <a:spcPts val="703"/>
        </a:spcBef>
        <a:spcAft>
          <a:spcPct val="0"/>
        </a:spcAft>
        <a:buClr>
          <a:srgbClr val="CC5500"/>
        </a:buClr>
        <a:buSzPct val="125000"/>
        <a:buFont typeface="Arial" charset="0"/>
        <a:buChar char="•"/>
        <a:defRPr sz="3000">
          <a:solidFill>
            <a:schemeClr val="tx1"/>
          </a:solidFill>
          <a:latin typeface="+mn-lt"/>
          <a:ea typeface="+mn-ea"/>
          <a:cs typeface="+mn-cs"/>
          <a:sym typeface="Verdana" charset="0"/>
        </a:defRPr>
      </a:lvl1pPr>
      <a:lvl2pPr marL="629137" indent="-305643" algn="l" rtl="0" eaLnBrk="0" fontAlgn="base" hangingPunct="0">
        <a:spcBef>
          <a:spcPts val="633"/>
        </a:spcBef>
        <a:spcAft>
          <a:spcPct val="0"/>
        </a:spcAft>
        <a:buClr>
          <a:srgbClr val="CC5500"/>
        </a:buClr>
        <a:buSzPct val="125000"/>
        <a:buFont typeface="Arial" charset="0"/>
        <a:buChar char="•"/>
        <a:defRPr sz="2500">
          <a:solidFill>
            <a:schemeClr val="tx1"/>
          </a:solidFill>
          <a:latin typeface="+mn-lt"/>
          <a:ea typeface="+mn-ea"/>
          <a:cs typeface="+mn-cs"/>
          <a:sym typeface="Verdana" charset="0"/>
        </a:defRPr>
      </a:lvl2pPr>
      <a:lvl3pPr marL="908002" indent="-276642" algn="l" rtl="0" eaLnBrk="0" fontAlgn="base" hangingPunct="0">
        <a:spcBef>
          <a:spcPts val="562"/>
        </a:spcBef>
        <a:spcAft>
          <a:spcPct val="0"/>
        </a:spcAft>
        <a:buClr>
          <a:srgbClr val="CC5500"/>
        </a:buClr>
        <a:buSzPct val="125000"/>
        <a:buFont typeface="Arial" charset="0"/>
        <a:buChar char="•"/>
        <a:defRPr sz="2200">
          <a:solidFill>
            <a:schemeClr val="tx1"/>
          </a:solidFill>
          <a:latin typeface="+mn-lt"/>
          <a:ea typeface="+mn-ea"/>
          <a:cs typeface="+mn-cs"/>
          <a:sym typeface="Verdana" charset="0"/>
        </a:defRPr>
      </a:lvl3pPr>
      <a:lvl4pPr marL="1181299" indent="-271062" algn="l" rtl="0" eaLnBrk="0" fontAlgn="base" hangingPunct="0">
        <a:spcBef>
          <a:spcPts val="492"/>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4pPr>
      <a:lvl5pPr marL="1462401" indent="-278873" algn="l" rtl="0" eaLnBrk="0" fontAlgn="base" hangingPunct="0">
        <a:spcBef>
          <a:spcPts val="633"/>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5pPr>
      <a:lvl6pPr marL="1784684"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6pPr>
      <a:lvl7pPr marL="2105928"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7pPr>
      <a:lvl8pPr marL="2427175"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8pPr>
      <a:lvl9pPr marL="2748415"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9pPr>
    </p:bodyStyle>
    <p:otherStyle>
      <a:defPPr>
        <a:defRPr lang="en-US"/>
      </a:defPPr>
      <a:lvl1pPr marL="0" algn="l" defTabSz="321241" rtl="0" eaLnBrk="1" latinLnBrk="0" hangingPunct="1">
        <a:defRPr sz="1300" kern="1200">
          <a:solidFill>
            <a:schemeClr val="tx1"/>
          </a:solidFill>
          <a:latin typeface="+mn-lt"/>
          <a:ea typeface="+mn-ea"/>
          <a:cs typeface="+mn-cs"/>
        </a:defRPr>
      </a:lvl1pPr>
      <a:lvl2pPr marL="321241" algn="l" defTabSz="321241" rtl="0" eaLnBrk="1" latinLnBrk="0" hangingPunct="1">
        <a:defRPr sz="1300" kern="1200">
          <a:solidFill>
            <a:schemeClr val="tx1"/>
          </a:solidFill>
          <a:latin typeface="+mn-lt"/>
          <a:ea typeface="+mn-ea"/>
          <a:cs typeface="+mn-cs"/>
        </a:defRPr>
      </a:lvl2pPr>
      <a:lvl3pPr marL="642486" algn="l" defTabSz="321241" rtl="0" eaLnBrk="1" latinLnBrk="0" hangingPunct="1">
        <a:defRPr sz="1300" kern="1200">
          <a:solidFill>
            <a:schemeClr val="tx1"/>
          </a:solidFill>
          <a:latin typeface="+mn-lt"/>
          <a:ea typeface="+mn-ea"/>
          <a:cs typeface="+mn-cs"/>
        </a:defRPr>
      </a:lvl3pPr>
      <a:lvl4pPr marL="963727" algn="l" defTabSz="321241" rtl="0" eaLnBrk="1" latinLnBrk="0" hangingPunct="1">
        <a:defRPr sz="1300" kern="1200">
          <a:solidFill>
            <a:schemeClr val="tx1"/>
          </a:solidFill>
          <a:latin typeface="+mn-lt"/>
          <a:ea typeface="+mn-ea"/>
          <a:cs typeface="+mn-cs"/>
        </a:defRPr>
      </a:lvl4pPr>
      <a:lvl5pPr marL="1284973" algn="l" defTabSz="321241" rtl="0" eaLnBrk="1" latinLnBrk="0" hangingPunct="1">
        <a:defRPr sz="1300" kern="1200">
          <a:solidFill>
            <a:schemeClr val="tx1"/>
          </a:solidFill>
          <a:latin typeface="+mn-lt"/>
          <a:ea typeface="+mn-ea"/>
          <a:cs typeface="+mn-cs"/>
        </a:defRPr>
      </a:lvl5pPr>
      <a:lvl6pPr marL="1606216" algn="l" defTabSz="321241" rtl="0" eaLnBrk="1" latinLnBrk="0" hangingPunct="1">
        <a:defRPr sz="1300" kern="1200">
          <a:solidFill>
            <a:schemeClr val="tx1"/>
          </a:solidFill>
          <a:latin typeface="+mn-lt"/>
          <a:ea typeface="+mn-ea"/>
          <a:cs typeface="+mn-cs"/>
        </a:defRPr>
      </a:lvl6pPr>
      <a:lvl7pPr marL="1927460" algn="l" defTabSz="321241" rtl="0" eaLnBrk="1" latinLnBrk="0" hangingPunct="1">
        <a:defRPr sz="1300" kern="1200">
          <a:solidFill>
            <a:schemeClr val="tx1"/>
          </a:solidFill>
          <a:latin typeface="+mn-lt"/>
          <a:ea typeface="+mn-ea"/>
          <a:cs typeface="+mn-cs"/>
        </a:defRPr>
      </a:lvl7pPr>
      <a:lvl8pPr marL="2248706" algn="l" defTabSz="321241" rtl="0" eaLnBrk="1" latinLnBrk="0" hangingPunct="1">
        <a:defRPr sz="1300" kern="1200">
          <a:solidFill>
            <a:schemeClr val="tx1"/>
          </a:solidFill>
          <a:latin typeface="+mn-lt"/>
          <a:ea typeface="+mn-ea"/>
          <a:cs typeface="+mn-cs"/>
        </a:defRPr>
      </a:lvl8pPr>
      <a:lvl9pPr marL="2569949" algn="l" defTabSz="321241" rtl="0" eaLnBrk="1" latinLnBrk="0" hangingPunct="1">
        <a:defRPr sz="13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r>
              <a:rPr lang="en-US" altLang="en-US"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5" y="6357958"/>
            <a:ext cx="1347679" cy="389938"/>
          </a:xfrm>
          <a:prstGeom prst="rect">
            <a:avLst/>
          </a:prstGeom>
        </p:spPr>
      </p:pic>
    </p:spTree>
    <p:extLst>
      <p:ext uri="{BB962C8B-B14F-4D97-AF65-F5344CB8AC3E}">
        <p14:creationId xmlns:p14="http://schemas.microsoft.com/office/powerpoint/2010/main" val="3366187679"/>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80466367"/>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892974" y="3536156"/>
            <a:ext cx="7358063" cy="794742"/>
          </a:xfrm>
          <a:prstGeom prst="rect">
            <a:avLst/>
          </a:prstGeom>
          <a:noFill/>
          <a:ln w="12700">
            <a:noFill/>
            <a:miter lim="800000"/>
            <a:headEnd/>
            <a:tailEnd/>
          </a:ln>
        </p:spPr>
        <p:txBody>
          <a:bodyPr vert="horz" wrap="square" lIns="35707" tIns="35707" rIns="35707" bIns="35707" numCol="1" anchor="t" anchorCtr="0" compatLnSpc="1">
            <a:prstTxWarp prst="textNoShape">
              <a:avLst/>
            </a:prstTxWarp>
          </a:bodyPr>
          <a:lstStyle/>
          <a:p>
            <a:pPr lvl="0"/>
            <a:r>
              <a:rPr lang="en-US">
                <a:sym typeface="Gill Sans" pitchFamily="31" charset="0"/>
              </a:rPr>
              <a:t>Click to edit Master text styles</a:t>
            </a:r>
          </a:p>
          <a:p>
            <a:pPr lvl="1"/>
            <a:r>
              <a:rPr lang="en-US">
                <a:sym typeface="Gill Sans" pitchFamily="31" charset="0"/>
              </a:rPr>
              <a:t>Second level</a:t>
            </a:r>
          </a:p>
          <a:p>
            <a:pPr lvl="2"/>
            <a:r>
              <a:rPr lang="en-US">
                <a:sym typeface="Gill Sans" pitchFamily="31" charset="0"/>
              </a:rPr>
              <a:t>Third level</a:t>
            </a:r>
          </a:p>
          <a:p>
            <a:pPr lvl="3"/>
            <a:r>
              <a:rPr lang="en-US">
                <a:sym typeface="Gill Sans" pitchFamily="31" charset="0"/>
              </a:rPr>
              <a:t>Fourth level</a:t>
            </a:r>
          </a:p>
          <a:p>
            <a:pPr lvl="4"/>
            <a:r>
              <a:rPr lang="en-US">
                <a:sym typeface="Gill Sans" pitchFamily="31" charset="0"/>
              </a:rPr>
              <a:t>Fifth level</a:t>
            </a:r>
          </a:p>
        </p:txBody>
      </p:sp>
      <p:sp>
        <p:nvSpPr>
          <p:cNvPr id="1027" name="Rectangle 2"/>
          <p:cNvSpPr>
            <a:spLocks noGrp="1" noChangeArrowheads="1"/>
          </p:cNvSpPr>
          <p:nvPr>
            <p:ph type="title"/>
          </p:nvPr>
        </p:nvSpPr>
        <p:spPr bwMode="auto">
          <a:xfrm>
            <a:off x="892974" y="1151930"/>
            <a:ext cx="7358063" cy="2321719"/>
          </a:xfrm>
          <a:prstGeom prst="rect">
            <a:avLst/>
          </a:prstGeom>
          <a:noFill/>
          <a:ln w="12700">
            <a:noFill/>
            <a:miter lim="800000"/>
            <a:headEnd/>
            <a:tailEnd/>
          </a:ln>
        </p:spPr>
        <p:txBody>
          <a:bodyPr vert="horz" wrap="square" lIns="35707" tIns="35707" rIns="35707" bIns="35707" numCol="1" anchor="b" anchorCtr="0" compatLnSpc="1">
            <a:prstTxWarp prst="textNoShape">
              <a:avLst/>
            </a:prstTxWarp>
          </a:bodyPr>
          <a:lstStyle/>
          <a:p>
            <a:pPr lvl="0"/>
            <a:r>
              <a:rPr lang="en-US">
                <a:sym typeface="Gill Sans" pitchFamily="31" charset="0"/>
              </a:rPr>
              <a:t>Click to edit Master title style</a:t>
            </a:r>
          </a:p>
        </p:txBody>
      </p:sp>
    </p:spTree>
    <p:extLst>
      <p:ext uri="{BB962C8B-B14F-4D97-AF65-F5344CB8AC3E}">
        <p14:creationId xmlns:p14="http://schemas.microsoft.com/office/powerpoint/2010/main" val="2131854693"/>
      </p:ext>
    </p:extLst>
  </p:cSld>
  <p:clrMap bg1="lt1" tx1="dk1" bg2="lt2" tx2="dk2" accent1="accent1" accent2="accent2" accent3="accent3" accent4="accent4" accent5="accent5" accent6="accent6" hlink="hlink" folHlink="folHlink"/>
  <p:sldLayoutIdLst>
    <p:sldLayoutId id="2147484359" r:id="rId1"/>
  </p:sldLayoutIdLst>
  <p:transition xmlns:p14="http://schemas.microsoft.com/office/powerpoint/2010/main"/>
  <p:txStyles>
    <p:titleStyle>
      <a:lvl1pPr algn="ctr" rtl="0" eaLnBrk="0" fontAlgn="base" hangingPunct="0">
        <a:spcBef>
          <a:spcPct val="0"/>
        </a:spcBef>
        <a:spcAft>
          <a:spcPct val="0"/>
        </a:spcAft>
        <a:defRPr sz="5900">
          <a:solidFill>
            <a:schemeClr val="tx1"/>
          </a:solidFill>
          <a:latin typeface="+mj-lt"/>
          <a:ea typeface="+mj-ea"/>
          <a:cs typeface="+mj-cs"/>
          <a:sym typeface="Gill Sans" pitchFamily="31" charset="0"/>
        </a:defRPr>
      </a:lvl1pPr>
      <a:lvl2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pitchFamily="31" charset="0"/>
        </a:defRPr>
      </a:lvl2pPr>
      <a:lvl3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pitchFamily="31" charset="0"/>
        </a:defRPr>
      </a:lvl3pPr>
      <a:lvl4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pitchFamily="31" charset="0"/>
        </a:defRPr>
      </a:lvl4pPr>
      <a:lvl5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pitchFamily="31" charset="0"/>
        </a:defRPr>
      </a:lvl5pPr>
      <a:lvl6pPr marL="321374"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6pPr>
      <a:lvl7pPr marL="64275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7pPr>
      <a:lvl8pPr marL="964124"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8pPr>
      <a:lvl9pPr marL="12855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9pPr>
    </p:titleStyle>
    <p:bodyStyle>
      <a:lvl1pPr marL="241032" indent="-241032" algn="ctr" rtl="0" eaLnBrk="0" fontAlgn="base" hangingPunct="0">
        <a:spcBef>
          <a:spcPct val="0"/>
        </a:spcBef>
        <a:spcAft>
          <a:spcPct val="0"/>
        </a:spcAft>
        <a:defRPr sz="2500">
          <a:solidFill>
            <a:schemeClr val="tx1"/>
          </a:solidFill>
          <a:latin typeface="+mn-lt"/>
          <a:ea typeface="+mn-ea"/>
          <a:cs typeface="+mn-cs"/>
          <a:sym typeface="Gill Sans" pitchFamily="31" charset="0"/>
        </a:defRPr>
      </a:lvl1pPr>
      <a:lvl2pPr marL="522235" indent="-200859" algn="ctr" rtl="0" eaLnBrk="0" fontAlgn="base" hangingPunct="0">
        <a:spcBef>
          <a:spcPct val="0"/>
        </a:spcBef>
        <a:spcAft>
          <a:spcPct val="0"/>
        </a:spcAft>
        <a:defRPr sz="2500">
          <a:solidFill>
            <a:schemeClr val="tx1"/>
          </a:solidFill>
          <a:latin typeface="+mn-lt"/>
          <a:ea typeface="+mn-ea"/>
          <a:cs typeface="+mn-cs"/>
          <a:sym typeface="Gill Sans" pitchFamily="31" charset="0"/>
        </a:defRPr>
      </a:lvl2pPr>
      <a:lvl3pPr marL="803438" indent="-160688" algn="ctr" rtl="0" eaLnBrk="0" fontAlgn="base" hangingPunct="0">
        <a:spcBef>
          <a:spcPct val="0"/>
        </a:spcBef>
        <a:spcAft>
          <a:spcPct val="0"/>
        </a:spcAft>
        <a:defRPr sz="2500">
          <a:solidFill>
            <a:schemeClr val="tx1"/>
          </a:solidFill>
          <a:latin typeface="+mn-lt"/>
          <a:ea typeface="+mn-ea"/>
          <a:cs typeface="+mn-cs"/>
          <a:sym typeface="Gill Sans" pitchFamily="31" charset="0"/>
        </a:defRPr>
      </a:lvl3pPr>
      <a:lvl4pPr marL="1124814" indent="-160688" algn="ctr" rtl="0" eaLnBrk="0" fontAlgn="base" hangingPunct="0">
        <a:spcBef>
          <a:spcPct val="0"/>
        </a:spcBef>
        <a:spcAft>
          <a:spcPct val="0"/>
        </a:spcAft>
        <a:defRPr sz="2500">
          <a:solidFill>
            <a:schemeClr val="tx1"/>
          </a:solidFill>
          <a:latin typeface="+mn-lt"/>
          <a:ea typeface="+mn-ea"/>
          <a:cs typeface="+mn-cs"/>
          <a:sym typeface="Gill Sans" pitchFamily="31" charset="0"/>
        </a:defRPr>
      </a:lvl4pPr>
      <a:lvl5pPr marL="1446188" indent="-160688" algn="ctr" rtl="0" eaLnBrk="0" fontAlgn="base" hangingPunct="0">
        <a:spcBef>
          <a:spcPct val="0"/>
        </a:spcBef>
        <a:spcAft>
          <a:spcPct val="0"/>
        </a:spcAft>
        <a:defRPr sz="2500">
          <a:solidFill>
            <a:schemeClr val="tx1"/>
          </a:solidFill>
          <a:latin typeface="+mn-lt"/>
          <a:ea typeface="+mn-ea"/>
          <a:cs typeface="+mn-cs"/>
          <a:sym typeface="Gill Sans" pitchFamily="31" charset="0"/>
        </a:defRPr>
      </a:lvl5pPr>
      <a:lvl6pPr marL="321374" algn="ctr" rtl="0" fontAlgn="base">
        <a:spcBef>
          <a:spcPct val="0"/>
        </a:spcBef>
        <a:spcAft>
          <a:spcPct val="0"/>
        </a:spcAft>
        <a:defRPr sz="2500">
          <a:solidFill>
            <a:schemeClr val="tx1"/>
          </a:solidFill>
          <a:latin typeface="+mn-lt"/>
          <a:ea typeface="+mn-ea"/>
          <a:cs typeface="+mn-cs"/>
          <a:sym typeface="Gill Sans" charset="0"/>
        </a:defRPr>
      </a:lvl6pPr>
      <a:lvl7pPr marL="642750" algn="ctr" rtl="0" fontAlgn="base">
        <a:spcBef>
          <a:spcPct val="0"/>
        </a:spcBef>
        <a:spcAft>
          <a:spcPct val="0"/>
        </a:spcAft>
        <a:defRPr sz="2500">
          <a:solidFill>
            <a:schemeClr val="tx1"/>
          </a:solidFill>
          <a:latin typeface="+mn-lt"/>
          <a:ea typeface="+mn-ea"/>
          <a:cs typeface="+mn-cs"/>
          <a:sym typeface="Gill Sans" charset="0"/>
        </a:defRPr>
      </a:lvl7pPr>
      <a:lvl8pPr marL="964124" algn="ctr" rtl="0" fontAlgn="base">
        <a:spcBef>
          <a:spcPct val="0"/>
        </a:spcBef>
        <a:spcAft>
          <a:spcPct val="0"/>
        </a:spcAft>
        <a:defRPr sz="2500">
          <a:solidFill>
            <a:schemeClr val="tx1"/>
          </a:solidFill>
          <a:latin typeface="+mn-lt"/>
          <a:ea typeface="+mn-ea"/>
          <a:cs typeface="+mn-cs"/>
          <a:sym typeface="Gill Sans" charset="0"/>
        </a:defRPr>
      </a:lvl8pPr>
      <a:lvl9pPr marL="1285500" algn="ctr" rtl="0" fontAlgn="base">
        <a:spcBef>
          <a:spcPct val="0"/>
        </a:spcBef>
        <a:spcAft>
          <a:spcPct val="0"/>
        </a:spcAft>
        <a:defRPr sz="2500">
          <a:solidFill>
            <a:schemeClr val="tx1"/>
          </a:solidFill>
          <a:latin typeface="+mn-lt"/>
          <a:ea typeface="+mn-ea"/>
          <a:cs typeface="+mn-cs"/>
          <a:sym typeface="Gill Sans" charset="0"/>
        </a:defRPr>
      </a:lvl9pPr>
    </p:bodyStyle>
    <p:otherStyle>
      <a:defPPr>
        <a:defRPr lang="en-US"/>
      </a:defPPr>
      <a:lvl1pPr marL="0" algn="l" defTabSz="321374" rtl="0" eaLnBrk="1" latinLnBrk="0" hangingPunct="1">
        <a:defRPr sz="1300" kern="1200">
          <a:solidFill>
            <a:schemeClr val="tx1"/>
          </a:solidFill>
          <a:latin typeface="+mn-lt"/>
          <a:ea typeface="+mn-ea"/>
          <a:cs typeface="+mn-cs"/>
        </a:defRPr>
      </a:lvl1pPr>
      <a:lvl2pPr marL="321374" algn="l" defTabSz="321374" rtl="0" eaLnBrk="1" latinLnBrk="0" hangingPunct="1">
        <a:defRPr sz="1300" kern="1200">
          <a:solidFill>
            <a:schemeClr val="tx1"/>
          </a:solidFill>
          <a:latin typeface="+mn-lt"/>
          <a:ea typeface="+mn-ea"/>
          <a:cs typeface="+mn-cs"/>
        </a:defRPr>
      </a:lvl2pPr>
      <a:lvl3pPr marL="642750" algn="l" defTabSz="321374" rtl="0" eaLnBrk="1" latinLnBrk="0" hangingPunct="1">
        <a:defRPr sz="1300" kern="1200">
          <a:solidFill>
            <a:schemeClr val="tx1"/>
          </a:solidFill>
          <a:latin typeface="+mn-lt"/>
          <a:ea typeface="+mn-ea"/>
          <a:cs typeface="+mn-cs"/>
        </a:defRPr>
      </a:lvl3pPr>
      <a:lvl4pPr marL="964124" algn="l" defTabSz="321374" rtl="0" eaLnBrk="1" latinLnBrk="0" hangingPunct="1">
        <a:defRPr sz="1300" kern="1200">
          <a:solidFill>
            <a:schemeClr val="tx1"/>
          </a:solidFill>
          <a:latin typeface="+mn-lt"/>
          <a:ea typeface="+mn-ea"/>
          <a:cs typeface="+mn-cs"/>
        </a:defRPr>
      </a:lvl4pPr>
      <a:lvl5pPr marL="1285500" algn="l" defTabSz="321374" rtl="0" eaLnBrk="1" latinLnBrk="0" hangingPunct="1">
        <a:defRPr sz="1300" kern="1200">
          <a:solidFill>
            <a:schemeClr val="tx1"/>
          </a:solidFill>
          <a:latin typeface="+mn-lt"/>
          <a:ea typeface="+mn-ea"/>
          <a:cs typeface="+mn-cs"/>
        </a:defRPr>
      </a:lvl5pPr>
      <a:lvl6pPr marL="1606877" algn="l" defTabSz="321374" rtl="0" eaLnBrk="1" latinLnBrk="0" hangingPunct="1">
        <a:defRPr sz="1300" kern="1200">
          <a:solidFill>
            <a:schemeClr val="tx1"/>
          </a:solidFill>
          <a:latin typeface="+mn-lt"/>
          <a:ea typeface="+mn-ea"/>
          <a:cs typeface="+mn-cs"/>
        </a:defRPr>
      </a:lvl6pPr>
      <a:lvl7pPr marL="1928250" algn="l" defTabSz="321374" rtl="0" eaLnBrk="1" latinLnBrk="0" hangingPunct="1">
        <a:defRPr sz="1300" kern="1200">
          <a:solidFill>
            <a:schemeClr val="tx1"/>
          </a:solidFill>
          <a:latin typeface="+mn-lt"/>
          <a:ea typeface="+mn-ea"/>
          <a:cs typeface="+mn-cs"/>
        </a:defRPr>
      </a:lvl7pPr>
      <a:lvl8pPr marL="2249626" algn="l" defTabSz="321374" rtl="0" eaLnBrk="1" latinLnBrk="0" hangingPunct="1">
        <a:defRPr sz="1300" kern="1200">
          <a:solidFill>
            <a:schemeClr val="tx1"/>
          </a:solidFill>
          <a:latin typeface="+mn-lt"/>
          <a:ea typeface="+mn-ea"/>
          <a:cs typeface="+mn-cs"/>
        </a:defRPr>
      </a:lvl8pPr>
      <a:lvl9pPr marL="2571001" algn="l" defTabSz="321374" rtl="0" eaLnBrk="1" latinLnBrk="0" hangingPunct="1">
        <a:defRPr sz="13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mj-lt"/>
                <a:ea typeface="+mn-ea"/>
                <a:cs typeface="+mn-cs"/>
              </a:defRPr>
            </a:lvl1pPr>
          </a:lstStyle>
          <a:p>
            <a:pPr defTabSz="914165" fontAlgn="base">
              <a:spcBef>
                <a:spcPct val="0"/>
              </a:spcBef>
              <a:spcAft>
                <a:spcPct val="0"/>
              </a:spcAft>
              <a:defRPr/>
            </a:pPr>
            <a:endParaRPr lang="en-US" altLang="en-US">
              <a:solidFill>
                <a:srgbClr val="000000"/>
              </a:solidFill>
              <a:latin typeface="Garamond"/>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charset="0"/>
              </a:defRPr>
            </a:lvl1pPr>
          </a:lstStyle>
          <a:p>
            <a:pPr defTabSz="914165" fontAlgn="base">
              <a:spcBef>
                <a:spcPct val="0"/>
              </a:spcBef>
              <a:spcAft>
                <a:spcPct val="0"/>
              </a:spcAft>
            </a:pPr>
            <a:fld id="{D466F582-0171-F94E-A701-C8B9F2B60E51}" type="slidenum">
              <a:rPr lang="en-US" smtClean="0">
                <a:solidFill>
                  <a:srgbClr val="000000"/>
                </a:solidFill>
                <a:ea typeface="ＭＳ Ｐゴシック" charset="0"/>
                <a:cs typeface="ＭＳ Ｐゴシック" charset="0"/>
              </a:rPr>
              <a:pPr defTabSz="914165" fontAlgn="base">
                <a:spcBef>
                  <a:spcPct val="0"/>
                </a:spcBef>
                <a:spcAft>
                  <a:spcPct val="0"/>
                </a:spcAft>
              </a:pPr>
              <a:t>‹#›</a:t>
            </a:fld>
            <a:endParaRPr lang="en-US" smtClean="0">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248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Tree>
    <p:extLst>
      <p:ext uri="{BB962C8B-B14F-4D97-AF65-F5344CB8AC3E}">
        <p14:creationId xmlns:p14="http://schemas.microsoft.com/office/powerpoint/2010/main" val="2050193184"/>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082" algn="l" rtl="0" fontAlgn="base">
        <a:spcBef>
          <a:spcPct val="0"/>
        </a:spcBef>
        <a:spcAft>
          <a:spcPct val="0"/>
        </a:spcAft>
        <a:defRPr sz="4000">
          <a:solidFill>
            <a:schemeClr val="tx2"/>
          </a:solidFill>
          <a:latin typeface="Garamond" pitchFamily="-106" charset="0"/>
        </a:defRPr>
      </a:lvl6pPr>
      <a:lvl7pPr marL="914165" algn="l" rtl="0" fontAlgn="base">
        <a:spcBef>
          <a:spcPct val="0"/>
        </a:spcBef>
        <a:spcAft>
          <a:spcPct val="0"/>
        </a:spcAft>
        <a:defRPr sz="4000">
          <a:solidFill>
            <a:schemeClr val="tx2"/>
          </a:solidFill>
          <a:latin typeface="Garamond" pitchFamily="-106" charset="0"/>
        </a:defRPr>
      </a:lvl7pPr>
      <a:lvl8pPr marL="1371250" algn="l" rtl="0" fontAlgn="base">
        <a:spcBef>
          <a:spcPct val="0"/>
        </a:spcBef>
        <a:spcAft>
          <a:spcPct val="0"/>
        </a:spcAft>
        <a:defRPr sz="4000">
          <a:solidFill>
            <a:schemeClr val="tx2"/>
          </a:solidFill>
          <a:latin typeface="Garamond" pitchFamily="-106" charset="0"/>
        </a:defRPr>
      </a:lvl8pPr>
      <a:lvl9pPr marL="1828332" algn="l" rtl="0" fontAlgn="base">
        <a:spcBef>
          <a:spcPct val="0"/>
        </a:spcBef>
        <a:spcAft>
          <a:spcPct val="0"/>
        </a:spcAft>
        <a:defRPr sz="4000">
          <a:solidFill>
            <a:schemeClr val="tx2"/>
          </a:solidFill>
          <a:latin typeface="Garamond" pitchFamily="-106"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781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489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198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06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mj-lt"/>
                <a:ea typeface="+mn-ea"/>
                <a:cs typeface="+mn-cs"/>
              </a:defRPr>
            </a:lvl1pPr>
          </a:lstStyle>
          <a:p>
            <a:pPr defTabSz="914165" fontAlgn="base">
              <a:spcBef>
                <a:spcPct val="0"/>
              </a:spcBef>
              <a:spcAft>
                <a:spcPct val="0"/>
              </a:spcAft>
              <a:defRPr/>
            </a:pPr>
            <a:endParaRPr lang="en-US" altLang="en-US">
              <a:solidFill>
                <a:srgbClr val="000000"/>
              </a:solidFill>
              <a:latin typeface="Garamond"/>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charset="0"/>
              </a:defRPr>
            </a:lvl1pPr>
          </a:lstStyle>
          <a:p>
            <a:pPr defTabSz="914165" fontAlgn="base">
              <a:spcBef>
                <a:spcPct val="0"/>
              </a:spcBef>
              <a:spcAft>
                <a:spcPct val="0"/>
              </a:spcAft>
            </a:pPr>
            <a:fld id="{D466F582-0171-F94E-A701-C8B9F2B60E51}" type="slidenum">
              <a:rPr lang="en-US" smtClean="0">
                <a:solidFill>
                  <a:srgbClr val="000000"/>
                </a:solidFill>
                <a:ea typeface="ＭＳ Ｐゴシック" charset="0"/>
                <a:cs typeface="ＭＳ Ｐゴシック" charset="0"/>
              </a:rPr>
              <a:pPr defTabSz="914165" fontAlgn="base">
                <a:spcBef>
                  <a:spcPct val="0"/>
                </a:spcBef>
                <a:spcAft>
                  <a:spcPct val="0"/>
                </a:spcAft>
              </a:pPr>
              <a:t>‹#›</a:t>
            </a:fld>
            <a:endParaRPr lang="en-US" smtClean="0">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248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Tree>
    <p:extLst>
      <p:ext uri="{BB962C8B-B14F-4D97-AF65-F5344CB8AC3E}">
        <p14:creationId xmlns:p14="http://schemas.microsoft.com/office/powerpoint/2010/main" val="69374150"/>
      </p:ext>
    </p:extLst>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 id="214748438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082" algn="l" rtl="0" fontAlgn="base">
        <a:spcBef>
          <a:spcPct val="0"/>
        </a:spcBef>
        <a:spcAft>
          <a:spcPct val="0"/>
        </a:spcAft>
        <a:defRPr sz="4000">
          <a:solidFill>
            <a:schemeClr val="tx2"/>
          </a:solidFill>
          <a:latin typeface="Garamond" pitchFamily="-106" charset="0"/>
        </a:defRPr>
      </a:lvl6pPr>
      <a:lvl7pPr marL="914165" algn="l" rtl="0" fontAlgn="base">
        <a:spcBef>
          <a:spcPct val="0"/>
        </a:spcBef>
        <a:spcAft>
          <a:spcPct val="0"/>
        </a:spcAft>
        <a:defRPr sz="4000">
          <a:solidFill>
            <a:schemeClr val="tx2"/>
          </a:solidFill>
          <a:latin typeface="Garamond" pitchFamily="-106" charset="0"/>
        </a:defRPr>
      </a:lvl7pPr>
      <a:lvl8pPr marL="1371250" algn="l" rtl="0" fontAlgn="base">
        <a:spcBef>
          <a:spcPct val="0"/>
        </a:spcBef>
        <a:spcAft>
          <a:spcPct val="0"/>
        </a:spcAft>
        <a:defRPr sz="4000">
          <a:solidFill>
            <a:schemeClr val="tx2"/>
          </a:solidFill>
          <a:latin typeface="Garamond" pitchFamily="-106" charset="0"/>
        </a:defRPr>
      </a:lvl8pPr>
      <a:lvl9pPr marL="1828332" algn="l" rtl="0" fontAlgn="base">
        <a:spcBef>
          <a:spcPct val="0"/>
        </a:spcBef>
        <a:spcAft>
          <a:spcPct val="0"/>
        </a:spcAft>
        <a:defRPr sz="4000">
          <a:solidFill>
            <a:schemeClr val="tx2"/>
          </a:solidFill>
          <a:latin typeface="Garamond" pitchFamily="-106"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781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489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198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06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678496636"/>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30"/>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solidFill>
                  <a:srgbClr val="000000"/>
                </a:solidFill>
                <a:latin typeface="+mj-lt"/>
                <a:ea typeface="+mn-ea"/>
                <a:cs typeface="+mn-cs"/>
              </a:defRPr>
            </a:lvl1pPr>
          </a:lstStyle>
          <a:p>
            <a:pPr defTabSz="914165"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solidFill>
                  <a:srgbClr val="000000"/>
                </a:solidFill>
                <a:latin typeface="Garamond" charset="0"/>
              </a:defRPr>
            </a:lvl1pPr>
          </a:lstStyle>
          <a:p>
            <a:pPr defTabSz="914165" fontAlgn="base">
              <a:spcBef>
                <a:spcPct val="0"/>
              </a:spcBef>
              <a:spcAft>
                <a:spcPct val="0"/>
              </a:spcAft>
            </a:pPr>
            <a:fld id="{55D46416-474E-184B-A5AD-7D0BC91A8C60}" type="slidenum">
              <a:rPr lang="en-US" smtClean="0">
                <a:ea typeface="ＭＳ Ｐゴシック" charset="0"/>
                <a:cs typeface="Arial" charset="0"/>
              </a:rPr>
              <a:pPr defTabSz="914165"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3" y="6525344"/>
            <a:ext cx="1080120" cy="312522"/>
          </a:xfrm>
          <a:prstGeom prst="rect">
            <a:avLst/>
          </a:prstGeom>
        </p:spPr>
      </p:pic>
    </p:spTree>
    <p:extLst>
      <p:ext uri="{BB962C8B-B14F-4D97-AF65-F5344CB8AC3E}">
        <p14:creationId xmlns:p14="http://schemas.microsoft.com/office/powerpoint/2010/main" val="399141565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 id="214748442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937999002"/>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871727458"/>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A82C0C1-0AC2-0B4F-A577-3D5DC5D07634}" type="slidenum">
              <a:rPr lang="en-US" smtClean="0">
                <a:solidFill>
                  <a:prstClr val="black">
                    <a:tint val="75000"/>
                  </a:prstClr>
                </a:solidFill>
                <a:latin typeface="Calisto MT"/>
              </a:rPr>
              <a:pPr defTabSz="457200"/>
              <a:t>‹#›</a:t>
            </a:fld>
            <a:endParaRPr lang="en-US">
              <a:solidFill>
                <a:prstClr val="black">
                  <a:tint val="75000"/>
                </a:prstClr>
              </a:solidFill>
              <a:latin typeface="Calisto MT"/>
            </a:endParaRPr>
          </a:p>
        </p:txBody>
      </p:sp>
    </p:spTree>
    <p:extLst>
      <p:ext uri="{BB962C8B-B14F-4D97-AF65-F5344CB8AC3E}">
        <p14:creationId xmlns:p14="http://schemas.microsoft.com/office/powerpoint/2010/main" val="2161156855"/>
      </p:ext>
    </p:extLst>
  </p:cSld>
  <p:clrMap bg1="lt1" tx1="dk1" bg2="lt2" tx2="dk2" accent1="accent1" accent2="accent2" accent3="accent3" accent4="accent4" accent5="accent5" accent6="accent6" hlink="hlink" folHlink="folHlink"/>
  <p:sldLayoutIdLst>
    <p:sldLayoutId id="2147484471" r:id="rId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Perpetua"/>
          <a:ea typeface="+mn-ea"/>
          <a:cs typeface="Perpetu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Perpetua"/>
          <a:ea typeface="+mn-ea"/>
          <a:cs typeface="Perpetua"/>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Perpetua"/>
          <a:ea typeface="+mn-ea"/>
          <a:cs typeface="Perpetua"/>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Perpetua"/>
          <a:ea typeface="+mn-ea"/>
          <a:cs typeface="Perpetua"/>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Perpetua"/>
          <a:ea typeface="+mn-ea"/>
          <a:cs typeface="Perpetu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EBE9CF4-FEF8-6C4E-93E0-DBB5FD807A09}" type="slidenum">
              <a:rPr lang="en-US" smtClean="0">
                <a:solidFill>
                  <a:srgbClr val="000000">
                    <a:tint val="75000"/>
                  </a:srgbClr>
                </a:solidFill>
                <a:latin typeface="Tahoma"/>
              </a:rPr>
              <a:pPr defTabSz="457200"/>
              <a:t>‹#›</a:t>
            </a:fld>
            <a:endParaRPr lang="en-US">
              <a:solidFill>
                <a:srgbClr val="000000">
                  <a:tint val="75000"/>
                </a:srgbClr>
              </a:solidFill>
              <a:latin typeface="Tahoma"/>
            </a:endParaRPr>
          </a:p>
        </p:txBody>
      </p:sp>
    </p:spTree>
    <p:extLst>
      <p:ext uri="{BB962C8B-B14F-4D97-AF65-F5344CB8AC3E}">
        <p14:creationId xmlns:p14="http://schemas.microsoft.com/office/powerpoint/2010/main" val="1452442131"/>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200">
          <a:solidFill>
            <a:schemeClr val="tx1"/>
          </a:solidFill>
          <a:latin typeface="Perpetua"/>
          <a:ea typeface="+mn-ea"/>
          <a:cs typeface="Perpetua"/>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800">
          <a:solidFill>
            <a:schemeClr val="tx1"/>
          </a:solidFill>
          <a:latin typeface="Perpetua"/>
          <a:cs typeface="Perpetua"/>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800">
          <a:solidFill>
            <a:schemeClr val="tx1"/>
          </a:solidFill>
          <a:latin typeface="Perpetua"/>
          <a:cs typeface="Perpetua"/>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400">
          <a:solidFill>
            <a:schemeClr val="tx1"/>
          </a:solidFill>
          <a:latin typeface="Perpetua"/>
          <a:cs typeface="Perpetua"/>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Perpetua"/>
          <a:cs typeface="Perpetu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defTabSz="914400"/>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defTabSz="914400"/>
            <a:fld id="{6F400BD0-49BF-48FC-8114-37C1D4F5AB3D}" type="slidenum">
              <a:rPr lang="en-US" altLang="en-US">
                <a:solidFill>
                  <a:srgbClr val="000000"/>
                </a:solidFill>
              </a:rPr>
              <a:pPr defTabSz="914400"/>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defTabSz="914400">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defTabSz="914400">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14552183"/>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8.jpeg"/><Relationship Id="rId6" Type="http://schemas.openxmlformats.org/officeDocument/2006/relationships/image" Target="../media/image1.png"/><Relationship Id="rId1" Type="http://schemas.openxmlformats.org/officeDocument/2006/relationships/slideLayout" Target="../slideLayouts/slideLayout40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7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7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8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8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8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8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8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8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8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8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8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8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9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9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9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9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9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9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9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97.xml"/></Relationships>
</file>

<file path=ppt/slides/_rels/slide1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12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303.xml"/><Relationship Id="rId2" Type="http://schemas.openxmlformats.org/officeDocument/2006/relationships/notesSlide" Target="../notesSlides/notesSlide9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99.xml"/><Relationship Id="rId3" Type="http://schemas.openxmlformats.org/officeDocument/2006/relationships/image" Target="../media/image32.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00.xml"/><Relationship Id="rId3" Type="http://schemas.openxmlformats.org/officeDocument/2006/relationships/chart" Target="../charts/chart1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01.xml"/><Relationship Id="rId3" Type="http://schemas.openxmlformats.org/officeDocument/2006/relationships/image" Target="../media/image32.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02.xml"/><Relationship Id="rId3" Type="http://schemas.openxmlformats.org/officeDocument/2006/relationships/chart" Target="../charts/char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03.xml"/><Relationship Id="rId3" Type="http://schemas.openxmlformats.org/officeDocument/2006/relationships/chart" Target="../charts/char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04.xml"/><Relationship Id="rId3" Type="http://schemas.openxmlformats.org/officeDocument/2006/relationships/chart" Target="../charts/chart1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0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10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png"/><Relationship Id="rId1" Type="http://schemas.openxmlformats.org/officeDocument/2006/relationships/slideLayout" Target="../slideLayouts/slideLayout415.xml"/><Relationship Id="rId2" Type="http://schemas.openxmlformats.org/officeDocument/2006/relationships/notesSlide" Target="../notesSlides/notesSlide107.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08.xml"/><Relationship Id="rId4" Type="http://schemas.openxmlformats.org/officeDocument/2006/relationships/chart" Target="../charts/chart15.xml"/><Relationship Id="rId5" Type="http://schemas.openxmlformats.org/officeDocument/2006/relationships/chart" Target="../charts/chart16.xml"/><Relationship Id="rId1" Type="http://schemas.openxmlformats.org/officeDocument/2006/relationships/tags" Target="../tags/tag10.xml"/><Relationship Id="rId2" Type="http://schemas.openxmlformats.org/officeDocument/2006/relationships/slideLayout" Target="../slideLayouts/slideLayout416.xml"/></Relationships>
</file>

<file path=ppt/slides/_rels/slide132.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416.xml"/><Relationship Id="rId3" Type="http://schemas.openxmlformats.org/officeDocument/2006/relationships/notesSlide" Target="../notesSlides/notesSlide10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16.xml"/><Relationship Id="rId2" Type="http://schemas.openxmlformats.org/officeDocument/2006/relationships/notesSlide" Target="../notesSlides/notesSlide110.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11.xml"/><Relationship Id="rId4" Type="http://schemas.openxmlformats.org/officeDocument/2006/relationships/oleObject" Target="../embeddings/oleObject1.bin"/><Relationship Id="rId5" Type="http://schemas.openxmlformats.org/officeDocument/2006/relationships/image" Target="../media/image34.wmf"/><Relationship Id="rId1" Type="http://schemas.openxmlformats.org/officeDocument/2006/relationships/vmlDrawing" Target="../drawings/vmlDrawing7.vml"/><Relationship Id="rId2" Type="http://schemas.openxmlformats.org/officeDocument/2006/relationships/slideLayout" Target="../slideLayouts/slideLayout416.xml"/></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416.xml"/><Relationship Id="rId4" Type="http://schemas.openxmlformats.org/officeDocument/2006/relationships/notesSlide" Target="../notesSlides/notesSlide112.xml"/><Relationship Id="rId5" Type="http://schemas.openxmlformats.org/officeDocument/2006/relationships/chart" Target="../charts/chart17.xml"/><Relationship Id="rId6" Type="http://schemas.openxmlformats.org/officeDocument/2006/relationships/oleObject" Target="../embeddings/oleObject2.bin"/><Relationship Id="rId7" Type="http://schemas.openxmlformats.org/officeDocument/2006/relationships/image" Target="../media/image35.wmf"/><Relationship Id="rId8" Type="http://schemas.openxmlformats.org/officeDocument/2006/relationships/oleObject" Target="../embeddings/oleObject3.bin"/><Relationship Id="rId9" Type="http://schemas.openxmlformats.org/officeDocument/2006/relationships/image" Target="../media/image36.wmf"/><Relationship Id="rId1" Type="http://schemas.openxmlformats.org/officeDocument/2006/relationships/vmlDrawing" Target="../drawings/vmlDrawing8.vml"/><Relationship Id="rId2" Type="http://schemas.openxmlformats.org/officeDocument/2006/relationships/tags" Target="../tags/tag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16.xml"/><Relationship Id="rId2" Type="http://schemas.openxmlformats.org/officeDocument/2006/relationships/notesSlide" Target="../notesSlides/notesSlide113.xml"/></Relationships>
</file>

<file path=ppt/slides/_rels/slide137.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416.xml"/><Relationship Id="rId3" Type="http://schemas.openxmlformats.org/officeDocument/2006/relationships/notesSlide" Target="../notesSlides/notesSlide114.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15.xml"/><Relationship Id="rId4" Type="http://schemas.openxmlformats.org/officeDocument/2006/relationships/oleObject" Target="../embeddings/oleObject4.bin"/><Relationship Id="rId5" Type="http://schemas.openxmlformats.org/officeDocument/2006/relationships/image" Target="../media/image37.wmf"/><Relationship Id="rId1" Type="http://schemas.openxmlformats.org/officeDocument/2006/relationships/vmlDrawing" Target="../drawings/vmlDrawing9.vml"/><Relationship Id="rId2" Type="http://schemas.openxmlformats.org/officeDocument/2006/relationships/slideLayout" Target="../slideLayouts/slideLayout416.xml"/></Relationships>
</file>

<file path=ppt/slides/_rels/slide139.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416.xml"/><Relationship Id="rId3" Type="http://schemas.openxmlformats.org/officeDocument/2006/relationships/notesSlide" Target="../notesSlides/notesSlide11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0.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image" Target="../media/image40.wmf"/><Relationship Id="rId13" Type="http://schemas.openxmlformats.org/officeDocument/2006/relationships/oleObject" Target="../embeddings/oleObject10.bin"/><Relationship Id="rId14" Type="http://schemas.openxmlformats.org/officeDocument/2006/relationships/image" Target="../media/image41.wmf"/><Relationship Id="rId1" Type="http://schemas.openxmlformats.org/officeDocument/2006/relationships/vmlDrawing" Target="../drawings/vmlDrawing10.vml"/><Relationship Id="rId2" Type="http://schemas.openxmlformats.org/officeDocument/2006/relationships/tags" Target="../tags/tag15.xml"/><Relationship Id="rId3" Type="http://schemas.openxmlformats.org/officeDocument/2006/relationships/slideLayout" Target="../slideLayouts/slideLayout416.xml"/><Relationship Id="rId4" Type="http://schemas.openxmlformats.org/officeDocument/2006/relationships/notesSlide" Target="../notesSlides/notesSlide117.xml"/><Relationship Id="rId5" Type="http://schemas.openxmlformats.org/officeDocument/2006/relationships/oleObject" Target="../embeddings/oleObject5.bin"/><Relationship Id="rId6" Type="http://schemas.openxmlformats.org/officeDocument/2006/relationships/image" Target="../media/image38.wmf"/><Relationship Id="rId7" Type="http://schemas.openxmlformats.org/officeDocument/2006/relationships/oleObject" Target="../embeddings/oleObject6.bin"/><Relationship Id="rId8" Type="http://schemas.openxmlformats.org/officeDocument/2006/relationships/image" Target="../media/image39.wmf"/><Relationship Id="rId9" Type="http://schemas.openxmlformats.org/officeDocument/2006/relationships/oleObject" Target="../embeddings/oleObject7.bin"/><Relationship Id="rId10" Type="http://schemas.openxmlformats.org/officeDocument/2006/relationships/oleObject" Target="../embeddings/oleObject8.bin"/></Relationships>
</file>

<file path=ppt/slides/_rels/slide141.xml.rels><?xml version="1.0" encoding="UTF-8" standalone="yes"?>
<Relationships xmlns="http://schemas.openxmlformats.org/package/2006/relationships"><Relationship Id="rId3" Type="http://schemas.openxmlformats.org/officeDocument/2006/relationships/slideLayout" Target="../slideLayouts/slideLayout416.xml"/><Relationship Id="rId4" Type="http://schemas.openxmlformats.org/officeDocument/2006/relationships/notesSlide" Target="../notesSlides/notesSlide118.xml"/><Relationship Id="rId5" Type="http://schemas.openxmlformats.org/officeDocument/2006/relationships/oleObject" Target="../embeddings/oleObject11.bin"/><Relationship Id="rId6" Type="http://schemas.openxmlformats.org/officeDocument/2006/relationships/image" Target="../media/image42.wmf"/><Relationship Id="rId7" Type="http://schemas.openxmlformats.org/officeDocument/2006/relationships/oleObject" Target="../embeddings/oleObject12.bin"/><Relationship Id="rId8" Type="http://schemas.openxmlformats.org/officeDocument/2006/relationships/image" Target="../media/image43.emf"/><Relationship Id="rId1" Type="http://schemas.openxmlformats.org/officeDocument/2006/relationships/vmlDrawing" Target="../drawings/vmlDrawing11.vml"/><Relationship Id="rId2" Type="http://schemas.openxmlformats.org/officeDocument/2006/relationships/tags" Target="../tags/tag16.xml"/></Relationships>
</file>

<file path=ppt/slides/_rels/slide142.xml.rels><?xml version="1.0" encoding="UTF-8" standalone="yes"?>
<Relationships xmlns="http://schemas.openxmlformats.org/package/2006/relationships"><Relationship Id="rId3" Type="http://schemas.openxmlformats.org/officeDocument/2006/relationships/slideLayout" Target="../slideLayouts/slideLayout416.xml"/><Relationship Id="rId4" Type="http://schemas.openxmlformats.org/officeDocument/2006/relationships/notesSlide" Target="../notesSlides/notesSlide119.xml"/><Relationship Id="rId5" Type="http://schemas.openxmlformats.org/officeDocument/2006/relationships/oleObject" Target="../embeddings/oleObject13.bin"/><Relationship Id="rId6" Type="http://schemas.openxmlformats.org/officeDocument/2006/relationships/image" Target="../media/image44.wmf"/><Relationship Id="rId1" Type="http://schemas.openxmlformats.org/officeDocument/2006/relationships/vmlDrawing" Target="../drawings/vmlDrawing12.vml"/><Relationship Id="rId2" Type="http://schemas.openxmlformats.org/officeDocument/2006/relationships/tags" Target="../tags/tag17.xml"/></Relationships>
</file>

<file path=ppt/slides/_rels/slide143.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416.xml"/><Relationship Id="rId3" Type="http://schemas.openxmlformats.org/officeDocument/2006/relationships/notesSlide" Target="../notesSlides/notesSlide120.xml"/></Relationships>
</file>

<file path=ppt/slides/_rels/slide144.xml.rels><?xml version="1.0" encoding="UTF-8" standalone="yes"?>
<Relationships xmlns="http://schemas.openxmlformats.org/package/2006/relationships"><Relationship Id="rId3" Type="http://schemas.openxmlformats.org/officeDocument/2006/relationships/slideLayout" Target="../slideLayouts/slideLayout416.xml"/><Relationship Id="rId4" Type="http://schemas.openxmlformats.org/officeDocument/2006/relationships/notesSlide" Target="../notesSlides/notesSlide121.xml"/><Relationship Id="rId5" Type="http://schemas.openxmlformats.org/officeDocument/2006/relationships/oleObject" Target="../embeddings/oleObject14.bin"/><Relationship Id="rId6" Type="http://schemas.openxmlformats.org/officeDocument/2006/relationships/image" Target="../media/image45.wmf"/><Relationship Id="rId1" Type="http://schemas.openxmlformats.org/officeDocument/2006/relationships/vmlDrawing" Target="../drawings/vmlDrawing13.vml"/><Relationship Id="rId2" Type="http://schemas.openxmlformats.org/officeDocument/2006/relationships/tags" Target="../tags/tag1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16.xml"/><Relationship Id="rId2" Type="http://schemas.openxmlformats.org/officeDocument/2006/relationships/notesSlide" Target="../notesSlides/notesSlide122.xml"/></Relationships>
</file>

<file path=ppt/slides/_rels/slide146.xml.rels><?xml version="1.0" encoding="UTF-8" standalone="yes"?>
<Relationships xmlns="http://schemas.openxmlformats.org/package/2006/relationships"><Relationship Id="rId3" Type="http://schemas.openxmlformats.org/officeDocument/2006/relationships/slideLayout" Target="../slideLayouts/slideLayout416.xml"/><Relationship Id="rId4" Type="http://schemas.openxmlformats.org/officeDocument/2006/relationships/notesSlide" Target="../notesSlides/notesSlide123.xml"/><Relationship Id="rId5" Type="http://schemas.openxmlformats.org/officeDocument/2006/relationships/oleObject" Target="../embeddings/oleObject15.bin"/><Relationship Id="rId6" Type="http://schemas.openxmlformats.org/officeDocument/2006/relationships/image" Target="../media/image46.wmf"/><Relationship Id="rId7" Type="http://schemas.openxmlformats.org/officeDocument/2006/relationships/oleObject" Target="../embeddings/oleObject16.bin"/><Relationship Id="rId1" Type="http://schemas.openxmlformats.org/officeDocument/2006/relationships/vmlDrawing" Target="../drawings/vmlDrawing14.vml"/><Relationship Id="rId2" Type="http://schemas.openxmlformats.org/officeDocument/2006/relationships/tags" Target="../tags/tag20.xml"/></Relationships>
</file>

<file path=ppt/slides/_rels/slide147.xml.rels><?xml version="1.0" encoding="UTF-8" standalone="yes"?>
<Relationships xmlns="http://schemas.openxmlformats.org/package/2006/relationships"><Relationship Id="rId3" Type="http://schemas.openxmlformats.org/officeDocument/2006/relationships/slideLayout" Target="../slideLayouts/slideLayout416.xml"/><Relationship Id="rId4" Type="http://schemas.openxmlformats.org/officeDocument/2006/relationships/notesSlide" Target="../notesSlides/notesSlide124.xml"/><Relationship Id="rId5" Type="http://schemas.openxmlformats.org/officeDocument/2006/relationships/oleObject" Target="../embeddings/oleObject17.bin"/><Relationship Id="rId6" Type="http://schemas.openxmlformats.org/officeDocument/2006/relationships/image" Target="../media/image47.wmf"/><Relationship Id="rId1" Type="http://schemas.openxmlformats.org/officeDocument/2006/relationships/vmlDrawing" Target="../drawings/vmlDrawing15.vml"/><Relationship Id="rId2" Type="http://schemas.openxmlformats.org/officeDocument/2006/relationships/tags" Target="../tags/tag21.xml"/></Relationships>
</file>

<file path=ppt/slides/_rels/slide148.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416.xml"/><Relationship Id="rId3" Type="http://schemas.openxmlformats.org/officeDocument/2006/relationships/notesSlide" Target="../notesSlides/notesSlide12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16.xml"/><Relationship Id="rId2" Type="http://schemas.openxmlformats.org/officeDocument/2006/relationships/notesSlide" Target="../notesSlides/notesSlide12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0.xml"/><Relationship Id="rId5" Type="http://schemas.openxmlformats.org/officeDocument/2006/relationships/oleObject" Target="../embeddings/Microsoft_Excel_97_-_2004_Worksheet3.xls"/><Relationship Id="rId6" Type="http://schemas.openxmlformats.org/officeDocument/2006/relationships/image" Target="../media/image20.png"/><Relationship Id="rId1" Type="http://schemas.openxmlformats.org/officeDocument/2006/relationships/vmlDrawing" Target="../drawings/vmlDrawing3.vml"/><Relationship Id="rId2" Type="http://schemas.openxmlformats.org/officeDocument/2006/relationships/tags" Target="../tags/tag2.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27.xml"/><Relationship Id="rId4" Type="http://schemas.openxmlformats.org/officeDocument/2006/relationships/chart" Target="../charts/chart18.xml"/><Relationship Id="rId1" Type="http://schemas.openxmlformats.org/officeDocument/2006/relationships/tags" Target="../tags/tag23.xml"/><Relationship Id="rId2" Type="http://schemas.openxmlformats.org/officeDocument/2006/relationships/slideLayout" Target="../slideLayouts/slideLayout416.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28.xml"/><Relationship Id="rId4" Type="http://schemas.openxmlformats.org/officeDocument/2006/relationships/chart" Target="../charts/chart19.xml"/><Relationship Id="rId5" Type="http://schemas.openxmlformats.org/officeDocument/2006/relationships/chart" Target="../charts/chart20.xml"/><Relationship Id="rId6" Type="http://schemas.openxmlformats.org/officeDocument/2006/relationships/chart" Target="../charts/chart21.xml"/><Relationship Id="rId7" Type="http://schemas.openxmlformats.org/officeDocument/2006/relationships/chart" Target="../charts/chart22.xml"/><Relationship Id="rId8" Type="http://schemas.openxmlformats.org/officeDocument/2006/relationships/chart" Target="../charts/chart23.xml"/><Relationship Id="rId9" Type="http://schemas.openxmlformats.org/officeDocument/2006/relationships/chart" Target="../charts/chart24.xml"/><Relationship Id="rId1" Type="http://schemas.openxmlformats.org/officeDocument/2006/relationships/tags" Target="../tags/tag24.xml"/><Relationship Id="rId2" Type="http://schemas.openxmlformats.org/officeDocument/2006/relationships/slideLayout" Target="../slideLayouts/slideLayout416.xml"/></Relationships>
</file>

<file path=ppt/slides/_rels/slide152.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416.xml"/><Relationship Id="rId3" Type="http://schemas.openxmlformats.org/officeDocument/2006/relationships/notesSlide" Target="../notesSlides/notesSlide129.xml"/></Relationships>
</file>

<file path=ppt/slides/_rels/slide153.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416.xml"/><Relationship Id="rId3" Type="http://schemas.openxmlformats.org/officeDocument/2006/relationships/notesSlide" Target="../notesSlides/notesSlide130.xml"/></Relationships>
</file>

<file path=ppt/slides/_rels/slide154.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416.xml"/><Relationship Id="rId3" Type="http://schemas.openxmlformats.org/officeDocument/2006/relationships/notesSlide" Target="../notesSlides/notesSlide131.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32.xml"/><Relationship Id="rId4" Type="http://schemas.openxmlformats.org/officeDocument/2006/relationships/chart" Target="../charts/chart25.xml"/><Relationship Id="rId1" Type="http://schemas.openxmlformats.org/officeDocument/2006/relationships/tags" Target="../tags/tag28.xml"/><Relationship Id="rId2" Type="http://schemas.openxmlformats.org/officeDocument/2006/relationships/slideLayout" Target="../slideLayouts/slideLayout416.xml"/></Relationships>
</file>

<file path=ppt/slides/_rels/slide156.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416.xml"/></Relationships>
</file>

<file path=ppt/slides/_rels/slide157.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416.xml"/><Relationship Id="rId3" Type="http://schemas.openxmlformats.org/officeDocument/2006/relationships/chart" Target="../charts/chart2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16.xml"/></Relationships>
</file>

<file path=ppt/slides/_rels/slide159.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4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1.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15.xml"/><Relationship Id="rId2" Type="http://schemas.openxmlformats.org/officeDocument/2006/relationships/image" Target="../media/image8.jpeg"/><Relationship Id="rId3" Type="http://schemas.openxmlformats.org/officeDocument/2006/relationships/image" Target="../media/image1.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2.xml.rels><?xml version="1.0" encoding="UTF-8" standalone="yes"?>
<Relationships xmlns="http://schemas.openxmlformats.org/package/2006/relationships"><Relationship Id="rId3" Type="http://schemas.openxmlformats.org/officeDocument/2006/relationships/hyperlink" Target="http://users.ece.cmu.edu/~omutlu/pub/fst_asplos10.pdf" TargetMode="External"/><Relationship Id="rId4" Type="http://schemas.openxmlformats.org/officeDocument/2006/relationships/hyperlink" Target="http://www.ece.cmu.edu/CALCM/asplos10/doku.php" TargetMode="External"/><Relationship Id="rId5" Type="http://schemas.openxmlformats.org/officeDocument/2006/relationships/hyperlink" Target="http://users.ece.cmu.edu/~omutlu/pub/ebrahimi_asplos10_talk.pdf" TargetMode="External"/><Relationship Id="rId6" Type="http://schemas.openxmlformats.org/officeDocument/2006/relationships/hyperlink" Target="file://localhost/Users/omutlu/Documents/presentations/CMU/SNU%20Lectures%20June%2018-20%202012/previous%20talks/ebrahimi_asplos10_talk.pdf" TargetMode="External"/><Relationship Id="rId1" Type="http://schemas.openxmlformats.org/officeDocument/2006/relationships/slideLayout" Target="../slideLayouts/slideLayout45.xml"/><Relationship Id="rId2" Type="http://schemas.openxmlformats.org/officeDocument/2006/relationships/notesSlide" Target="../notesSlides/notesSlide133.xml"/></Relationships>
</file>

<file path=ppt/slides/_rels/slide163.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159.xml"/><Relationship Id="rId3" Type="http://schemas.openxmlformats.org/officeDocument/2006/relationships/notesSlide" Target="../notesSlides/notesSlide13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79.xml"/><Relationship Id="rId2" Type="http://schemas.openxmlformats.org/officeDocument/2006/relationships/notesSlide" Target="../notesSlides/notesSlide13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notesSlide" Target="../notesSlides/notesSlide13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notesSlide" Target="../notesSlides/notesSlide1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notesSlide" Target="../notesSlides/notesSlide138.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48.png"/><Relationship Id="rId1" Type="http://schemas.openxmlformats.org/officeDocument/2006/relationships/vmlDrawing" Target="../drawings/vmlDrawing16.vml"/><Relationship Id="rId2" Type="http://schemas.openxmlformats.org/officeDocument/2006/relationships/slideLayout" Target="../slideLayouts/slideLayout159.xml"/></Relationships>
</file>

<file path=ppt/slides/_rels/slide184.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49.png"/><Relationship Id="rId1" Type="http://schemas.openxmlformats.org/officeDocument/2006/relationships/vmlDrawing" Target="../drawings/vmlDrawing17.vml"/><Relationship Id="rId2" Type="http://schemas.openxmlformats.org/officeDocument/2006/relationships/slideLayout" Target="../slideLayouts/slideLayout159.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hyperlink" Target="file://localhost/Users/omutlu/Documents/presentations/CMU/SNU%20Lectures%20June%2018-20%202012/previous%20talks/ebrahimi_asplos10_talk.pdf" TargetMode="Externa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7.xml.rels><?xml version="1.0" encoding="UTF-8" standalone="yes"?>
<Relationships xmlns="http://schemas.openxmlformats.org/package/2006/relationships"><Relationship Id="rId3" Type="http://schemas.openxmlformats.org/officeDocument/2006/relationships/hyperlink" Target="http://users.ece.cmu.edu/~omutlu/pub/memory-channel-partitioning-micro11.pdf" TargetMode="External"/><Relationship Id="rId4" Type="http://schemas.openxmlformats.org/officeDocument/2006/relationships/hyperlink" Target="http://www.microarch.org/micro44/" TargetMode="External"/><Relationship Id="rId5" Type="http://schemas.openxmlformats.org/officeDocument/2006/relationships/hyperlink" Target="http://users.ece.cmu.edu/~omutlu/pub/subramanian_micro11_talk.pptx" TargetMode="External"/><Relationship Id="rId6" Type="http://schemas.openxmlformats.org/officeDocument/2006/relationships/hyperlink" Target="file://localhost/Users/omutlu/Documents/presentations/CMU/SNU%20Lectures%20June%2018-20%202012/previous%20talks/subramanian_micro11_talk.pptx" TargetMode="External"/><Relationship Id="rId1" Type="http://schemas.openxmlformats.org/officeDocument/2006/relationships/slideLayout" Target="../slideLayouts/slideLayout56.xml"/><Relationship Id="rId2" Type="http://schemas.openxmlformats.org/officeDocument/2006/relationships/notesSlide" Target="../notesSlides/notesSlide139.xml"/></Relationships>
</file>

<file path=ppt/slides/_rels/slide188.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slideLayout" Target="../slideLayouts/slideLayout303.xml"/><Relationship Id="rId3" Type="http://schemas.openxmlformats.org/officeDocument/2006/relationships/notesSlide" Target="../notesSlides/notesSlide140.xml"/></Relationships>
</file>

<file path=ppt/slides/_rels/slide189.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slideLayout" Target="../slideLayouts/slideLayout428.xml"/><Relationship Id="rId3" Type="http://schemas.openxmlformats.org/officeDocument/2006/relationships/notesSlide" Target="../notesSlides/notesSlide1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428.xml"/><Relationship Id="rId3" Type="http://schemas.openxmlformats.org/officeDocument/2006/relationships/notesSlide" Target="../notesSlides/notesSlide142.xml"/></Relationships>
</file>

<file path=ppt/slides/_rels/slide191.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428.xml"/></Relationships>
</file>

<file path=ppt/slides/_rels/slide192.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428.xml"/><Relationship Id="rId3" Type="http://schemas.openxmlformats.org/officeDocument/2006/relationships/notesSlide" Target="../notesSlides/notesSlide143.xml"/></Relationships>
</file>

<file path=ppt/slides/_rels/slide193.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428.xml"/><Relationship Id="rId3" Type="http://schemas.openxmlformats.org/officeDocument/2006/relationships/notesSlide" Target="../notesSlides/notesSlide144.xml"/></Relationships>
</file>

<file path=ppt/slides/_rels/slide194.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Layout" Target="../slideLayouts/slideLayout428.xml"/><Relationship Id="rId3" Type="http://schemas.openxmlformats.org/officeDocument/2006/relationships/notesSlide" Target="../notesSlides/notesSlide145.xml"/></Relationships>
</file>

<file path=ppt/slides/_rels/slide195.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slideLayout" Target="../slideLayouts/slideLayout428.xml"/><Relationship Id="rId3" Type="http://schemas.openxmlformats.org/officeDocument/2006/relationships/notesSlide" Target="../notesSlides/notesSlide146.xml"/></Relationships>
</file>

<file path=ppt/slides/_rels/slide196.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Layout" Target="../slideLayouts/slideLayout303.xml"/><Relationship Id="rId3" Type="http://schemas.openxmlformats.org/officeDocument/2006/relationships/notesSlide" Target="../notesSlides/notesSlide147.xml"/></Relationships>
</file>

<file path=ppt/slides/_rels/slide197.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Layout" Target="../slideLayouts/slideLayout303.xml"/><Relationship Id="rId3" Type="http://schemas.openxmlformats.org/officeDocument/2006/relationships/notesSlide" Target="../notesSlides/notesSlide148.xml"/></Relationships>
</file>

<file path=ppt/slides/_rels/slide198.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slideLayout" Target="../slideLayouts/slideLayout303.xml"/><Relationship Id="rId3" Type="http://schemas.openxmlformats.org/officeDocument/2006/relationships/notesSlide" Target="../notesSlides/notesSlide149.xml"/></Relationships>
</file>

<file path=ppt/slides/_rels/slide199.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slideLayout" Target="../slideLayouts/slideLayout303.xml"/><Relationship Id="rId3" Type="http://schemas.openxmlformats.org/officeDocument/2006/relationships/notesSlide" Target="../notesSlides/notesSlide15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png"/><Relationship Id="rId8" Type="http://schemas.openxmlformats.org/officeDocument/2006/relationships/image" Target="../media/image15.jpeg"/><Relationship Id="rId9" Type="http://schemas.openxmlformats.org/officeDocument/2006/relationships/image" Target="../media/image16.png"/><Relationship Id="rId1" Type="http://schemas.openxmlformats.org/officeDocument/2006/relationships/slideLayout" Target="../slideLayouts/slideLayout181.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tags" Target="../tags/tag45.xml"/><Relationship Id="rId2" Type="http://schemas.openxmlformats.org/officeDocument/2006/relationships/slideLayout" Target="../slideLayouts/slideLayout439.xml"/><Relationship Id="rId3" Type="http://schemas.openxmlformats.org/officeDocument/2006/relationships/notesSlide" Target="../notesSlides/notesSlide151.xml"/></Relationships>
</file>

<file path=ppt/slides/_rels/slide201.xml.rels><?xml version="1.0" encoding="UTF-8" standalone="yes"?>
<Relationships xmlns="http://schemas.openxmlformats.org/package/2006/relationships"><Relationship Id="rId1" Type="http://schemas.openxmlformats.org/officeDocument/2006/relationships/tags" Target="../tags/tag46.xml"/><Relationship Id="rId2" Type="http://schemas.openxmlformats.org/officeDocument/2006/relationships/slideLayout" Target="../slideLayouts/slideLayout439.xml"/><Relationship Id="rId3" Type="http://schemas.openxmlformats.org/officeDocument/2006/relationships/notesSlide" Target="../notesSlides/notesSlide152.xml"/></Relationships>
</file>

<file path=ppt/slides/_rels/slide202.xml.rels><?xml version="1.0" encoding="UTF-8" standalone="yes"?>
<Relationships xmlns="http://schemas.openxmlformats.org/package/2006/relationships"><Relationship Id="rId1" Type="http://schemas.openxmlformats.org/officeDocument/2006/relationships/tags" Target="../tags/tag47.xml"/><Relationship Id="rId2" Type="http://schemas.openxmlformats.org/officeDocument/2006/relationships/slideLayout" Target="../slideLayouts/slideLayout439.xml"/><Relationship Id="rId3" Type="http://schemas.openxmlformats.org/officeDocument/2006/relationships/notesSlide" Target="../notesSlides/notesSlide153.xml"/></Relationships>
</file>

<file path=ppt/slides/_rels/slide203.xml.rels><?xml version="1.0" encoding="UTF-8" standalone="yes"?>
<Relationships xmlns="http://schemas.openxmlformats.org/package/2006/relationships"><Relationship Id="rId1" Type="http://schemas.openxmlformats.org/officeDocument/2006/relationships/tags" Target="../tags/tag48.xml"/><Relationship Id="rId2" Type="http://schemas.openxmlformats.org/officeDocument/2006/relationships/slideLayout" Target="../slideLayouts/slideLayout439.xml"/><Relationship Id="rId3" Type="http://schemas.openxmlformats.org/officeDocument/2006/relationships/notesSlide" Target="../notesSlides/notesSlide154.xml"/></Relationships>
</file>

<file path=ppt/slides/_rels/slide204.xml.rels><?xml version="1.0" encoding="UTF-8" standalone="yes"?>
<Relationships xmlns="http://schemas.openxmlformats.org/package/2006/relationships"><Relationship Id="rId1" Type="http://schemas.openxmlformats.org/officeDocument/2006/relationships/tags" Target="../tags/tag49.xml"/><Relationship Id="rId2" Type="http://schemas.openxmlformats.org/officeDocument/2006/relationships/slideLayout" Target="../slideLayouts/slideLayout439.xml"/><Relationship Id="rId3" Type="http://schemas.openxmlformats.org/officeDocument/2006/relationships/notesSlide" Target="../notesSlides/notesSlide155.xml"/></Relationships>
</file>

<file path=ppt/slides/_rels/slide205.xml.rels><?xml version="1.0" encoding="UTF-8" standalone="yes"?>
<Relationships xmlns="http://schemas.openxmlformats.org/package/2006/relationships"><Relationship Id="rId1" Type="http://schemas.openxmlformats.org/officeDocument/2006/relationships/tags" Target="../tags/tag50.xml"/><Relationship Id="rId2" Type="http://schemas.openxmlformats.org/officeDocument/2006/relationships/slideLayout" Target="../slideLayouts/slideLayout439.xml"/><Relationship Id="rId3" Type="http://schemas.openxmlformats.org/officeDocument/2006/relationships/notesSlide" Target="../notesSlides/notesSlide156.xml"/></Relationships>
</file>

<file path=ppt/slides/_rels/slide206.xml.rels><?xml version="1.0" encoding="UTF-8" standalone="yes"?>
<Relationships xmlns="http://schemas.openxmlformats.org/package/2006/relationships"><Relationship Id="rId1" Type="http://schemas.openxmlformats.org/officeDocument/2006/relationships/tags" Target="../tags/tag51.xml"/><Relationship Id="rId2" Type="http://schemas.openxmlformats.org/officeDocument/2006/relationships/slideLayout" Target="../slideLayouts/slideLayout439.xml"/><Relationship Id="rId3" Type="http://schemas.openxmlformats.org/officeDocument/2006/relationships/notesSlide" Target="../notesSlides/notesSlide157.xml"/></Relationships>
</file>

<file path=ppt/slides/_rels/slide207.xml.rels><?xml version="1.0" encoding="UTF-8" standalone="yes"?>
<Relationships xmlns="http://schemas.openxmlformats.org/package/2006/relationships"><Relationship Id="rId1" Type="http://schemas.openxmlformats.org/officeDocument/2006/relationships/tags" Target="../tags/tag52.xml"/><Relationship Id="rId2" Type="http://schemas.openxmlformats.org/officeDocument/2006/relationships/slideLayout" Target="../slideLayouts/slideLayout439.xml"/><Relationship Id="rId3" Type="http://schemas.openxmlformats.org/officeDocument/2006/relationships/notesSlide" Target="../notesSlides/notesSlide158.xml"/></Relationships>
</file>

<file path=ppt/slides/_rels/slide208.xml.rels><?xml version="1.0" encoding="UTF-8" standalone="yes"?>
<Relationships xmlns="http://schemas.openxmlformats.org/package/2006/relationships"><Relationship Id="rId1" Type="http://schemas.openxmlformats.org/officeDocument/2006/relationships/tags" Target="../tags/tag53.xml"/><Relationship Id="rId2" Type="http://schemas.openxmlformats.org/officeDocument/2006/relationships/slideLayout" Target="../slideLayouts/slideLayout439.xml"/><Relationship Id="rId3" Type="http://schemas.openxmlformats.org/officeDocument/2006/relationships/notesSlide" Target="../notesSlides/notesSlide159.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39.xml"/><Relationship Id="rId2" Type="http://schemas.openxmlformats.org/officeDocument/2006/relationships/notesSlide" Target="../notesSlides/notesSlide1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tags" Target="../tags/tag54.xml"/><Relationship Id="rId2" Type="http://schemas.openxmlformats.org/officeDocument/2006/relationships/slideLayout" Target="../slideLayouts/slideLayout439.xml"/><Relationship Id="rId3" Type="http://schemas.openxmlformats.org/officeDocument/2006/relationships/notesSlide" Target="../notesSlides/notesSlide161.xml"/></Relationships>
</file>

<file path=ppt/slides/_rels/slide211.xml.rels><?xml version="1.0" encoding="UTF-8" standalone="yes"?>
<Relationships xmlns="http://schemas.openxmlformats.org/package/2006/relationships"><Relationship Id="rId3" Type="http://schemas.openxmlformats.org/officeDocument/2006/relationships/slideLayout" Target="../slideLayouts/slideLayout439.xml"/><Relationship Id="rId4" Type="http://schemas.openxmlformats.org/officeDocument/2006/relationships/notesSlide" Target="../notesSlides/notesSlide162.xml"/><Relationship Id="rId5" Type="http://schemas.openxmlformats.org/officeDocument/2006/relationships/oleObject" Target="../embeddings/oleObject20.bin"/><Relationship Id="rId6" Type="http://schemas.openxmlformats.org/officeDocument/2006/relationships/image" Target="../media/image50.wmf"/><Relationship Id="rId1" Type="http://schemas.openxmlformats.org/officeDocument/2006/relationships/vmlDrawing" Target="../drawings/vmlDrawing18.vml"/><Relationship Id="rId2" Type="http://schemas.openxmlformats.org/officeDocument/2006/relationships/tags" Target="../tags/tag55.xml"/></Relationships>
</file>

<file path=ppt/slides/_rels/slide212.xml.rels><?xml version="1.0" encoding="UTF-8" standalone="yes"?>
<Relationships xmlns="http://schemas.openxmlformats.org/package/2006/relationships"><Relationship Id="rId1" Type="http://schemas.openxmlformats.org/officeDocument/2006/relationships/tags" Target="../tags/tag56.xml"/><Relationship Id="rId2" Type="http://schemas.openxmlformats.org/officeDocument/2006/relationships/slideLayout" Target="../slideLayouts/slideLayout439.xml"/><Relationship Id="rId3" Type="http://schemas.openxmlformats.org/officeDocument/2006/relationships/notesSlide" Target="../notesSlides/notesSlide163.xml"/></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164.xml"/><Relationship Id="rId4" Type="http://schemas.openxmlformats.org/officeDocument/2006/relationships/chart" Target="../charts/chart27.xml"/><Relationship Id="rId1" Type="http://schemas.openxmlformats.org/officeDocument/2006/relationships/tags" Target="../tags/tag57.xml"/><Relationship Id="rId2" Type="http://schemas.openxmlformats.org/officeDocument/2006/relationships/slideLayout" Target="../slideLayouts/slideLayout439.xml"/></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165.xml"/><Relationship Id="rId4" Type="http://schemas.openxmlformats.org/officeDocument/2006/relationships/chart" Target="../charts/chart28.xml"/><Relationship Id="rId5" Type="http://schemas.openxmlformats.org/officeDocument/2006/relationships/chart" Target="../charts/chart29.xml"/><Relationship Id="rId1" Type="http://schemas.openxmlformats.org/officeDocument/2006/relationships/tags" Target="../tags/tag58.xml"/><Relationship Id="rId2" Type="http://schemas.openxmlformats.org/officeDocument/2006/relationships/slideLayout" Target="../slideLayouts/slideLayout439.xml"/></Relationships>
</file>

<file path=ppt/slides/_rels/slide215.xml.rels><?xml version="1.0" encoding="UTF-8" standalone="yes"?>
<Relationships xmlns="http://schemas.openxmlformats.org/package/2006/relationships"><Relationship Id="rId1" Type="http://schemas.openxmlformats.org/officeDocument/2006/relationships/tags" Target="../tags/tag59.xml"/><Relationship Id="rId2" Type="http://schemas.openxmlformats.org/officeDocument/2006/relationships/slideLayout" Target="../slideLayouts/slideLayout439.xml"/><Relationship Id="rId3" Type="http://schemas.openxmlformats.org/officeDocument/2006/relationships/notesSlide" Target="../notesSlides/notesSlide16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hyperlink" Target="file://localhost/Users/omutlu/Documents/presentations/CMU/SNU%20Lectures%20June%2018-20%202012/previous%20talks/subramanian_micro11_talk.pptx" TargetMode="Externa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hyperlink" Target="file://localhost/Users/omutlu/Documents/presentations/CMU/SNU%20Lectures%20June%2018-20%202012/previous%20talks/ebrahimi_micro2011_talk.pptx" TargetMode="Externa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20.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8.jpeg"/><Relationship Id="rId6"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notesSlide" Target="../notesSlides/notesSlide16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2.xml.rels><?xml version="1.0" encoding="UTF-8" standalone="yes"?>
<Relationships xmlns="http://schemas.openxmlformats.org/package/2006/relationships"><Relationship Id="rId3" Type="http://schemas.openxmlformats.org/officeDocument/2006/relationships/hyperlink" Target="http://www.cs.utah.edu/~lizhang/HPCA19/" TargetMode="External"/><Relationship Id="rId4" Type="http://schemas.openxmlformats.org/officeDocument/2006/relationships/hyperlink" Target="http://users.ece.cmu.edu/~omutlu/pub/das_hpca13_talk.pptx" TargetMode="External"/><Relationship Id="rId5" Type="http://schemas.openxmlformats.org/officeDocument/2006/relationships/hyperlink" Target="http://users.ece.cmu.edu/~omutlu/pub/parallel-memory-scheduling_micro11.pdf" TargetMode="External"/><Relationship Id="rId6" Type="http://schemas.openxmlformats.org/officeDocument/2006/relationships/hyperlink" Target="http://www.microarch.org/micro44/" TargetMode="External"/><Relationship Id="rId7" Type="http://schemas.openxmlformats.org/officeDocument/2006/relationships/hyperlink" Target="http://users.ece.cmu.edu/~omutlu/pub/ebrahimi_micro11_talk.pptx" TargetMode="External"/><Relationship Id="rId1" Type="http://schemas.openxmlformats.org/officeDocument/2006/relationships/slideLayout" Target="../slideLayouts/slideLayout57.xml"/><Relationship Id="rId2" Type="http://schemas.openxmlformats.org/officeDocument/2006/relationships/hyperlink" Target="http://users.ece.cmu.edu/~omutlu/pub/application-to-core-mapping_hpca13.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15.xml"/><Relationship Id="rId3"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31.xml.rels><?xml version="1.0" encoding="UTF-8" standalone="yes"?>
<Relationships xmlns="http://schemas.openxmlformats.org/package/2006/relationships"><Relationship Id="rId3" Type="http://schemas.openxmlformats.org/officeDocument/2006/relationships/hyperlink" Target="http://users.ece.cmu.edu/~omutlu/pub/stfm_micro07.pdf" TargetMode="External"/><Relationship Id="rId4" Type="http://schemas.openxmlformats.org/officeDocument/2006/relationships/hyperlink" Target="http://www.microarch.org/micro40/" TargetMode="External"/><Relationship Id="rId5" Type="http://schemas.openxmlformats.org/officeDocument/2006/relationships/hyperlink" Target="http://users.ece.cmu.edu/~omutlu/pub/mutlu_micro07_talk.ppt" TargetMode="External"/><Relationship Id="rId6" Type="http://schemas.openxmlformats.org/officeDocument/2006/relationships/hyperlink" Target="file://localhost/Users/omutlu/Documents/presentations/CMU/SNU%20Lectures%20June%2018-20%202012/previous%20talks/mutlu_micro07_talk.ppt" TargetMode="External"/><Relationship Id="rId1" Type="http://schemas.openxmlformats.org/officeDocument/2006/relationships/slideLayout" Target="../slideLayouts/slideLayout225.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26.xml"/><Relationship Id="rId4" Type="http://schemas.openxmlformats.org/officeDocument/2006/relationships/notesSlide" Target="../notesSlides/notesSlide16.xml"/><Relationship Id="rId5" Type="http://schemas.openxmlformats.org/officeDocument/2006/relationships/oleObject" Target="../embeddings/Microsoft_Excel_97_-_2004_Worksheet4.xls"/><Relationship Id="rId6" Type="http://schemas.openxmlformats.org/officeDocument/2006/relationships/image" Target="../media/image20.png"/><Relationship Id="rId1" Type="http://schemas.openxmlformats.org/officeDocument/2006/relationships/vmlDrawing" Target="../drawings/vmlDrawing4.vml"/><Relationship Id="rId2" Type="http://schemas.openxmlformats.org/officeDocument/2006/relationships/tags" Target="../tags/tag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34.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03.xml"/><Relationship Id="rId3"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03.xml"/><Relationship Id="rId3"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03.xml"/><Relationship Id="rId3"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38.xml.rels><?xml version="1.0" encoding="UTF-8" standalone="yes"?>
<Relationships xmlns="http://schemas.openxmlformats.org/package/2006/relationships"><Relationship Id="rId3" Type="http://schemas.openxmlformats.org/officeDocument/2006/relationships/hyperlink" Target="http://users.ece.cmu.edu/~omutlu/pub/parbs_isca08.pdf" TargetMode="External"/><Relationship Id="rId4" Type="http://schemas.openxmlformats.org/officeDocument/2006/relationships/hyperlink" Target="http://isca2008.cs.princeton.edu/" TargetMode="External"/><Relationship Id="rId5" Type="http://schemas.openxmlformats.org/officeDocument/2006/relationships/hyperlink" Target="http://users.ece.cmu.edu/~omutlu/pub/mutlu_isca08_talk.ppt" TargetMode="External"/><Relationship Id="rId6" Type="http://schemas.openxmlformats.org/officeDocument/2006/relationships/hyperlink" Target="file://localhost/Users/omutlu/Documents/presentations/CMU/SNU%20Lectures%20June%2018-20%202012/previous%20talks/parbs-isca08-talk.ppt" TargetMode="External"/><Relationship Id="rId1" Type="http://schemas.openxmlformats.org/officeDocument/2006/relationships/slideLayout" Target="../slideLayouts/slideLayout202.xml"/><Relationship Id="rId2" Type="http://schemas.openxmlformats.org/officeDocument/2006/relationships/notesSlide" Target="../notesSlides/notesSlide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3.xml"/><Relationship Id="rId2"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Excel_97_-_2004_Worksheet1.xls"/><Relationship Id="rId5"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17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3.xml"/><Relationship Id="rId2" Type="http://schemas.openxmlformats.org/officeDocument/2006/relationships/notesSlide" Target="../notesSlides/notesSlide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3.xml"/><Relationship Id="rId2"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3.xml"/><Relationship Id="rId2" Type="http://schemas.openxmlformats.org/officeDocument/2006/relationships/notesSlide" Target="../notesSlides/notesSlide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3.xml"/><Relationship Id="rId2" Type="http://schemas.openxmlformats.org/officeDocument/2006/relationships/notesSlide" Target="../notesSlides/notesSlide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7.xml"/><Relationship Id="rId2" Type="http://schemas.openxmlformats.org/officeDocument/2006/relationships/notesSlide" Target="../notesSlides/notesSlide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7.xml"/><Relationship Id="rId2" Type="http://schemas.openxmlformats.org/officeDocument/2006/relationships/notesSlide" Target="../notesSlides/notesSlide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7.xml"/><Relationship Id="rId2" Type="http://schemas.openxmlformats.org/officeDocument/2006/relationships/notesSlide" Target="../notesSlides/notesSlide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7.xml"/><Relationship Id="rId2" Type="http://schemas.openxmlformats.org/officeDocument/2006/relationships/notesSlide" Target="../notesSlides/notesSlide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7.xml"/><Relationship Id="rId2" Type="http://schemas.openxmlformats.org/officeDocument/2006/relationships/notesSlide" Target="../notesSlides/notesSlide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7.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7.xml"/><Relationship Id="rId2" Type="http://schemas.openxmlformats.org/officeDocument/2006/relationships/notesSlide" Target="../notesSlides/notesSlide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7.xml"/><Relationship Id="rId2" Type="http://schemas.openxmlformats.org/officeDocument/2006/relationships/notesSlide" Target="../notesSlides/notesSlide33.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48.xml"/><Relationship Id="rId4" Type="http://schemas.openxmlformats.org/officeDocument/2006/relationships/notesSlide" Target="../notesSlides/notesSlide34.xml"/><Relationship Id="rId5" Type="http://schemas.openxmlformats.org/officeDocument/2006/relationships/oleObject" Target="../embeddings/Microsoft_Excel_97_-_2004_Worksheet5.xls"/><Relationship Id="rId6" Type="http://schemas.openxmlformats.org/officeDocument/2006/relationships/image" Target="../media/image23.emf"/><Relationship Id="rId1" Type="http://schemas.openxmlformats.org/officeDocument/2006/relationships/vmlDrawing" Target="../drawings/vmlDrawing5.vml"/><Relationship Id="rId2" Type="http://schemas.openxmlformats.org/officeDocument/2006/relationships/tags" Target="../tags/tag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Microsoft_Excel_97_-_2004_Worksheet6.xls"/><Relationship Id="rId5" Type="http://schemas.openxmlformats.org/officeDocument/2006/relationships/image" Target="../media/image24.emf"/><Relationship Id="rId1" Type="http://schemas.openxmlformats.org/officeDocument/2006/relationships/vmlDrawing" Target="../drawings/vmlDrawing6.vml"/><Relationship Id="rId2" Type="http://schemas.openxmlformats.org/officeDocument/2006/relationships/slideLayout" Target="../slideLayouts/slideLayout2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8.xml"/></Relationships>
</file>

<file path=ppt/slides/_rels/slide55.xml.rels><?xml version="1.0" encoding="UTF-8" standalone="yes"?>
<Relationships xmlns="http://schemas.openxmlformats.org/package/2006/relationships"><Relationship Id="rId3" Type="http://schemas.openxmlformats.org/officeDocument/2006/relationships/hyperlink" Target="http://users.ece.cmu.edu/~omutlu/pub/atlas_hpca10.pdf" TargetMode="External"/><Relationship Id="rId4" Type="http://schemas.openxmlformats.org/officeDocument/2006/relationships/hyperlink" Target="http://www.cse.psu.edu/hpcl/hpca16.html" TargetMode="External"/><Relationship Id="rId5" Type="http://schemas.openxmlformats.org/officeDocument/2006/relationships/hyperlink" Target="http://users.ece.cmu.edu/~omutlu/pub/kim_hpca10_talk.pptx" TargetMode="External"/><Relationship Id="rId6" Type="http://schemas.openxmlformats.org/officeDocument/2006/relationships/hyperlink" Target="file://localhost/Users/omutlu/Documents/presentations/CMU/SNU%20Lectures%20June%2018-20%202012/previous%20talks/kim_hpca10_talk.pptx" TargetMode="External"/><Relationship Id="rId1" Type="http://schemas.openxmlformats.org/officeDocument/2006/relationships/slideLayout" Target="../slideLayouts/slideLayout247.xml"/><Relationship Id="rId2" Type="http://schemas.openxmlformats.org/officeDocument/2006/relationships/notesSlide" Target="../notesSlides/notesSlide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38.xml"/><Relationship Id="rId3" Type="http://schemas.openxmlformats.org/officeDocument/2006/relationships/image" Target="../media/image2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3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40.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4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4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4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4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4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46.xml"/><Relationship Id="rId3" Type="http://schemas.openxmlformats.org/officeDocument/2006/relationships/chart" Target="../charts/char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47.xml"/><Relationship Id="rId3" Type="http://schemas.openxmlformats.org/officeDocument/2006/relationships/chart" Target="../charts/char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81.xml"/><Relationship Id="rId2" Type="http://schemas.openxmlformats.org/officeDocument/2006/relationships/notesSlide" Target="../notesSlides/notesSlide4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69.xml.rels><?xml version="1.0" encoding="UTF-8" standalone="yes"?>
<Relationships xmlns="http://schemas.openxmlformats.org/package/2006/relationships"><Relationship Id="rId3" Type="http://schemas.openxmlformats.org/officeDocument/2006/relationships/hyperlink" Target="http://users.ece.cmu.edu/~omutlu/pub/tcm_micro10.pdf" TargetMode="External"/><Relationship Id="rId4" Type="http://schemas.openxmlformats.org/officeDocument/2006/relationships/hyperlink" Target="http://www.microarch.org/micro43/" TargetMode="External"/><Relationship Id="rId5" Type="http://schemas.openxmlformats.org/officeDocument/2006/relationships/hyperlink" Target="http://users.ece.cmu.edu/~omutlu/pub/kim_micro10_talk.pptx" TargetMode="External"/><Relationship Id="rId6" Type="http://schemas.openxmlformats.org/officeDocument/2006/relationships/hyperlink" Target="http://users.ece.cmu.edu/~omutlu/pub/kim_micro10_talk.pdf" TargetMode="External"/><Relationship Id="rId7" Type="http://schemas.openxmlformats.org/officeDocument/2006/relationships/hyperlink" Target="file://localhost/Users/omutlu/Documents/presentations/CMU/SNU%20Lectures%20June%2018-20%202012/previous%20talks/kim_micro10_talk.pptx" TargetMode="External"/><Relationship Id="rId1" Type="http://schemas.openxmlformats.org/officeDocument/2006/relationships/slideLayout" Target="../slideLayouts/slideLayout202.xml"/><Relationship Id="rId2" Type="http://schemas.openxmlformats.org/officeDocument/2006/relationships/notesSlide" Target="../notesSlides/notesSlide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chart" Target="../charts/char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2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image" Target="../media/image28.png"/></Relationships>
</file>

<file path=ppt/slides/_rels/slide78.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1" Type="http://schemas.openxmlformats.org/officeDocument/2006/relationships/slideLayout" Target="../slideLayouts/slideLayout13.xml"/><Relationship Id="rId2" Type="http://schemas.openxmlformats.org/officeDocument/2006/relationships/notesSlide" Target="../notesSlides/notesSlide5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2.xml"/><Relationship Id="rId2" Type="http://schemas.openxmlformats.org/officeDocument/2006/relationships/notesSlide" Target="../notesSlides/notesSlide6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92.xml"/><Relationship Id="rId2" Type="http://schemas.openxmlformats.org/officeDocument/2006/relationships/notesSlide" Target="../notesSlides/notesSlide61.xml"/><Relationship Id="rId3" Type="http://schemas.openxmlformats.org/officeDocument/2006/relationships/image" Target="../media/image2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92.xml"/><Relationship Id="rId2" Type="http://schemas.openxmlformats.org/officeDocument/2006/relationships/notesSlide" Target="../notesSlides/notesSlide6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92.xml"/><Relationship Id="rId2" Type="http://schemas.openxmlformats.org/officeDocument/2006/relationships/notesSlide" Target="../notesSlides/notesSlide63.xml"/><Relationship Id="rId3" Type="http://schemas.openxmlformats.org/officeDocument/2006/relationships/image" Target="../media/image2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92.xml"/><Relationship Id="rId2" Type="http://schemas.openxmlformats.org/officeDocument/2006/relationships/notesSlide" Target="../notesSlides/notesSlide6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2.xml"/><Relationship Id="rId2" Type="http://schemas.openxmlformats.org/officeDocument/2006/relationships/notesSlide" Target="../notesSlides/notesSlide6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xcel_97_-_2004_Worksheet2.xls"/><Relationship Id="rId5" Type="http://schemas.openxmlformats.org/officeDocument/2006/relationships/image" Target="../media/image17.png"/><Relationship Id="rId1" Type="http://schemas.openxmlformats.org/officeDocument/2006/relationships/vmlDrawing" Target="../drawings/vmlDrawing2.vml"/><Relationship Id="rId2" Type="http://schemas.openxmlformats.org/officeDocument/2006/relationships/slideLayout" Target="../slideLayouts/slideLayout17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 Id="rId3" Type="http://schemas.openxmlformats.org/officeDocument/2006/relationships/chart" Target="../charts/char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95.xml.rels><?xml version="1.0" encoding="UTF-8" standalone="yes"?>
<Relationships xmlns="http://schemas.openxmlformats.org/package/2006/relationships"><Relationship Id="rId3" Type="http://schemas.openxmlformats.org/officeDocument/2006/relationships/hyperlink" Target="http://users.ece.cmu.edu/~omutlu/pub/staged-memory-scheduling_isca12.pdf" TargetMode="External"/><Relationship Id="rId4" Type="http://schemas.openxmlformats.org/officeDocument/2006/relationships/hyperlink" Target="http://isca2012.ittc.ku.edu/" TargetMode="External"/><Relationship Id="rId5" Type="http://schemas.openxmlformats.org/officeDocument/2006/relationships/hyperlink" Target="file://localhost/Users/omutlu/Documents/presentations/CMU/SNU%20Lectures%20June%2018-20%202012/previous%20talks/rachata_isca12_talk.pptx" TargetMode="External"/><Relationship Id="rId1" Type="http://schemas.openxmlformats.org/officeDocument/2006/relationships/slideLayout" Target="../slideLayouts/slideLayout202.xml"/><Relationship Id="rId2" Type="http://schemas.openxmlformats.org/officeDocument/2006/relationships/notesSlide" Target="../notesSlides/notesSlide7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7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7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7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smtClean="0"/>
              <a:t>Scalable Many-Core Memory Systems Topic 3</a:t>
            </a:r>
            <a:r>
              <a:rPr lang="en-US" sz="4000" dirty="0"/>
              <a:t>: Memory Interference and </a:t>
            </a:r>
            <a:r>
              <a:rPr lang="en-US" sz="4000" dirty="0" smtClean="0"/>
              <a:t/>
            </a:r>
            <a:br>
              <a:rPr lang="en-US" sz="4000" dirty="0" smtClean="0"/>
            </a:br>
            <a:r>
              <a:rPr lang="en-US" sz="4000" dirty="0" smtClean="0"/>
              <a:t>QoS</a:t>
            </a:r>
            <a:r>
              <a:rPr lang="en-US" sz="4000" dirty="0"/>
              <a:t>-Aware Memory Systems</a:t>
            </a:r>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smtClean="0">
                <a:latin typeface="Tahoma" charset="0"/>
              </a:rPr>
              <a:t>HiPEAC</a:t>
            </a:r>
            <a:r>
              <a:rPr lang="en-US" sz="2000" dirty="0" smtClean="0">
                <a:latin typeface="Tahoma" charset="0"/>
              </a:rPr>
              <a:t> ACACES Summer School 2013</a:t>
            </a:r>
            <a:endParaRPr lang="en-US" sz="2000" dirty="0">
              <a:latin typeface="Tahoma" charset="0"/>
            </a:endParaRPr>
          </a:p>
          <a:p>
            <a:pPr eaLnBrk="1" hangingPunct="1"/>
            <a:r>
              <a:rPr lang="en-US" sz="2000" dirty="0" smtClean="0">
                <a:latin typeface="Tahoma" charset="0"/>
              </a:rPr>
              <a:t>July 15-19,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7873942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ounded Rectangle 97"/>
          <p:cNvSpPr>
            <a:spLocks noChangeArrowheads="1"/>
          </p:cNvSpPr>
          <p:nvPr/>
        </p:nvSpPr>
        <p:spPr bwMode="auto">
          <a:xfrm>
            <a:off x="2160589" y="3714750"/>
            <a:ext cx="4530725" cy="2457450"/>
          </a:xfrm>
          <a:prstGeom prst="roundRect">
            <a:avLst>
              <a:gd name="adj" fmla="val 16667"/>
            </a:avLst>
          </a:prstGeom>
          <a:solidFill>
            <a:srgbClr val="9999FF">
              <a:alpha val="25098"/>
            </a:srgbClr>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buFontTx/>
              <a:buChar char="•"/>
            </a:pPr>
            <a:endParaRPr lang="en-US" sz="2000">
              <a:solidFill>
                <a:srgbClr val="000000"/>
              </a:solidFill>
              <a:latin typeface="Arial" charset="0"/>
              <a:ea typeface="ＭＳ Ｐゴシック" charset="0"/>
              <a:cs typeface="Arial" charset="0"/>
            </a:endParaRPr>
          </a:p>
        </p:txBody>
      </p:sp>
      <p:sp>
        <p:nvSpPr>
          <p:cNvPr id="389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0322" indent="-35990322"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011" eaLnBrk="0" fontAlgn="base" hangingPunct="0">
              <a:spcBef>
                <a:spcPct val="0"/>
              </a:spcBef>
              <a:spcAft>
                <a:spcPct val="0"/>
              </a:spcAft>
              <a:defRPr sz="2400">
                <a:solidFill>
                  <a:schemeClr val="tx1"/>
                </a:solidFill>
                <a:latin typeface="Arial" charset="0"/>
                <a:ea typeface="Arial" charset="0"/>
                <a:cs typeface="Arial" charset="0"/>
              </a:defRPr>
            </a:lvl6pPr>
            <a:lvl7pPr marL="914024" eaLnBrk="0" fontAlgn="base" hangingPunct="0">
              <a:spcBef>
                <a:spcPct val="0"/>
              </a:spcBef>
              <a:spcAft>
                <a:spcPct val="0"/>
              </a:spcAft>
              <a:defRPr sz="2400">
                <a:solidFill>
                  <a:schemeClr val="tx1"/>
                </a:solidFill>
                <a:latin typeface="Arial" charset="0"/>
                <a:ea typeface="Arial" charset="0"/>
                <a:cs typeface="Arial" charset="0"/>
              </a:defRPr>
            </a:lvl7pPr>
            <a:lvl8pPr marL="1371040" eaLnBrk="0" fontAlgn="base" hangingPunct="0">
              <a:spcBef>
                <a:spcPct val="0"/>
              </a:spcBef>
              <a:spcAft>
                <a:spcPct val="0"/>
              </a:spcAft>
              <a:defRPr sz="2400">
                <a:solidFill>
                  <a:schemeClr val="tx1"/>
                </a:solidFill>
                <a:latin typeface="Arial" charset="0"/>
                <a:ea typeface="Arial" charset="0"/>
                <a:cs typeface="Arial" charset="0"/>
              </a:defRPr>
            </a:lvl8pPr>
            <a:lvl9pPr marL="1828052"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E566710-32D8-A440-B174-3B4AD7F78FEA}" type="slidenum">
              <a:rPr lang="en-US" sz="1600">
                <a:solidFill>
                  <a:srgbClr val="000000"/>
                </a:solidFill>
                <a:latin typeface="Garamond" charset="0"/>
              </a:rPr>
              <a:pPr eaLnBrk="1" hangingPunct="1"/>
              <a:t>10</a:t>
            </a:fld>
            <a:endParaRPr lang="en-US" sz="1600">
              <a:solidFill>
                <a:srgbClr val="000000"/>
              </a:solidFill>
              <a:latin typeface="Garamond" charset="0"/>
            </a:endParaRPr>
          </a:p>
        </p:txBody>
      </p:sp>
      <p:sp>
        <p:nvSpPr>
          <p:cNvPr id="38916" name="Rectangle 2"/>
          <p:cNvSpPr>
            <a:spLocks noGrp="1" noChangeArrowheads="1"/>
          </p:cNvSpPr>
          <p:nvPr>
            <p:ph type="title"/>
          </p:nvPr>
        </p:nvSpPr>
        <p:spPr/>
        <p:txBody>
          <a:bodyPr/>
          <a:lstStyle/>
          <a:p>
            <a:r>
              <a:rPr lang="en-US" dirty="0" smtClean="0">
                <a:latin typeface="Garamond" charset="0"/>
                <a:ea typeface="ＭＳ Ｐゴシック" charset="0"/>
                <a:cs typeface="ＭＳ Ｐゴシック" charset="0"/>
              </a:rPr>
              <a:t>Uncontrolled Interference: An Example</a:t>
            </a:r>
            <a:endParaRPr lang="en-US" dirty="0">
              <a:latin typeface="Garamond" charset="0"/>
              <a:ea typeface="ＭＳ Ｐゴシック" charset="0"/>
              <a:cs typeface="ＭＳ Ｐゴシック" charset="0"/>
            </a:endParaRPr>
          </a:p>
        </p:txBody>
      </p:sp>
      <p:sp>
        <p:nvSpPr>
          <p:cNvPr id="432133" name="Rectangle 5"/>
          <p:cNvSpPr>
            <a:spLocks noChangeArrowheads="1"/>
          </p:cNvSpPr>
          <p:nvPr/>
        </p:nvSpPr>
        <p:spPr bwMode="auto">
          <a:xfrm>
            <a:off x="27860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32134" name="Text Box 6"/>
          <p:cNvSpPr txBox="1">
            <a:spLocks noChangeArrowheads="1"/>
          </p:cNvSpPr>
          <p:nvPr/>
        </p:nvSpPr>
        <p:spPr bwMode="auto">
          <a:xfrm>
            <a:off x="3117850" y="1485900"/>
            <a:ext cx="956801"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CORE 1</a:t>
            </a:r>
          </a:p>
        </p:txBody>
      </p:sp>
      <p:sp>
        <p:nvSpPr>
          <p:cNvPr id="38919" name="Text Box 8"/>
          <p:cNvSpPr txBox="1">
            <a:spLocks noChangeArrowheads="1"/>
          </p:cNvSpPr>
          <p:nvPr/>
        </p:nvSpPr>
        <p:spPr bwMode="auto">
          <a:xfrm>
            <a:off x="4702175" y="1485900"/>
            <a:ext cx="956801"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CORE 2</a:t>
            </a:r>
          </a:p>
        </p:txBody>
      </p:sp>
      <p:sp>
        <p:nvSpPr>
          <p:cNvPr id="38920" name="Text Box 14"/>
          <p:cNvSpPr txBox="1">
            <a:spLocks noChangeArrowheads="1"/>
          </p:cNvSpPr>
          <p:nvPr/>
        </p:nvSpPr>
        <p:spPr bwMode="auto">
          <a:xfrm>
            <a:off x="3143251" y="2425708"/>
            <a:ext cx="910624"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    </a:t>
            </a:r>
            <a:r>
              <a:rPr lang="en-US" sz="1600">
                <a:solidFill>
                  <a:srgbClr val="000000"/>
                </a:solidFill>
              </a:rPr>
              <a:t>L2 </a:t>
            </a:r>
          </a:p>
          <a:p>
            <a:pPr eaLnBrk="1" fontAlgn="base" hangingPunct="1">
              <a:spcBef>
                <a:spcPct val="0"/>
              </a:spcBef>
              <a:spcAft>
                <a:spcPct val="0"/>
              </a:spcAft>
            </a:pPr>
            <a:r>
              <a:rPr lang="en-US" sz="1600">
                <a:solidFill>
                  <a:srgbClr val="000000"/>
                </a:solidFill>
              </a:rPr>
              <a:t>CACHE</a:t>
            </a:r>
          </a:p>
        </p:txBody>
      </p:sp>
      <p:sp>
        <p:nvSpPr>
          <p:cNvPr id="38921" name="Text Box 16"/>
          <p:cNvSpPr txBox="1">
            <a:spLocks noChangeArrowheads="1"/>
          </p:cNvSpPr>
          <p:nvPr/>
        </p:nvSpPr>
        <p:spPr bwMode="auto">
          <a:xfrm>
            <a:off x="4714876" y="2427296"/>
            <a:ext cx="910624"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    </a:t>
            </a:r>
            <a:r>
              <a:rPr lang="en-US" sz="1600">
                <a:solidFill>
                  <a:srgbClr val="000000"/>
                </a:solidFill>
              </a:rPr>
              <a:t>L2 </a:t>
            </a:r>
          </a:p>
          <a:p>
            <a:pPr eaLnBrk="1" fontAlgn="base" hangingPunct="1">
              <a:spcBef>
                <a:spcPct val="0"/>
              </a:spcBef>
              <a:spcAft>
                <a:spcPct val="0"/>
              </a:spcAft>
            </a:pPr>
            <a:r>
              <a:rPr lang="en-US" sz="1600">
                <a:solidFill>
                  <a:srgbClr val="000000"/>
                </a:solidFill>
              </a:rPr>
              <a:t>CACHE</a:t>
            </a:r>
          </a:p>
        </p:txBody>
      </p:sp>
      <p:sp>
        <p:nvSpPr>
          <p:cNvPr id="38922" name="Line 20"/>
          <p:cNvSpPr>
            <a:spLocks noChangeShapeType="1"/>
          </p:cNvSpPr>
          <p:nvPr/>
        </p:nvSpPr>
        <p:spPr bwMode="auto">
          <a:xfrm>
            <a:off x="3573463" y="2055821"/>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3" name="Line 21"/>
          <p:cNvSpPr>
            <a:spLocks noChangeShapeType="1"/>
          </p:cNvSpPr>
          <p:nvPr/>
        </p:nvSpPr>
        <p:spPr bwMode="auto">
          <a:xfrm>
            <a:off x="5146675" y="2055821"/>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4" name="Rectangle 23"/>
          <p:cNvSpPr>
            <a:spLocks noChangeArrowheads="1"/>
          </p:cNvSpPr>
          <p:nvPr/>
        </p:nvSpPr>
        <p:spPr bwMode="auto">
          <a:xfrm>
            <a:off x="2786063" y="3829050"/>
            <a:ext cx="3168650" cy="635000"/>
          </a:xfrm>
          <a:prstGeom prst="rect">
            <a:avLst/>
          </a:prstGeom>
          <a:solidFill>
            <a:schemeClr val="bg1"/>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5" name="Text Box 24"/>
          <p:cNvSpPr txBox="1">
            <a:spLocks noChangeArrowheads="1"/>
          </p:cNvSpPr>
          <p:nvPr/>
        </p:nvSpPr>
        <p:spPr bwMode="auto">
          <a:xfrm>
            <a:off x="2759076" y="4002089"/>
            <a:ext cx="3253669"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DRAM MEMORY CONTROLLER</a:t>
            </a:r>
          </a:p>
        </p:txBody>
      </p:sp>
      <p:sp>
        <p:nvSpPr>
          <p:cNvPr id="62" name="Rectangle 61"/>
          <p:cNvSpPr>
            <a:spLocks noChangeArrowheads="1"/>
          </p:cNvSpPr>
          <p:nvPr/>
        </p:nvSpPr>
        <p:spPr bwMode="auto">
          <a:xfrm>
            <a:off x="2614613"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0</a:t>
            </a:r>
          </a:p>
        </p:txBody>
      </p:sp>
      <p:sp>
        <p:nvSpPr>
          <p:cNvPr id="63" name="Rectangle 62"/>
          <p:cNvSpPr>
            <a:spLocks noChangeArrowheads="1"/>
          </p:cNvSpPr>
          <p:nvPr/>
        </p:nvSpPr>
        <p:spPr bwMode="auto">
          <a:xfrm>
            <a:off x="3529013" y="5200650"/>
            <a:ext cx="7620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1</a:t>
            </a:r>
          </a:p>
        </p:txBody>
      </p:sp>
      <p:sp>
        <p:nvSpPr>
          <p:cNvPr id="64" name="Rectangle 63"/>
          <p:cNvSpPr>
            <a:spLocks noChangeArrowheads="1"/>
          </p:cNvSpPr>
          <p:nvPr/>
        </p:nvSpPr>
        <p:spPr bwMode="auto">
          <a:xfrm>
            <a:off x="4405313"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2</a:t>
            </a:r>
          </a:p>
        </p:txBody>
      </p:sp>
      <p:sp>
        <p:nvSpPr>
          <p:cNvPr id="38929" name="Line 40"/>
          <p:cNvSpPr>
            <a:spLocks noChangeShapeType="1"/>
          </p:cNvSpPr>
          <p:nvPr/>
        </p:nvSpPr>
        <p:spPr bwMode="auto">
          <a:xfrm>
            <a:off x="2946400" y="4867275"/>
            <a:ext cx="2771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0" name="Line 43"/>
          <p:cNvSpPr>
            <a:spLocks noChangeShapeType="1"/>
          </p:cNvSpPr>
          <p:nvPr/>
        </p:nvSpPr>
        <p:spPr bwMode="auto">
          <a:xfrm>
            <a:off x="2946400"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1" name="Line 44"/>
          <p:cNvSpPr>
            <a:spLocks noChangeShapeType="1"/>
          </p:cNvSpPr>
          <p:nvPr/>
        </p:nvSpPr>
        <p:spPr bwMode="auto">
          <a:xfrm>
            <a:off x="39258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2" name="Line 45"/>
          <p:cNvSpPr>
            <a:spLocks noChangeShapeType="1"/>
          </p:cNvSpPr>
          <p:nvPr/>
        </p:nvSpPr>
        <p:spPr bwMode="auto">
          <a:xfrm>
            <a:off x="47894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3" name="Line 48"/>
          <p:cNvSpPr>
            <a:spLocks noChangeShapeType="1"/>
          </p:cNvSpPr>
          <p:nvPr/>
        </p:nvSpPr>
        <p:spPr bwMode="auto">
          <a:xfrm flipV="1">
            <a:off x="4341813" y="4464051"/>
            <a:ext cx="0"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4" name="Text Box 50"/>
          <p:cNvSpPr txBox="1">
            <a:spLocks noChangeArrowheads="1"/>
          </p:cNvSpPr>
          <p:nvPr/>
        </p:nvSpPr>
        <p:spPr bwMode="auto">
          <a:xfrm>
            <a:off x="6737352" y="3613150"/>
            <a:ext cx="1878051"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Shared DRAM</a:t>
            </a:r>
          </a:p>
          <a:p>
            <a:pPr eaLnBrk="1" fontAlgn="base" hangingPunct="1">
              <a:spcBef>
                <a:spcPct val="0"/>
              </a:spcBef>
              <a:spcAft>
                <a:spcPct val="0"/>
              </a:spcAft>
            </a:pPr>
            <a:r>
              <a:rPr lang="en-US" sz="1800">
                <a:solidFill>
                  <a:srgbClr val="003399"/>
                </a:solidFill>
              </a:rPr>
              <a:t>Memory System</a:t>
            </a:r>
          </a:p>
        </p:txBody>
      </p:sp>
      <p:sp>
        <p:nvSpPr>
          <p:cNvPr id="38935" name="Rounded Rectangle 97"/>
          <p:cNvSpPr>
            <a:spLocks noChangeArrowheads="1"/>
          </p:cNvSpPr>
          <p:nvPr/>
        </p:nvSpPr>
        <p:spPr bwMode="auto">
          <a:xfrm>
            <a:off x="2493971" y="1143000"/>
            <a:ext cx="3760787" cy="35433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marL="380847" indent="-380847" algn="ctr" fontAlgn="base">
              <a:spcBef>
                <a:spcPct val="20000"/>
              </a:spcBef>
              <a:spcAft>
                <a:spcPct val="0"/>
              </a:spcAft>
              <a:buFontTx/>
              <a:buChar char="•"/>
            </a:pPr>
            <a:endParaRPr lang="en-US" sz="2000">
              <a:solidFill>
                <a:srgbClr val="000000"/>
              </a:solidFill>
              <a:latin typeface="Arial" charset="0"/>
              <a:ea typeface="ＭＳ Ｐゴシック" charset="0"/>
              <a:cs typeface="Arial" charset="0"/>
            </a:endParaRPr>
          </a:p>
        </p:txBody>
      </p:sp>
      <p:sp>
        <p:nvSpPr>
          <p:cNvPr id="38936" name="Text Box 52"/>
          <p:cNvSpPr txBox="1">
            <a:spLocks noChangeArrowheads="1"/>
          </p:cNvSpPr>
          <p:nvPr/>
        </p:nvSpPr>
        <p:spPr bwMode="auto">
          <a:xfrm>
            <a:off x="6350000" y="1412875"/>
            <a:ext cx="1265854"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3B812F"/>
                </a:solidFill>
              </a:rPr>
              <a:t>Multi-Core</a:t>
            </a:r>
          </a:p>
          <a:p>
            <a:pPr eaLnBrk="1" fontAlgn="base" hangingPunct="1">
              <a:spcBef>
                <a:spcPct val="0"/>
              </a:spcBef>
              <a:spcAft>
                <a:spcPct val="0"/>
              </a:spcAft>
            </a:pPr>
            <a:r>
              <a:rPr lang="en-US" sz="1800">
                <a:solidFill>
                  <a:srgbClr val="3B812F"/>
                </a:solidFill>
              </a:rPr>
              <a:t>Chip</a:t>
            </a:r>
          </a:p>
        </p:txBody>
      </p:sp>
      <p:sp>
        <p:nvSpPr>
          <p:cNvPr id="38937" name="Line 54"/>
          <p:cNvSpPr>
            <a:spLocks noChangeShapeType="1"/>
          </p:cNvSpPr>
          <p:nvPr/>
        </p:nvSpPr>
        <p:spPr bwMode="auto">
          <a:xfrm>
            <a:off x="1230313" y="3371851"/>
            <a:ext cx="1555750" cy="633413"/>
          </a:xfrm>
          <a:prstGeom prst="line">
            <a:avLst/>
          </a:prstGeom>
          <a:noFill/>
          <a:ln w="50800">
            <a:solidFill>
              <a:srgbClr val="FF0000"/>
            </a:solidFill>
            <a:round/>
            <a:headEnd/>
            <a:tailEnd type="stealth" w="lg" len="lg"/>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8" name="Text Box 55"/>
          <p:cNvSpPr txBox="1">
            <a:spLocks noChangeArrowheads="1"/>
          </p:cNvSpPr>
          <p:nvPr/>
        </p:nvSpPr>
        <p:spPr bwMode="auto">
          <a:xfrm>
            <a:off x="366714" y="3005139"/>
            <a:ext cx="126631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unfairness</a:t>
            </a:r>
          </a:p>
        </p:txBody>
      </p:sp>
      <p:sp>
        <p:nvSpPr>
          <p:cNvPr id="38939" name="Rectangle 56"/>
          <p:cNvSpPr>
            <a:spLocks noChangeArrowheads="1"/>
          </p:cNvSpPr>
          <p:nvPr/>
        </p:nvSpPr>
        <p:spPr bwMode="auto">
          <a:xfrm>
            <a:off x="2786063" y="3829050"/>
            <a:ext cx="3168650" cy="635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0" name="Rectangle 11"/>
          <p:cNvSpPr>
            <a:spLocks noChangeArrowheads="1"/>
          </p:cNvSpPr>
          <p:nvPr/>
        </p:nvSpPr>
        <p:spPr bwMode="auto">
          <a:xfrm>
            <a:off x="2686052" y="3376613"/>
            <a:ext cx="34655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1" name="Text Box 6"/>
          <p:cNvSpPr txBox="1">
            <a:spLocks noChangeArrowheads="1"/>
          </p:cNvSpPr>
          <p:nvPr/>
        </p:nvSpPr>
        <p:spPr bwMode="auto">
          <a:xfrm>
            <a:off x="3505200" y="3319465"/>
            <a:ext cx="1828480"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INTERCONNECT</a:t>
            </a:r>
          </a:p>
        </p:txBody>
      </p:sp>
      <p:cxnSp>
        <p:nvCxnSpPr>
          <p:cNvPr id="38942" name="Straight Arrow Connector 53"/>
          <p:cNvCxnSpPr>
            <a:cxnSpLocks noChangeShapeType="1"/>
          </p:cNvCxnSpPr>
          <p:nvPr/>
        </p:nvCxnSpPr>
        <p:spPr bwMode="auto">
          <a:xfrm rot="5400000">
            <a:off x="3466307" y="3256764"/>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3" name="Straight Arrow Connector 54"/>
          <p:cNvCxnSpPr>
            <a:cxnSpLocks noChangeShapeType="1"/>
          </p:cNvCxnSpPr>
          <p:nvPr/>
        </p:nvCxnSpPr>
        <p:spPr bwMode="auto">
          <a:xfrm rot="5400000">
            <a:off x="5052219" y="32567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4" name="Straight Arrow Connector 57"/>
          <p:cNvCxnSpPr>
            <a:cxnSpLocks noChangeShapeType="1"/>
          </p:cNvCxnSpPr>
          <p:nvPr/>
        </p:nvCxnSpPr>
        <p:spPr bwMode="auto">
          <a:xfrm rot="5400000">
            <a:off x="3458369" y="37139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5" name="Straight Arrow Connector 58"/>
          <p:cNvCxnSpPr>
            <a:cxnSpLocks noChangeShapeType="1"/>
          </p:cNvCxnSpPr>
          <p:nvPr/>
        </p:nvCxnSpPr>
        <p:spPr bwMode="auto">
          <a:xfrm rot="5400000">
            <a:off x="5053807" y="3713964"/>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6" name="Rectangle 5"/>
          <p:cNvSpPr>
            <a:spLocks noChangeArrowheads="1"/>
          </p:cNvSpPr>
          <p:nvPr/>
        </p:nvSpPr>
        <p:spPr bwMode="auto">
          <a:xfrm>
            <a:off x="43989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7" name="Rectangle 5"/>
          <p:cNvSpPr>
            <a:spLocks noChangeArrowheads="1"/>
          </p:cNvSpPr>
          <p:nvPr/>
        </p:nvSpPr>
        <p:spPr bwMode="auto">
          <a:xfrm>
            <a:off x="2801938"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8" name="Rectangle 5"/>
          <p:cNvSpPr>
            <a:spLocks noChangeArrowheads="1"/>
          </p:cNvSpPr>
          <p:nvPr/>
        </p:nvSpPr>
        <p:spPr bwMode="auto">
          <a:xfrm>
            <a:off x="4398963"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69" name="Text Box 8"/>
          <p:cNvSpPr txBox="1">
            <a:spLocks noChangeArrowheads="1"/>
          </p:cNvSpPr>
          <p:nvPr/>
        </p:nvSpPr>
        <p:spPr bwMode="auto">
          <a:xfrm>
            <a:off x="3163890" y="1485900"/>
            <a:ext cx="811741" cy="33855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dirty="0">
                <a:solidFill>
                  <a:srgbClr val="FFFFFF"/>
                </a:solidFill>
              </a:rPr>
              <a:t>stream</a:t>
            </a:r>
          </a:p>
        </p:txBody>
      </p:sp>
      <p:sp>
        <p:nvSpPr>
          <p:cNvPr id="70" name="Text Box 8"/>
          <p:cNvSpPr txBox="1">
            <a:spLocks noChangeArrowheads="1"/>
          </p:cNvSpPr>
          <p:nvPr/>
        </p:nvSpPr>
        <p:spPr bwMode="auto">
          <a:xfrm>
            <a:off x="4716017" y="1468438"/>
            <a:ext cx="880369" cy="33855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dirty="0">
                <a:solidFill>
                  <a:srgbClr val="FFFFFF"/>
                </a:solidFill>
              </a:rPr>
              <a:t>random</a:t>
            </a:r>
          </a:p>
        </p:txBody>
      </p:sp>
      <p:sp>
        <p:nvSpPr>
          <p:cNvPr id="71" name="Rectangle 70"/>
          <p:cNvSpPr>
            <a:spLocks noChangeArrowheads="1"/>
          </p:cNvSpPr>
          <p:nvPr/>
        </p:nvSpPr>
        <p:spPr bwMode="auto">
          <a:xfrm>
            <a:off x="5334000"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3</a:t>
            </a:r>
          </a:p>
        </p:txBody>
      </p:sp>
      <p:sp>
        <p:nvSpPr>
          <p:cNvPr id="38952" name="Line 45"/>
          <p:cNvSpPr>
            <a:spLocks noChangeShapeType="1"/>
          </p:cNvSpPr>
          <p:nvPr/>
        </p:nvSpPr>
        <p:spPr bwMode="auto">
          <a:xfrm>
            <a:off x="5718175"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nvGrpSpPr>
          <p:cNvPr id="2" name="Group 107"/>
          <p:cNvGrpSpPr>
            <a:grpSpLocks/>
          </p:cNvGrpSpPr>
          <p:nvPr/>
        </p:nvGrpSpPr>
        <p:grpSpPr bwMode="auto">
          <a:xfrm>
            <a:off x="3505200" y="1257302"/>
            <a:ext cx="176213" cy="779463"/>
            <a:chOff x="536864" y="1524322"/>
            <a:chExt cx="176645" cy="778674"/>
          </a:xfrm>
        </p:grpSpPr>
        <p:sp>
          <p:nvSpPr>
            <p:cNvPr id="38975" name="Rectangle 10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6" name="Rectangle 10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7" name="Rectangle 10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8" name="Rectangle 10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3" name="Group 119"/>
          <p:cNvGrpSpPr>
            <a:grpSpLocks/>
          </p:cNvGrpSpPr>
          <p:nvPr/>
        </p:nvGrpSpPr>
        <p:grpSpPr bwMode="auto">
          <a:xfrm>
            <a:off x="3702052" y="1255721"/>
            <a:ext cx="176213" cy="777875"/>
            <a:chOff x="536864" y="1524322"/>
            <a:chExt cx="176645" cy="778674"/>
          </a:xfrm>
        </p:grpSpPr>
        <p:sp>
          <p:nvSpPr>
            <p:cNvPr id="38971" name="Rectangle 12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2" name="Rectangle 12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3" name="Rectangle 12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4" name="Rectangle 12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4" name="Group 124"/>
          <p:cNvGrpSpPr>
            <a:grpSpLocks/>
          </p:cNvGrpSpPr>
          <p:nvPr/>
        </p:nvGrpSpPr>
        <p:grpSpPr bwMode="auto">
          <a:xfrm>
            <a:off x="3906839" y="1262063"/>
            <a:ext cx="176212" cy="779462"/>
            <a:chOff x="536864" y="1524322"/>
            <a:chExt cx="176645" cy="778674"/>
          </a:xfrm>
        </p:grpSpPr>
        <p:sp>
          <p:nvSpPr>
            <p:cNvPr id="38967" name="Rectangle 125"/>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8" name="Rectangle 126"/>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9" name="Rectangle 127"/>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0" name="Rectangle 128"/>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 name="Group 129"/>
          <p:cNvGrpSpPr>
            <a:grpSpLocks/>
          </p:cNvGrpSpPr>
          <p:nvPr/>
        </p:nvGrpSpPr>
        <p:grpSpPr bwMode="auto">
          <a:xfrm>
            <a:off x="3303588" y="1262063"/>
            <a:ext cx="176212" cy="779462"/>
            <a:chOff x="536864" y="1524322"/>
            <a:chExt cx="176645" cy="778674"/>
          </a:xfrm>
        </p:grpSpPr>
        <p:sp>
          <p:nvSpPr>
            <p:cNvPr id="38963" name="Rectangle 13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4" name="Rectangle 13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5" name="Rectangle 13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6" name="Rectangle 13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6" name="Group 124"/>
          <p:cNvGrpSpPr>
            <a:grpSpLocks/>
          </p:cNvGrpSpPr>
          <p:nvPr/>
        </p:nvGrpSpPr>
        <p:grpSpPr bwMode="auto">
          <a:xfrm>
            <a:off x="4111625" y="1262063"/>
            <a:ext cx="176213" cy="779462"/>
            <a:chOff x="536864" y="1524322"/>
            <a:chExt cx="176645" cy="778674"/>
          </a:xfrm>
        </p:grpSpPr>
        <p:sp>
          <p:nvSpPr>
            <p:cNvPr id="38959" name="Rectangle 7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0" name="Rectangle 7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1" name="Rectangle 7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2" name="Rectangle 7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67" name="Group 124"/>
          <p:cNvGrpSpPr>
            <a:grpSpLocks/>
          </p:cNvGrpSpPr>
          <p:nvPr/>
        </p:nvGrpSpPr>
        <p:grpSpPr bwMode="auto">
          <a:xfrm>
            <a:off x="5076056" y="1268760"/>
            <a:ext cx="176213" cy="779462"/>
            <a:chOff x="536864" y="1524322"/>
            <a:chExt cx="176645" cy="778674"/>
          </a:xfrm>
          <a:solidFill>
            <a:srgbClr val="FF0000"/>
          </a:solidFill>
        </p:grpSpPr>
        <p:sp>
          <p:nvSpPr>
            <p:cNvPr id="68" name="Rectangle 72"/>
            <p:cNvSpPr>
              <a:spLocks noChangeArrowheads="1"/>
            </p:cNvSpPr>
            <p:nvPr/>
          </p:nvSpPr>
          <p:spPr bwMode="auto">
            <a:xfrm>
              <a:off x="536864" y="1524322"/>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2" name="Rectangle 73"/>
            <p:cNvSpPr>
              <a:spLocks noChangeArrowheads="1"/>
            </p:cNvSpPr>
            <p:nvPr/>
          </p:nvSpPr>
          <p:spPr bwMode="auto">
            <a:xfrm>
              <a:off x="536864" y="1726339"/>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3" name="Rectangle 74"/>
            <p:cNvSpPr>
              <a:spLocks noChangeArrowheads="1"/>
            </p:cNvSpPr>
            <p:nvPr/>
          </p:nvSpPr>
          <p:spPr bwMode="auto">
            <a:xfrm>
              <a:off x="536864" y="1931907"/>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4" name="Rectangle 75"/>
            <p:cNvSpPr>
              <a:spLocks noChangeArrowheads="1"/>
            </p:cNvSpPr>
            <p:nvPr/>
          </p:nvSpPr>
          <p:spPr bwMode="auto">
            <a:xfrm>
              <a:off x="536864" y="2132390"/>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grpSp>
    </p:spTree>
    <p:extLst>
      <p:ext uri="{BB962C8B-B14F-4D97-AF65-F5344CB8AC3E}">
        <p14:creationId xmlns:p14="http://schemas.microsoft.com/office/powerpoint/2010/main" val="20348320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432133"/>
                                        </p:tgtEl>
                                        <p:attrNameLst>
                                          <p:attrName>fillcolor</p:attrName>
                                        </p:attrNameLst>
                                      </p:cBhvr>
                                      <p:to>
                                        <a:srgbClr val="0000FF"/>
                                      </p:to>
                                    </p:animClr>
                                    <p:set>
                                      <p:cBhvr>
                                        <p:cTn id="7" dur="500" fill="hold"/>
                                        <p:tgtEl>
                                          <p:spTgt spid="432133"/>
                                        </p:tgtEl>
                                        <p:attrNameLst>
                                          <p:attrName>fill.type</p:attrName>
                                        </p:attrNameLst>
                                      </p:cBhvr>
                                      <p:to>
                                        <p:strVal val="solid"/>
                                      </p:to>
                                    </p:set>
                                    <p:set>
                                      <p:cBhvr>
                                        <p:cTn id="8" dur="500" fill="hold"/>
                                        <p:tgtEl>
                                          <p:spTgt spid="432133"/>
                                        </p:tgtEl>
                                        <p:attrNameLst>
                                          <p:attrName>fill.on</p:attrName>
                                        </p:attrNameLst>
                                      </p:cBhvr>
                                      <p:to>
                                        <p:strVal val="true"/>
                                      </p:to>
                                    </p:set>
                                  </p:childTnLst>
                                </p:cTn>
                              </p:par>
                              <p:par>
                                <p:cTn id="9" presetID="1" presetClass="exit" presetSubtype="0" fill="hold" grpId="0" nodeType="withEffect">
                                  <p:stCondLst>
                                    <p:cond delay="0"/>
                                  </p:stCondLst>
                                  <p:childTnLst>
                                    <p:set>
                                      <p:cBhvr>
                                        <p:cTn id="10" dur="1" fill="hold">
                                          <p:stCondLst>
                                            <p:cond delay="0"/>
                                          </p:stCondLst>
                                        </p:cTn>
                                        <p:tgtEl>
                                          <p:spTgt spid="432134"/>
                                        </p:tgtEl>
                                        <p:attrNameLst>
                                          <p:attrName>style.visibility</p:attrName>
                                        </p:attrNameLst>
                                      </p:cBhvr>
                                      <p:to>
                                        <p:strVal val="hidden"/>
                                      </p:to>
                                    </p:set>
                                  </p:childTnLst>
                                </p:cTn>
                              </p:par>
                              <p:par>
                                <p:cTn id="11" presetID="3" presetClass="entr" presetSubtype="1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linds(horizontal)">
                                      <p:cBhvr>
                                        <p:cTn id="13" dur="500"/>
                                        <p:tgtEl>
                                          <p:spTgt spid="6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par>
                                <p:cTn id="17" presetID="1" presetClass="emph" presetSubtype="2" fill="hold" nodeType="withEffect">
                                  <p:stCondLst>
                                    <p:cond delay="0"/>
                                  </p:stCondLst>
                                  <p:childTnLst>
                                    <p:animClr clrSpc="rgb" dir="cw">
                                      <p:cBhvr>
                                        <p:cTn id="18" dur="500" fill="hold"/>
                                        <p:tgtEl>
                                          <p:spTgt spid="66"/>
                                        </p:tgtEl>
                                        <p:attrNameLst>
                                          <p:attrName>fillcolor</p:attrName>
                                        </p:attrNameLst>
                                      </p:cBhvr>
                                      <p:to>
                                        <a:srgbClr val="FF0000"/>
                                      </p:to>
                                    </p:animClr>
                                    <p:set>
                                      <p:cBhvr>
                                        <p:cTn id="19" dur="500" fill="hold"/>
                                        <p:tgtEl>
                                          <p:spTgt spid="66"/>
                                        </p:tgtEl>
                                        <p:attrNameLst>
                                          <p:attrName>fill.type</p:attrName>
                                        </p:attrNameLst>
                                      </p:cBhvr>
                                      <p:to>
                                        <p:strVal val="solid"/>
                                      </p:to>
                                    </p:set>
                                    <p:set>
                                      <p:cBhvr>
                                        <p:cTn id="20" dur="500" fill="hold"/>
                                        <p:tgtEl>
                                          <p:spTgt spid="66"/>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1.94444E-6 3.7037E-6 L -1.94444E-6 0.36597 " pathEditMode="relative" rAng="0" ptsTypes="AA">
                                      <p:cBhvr>
                                        <p:cTn id="26" dur="1000" fill="hold"/>
                                        <p:tgtEl>
                                          <p:spTgt spid="2"/>
                                        </p:tgtEl>
                                        <p:attrNameLst>
                                          <p:attrName>ppt_x</p:attrName>
                                          <p:attrName>ppt_y</p:attrName>
                                        </p:attrNameLst>
                                      </p:cBhvr>
                                      <p:rCtr x="0" y="18300"/>
                                    </p:animMotion>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1.94444E-6 3.7037E-6 L -1.94444E-6 0.36597 " pathEditMode="relative" rAng="0" ptsTypes="AA">
                                      <p:cBhvr>
                                        <p:cTn id="30" dur="1000" fill="hold"/>
                                        <p:tgtEl>
                                          <p:spTgt spid="67"/>
                                        </p:tgtEl>
                                        <p:attrNameLst>
                                          <p:attrName>ppt_x</p:attrName>
                                          <p:attrName>ppt_y</p:attrName>
                                        </p:attrNameLst>
                                      </p:cBhvr>
                                      <p:rCtr x="0" y="18300"/>
                                    </p:animMotion>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63"/>
                                        </p:tgtEl>
                                        <p:attrNameLst>
                                          <p:attrName>fillcolor</p:attrName>
                                        </p:attrNameLst>
                                      </p:cBhvr>
                                      <p:to>
                                        <a:srgbClr val="0000FF"/>
                                      </p:to>
                                    </p:animClr>
                                    <p:set>
                                      <p:cBhvr>
                                        <p:cTn id="35" dur="500" fill="hold"/>
                                        <p:tgtEl>
                                          <p:spTgt spid="63"/>
                                        </p:tgtEl>
                                        <p:attrNameLst>
                                          <p:attrName>fill.type</p:attrName>
                                        </p:attrNameLst>
                                      </p:cBhvr>
                                      <p:to>
                                        <p:strVal val="solid"/>
                                      </p:to>
                                    </p:set>
                                    <p:set>
                                      <p:cBhvr>
                                        <p:cTn id="36" dur="500" fill="hold"/>
                                        <p:tgtEl>
                                          <p:spTgt spid="63"/>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62"/>
                                        </p:tgtEl>
                                        <p:attrNameLst>
                                          <p:attrName>fillcolor</p:attrName>
                                        </p:attrNameLst>
                                      </p:cBhvr>
                                      <p:to>
                                        <a:srgbClr val="0000FF"/>
                                      </p:to>
                                    </p:animClr>
                                    <p:set>
                                      <p:cBhvr>
                                        <p:cTn id="39" dur="500" fill="hold"/>
                                        <p:tgtEl>
                                          <p:spTgt spid="62"/>
                                        </p:tgtEl>
                                        <p:attrNameLst>
                                          <p:attrName>fill.type</p:attrName>
                                        </p:attrNameLst>
                                      </p:cBhvr>
                                      <p:to>
                                        <p:strVal val="solid"/>
                                      </p:to>
                                    </p:set>
                                    <p:set>
                                      <p:cBhvr>
                                        <p:cTn id="40" dur="500" fill="hold"/>
                                        <p:tgtEl>
                                          <p:spTgt spid="62"/>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64"/>
                                        </p:tgtEl>
                                        <p:attrNameLst>
                                          <p:attrName>fillcolor</p:attrName>
                                        </p:attrNameLst>
                                      </p:cBhvr>
                                      <p:to>
                                        <a:srgbClr val="0000FF"/>
                                      </p:to>
                                    </p:animClr>
                                    <p:set>
                                      <p:cBhvr>
                                        <p:cTn id="43" dur="500" fill="hold"/>
                                        <p:tgtEl>
                                          <p:spTgt spid="64"/>
                                        </p:tgtEl>
                                        <p:attrNameLst>
                                          <p:attrName>fill.type</p:attrName>
                                        </p:attrNameLst>
                                      </p:cBhvr>
                                      <p:to>
                                        <p:strVal val="solid"/>
                                      </p:to>
                                    </p:set>
                                    <p:set>
                                      <p:cBhvr>
                                        <p:cTn id="44" dur="500" fill="hold"/>
                                        <p:tgtEl>
                                          <p:spTgt spid="64"/>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500" fill="hold"/>
                                        <p:tgtEl>
                                          <p:spTgt spid="71"/>
                                        </p:tgtEl>
                                        <p:attrNameLst>
                                          <p:attrName>fillcolor</p:attrName>
                                        </p:attrNameLst>
                                      </p:cBhvr>
                                      <p:to>
                                        <a:srgbClr val="0000FF"/>
                                      </p:to>
                                    </p:animClr>
                                    <p:set>
                                      <p:cBhvr>
                                        <p:cTn id="47" dur="500" fill="hold"/>
                                        <p:tgtEl>
                                          <p:spTgt spid="71"/>
                                        </p:tgtEl>
                                        <p:attrNameLst>
                                          <p:attrName>fill.type</p:attrName>
                                        </p:attrNameLst>
                                      </p:cBhvr>
                                      <p:to>
                                        <p:strVal val="solid"/>
                                      </p:to>
                                    </p:set>
                                    <p:set>
                                      <p:cBhvr>
                                        <p:cTn id="48" dur="500" fill="hold"/>
                                        <p:tgtEl>
                                          <p:spTgt spid="71"/>
                                        </p:tgtEl>
                                        <p:attrNameLst>
                                          <p:attrName>fill.on</p:attrName>
                                        </p:attrNameLst>
                                      </p:cBhvr>
                                      <p:to>
                                        <p:strVal val="true"/>
                                      </p:to>
                                    </p:set>
                                  </p:childTnLst>
                                </p:cTn>
                              </p:par>
                              <p:par>
                                <p:cTn id="49" presetID="3" presetClass="exit" presetSubtype="10" fill="hold" nodeType="withEffect">
                                  <p:stCondLst>
                                    <p:cond delay="0"/>
                                  </p:stCondLst>
                                  <p:childTnLst>
                                    <p:animEffect transition="out" filter="blinds(horizontal)">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childTnLst>
                                </p:cTn>
                              </p:par>
                              <p:par>
                                <p:cTn id="54" presetID="42" presetClass="path" presetSubtype="0" accel="50000" decel="50000" fill="hold" nodeType="withEffect">
                                  <p:stCondLst>
                                    <p:cond delay="0"/>
                                  </p:stCondLst>
                                  <p:childTnLst>
                                    <p:animMotion origin="layout" path="M -1.94444E-6 3.7037E-6 L -1.94444E-6 0.36597 " pathEditMode="relative" rAng="0" ptsTypes="AA">
                                      <p:cBhvr>
                                        <p:cTn id="55" dur="1000" fill="hold"/>
                                        <p:tgtEl>
                                          <p:spTgt spid="3"/>
                                        </p:tgtEl>
                                        <p:attrNameLst>
                                          <p:attrName>ppt_x</p:attrName>
                                          <p:attrName>ppt_y</p:attrName>
                                        </p:attrNameLst>
                                      </p:cBhvr>
                                      <p:rCtr x="0" y="18300"/>
                                    </p:animMotion>
                                  </p:childTnLst>
                                </p:cTn>
                              </p:par>
                            </p:childTnLst>
                          </p:cTn>
                        </p:par>
                      </p:childTnLst>
                    </p:cTn>
                  </p:par>
                  <p:par>
                    <p:cTn id="56" fill="hold">
                      <p:stCondLst>
                        <p:cond delay="indefinite"/>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62"/>
                                        </p:tgtEl>
                                        <p:attrNameLst>
                                          <p:attrName>fillcolor</p:attrName>
                                        </p:attrNameLst>
                                      </p:cBhvr>
                                      <p:to>
                                        <a:schemeClr val="bg1"/>
                                      </p:to>
                                    </p:animClr>
                                    <p:set>
                                      <p:cBhvr>
                                        <p:cTn id="60" dur="500" fill="hold"/>
                                        <p:tgtEl>
                                          <p:spTgt spid="62"/>
                                        </p:tgtEl>
                                        <p:attrNameLst>
                                          <p:attrName>fill.type</p:attrName>
                                        </p:attrNameLst>
                                      </p:cBhvr>
                                      <p:to>
                                        <p:strVal val="solid"/>
                                      </p:to>
                                    </p:set>
                                    <p:set>
                                      <p:cBhvr>
                                        <p:cTn id="61" dur="500" fill="hold"/>
                                        <p:tgtEl>
                                          <p:spTgt spid="62"/>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500" fill="hold"/>
                                        <p:tgtEl>
                                          <p:spTgt spid="63"/>
                                        </p:tgtEl>
                                        <p:attrNameLst>
                                          <p:attrName>fillcolor</p:attrName>
                                        </p:attrNameLst>
                                      </p:cBhvr>
                                      <p:to>
                                        <a:schemeClr val="bg1"/>
                                      </p:to>
                                    </p:animClr>
                                    <p:set>
                                      <p:cBhvr>
                                        <p:cTn id="64" dur="500" fill="hold"/>
                                        <p:tgtEl>
                                          <p:spTgt spid="63"/>
                                        </p:tgtEl>
                                        <p:attrNameLst>
                                          <p:attrName>fill.type</p:attrName>
                                        </p:attrNameLst>
                                      </p:cBhvr>
                                      <p:to>
                                        <p:strVal val="solid"/>
                                      </p:to>
                                    </p:set>
                                    <p:set>
                                      <p:cBhvr>
                                        <p:cTn id="65" dur="500" fill="hold"/>
                                        <p:tgtEl>
                                          <p:spTgt spid="63"/>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500" fill="hold"/>
                                        <p:tgtEl>
                                          <p:spTgt spid="64"/>
                                        </p:tgtEl>
                                        <p:attrNameLst>
                                          <p:attrName>fillcolor</p:attrName>
                                        </p:attrNameLst>
                                      </p:cBhvr>
                                      <p:to>
                                        <a:schemeClr val="bg1"/>
                                      </p:to>
                                    </p:animClr>
                                    <p:set>
                                      <p:cBhvr>
                                        <p:cTn id="68" dur="500" fill="hold"/>
                                        <p:tgtEl>
                                          <p:spTgt spid="64"/>
                                        </p:tgtEl>
                                        <p:attrNameLst>
                                          <p:attrName>fill.type</p:attrName>
                                        </p:attrNameLst>
                                      </p:cBhvr>
                                      <p:to>
                                        <p:strVal val="solid"/>
                                      </p:to>
                                    </p:set>
                                    <p:set>
                                      <p:cBhvr>
                                        <p:cTn id="69" dur="500" fill="hold"/>
                                        <p:tgtEl>
                                          <p:spTgt spid="64"/>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500" fill="hold"/>
                                        <p:tgtEl>
                                          <p:spTgt spid="71"/>
                                        </p:tgtEl>
                                        <p:attrNameLst>
                                          <p:attrName>fillcolor</p:attrName>
                                        </p:attrNameLst>
                                      </p:cBhvr>
                                      <p:to>
                                        <a:schemeClr val="bg1"/>
                                      </p:to>
                                    </p:animClr>
                                    <p:set>
                                      <p:cBhvr>
                                        <p:cTn id="72" dur="500" fill="hold"/>
                                        <p:tgtEl>
                                          <p:spTgt spid="71"/>
                                        </p:tgtEl>
                                        <p:attrNameLst>
                                          <p:attrName>fill.type</p:attrName>
                                        </p:attrNameLst>
                                      </p:cBhvr>
                                      <p:to>
                                        <p:strVal val="solid"/>
                                      </p:to>
                                    </p:set>
                                    <p:set>
                                      <p:cBhvr>
                                        <p:cTn id="73" dur="500" fill="hold"/>
                                        <p:tgtEl>
                                          <p:spTgt spid="71"/>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3" presetClass="exit" presetSubtype="10" fill="hold" nodeType="clickEffect">
                                  <p:stCondLst>
                                    <p:cond delay="0"/>
                                  </p:stCondLst>
                                  <p:childTnLst>
                                    <p:animEffect transition="out" filter="blinds(horizontal)">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par>
                                <p:cTn id="79" presetID="1" presetClass="emph" presetSubtype="2" fill="hold" nodeType="withEffect">
                                  <p:stCondLst>
                                    <p:cond delay="0"/>
                                  </p:stCondLst>
                                  <p:childTnLst>
                                    <p:animClr clrSpc="rgb" dir="cw">
                                      <p:cBhvr>
                                        <p:cTn id="80" dur="500" fill="hold"/>
                                        <p:tgtEl>
                                          <p:spTgt spid="62"/>
                                        </p:tgtEl>
                                        <p:attrNameLst>
                                          <p:attrName>fillcolor</p:attrName>
                                        </p:attrNameLst>
                                      </p:cBhvr>
                                      <p:to>
                                        <a:srgbClr val="0000FF"/>
                                      </p:to>
                                    </p:animClr>
                                    <p:set>
                                      <p:cBhvr>
                                        <p:cTn id="81" dur="500" fill="hold"/>
                                        <p:tgtEl>
                                          <p:spTgt spid="62"/>
                                        </p:tgtEl>
                                        <p:attrNameLst>
                                          <p:attrName>fill.type</p:attrName>
                                        </p:attrNameLst>
                                      </p:cBhvr>
                                      <p:to>
                                        <p:strVal val="solid"/>
                                      </p:to>
                                    </p:set>
                                    <p:set>
                                      <p:cBhvr>
                                        <p:cTn id="82" dur="500" fill="hold"/>
                                        <p:tgtEl>
                                          <p:spTgt spid="62"/>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500" fill="hold"/>
                                        <p:tgtEl>
                                          <p:spTgt spid="63"/>
                                        </p:tgtEl>
                                        <p:attrNameLst>
                                          <p:attrName>fillcolor</p:attrName>
                                        </p:attrNameLst>
                                      </p:cBhvr>
                                      <p:to>
                                        <a:srgbClr val="0000FF"/>
                                      </p:to>
                                    </p:animClr>
                                    <p:set>
                                      <p:cBhvr>
                                        <p:cTn id="85" dur="500" fill="hold"/>
                                        <p:tgtEl>
                                          <p:spTgt spid="63"/>
                                        </p:tgtEl>
                                        <p:attrNameLst>
                                          <p:attrName>fill.type</p:attrName>
                                        </p:attrNameLst>
                                      </p:cBhvr>
                                      <p:to>
                                        <p:strVal val="solid"/>
                                      </p:to>
                                    </p:set>
                                    <p:set>
                                      <p:cBhvr>
                                        <p:cTn id="86" dur="500" fill="hold"/>
                                        <p:tgtEl>
                                          <p:spTgt spid="63"/>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64"/>
                                        </p:tgtEl>
                                        <p:attrNameLst>
                                          <p:attrName>fillcolor</p:attrName>
                                        </p:attrNameLst>
                                      </p:cBhvr>
                                      <p:to>
                                        <a:srgbClr val="0000FF"/>
                                      </p:to>
                                    </p:animClr>
                                    <p:set>
                                      <p:cBhvr>
                                        <p:cTn id="89" dur="500" fill="hold"/>
                                        <p:tgtEl>
                                          <p:spTgt spid="64"/>
                                        </p:tgtEl>
                                        <p:attrNameLst>
                                          <p:attrName>fill.type</p:attrName>
                                        </p:attrNameLst>
                                      </p:cBhvr>
                                      <p:to>
                                        <p:strVal val="solid"/>
                                      </p:to>
                                    </p:set>
                                    <p:set>
                                      <p:cBhvr>
                                        <p:cTn id="90" dur="500" fill="hold"/>
                                        <p:tgtEl>
                                          <p:spTgt spid="64"/>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71"/>
                                        </p:tgtEl>
                                        <p:attrNameLst>
                                          <p:attrName>fillcolor</p:attrName>
                                        </p:attrNameLst>
                                      </p:cBhvr>
                                      <p:to>
                                        <a:srgbClr val="0000FF"/>
                                      </p:to>
                                    </p:animClr>
                                    <p:set>
                                      <p:cBhvr>
                                        <p:cTn id="93" dur="500" fill="hold"/>
                                        <p:tgtEl>
                                          <p:spTgt spid="71"/>
                                        </p:tgtEl>
                                        <p:attrNameLst>
                                          <p:attrName>fill.type</p:attrName>
                                        </p:attrNameLst>
                                      </p:cBhvr>
                                      <p:to>
                                        <p:strVal val="solid"/>
                                      </p:to>
                                    </p:set>
                                    <p:set>
                                      <p:cBhvr>
                                        <p:cTn id="94" dur="500" fill="hold"/>
                                        <p:tgtEl>
                                          <p:spTgt spid="71"/>
                                        </p:tgtEl>
                                        <p:attrNameLst>
                                          <p:attrName>fill.on</p:attrName>
                                        </p:attrNameLst>
                                      </p:cBhvr>
                                      <p:to>
                                        <p:strVal val="true"/>
                                      </p:to>
                                    </p:set>
                                  </p:childTnLst>
                                </p:cTn>
                              </p:par>
                              <p:par>
                                <p:cTn id="95" presetID="1" presetClass="entr" presetSubtype="0" fill="hold" nodeType="withEffect">
                                  <p:stCondLst>
                                    <p:cond delay="0"/>
                                  </p:stCondLst>
                                  <p:childTnLst>
                                    <p:set>
                                      <p:cBhvr>
                                        <p:cTn id="96" dur="1" fill="hold">
                                          <p:stCondLst>
                                            <p:cond delay="0"/>
                                          </p:stCondLst>
                                        </p:cTn>
                                        <p:tgtEl>
                                          <p:spTgt spid="4"/>
                                        </p:tgtEl>
                                        <p:attrNameLst>
                                          <p:attrName>style.visibility</p:attrName>
                                        </p:attrNameLst>
                                      </p:cBhvr>
                                      <p:to>
                                        <p:strVal val="visible"/>
                                      </p:to>
                                    </p:set>
                                  </p:childTnLst>
                                </p:cTn>
                              </p:par>
                              <p:par>
                                <p:cTn id="97" presetID="42" presetClass="path" presetSubtype="0" accel="50000" decel="50000" fill="hold" nodeType="withEffect">
                                  <p:stCondLst>
                                    <p:cond delay="0"/>
                                  </p:stCondLst>
                                  <p:childTnLst>
                                    <p:animMotion origin="layout" path="M -1.94444E-6 3.7037E-6 L -1.94444E-6 0.36597 " pathEditMode="relative" rAng="0" ptsTypes="AA">
                                      <p:cBhvr>
                                        <p:cTn id="98" dur="1000" fill="hold"/>
                                        <p:tgtEl>
                                          <p:spTgt spid="4"/>
                                        </p:tgtEl>
                                        <p:attrNameLst>
                                          <p:attrName>ppt_x</p:attrName>
                                          <p:attrName>ppt_y</p:attrName>
                                        </p:attrNameLst>
                                      </p:cBhvr>
                                      <p:rCtr x="0" y="18300"/>
                                    </p:animMotion>
                                  </p:childTnLst>
                                </p:cTn>
                              </p:par>
                            </p:childTnLst>
                          </p:cTn>
                        </p:par>
                      </p:childTnLst>
                    </p:cTn>
                  </p:par>
                  <p:par>
                    <p:cTn id="99" fill="hold">
                      <p:stCondLst>
                        <p:cond delay="indefinite"/>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62"/>
                                        </p:tgtEl>
                                        <p:attrNameLst>
                                          <p:attrName>fillcolor</p:attrName>
                                        </p:attrNameLst>
                                      </p:cBhvr>
                                      <p:to>
                                        <a:schemeClr val="bg1"/>
                                      </p:to>
                                    </p:animClr>
                                    <p:set>
                                      <p:cBhvr>
                                        <p:cTn id="103" dur="500" fill="hold"/>
                                        <p:tgtEl>
                                          <p:spTgt spid="62"/>
                                        </p:tgtEl>
                                        <p:attrNameLst>
                                          <p:attrName>fill.type</p:attrName>
                                        </p:attrNameLst>
                                      </p:cBhvr>
                                      <p:to>
                                        <p:strVal val="solid"/>
                                      </p:to>
                                    </p:set>
                                    <p:set>
                                      <p:cBhvr>
                                        <p:cTn id="104" dur="500" fill="hold"/>
                                        <p:tgtEl>
                                          <p:spTgt spid="62"/>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500" fill="hold"/>
                                        <p:tgtEl>
                                          <p:spTgt spid="63"/>
                                        </p:tgtEl>
                                        <p:attrNameLst>
                                          <p:attrName>fillcolor</p:attrName>
                                        </p:attrNameLst>
                                      </p:cBhvr>
                                      <p:to>
                                        <a:schemeClr val="bg1"/>
                                      </p:to>
                                    </p:animClr>
                                    <p:set>
                                      <p:cBhvr>
                                        <p:cTn id="107" dur="500" fill="hold"/>
                                        <p:tgtEl>
                                          <p:spTgt spid="63"/>
                                        </p:tgtEl>
                                        <p:attrNameLst>
                                          <p:attrName>fill.type</p:attrName>
                                        </p:attrNameLst>
                                      </p:cBhvr>
                                      <p:to>
                                        <p:strVal val="solid"/>
                                      </p:to>
                                    </p:set>
                                    <p:set>
                                      <p:cBhvr>
                                        <p:cTn id="108" dur="500" fill="hold"/>
                                        <p:tgtEl>
                                          <p:spTgt spid="63"/>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64"/>
                                        </p:tgtEl>
                                        <p:attrNameLst>
                                          <p:attrName>fillcolor</p:attrName>
                                        </p:attrNameLst>
                                      </p:cBhvr>
                                      <p:to>
                                        <a:schemeClr val="bg1"/>
                                      </p:to>
                                    </p:animClr>
                                    <p:set>
                                      <p:cBhvr>
                                        <p:cTn id="111" dur="500" fill="hold"/>
                                        <p:tgtEl>
                                          <p:spTgt spid="64"/>
                                        </p:tgtEl>
                                        <p:attrNameLst>
                                          <p:attrName>fill.type</p:attrName>
                                        </p:attrNameLst>
                                      </p:cBhvr>
                                      <p:to>
                                        <p:strVal val="solid"/>
                                      </p:to>
                                    </p:set>
                                    <p:set>
                                      <p:cBhvr>
                                        <p:cTn id="112" dur="500" fill="hold"/>
                                        <p:tgtEl>
                                          <p:spTgt spid="64"/>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500" fill="hold"/>
                                        <p:tgtEl>
                                          <p:spTgt spid="71"/>
                                        </p:tgtEl>
                                        <p:attrNameLst>
                                          <p:attrName>fillcolor</p:attrName>
                                        </p:attrNameLst>
                                      </p:cBhvr>
                                      <p:to>
                                        <a:schemeClr val="bg1"/>
                                      </p:to>
                                    </p:animClr>
                                    <p:set>
                                      <p:cBhvr>
                                        <p:cTn id="115" dur="500" fill="hold"/>
                                        <p:tgtEl>
                                          <p:spTgt spid="71"/>
                                        </p:tgtEl>
                                        <p:attrNameLst>
                                          <p:attrName>fill.type</p:attrName>
                                        </p:attrNameLst>
                                      </p:cBhvr>
                                      <p:to>
                                        <p:strVal val="solid"/>
                                      </p:to>
                                    </p:set>
                                    <p:set>
                                      <p:cBhvr>
                                        <p:cTn id="116" dur="500" fill="hold"/>
                                        <p:tgtEl>
                                          <p:spTgt spid="71"/>
                                        </p:tgtEl>
                                        <p:attrNameLst>
                                          <p:attrName>fill.on</p:attrName>
                                        </p:attrNameLst>
                                      </p:cBhvr>
                                      <p:to>
                                        <p:strVal val="true"/>
                                      </p:to>
                                    </p:set>
                                  </p:childTnLst>
                                </p:cTn>
                              </p:par>
                            </p:childTnLst>
                          </p:cTn>
                        </p:par>
                      </p:childTnLst>
                    </p:cTn>
                  </p:par>
                  <p:par>
                    <p:cTn id="117" fill="hold">
                      <p:stCondLst>
                        <p:cond delay="indefinite"/>
                      </p:stCondLst>
                      <p:childTnLst>
                        <p:par>
                          <p:cTn id="118" fill="hold">
                            <p:stCondLst>
                              <p:cond delay="0"/>
                            </p:stCondLst>
                            <p:childTnLst>
                              <p:par>
                                <p:cTn id="119" presetID="3" presetClass="exit" presetSubtype="10" fill="hold" nodeType="clickEffect">
                                  <p:stCondLst>
                                    <p:cond delay="0"/>
                                  </p:stCondLst>
                                  <p:childTnLst>
                                    <p:animEffect transition="out" filter="blinds(horizontal)">
                                      <p:cBhvr>
                                        <p:cTn id="120" dur="500"/>
                                        <p:tgtEl>
                                          <p:spTgt spid="4"/>
                                        </p:tgtEl>
                                      </p:cBhvr>
                                    </p:animEffect>
                                    <p:set>
                                      <p:cBhvr>
                                        <p:cTn id="121" dur="1" fill="hold">
                                          <p:stCondLst>
                                            <p:cond delay="499"/>
                                          </p:stCondLst>
                                        </p:cTn>
                                        <p:tgtEl>
                                          <p:spTgt spid="4"/>
                                        </p:tgtEl>
                                        <p:attrNameLst>
                                          <p:attrName>style.visibility</p:attrName>
                                        </p:attrNameLst>
                                      </p:cBhvr>
                                      <p:to>
                                        <p:strVal val="hidden"/>
                                      </p:to>
                                    </p:set>
                                  </p:childTnLst>
                                </p:cTn>
                              </p:par>
                              <p:par>
                                <p:cTn id="122" presetID="1" presetClass="emph" presetSubtype="2" fill="hold" nodeType="withEffect">
                                  <p:stCondLst>
                                    <p:cond delay="0"/>
                                  </p:stCondLst>
                                  <p:childTnLst>
                                    <p:animClr clrSpc="rgb" dir="cw">
                                      <p:cBhvr>
                                        <p:cTn id="123" dur="500" fill="hold"/>
                                        <p:tgtEl>
                                          <p:spTgt spid="62"/>
                                        </p:tgtEl>
                                        <p:attrNameLst>
                                          <p:attrName>fillcolor</p:attrName>
                                        </p:attrNameLst>
                                      </p:cBhvr>
                                      <p:to>
                                        <a:srgbClr val="0000FF"/>
                                      </p:to>
                                    </p:animClr>
                                    <p:set>
                                      <p:cBhvr>
                                        <p:cTn id="124" dur="500" fill="hold"/>
                                        <p:tgtEl>
                                          <p:spTgt spid="62"/>
                                        </p:tgtEl>
                                        <p:attrNameLst>
                                          <p:attrName>fill.type</p:attrName>
                                        </p:attrNameLst>
                                      </p:cBhvr>
                                      <p:to>
                                        <p:strVal val="solid"/>
                                      </p:to>
                                    </p:set>
                                    <p:set>
                                      <p:cBhvr>
                                        <p:cTn id="125" dur="500" fill="hold"/>
                                        <p:tgtEl>
                                          <p:spTgt spid="62"/>
                                        </p:tgtEl>
                                        <p:attrNameLst>
                                          <p:attrName>fill.on</p:attrName>
                                        </p:attrNameLst>
                                      </p:cBhvr>
                                      <p:to>
                                        <p:strVal val="true"/>
                                      </p:to>
                                    </p:set>
                                  </p:childTnLst>
                                </p:cTn>
                              </p:par>
                              <p:par>
                                <p:cTn id="126" presetID="1" presetClass="emph" presetSubtype="2" fill="hold" nodeType="withEffect">
                                  <p:stCondLst>
                                    <p:cond delay="0"/>
                                  </p:stCondLst>
                                  <p:childTnLst>
                                    <p:animClr clrSpc="rgb" dir="cw">
                                      <p:cBhvr>
                                        <p:cTn id="127" dur="500" fill="hold"/>
                                        <p:tgtEl>
                                          <p:spTgt spid="63"/>
                                        </p:tgtEl>
                                        <p:attrNameLst>
                                          <p:attrName>fillcolor</p:attrName>
                                        </p:attrNameLst>
                                      </p:cBhvr>
                                      <p:to>
                                        <a:srgbClr val="0000FF"/>
                                      </p:to>
                                    </p:animClr>
                                    <p:set>
                                      <p:cBhvr>
                                        <p:cTn id="128" dur="500" fill="hold"/>
                                        <p:tgtEl>
                                          <p:spTgt spid="63"/>
                                        </p:tgtEl>
                                        <p:attrNameLst>
                                          <p:attrName>fill.type</p:attrName>
                                        </p:attrNameLst>
                                      </p:cBhvr>
                                      <p:to>
                                        <p:strVal val="solid"/>
                                      </p:to>
                                    </p:set>
                                    <p:set>
                                      <p:cBhvr>
                                        <p:cTn id="129" dur="500" fill="hold"/>
                                        <p:tgtEl>
                                          <p:spTgt spid="63"/>
                                        </p:tgtEl>
                                        <p:attrNameLst>
                                          <p:attrName>fill.on</p:attrName>
                                        </p:attrNameLst>
                                      </p:cBhvr>
                                      <p:to>
                                        <p:strVal val="true"/>
                                      </p:to>
                                    </p:set>
                                  </p:childTnLst>
                                </p:cTn>
                              </p:par>
                              <p:par>
                                <p:cTn id="130" presetID="1" presetClass="emph" presetSubtype="2" fill="hold" nodeType="withEffect">
                                  <p:stCondLst>
                                    <p:cond delay="0"/>
                                  </p:stCondLst>
                                  <p:childTnLst>
                                    <p:animClr clrSpc="rgb" dir="cw">
                                      <p:cBhvr>
                                        <p:cTn id="131" dur="500" fill="hold"/>
                                        <p:tgtEl>
                                          <p:spTgt spid="64"/>
                                        </p:tgtEl>
                                        <p:attrNameLst>
                                          <p:attrName>fillcolor</p:attrName>
                                        </p:attrNameLst>
                                      </p:cBhvr>
                                      <p:to>
                                        <a:srgbClr val="0000FF"/>
                                      </p:to>
                                    </p:animClr>
                                    <p:set>
                                      <p:cBhvr>
                                        <p:cTn id="132" dur="500" fill="hold"/>
                                        <p:tgtEl>
                                          <p:spTgt spid="64"/>
                                        </p:tgtEl>
                                        <p:attrNameLst>
                                          <p:attrName>fill.type</p:attrName>
                                        </p:attrNameLst>
                                      </p:cBhvr>
                                      <p:to>
                                        <p:strVal val="solid"/>
                                      </p:to>
                                    </p:set>
                                    <p:set>
                                      <p:cBhvr>
                                        <p:cTn id="133" dur="500" fill="hold"/>
                                        <p:tgtEl>
                                          <p:spTgt spid="64"/>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500" fill="hold"/>
                                        <p:tgtEl>
                                          <p:spTgt spid="71"/>
                                        </p:tgtEl>
                                        <p:attrNameLst>
                                          <p:attrName>fillcolor</p:attrName>
                                        </p:attrNameLst>
                                      </p:cBhvr>
                                      <p:to>
                                        <a:srgbClr val="0000FF"/>
                                      </p:to>
                                    </p:animClr>
                                    <p:set>
                                      <p:cBhvr>
                                        <p:cTn id="136" dur="500" fill="hold"/>
                                        <p:tgtEl>
                                          <p:spTgt spid="71"/>
                                        </p:tgtEl>
                                        <p:attrNameLst>
                                          <p:attrName>fill.type</p:attrName>
                                        </p:attrNameLst>
                                      </p:cBhvr>
                                      <p:to>
                                        <p:strVal val="solid"/>
                                      </p:to>
                                    </p:set>
                                    <p:set>
                                      <p:cBhvr>
                                        <p:cTn id="137" dur="500" fill="hold"/>
                                        <p:tgtEl>
                                          <p:spTgt spid="71"/>
                                        </p:tgtEl>
                                        <p:attrNameLst>
                                          <p:attrName>fill.on</p:attrName>
                                        </p:attrNameLst>
                                      </p:cBhvr>
                                      <p:to>
                                        <p:strVal val="true"/>
                                      </p:to>
                                    </p:set>
                                  </p:childTnLst>
                                </p:cTn>
                              </p:par>
                              <p:par>
                                <p:cTn id="138" presetID="1" presetClass="entr" presetSubtype="0" fill="hold" nodeType="withEffect">
                                  <p:stCondLst>
                                    <p:cond delay="0"/>
                                  </p:stCondLst>
                                  <p:childTnLst>
                                    <p:set>
                                      <p:cBhvr>
                                        <p:cTn id="139" dur="1" fill="hold">
                                          <p:stCondLst>
                                            <p:cond delay="0"/>
                                          </p:stCondLst>
                                        </p:cTn>
                                        <p:tgtEl>
                                          <p:spTgt spid="6"/>
                                        </p:tgtEl>
                                        <p:attrNameLst>
                                          <p:attrName>style.visibility</p:attrName>
                                        </p:attrNameLst>
                                      </p:cBhvr>
                                      <p:to>
                                        <p:strVal val="visible"/>
                                      </p:to>
                                    </p:set>
                                  </p:childTnLst>
                                </p:cTn>
                              </p:par>
                              <p:par>
                                <p:cTn id="140" presetID="42" presetClass="path" presetSubtype="0" accel="50000" decel="50000" fill="hold" nodeType="withEffect">
                                  <p:stCondLst>
                                    <p:cond delay="0"/>
                                  </p:stCondLst>
                                  <p:childTnLst>
                                    <p:animMotion origin="layout" path="M -1.94444E-6 3.7037E-6 L -1.94444E-6 0.36597 " pathEditMode="relative" rAng="0" ptsTypes="AA">
                                      <p:cBhvr>
                                        <p:cTn id="141" dur="1000" fill="hold"/>
                                        <p:tgtEl>
                                          <p:spTgt spid="6"/>
                                        </p:tgtEl>
                                        <p:attrNameLst>
                                          <p:attrName>ppt_x</p:attrName>
                                          <p:attrName>ppt_y</p:attrName>
                                        </p:attrNameLst>
                                      </p:cBhvr>
                                      <p:rCtr x="0" y="18300"/>
                                    </p:animMotion>
                                  </p:childTnLst>
                                </p:cTn>
                              </p:par>
                            </p:childTnLst>
                          </p:cTn>
                        </p:par>
                      </p:childTnLst>
                    </p:cTn>
                  </p:par>
                  <p:par>
                    <p:cTn id="142" fill="hold">
                      <p:stCondLst>
                        <p:cond delay="indefinite"/>
                      </p:stCondLst>
                      <p:childTnLst>
                        <p:par>
                          <p:cTn id="143" fill="hold">
                            <p:stCondLst>
                              <p:cond delay="0"/>
                            </p:stCondLst>
                            <p:childTnLst>
                              <p:par>
                                <p:cTn id="144" presetID="1" presetClass="emph" presetSubtype="2" fill="hold" nodeType="clickEffect">
                                  <p:stCondLst>
                                    <p:cond delay="0"/>
                                  </p:stCondLst>
                                  <p:childTnLst>
                                    <p:animClr clrSpc="rgb" dir="cw">
                                      <p:cBhvr>
                                        <p:cTn id="145" dur="500" fill="hold"/>
                                        <p:tgtEl>
                                          <p:spTgt spid="62"/>
                                        </p:tgtEl>
                                        <p:attrNameLst>
                                          <p:attrName>fillcolor</p:attrName>
                                        </p:attrNameLst>
                                      </p:cBhvr>
                                      <p:to>
                                        <a:schemeClr val="bg1"/>
                                      </p:to>
                                    </p:animClr>
                                    <p:set>
                                      <p:cBhvr>
                                        <p:cTn id="146" dur="500" fill="hold"/>
                                        <p:tgtEl>
                                          <p:spTgt spid="62"/>
                                        </p:tgtEl>
                                        <p:attrNameLst>
                                          <p:attrName>fill.type</p:attrName>
                                        </p:attrNameLst>
                                      </p:cBhvr>
                                      <p:to>
                                        <p:strVal val="solid"/>
                                      </p:to>
                                    </p:set>
                                    <p:set>
                                      <p:cBhvr>
                                        <p:cTn id="147" dur="500" fill="hold"/>
                                        <p:tgtEl>
                                          <p:spTgt spid="62"/>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500" fill="hold"/>
                                        <p:tgtEl>
                                          <p:spTgt spid="63"/>
                                        </p:tgtEl>
                                        <p:attrNameLst>
                                          <p:attrName>fillcolor</p:attrName>
                                        </p:attrNameLst>
                                      </p:cBhvr>
                                      <p:to>
                                        <a:schemeClr val="bg1"/>
                                      </p:to>
                                    </p:animClr>
                                    <p:set>
                                      <p:cBhvr>
                                        <p:cTn id="150" dur="500" fill="hold"/>
                                        <p:tgtEl>
                                          <p:spTgt spid="63"/>
                                        </p:tgtEl>
                                        <p:attrNameLst>
                                          <p:attrName>fill.type</p:attrName>
                                        </p:attrNameLst>
                                      </p:cBhvr>
                                      <p:to>
                                        <p:strVal val="solid"/>
                                      </p:to>
                                    </p:set>
                                    <p:set>
                                      <p:cBhvr>
                                        <p:cTn id="151" dur="500" fill="hold"/>
                                        <p:tgtEl>
                                          <p:spTgt spid="63"/>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500" fill="hold"/>
                                        <p:tgtEl>
                                          <p:spTgt spid="64"/>
                                        </p:tgtEl>
                                        <p:attrNameLst>
                                          <p:attrName>fillcolor</p:attrName>
                                        </p:attrNameLst>
                                      </p:cBhvr>
                                      <p:to>
                                        <a:schemeClr val="bg1"/>
                                      </p:to>
                                    </p:animClr>
                                    <p:set>
                                      <p:cBhvr>
                                        <p:cTn id="154" dur="500" fill="hold"/>
                                        <p:tgtEl>
                                          <p:spTgt spid="64"/>
                                        </p:tgtEl>
                                        <p:attrNameLst>
                                          <p:attrName>fill.type</p:attrName>
                                        </p:attrNameLst>
                                      </p:cBhvr>
                                      <p:to>
                                        <p:strVal val="solid"/>
                                      </p:to>
                                    </p:set>
                                    <p:set>
                                      <p:cBhvr>
                                        <p:cTn id="155" dur="500" fill="hold"/>
                                        <p:tgtEl>
                                          <p:spTgt spid="64"/>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500" fill="hold"/>
                                        <p:tgtEl>
                                          <p:spTgt spid="71"/>
                                        </p:tgtEl>
                                        <p:attrNameLst>
                                          <p:attrName>fillcolor</p:attrName>
                                        </p:attrNameLst>
                                      </p:cBhvr>
                                      <p:to>
                                        <a:schemeClr val="bg1"/>
                                      </p:to>
                                    </p:animClr>
                                    <p:set>
                                      <p:cBhvr>
                                        <p:cTn id="158" dur="500" fill="hold"/>
                                        <p:tgtEl>
                                          <p:spTgt spid="71"/>
                                        </p:tgtEl>
                                        <p:attrNameLst>
                                          <p:attrName>fill.type</p:attrName>
                                        </p:attrNameLst>
                                      </p:cBhvr>
                                      <p:to>
                                        <p:strVal val="solid"/>
                                      </p:to>
                                    </p:set>
                                    <p:set>
                                      <p:cBhvr>
                                        <p:cTn id="159" dur="500" fill="hold"/>
                                        <p:tgtEl>
                                          <p:spTgt spid="71"/>
                                        </p:tgtEl>
                                        <p:attrNameLst>
                                          <p:attrName>fill.on</p:attrName>
                                        </p:attrNameLst>
                                      </p:cBhvr>
                                      <p:to>
                                        <p:strVal val="true"/>
                                      </p:to>
                                    </p:set>
                                  </p:childTnLst>
                                </p:cTn>
                              </p:par>
                            </p:childTnLst>
                          </p:cTn>
                        </p:par>
                      </p:childTnLst>
                    </p:cTn>
                  </p:par>
                  <p:par>
                    <p:cTn id="160" fill="hold">
                      <p:stCondLst>
                        <p:cond delay="indefinite"/>
                      </p:stCondLst>
                      <p:childTnLst>
                        <p:par>
                          <p:cTn id="161" fill="hold">
                            <p:stCondLst>
                              <p:cond delay="0"/>
                            </p:stCondLst>
                            <p:childTnLst>
                              <p:par>
                                <p:cTn id="162" presetID="3" presetClass="exit" presetSubtype="10" fill="hold" nodeType="clickEffect">
                                  <p:stCondLst>
                                    <p:cond delay="0"/>
                                  </p:stCondLst>
                                  <p:childTnLst>
                                    <p:animEffect transition="out" filter="blinds(horizontal)">
                                      <p:cBhvr>
                                        <p:cTn id="163" dur="500"/>
                                        <p:tgtEl>
                                          <p:spTgt spid="6"/>
                                        </p:tgtEl>
                                      </p:cBhvr>
                                    </p:animEffect>
                                    <p:set>
                                      <p:cBhvr>
                                        <p:cTn id="164" dur="1" fill="hold">
                                          <p:stCondLst>
                                            <p:cond delay="499"/>
                                          </p:stCondLst>
                                        </p:cTn>
                                        <p:tgtEl>
                                          <p:spTgt spid="6"/>
                                        </p:tgtEl>
                                        <p:attrNameLst>
                                          <p:attrName>style.visibility</p:attrName>
                                        </p:attrNameLst>
                                      </p:cBhvr>
                                      <p:to>
                                        <p:strVal val="hidden"/>
                                      </p:to>
                                    </p:set>
                                  </p:childTnLst>
                                </p:cTn>
                              </p:par>
                              <p:par>
                                <p:cTn id="165" presetID="1" presetClass="emph" presetSubtype="2" fill="hold" grpId="0" nodeType="withEffect">
                                  <p:stCondLst>
                                    <p:cond delay="0"/>
                                  </p:stCondLst>
                                  <p:childTnLst>
                                    <p:animClr clrSpc="rgb" dir="cw">
                                      <p:cBhvr>
                                        <p:cTn id="166" dur="500" fill="hold"/>
                                        <p:tgtEl>
                                          <p:spTgt spid="62"/>
                                        </p:tgtEl>
                                        <p:attrNameLst>
                                          <p:attrName>fillcolor</p:attrName>
                                        </p:attrNameLst>
                                      </p:cBhvr>
                                      <p:to>
                                        <a:srgbClr val="0033CC"/>
                                      </p:to>
                                    </p:animClr>
                                    <p:set>
                                      <p:cBhvr>
                                        <p:cTn id="167" dur="500" fill="hold"/>
                                        <p:tgtEl>
                                          <p:spTgt spid="62"/>
                                        </p:tgtEl>
                                        <p:attrNameLst>
                                          <p:attrName>fill.type</p:attrName>
                                        </p:attrNameLst>
                                      </p:cBhvr>
                                      <p:to>
                                        <p:strVal val="solid"/>
                                      </p:to>
                                    </p:set>
                                    <p:set>
                                      <p:cBhvr>
                                        <p:cTn id="168" dur="500" fill="hold"/>
                                        <p:tgtEl>
                                          <p:spTgt spid="62"/>
                                        </p:tgtEl>
                                        <p:attrNameLst>
                                          <p:attrName>fill.on</p:attrName>
                                        </p:attrNameLst>
                                      </p:cBhvr>
                                      <p:to>
                                        <p:strVal val="true"/>
                                      </p:to>
                                    </p:set>
                                  </p:childTnLst>
                                </p:cTn>
                              </p:par>
                              <p:par>
                                <p:cTn id="169" presetID="1" presetClass="emph" presetSubtype="2" fill="hold" grpId="0" nodeType="withEffect">
                                  <p:stCondLst>
                                    <p:cond delay="0"/>
                                  </p:stCondLst>
                                  <p:childTnLst>
                                    <p:animClr clrSpc="rgb" dir="cw">
                                      <p:cBhvr>
                                        <p:cTn id="170" dur="500" fill="hold"/>
                                        <p:tgtEl>
                                          <p:spTgt spid="63"/>
                                        </p:tgtEl>
                                        <p:attrNameLst>
                                          <p:attrName>fillcolor</p:attrName>
                                        </p:attrNameLst>
                                      </p:cBhvr>
                                      <p:to>
                                        <a:srgbClr val="0000FF"/>
                                      </p:to>
                                    </p:animClr>
                                    <p:set>
                                      <p:cBhvr>
                                        <p:cTn id="171" dur="500" fill="hold"/>
                                        <p:tgtEl>
                                          <p:spTgt spid="63"/>
                                        </p:tgtEl>
                                        <p:attrNameLst>
                                          <p:attrName>fill.type</p:attrName>
                                        </p:attrNameLst>
                                      </p:cBhvr>
                                      <p:to>
                                        <p:strVal val="solid"/>
                                      </p:to>
                                    </p:set>
                                    <p:set>
                                      <p:cBhvr>
                                        <p:cTn id="172" dur="500" fill="hold"/>
                                        <p:tgtEl>
                                          <p:spTgt spid="63"/>
                                        </p:tgtEl>
                                        <p:attrNameLst>
                                          <p:attrName>fill.on</p:attrName>
                                        </p:attrNameLst>
                                      </p:cBhvr>
                                      <p:to>
                                        <p:strVal val="true"/>
                                      </p:to>
                                    </p:set>
                                  </p:childTnLst>
                                </p:cTn>
                              </p:par>
                              <p:par>
                                <p:cTn id="173" presetID="1" presetClass="emph" presetSubtype="2" fill="hold" grpId="0" nodeType="withEffect">
                                  <p:stCondLst>
                                    <p:cond delay="0"/>
                                  </p:stCondLst>
                                  <p:childTnLst>
                                    <p:animClr clrSpc="rgb" dir="cw">
                                      <p:cBhvr>
                                        <p:cTn id="174" dur="500" fill="hold"/>
                                        <p:tgtEl>
                                          <p:spTgt spid="64"/>
                                        </p:tgtEl>
                                        <p:attrNameLst>
                                          <p:attrName>fillcolor</p:attrName>
                                        </p:attrNameLst>
                                      </p:cBhvr>
                                      <p:to>
                                        <a:srgbClr val="0033CC"/>
                                      </p:to>
                                    </p:animClr>
                                    <p:set>
                                      <p:cBhvr>
                                        <p:cTn id="175" dur="500" fill="hold"/>
                                        <p:tgtEl>
                                          <p:spTgt spid="64"/>
                                        </p:tgtEl>
                                        <p:attrNameLst>
                                          <p:attrName>fill.type</p:attrName>
                                        </p:attrNameLst>
                                      </p:cBhvr>
                                      <p:to>
                                        <p:strVal val="solid"/>
                                      </p:to>
                                    </p:set>
                                    <p:set>
                                      <p:cBhvr>
                                        <p:cTn id="176" dur="500" fill="hold"/>
                                        <p:tgtEl>
                                          <p:spTgt spid="64"/>
                                        </p:tgtEl>
                                        <p:attrNameLst>
                                          <p:attrName>fill.on</p:attrName>
                                        </p:attrNameLst>
                                      </p:cBhvr>
                                      <p:to>
                                        <p:strVal val="true"/>
                                      </p:to>
                                    </p:set>
                                  </p:childTnLst>
                                </p:cTn>
                              </p:par>
                              <p:par>
                                <p:cTn id="177" presetID="1" presetClass="emph" presetSubtype="2" fill="hold" grpId="0" nodeType="withEffect">
                                  <p:stCondLst>
                                    <p:cond delay="0"/>
                                  </p:stCondLst>
                                  <p:childTnLst>
                                    <p:animClr clrSpc="rgb" dir="cw">
                                      <p:cBhvr>
                                        <p:cTn id="178" dur="500" fill="hold"/>
                                        <p:tgtEl>
                                          <p:spTgt spid="71"/>
                                        </p:tgtEl>
                                        <p:attrNameLst>
                                          <p:attrName>fillcolor</p:attrName>
                                        </p:attrNameLst>
                                      </p:cBhvr>
                                      <p:to>
                                        <a:srgbClr val="0033CC"/>
                                      </p:to>
                                    </p:animClr>
                                    <p:set>
                                      <p:cBhvr>
                                        <p:cTn id="179" dur="500" fill="hold"/>
                                        <p:tgtEl>
                                          <p:spTgt spid="71"/>
                                        </p:tgtEl>
                                        <p:attrNameLst>
                                          <p:attrName>fill.type</p:attrName>
                                        </p:attrNameLst>
                                      </p:cBhvr>
                                      <p:to>
                                        <p:strVal val="solid"/>
                                      </p:to>
                                    </p:set>
                                    <p:set>
                                      <p:cBhvr>
                                        <p:cTn id="180" dur="500" fill="hold"/>
                                        <p:tgtEl>
                                          <p:spTgt spid="71"/>
                                        </p:tgtEl>
                                        <p:attrNameLst>
                                          <p:attrName>fill.on</p:attrName>
                                        </p:attrNameLst>
                                      </p:cBhvr>
                                      <p:to>
                                        <p:strVal val="true"/>
                                      </p:to>
                                    </p:set>
                                  </p:childTnLst>
                                </p:cTn>
                              </p:par>
                              <p:par>
                                <p:cTn id="181" presetID="1" presetClass="entr" presetSubtype="0" fill="hold" nodeType="withEffect">
                                  <p:stCondLst>
                                    <p:cond delay="0"/>
                                  </p:stCondLst>
                                  <p:childTnLst>
                                    <p:set>
                                      <p:cBhvr>
                                        <p:cTn id="182" dur="1" fill="hold">
                                          <p:stCondLst>
                                            <p:cond delay="0"/>
                                          </p:stCondLst>
                                        </p:cTn>
                                        <p:tgtEl>
                                          <p:spTgt spid="5"/>
                                        </p:tgtEl>
                                        <p:attrNameLst>
                                          <p:attrName>style.visibility</p:attrName>
                                        </p:attrNameLst>
                                      </p:cBhvr>
                                      <p:to>
                                        <p:strVal val="visible"/>
                                      </p:to>
                                    </p:set>
                                  </p:childTnLst>
                                </p:cTn>
                              </p:par>
                              <p:par>
                                <p:cTn id="183" presetID="42" presetClass="path" presetSubtype="0" accel="50000" decel="50000" fill="hold" nodeType="withEffect">
                                  <p:stCondLst>
                                    <p:cond delay="0"/>
                                  </p:stCondLst>
                                  <p:childTnLst>
                                    <p:animMotion origin="layout" path="M -1.94444E-6 3.7037E-6 L -1.94444E-6 0.36597 " pathEditMode="relative" rAng="0" ptsTypes="AA">
                                      <p:cBhvr>
                                        <p:cTn id="184" dur="1000" fill="hold"/>
                                        <p:tgtEl>
                                          <p:spTgt spid="5"/>
                                        </p:tgtEl>
                                        <p:attrNameLst>
                                          <p:attrName>ppt_x</p:attrName>
                                          <p:attrName>ppt_y</p:attrName>
                                        </p:attrNameLst>
                                      </p:cBhvr>
                                      <p:rCtr x="0" y="18300"/>
                                    </p:animMotion>
                                  </p:childTnLst>
                                </p:cTn>
                              </p:par>
                            </p:childTnLst>
                          </p:cTn>
                        </p:par>
                      </p:childTnLst>
                    </p:cTn>
                  </p:par>
                  <p:par>
                    <p:cTn id="185" fill="hold">
                      <p:stCondLst>
                        <p:cond delay="indefinite"/>
                      </p:stCondLst>
                      <p:childTnLst>
                        <p:par>
                          <p:cTn id="186" fill="hold">
                            <p:stCondLst>
                              <p:cond delay="0"/>
                            </p:stCondLst>
                            <p:childTnLst>
                              <p:par>
                                <p:cTn id="187" presetID="1" presetClass="exit" presetSubtype="0" fill="hold" nodeType="clickEffect">
                                  <p:stCondLst>
                                    <p:cond delay="0"/>
                                  </p:stCondLst>
                                  <p:childTnLst>
                                    <p:set>
                                      <p:cBhvr>
                                        <p:cTn id="18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4" grpId="0"/>
      <p:bldP spid="62" grpId="0" animBg="1"/>
      <p:bldP spid="63" grpId="0" animBg="1"/>
      <p:bldP spid="64" grpId="0" animBg="1"/>
      <p:bldP spid="69" grpId="0" animBg="1"/>
      <p:bldP spid="70" grpId="0" animBg="1"/>
      <p:bldP spid="71"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ontent Placeholder 73"/>
          <p:cNvSpPr>
            <a:spLocks noGrp="1"/>
          </p:cNvSpPr>
          <p:nvPr>
            <p:ph idx="1"/>
          </p:nvPr>
        </p:nvSpPr>
        <p:spPr>
          <a:xfrm>
            <a:off x="228600" y="908720"/>
            <a:ext cx="8610600" cy="533968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a:p>
          <a:p>
            <a:r>
              <a:rPr lang="en-US" dirty="0" smtClean="0"/>
              <a:t>GPU occupies a significant portion of the request buffers</a:t>
            </a:r>
          </a:p>
          <a:p>
            <a:pPr lvl="1"/>
            <a:r>
              <a:rPr lang="en-US" dirty="0" smtClean="0"/>
              <a:t>Limits </a:t>
            </a:r>
            <a:r>
              <a:rPr lang="en-US" dirty="0"/>
              <a:t>the MC’s visibility of the </a:t>
            </a:r>
            <a:r>
              <a:rPr lang="en-US" dirty="0" smtClean="0"/>
              <a:t>CPU applications</a:t>
            </a:r>
            <a:r>
              <a:rPr lang="en-US" dirty="0"/>
              <a:t>’ differing memory </a:t>
            </a:r>
            <a:r>
              <a:rPr lang="en-US" dirty="0" smtClean="0"/>
              <a:t>behavior </a:t>
            </a:r>
            <a:r>
              <a:rPr lang="en-US" dirty="0" smtClean="0">
                <a:sym typeface="Wingdings" pitchFamily="2" charset="2"/>
              </a:rPr>
              <a:t> can lead to a </a:t>
            </a:r>
            <a:r>
              <a:rPr lang="en-US" dirty="0" smtClean="0">
                <a:solidFill>
                  <a:srgbClr val="FF0000"/>
                </a:solidFill>
                <a:sym typeface="Wingdings" pitchFamily="2" charset="2"/>
              </a:rPr>
              <a:t>poor scheduling decision</a:t>
            </a:r>
            <a:endParaRPr lang="en-US" dirty="0">
              <a:solidFill>
                <a:srgbClr val="FF0000"/>
              </a:solidFill>
            </a:endParaRPr>
          </a:p>
        </p:txBody>
      </p:sp>
      <p:sp>
        <p:nvSpPr>
          <p:cNvPr id="2" name="Title 1"/>
          <p:cNvSpPr>
            <a:spLocks noGrp="1"/>
          </p:cNvSpPr>
          <p:nvPr>
            <p:ph type="title"/>
          </p:nvPr>
        </p:nvSpPr>
        <p:spPr/>
        <p:txBody>
          <a:bodyPr/>
          <a:lstStyle/>
          <a:p>
            <a:r>
              <a:rPr lang="en-US" dirty="0" smtClean="0"/>
              <a:t>Introducing the GPU into the System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100</a:t>
            </a:fld>
            <a:endParaRPr lang="en-US" altLang="en-US">
              <a:solidFill>
                <a:srgbClr val="000000"/>
              </a:solidFill>
            </a:endParaRPr>
          </a:p>
        </p:txBody>
      </p:sp>
      <p:sp>
        <p:nvSpPr>
          <p:cNvPr id="25" name="Rectangle 24"/>
          <p:cNvSpPr/>
          <p:nvPr/>
        </p:nvSpPr>
        <p:spPr>
          <a:xfrm>
            <a:off x="755576" y="1916832"/>
            <a:ext cx="7632848" cy="122413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TextBox 25"/>
          <p:cNvSpPr txBox="1"/>
          <p:nvPr/>
        </p:nvSpPr>
        <p:spPr>
          <a:xfrm>
            <a:off x="755581" y="3140969"/>
            <a:ext cx="7632847"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Memory Scheduler</a:t>
            </a:r>
          </a:p>
        </p:txBody>
      </p:sp>
      <p:sp>
        <p:nvSpPr>
          <p:cNvPr id="27" name="TextBox 26"/>
          <p:cNvSpPr txBox="1"/>
          <p:nvPr/>
        </p:nvSpPr>
        <p:spPr>
          <a:xfrm>
            <a:off x="1115617" y="908721"/>
            <a:ext cx="1100228" cy="461665"/>
          </a:xfrm>
          <a:prstGeom prst="rect">
            <a:avLst/>
          </a:prstGeom>
          <a:noFill/>
        </p:spPr>
        <p:txBody>
          <a:bodyPr wrap="square" lIns="91416" tIns="45709" rIns="91416" bIns="45709" rtlCol="0">
            <a:spAutoFit/>
          </a:bodyPr>
          <a:lstStyle/>
          <a:p>
            <a:pPr defTabSz="914165"/>
            <a:r>
              <a:rPr lang="en-US" sz="2400" dirty="0">
                <a:solidFill>
                  <a:srgbClr val="CC9900"/>
                </a:solidFill>
                <a:latin typeface="Tahoma"/>
              </a:rPr>
              <a:t>Core 1</a:t>
            </a:r>
          </a:p>
        </p:txBody>
      </p:sp>
      <p:sp>
        <p:nvSpPr>
          <p:cNvPr id="28" name="TextBox 27"/>
          <p:cNvSpPr txBox="1"/>
          <p:nvPr/>
        </p:nvSpPr>
        <p:spPr>
          <a:xfrm>
            <a:off x="2597078" y="908721"/>
            <a:ext cx="1100228" cy="461665"/>
          </a:xfrm>
          <a:prstGeom prst="rect">
            <a:avLst/>
          </a:prstGeom>
          <a:noFill/>
        </p:spPr>
        <p:txBody>
          <a:bodyPr wrap="square" lIns="91416" tIns="45709" rIns="91416" bIns="45709" rtlCol="0">
            <a:spAutoFit/>
          </a:bodyPr>
          <a:lstStyle/>
          <a:p>
            <a:pPr defTabSz="914165"/>
            <a:r>
              <a:rPr lang="en-US" sz="2400" dirty="0">
                <a:solidFill>
                  <a:srgbClr val="0000FF"/>
                </a:solidFill>
                <a:latin typeface="Tahoma"/>
              </a:rPr>
              <a:t>Core 2</a:t>
            </a:r>
          </a:p>
        </p:txBody>
      </p:sp>
      <p:sp>
        <p:nvSpPr>
          <p:cNvPr id="29" name="TextBox 28"/>
          <p:cNvSpPr txBox="1"/>
          <p:nvPr/>
        </p:nvSpPr>
        <p:spPr>
          <a:xfrm>
            <a:off x="4078542" y="908721"/>
            <a:ext cx="1100228" cy="461665"/>
          </a:xfrm>
          <a:prstGeom prst="rect">
            <a:avLst/>
          </a:prstGeom>
          <a:noFill/>
        </p:spPr>
        <p:txBody>
          <a:bodyPr wrap="square" lIns="91416" tIns="45709" rIns="91416" bIns="45709" rtlCol="0">
            <a:spAutoFit/>
          </a:bodyPr>
          <a:lstStyle/>
          <a:p>
            <a:pPr defTabSz="914165"/>
            <a:r>
              <a:rPr lang="en-US" sz="2400" dirty="0">
                <a:solidFill>
                  <a:srgbClr val="FF0000"/>
                </a:solidFill>
                <a:latin typeface="Tahoma"/>
              </a:rPr>
              <a:t>Core 3</a:t>
            </a:r>
          </a:p>
        </p:txBody>
      </p:sp>
      <p:sp>
        <p:nvSpPr>
          <p:cNvPr id="30" name="TextBox 29"/>
          <p:cNvSpPr txBox="1"/>
          <p:nvPr/>
        </p:nvSpPr>
        <p:spPr>
          <a:xfrm>
            <a:off x="5492665" y="908721"/>
            <a:ext cx="1100228" cy="461665"/>
          </a:xfrm>
          <a:prstGeom prst="rect">
            <a:avLst/>
          </a:prstGeom>
          <a:noFill/>
        </p:spPr>
        <p:txBody>
          <a:bodyPr wrap="square" lIns="91416" tIns="45709" rIns="91416" bIns="45709" rtlCol="0">
            <a:spAutoFit/>
          </a:bodyPr>
          <a:lstStyle/>
          <a:p>
            <a:pPr defTabSz="914165"/>
            <a:r>
              <a:rPr lang="en-US" sz="2400" dirty="0">
                <a:solidFill>
                  <a:srgbClr val="3B812F">
                    <a:lumMod val="75000"/>
                  </a:srgbClr>
                </a:solidFill>
                <a:latin typeface="Tahoma"/>
              </a:rPr>
              <a:t>Core 4</a:t>
            </a:r>
          </a:p>
        </p:txBody>
      </p:sp>
      <p:sp>
        <p:nvSpPr>
          <p:cNvPr id="31" name="Down Arrow 30"/>
          <p:cNvSpPr/>
          <p:nvPr/>
        </p:nvSpPr>
        <p:spPr>
          <a:xfrm>
            <a:off x="1480325"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2" name="Down Arrow 31"/>
          <p:cNvSpPr/>
          <p:nvPr/>
        </p:nvSpPr>
        <p:spPr>
          <a:xfrm>
            <a:off x="2992493"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3" name="Down Arrow 32"/>
          <p:cNvSpPr/>
          <p:nvPr/>
        </p:nvSpPr>
        <p:spPr>
          <a:xfrm>
            <a:off x="4432653"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4" name="Down Arrow 33"/>
          <p:cNvSpPr/>
          <p:nvPr/>
        </p:nvSpPr>
        <p:spPr>
          <a:xfrm>
            <a:off x="5872813"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5" name="Down Arrow 34"/>
          <p:cNvSpPr/>
          <p:nvPr/>
        </p:nvSpPr>
        <p:spPr>
          <a:xfrm>
            <a:off x="3719947" y="3861048"/>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6" name="TextBox 35"/>
          <p:cNvSpPr txBox="1"/>
          <p:nvPr/>
        </p:nvSpPr>
        <p:spPr>
          <a:xfrm>
            <a:off x="2627784" y="4283804"/>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37" name="Rectangle 36"/>
          <p:cNvSpPr/>
          <p:nvPr/>
        </p:nvSpPr>
        <p:spPr>
          <a:xfrm>
            <a:off x="82758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8" name="Rectangle 37"/>
          <p:cNvSpPr/>
          <p:nvPr/>
        </p:nvSpPr>
        <p:spPr>
          <a:xfrm>
            <a:off x="82758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9" name="Rectangle 38"/>
          <p:cNvSpPr/>
          <p:nvPr/>
        </p:nvSpPr>
        <p:spPr>
          <a:xfrm>
            <a:off x="82758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0" name="Rectangle 39"/>
          <p:cNvSpPr/>
          <p:nvPr/>
        </p:nvSpPr>
        <p:spPr>
          <a:xfrm>
            <a:off x="176368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1" name="Rectangle 40"/>
          <p:cNvSpPr/>
          <p:nvPr/>
        </p:nvSpPr>
        <p:spPr>
          <a:xfrm>
            <a:off x="176368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2" name="Rectangle 41"/>
          <p:cNvSpPr/>
          <p:nvPr/>
        </p:nvSpPr>
        <p:spPr>
          <a:xfrm>
            <a:off x="176368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3" name="Rectangle 42"/>
          <p:cNvSpPr/>
          <p:nvPr/>
        </p:nvSpPr>
        <p:spPr>
          <a:xfrm>
            <a:off x="269979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4" name="Rectangle 43"/>
          <p:cNvSpPr/>
          <p:nvPr/>
        </p:nvSpPr>
        <p:spPr>
          <a:xfrm>
            <a:off x="269979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5" name="Rectangle 44"/>
          <p:cNvSpPr/>
          <p:nvPr/>
        </p:nvSpPr>
        <p:spPr>
          <a:xfrm>
            <a:off x="269979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6" name="Rectangle 45"/>
          <p:cNvSpPr/>
          <p:nvPr/>
        </p:nvSpPr>
        <p:spPr>
          <a:xfrm>
            <a:off x="3635896"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7" name="Rectangle 46"/>
          <p:cNvSpPr/>
          <p:nvPr/>
        </p:nvSpPr>
        <p:spPr>
          <a:xfrm>
            <a:off x="3635896"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8" name="Rectangle 47"/>
          <p:cNvSpPr/>
          <p:nvPr/>
        </p:nvSpPr>
        <p:spPr>
          <a:xfrm>
            <a:off x="3635896"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9" name="Rectangle 48"/>
          <p:cNvSpPr/>
          <p:nvPr/>
        </p:nvSpPr>
        <p:spPr>
          <a:xfrm>
            <a:off x="4572000"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0" name="Rectangle 49"/>
          <p:cNvSpPr/>
          <p:nvPr/>
        </p:nvSpPr>
        <p:spPr>
          <a:xfrm>
            <a:off x="4572000"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1" name="Rectangle 50"/>
          <p:cNvSpPr/>
          <p:nvPr/>
        </p:nvSpPr>
        <p:spPr>
          <a:xfrm>
            <a:off x="4572000"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2" name="Rectangle 51"/>
          <p:cNvSpPr/>
          <p:nvPr/>
        </p:nvSpPr>
        <p:spPr>
          <a:xfrm>
            <a:off x="550810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3" name="Rectangle 52"/>
          <p:cNvSpPr/>
          <p:nvPr/>
        </p:nvSpPr>
        <p:spPr>
          <a:xfrm>
            <a:off x="550810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4" name="Rectangle 53"/>
          <p:cNvSpPr/>
          <p:nvPr/>
        </p:nvSpPr>
        <p:spPr>
          <a:xfrm>
            <a:off x="550810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Rectangle 54"/>
          <p:cNvSpPr/>
          <p:nvPr/>
        </p:nvSpPr>
        <p:spPr>
          <a:xfrm>
            <a:off x="644420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6" name="Rectangle 55"/>
          <p:cNvSpPr/>
          <p:nvPr/>
        </p:nvSpPr>
        <p:spPr>
          <a:xfrm>
            <a:off x="644420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7" name="Rectangle 56"/>
          <p:cNvSpPr/>
          <p:nvPr/>
        </p:nvSpPr>
        <p:spPr>
          <a:xfrm>
            <a:off x="644420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8" name="Rectangle 57"/>
          <p:cNvSpPr/>
          <p:nvPr/>
        </p:nvSpPr>
        <p:spPr>
          <a:xfrm>
            <a:off x="738031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9" name="Rectangle 58"/>
          <p:cNvSpPr/>
          <p:nvPr/>
        </p:nvSpPr>
        <p:spPr>
          <a:xfrm>
            <a:off x="738031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0" name="Rectangle 59"/>
          <p:cNvSpPr/>
          <p:nvPr/>
        </p:nvSpPr>
        <p:spPr>
          <a:xfrm>
            <a:off x="738031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3" name="TextBox 62"/>
          <p:cNvSpPr txBox="1"/>
          <p:nvPr/>
        </p:nvSpPr>
        <p:spPr>
          <a:xfrm>
            <a:off x="827584" y="1988840"/>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67" name="TextBox 66"/>
          <p:cNvSpPr txBox="1"/>
          <p:nvPr/>
        </p:nvSpPr>
        <p:spPr>
          <a:xfrm>
            <a:off x="4572000" y="1988840"/>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4" name="TextBox 73"/>
          <p:cNvSpPr txBox="1"/>
          <p:nvPr/>
        </p:nvSpPr>
        <p:spPr>
          <a:xfrm>
            <a:off x="6853015" y="984921"/>
            <a:ext cx="1100228" cy="461665"/>
          </a:xfrm>
          <a:prstGeom prst="rect">
            <a:avLst/>
          </a:prstGeom>
          <a:solidFill>
            <a:srgbClr val="A61A9F"/>
          </a:solidFill>
          <a:ln>
            <a:solidFill>
              <a:schemeClr val="tx1"/>
            </a:solidFill>
          </a:ln>
        </p:spPr>
        <p:txBody>
          <a:bodyPr wrap="square" lIns="91416" tIns="45709" rIns="91416" bIns="45709" rtlCol="0">
            <a:spAutoFit/>
          </a:bodyPr>
          <a:lstStyle/>
          <a:p>
            <a:pPr algn="ctr" defTabSz="914165"/>
            <a:r>
              <a:rPr lang="en-US" sz="2400" dirty="0">
                <a:solidFill>
                  <a:srgbClr val="FFFFFF"/>
                </a:solidFill>
                <a:latin typeface="Tahoma"/>
              </a:rPr>
              <a:t>GPU</a:t>
            </a:r>
          </a:p>
        </p:txBody>
      </p:sp>
      <p:sp>
        <p:nvSpPr>
          <p:cNvPr id="75" name="Down Arrow 74"/>
          <p:cNvSpPr/>
          <p:nvPr/>
        </p:nvSpPr>
        <p:spPr>
          <a:xfrm>
            <a:off x="7236296"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6" name="TextBox 75"/>
          <p:cNvSpPr txBox="1"/>
          <p:nvPr/>
        </p:nvSpPr>
        <p:spPr>
          <a:xfrm>
            <a:off x="1763688"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77" name="TextBox 76"/>
          <p:cNvSpPr txBox="1"/>
          <p:nvPr/>
        </p:nvSpPr>
        <p:spPr>
          <a:xfrm>
            <a:off x="2699792"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78" name="TextBox 77"/>
          <p:cNvSpPr txBox="1"/>
          <p:nvPr/>
        </p:nvSpPr>
        <p:spPr>
          <a:xfrm>
            <a:off x="3635896" y="1988840"/>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86" name="TextBox 85"/>
          <p:cNvSpPr txBox="1"/>
          <p:nvPr/>
        </p:nvSpPr>
        <p:spPr>
          <a:xfrm>
            <a:off x="5508104"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7" name="TextBox 86"/>
          <p:cNvSpPr txBox="1"/>
          <p:nvPr/>
        </p:nvSpPr>
        <p:spPr>
          <a:xfrm>
            <a:off x="6444208"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8" name="TextBox 87"/>
          <p:cNvSpPr txBox="1"/>
          <p:nvPr/>
        </p:nvSpPr>
        <p:spPr>
          <a:xfrm>
            <a:off x="7380312"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72" name="TextBox 71"/>
          <p:cNvSpPr txBox="1"/>
          <p:nvPr/>
        </p:nvSpPr>
        <p:spPr>
          <a:xfrm>
            <a:off x="2699792" y="1986692"/>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65" name="TextBox 64"/>
          <p:cNvSpPr txBox="1"/>
          <p:nvPr/>
        </p:nvSpPr>
        <p:spPr>
          <a:xfrm>
            <a:off x="827584" y="2699629"/>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9" name="TextBox 78"/>
          <p:cNvSpPr txBox="1"/>
          <p:nvPr/>
        </p:nvSpPr>
        <p:spPr>
          <a:xfrm>
            <a:off x="3635896"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0" name="TextBox 79"/>
          <p:cNvSpPr txBox="1"/>
          <p:nvPr/>
        </p:nvSpPr>
        <p:spPr>
          <a:xfrm>
            <a:off x="2699792" y="2699395"/>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1" name="TextBox 80"/>
          <p:cNvSpPr txBox="1"/>
          <p:nvPr/>
        </p:nvSpPr>
        <p:spPr>
          <a:xfrm>
            <a:off x="1763688"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5" name="TextBox 84"/>
          <p:cNvSpPr txBox="1"/>
          <p:nvPr/>
        </p:nvSpPr>
        <p:spPr>
          <a:xfrm>
            <a:off x="5508104"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90" name="TextBox 89"/>
          <p:cNvSpPr txBox="1"/>
          <p:nvPr/>
        </p:nvSpPr>
        <p:spPr>
          <a:xfrm>
            <a:off x="6444208"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91" name="TextBox 90"/>
          <p:cNvSpPr txBox="1"/>
          <p:nvPr/>
        </p:nvSpPr>
        <p:spPr>
          <a:xfrm>
            <a:off x="7380312"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64" name="TextBox 63"/>
          <p:cNvSpPr txBox="1"/>
          <p:nvPr/>
        </p:nvSpPr>
        <p:spPr>
          <a:xfrm>
            <a:off x="1763688" y="2339589"/>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66" name="TextBox 65"/>
          <p:cNvSpPr txBox="1"/>
          <p:nvPr/>
        </p:nvSpPr>
        <p:spPr>
          <a:xfrm>
            <a:off x="3635896" y="233958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69" name="TextBox 68"/>
          <p:cNvSpPr txBox="1"/>
          <p:nvPr/>
        </p:nvSpPr>
        <p:spPr>
          <a:xfrm>
            <a:off x="2699792" y="2339589"/>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0" name="TextBox 69"/>
          <p:cNvSpPr txBox="1"/>
          <p:nvPr/>
        </p:nvSpPr>
        <p:spPr>
          <a:xfrm>
            <a:off x="5508104" y="2344352"/>
            <a:ext cx="936104" cy="373659"/>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1" name="TextBox 70"/>
          <p:cNvSpPr txBox="1"/>
          <p:nvPr/>
        </p:nvSpPr>
        <p:spPr>
          <a:xfrm>
            <a:off x="7380312" y="2344352"/>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82" name="TextBox 81"/>
          <p:cNvSpPr txBox="1"/>
          <p:nvPr/>
        </p:nvSpPr>
        <p:spPr>
          <a:xfrm>
            <a:off x="827584" y="2341737"/>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9" name="TextBox 88"/>
          <p:cNvSpPr txBox="1"/>
          <p:nvPr/>
        </p:nvSpPr>
        <p:spPr>
          <a:xfrm>
            <a:off x="6444208" y="2345531"/>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84" name="TextBox 83"/>
          <p:cNvSpPr txBox="1"/>
          <p:nvPr/>
        </p:nvSpPr>
        <p:spPr>
          <a:xfrm>
            <a:off x="4572000" y="270271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3" name="TextBox 82"/>
          <p:cNvSpPr txBox="1"/>
          <p:nvPr/>
        </p:nvSpPr>
        <p:spPr>
          <a:xfrm>
            <a:off x="4572000" y="234077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Tree>
    <p:extLst>
      <p:ext uri="{BB962C8B-B14F-4D97-AF65-F5344CB8AC3E}">
        <p14:creationId xmlns:p14="http://schemas.microsoft.com/office/powerpoint/2010/main" val="41372820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42" presetClass="path" presetSubtype="0" accel="50000" decel="50000" fill="hold" grpId="0" nodeType="withEffect">
                                  <p:stCondLst>
                                    <p:cond delay="0"/>
                                  </p:stCondLst>
                                  <p:childTnLst>
                                    <p:animMotion origin="layout" path="M 0.03541 -0.13185 L 3.33333E-6 1.76729E-6 " pathEditMode="relative" rAng="0" ptsTypes="AA">
                                      <p:cBhvr>
                                        <p:cTn id="14" dur="1000" fill="hold"/>
                                        <p:tgtEl>
                                          <p:spTgt spid="63"/>
                                        </p:tgtEl>
                                        <p:attrNameLst>
                                          <p:attrName>ppt_x</p:attrName>
                                          <p:attrName>ppt_y</p:attrName>
                                        </p:attrNameLst>
                                      </p:cBhvr>
                                      <p:rCtr x="-1771" y="6593"/>
                                    </p:animMotion>
                                  </p:childTnLst>
                                </p:cTn>
                              </p:par>
                              <p:par>
                                <p:cTn id="15" presetID="1" presetClass="entr" presetSubtype="0" fill="hold" grpId="1"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42" presetClass="path" presetSubtype="0" accel="50000" decel="50000" fill="hold" grpId="0" nodeType="withEffect">
                                  <p:stCondLst>
                                    <p:cond delay="0"/>
                                  </p:stCondLst>
                                  <p:childTnLst>
                                    <p:animMotion origin="layout" path="M 0.09843 -0.19338 L 2.77778E-6 -1.38793E-7 " pathEditMode="relative" rAng="0" ptsTypes="AA">
                                      <p:cBhvr>
                                        <p:cTn id="18" dur="1000" fill="hold"/>
                                        <p:tgtEl>
                                          <p:spTgt spid="64"/>
                                        </p:tgtEl>
                                        <p:attrNameLst>
                                          <p:attrName>ppt_x</p:attrName>
                                          <p:attrName>ppt_y</p:attrName>
                                        </p:attrNameLst>
                                      </p:cBhvr>
                                      <p:rCtr x="-4931" y="9669"/>
                                    </p:animMotion>
                                  </p:childTnLst>
                                </p:cTn>
                              </p:par>
                              <p:par>
                                <p:cTn id="19" presetID="1" presetClass="entr" presetSubtype="0" fill="hold" grpId="1"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42" presetClass="path" presetSubtype="0" accel="50000" decel="50000" fill="hold" grpId="0" nodeType="withEffect">
                                  <p:stCondLst>
                                    <p:cond delay="0"/>
                                  </p:stCondLst>
                                  <p:childTnLst>
                                    <p:animMotion origin="layout" path="M 0.35053 -0.16204 L -4.72222E-6 4.44444E-6 " pathEditMode="relative" rAng="0" ptsTypes="AA">
                                      <p:cBhvr>
                                        <p:cTn id="30" dur="1000" fill="hold"/>
                                        <p:tgtEl>
                                          <p:spTgt spid="66"/>
                                        </p:tgtEl>
                                        <p:attrNameLst>
                                          <p:attrName>ppt_x</p:attrName>
                                          <p:attrName>ppt_y</p:attrName>
                                        </p:attrNameLst>
                                      </p:cBhvr>
                                      <p:rCtr x="-17535" y="8102"/>
                                    </p:animMotion>
                                  </p:childTnLst>
                                </p:cTn>
                              </p:par>
                              <p:par>
                                <p:cTn id="31" presetID="42" presetClass="path" presetSubtype="0" accel="50000" decel="50000" fill="hold" grpId="0" nodeType="withEffect">
                                  <p:stCondLst>
                                    <p:cond delay="0"/>
                                  </p:stCondLst>
                                  <p:childTnLst>
                                    <p:animMotion origin="layout" path="M -0.16128 -0.18297 L -2.22222E-6 -1.38793E-7 " pathEditMode="relative" rAng="0" ptsTypes="AA">
                                      <p:cBhvr>
                                        <p:cTn id="32" dur="1000" fill="hold"/>
                                        <p:tgtEl>
                                          <p:spTgt spid="70"/>
                                        </p:tgtEl>
                                        <p:attrNameLst>
                                          <p:attrName>ppt_x</p:attrName>
                                          <p:attrName>ppt_y</p:attrName>
                                        </p:attrNameLst>
                                      </p:cBhvr>
                                      <p:rCtr x="8056" y="9137"/>
                                    </p:animMotion>
                                  </p:childTnLst>
                                </p:cTn>
                              </p:par>
                              <p:par>
                                <p:cTn id="33" presetID="42" presetClass="path" presetSubtype="0" accel="50000" decel="50000" fill="hold" grpId="0" nodeType="withEffect">
                                  <p:stCondLst>
                                    <p:cond delay="0"/>
                                  </p:stCondLst>
                                  <p:childTnLst>
                                    <p:animMotion origin="layout" path="M -0.20868 -0.18297 L -3.33333E-6 -1.38793E-7 " pathEditMode="relative" rAng="0" ptsTypes="AA">
                                      <p:cBhvr>
                                        <p:cTn id="34" dur="1000" fill="hold"/>
                                        <p:tgtEl>
                                          <p:spTgt spid="71"/>
                                        </p:tgtEl>
                                        <p:attrNameLst>
                                          <p:attrName>ppt_x</p:attrName>
                                          <p:attrName>ppt_y</p:attrName>
                                        </p:attrNameLst>
                                      </p:cBhvr>
                                      <p:rCtr x="10434" y="9137"/>
                                    </p:animMotion>
                                  </p:childTnLst>
                                </p:cTn>
                              </p:par>
                              <p:par>
                                <p:cTn id="35" presetID="42" presetClass="path" presetSubtype="0" accel="50000" decel="50000" fill="hold" grpId="0" nodeType="withEffect">
                                  <p:stCondLst>
                                    <p:cond delay="0"/>
                                  </p:stCondLst>
                                  <p:childTnLst>
                                    <p:animMotion origin="layout" path="M -0.37414 -0.13185 L 4.72222E-6 1.76729E-6 " pathEditMode="relative" rAng="0" ptsTypes="AA">
                                      <p:cBhvr>
                                        <p:cTn id="36" dur="1000" fill="hold"/>
                                        <p:tgtEl>
                                          <p:spTgt spid="67"/>
                                        </p:tgtEl>
                                        <p:attrNameLst>
                                          <p:attrName>ppt_x</p:attrName>
                                          <p:attrName>ppt_y</p:attrName>
                                        </p:attrNameLst>
                                      </p:cBhvr>
                                      <p:rCtr x="18698" y="6593"/>
                                    </p:animMotion>
                                  </p:childTnLst>
                                </p:cTn>
                              </p:par>
                              <p:par>
                                <p:cTn id="37" presetID="42" presetClass="path" presetSubtype="0" accel="50000" decel="50000" fill="hold" grpId="0" nodeType="withEffect">
                                  <p:stCondLst>
                                    <p:cond delay="0"/>
                                  </p:stCondLst>
                                  <p:childTnLst>
                                    <p:animMotion origin="layout" path="M 0.03541 -0.23548 L 3.33333E-6 3.00717E-8 " pathEditMode="relative" rAng="0" ptsTypes="AA">
                                      <p:cBhvr>
                                        <p:cTn id="38" dur="1000" fill="hold"/>
                                        <p:tgtEl>
                                          <p:spTgt spid="65"/>
                                        </p:tgtEl>
                                        <p:attrNameLst>
                                          <p:attrName>ppt_x</p:attrName>
                                          <p:attrName>ppt_y</p:attrName>
                                        </p:attrNameLst>
                                      </p:cBhvr>
                                      <p:rCtr x="-1771" y="11774"/>
                                    </p:animMotion>
                                  </p:childTnLst>
                                </p:cTn>
                              </p:par>
                              <p:par>
                                <p:cTn id="39" presetID="1" presetClass="entr" presetSubtype="0" fill="hold" grpId="1"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42" presetClass="path" presetSubtype="0" accel="50000" decel="50000" fill="hold" grpId="0" nodeType="withEffect">
                                  <p:stCondLst>
                                    <p:cond delay="0"/>
                                  </p:stCondLst>
                                  <p:childTnLst>
                                    <p:animMotion origin="layout" path="M -0.00382 -0.19338 L -4.16667E-6 -1.38793E-7 " pathEditMode="relative" rAng="0" ptsTypes="AA">
                                      <p:cBhvr>
                                        <p:cTn id="42" dur="1000" fill="hold"/>
                                        <p:tgtEl>
                                          <p:spTgt spid="69"/>
                                        </p:tgtEl>
                                        <p:attrNameLst>
                                          <p:attrName>ppt_x</p:attrName>
                                          <p:attrName>ppt_y</p:attrName>
                                        </p:attrNameLst>
                                      </p:cBhvr>
                                      <p:rCtr x="191" y="9669"/>
                                    </p:animMotion>
                                  </p:childTnLst>
                                </p:cTn>
                              </p:par>
                              <p:par>
                                <p:cTn id="43" presetID="1" presetClass="entr" presetSubtype="0" fill="hold" grpId="1"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42" presetClass="path" presetSubtype="0" accel="50000" decel="50000" fill="hold" grpId="0" nodeType="withEffect">
                                  <p:stCondLst>
                                    <p:cond delay="0"/>
                                  </p:stCondLst>
                                  <p:childTnLst>
                                    <p:animMotion origin="layout" path="M 0.55521 -0.13185 L 2.77778E-6 1.76729E-6 " pathEditMode="relative" rAng="0" ptsTypes="AA">
                                      <p:cBhvr>
                                        <p:cTn id="46" dur="1000" fill="hold"/>
                                        <p:tgtEl>
                                          <p:spTgt spid="76"/>
                                        </p:tgtEl>
                                        <p:attrNameLst>
                                          <p:attrName>ppt_x</p:attrName>
                                          <p:attrName>ppt_y</p:attrName>
                                        </p:attrNameLst>
                                      </p:cBhvr>
                                      <p:rCtr x="-27760" y="6593"/>
                                    </p:animMotion>
                                  </p:childTnLst>
                                </p:cTn>
                              </p:par>
                              <p:par>
                                <p:cTn id="47" presetID="1" presetClass="entr" presetSubtype="0" fill="hold" grpId="1"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42" presetClass="path" presetSubtype="0" accel="50000" decel="50000" fill="hold" grpId="0" nodeType="withEffect">
                                  <p:stCondLst>
                                    <p:cond delay="0"/>
                                  </p:stCondLst>
                                  <p:childTnLst>
                                    <p:animMotion origin="layout" path="M 0.45296 -0.13185 L -4.16667E-6 1.76729E-6 " pathEditMode="relative" rAng="0" ptsTypes="AA">
                                      <p:cBhvr>
                                        <p:cTn id="50" dur="1000" fill="hold"/>
                                        <p:tgtEl>
                                          <p:spTgt spid="77"/>
                                        </p:tgtEl>
                                        <p:attrNameLst>
                                          <p:attrName>ppt_x</p:attrName>
                                          <p:attrName>ppt_y</p:attrName>
                                        </p:attrNameLst>
                                      </p:cBhvr>
                                      <p:rCtr x="-22656" y="6593"/>
                                    </p:animMotion>
                                  </p:childTnLst>
                                </p:cTn>
                              </p:par>
                              <p:par>
                                <p:cTn id="51" presetID="1" presetClass="entr" presetSubtype="0" fill="hold" grpId="1"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par>
                                <p:cTn id="53" presetID="42" presetClass="path" presetSubtype="0" accel="50000" decel="50000" fill="hold" grpId="0" nodeType="withEffect">
                                  <p:stCondLst>
                                    <p:cond delay="0"/>
                                  </p:stCondLst>
                                  <p:childTnLst>
                                    <p:animMotion origin="layout" path="M -0.10625 -0.13185 L -4.72222E-6 1.76729E-6 " pathEditMode="relative" rAng="0" ptsTypes="AA">
                                      <p:cBhvr>
                                        <p:cTn id="54" dur="1000" fill="hold"/>
                                        <p:tgtEl>
                                          <p:spTgt spid="78"/>
                                        </p:tgtEl>
                                        <p:attrNameLst>
                                          <p:attrName>ppt_x</p:attrName>
                                          <p:attrName>ppt_y</p:attrName>
                                        </p:attrNameLst>
                                      </p:cBhvr>
                                      <p:rCtr x="5313" y="6593"/>
                                    </p:animMotion>
                                  </p:childTnLst>
                                </p:cTn>
                              </p:par>
                              <p:par>
                                <p:cTn id="55" presetID="1" presetClass="entr" presetSubtype="0" fill="hold" grpId="1" nodeType="with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par>
                                <p:cTn id="57" presetID="42" presetClass="path" presetSubtype="0" accel="50000" decel="50000" fill="hold" grpId="0" nodeType="withEffect">
                                  <p:stCondLst>
                                    <p:cond delay="0"/>
                                  </p:stCondLst>
                                  <p:childTnLst>
                                    <p:animMotion origin="layout" path="M 0.35053 -0.22484 L -4.72222E-6 3.00717E-8 " pathEditMode="relative" rAng="0" ptsTypes="AA">
                                      <p:cBhvr>
                                        <p:cTn id="58" dur="1000" fill="hold"/>
                                        <p:tgtEl>
                                          <p:spTgt spid="79"/>
                                        </p:tgtEl>
                                        <p:attrNameLst>
                                          <p:attrName>ppt_x</p:attrName>
                                          <p:attrName>ppt_y</p:attrName>
                                        </p:attrNameLst>
                                      </p:cBhvr>
                                      <p:rCtr x="-17535" y="11242"/>
                                    </p:animMotion>
                                  </p:childTnLst>
                                </p:cTn>
                              </p:par>
                              <p:par>
                                <p:cTn id="59" presetID="1" presetClass="entr" presetSubtype="0" fill="hold" grpId="1" nodeType="with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par>
                                <p:cTn id="61" presetID="42" presetClass="path" presetSubtype="0" accel="50000" decel="50000" fill="hold" grpId="0" nodeType="withEffect">
                                  <p:stCondLst>
                                    <p:cond delay="0"/>
                                  </p:stCondLst>
                                  <p:childTnLst>
                                    <p:animMotion origin="layout" path="M 0.45296 -0.23548 L -4.16667E-6 3.00717E-8 " pathEditMode="relative" rAng="0" ptsTypes="AA">
                                      <p:cBhvr>
                                        <p:cTn id="62" dur="1000" fill="hold"/>
                                        <p:tgtEl>
                                          <p:spTgt spid="80"/>
                                        </p:tgtEl>
                                        <p:attrNameLst>
                                          <p:attrName>ppt_x</p:attrName>
                                          <p:attrName>ppt_y</p:attrName>
                                        </p:attrNameLst>
                                      </p:cBhvr>
                                      <p:rCtr x="-22656" y="11774"/>
                                    </p:animMotion>
                                  </p:childTnLst>
                                </p:cTn>
                              </p:par>
                              <p:par>
                                <p:cTn id="63" presetID="1" presetClass="entr" presetSubtype="0" fill="hold" grpId="1" nodeType="with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par>
                                <p:cTn id="65" presetID="42" presetClass="path" presetSubtype="0" accel="50000" decel="50000" fill="hold" grpId="0" nodeType="withEffect">
                                  <p:stCondLst>
                                    <p:cond delay="0"/>
                                  </p:stCondLst>
                                  <p:childTnLst>
                                    <p:animMotion origin="layout" path="M 0.55521 -0.23548 L 2.77778E-6 3.00717E-8 " pathEditMode="relative" rAng="0" ptsTypes="AA">
                                      <p:cBhvr>
                                        <p:cTn id="66" dur="1000" fill="hold"/>
                                        <p:tgtEl>
                                          <p:spTgt spid="81"/>
                                        </p:tgtEl>
                                        <p:attrNameLst>
                                          <p:attrName>ppt_x</p:attrName>
                                          <p:attrName>ppt_y</p:attrName>
                                        </p:attrNameLst>
                                      </p:cBhvr>
                                      <p:rCtr x="-27760" y="11774"/>
                                    </p:animMotion>
                                  </p:childTnLst>
                                </p:cTn>
                              </p:par>
                              <p:par>
                                <p:cTn id="67" presetID="1" presetClass="entr" presetSubtype="0" fill="hold" grpId="1" nodeType="withEffect">
                                  <p:stCondLst>
                                    <p:cond delay="0"/>
                                  </p:stCondLst>
                                  <p:childTnLst>
                                    <p:set>
                                      <p:cBhvr>
                                        <p:cTn id="68" dur="1" fill="hold">
                                          <p:stCondLst>
                                            <p:cond delay="0"/>
                                          </p:stCondLst>
                                        </p:cTn>
                                        <p:tgtEl>
                                          <p:spTgt spid="82"/>
                                        </p:tgtEl>
                                        <p:attrNameLst>
                                          <p:attrName>style.visibility</p:attrName>
                                        </p:attrNameLst>
                                      </p:cBhvr>
                                      <p:to>
                                        <p:strVal val="visible"/>
                                      </p:to>
                                    </p:set>
                                  </p:childTnLst>
                                </p:cTn>
                              </p:par>
                              <p:par>
                                <p:cTn id="69" presetID="42" presetClass="path" presetSubtype="0" accel="50000" decel="50000" fill="hold" grpId="0" nodeType="withEffect">
                                  <p:stCondLst>
                                    <p:cond delay="0"/>
                                  </p:stCondLst>
                                  <p:childTnLst>
                                    <p:animMotion origin="layout" path="M 0.65764 -0.18436 L 3.33333E-6 1.93616E-6 " pathEditMode="relative" rAng="0" ptsTypes="AA">
                                      <p:cBhvr>
                                        <p:cTn id="70" dur="1000" fill="hold"/>
                                        <p:tgtEl>
                                          <p:spTgt spid="82"/>
                                        </p:tgtEl>
                                        <p:attrNameLst>
                                          <p:attrName>ppt_x</p:attrName>
                                          <p:attrName>ppt_y</p:attrName>
                                        </p:attrNameLst>
                                      </p:cBhvr>
                                      <p:rCtr x="-32882" y="9207"/>
                                    </p:animMotion>
                                  </p:childTnLst>
                                </p:cTn>
                              </p:par>
                              <p:par>
                                <p:cTn id="71" presetID="1" presetClass="entr" presetSubtype="0" fill="hold" grpId="1" nodeType="withEffect">
                                  <p:stCondLst>
                                    <p:cond delay="0"/>
                                  </p:stCondLst>
                                  <p:childTnLst>
                                    <p:set>
                                      <p:cBhvr>
                                        <p:cTn id="72" dur="1" fill="hold">
                                          <p:stCondLst>
                                            <p:cond delay="0"/>
                                          </p:stCondLst>
                                        </p:cTn>
                                        <p:tgtEl>
                                          <p:spTgt spid="83"/>
                                        </p:tgtEl>
                                        <p:attrNameLst>
                                          <p:attrName>style.visibility</p:attrName>
                                        </p:attrNameLst>
                                      </p:cBhvr>
                                      <p:to>
                                        <p:strVal val="visible"/>
                                      </p:to>
                                    </p:set>
                                  </p:childTnLst>
                                </p:cTn>
                              </p:par>
                              <p:par>
                                <p:cTn id="73" presetID="42" presetClass="path" presetSubtype="0" accel="50000" decel="50000" fill="hold" grpId="0" nodeType="withEffect">
                                  <p:stCondLst>
                                    <p:cond delay="0"/>
                                  </p:stCondLst>
                                  <p:childTnLst>
                                    <p:animMotion origin="layout" path="M 0.24809 -0.17372 L 4.72222E-6 1.93616E-6 " pathEditMode="relative" rAng="0" ptsTypes="AA">
                                      <p:cBhvr>
                                        <p:cTn id="74" dur="1000" fill="hold"/>
                                        <p:tgtEl>
                                          <p:spTgt spid="83"/>
                                        </p:tgtEl>
                                        <p:attrNameLst>
                                          <p:attrName>ppt_x</p:attrName>
                                          <p:attrName>ppt_y</p:attrName>
                                        </p:attrNameLst>
                                      </p:cBhvr>
                                      <p:rCtr x="-12413" y="8675"/>
                                    </p:animMotion>
                                  </p:childTnLst>
                                </p:cTn>
                              </p:par>
                              <p:par>
                                <p:cTn id="75" presetID="1" presetClass="entr" presetSubtype="0" fill="hold" grpId="1" nodeType="withEffect">
                                  <p:stCondLst>
                                    <p:cond delay="0"/>
                                  </p:stCondLst>
                                  <p:childTnLst>
                                    <p:set>
                                      <p:cBhvr>
                                        <p:cTn id="76" dur="1" fill="hold">
                                          <p:stCondLst>
                                            <p:cond delay="0"/>
                                          </p:stCondLst>
                                        </p:cTn>
                                        <p:tgtEl>
                                          <p:spTgt spid="84"/>
                                        </p:tgtEl>
                                        <p:attrNameLst>
                                          <p:attrName>style.visibility</p:attrName>
                                        </p:attrNameLst>
                                      </p:cBhvr>
                                      <p:to>
                                        <p:strVal val="visible"/>
                                      </p:to>
                                    </p:set>
                                  </p:childTnLst>
                                </p:cTn>
                              </p:par>
                              <p:par>
                                <p:cTn id="77" presetID="42" presetClass="path" presetSubtype="0" accel="50000" decel="50000" fill="hold" grpId="0" nodeType="withEffect">
                                  <p:stCondLst>
                                    <p:cond delay="0"/>
                                  </p:stCondLst>
                                  <p:childTnLst>
                                    <p:animMotion origin="layout" path="M 0.2401 -0.22484 L 4.72222E-6 3.00717E-8 " pathEditMode="relative" rAng="0" ptsTypes="AA">
                                      <p:cBhvr>
                                        <p:cTn id="78" dur="1000" fill="hold"/>
                                        <p:tgtEl>
                                          <p:spTgt spid="84"/>
                                        </p:tgtEl>
                                        <p:attrNameLst>
                                          <p:attrName>ppt_x</p:attrName>
                                          <p:attrName>ppt_y</p:attrName>
                                        </p:attrNameLst>
                                      </p:cBhvr>
                                      <p:rCtr x="-12014" y="11242"/>
                                    </p:animMotion>
                                  </p:childTnLst>
                                </p:cTn>
                              </p:par>
                              <p:par>
                                <p:cTn id="79" presetID="1" presetClass="entr" presetSubtype="0" fill="hold" grpId="1" nodeType="withEffect">
                                  <p:stCondLst>
                                    <p:cond delay="0"/>
                                  </p:stCondLst>
                                  <p:childTnLst>
                                    <p:set>
                                      <p:cBhvr>
                                        <p:cTn id="80" dur="1" fill="hold">
                                          <p:stCondLst>
                                            <p:cond delay="0"/>
                                          </p:stCondLst>
                                        </p:cTn>
                                        <p:tgtEl>
                                          <p:spTgt spid="85"/>
                                        </p:tgtEl>
                                        <p:attrNameLst>
                                          <p:attrName>style.visibility</p:attrName>
                                        </p:attrNameLst>
                                      </p:cBhvr>
                                      <p:to>
                                        <p:strVal val="visible"/>
                                      </p:to>
                                    </p:set>
                                  </p:childTnLst>
                                </p:cTn>
                              </p:par>
                              <p:par>
                                <p:cTn id="81" presetID="42" presetClass="path" presetSubtype="0" accel="50000" decel="50000" fill="hold" grpId="0" nodeType="withEffect">
                                  <p:stCondLst>
                                    <p:cond delay="0"/>
                                  </p:stCondLst>
                                  <p:childTnLst>
                                    <p:animMotion origin="layout" path="M 0.14584 -0.22484 L -2.22222E-6 3.00717E-8 " pathEditMode="relative" rAng="0" ptsTypes="AA">
                                      <p:cBhvr>
                                        <p:cTn id="82" dur="1000" fill="hold"/>
                                        <p:tgtEl>
                                          <p:spTgt spid="85"/>
                                        </p:tgtEl>
                                        <p:attrNameLst>
                                          <p:attrName>ppt_x</p:attrName>
                                          <p:attrName>ppt_y</p:attrName>
                                        </p:attrNameLst>
                                      </p:cBhvr>
                                      <p:rCtr x="-7292" y="11242"/>
                                    </p:animMotion>
                                  </p:childTnLst>
                                </p:cTn>
                              </p:par>
                              <p:par>
                                <p:cTn id="83" presetID="1" presetClass="entr" presetSubtype="0" fill="hold" grpId="1" nodeType="withEffect">
                                  <p:stCondLst>
                                    <p:cond delay="0"/>
                                  </p:stCondLst>
                                  <p:childTnLst>
                                    <p:set>
                                      <p:cBhvr>
                                        <p:cTn id="84" dur="1" fill="hold">
                                          <p:stCondLst>
                                            <p:cond delay="0"/>
                                          </p:stCondLst>
                                        </p:cTn>
                                        <p:tgtEl>
                                          <p:spTgt spid="86"/>
                                        </p:tgtEl>
                                        <p:attrNameLst>
                                          <p:attrName>style.visibility</p:attrName>
                                        </p:attrNameLst>
                                      </p:cBhvr>
                                      <p:to>
                                        <p:strVal val="visible"/>
                                      </p:to>
                                    </p:set>
                                  </p:childTnLst>
                                </p:cTn>
                              </p:par>
                              <p:par>
                                <p:cTn id="85" presetID="42" presetClass="path" presetSubtype="0" accel="50000" decel="50000" fill="hold" grpId="0" nodeType="withEffect">
                                  <p:stCondLst>
                                    <p:cond delay="0"/>
                                  </p:stCondLst>
                                  <p:childTnLst>
                                    <p:animMotion origin="layout" path="M 0.14584 -0.12121 L -2.22222E-6 1.76729E-6 " pathEditMode="relative" rAng="0" ptsTypes="AA">
                                      <p:cBhvr>
                                        <p:cTn id="86" dur="1000" fill="hold"/>
                                        <p:tgtEl>
                                          <p:spTgt spid="86"/>
                                        </p:tgtEl>
                                        <p:attrNameLst>
                                          <p:attrName>ppt_x</p:attrName>
                                          <p:attrName>ppt_y</p:attrName>
                                        </p:attrNameLst>
                                      </p:cBhvr>
                                      <p:rCtr x="-7292" y="6061"/>
                                    </p:animMotion>
                                  </p:childTnLst>
                                </p:cTn>
                              </p:par>
                              <p:par>
                                <p:cTn id="87" presetID="1" presetClass="entr" presetSubtype="0" fill="hold" grpId="1" nodeType="withEffect">
                                  <p:stCondLst>
                                    <p:cond delay="0"/>
                                  </p:stCondLst>
                                  <p:childTnLst>
                                    <p:set>
                                      <p:cBhvr>
                                        <p:cTn id="88" dur="1" fill="hold">
                                          <p:stCondLst>
                                            <p:cond delay="0"/>
                                          </p:stCondLst>
                                        </p:cTn>
                                        <p:tgtEl>
                                          <p:spTgt spid="87"/>
                                        </p:tgtEl>
                                        <p:attrNameLst>
                                          <p:attrName>style.visibility</p:attrName>
                                        </p:attrNameLst>
                                      </p:cBhvr>
                                      <p:to>
                                        <p:strVal val="visible"/>
                                      </p:to>
                                    </p:set>
                                  </p:childTnLst>
                                </p:cTn>
                              </p:par>
                              <p:par>
                                <p:cTn id="89" presetID="42" presetClass="path" presetSubtype="0" accel="50000" decel="50000" fill="hold" grpId="0" nodeType="withEffect">
                                  <p:stCondLst>
                                    <p:cond delay="0"/>
                                  </p:stCondLst>
                                  <p:childTnLst>
                                    <p:animMotion origin="layout" path="M 0.04341 -0.13185 L -2.77778E-6 1.76729E-6 " pathEditMode="relative" rAng="0" ptsTypes="AA">
                                      <p:cBhvr>
                                        <p:cTn id="90" dur="1000" fill="hold"/>
                                        <p:tgtEl>
                                          <p:spTgt spid="87"/>
                                        </p:tgtEl>
                                        <p:attrNameLst>
                                          <p:attrName>ppt_x</p:attrName>
                                          <p:attrName>ppt_y</p:attrName>
                                        </p:attrNameLst>
                                      </p:cBhvr>
                                      <p:rCtr x="-2170" y="6593"/>
                                    </p:animMotion>
                                  </p:childTnLst>
                                </p:cTn>
                              </p:par>
                              <p:par>
                                <p:cTn id="91" presetID="1" presetClass="entr" presetSubtype="0" fill="hold" grpId="1" nodeType="withEffect">
                                  <p:stCondLst>
                                    <p:cond delay="0"/>
                                  </p:stCondLst>
                                  <p:childTnLst>
                                    <p:set>
                                      <p:cBhvr>
                                        <p:cTn id="92" dur="1" fill="hold">
                                          <p:stCondLst>
                                            <p:cond delay="0"/>
                                          </p:stCondLst>
                                        </p:cTn>
                                        <p:tgtEl>
                                          <p:spTgt spid="88"/>
                                        </p:tgtEl>
                                        <p:attrNameLst>
                                          <p:attrName>style.visibility</p:attrName>
                                        </p:attrNameLst>
                                      </p:cBhvr>
                                      <p:to>
                                        <p:strVal val="visible"/>
                                      </p:to>
                                    </p:set>
                                  </p:childTnLst>
                                </p:cTn>
                              </p:par>
                              <p:par>
                                <p:cTn id="93" presetID="42" presetClass="path" presetSubtype="0" accel="50000" decel="50000" fill="hold" grpId="0" nodeType="withEffect">
                                  <p:stCondLst>
                                    <p:cond delay="0"/>
                                  </p:stCondLst>
                                  <p:childTnLst>
                                    <p:animMotion origin="layout" path="M -0.06701 -0.12121 L -3.33333E-6 1.76729E-6 " pathEditMode="relative" rAng="0" ptsTypes="AA">
                                      <p:cBhvr>
                                        <p:cTn id="94" dur="1000" fill="hold"/>
                                        <p:tgtEl>
                                          <p:spTgt spid="88"/>
                                        </p:tgtEl>
                                        <p:attrNameLst>
                                          <p:attrName>ppt_x</p:attrName>
                                          <p:attrName>ppt_y</p:attrName>
                                        </p:attrNameLst>
                                      </p:cBhvr>
                                      <p:rCtr x="3351" y="6061"/>
                                    </p:animMotion>
                                  </p:childTnLst>
                                </p:cTn>
                              </p:par>
                              <p:par>
                                <p:cTn id="95" presetID="1" presetClass="entr" presetSubtype="0" fill="hold" grpId="1" nodeType="withEffect">
                                  <p:stCondLst>
                                    <p:cond delay="0"/>
                                  </p:stCondLst>
                                  <p:childTnLst>
                                    <p:set>
                                      <p:cBhvr>
                                        <p:cTn id="96" dur="1" fill="hold">
                                          <p:stCondLst>
                                            <p:cond delay="0"/>
                                          </p:stCondLst>
                                        </p:cTn>
                                        <p:tgtEl>
                                          <p:spTgt spid="89"/>
                                        </p:tgtEl>
                                        <p:attrNameLst>
                                          <p:attrName>style.visibility</p:attrName>
                                        </p:attrNameLst>
                                      </p:cBhvr>
                                      <p:to>
                                        <p:strVal val="visible"/>
                                      </p:to>
                                    </p:set>
                                  </p:childTnLst>
                                </p:cTn>
                              </p:par>
                              <p:par>
                                <p:cTn id="97" presetID="42" presetClass="path" presetSubtype="0" accel="50000" decel="50000" fill="hold" grpId="0" nodeType="withEffect">
                                  <p:stCondLst>
                                    <p:cond delay="0"/>
                                  </p:stCondLst>
                                  <p:childTnLst>
                                    <p:animMotion origin="layout" path="M -0.41337 -0.18436 L -2.77778E-6 1.93616E-6 " pathEditMode="relative" rAng="0" ptsTypes="AA">
                                      <p:cBhvr>
                                        <p:cTn id="98" dur="1000" fill="hold"/>
                                        <p:tgtEl>
                                          <p:spTgt spid="89"/>
                                        </p:tgtEl>
                                        <p:attrNameLst>
                                          <p:attrName>ppt_x</p:attrName>
                                          <p:attrName>ppt_y</p:attrName>
                                        </p:attrNameLst>
                                      </p:cBhvr>
                                      <p:rCtr x="20660" y="9207"/>
                                    </p:animMotion>
                                  </p:childTnLst>
                                </p:cTn>
                              </p:par>
                              <p:par>
                                <p:cTn id="99" presetID="1" presetClass="entr" presetSubtype="0" fill="hold" grpId="1" nodeType="withEffect">
                                  <p:stCondLst>
                                    <p:cond delay="0"/>
                                  </p:stCondLst>
                                  <p:childTnLst>
                                    <p:set>
                                      <p:cBhvr>
                                        <p:cTn id="100" dur="1" fill="hold">
                                          <p:stCondLst>
                                            <p:cond delay="0"/>
                                          </p:stCondLst>
                                        </p:cTn>
                                        <p:tgtEl>
                                          <p:spTgt spid="90"/>
                                        </p:tgtEl>
                                        <p:attrNameLst>
                                          <p:attrName>style.visibility</p:attrName>
                                        </p:attrNameLst>
                                      </p:cBhvr>
                                      <p:to>
                                        <p:strVal val="visible"/>
                                      </p:to>
                                    </p:set>
                                  </p:childTnLst>
                                </p:cTn>
                              </p:par>
                              <p:par>
                                <p:cTn id="101" presetID="42" presetClass="path" presetSubtype="0" accel="50000" decel="50000" fill="hold" grpId="0" nodeType="withEffect">
                                  <p:stCondLst>
                                    <p:cond delay="0"/>
                                  </p:stCondLst>
                                  <p:childTnLst>
                                    <p:animMotion origin="layout" path="M 0.04341 -0.22484 L -2.77778E-6 3.00717E-8 " pathEditMode="relative" rAng="0" ptsTypes="AA">
                                      <p:cBhvr>
                                        <p:cTn id="102" dur="1000" fill="hold"/>
                                        <p:tgtEl>
                                          <p:spTgt spid="90"/>
                                        </p:tgtEl>
                                        <p:attrNameLst>
                                          <p:attrName>ppt_x</p:attrName>
                                          <p:attrName>ppt_y</p:attrName>
                                        </p:attrNameLst>
                                      </p:cBhvr>
                                      <p:rCtr x="-2170" y="11242"/>
                                    </p:animMotion>
                                  </p:childTnLst>
                                </p:cTn>
                              </p:par>
                              <p:par>
                                <p:cTn id="103" presetID="1" presetClass="entr" presetSubtype="0" fill="hold" grpId="1" nodeType="withEffect">
                                  <p:stCondLst>
                                    <p:cond delay="0"/>
                                  </p:stCondLst>
                                  <p:childTnLst>
                                    <p:set>
                                      <p:cBhvr>
                                        <p:cTn id="104" dur="1" fill="hold">
                                          <p:stCondLst>
                                            <p:cond delay="0"/>
                                          </p:stCondLst>
                                        </p:cTn>
                                        <p:tgtEl>
                                          <p:spTgt spid="91"/>
                                        </p:tgtEl>
                                        <p:attrNameLst>
                                          <p:attrName>style.visibility</p:attrName>
                                        </p:attrNameLst>
                                      </p:cBhvr>
                                      <p:to>
                                        <p:strVal val="visible"/>
                                      </p:to>
                                    </p:set>
                                  </p:childTnLst>
                                </p:cTn>
                              </p:par>
                              <p:par>
                                <p:cTn id="105" presetID="42" presetClass="path" presetSubtype="0" accel="50000" decel="50000" fill="hold" grpId="0" nodeType="withEffect">
                                  <p:stCondLst>
                                    <p:cond delay="0"/>
                                  </p:stCondLst>
                                  <p:childTnLst>
                                    <p:animMotion origin="layout" path="M -0.05902 -0.22484 L -3.33333E-6 3.00717E-8 " pathEditMode="relative" rAng="0" ptsTypes="AA">
                                      <p:cBhvr>
                                        <p:cTn id="106" dur="1000" fill="hold"/>
                                        <p:tgtEl>
                                          <p:spTgt spid="91"/>
                                        </p:tgtEl>
                                        <p:attrNameLst>
                                          <p:attrName>ppt_x</p:attrName>
                                          <p:attrName>ppt_y</p:attrName>
                                        </p:attrNameLst>
                                      </p:cBhvr>
                                      <p:rCtr x="2951" y="11242"/>
                                    </p:animMotion>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2">
                                            <p:txEl>
                                              <p:pRg st="9" end="9"/>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1" nodeType="clickEffect">
                                  <p:stCondLst>
                                    <p:cond delay="0"/>
                                  </p:stCondLst>
                                  <p:childTnLst>
                                    <p:set>
                                      <p:cBhvr>
                                        <p:cTn id="114" dur="1" fill="hold">
                                          <p:stCondLst>
                                            <p:cond delay="0"/>
                                          </p:stCondLst>
                                        </p:cTn>
                                        <p:tgtEl>
                                          <p:spTgt spid="72"/>
                                        </p:tgtEl>
                                        <p:attrNameLst>
                                          <p:attrName>style.visibility</p:attrName>
                                        </p:attrNameLst>
                                      </p:cBhvr>
                                      <p:to>
                                        <p:strVal val="visible"/>
                                      </p:to>
                                    </p:set>
                                  </p:childTnLst>
                                </p:cTn>
                              </p:par>
                              <p:par>
                                <p:cTn id="115" presetID="42" presetClass="path" presetSubtype="0" accel="50000" decel="50000" fill="hold" grpId="0" nodeType="withEffect">
                                  <p:stCondLst>
                                    <p:cond delay="0"/>
                                  </p:stCondLst>
                                  <p:childTnLst>
                                    <p:animMotion origin="layout" path="M -0.00764 -0.13737 L -0.00382 -0.05828 " pathEditMode="relative" rAng="0" ptsTypes="AA">
                                      <p:cBhvr>
                                        <p:cTn id="116" dur="2000" fill="hold"/>
                                        <p:tgtEl>
                                          <p:spTgt spid="72"/>
                                        </p:tgtEl>
                                        <p:attrNameLst>
                                          <p:attrName>ppt_x</p:attrName>
                                          <p:attrName>ppt_y</p:attrName>
                                        </p:attrNameLst>
                                      </p:cBhvr>
                                      <p:rCtr x="191" y="3955"/>
                                    </p:animMotion>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9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uild="p"/>
      <p:bldP spid="63" grpId="0" animBg="1"/>
      <p:bldP spid="63" grpId="1" animBg="1"/>
      <p:bldP spid="67" grpId="0" animBg="1"/>
      <p:bldP spid="67" grpId="1" animBg="1"/>
      <p:bldP spid="74" grpId="0" animBg="1"/>
      <p:bldP spid="75" grpId="0" animBg="1"/>
      <p:bldP spid="76" grpId="0" animBg="1"/>
      <p:bldP spid="76" grpId="1" animBg="1"/>
      <p:bldP spid="77" grpId="0" animBg="1"/>
      <p:bldP spid="77" grpId="1" animBg="1"/>
      <p:bldP spid="78" grpId="0" animBg="1"/>
      <p:bldP spid="78" grpId="1" animBg="1"/>
      <p:bldP spid="86" grpId="0" animBg="1"/>
      <p:bldP spid="86" grpId="1" animBg="1"/>
      <p:bldP spid="87" grpId="0" animBg="1"/>
      <p:bldP spid="87" grpId="1" animBg="1"/>
      <p:bldP spid="88" grpId="0" animBg="1"/>
      <p:bldP spid="88" grpId="1" animBg="1"/>
      <p:bldP spid="72" grpId="0" animBg="1"/>
      <p:bldP spid="72" grpId="1" animBg="1"/>
      <p:bldP spid="65" grpId="0" animBg="1"/>
      <p:bldP spid="65" grpId="1" animBg="1"/>
      <p:bldP spid="79" grpId="0" animBg="1"/>
      <p:bldP spid="79" grpId="1" animBg="1"/>
      <p:bldP spid="80" grpId="0" animBg="1"/>
      <p:bldP spid="80" grpId="1" animBg="1"/>
      <p:bldP spid="81" grpId="0" animBg="1"/>
      <p:bldP spid="81" grpId="1" animBg="1"/>
      <p:bldP spid="85" grpId="0" animBg="1"/>
      <p:bldP spid="85" grpId="1" animBg="1"/>
      <p:bldP spid="90" grpId="0" animBg="1"/>
      <p:bldP spid="90" grpId="1" animBg="1"/>
      <p:bldP spid="91" grpId="0" animBg="1"/>
      <p:bldP spid="91" grpId="1" animBg="1"/>
      <p:bldP spid="64" grpId="0" animBg="1"/>
      <p:bldP spid="64" grpId="1" animBg="1"/>
      <p:bldP spid="66" grpId="0" animBg="1"/>
      <p:bldP spid="66" grpId="1" animBg="1"/>
      <p:bldP spid="69" grpId="0" animBg="1"/>
      <p:bldP spid="69" grpId="1" animBg="1"/>
      <p:bldP spid="70" grpId="0" animBg="1"/>
      <p:bldP spid="70" grpId="1" animBg="1"/>
      <p:bldP spid="71" grpId="0" animBg="1"/>
      <p:bldP spid="71" grpId="1" animBg="1"/>
      <p:bldP spid="82" grpId="0" animBg="1"/>
      <p:bldP spid="82" grpId="1" animBg="1"/>
      <p:bldP spid="89" grpId="0" animBg="1"/>
      <p:bldP spid="89" grpId="1" animBg="1"/>
      <p:bldP spid="84" grpId="0" animBg="1"/>
      <p:bldP spid="84" grpId="1" animBg="1"/>
      <p:bldP spid="83" grpId="0" animBg="1"/>
      <p:bldP spid="83"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Solution: Large Monolithic Buffer</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101</a:t>
            </a:fld>
            <a:endParaRPr lang="en-US" altLang="en-US">
              <a:solidFill>
                <a:srgbClr val="000000"/>
              </a:solidFill>
            </a:endParaRPr>
          </a:p>
        </p:txBody>
      </p:sp>
      <p:sp>
        <p:nvSpPr>
          <p:cNvPr id="118" name="Rectangle 117"/>
          <p:cNvSpPr/>
          <p:nvPr/>
        </p:nvSpPr>
        <p:spPr>
          <a:xfrm>
            <a:off x="755576" y="1916832"/>
            <a:ext cx="7632848" cy="237626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9" name="TextBox 118"/>
          <p:cNvSpPr txBox="1"/>
          <p:nvPr/>
        </p:nvSpPr>
        <p:spPr>
          <a:xfrm>
            <a:off x="745700" y="4273932"/>
            <a:ext cx="7642729"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Memory Scheduler</a:t>
            </a:r>
          </a:p>
        </p:txBody>
      </p:sp>
      <p:sp>
        <p:nvSpPr>
          <p:cNvPr id="124" name="Down Arrow 123"/>
          <p:cNvSpPr/>
          <p:nvPr/>
        </p:nvSpPr>
        <p:spPr>
          <a:xfrm>
            <a:off x="1480325"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5" name="Down Arrow 124"/>
          <p:cNvSpPr/>
          <p:nvPr/>
        </p:nvSpPr>
        <p:spPr>
          <a:xfrm>
            <a:off x="2992493"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6" name="Down Arrow 125"/>
          <p:cNvSpPr/>
          <p:nvPr/>
        </p:nvSpPr>
        <p:spPr>
          <a:xfrm>
            <a:off x="4432653"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7" name="Down Arrow 126"/>
          <p:cNvSpPr/>
          <p:nvPr/>
        </p:nvSpPr>
        <p:spPr>
          <a:xfrm>
            <a:off x="5872813"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8" name="Down Arrow 127"/>
          <p:cNvSpPr/>
          <p:nvPr/>
        </p:nvSpPr>
        <p:spPr>
          <a:xfrm>
            <a:off x="3719947" y="4941168"/>
            <a:ext cx="128965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9" name="TextBox 128"/>
          <p:cNvSpPr txBox="1"/>
          <p:nvPr/>
        </p:nvSpPr>
        <p:spPr>
          <a:xfrm>
            <a:off x="2627784" y="5445224"/>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130" name="Rectangle 129"/>
          <p:cNvSpPr/>
          <p:nvPr/>
        </p:nvSpPr>
        <p:spPr>
          <a:xfrm>
            <a:off x="82758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1" name="Rectangle 130"/>
          <p:cNvSpPr/>
          <p:nvPr/>
        </p:nvSpPr>
        <p:spPr>
          <a:xfrm>
            <a:off x="82758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2" name="Rectangle 131"/>
          <p:cNvSpPr/>
          <p:nvPr/>
        </p:nvSpPr>
        <p:spPr>
          <a:xfrm>
            <a:off x="82758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3" name="Rectangle 132"/>
          <p:cNvSpPr/>
          <p:nvPr/>
        </p:nvSpPr>
        <p:spPr>
          <a:xfrm>
            <a:off x="176368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4" name="Rectangle 133"/>
          <p:cNvSpPr/>
          <p:nvPr/>
        </p:nvSpPr>
        <p:spPr>
          <a:xfrm>
            <a:off x="176368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5" name="Rectangle 134"/>
          <p:cNvSpPr/>
          <p:nvPr/>
        </p:nvSpPr>
        <p:spPr>
          <a:xfrm>
            <a:off x="176368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6" name="Rectangle 135"/>
          <p:cNvSpPr/>
          <p:nvPr/>
        </p:nvSpPr>
        <p:spPr>
          <a:xfrm>
            <a:off x="269979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7" name="Rectangle 136"/>
          <p:cNvSpPr/>
          <p:nvPr/>
        </p:nvSpPr>
        <p:spPr>
          <a:xfrm>
            <a:off x="269979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8" name="Rectangle 137"/>
          <p:cNvSpPr/>
          <p:nvPr/>
        </p:nvSpPr>
        <p:spPr>
          <a:xfrm>
            <a:off x="269979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9" name="Rectangle 138"/>
          <p:cNvSpPr/>
          <p:nvPr/>
        </p:nvSpPr>
        <p:spPr>
          <a:xfrm>
            <a:off x="3635896"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0" name="Rectangle 139"/>
          <p:cNvSpPr/>
          <p:nvPr/>
        </p:nvSpPr>
        <p:spPr>
          <a:xfrm>
            <a:off x="3635896"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1" name="Rectangle 140"/>
          <p:cNvSpPr/>
          <p:nvPr/>
        </p:nvSpPr>
        <p:spPr>
          <a:xfrm>
            <a:off x="3635896"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2" name="Rectangle 141"/>
          <p:cNvSpPr/>
          <p:nvPr/>
        </p:nvSpPr>
        <p:spPr>
          <a:xfrm>
            <a:off x="4572000"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3" name="Rectangle 142"/>
          <p:cNvSpPr/>
          <p:nvPr/>
        </p:nvSpPr>
        <p:spPr>
          <a:xfrm>
            <a:off x="4572000"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4" name="Rectangle 143"/>
          <p:cNvSpPr/>
          <p:nvPr/>
        </p:nvSpPr>
        <p:spPr>
          <a:xfrm>
            <a:off x="4572000"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5" name="Rectangle 144"/>
          <p:cNvSpPr/>
          <p:nvPr/>
        </p:nvSpPr>
        <p:spPr>
          <a:xfrm>
            <a:off x="550810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6" name="Rectangle 145"/>
          <p:cNvSpPr/>
          <p:nvPr/>
        </p:nvSpPr>
        <p:spPr>
          <a:xfrm>
            <a:off x="550810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7" name="Rectangle 146"/>
          <p:cNvSpPr/>
          <p:nvPr/>
        </p:nvSpPr>
        <p:spPr>
          <a:xfrm>
            <a:off x="550810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8" name="Rectangle 147"/>
          <p:cNvSpPr/>
          <p:nvPr/>
        </p:nvSpPr>
        <p:spPr>
          <a:xfrm>
            <a:off x="644420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9" name="Rectangle 148"/>
          <p:cNvSpPr/>
          <p:nvPr/>
        </p:nvSpPr>
        <p:spPr>
          <a:xfrm>
            <a:off x="644420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50" name="Rectangle 149"/>
          <p:cNvSpPr/>
          <p:nvPr/>
        </p:nvSpPr>
        <p:spPr>
          <a:xfrm>
            <a:off x="644420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51" name="Rectangle 150"/>
          <p:cNvSpPr/>
          <p:nvPr/>
        </p:nvSpPr>
        <p:spPr>
          <a:xfrm>
            <a:off x="738031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52" name="Rectangle 151"/>
          <p:cNvSpPr/>
          <p:nvPr/>
        </p:nvSpPr>
        <p:spPr>
          <a:xfrm>
            <a:off x="738031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53" name="Rectangle 152"/>
          <p:cNvSpPr/>
          <p:nvPr/>
        </p:nvSpPr>
        <p:spPr>
          <a:xfrm>
            <a:off x="738031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66" name="Down Arrow 165"/>
          <p:cNvSpPr/>
          <p:nvPr/>
        </p:nvSpPr>
        <p:spPr>
          <a:xfrm>
            <a:off x="7236296"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3" name="Rectangle 182"/>
          <p:cNvSpPr/>
          <p:nvPr/>
        </p:nvSpPr>
        <p:spPr>
          <a:xfrm>
            <a:off x="827584"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4" name="Rectangle 183"/>
          <p:cNvSpPr/>
          <p:nvPr/>
        </p:nvSpPr>
        <p:spPr>
          <a:xfrm>
            <a:off x="827584"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5" name="Rectangle 184"/>
          <p:cNvSpPr/>
          <p:nvPr/>
        </p:nvSpPr>
        <p:spPr>
          <a:xfrm>
            <a:off x="827584"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6" name="Rectangle 185"/>
          <p:cNvSpPr/>
          <p:nvPr/>
        </p:nvSpPr>
        <p:spPr>
          <a:xfrm>
            <a:off x="1763688"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7" name="Rectangle 186"/>
          <p:cNvSpPr/>
          <p:nvPr/>
        </p:nvSpPr>
        <p:spPr>
          <a:xfrm>
            <a:off x="1763688"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8" name="Rectangle 187"/>
          <p:cNvSpPr/>
          <p:nvPr/>
        </p:nvSpPr>
        <p:spPr>
          <a:xfrm>
            <a:off x="1763688"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9" name="Rectangle 188"/>
          <p:cNvSpPr/>
          <p:nvPr/>
        </p:nvSpPr>
        <p:spPr>
          <a:xfrm>
            <a:off x="2699792"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0" name="Rectangle 189"/>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2" name="Rectangle 191"/>
          <p:cNvSpPr/>
          <p:nvPr/>
        </p:nvSpPr>
        <p:spPr>
          <a:xfrm>
            <a:off x="3635896"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3" name="Rectangle 192"/>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5" name="Rectangle 194"/>
          <p:cNvSpPr/>
          <p:nvPr/>
        </p:nvSpPr>
        <p:spPr>
          <a:xfrm>
            <a:off x="4572000"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6" name="Rectangle 195"/>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8" name="Rectangle 197"/>
          <p:cNvSpPr/>
          <p:nvPr/>
        </p:nvSpPr>
        <p:spPr>
          <a:xfrm>
            <a:off x="5508104"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9" name="Rectangle 198"/>
          <p:cNvSpPr/>
          <p:nvPr/>
        </p:nvSpPr>
        <p:spPr>
          <a:xfrm>
            <a:off x="5508104"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1" name="Rectangle 200"/>
          <p:cNvSpPr/>
          <p:nvPr/>
        </p:nvSpPr>
        <p:spPr>
          <a:xfrm>
            <a:off x="6444208"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2" name="Rectangle 201"/>
          <p:cNvSpPr/>
          <p:nvPr/>
        </p:nvSpPr>
        <p:spPr>
          <a:xfrm>
            <a:off x="6444208"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4" name="Rectangle 203"/>
          <p:cNvSpPr/>
          <p:nvPr/>
        </p:nvSpPr>
        <p:spPr>
          <a:xfrm>
            <a:off x="7380312"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5" name="Rectangle 204"/>
          <p:cNvSpPr/>
          <p:nvPr/>
        </p:nvSpPr>
        <p:spPr>
          <a:xfrm>
            <a:off x="738031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8" name="TextBox 107"/>
          <p:cNvSpPr txBox="1"/>
          <p:nvPr/>
        </p:nvSpPr>
        <p:spPr>
          <a:xfrm>
            <a:off x="1115617" y="879104"/>
            <a:ext cx="1100228" cy="461665"/>
          </a:xfrm>
          <a:prstGeom prst="rect">
            <a:avLst/>
          </a:prstGeom>
          <a:noFill/>
        </p:spPr>
        <p:txBody>
          <a:bodyPr wrap="square" lIns="91416" tIns="45709" rIns="91416" bIns="45709" rtlCol="0">
            <a:spAutoFit/>
          </a:bodyPr>
          <a:lstStyle/>
          <a:p>
            <a:pPr defTabSz="914165"/>
            <a:r>
              <a:rPr lang="en-US" sz="2400" dirty="0">
                <a:solidFill>
                  <a:srgbClr val="CC9900"/>
                </a:solidFill>
                <a:latin typeface="Tahoma"/>
              </a:rPr>
              <a:t>Core 1</a:t>
            </a:r>
          </a:p>
        </p:txBody>
      </p:sp>
      <p:sp>
        <p:nvSpPr>
          <p:cNvPr id="109" name="TextBox 108"/>
          <p:cNvSpPr txBox="1"/>
          <p:nvPr/>
        </p:nvSpPr>
        <p:spPr>
          <a:xfrm>
            <a:off x="2597078" y="879104"/>
            <a:ext cx="1100228" cy="461665"/>
          </a:xfrm>
          <a:prstGeom prst="rect">
            <a:avLst/>
          </a:prstGeom>
          <a:noFill/>
        </p:spPr>
        <p:txBody>
          <a:bodyPr wrap="square" lIns="91416" tIns="45709" rIns="91416" bIns="45709" rtlCol="0">
            <a:spAutoFit/>
          </a:bodyPr>
          <a:lstStyle/>
          <a:p>
            <a:pPr defTabSz="914165"/>
            <a:r>
              <a:rPr lang="en-US" sz="2400" dirty="0">
                <a:solidFill>
                  <a:srgbClr val="0000FF"/>
                </a:solidFill>
                <a:latin typeface="Tahoma"/>
              </a:rPr>
              <a:t>Core 2</a:t>
            </a:r>
          </a:p>
        </p:txBody>
      </p:sp>
      <p:sp>
        <p:nvSpPr>
          <p:cNvPr id="110" name="TextBox 109"/>
          <p:cNvSpPr txBox="1"/>
          <p:nvPr/>
        </p:nvSpPr>
        <p:spPr>
          <a:xfrm>
            <a:off x="4078542" y="879104"/>
            <a:ext cx="1100228" cy="461665"/>
          </a:xfrm>
          <a:prstGeom prst="rect">
            <a:avLst/>
          </a:prstGeom>
          <a:noFill/>
        </p:spPr>
        <p:txBody>
          <a:bodyPr wrap="square" lIns="91416" tIns="45709" rIns="91416" bIns="45709" rtlCol="0">
            <a:spAutoFit/>
          </a:bodyPr>
          <a:lstStyle/>
          <a:p>
            <a:pPr defTabSz="914165"/>
            <a:r>
              <a:rPr lang="en-US" sz="2400" dirty="0">
                <a:solidFill>
                  <a:srgbClr val="FF0000"/>
                </a:solidFill>
                <a:latin typeface="Tahoma"/>
              </a:rPr>
              <a:t>Core 3</a:t>
            </a:r>
          </a:p>
        </p:txBody>
      </p:sp>
      <p:sp>
        <p:nvSpPr>
          <p:cNvPr id="111" name="TextBox 110"/>
          <p:cNvSpPr txBox="1"/>
          <p:nvPr/>
        </p:nvSpPr>
        <p:spPr>
          <a:xfrm>
            <a:off x="5492665" y="879104"/>
            <a:ext cx="1100228" cy="461665"/>
          </a:xfrm>
          <a:prstGeom prst="rect">
            <a:avLst/>
          </a:prstGeom>
          <a:noFill/>
        </p:spPr>
        <p:txBody>
          <a:bodyPr wrap="square" lIns="91416" tIns="45709" rIns="91416" bIns="45709" rtlCol="0">
            <a:spAutoFit/>
          </a:bodyPr>
          <a:lstStyle/>
          <a:p>
            <a:pPr defTabSz="914165"/>
            <a:r>
              <a:rPr lang="en-US" sz="2400" dirty="0">
                <a:solidFill>
                  <a:srgbClr val="3B812F">
                    <a:lumMod val="75000"/>
                  </a:srgbClr>
                </a:solidFill>
                <a:latin typeface="Tahoma"/>
              </a:rPr>
              <a:t>Core 4</a:t>
            </a:r>
          </a:p>
        </p:txBody>
      </p:sp>
      <p:sp>
        <p:nvSpPr>
          <p:cNvPr id="156" name="TextBox 155"/>
          <p:cNvSpPr txBox="1"/>
          <p:nvPr/>
        </p:nvSpPr>
        <p:spPr>
          <a:xfrm>
            <a:off x="827584" y="1988840"/>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0" name="TextBox 159"/>
          <p:cNvSpPr txBox="1"/>
          <p:nvPr/>
        </p:nvSpPr>
        <p:spPr>
          <a:xfrm>
            <a:off x="4572000" y="1988840"/>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7" name="TextBox 166"/>
          <p:cNvSpPr txBox="1"/>
          <p:nvPr/>
        </p:nvSpPr>
        <p:spPr>
          <a:xfrm>
            <a:off x="1763688"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8" name="TextBox 167"/>
          <p:cNvSpPr txBox="1"/>
          <p:nvPr/>
        </p:nvSpPr>
        <p:spPr>
          <a:xfrm>
            <a:off x="2699792"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9" name="TextBox 168"/>
          <p:cNvSpPr txBox="1"/>
          <p:nvPr/>
        </p:nvSpPr>
        <p:spPr>
          <a:xfrm>
            <a:off x="3635896" y="1988840"/>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77" name="TextBox 176"/>
          <p:cNvSpPr txBox="1"/>
          <p:nvPr/>
        </p:nvSpPr>
        <p:spPr>
          <a:xfrm>
            <a:off x="5508104"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8" name="TextBox 177"/>
          <p:cNvSpPr txBox="1"/>
          <p:nvPr/>
        </p:nvSpPr>
        <p:spPr>
          <a:xfrm>
            <a:off x="6444208"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9" name="TextBox 178"/>
          <p:cNvSpPr txBox="1"/>
          <p:nvPr/>
        </p:nvSpPr>
        <p:spPr>
          <a:xfrm>
            <a:off x="7380312" y="198884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59" name="TextBox 158"/>
          <p:cNvSpPr txBox="1"/>
          <p:nvPr/>
        </p:nvSpPr>
        <p:spPr>
          <a:xfrm>
            <a:off x="3635896" y="233958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3" name="TextBox 162"/>
          <p:cNvSpPr txBox="1"/>
          <p:nvPr/>
        </p:nvSpPr>
        <p:spPr>
          <a:xfrm>
            <a:off x="5508104" y="2339589"/>
            <a:ext cx="936104" cy="373659"/>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4" name="TextBox 163"/>
          <p:cNvSpPr txBox="1"/>
          <p:nvPr/>
        </p:nvSpPr>
        <p:spPr>
          <a:xfrm>
            <a:off x="7380312" y="2339589"/>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73" name="TextBox 172"/>
          <p:cNvSpPr txBox="1"/>
          <p:nvPr/>
        </p:nvSpPr>
        <p:spPr>
          <a:xfrm>
            <a:off x="827584" y="234888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4" name="TextBox 173"/>
          <p:cNvSpPr txBox="1"/>
          <p:nvPr/>
        </p:nvSpPr>
        <p:spPr>
          <a:xfrm>
            <a:off x="4572000" y="2343150"/>
            <a:ext cx="936104" cy="375062"/>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80" name="TextBox 179"/>
          <p:cNvSpPr txBox="1"/>
          <p:nvPr/>
        </p:nvSpPr>
        <p:spPr>
          <a:xfrm>
            <a:off x="6444208" y="2338388"/>
            <a:ext cx="936104" cy="379824"/>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7" name="TextBox 216"/>
          <p:cNvSpPr txBox="1"/>
          <p:nvPr/>
        </p:nvSpPr>
        <p:spPr>
          <a:xfrm>
            <a:off x="2699792" y="234888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57" name="TextBox 156"/>
          <p:cNvSpPr txBox="1"/>
          <p:nvPr/>
        </p:nvSpPr>
        <p:spPr>
          <a:xfrm>
            <a:off x="1763688" y="2347912"/>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58" name="TextBox 157"/>
          <p:cNvSpPr txBox="1"/>
          <p:nvPr/>
        </p:nvSpPr>
        <p:spPr>
          <a:xfrm>
            <a:off x="827584" y="2699629"/>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70" name="TextBox 169"/>
          <p:cNvSpPr txBox="1"/>
          <p:nvPr/>
        </p:nvSpPr>
        <p:spPr>
          <a:xfrm>
            <a:off x="3635896"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1" name="TextBox 170"/>
          <p:cNvSpPr txBox="1"/>
          <p:nvPr/>
        </p:nvSpPr>
        <p:spPr>
          <a:xfrm>
            <a:off x="2699792"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2" name="TextBox 171"/>
          <p:cNvSpPr txBox="1"/>
          <p:nvPr/>
        </p:nvSpPr>
        <p:spPr>
          <a:xfrm>
            <a:off x="1763688"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5" name="TextBox 174"/>
          <p:cNvSpPr txBox="1"/>
          <p:nvPr/>
        </p:nvSpPr>
        <p:spPr>
          <a:xfrm>
            <a:off x="4572000"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6" name="TextBox 175"/>
          <p:cNvSpPr txBox="1"/>
          <p:nvPr/>
        </p:nvSpPr>
        <p:spPr>
          <a:xfrm>
            <a:off x="5508104"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81" name="TextBox 180"/>
          <p:cNvSpPr txBox="1"/>
          <p:nvPr/>
        </p:nvSpPr>
        <p:spPr>
          <a:xfrm>
            <a:off x="6444208"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82" name="TextBox 181"/>
          <p:cNvSpPr txBox="1"/>
          <p:nvPr/>
        </p:nvSpPr>
        <p:spPr>
          <a:xfrm>
            <a:off x="7380312" y="269962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07" name="TextBox 206"/>
          <p:cNvSpPr txBox="1"/>
          <p:nvPr/>
        </p:nvSpPr>
        <p:spPr>
          <a:xfrm>
            <a:off x="827584" y="3068961"/>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1" name="TextBox 210"/>
          <p:cNvSpPr txBox="1"/>
          <p:nvPr/>
        </p:nvSpPr>
        <p:spPr>
          <a:xfrm>
            <a:off x="4572000" y="3068961"/>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5" name="TextBox 214"/>
          <p:cNvSpPr txBox="1"/>
          <p:nvPr/>
        </p:nvSpPr>
        <p:spPr>
          <a:xfrm>
            <a:off x="7380312" y="3068961"/>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6" name="TextBox 215"/>
          <p:cNvSpPr txBox="1"/>
          <p:nvPr/>
        </p:nvSpPr>
        <p:spPr>
          <a:xfrm>
            <a:off x="1763688"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18" name="TextBox 217"/>
          <p:cNvSpPr txBox="1"/>
          <p:nvPr/>
        </p:nvSpPr>
        <p:spPr>
          <a:xfrm>
            <a:off x="3635896" y="3068961"/>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20" name="TextBox 219"/>
          <p:cNvSpPr txBox="1"/>
          <p:nvPr/>
        </p:nvSpPr>
        <p:spPr>
          <a:xfrm>
            <a:off x="2699792"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6" name="TextBox 225"/>
          <p:cNvSpPr txBox="1"/>
          <p:nvPr/>
        </p:nvSpPr>
        <p:spPr>
          <a:xfrm>
            <a:off x="5508104"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9" name="TextBox 228"/>
          <p:cNvSpPr txBox="1"/>
          <p:nvPr/>
        </p:nvSpPr>
        <p:spPr>
          <a:xfrm>
            <a:off x="6444208" y="3068961"/>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0" name="TextBox 209"/>
          <p:cNvSpPr txBox="1"/>
          <p:nvPr/>
        </p:nvSpPr>
        <p:spPr>
          <a:xfrm>
            <a:off x="3635896"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14" name="TextBox 213"/>
          <p:cNvSpPr txBox="1"/>
          <p:nvPr/>
        </p:nvSpPr>
        <p:spPr>
          <a:xfrm>
            <a:off x="5508104" y="3429000"/>
            <a:ext cx="936104" cy="371712"/>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9" name="TextBox 218"/>
          <p:cNvSpPr txBox="1"/>
          <p:nvPr/>
        </p:nvSpPr>
        <p:spPr>
          <a:xfrm>
            <a:off x="2699792"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1" name="TextBox 220"/>
          <p:cNvSpPr txBox="1"/>
          <p:nvPr/>
        </p:nvSpPr>
        <p:spPr>
          <a:xfrm>
            <a:off x="1763688"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2" name="TextBox 221"/>
          <p:cNvSpPr txBox="1"/>
          <p:nvPr/>
        </p:nvSpPr>
        <p:spPr>
          <a:xfrm>
            <a:off x="827584"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3" name="TextBox 222"/>
          <p:cNvSpPr txBox="1"/>
          <p:nvPr/>
        </p:nvSpPr>
        <p:spPr>
          <a:xfrm>
            <a:off x="4572000"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30" name="TextBox 229"/>
          <p:cNvSpPr txBox="1"/>
          <p:nvPr/>
        </p:nvSpPr>
        <p:spPr>
          <a:xfrm>
            <a:off x="6444208"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31" name="TextBox 230"/>
          <p:cNvSpPr txBox="1"/>
          <p:nvPr/>
        </p:nvSpPr>
        <p:spPr>
          <a:xfrm>
            <a:off x="7380312"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09" name="TextBox 208"/>
          <p:cNvSpPr txBox="1"/>
          <p:nvPr/>
        </p:nvSpPr>
        <p:spPr>
          <a:xfrm>
            <a:off x="827584" y="3779748"/>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25" name="TextBox 224"/>
          <p:cNvSpPr txBox="1"/>
          <p:nvPr/>
        </p:nvSpPr>
        <p:spPr>
          <a:xfrm>
            <a:off x="1763688" y="377974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91" name="Rectangle 190"/>
          <p:cNvSpPr/>
          <p:nvPr/>
        </p:nvSpPr>
        <p:spPr>
          <a:xfrm>
            <a:off x="2699792" y="3776664"/>
            <a:ext cx="936104" cy="372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4" name="Rectangle 193"/>
          <p:cNvSpPr/>
          <p:nvPr/>
        </p:nvSpPr>
        <p:spPr>
          <a:xfrm>
            <a:off x="3635896" y="3776664"/>
            <a:ext cx="936104" cy="372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7" name="Rectangle 196"/>
          <p:cNvSpPr/>
          <p:nvPr/>
        </p:nvSpPr>
        <p:spPr>
          <a:xfrm>
            <a:off x="4572000" y="3776664"/>
            <a:ext cx="936104" cy="37241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0" name="Rectangle 199"/>
          <p:cNvSpPr/>
          <p:nvPr/>
        </p:nvSpPr>
        <p:spPr>
          <a:xfrm>
            <a:off x="5508104" y="3779045"/>
            <a:ext cx="936104" cy="37003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3" name="Rectangle 202"/>
          <p:cNvSpPr/>
          <p:nvPr/>
        </p:nvSpPr>
        <p:spPr>
          <a:xfrm>
            <a:off x="6444208" y="3779045"/>
            <a:ext cx="936104" cy="37003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6" name="Rectangle 205"/>
          <p:cNvSpPr/>
          <p:nvPr/>
        </p:nvSpPr>
        <p:spPr>
          <a:xfrm>
            <a:off x="7380312" y="3779045"/>
            <a:ext cx="936104" cy="37003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3" name="TextBox 112"/>
          <p:cNvSpPr txBox="1"/>
          <p:nvPr/>
        </p:nvSpPr>
        <p:spPr>
          <a:xfrm>
            <a:off x="6853015" y="984921"/>
            <a:ext cx="1100228" cy="461665"/>
          </a:xfrm>
          <a:prstGeom prst="rect">
            <a:avLst/>
          </a:prstGeom>
          <a:solidFill>
            <a:srgbClr val="A61A9F"/>
          </a:solidFill>
          <a:ln>
            <a:solidFill>
              <a:schemeClr val="tx1"/>
            </a:solidFill>
          </a:ln>
        </p:spPr>
        <p:txBody>
          <a:bodyPr wrap="square" lIns="91416" tIns="45709" rIns="91416" bIns="45709" rtlCol="0">
            <a:spAutoFit/>
          </a:bodyPr>
          <a:lstStyle/>
          <a:p>
            <a:pPr algn="ctr" defTabSz="914165"/>
            <a:r>
              <a:rPr lang="en-US" sz="2400" dirty="0">
                <a:solidFill>
                  <a:srgbClr val="FFFFFF"/>
                </a:solidFill>
                <a:latin typeface="Tahoma"/>
              </a:rPr>
              <a:t>GPU</a:t>
            </a:r>
          </a:p>
        </p:txBody>
      </p:sp>
    </p:spTree>
    <p:extLst>
      <p:ext uri="{BB962C8B-B14F-4D97-AF65-F5344CB8AC3E}">
        <p14:creationId xmlns:p14="http://schemas.microsoft.com/office/powerpoint/2010/main" val="8279407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0.03541 -0.13185 L 3.33333E-6 1.76729E-6 " pathEditMode="relative" rAng="0" ptsTypes="AA">
                                      <p:cBhvr>
                                        <p:cTn id="8" dur="1000" fill="hold"/>
                                        <p:tgtEl>
                                          <p:spTgt spid="156"/>
                                        </p:tgtEl>
                                        <p:attrNameLst>
                                          <p:attrName>ppt_x</p:attrName>
                                          <p:attrName>ppt_y</p:attrName>
                                        </p:attrNameLst>
                                      </p:cBhvr>
                                      <p:rCtr x="-1771" y="6593"/>
                                    </p:animMotion>
                                  </p:childTnLst>
                                </p:cTn>
                              </p:par>
                              <p:par>
                                <p:cTn id="9" presetID="1" presetClass="entr" presetSubtype="0" fill="hold" grpId="1" nodeType="with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par>
                                <p:cTn id="11" presetID="42" presetClass="path" presetSubtype="0" accel="50000" decel="50000" fill="hold" grpId="0" nodeType="withEffect">
                                  <p:stCondLst>
                                    <p:cond delay="0"/>
                                  </p:stCondLst>
                                  <p:childTnLst>
                                    <p:animMotion origin="layout" path="M 0.09843 -0.19338 L 2.77778E-6 -1.38793E-7 " pathEditMode="relative" rAng="0" ptsTypes="AA">
                                      <p:cBhvr>
                                        <p:cTn id="12" dur="1000" fill="hold"/>
                                        <p:tgtEl>
                                          <p:spTgt spid="157"/>
                                        </p:tgtEl>
                                        <p:attrNameLst>
                                          <p:attrName>ppt_x</p:attrName>
                                          <p:attrName>ppt_y</p:attrName>
                                        </p:attrNameLst>
                                      </p:cBhvr>
                                      <p:rCtr x="-4931" y="9669"/>
                                    </p:animMotion>
                                  </p:childTnLst>
                                </p:cTn>
                              </p:par>
                              <p:par>
                                <p:cTn id="13" presetID="1" presetClass="entr" presetSubtype="0" fill="hold" grpId="1" nodeType="withEffect">
                                  <p:stCondLst>
                                    <p:cond delay="0"/>
                                  </p:stCondLst>
                                  <p:childTnLst>
                                    <p:set>
                                      <p:cBhvr>
                                        <p:cTn id="14" dur="1" fill="hold">
                                          <p:stCondLst>
                                            <p:cond delay="0"/>
                                          </p:stCondLst>
                                        </p:cTn>
                                        <p:tgtEl>
                                          <p:spTgt spid="15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63"/>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6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58"/>
                                        </p:tgtEl>
                                        <p:attrNameLst>
                                          <p:attrName>style.visibility</p:attrName>
                                        </p:attrNameLst>
                                      </p:cBhvr>
                                      <p:to>
                                        <p:strVal val="visible"/>
                                      </p:to>
                                    </p:set>
                                  </p:childTnLst>
                                </p:cTn>
                              </p:par>
                              <p:par>
                                <p:cTn id="23" presetID="42" presetClass="path" presetSubtype="0" accel="50000" decel="50000" fill="hold" grpId="0" nodeType="withEffect">
                                  <p:stCondLst>
                                    <p:cond delay="0"/>
                                  </p:stCondLst>
                                  <p:childTnLst>
                                    <p:animMotion origin="layout" path="M 0.35053 -0.18311 L -4.72222E-6 4.44444E-6 " pathEditMode="relative" rAng="0" ptsTypes="AA">
                                      <p:cBhvr>
                                        <p:cTn id="24" dur="1000" fill="hold"/>
                                        <p:tgtEl>
                                          <p:spTgt spid="159"/>
                                        </p:tgtEl>
                                        <p:attrNameLst>
                                          <p:attrName>ppt_x</p:attrName>
                                          <p:attrName>ppt_y</p:attrName>
                                        </p:attrNameLst>
                                      </p:cBhvr>
                                      <p:rCtr x="-17535" y="9144"/>
                                    </p:animMotion>
                                  </p:childTnLst>
                                </p:cTn>
                              </p:par>
                              <p:par>
                                <p:cTn id="25" presetID="42" presetClass="path" presetSubtype="0" accel="50000" decel="50000" fill="hold" grpId="0" nodeType="withEffect">
                                  <p:stCondLst>
                                    <p:cond delay="0"/>
                                  </p:stCondLst>
                                  <p:childTnLst>
                                    <p:animMotion origin="layout" path="M -0.16128 -0.18297 L -2.22222E-6 -1.38793E-7 " pathEditMode="relative" rAng="0" ptsTypes="AA">
                                      <p:cBhvr>
                                        <p:cTn id="26" dur="1000" fill="hold"/>
                                        <p:tgtEl>
                                          <p:spTgt spid="163"/>
                                        </p:tgtEl>
                                        <p:attrNameLst>
                                          <p:attrName>ppt_x</p:attrName>
                                          <p:attrName>ppt_y</p:attrName>
                                        </p:attrNameLst>
                                      </p:cBhvr>
                                      <p:rCtr x="8056" y="9137"/>
                                    </p:animMotion>
                                  </p:childTnLst>
                                </p:cTn>
                              </p:par>
                              <p:par>
                                <p:cTn id="27" presetID="42" presetClass="path" presetSubtype="0" accel="50000" decel="50000" fill="hold" grpId="0" nodeType="withEffect">
                                  <p:stCondLst>
                                    <p:cond delay="0"/>
                                  </p:stCondLst>
                                  <p:childTnLst>
                                    <p:animMotion origin="layout" path="M -0.20868 -0.18297 L -3.33333E-6 -1.38793E-7 " pathEditMode="relative" rAng="0" ptsTypes="AA">
                                      <p:cBhvr>
                                        <p:cTn id="28" dur="1000" fill="hold"/>
                                        <p:tgtEl>
                                          <p:spTgt spid="164"/>
                                        </p:tgtEl>
                                        <p:attrNameLst>
                                          <p:attrName>ppt_x</p:attrName>
                                          <p:attrName>ppt_y</p:attrName>
                                        </p:attrNameLst>
                                      </p:cBhvr>
                                      <p:rCtr x="10434" y="9137"/>
                                    </p:animMotion>
                                  </p:childTnLst>
                                </p:cTn>
                              </p:par>
                              <p:par>
                                <p:cTn id="29" presetID="42" presetClass="path" presetSubtype="0" accel="50000" decel="50000" fill="hold" grpId="0" nodeType="withEffect">
                                  <p:stCondLst>
                                    <p:cond delay="0"/>
                                  </p:stCondLst>
                                  <p:childTnLst>
                                    <p:animMotion origin="layout" path="M -0.37414 -0.13185 L 4.72222E-6 1.76729E-6 " pathEditMode="relative" rAng="0" ptsTypes="AA">
                                      <p:cBhvr>
                                        <p:cTn id="30" dur="1000" fill="hold"/>
                                        <p:tgtEl>
                                          <p:spTgt spid="160"/>
                                        </p:tgtEl>
                                        <p:attrNameLst>
                                          <p:attrName>ppt_x</p:attrName>
                                          <p:attrName>ppt_y</p:attrName>
                                        </p:attrNameLst>
                                      </p:cBhvr>
                                      <p:rCtr x="18698" y="6593"/>
                                    </p:animMotion>
                                  </p:childTnLst>
                                </p:cTn>
                              </p:par>
                              <p:par>
                                <p:cTn id="31" presetID="42" presetClass="path" presetSubtype="0" accel="50000" decel="50000" fill="hold" grpId="0" nodeType="withEffect">
                                  <p:stCondLst>
                                    <p:cond delay="0"/>
                                  </p:stCondLst>
                                  <p:childTnLst>
                                    <p:animMotion origin="layout" path="M 0.03541 -0.23548 L 3.33333E-6 3.00717E-8 " pathEditMode="relative" rAng="0" ptsTypes="AA">
                                      <p:cBhvr>
                                        <p:cTn id="32" dur="1000" fill="hold"/>
                                        <p:tgtEl>
                                          <p:spTgt spid="158"/>
                                        </p:tgtEl>
                                        <p:attrNameLst>
                                          <p:attrName>ppt_x</p:attrName>
                                          <p:attrName>ppt_y</p:attrName>
                                        </p:attrNameLst>
                                      </p:cBhvr>
                                      <p:rCtr x="-1771" y="11774"/>
                                    </p:animMotion>
                                  </p:childTnLst>
                                </p:cTn>
                              </p:par>
                              <p:par>
                                <p:cTn id="33" presetID="1" presetClass="entr" presetSubtype="0" fill="hold" grpId="1" nodeType="withEffect">
                                  <p:stCondLst>
                                    <p:cond delay="0"/>
                                  </p:stCondLst>
                                  <p:childTnLst>
                                    <p:set>
                                      <p:cBhvr>
                                        <p:cTn id="34" dur="1" fill="hold">
                                          <p:stCondLst>
                                            <p:cond delay="0"/>
                                          </p:stCondLst>
                                        </p:cTn>
                                        <p:tgtEl>
                                          <p:spTgt spid="167"/>
                                        </p:tgtEl>
                                        <p:attrNameLst>
                                          <p:attrName>style.visibility</p:attrName>
                                        </p:attrNameLst>
                                      </p:cBhvr>
                                      <p:to>
                                        <p:strVal val="visible"/>
                                      </p:to>
                                    </p:set>
                                  </p:childTnLst>
                                </p:cTn>
                              </p:par>
                              <p:par>
                                <p:cTn id="35" presetID="42" presetClass="path" presetSubtype="0" accel="50000" decel="50000" fill="hold" grpId="0" nodeType="withEffect">
                                  <p:stCondLst>
                                    <p:cond delay="0"/>
                                  </p:stCondLst>
                                  <p:childTnLst>
                                    <p:animMotion origin="layout" path="M 0.55521 -0.13185 L 2.77778E-6 1.76729E-6 " pathEditMode="relative" rAng="0" ptsTypes="AA">
                                      <p:cBhvr>
                                        <p:cTn id="36" dur="1000" fill="hold"/>
                                        <p:tgtEl>
                                          <p:spTgt spid="167"/>
                                        </p:tgtEl>
                                        <p:attrNameLst>
                                          <p:attrName>ppt_x</p:attrName>
                                          <p:attrName>ppt_y</p:attrName>
                                        </p:attrNameLst>
                                      </p:cBhvr>
                                      <p:rCtr x="-27760" y="6593"/>
                                    </p:animMotion>
                                  </p:childTnLst>
                                </p:cTn>
                              </p:par>
                              <p:par>
                                <p:cTn id="37" presetID="1" presetClass="entr" presetSubtype="0" fill="hold" grpId="1" nodeType="withEffect">
                                  <p:stCondLst>
                                    <p:cond delay="0"/>
                                  </p:stCondLst>
                                  <p:childTnLst>
                                    <p:set>
                                      <p:cBhvr>
                                        <p:cTn id="38" dur="1" fill="hold">
                                          <p:stCondLst>
                                            <p:cond delay="0"/>
                                          </p:stCondLst>
                                        </p:cTn>
                                        <p:tgtEl>
                                          <p:spTgt spid="168"/>
                                        </p:tgtEl>
                                        <p:attrNameLst>
                                          <p:attrName>style.visibility</p:attrName>
                                        </p:attrNameLst>
                                      </p:cBhvr>
                                      <p:to>
                                        <p:strVal val="visible"/>
                                      </p:to>
                                    </p:set>
                                  </p:childTnLst>
                                </p:cTn>
                              </p:par>
                              <p:par>
                                <p:cTn id="39" presetID="42" presetClass="path" presetSubtype="0" accel="50000" decel="50000" fill="hold" grpId="0" nodeType="withEffect">
                                  <p:stCondLst>
                                    <p:cond delay="0"/>
                                  </p:stCondLst>
                                  <p:childTnLst>
                                    <p:animMotion origin="layout" path="M 0.45296 -0.13185 L -4.16667E-6 1.76729E-6 " pathEditMode="relative" rAng="0" ptsTypes="AA">
                                      <p:cBhvr>
                                        <p:cTn id="40" dur="1000" fill="hold"/>
                                        <p:tgtEl>
                                          <p:spTgt spid="168"/>
                                        </p:tgtEl>
                                        <p:attrNameLst>
                                          <p:attrName>ppt_x</p:attrName>
                                          <p:attrName>ppt_y</p:attrName>
                                        </p:attrNameLst>
                                      </p:cBhvr>
                                      <p:rCtr x="-22656" y="6593"/>
                                    </p:animMotion>
                                  </p:childTnLst>
                                </p:cTn>
                              </p:par>
                              <p:par>
                                <p:cTn id="41" presetID="1" presetClass="entr" presetSubtype="0" fill="hold" grpId="1" nodeType="withEffect">
                                  <p:stCondLst>
                                    <p:cond delay="0"/>
                                  </p:stCondLst>
                                  <p:childTnLst>
                                    <p:set>
                                      <p:cBhvr>
                                        <p:cTn id="42" dur="1" fill="hold">
                                          <p:stCondLst>
                                            <p:cond delay="0"/>
                                          </p:stCondLst>
                                        </p:cTn>
                                        <p:tgtEl>
                                          <p:spTgt spid="169"/>
                                        </p:tgtEl>
                                        <p:attrNameLst>
                                          <p:attrName>style.visibility</p:attrName>
                                        </p:attrNameLst>
                                      </p:cBhvr>
                                      <p:to>
                                        <p:strVal val="visible"/>
                                      </p:to>
                                    </p:set>
                                  </p:childTnLst>
                                </p:cTn>
                              </p:par>
                              <p:par>
                                <p:cTn id="43" presetID="42" presetClass="path" presetSubtype="0" accel="50000" decel="50000" fill="hold" grpId="0" nodeType="withEffect">
                                  <p:stCondLst>
                                    <p:cond delay="0"/>
                                  </p:stCondLst>
                                  <p:childTnLst>
                                    <p:animMotion origin="layout" path="M -0.10625 -0.14222 L -4.72222E-6 -4.99537E-6 " pathEditMode="relative" rAng="0" ptsTypes="AA">
                                      <p:cBhvr>
                                        <p:cTn id="44" dur="1000" fill="hold"/>
                                        <p:tgtEl>
                                          <p:spTgt spid="169"/>
                                        </p:tgtEl>
                                        <p:attrNameLst>
                                          <p:attrName>ppt_x</p:attrName>
                                          <p:attrName>ppt_y</p:attrName>
                                        </p:attrNameLst>
                                      </p:cBhvr>
                                      <p:rCtr x="5313" y="7100"/>
                                    </p:animMotion>
                                  </p:childTnLst>
                                </p:cTn>
                              </p:par>
                              <p:par>
                                <p:cTn id="45" presetID="1" presetClass="entr" presetSubtype="0" fill="hold" grpId="1" nodeType="withEffect">
                                  <p:stCondLst>
                                    <p:cond delay="0"/>
                                  </p:stCondLst>
                                  <p:childTnLst>
                                    <p:set>
                                      <p:cBhvr>
                                        <p:cTn id="46" dur="1" fill="hold">
                                          <p:stCondLst>
                                            <p:cond delay="0"/>
                                          </p:stCondLst>
                                        </p:cTn>
                                        <p:tgtEl>
                                          <p:spTgt spid="170"/>
                                        </p:tgtEl>
                                        <p:attrNameLst>
                                          <p:attrName>style.visibility</p:attrName>
                                        </p:attrNameLst>
                                      </p:cBhvr>
                                      <p:to>
                                        <p:strVal val="visible"/>
                                      </p:to>
                                    </p:set>
                                  </p:childTnLst>
                                </p:cTn>
                              </p:par>
                              <p:par>
                                <p:cTn id="47" presetID="42" presetClass="path" presetSubtype="0" accel="50000" decel="50000" fill="hold" grpId="0" nodeType="withEffect">
                                  <p:stCondLst>
                                    <p:cond delay="0"/>
                                  </p:stCondLst>
                                  <p:childTnLst>
                                    <p:animMotion origin="layout" path="M 0.35053 -0.22484 L -4.72222E-6 3.00717E-8 " pathEditMode="relative" rAng="0" ptsTypes="AA">
                                      <p:cBhvr>
                                        <p:cTn id="48" dur="1000" fill="hold"/>
                                        <p:tgtEl>
                                          <p:spTgt spid="170"/>
                                        </p:tgtEl>
                                        <p:attrNameLst>
                                          <p:attrName>ppt_x</p:attrName>
                                          <p:attrName>ppt_y</p:attrName>
                                        </p:attrNameLst>
                                      </p:cBhvr>
                                      <p:rCtr x="-17535" y="11242"/>
                                    </p:animMotion>
                                  </p:childTnLst>
                                </p:cTn>
                              </p:par>
                              <p:par>
                                <p:cTn id="49" presetID="1" presetClass="entr" presetSubtype="0" fill="hold" grpId="1" nodeType="withEffect">
                                  <p:stCondLst>
                                    <p:cond delay="0"/>
                                  </p:stCondLst>
                                  <p:childTnLst>
                                    <p:set>
                                      <p:cBhvr>
                                        <p:cTn id="50" dur="1" fill="hold">
                                          <p:stCondLst>
                                            <p:cond delay="0"/>
                                          </p:stCondLst>
                                        </p:cTn>
                                        <p:tgtEl>
                                          <p:spTgt spid="171"/>
                                        </p:tgtEl>
                                        <p:attrNameLst>
                                          <p:attrName>style.visibility</p:attrName>
                                        </p:attrNameLst>
                                      </p:cBhvr>
                                      <p:to>
                                        <p:strVal val="visible"/>
                                      </p:to>
                                    </p:set>
                                  </p:childTnLst>
                                </p:cTn>
                              </p:par>
                              <p:par>
                                <p:cTn id="51" presetID="42" presetClass="path" presetSubtype="0" accel="50000" decel="50000" fill="hold" grpId="0" nodeType="withEffect">
                                  <p:stCondLst>
                                    <p:cond delay="0"/>
                                  </p:stCondLst>
                                  <p:childTnLst>
                                    <p:animMotion origin="layout" path="M 0.45296 -0.23548 L -4.16667E-6 3.00717E-8 " pathEditMode="relative" rAng="0" ptsTypes="AA">
                                      <p:cBhvr>
                                        <p:cTn id="52" dur="1000" fill="hold"/>
                                        <p:tgtEl>
                                          <p:spTgt spid="171"/>
                                        </p:tgtEl>
                                        <p:attrNameLst>
                                          <p:attrName>ppt_x</p:attrName>
                                          <p:attrName>ppt_y</p:attrName>
                                        </p:attrNameLst>
                                      </p:cBhvr>
                                      <p:rCtr x="-22656" y="11774"/>
                                    </p:animMotion>
                                  </p:childTnLst>
                                </p:cTn>
                              </p:par>
                              <p:par>
                                <p:cTn id="53" presetID="1" presetClass="entr" presetSubtype="0" fill="hold" grpId="1" nodeType="withEffect">
                                  <p:stCondLst>
                                    <p:cond delay="0"/>
                                  </p:stCondLst>
                                  <p:childTnLst>
                                    <p:set>
                                      <p:cBhvr>
                                        <p:cTn id="54" dur="1" fill="hold">
                                          <p:stCondLst>
                                            <p:cond delay="0"/>
                                          </p:stCondLst>
                                        </p:cTn>
                                        <p:tgtEl>
                                          <p:spTgt spid="172"/>
                                        </p:tgtEl>
                                        <p:attrNameLst>
                                          <p:attrName>style.visibility</p:attrName>
                                        </p:attrNameLst>
                                      </p:cBhvr>
                                      <p:to>
                                        <p:strVal val="visible"/>
                                      </p:to>
                                    </p:set>
                                  </p:childTnLst>
                                </p:cTn>
                              </p:par>
                              <p:par>
                                <p:cTn id="55" presetID="42" presetClass="path" presetSubtype="0" accel="50000" decel="50000" fill="hold" grpId="0" nodeType="withEffect">
                                  <p:stCondLst>
                                    <p:cond delay="0"/>
                                  </p:stCondLst>
                                  <p:childTnLst>
                                    <p:animMotion origin="layout" path="M 0.55521 -0.23548 L 2.77778E-6 3.00717E-8 " pathEditMode="relative" rAng="0" ptsTypes="AA">
                                      <p:cBhvr>
                                        <p:cTn id="56" dur="1000" fill="hold"/>
                                        <p:tgtEl>
                                          <p:spTgt spid="172"/>
                                        </p:tgtEl>
                                        <p:attrNameLst>
                                          <p:attrName>ppt_x</p:attrName>
                                          <p:attrName>ppt_y</p:attrName>
                                        </p:attrNameLst>
                                      </p:cBhvr>
                                      <p:rCtr x="-27760" y="11774"/>
                                    </p:animMotion>
                                  </p:childTnLst>
                                </p:cTn>
                              </p:par>
                              <p:par>
                                <p:cTn id="57" presetID="1" presetClass="entr" presetSubtype="0" fill="hold" grpId="1" nodeType="withEffect">
                                  <p:stCondLst>
                                    <p:cond delay="0"/>
                                  </p:stCondLst>
                                  <p:childTnLst>
                                    <p:set>
                                      <p:cBhvr>
                                        <p:cTn id="58" dur="1" fill="hold">
                                          <p:stCondLst>
                                            <p:cond delay="0"/>
                                          </p:stCondLst>
                                        </p:cTn>
                                        <p:tgtEl>
                                          <p:spTgt spid="173"/>
                                        </p:tgtEl>
                                        <p:attrNameLst>
                                          <p:attrName>style.visibility</p:attrName>
                                        </p:attrNameLst>
                                      </p:cBhvr>
                                      <p:to>
                                        <p:strVal val="visible"/>
                                      </p:to>
                                    </p:set>
                                  </p:childTnLst>
                                </p:cTn>
                              </p:par>
                              <p:par>
                                <p:cTn id="59" presetID="42" presetClass="path" presetSubtype="0" accel="50000" decel="50000" fill="hold" grpId="0" nodeType="withEffect">
                                  <p:stCondLst>
                                    <p:cond delay="0"/>
                                  </p:stCondLst>
                                  <p:childTnLst>
                                    <p:animMotion origin="layout" path="M 0.65764 -0.18436 L 3.33333E-6 1.93616E-6 " pathEditMode="relative" rAng="0" ptsTypes="AA">
                                      <p:cBhvr>
                                        <p:cTn id="60" dur="1000" fill="hold"/>
                                        <p:tgtEl>
                                          <p:spTgt spid="173"/>
                                        </p:tgtEl>
                                        <p:attrNameLst>
                                          <p:attrName>ppt_x</p:attrName>
                                          <p:attrName>ppt_y</p:attrName>
                                        </p:attrNameLst>
                                      </p:cBhvr>
                                      <p:rCtr x="-32882" y="9207"/>
                                    </p:animMotion>
                                  </p:childTnLst>
                                </p:cTn>
                              </p:par>
                              <p:par>
                                <p:cTn id="61" presetID="1" presetClass="entr" presetSubtype="0" fill="hold" grpId="1" nodeType="withEffect">
                                  <p:stCondLst>
                                    <p:cond delay="0"/>
                                  </p:stCondLst>
                                  <p:childTnLst>
                                    <p:set>
                                      <p:cBhvr>
                                        <p:cTn id="62" dur="1" fill="hold">
                                          <p:stCondLst>
                                            <p:cond delay="0"/>
                                          </p:stCondLst>
                                        </p:cTn>
                                        <p:tgtEl>
                                          <p:spTgt spid="174"/>
                                        </p:tgtEl>
                                        <p:attrNameLst>
                                          <p:attrName>style.visibility</p:attrName>
                                        </p:attrNameLst>
                                      </p:cBhvr>
                                      <p:to>
                                        <p:strVal val="visible"/>
                                      </p:to>
                                    </p:set>
                                  </p:childTnLst>
                                </p:cTn>
                              </p:par>
                              <p:par>
                                <p:cTn id="63" presetID="42" presetClass="path" presetSubtype="0" accel="50000" decel="50000" fill="hold" grpId="0" nodeType="withEffect">
                                  <p:stCondLst>
                                    <p:cond delay="0"/>
                                  </p:stCondLst>
                                  <p:childTnLst>
                                    <p:animMotion origin="layout" path="M 0.24809 -0.17372 L 4.72222E-6 1.93616E-6 " pathEditMode="relative" rAng="0" ptsTypes="AA">
                                      <p:cBhvr>
                                        <p:cTn id="64" dur="1000" fill="hold"/>
                                        <p:tgtEl>
                                          <p:spTgt spid="174"/>
                                        </p:tgtEl>
                                        <p:attrNameLst>
                                          <p:attrName>ppt_x</p:attrName>
                                          <p:attrName>ppt_y</p:attrName>
                                        </p:attrNameLst>
                                      </p:cBhvr>
                                      <p:rCtr x="-12413" y="8675"/>
                                    </p:animMotion>
                                  </p:childTnLst>
                                </p:cTn>
                              </p:par>
                              <p:par>
                                <p:cTn id="65" presetID="1" presetClass="entr" presetSubtype="0" fill="hold" grpId="1" nodeType="withEffect">
                                  <p:stCondLst>
                                    <p:cond delay="0"/>
                                  </p:stCondLst>
                                  <p:childTnLst>
                                    <p:set>
                                      <p:cBhvr>
                                        <p:cTn id="66" dur="1" fill="hold">
                                          <p:stCondLst>
                                            <p:cond delay="0"/>
                                          </p:stCondLst>
                                        </p:cTn>
                                        <p:tgtEl>
                                          <p:spTgt spid="175"/>
                                        </p:tgtEl>
                                        <p:attrNameLst>
                                          <p:attrName>style.visibility</p:attrName>
                                        </p:attrNameLst>
                                      </p:cBhvr>
                                      <p:to>
                                        <p:strVal val="visible"/>
                                      </p:to>
                                    </p:set>
                                  </p:childTnLst>
                                </p:cTn>
                              </p:par>
                              <p:par>
                                <p:cTn id="67" presetID="42" presetClass="path" presetSubtype="0" accel="50000" decel="50000" fill="hold" grpId="0" nodeType="withEffect">
                                  <p:stCondLst>
                                    <p:cond delay="0"/>
                                  </p:stCondLst>
                                  <p:childTnLst>
                                    <p:animMotion origin="layout" path="M 0.2401 -0.22484 L 4.72222E-6 3.00717E-8 " pathEditMode="relative" rAng="0" ptsTypes="AA">
                                      <p:cBhvr>
                                        <p:cTn id="68" dur="1000" fill="hold"/>
                                        <p:tgtEl>
                                          <p:spTgt spid="175"/>
                                        </p:tgtEl>
                                        <p:attrNameLst>
                                          <p:attrName>ppt_x</p:attrName>
                                          <p:attrName>ppt_y</p:attrName>
                                        </p:attrNameLst>
                                      </p:cBhvr>
                                      <p:rCtr x="-12014" y="11242"/>
                                    </p:animMotion>
                                  </p:childTnLst>
                                </p:cTn>
                              </p:par>
                              <p:par>
                                <p:cTn id="69" presetID="1" presetClass="entr" presetSubtype="0" fill="hold" grpId="1" nodeType="withEffect">
                                  <p:stCondLst>
                                    <p:cond delay="0"/>
                                  </p:stCondLst>
                                  <p:childTnLst>
                                    <p:set>
                                      <p:cBhvr>
                                        <p:cTn id="70" dur="1" fill="hold">
                                          <p:stCondLst>
                                            <p:cond delay="0"/>
                                          </p:stCondLst>
                                        </p:cTn>
                                        <p:tgtEl>
                                          <p:spTgt spid="176"/>
                                        </p:tgtEl>
                                        <p:attrNameLst>
                                          <p:attrName>style.visibility</p:attrName>
                                        </p:attrNameLst>
                                      </p:cBhvr>
                                      <p:to>
                                        <p:strVal val="visible"/>
                                      </p:to>
                                    </p:set>
                                  </p:childTnLst>
                                </p:cTn>
                              </p:par>
                              <p:par>
                                <p:cTn id="71" presetID="42" presetClass="path" presetSubtype="0" accel="50000" decel="50000" fill="hold" grpId="0" nodeType="withEffect">
                                  <p:stCondLst>
                                    <p:cond delay="0"/>
                                  </p:stCondLst>
                                  <p:childTnLst>
                                    <p:animMotion origin="layout" path="M 0.14584 -0.22484 L -2.22222E-6 3.00717E-8 " pathEditMode="relative" rAng="0" ptsTypes="AA">
                                      <p:cBhvr>
                                        <p:cTn id="72" dur="1000" fill="hold"/>
                                        <p:tgtEl>
                                          <p:spTgt spid="176"/>
                                        </p:tgtEl>
                                        <p:attrNameLst>
                                          <p:attrName>ppt_x</p:attrName>
                                          <p:attrName>ppt_y</p:attrName>
                                        </p:attrNameLst>
                                      </p:cBhvr>
                                      <p:rCtr x="-7292" y="11242"/>
                                    </p:animMotion>
                                  </p:childTnLst>
                                </p:cTn>
                              </p:par>
                              <p:par>
                                <p:cTn id="73" presetID="1" presetClass="entr" presetSubtype="0" fill="hold" grpId="1" nodeType="withEffect">
                                  <p:stCondLst>
                                    <p:cond delay="0"/>
                                  </p:stCondLst>
                                  <p:childTnLst>
                                    <p:set>
                                      <p:cBhvr>
                                        <p:cTn id="74" dur="1" fill="hold">
                                          <p:stCondLst>
                                            <p:cond delay="0"/>
                                          </p:stCondLst>
                                        </p:cTn>
                                        <p:tgtEl>
                                          <p:spTgt spid="177"/>
                                        </p:tgtEl>
                                        <p:attrNameLst>
                                          <p:attrName>style.visibility</p:attrName>
                                        </p:attrNameLst>
                                      </p:cBhvr>
                                      <p:to>
                                        <p:strVal val="visible"/>
                                      </p:to>
                                    </p:set>
                                  </p:childTnLst>
                                </p:cTn>
                              </p:par>
                              <p:par>
                                <p:cTn id="75" presetID="42" presetClass="path" presetSubtype="0" accel="50000" decel="50000" fill="hold" grpId="0" nodeType="withEffect">
                                  <p:stCondLst>
                                    <p:cond delay="0"/>
                                  </p:stCondLst>
                                  <p:childTnLst>
                                    <p:animMotion origin="layout" path="M 0.14584 -0.12121 L -2.22222E-6 1.76729E-6 " pathEditMode="relative" rAng="0" ptsTypes="AA">
                                      <p:cBhvr>
                                        <p:cTn id="76" dur="1000" fill="hold"/>
                                        <p:tgtEl>
                                          <p:spTgt spid="177"/>
                                        </p:tgtEl>
                                        <p:attrNameLst>
                                          <p:attrName>ppt_x</p:attrName>
                                          <p:attrName>ppt_y</p:attrName>
                                        </p:attrNameLst>
                                      </p:cBhvr>
                                      <p:rCtr x="-7292" y="6061"/>
                                    </p:animMotion>
                                  </p:childTnLst>
                                </p:cTn>
                              </p:par>
                              <p:par>
                                <p:cTn id="77" presetID="1" presetClass="entr" presetSubtype="0" fill="hold" grpId="1" nodeType="withEffect">
                                  <p:stCondLst>
                                    <p:cond delay="0"/>
                                  </p:stCondLst>
                                  <p:childTnLst>
                                    <p:set>
                                      <p:cBhvr>
                                        <p:cTn id="78" dur="1" fill="hold">
                                          <p:stCondLst>
                                            <p:cond delay="0"/>
                                          </p:stCondLst>
                                        </p:cTn>
                                        <p:tgtEl>
                                          <p:spTgt spid="178"/>
                                        </p:tgtEl>
                                        <p:attrNameLst>
                                          <p:attrName>style.visibility</p:attrName>
                                        </p:attrNameLst>
                                      </p:cBhvr>
                                      <p:to>
                                        <p:strVal val="visible"/>
                                      </p:to>
                                    </p:set>
                                  </p:childTnLst>
                                </p:cTn>
                              </p:par>
                              <p:par>
                                <p:cTn id="79" presetID="42" presetClass="path" presetSubtype="0" accel="50000" decel="50000" fill="hold" grpId="0" nodeType="withEffect">
                                  <p:stCondLst>
                                    <p:cond delay="0"/>
                                  </p:stCondLst>
                                  <p:childTnLst>
                                    <p:animMotion origin="layout" path="M 0.04341 -0.13185 L -2.77778E-6 1.76729E-6 " pathEditMode="relative" rAng="0" ptsTypes="AA">
                                      <p:cBhvr>
                                        <p:cTn id="80" dur="1000" fill="hold"/>
                                        <p:tgtEl>
                                          <p:spTgt spid="178"/>
                                        </p:tgtEl>
                                        <p:attrNameLst>
                                          <p:attrName>ppt_x</p:attrName>
                                          <p:attrName>ppt_y</p:attrName>
                                        </p:attrNameLst>
                                      </p:cBhvr>
                                      <p:rCtr x="-2170" y="6593"/>
                                    </p:animMotion>
                                  </p:childTnLst>
                                </p:cTn>
                              </p:par>
                              <p:par>
                                <p:cTn id="81" presetID="1" presetClass="entr" presetSubtype="0" fill="hold" grpId="1" nodeType="withEffect">
                                  <p:stCondLst>
                                    <p:cond delay="0"/>
                                  </p:stCondLst>
                                  <p:childTnLst>
                                    <p:set>
                                      <p:cBhvr>
                                        <p:cTn id="82" dur="1" fill="hold">
                                          <p:stCondLst>
                                            <p:cond delay="0"/>
                                          </p:stCondLst>
                                        </p:cTn>
                                        <p:tgtEl>
                                          <p:spTgt spid="217"/>
                                        </p:tgtEl>
                                        <p:attrNameLst>
                                          <p:attrName>style.visibility</p:attrName>
                                        </p:attrNameLst>
                                      </p:cBhvr>
                                      <p:to>
                                        <p:strVal val="visible"/>
                                      </p:to>
                                    </p:set>
                                  </p:childTnLst>
                                </p:cTn>
                              </p:par>
                              <p:par>
                                <p:cTn id="83" presetID="42" presetClass="path" presetSubtype="0" accel="50000" decel="50000" fill="hold" grpId="0" nodeType="withEffect">
                                  <p:stCondLst>
                                    <p:cond delay="0"/>
                                  </p:stCondLst>
                                  <p:childTnLst>
                                    <p:animMotion origin="layout" path="M 0.45296 -0.17368 L -4.16667E-6 -2.6827E-6 " pathEditMode="relative" rAng="0" ptsTypes="AA">
                                      <p:cBhvr>
                                        <p:cTn id="84" dur="1000" fill="hold"/>
                                        <p:tgtEl>
                                          <p:spTgt spid="217"/>
                                        </p:tgtEl>
                                        <p:attrNameLst>
                                          <p:attrName>ppt_x</p:attrName>
                                          <p:attrName>ppt_y</p:attrName>
                                        </p:attrNameLst>
                                      </p:cBhvr>
                                      <p:rCtr x="-22656" y="8673"/>
                                    </p:animMotion>
                                  </p:childTnLst>
                                </p:cTn>
                              </p:par>
                              <p:par>
                                <p:cTn id="85" presetID="1" presetClass="entr" presetSubtype="0" fill="hold" grpId="1" nodeType="withEffect">
                                  <p:stCondLst>
                                    <p:cond delay="0"/>
                                  </p:stCondLst>
                                  <p:childTnLst>
                                    <p:set>
                                      <p:cBhvr>
                                        <p:cTn id="86" dur="1" fill="hold">
                                          <p:stCondLst>
                                            <p:cond delay="0"/>
                                          </p:stCondLst>
                                        </p:cTn>
                                        <p:tgtEl>
                                          <p:spTgt spid="179"/>
                                        </p:tgtEl>
                                        <p:attrNameLst>
                                          <p:attrName>style.visibility</p:attrName>
                                        </p:attrNameLst>
                                      </p:cBhvr>
                                      <p:to>
                                        <p:strVal val="visible"/>
                                      </p:to>
                                    </p:set>
                                  </p:childTnLst>
                                </p:cTn>
                              </p:par>
                              <p:par>
                                <p:cTn id="87" presetID="42" presetClass="path" presetSubtype="0" accel="50000" decel="50000" fill="hold" grpId="0" nodeType="withEffect">
                                  <p:stCondLst>
                                    <p:cond delay="0"/>
                                  </p:stCondLst>
                                  <p:childTnLst>
                                    <p:animMotion origin="layout" path="M -0.06701 -0.12121 L -3.33333E-6 1.76729E-6 " pathEditMode="relative" rAng="0" ptsTypes="AA">
                                      <p:cBhvr>
                                        <p:cTn id="88" dur="1000" fill="hold"/>
                                        <p:tgtEl>
                                          <p:spTgt spid="179"/>
                                        </p:tgtEl>
                                        <p:attrNameLst>
                                          <p:attrName>ppt_x</p:attrName>
                                          <p:attrName>ppt_y</p:attrName>
                                        </p:attrNameLst>
                                      </p:cBhvr>
                                      <p:rCtr x="3351" y="6061"/>
                                    </p:animMotion>
                                  </p:childTnLst>
                                </p:cTn>
                              </p:par>
                              <p:par>
                                <p:cTn id="89" presetID="1" presetClass="entr" presetSubtype="0" fill="hold" grpId="1" nodeType="withEffect">
                                  <p:stCondLst>
                                    <p:cond delay="0"/>
                                  </p:stCondLst>
                                  <p:childTnLst>
                                    <p:set>
                                      <p:cBhvr>
                                        <p:cTn id="90" dur="1" fill="hold">
                                          <p:stCondLst>
                                            <p:cond delay="0"/>
                                          </p:stCondLst>
                                        </p:cTn>
                                        <p:tgtEl>
                                          <p:spTgt spid="180"/>
                                        </p:tgtEl>
                                        <p:attrNameLst>
                                          <p:attrName>style.visibility</p:attrName>
                                        </p:attrNameLst>
                                      </p:cBhvr>
                                      <p:to>
                                        <p:strVal val="visible"/>
                                      </p:to>
                                    </p:set>
                                  </p:childTnLst>
                                </p:cTn>
                              </p:par>
                              <p:par>
                                <p:cTn id="91" presetID="42" presetClass="path" presetSubtype="0" accel="50000" decel="50000" fill="hold" grpId="0" nodeType="withEffect">
                                  <p:stCondLst>
                                    <p:cond delay="0"/>
                                  </p:stCondLst>
                                  <p:childTnLst>
                                    <p:animMotion origin="layout" path="M -0.41337 -0.19472 L -2.77778E-6 -2.6827E-6 " pathEditMode="relative" rAng="0" ptsTypes="AA">
                                      <p:cBhvr>
                                        <p:cTn id="92" dur="1000" fill="hold"/>
                                        <p:tgtEl>
                                          <p:spTgt spid="180"/>
                                        </p:tgtEl>
                                        <p:attrNameLst>
                                          <p:attrName>ppt_x</p:attrName>
                                          <p:attrName>ppt_y</p:attrName>
                                        </p:attrNameLst>
                                      </p:cBhvr>
                                      <p:rCtr x="20660" y="9736"/>
                                    </p:animMotion>
                                  </p:childTnLst>
                                </p:cTn>
                              </p:par>
                              <p:par>
                                <p:cTn id="93" presetID="1" presetClass="entr" presetSubtype="0" fill="hold" grpId="1" nodeType="withEffect">
                                  <p:stCondLst>
                                    <p:cond delay="0"/>
                                  </p:stCondLst>
                                  <p:childTnLst>
                                    <p:set>
                                      <p:cBhvr>
                                        <p:cTn id="94" dur="1" fill="hold">
                                          <p:stCondLst>
                                            <p:cond delay="0"/>
                                          </p:stCondLst>
                                        </p:cTn>
                                        <p:tgtEl>
                                          <p:spTgt spid="181"/>
                                        </p:tgtEl>
                                        <p:attrNameLst>
                                          <p:attrName>style.visibility</p:attrName>
                                        </p:attrNameLst>
                                      </p:cBhvr>
                                      <p:to>
                                        <p:strVal val="visible"/>
                                      </p:to>
                                    </p:set>
                                  </p:childTnLst>
                                </p:cTn>
                              </p:par>
                              <p:par>
                                <p:cTn id="95" presetID="42" presetClass="path" presetSubtype="0" accel="50000" decel="50000" fill="hold" grpId="0" nodeType="withEffect">
                                  <p:stCondLst>
                                    <p:cond delay="0"/>
                                  </p:stCondLst>
                                  <p:childTnLst>
                                    <p:animMotion origin="layout" path="M 0.04341 -0.22484 L -2.77778E-6 3.00717E-8 " pathEditMode="relative" rAng="0" ptsTypes="AA">
                                      <p:cBhvr>
                                        <p:cTn id="96" dur="1000" fill="hold"/>
                                        <p:tgtEl>
                                          <p:spTgt spid="181"/>
                                        </p:tgtEl>
                                        <p:attrNameLst>
                                          <p:attrName>ppt_x</p:attrName>
                                          <p:attrName>ppt_y</p:attrName>
                                        </p:attrNameLst>
                                      </p:cBhvr>
                                      <p:rCtr x="-2170" y="11242"/>
                                    </p:animMotion>
                                  </p:childTnLst>
                                </p:cTn>
                              </p:par>
                              <p:par>
                                <p:cTn id="97" presetID="1" presetClass="entr" presetSubtype="0" fill="hold" grpId="1" nodeType="withEffect">
                                  <p:stCondLst>
                                    <p:cond delay="0"/>
                                  </p:stCondLst>
                                  <p:childTnLst>
                                    <p:set>
                                      <p:cBhvr>
                                        <p:cTn id="98" dur="1" fill="hold">
                                          <p:stCondLst>
                                            <p:cond delay="0"/>
                                          </p:stCondLst>
                                        </p:cTn>
                                        <p:tgtEl>
                                          <p:spTgt spid="182"/>
                                        </p:tgtEl>
                                        <p:attrNameLst>
                                          <p:attrName>style.visibility</p:attrName>
                                        </p:attrNameLst>
                                      </p:cBhvr>
                                      <p:to>
                                        <p:strVal val="visible"/>
                                      </p:to>
                                    </p:set>
                                  </p:childTnLst>
                                </p:cTn>
                              </p:par>
                              <p:par>
                                <p:cTn id="99" presetID="42" presetClass="path" presetSubtype="0" accel="50000" decel="50000" fill="hold" grpId="0" nodeType="withEffect">
                                  <p:stCondLst>
                                    <p:cond delay="0"/>
                                  </p:stCondLst>
                                  <p:childTnLst>
                                    <p:animMotion origin="layout" path="M -0.05902 -0.22484 L -3.33333E-6 3.00717E-8 " pathEditMode="relative" rAng="0" ptsTypes="AA">
                                      <p:cBhvr>
                                        <p:cTn id="100" dur="1000" fill="hold"/>
                                        <p:tgtEl>
                                          <p:spTgt spid="182"/>
                                        </p:tgtEl>
                                        <p:attrNameLst>
                                          <p:attrName>ppt_x</p:attrName>
                                          <p:attrName>ppt_y</p:attrName>
                                        </p:attrNameLst>
                                      </p:cBhvr>
                                      <p:rCtr x="2951" y="11242"/>
                                    </p:animMotion>
                                  </p:childTnLst>
                                </p:cTn>
                              </p:par>
                              <p:par>
                                <p:cTn id="101" presetID="1" presetClass="entr" presetSubtype="0" fill="hold" grpId="1" nodeType="withEffect">
                                  <p:stCondLst>
                                    <p:cond delay="0"/>
                                  </p:stCondLst>
                                  <p:childTnLst>
                                    <p:set>
                                      <p:cBhvr>
                                        <p:cTn id="102" dur="1" fill="hold">
                                          <p:stCondLst>
                                            <p:cond delay="0"/>
                                          </p:stCondLst>
                                        </p:cTn>
                                        <p:tgtEl>
                                          <p:spTgt spid="207"/>
                                        </p:tgtEl>
                                        <p:attrNameLst>
                                          <p:attrName>style.visibility</p:attrName>
                                        </p:attrNameLst>
                                      </p:cBhvr>
                                      <p:to>
                                        <p:strVal val="visible"/>
                                      </p:to>
                                    </p:set>
                                  </p:childTnLst>
                                </p:cTn>
                              </p:par>
                              <p:par>
                                <p:cTn id="103" presetID="42" presetClass="path" presetSubtype="0" accel="50000" decel="50000" fill="hold" grpId="0" nodeType="withEffect">
                                  <p:stCondLst>
                                    <p:cond delay="0"/>
                                  </p:stCondLst>
                                  <p:childTnLst>
                                    <p:animMotion origin="layout" path="M 0.03541 -0.28936 L 3.33333E-6 4.44444E-6 " pathEditMode="relative" rAng="0" ptsTypes="AA">
                                      <p:cBhvr>
                                        <p:cTn id="104" dur="1000" fill="hold"/>
                                        <p:tgtEl>
                                          <p:spTgt spid="207"/>
                                        </p:tgtEl>
                                        <p:attrNameLst>
                                          <p:attrName>ppt_x</p:attrName>
                                          <p:attrName>ppt_y</p:attrName>
                                        </p:attrNameLst>
                                      </p:cBhvr>
                                      <p:rCtr x="-1771" y="14468"/>
                                    </p:animMotion>
                                  </p:childTnLst>
                                </p:cTn>
                              </p:par>
                              <p:par>
                                <p:cTn id="105" presetID="1" presetClass="entr" presetSubtype="0" fill="hold" grpId="1" nodeType="withEffect">
                                  <p:stCondLst>
                                    <p:cond delay="0"/>
                                  </p:stCondLst>
                                  <p:childTnLst>
                                    <p:set>
                                      <p:cBhvr>
                                        <p:cTn id="106" dur="1" fill="hold">
                                          <p:stCondLst>
                                            <p:cond delay="0"/>
                                          </p:stCondLst>
                                        </p:cTn>
                                        <p:tgtEl>
                                          <p:spTgt spid="210"/>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214"/>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215"/>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211"/>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209"/>
                                        </p:tgtEl>
                                        <p:attrNameLst>
                                          <p:attrName>style.visibility</p:attrName>
                                        </p:attrNameLst>
                                      </p:cBhvr>
                                      <p:to>
                                        <p:strVal val="visible"/>
                                      </p:to>
                                    </p:set>
                                  </p:childTnLst>
                                </p:cTn>
                              </p:par>
                              <p:par>
                                <p:cTn id="115" presetID="42" presetClass="path" presetSubtype="0" accel="50000" decel="50000" fill="hold" grpId="0" nodeType="withEffect">
                                  <p:stCondLst>
                                    <p:cond delay="0"/>
                                  </p:stCondLst>
                                  <p:childTnLst>
                                    <p:animMotion origin="layout" path="M 0.34254 -0.32986 L -4.72222E-6 -2.96296E-6 " pathEditMode="relative" rAng="0" ptsTypes="AA">
                                      <p:cBhvr>
                                        <p:cTn id="116" dur="1000" fill="hold"/>
                                        <p:tgtEl>
                                          <p:spTgt spid="210"/>
                                        </p:tgtEl>
                                        <p:attrNameLst>
                                          <p:attrName>ppt_x</p:attrName>
                                          <p:attrName>ppt_y</p:attrName>
                                        </p:attrNameLst>
                                      </p:cBhvr>
                                      <p:rCtr x="-17135" y="16481"/>
                                    </p:animMotion>
                                  </p:childTnLst>
                                </p:cTn>
                              </p:par>
                              <p:par>
                                <p:cTn id="117" presetID="42" presetClass="path" presetSubtype="0" accel="50000" decel="50000" fill="hold" grpId="0" nodeType="withEffect">
                                  <p:stCondLst>
                                    <p:cond delay="0"/>
                                  </p:stCondLst>
                                  <p:childTnLst>
                                    <p:animMotion origin="layout" path="M -0.16128 -0.34027 L -2.22222E-6 1.68864E-6 " pathEditMode="relative" rAng="0" ptsTypes="AA">
                                      <p:cBhvr>
                                        <p:cTn id="118" dur="1000" fill="hold"/>
                                        <p:tgtEl>
                                          <p:spTgt spid="214"/>
                                        </p:tgtEl>
                                        <p:attrNameLst>
                                          <p:attrName>ppt_x</p:attrName>
                                          <p:attrName>ppt_y</p:attrName>
                                        </p:attrNameLst>
                                      </p:cBhvr>
                                      <p:rCtr x="8056" y="17002"/>
                                    </p:animMotion>
                                  </p:childTnLst>
                                </p:cTn>
                              </p:par>
                              <p:par>
                                <p:cTn id="119" presetID="42" presetClass="path" presetSubtype="0" accel="50000" decel="50000" fill="hold" grpId="0" nodeType="withEffect">
                                  <p:stCondLst>
                                    <p:cond delay="0"/>
                                  </p:stCondLst>
                                  <p:childTnLst>
                                    <p:animMotion origin="layout" path="M -0.20086 -0.28909 L -3.33333E-6 3.20999E-6 " pathEditMode="relative" rAng="0" ptsTypes="AA">
                                      <p:cBhvr>
                                        <p:cTn id="120" dur="1000" fill="hold"/>
                                        <p:tgtEl>
                                          <p:spTgt spid="215"/>
                                        </p:tgtEl>
                                        <p:attrNameLst>
                                          <p:attrName>ppt_x</p:attrName>
                                          <p:attrName>ppt_y</p:attrName>
                                        </p:attrNameLst>
                                      </p:cBhvr>
                                      <p:rCtr x="10035" y="14454"/>
                                    </p:animMotion>
                                  </p:childTnLst>
                                </p:cTn>
                              </p:par>
                              <p:par>
                                <p:cTn id="121" presetID="42" presetClass="path" presetSubtype="0" accel="50000" decel="50000" fill="hold" grpId="0" nodeType="withEffect">
                                  <p:stCondLst>
                                    <p:cond delay="0"/>
                                  </p:stCondLst>
                                  <p:childTnLst>
                                    <p:animMotion origin="layout" path="M -0.37414 -0.28936 L 4.72222E-6 4.44444E-6 " pathEditMode="relative" rAng="0" ptsTypes="AA">
                                      <p:cBhvr>
                                        <p:cTn id="122" dur="1000" fill="hold"/>
                                        <p:tgtEl>
                                          <p:spTgt spid="211"/>
                                        </p:tgtEl>
                                        <p:attrNameLst>
                                          <p:attrName>ppt_x</p:attrName>
                                          <p:attrName>ppt_y</p:attrName>
                                        </p:attrNameLst>
                                      </p:cBhvr>
                                      <p:rCtr x="18698" y="14468"/>
                                    </p:animMotion>
                                  </p:childTnLst>
                                </p:cTn>
                              </p:par>
                              <p:par>
                                <p:cTn id="123" presetID="42" presetClass="path" presetSubtype="0" accel="50000" decel="50000" fill="hold" grpId="0" nodeType="withEffect">
                                  <p:stCondLst>
                                    <p:cond delay="0"/>
                                  </p:stCondLst>
                                  <p:childTnLst>
                                    <p:animMotion origin="layout" path="M 0.03541 -0.39306 L 3.33333E-6 7.40741E-7 " pathEditMode="relative" rAng="0" ptsTypes="AA">
                                      <p:cBhvr>
                                        <p:cTn id="124" dur="1000" fill="hold"/>
                                        <p:tgtEl>
                                          <p:spTgt spid="209"/>
                                        </p:tgtEl>
                                        <p:attrNameLst>
                                          <p:attrName>ppt_x</p:attrName>
                                          <p:attrName>ppt_y</p:attrName>
                                        </p:attrNameLst>
                                      </p:cBhvr>
                                      <p:rCtr x="-1771" y="19653"/>
                                    </p:animMotion>
                                  </p:childTnLst>
                                </p:cTn>
                              </p:par>
                              <p:par>
                                <p:cTn id="125" presetID="1" presetClass="entr" presetSubtype="0" fill="hold" grpId="1" nodeType="withEffect">
                                  <p:stCondLst>
                                    <p:cond delay="0"/>
                                  </p:stCondLst>
                                  <p:childTnLst>
                                    <p:set>
                                      <p:cBhvr>
                                        <p:cTn id="126" dur="1" fill="hold">
                                          <p:stCondLst>
                                            <p:cond delay="0"/>
                                          </p:stCondLst>
                                        </p:cTn>
                                        <p:tgtEl>
                                          <p:spTgt spid="216"/>
                                        </p:tgtEl>
                                        <p:attrNameLst>
                                          <p:attrName>style.visibility</p:attrName>
                                        </p:attrNameLst>
                                      </p:cBhvr>
                                      <p:to>
                                        <p:strVal val="visible"/>
                                      </p:to>
                                    </p:set>
                                  </p:childTnLst>
                                </p:cTn>
                              </p:par>
                              <p:par>
                                <p:cTn id="127" presetID="42" presetClass="path" presetSubtype="0" accel="50000" decel="50000" fill="hold" grpId="0" nodeType="withEffect">
                                  <p:stCondLst>
                                    <p:cond delay="0"/>
                                  </p:stCondLst>
                                  <p:childTnLst>
                                    <p:animMotion origin="layout" path="M 0.55521 -0.27871 L 2.77778E-6 4.44444E-6 " pathEditMode="relative" rAng="0" ptsTypes="AA">
                                      <p:cBhvr>
                                        <p:cTn id="128" dur="1000" fill="hold"/>
                                        <p:tgtEl>
                                          <p:spTgt spid="216"/>
                                        </p:tgtEl>
                                        <p:attrNameLst>
                                          <p:attrName>ppt_x</p:attrName>
                                          <p:attrName>ppt_y</p:attrName>
                                        </p:attrNameLst>
                                      </p:cBhvr>
                                      <p:rCtr x="-27760" y="13935"/>
                                    </p:animMotion>
                                  </p:childTnLst>
                                </p:cTn>
                              </p:par>
                              <p:par>
                                <p:cTn id="129" presetID="1" presetClass="entr" presetSubtype="0" fill="hold" grpId="1" nodeType="withEffect">
                                  <p:stCondLst>
                                    <p:cond delay="0"/>
                                  </p:stCondLst>
                                  <p:childTnLst>
                                    <p:set>
                                      <p:cBhvr>
                                        <p:cTn id="130" dur="1" fill="hold">
                                          <p:stCondLst>
                                            <p:cond delay="0"/>
                                          </p:stCondLst>
                                        </p:cTn>
                                        <p:tgtEl>
                                          <p:spTgt spid="218"/>
                                        </p:tgtEl>
                                        <p:attrNameLst>
                                          <p:attrName>style.visibility</p:attrName>
                                        </p:attrNameLst>
                                      </p:cBhvr>
                                      <p:to>
                                        <p:strVal val="visible"/>
                                      </p:to>
                                    </p:set>
                                  </p:childTnLst>
                                </p:cTn>
                              </p:par>
                              <p:par>
                                <p:cTn id="131" presetID="42" presetClass="path" presetSubtype="0" accel="50000" decel="50000" fill="hold" grpId="0" nodeType="withEffect">
                                  <p:stCondLst>
                                    <p:cond delay="0"/>
                                  </p:stCondLst>
                                  <p:childTnLst>
                                    <p:animMotion origin="layout" path="M -0.11423 -0.3099 L -4.72222E-6 3.20999E-6 " pathEditMode="relative" rAng="0" ptsTypes="AA">
                                      <p:cBhvr>
                                        <p:cTn id="132" dur="1000" fill="hold"/>
                                        <p:tgtEl>
                                          <p:spTgt spid="218"/>
                                        </p:tgtEl>
                                        <p:attrNameLst>
                                          <p:attrName>ppt_x</p:attrName>
                                          <p:attrName>ppt_y</p:attrName>
                                        </p:attrNameLst>
                                      </p:cBhvr>
                                      <p:rCtr x="5712" y="15495"/>
                                    </p:animMotion>
                                  </p:childTnLst>
                                </p:cTn>
                              </p:par>
                              <p:par>
                                <p:cTn id="133" presetID="1" presetClass="entr" presetSubtype="0" fill="hold" grpId="1" nodeType="withEffect">
                                  <p:stCondLst>
                                    <p:cond delay="0"/>
                                  </p:stCondLst>
                                  <p:childTnLst>
                                    <p:set>
                                      <p:cBhvr>
                                        <p:cTn id="134" dur="1" fill="hold">
                                          <p:stCondLst>
                                            <p:cond delay="0"/>
                                          </p:stCondLst>
                                        </p:cTn>
                                        <p:tgtEl>
                                          <p:spTgt spid="219"/>
                                        </p:tgtEl>
                                        <p:attrNameLst>
                                          <p:attrName>style.visibility</p:attrName>
                                        </p:attrNameLst>
                                      </p:cBhvr>
                                      <p:to>
                                        <p:strVal val="visible"/>
                                      </p:to>
                                    </p:set>
                                  </p:childTnLst>
                                </p:cTn>
                              </p:par>
                              <p:par>
                                <p:cTn id="135" presetID="42" presetClass="path" presetSubtype="0" accel="50000" decel="50000" fill="hold" grpId="0" nodeType="withEffect">
                                  <p:stCondLst>
                                    <p:cond delay="0"/>
                                  </p:stCondLst>
                                  <p:childTnLst>
                                    <p:animMotion origin="layout" path="M 0.45296 -0.37303 L -4.16667E-6 -4.47734E-6 " pathEditMode="relative" rAng="0" ptsTypes="AA">
                                      <p:cBhvr>
                                        <p:cTn id="136" dur="1000" fill="hold"/>
                                        <p:tgtEl>
                                          <p:spTgt spid="219"/>
                                        </p:tgtEl>
                                        <p:attrNameLst>
                                          <p:attrName>ppt_x</p:attrName>
                                          <p:attrName>ppt_y</p:attrName>
                                        </p:attrNameLst>
                                      </p:cBhvr>
                                      <p:rCtr x="-22656" y="18640"/>
                                    </p:animMotion>
                                  </p:childTnLst>
                                </p:cTn>
                              </p:par>
                              <p:par>
                                <p:cTn id="137" presetID="1" presetClass="entr" presetSubtype="0" fill="hold" grpId="1" nodeType="withEffect">
                                  <p:stCondLst>
                                    <p:cond delay="0"/>
                                  </p:stCondLst>
                                  <p:childTnLst>
                                    <p:set>
                                      <p:cBhvr>
                                        <p:cTn id="138" dur="1" fill="hold">
                                          <p:stCondLst>
                                            <p:cond delay="0"/>
                                          </p:stCondLst>
                                        </p:cTn>
                                        <p:tgtEl>
                                          <p:spTgt spid="220"/>
                                        </p:tgtEl>
                                        <p:attrNameLst>
                                          <p:attrName>style.visibility</p:attrName>
                                        </p:attrNameLst>
                                      </p:cBhvr>
                                      <p:to>
                                        <p:strVal val="visible"/>
                                      </p:to>
                                    </p:set>
                                  </p:childTnLst>
                                </p:cTn>
                              </p:par>
                              <p:par>
                                <p:cTn id="139" presetID="42" presetClass="path" presetSubtype="0" accel="50000" decel="50000" fill="hold" grpId="0" nodeType="withEffect">
                                  <p:stCondLst>
                                    <p:cond delay="0"/>
                                  </p:stCondLst>
                                  <p:childTnLst>
                                    <p:animMotion origin="layout" path="M 0.45296 -0.27845 L -4.16667E-6 3.20999E-6 " pathEditMode="relative" rAng="0" ptsTypes="AA">
                                      <p:cBhvr>
                                        <p:cTn id="140" dur="1000" fill="hold"/>
                                        <p:tgtEl>
                                          <p:spTgt spid="220"/>
                                        </p:tgtEl>
                                        <p:attrNameLst>
                                          <p:attrName>ppt_x</p:attrName>
                                          <p:attrName>ppt_y</p:attrName>
                                        </p:attrNameLst>
                                      </p:cBhvr>
                                      <p:rCtr x="-22656" y="13922"/>
                                    </p:animMotion>
                                  </p:childTnLst>
                                </p:cTn>
                              </p:par>
                              <p:par>
                                <p:cTn id="141" presetID="1" presetClass="entr" presetSubtype="0" fill="hold" grpId="1" nodeType="withEffect">
                                  <p:stCondLst>
                                    <p:cond delay="0"/>
                                  </p:stCondLst>
                                  <p:childTnLst>
                                    <p:set>
                                      <p:cBhvr>
                                        <p:cTn id="142" dur="1" fill="hold">
                                          <p:stCondLst>
                                            <p:cond delay="0"/>
                                          </p:stCondLst>
                                        </p:cTn>
                                        <p:tgtEl>
                                          <p:spTgt spid="221"/>
                                        </p:tgtEl>
                                        <p:attrNameLst>
                                          <p:attrName>style.visibility</p:attrName>
                                        </p:attrNameLst>
                                      </p:cBhvr>
                                      <p:to>
                                        <p:strVal val="visible"/>
                                      </p:to>
                                    </p:set>
                                  </p:childTnLst>
                                </p:cTn>
                              </p:par>
                              <p:par>
                                <p:cTn id="143" presetID="42" presetClass="path" presetSubtype="0" accel="50000" decel="50000" fill="hold" grpId="0" nodeType="withEffect">
                                  <p:stCondLst>
                                    <p:cond delay="0"/>
                                  </p:stCondLst>
                                  <p:childTnLst>
                                    <p:animMotion origin="layout" path="M 0.55521 -0.34158 L 2.77778E-6 -4.47734E-6 " pathEditMode="relative" rAng="0" ptsTypes="AA">
                                      <p:cBhvr>
                                        <p:cTn id="144" dur="1000" fill="hold"/>
                                        <p:tgtEl>
                                          <p:spTgt spid="221"/>
                                        </p:tgtEl>
                                        <p:attrNameLst>
                                          <p:attrName>ppt_x</p:attrName>
                                          <p:attrName>ppt_y</p:attrName>
                                        </p:attrNameLst>
                                      </p:cBhvr>
                                      <p:rCtr x="-27760" y="17068"/>
                                    </p:animMotion>
                                  </p:childTnLst>
                                </p:cTn>
                              </p:par>
                              <p:par>
                                <p:cTn id="145" presetID="1" presetClass="entr" presetSubtype="0" fill="hold" grpId="1" nodeType="withEffect">
                                  <p:stCondLst>
                                    <p:cond delay="0"/>
                                  </p:stCondLst>
                                  <p:childTnLst>
                                    <p:set>
                                      <p:cBhvr>
                                        <p:cTn id="146" dur="1" fill="hold">
                                          <p:stCondLst>
                                            <p:cond delay="0"/>
                                          </p:stCondLst>
                                        </p:cTn>
                                        <p:tgtEl>
                                          <p:spTgt spid="222"/>
                                        </p:tgtEl>
                                        <p:attrNameLst>
                                          <p:attrName>style.visibility</p:attrName>
                                        </p:attrNameLst>
                                      </p:cBhvr>
                                      <p:to>
                                        <p:strVal val="visible"/>
                                      </p:to>
                                    </p:set>
                                  </p:childTnLst>
                                </p:cTn>
                              </p:par>
                              <p:par>
                                <p:cTn id="147" presetID="42" presetClass="path" presetSubtype="0" accel="50000" decel="50000" fill="hold" grpId="0" nodeType="withEffect">
                                  <p:stCondLst>
                                    <p:cond delay="0"/>
                                  </p:stCondLst>
                                  <p:childTnLst>
                                    <p:animMotion origin="layout" path="M 0.65764 -0.33102 L 3.33333E-6 3.76359E-6 " pathEditMode="relative" rAng="0" ptsTypes="AA">
                                      <p:cBhvr>
                                        <p:cTn id="148" dur="1000" fill="hold"/>
                                        <p:tgtEl>
                                          <p:spTgt spid="222"/>
                                        </p:tgtEl>
                                        <p:attrNameLst>
                                          <p:attrName>ppt_x</p:attrName>
                                          <p:attrName>ppt_y</p:attrName>
                                        </p:attrNameLst>
                                      </p:cBhvr>
                                      <p:rCtr x="-32882" y="16539"/>
                                    </p:animMotion>
                                  </p:childTnLst>
                                </p:cTn>
                              </p:par>
                              <p:par>
                                <p:cTn id="149" presetID="1" presetClass="entr" presetSubtype="0" fill="hold" grpId="1" nodeType="withEffect">
                                  <p:stCondLst>
                                    <p:cond delay="0"/>
                                  </p:stCondLst>
                                  <p:childTnLst>
                                    <p:set>
                                      <p:cBhvr>
                                        <p:cTn id="150" dur="1" fill="hold">
                                          <p:stCondLst>
                                            <p:cond delay="0"/>
                                          </p:stCondLst>
                                        </p:cTn>
                                        <p:tgtEl>
                                          <p:spTgt spid="223"/>
                                        </p:tgtEl>
                                        <p:attrNameLst>
                                          <p:attrName>style.visibility</p:attrName>
                                        </p:attrNameLst>
                                      </p:cBhvr>
                                      <p:to>
                                        <p:strVal val="visible"/>
                                      </p:to>
                                    </p:set>
                                  </p:childTnLst>
                                </p:cTn>
                              </p:par>
                              <p:par>
                                <p:cTn id="151" presetID="42" presetClass="path" presetSubtype="0" accel="50000" decel="50000" fill="hold" grpId="0" nodeType="withEffect">
                                  <p:stCondLst>
                                    <p:cond delay="0"/>
                                  </p:stCondLst>
                                  <p:childTnLst>
                                    <p:animMotion origin="layout" path="M 0.24809 -0.33125 L 4.72222E-6 -1.85185E-6 " pathEditMode="relative" rAng="0" ptsTypes="AA">
                                      <p:cBhvr>
                                        <p:cTn id="152" dur="1000" fill="hold"/>
                                        <p:tgtEl>
                                          <p:spTgt spid="223"/>
                                        </p:tgtEl>
                                        <p:attrNameLst>
                                          <p:attrName>ppt_x</p:attrName>
                                          <p:attrName>ppt_y</p:attrName>
                                        </p:attrNameLst>
                                      </p:cBhvr>
                                      <p:rCtr x="-12413" y="16551"/>
                                    </p:animMotion>
                                  </p:childTnLst>
                                </p:cTn>
                              </p:par>
                              <p:par>
                                <p:cTn id="153" presetID="1" presetClass="entr" presetSubtype="0" fill="hold" grpId="1" nodeType="withEffect">
                                  <p:stCondLst>
                                    <p:cond delay="0"/>
                                  </p:stCondLst>
                                  <p:childTnLst>
                                    <p:set>
                                      <p:cBhvr>
                                        <p:cTn id="154" dur="1" fill="hold">
                                          <p:stCondLst>
                                            <p:cond delay="0"/>
                                          </p:stCondLst>
                                        </p:cTn>
                                        <p:tgtEl>
                                          <p:spTgt spid="225"/>
                                        </p:tgtEl>
                                        <p:attrNameLst>
                                          <p:attrName>style.visibility</p:attrName>
                                        </p:attrNameLst>
                                      </p:cBhvr>
                                      <p:to>
                                        <p:strVal val="visible"/>
                                      </p:to>
                                    </p:set>
                                  </p:childTnLst>
                                </p:cTn>
                              </p:par>
                              <p:par>
                                <p:cTn id="155" presetID="42" presetClass="path" presetSubtype="0" accel="50000" decel="50000" fill="hold" grpId="0" nodeType="withEffect">
                                  <p:stCondLst>
                                    <p:cond delay="0"/>
                                  </p:stCondLst>
                                  <p:childTnLst>
                                    <p:animMotion origin="layout" path="M 0.55521 -0.38205 L 2.77778E-6 -4.56059E-6 " pathEditMode="relative" rAng="0" ptsTypes="AA">
                                      <p:cBhvr>
                                        <p:cTn id="156" dur="1000" fill="hold"/>
                                        <p:tgtEl>
                                          <p:spTgt spid="225"/>
                                        </p:tgtEl>
                                        <p:attrNameLst>
                                          <p:attrName>ppt_x</p:attrName>
                                          <p:attrName>ppt_y</p:attrName>
                                        </p:attrNameLst>
                                      </p:cBhvr>
                                      <p:rCtr x="-27760" y="19103"/>
                                    </p:animMotion>
                                  </p:childTnLst>
                                </p:cTn>
                              </p:par>
                              <p:par>
                                <p:cTn id="157" presetID="1" presetClass="entr" presetSubtype="0" fill="hold" grpId="1" nodeType="withEffect">
                                  <p:stCondLst>
                                    <p:cond delay="0"/>
                                  </p:stCondLst>
                                  <p:childTnLst>
                                    <p:set>
                                      <p:cBhvr>
                                        <p:cTn id="158" dur="1" fill="hold">
                                          <p:stCondLst>
                                            <p:cond delay="0"/>
                                          </p:stCondLst>
                                        </p:cTn>
                                        <p:tgtEl>
                                          <p:spTgt spid="226"/>
                                        </p:tgtEl>
                                        <p:attrNameLst>
                                          <p:attrName>style.visibility</p:attrName>
                                        </p:attrNameLst>
                                      </p:cBhvr>
                                      <p:to>
                                        <p:strVal val="visible"/>
                                      </p:to>
                                    </p:set>
                                  </p:childTnLst>
                                </p:cTn>
                              </p:par>
                              <p:par>
                                <p:cTn id="159" presetID="42" presetClass="path" presetSubtype="0" accel="50000" decel="50000" fill="hold" grpId="0" nodeType="withEffect">
                                  <p:stCondLst>
                                    <p:cond delay="0"/>
                                  </p:stCondLst>
                                  <p:childTnLst>
                                    <p:animMotion origin="layout" path="M 0.14584 -0.27871 L -2.22222E-6 4.44444E-6 " pathEditMode="relative" rAng="0" ptsTypes="AA">
                                      <p:cBhvr>
                                        <p:cTn id="160" dur="1000" fill="hold"/>
                                        <p:tgtEl>
                                          <p:spTgt spid="226"/>
                                        </p:tgtEl>
                                        <p:attrNameLst>
                                          <p:attrName>ppt_x</p:attrName>
                                          <p:attrName>ppt_y</p:attrName>
                                        </p:attrNameLst>
                                      </p:cBhvr>
                                      <p:rCtr x="-7292" y="13935"/>
                                    </p:animMotion>
                                  </p:childTnLst>
                                </p:cTn>
                              </p:par>
                              <p:par>
                                <p:cTn id="161" presetID="1" presetClass="entr" presetSubtype="0" fill="hold" grpId="1" nodeType="withEffect">
                                  <p:stCondLst>
                                    <p:cond delay="0"/>
                                  </p:stCondLst>
                                  <p:childTnLst>
                                    <p:set>
                                      <p:cBhvr>
                                        <p:cTn id="162" dur="1" fill="hold">
                                          <p:stCondLst>
                                            <p:cond delay="0"/>
                                          </p:stCondLst>
                                        </p:cTn>
                                        <p:tgtEl>
                                          <p:spTgt spid="229"/>
                                        </p:tgtEl>
                                        <p:attrNameLst>
                                          <p:attrName>style.visibility</p:attrName>
                                        </p:attrNameLst>
                                      </p:cBhvr>
                                      <p:to>
                                        <p:strVal val="visible"/>
                                      </p:to>
                                    </p:set>
                                  </p:childTnLst>
                                </p:cTn>
                              </p:par>
                              <p:par>
                                <p:cTn id="163" presetID="42" presetClass="path" presetSubtype="0" accel="50000" decel="50000" fill="hold" grpId="0" nodeType="withEffect">
                                  <p:stCondLst>
                                    <p:cond delay="0"/>
                                  </p:stCondLst>
                                  <p:childTnLst>
                                    <p:animMotion origin="layout" path="M -0.42135 -0.3099 L -2.77778E-6 3.20999E-6 " pathEditMode="relative" rAng="0" ptsTypes="AA">
                                      <p:cBhvr>
                                        <p:cTn id="164" dur="1000" fill="hold"/>
                                        <p:tgtEl>
                                          <p:spTgt spid="229"/>
                                        </p:tgtEl>
                                        <p:attrNameLst>
                                          <p:attrName>ppt_x</p:attrName>
                                          <p:attrName>ppt_y</p:attrName>
                                        </p:attrNameLst>
                                      </p:cBhvr>
                                      <p:rCtr x="21059" y="15495"/>
                                    </p:animMotion>
                                  </p:childTnLst>
                                </p:cTn>
                              </p:par>
                              <p:par>
                                <p:cTn id="165" presetID="1" presetClass="entr" presetSubtype="0" fill="hold" grpId="1" nodeType="withEffect">
                                  <p:stCondLst>
                                    <p:cond delay="0"/>
                                  </p:stCondLst>
                                  <p:childTnLst>
                                    <p:set>
                                      <p:cBhvr>
                                        <p:cTn id="166" dur="1" fill="hold">
                                          <p:stCondLst>
                                            <p:cond delay="0"/>
                                          </p:stCondLst>
                                        </p:cTn>
                                        <p:tgtEl>
                                          <p:spTgt spid="230"/>
                                        </p:tgtEl>
                                        <p:attrNameLst>
                                          <p:attrName>style.visibility</p:attrName>
                                        </p:attrNameLst>
                                      </p:cBhvr>
                                      <p:to>
                                        <p:strVal val="visible"/>
                                      </p:to>
                                    </p:set>
                                  </p:childTnLst>
                                </p:cTn>
                              </p:par>
                              <p:par>
                                <p:cTn id="167" presetID="42" presetClass="path" presetSubtype="0" accel="50000" decel="50000" fill="hold" grpId="0" nodeType="withEffect">
                                  <p:stCondLst>
                                    <p:cond delay="0"/>
                                  </p:stCondLst>
                                  <p:childTnLst>
                                    <p:animMotion origin="layout" path="M 0.04341 -0.34158 L -2.77778E-6 -4.47734E-6 " pathEditMode="relative" rAng="0" ptsTypes="AA">
                                      <p:cBhvr>
                                        <p:cTn id="168" dur="1000" fill="hold"/>
                                        <p:tgtEl>
                                          <p:spTgt spid="230"/>
                                        </p:tgtEl>
                                        <p:attrNameLst>
                                          <p:attrName>ppt_x</p:attrName>
                                          <p:attrName>ppt_y</p:attrName>
                                        </p:attrNameLst>
                                      </p:cBhvr>
                                      <p:rCtr x="-2170" y="17068"/>
                                    </p:animMotion>
                                  </p:childTnLst>
                                </p:cTn>
                              </p:par>
                              <p:par>
                                <p:cTn id="169" presetID="1" presetClass="entr" presetSubtype="0" fill="hold" grpId="1" nodeType="withEffect">
                                  <p:stCondLst>
                                    <p:cond delay="0"/>
                                  </p:stCondLst>
                                  <p:childTnLst>
                                    <p:set>
                                      <p:cBhvr>
                                        <p:cTn id="170" dur="1" fill="hold">
                                          <p:stCondLst>
                                            <p:cond delay="0"/>
                                          </p:stCondLst>
                                        </p:cTn>
                                        <p:tgtEl>
                                          <p:spTgt spid="231"/>
                                        </p:tgtEl>
                                        <p:attrNameLst>
                                          <p:attrName>style.visibility</p:attrName>
                                        </p:attrNameLst>
                                      </p:cBhvr>
                                      <p:to>
                                        <p:strVal val="visible"/>
                                      </p:to>
                                    </p:set>
                                  </p:childTnLst>
                                </p:cTn>
                              </p:par>
                              <p:par>
                                <p:cTn id="171" presetID="42" presetClass="path" presetSubtype="0" accel="50000" decel="50000" fill="hold" grpId="0" nodeType="withEffect">
                                  <p:stCondLst>
                                    <p:cond delay="0"/>
                                  </p:stCondLst>
                                  <p:childTnLst>
                                    <p:animMotion origin="layout" path="M -0.05902 -0.34158 L -3.33333E-6 -4.47734E-6 " pathEditMode="relative" rAng="0" ptsTypes="AA">
                                      <p:cBhvr>
                                        <p:cTn id="172" dur="1000" fill="hold"/>
                                        <p:tgtEl>
                                          <p:spTgt spid="231"/>
                                        </p:tgtEl>
                                        <p:attrNameLst>
                                          <p:attrName>ppt_x</p:attrName>
                                          <p:attrName>ppt_y</p:attrName>
                                        </p:attrNameLst>
                                      </p:cBhvr>
                                      <p:rCtr x="2951" y="170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56" grpId="1" animBg="1"/>
      <p:bldP spid="160" grpId="0" animBg="1"/>
      <p:bldP spid="160" grpId="1" animBg="1"/>
      <p:bldP spid="167" grpId="0" animBg="1"/>
      <p:bldP spid="167" grpId="1" animBg="1"/>
      <p:bldP spid="168" grpId="0" animBg="1"/>
      <p:bldP spid="168" grpId="1" animBg="1"/>
      <p:bldP spid="169" grpId="0" animBg="1"/>
      <p:bldP spid="169" grpId="1" animBg="1"/>
      <p:bldP spid="177" grpId="0" animBg="1"/>
      <p:bldP spid="177" grpId="1" animBg="1"/>
      <p:bldP spid="178" grpId="0" animBg="1"/>
      <p:bldP spid="178" grpId="1" animBg="1"/>
      <p:bldP spid="179" grpId="0" animBg="1"/>
      <p:bldP spid="179" grpId="1" animBg="1"/>
      <p:bldP spid="159" grpId="0" animBg="1"/>
      <p:bldP spid="159" grpId="1" animBg="1"/>
      <p:bldP spid="163" grpId="0" animBg="1"/>
      <p:bldP spid="163" grpId="1" animBg="1"/>
      <p:bldP spid="164" grpId="0" animBg="1"/>
      <p:bldP spid="164" grpId="1" animBg="1"/>
      <p:bldP spid="173" grpId="0" animBg="1"/>
      <p:bldP spid="173" grpId="1" animBg="1"/>
      <p:bldP spid="174" grpId="0" animBg="1"/>
      <p:bldP spid="174" grpId="1" animBg="1"/>
      <p:bldP spid="180" grpId="0" animBg="1"/>
      <p:bldP spid="180" grpId="1" animBg="1"/>
      <p:bldP spid="217" grpId="0" animBg="1"/>
      <p:bldP spid="217" grpId="1" animBg="1"/>
      <p:bldP spid="157" grpId="0" animBg="1"/>
      <p:bldP spid="157" grpId="1" animBg="1"/>
      <p:bldP spid="158" grpId="0" animBg="1"/>
      <p:bldP spid="158" grpId="1" animBg="1"/>
      <p:bldP spid="170" grpId="0" animBg="1"/>
      <p:bldP spid="170" grpId="1" animBg="1"/>
      <p:bldP spid="171" grpId="0" animBg="1"/>
      <p:bldP spid="171" grpId="1" animBg="1"/>
      <p:bldP spid="172" grpId="0" animBg="1"/>
      <p:bldP spid="172" grpId="1" animBg="1"/>
      <p:bldP spid="175" grpId="0" animBg="1"/>
      <p:bldP spid="175" grpId="1" animBg="1"/>
      <p:bldP spid="176" grpId="0" animBg="1"/>
      <p:bldP spid="176" grpId="1" animBg="1"/>
      <p:bldP spid="181" grpId="0" animBg="1"/>
      <p:bldP spid="181" grpId="1" animBg="1"/>
      <p:bldP spid="182" grpId="0" animBg="1"/>
      <p:bldP spid="182" grpId="1" animBg="1"/>
      <p:bldP spid="207" grpId="0" animBg="1"/>
      <p:bldP spid="207" grpId="1" animBg="1"/>
      <p:bldP spid="211" grpId="0" animBg="1"/>
      <p:bldP spid="211" grpId="1" animBg="1"/>
      <p:bldP spid="215" grpId="0" animBg="1"/>
      <p:bldP spid="215" grpId="1" animBg="1"/>
      <p:bldP spid="216" grpId="0" animBg="1"/>
      <p:bldP spid="216" grpId="1" animBg="1"/>
      <p:bldP spid="218" grpId="0" animBg="1"/>
      <p:bldP spid="218" grpId="1" animBg="1"/>
      <p:bldP spid="220" grpId="0" animBg="1"/>
      <p:bldP spid="220" grpId="1" animBg="1"/>
      <p:bldP spid="226" grpId="0" animBg="1"/>
      <p:bldP spid="226" grpId="1" animBg="1"/>
      <p:bldP spid="229" grpId="0" animBg="1"/>
      <p:bldP spid="229" grpId="1" animBg="1"/>
      <p:bldP spid="210" grpId="0" animBg="1"/>
      <p:bldP spid="210" grpId="1" animBg="1"/>
      <p:bldP spid="214" grpId="0" animBg="1"/>
      <p:bldP spid="214" grpId="1" animBg="1"/>
      <p:bldP spid="219" grpId="0" animBg="1"/>
      <p:bldP spid="219" grpId="1" animBg="1"/>
      <p:bldP spid="221" grpId="0" animBg="1"/>
      <p:bldP spid="221" grpId="1" animBg="1"/>
      <p:bldP spid="222" grpId="0" animBg="1"/>
      <p:bldP spid="222" grpId="1" animBg="1"/>
      <p:bldP spid="223" grpId="0" animBg="1"/>
      <p:bldP spid="223" grpId="1" animBg="1"/>
      <p:bldP spid="230" grpId="0" animBg="1"/>
      <p:bldP spid="230" grpId="1" animBg="1"/>
      <p:bldP spid="231" grpId="0" animBg="1"/>
      <p:bldP spid="231" grpId="1" animBg="1"/>
      <p:bldP spid="209" grpId="0" animBg="1"/>
      <p:bldP spid="209" grpId="1" animBg="1"/>
      <p:bldP spid="225" grpId="0" animBg="1"/>
      <p:bldP spid="225" grpId="1"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ontent Placeholder 73"/>
          <p:cNvSpPr>
            <a:spLocks noGrp="1"/>
          </p:cNvSpPr>
          <p:nvPr>
            <p:ph idx="1"/>
          </p:nvPr>
        </p:nvSpPr>
        <p:spPr/>
        <p:txBody>
          <a:bodyPr/>
          <a:lstStyle/>
          <a:p>
            <a:endParaRPr lang="en-US" b="1" dirty="0" smtClean="0">
              <a:solidFill>
                <a:srgbClr val="FF0000"/>
              </a:solidFill>
            </a:endParaRPr>
          </a:p>
          <a:p>
            <a:endParaRPr lang="en-US" b="1" dirty="0">
              <a:solidFill>
                <a:srgbClr val="FF0000"/>
              </a:solidFill>
            </a:endParaRPr>
          </a:p>
          <a:p>
            <a:endParaRPr lang="en-US" b="1" dirty="0" smtClean="0">
              <a:solidFill>
                <a:srgbClr val="FF0000"/>
              </a:solidFill>
            </a:endParaRPr>
          </a:p>
          <a:p>
            <a:endParaRPr lang="en-US" b="1" dirty="0">
              <a:solidFill>
                <a:srgbClr val="FF0000"/>
              </a:solidFill>
            </a:endParaRPr>
          </a:p>
          <a:p>
            <a:endParaRPr lang="en-US" b="1" dirty="0" smtClean="0">
              <a:solidFill>
                <a:srgbClr val="FF0000"/>
              </a:solidFill>
            </a:endParaRPr>
          </a:p>
          <a:p>
            <a:endParaRPr lang="en-US" b="1" dirty="0">
              <a:solidFill>
                <a:srgbClr val="FF0000"/>
              </a:solidFill>
            </a:endParaRPr>
          </a:p>
          <a:p>
            <a:endParaRPr lang="en-US" b="1" dirty="0" smtClean="0">
              <a:solidFill>
                <a:srgbClr val="FF0000"/>
              </a:solidFill>
            </a:endParaRPr>
          </a:p>
          <a:p>
            <a:r>
              <a:rPr lang="en-US" dirty="0" smtClean="0"/>
              <a:t>A large buffer requires more complicated logic to:</a:t>
            </a:r>
          </a:p>
          <a:p>
            <a:pPr lvl="1"/>
            <a:r>
              <a:rPr lang="en-US" dirty="0" smtClean="0"/>
              <a:t>Analyze memory requests (e.g., determine row buffer hits)</a:t>
            </a:r>
          </a:p>
          <a:p>
            <a:pPr lvl="1"/>
            <a:r>
              <a:rPr lang="en-US" dirty="0" smtClean="0"/>
              <a:t>Analyze application characteristics</a:t>
            </a:r>
          </a:p>
          <a:p>
            <a:pPr lvl="1"/>
            <a:r>
              <a:rPr lang="en-US" dirty="0" smtClean="0"/>
              <a:t>Assign and enforce priorities </a:t>
            </a:r>
          </a:p>
          <a:p>
            <a:r>
              <a:rPr lang="en-US" dirty="0" smtClean="0"/>
              <a:t>This leads to high complexity, high power, large die area</a:t>
            </a:r>
          </a:p>
        </p:txBody>
      </p:sp>
      <p:sp>
        <p:nvSpPr>
          <p:cNvPr id="2" name="Title 1"/>
          <p:cNvSpPr>
            <a:spLocks noGrp="1"/>
          </p:cNvSpPr>
          <p:nvPr>
            <p:ph type="title"/>
          </p:nvPr>
        </p:nvSpPr>
        <p:spPr/>
        <p:txBody>
          <a:bodyPr/>
          <a:lstStyle/>
          <a:p>
            <a:r>
              <a:rPr lang="en-US" dirty="0" smtClean="0"/>
              <a:t>Problems with Large Monolithic Buffer</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102</a:t>
            </a:fld>
            <a:endParaRPr lang="en-US" altLang="en-US">
              <a:solidFill>
                <a:srgbClr val="000000"/>
              </a:solidFill>
            </a:endParaRPr>
          </a:p>
        </p:txBody>
      </p:sp>
      <p:sp>
        <p:nvSpPr>
          <p:cNvPr id="33" name="Rectangle 32"/>
          <p:cNvSpPr/>
          <p:nvPr/>
        </p:nvSpPr>
        <p:spPr>
          <a:xfrm>
            <a:off x="755576" y="1052737"/>
            <a:ext cx="7632848" cy="237626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4" name="TextBox 33"/>
          <p:cNvSpPr txBox="1"/>
          <p:nvPr/>
        </p:nvSpPr>
        <p:spPr>
          <a:xfrm>
            <a:off x="755576" y="3409837"/>
            <a:ext cx="7632848"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Memory Scheduler</a:t>
            </a:r>
          </a:p>
        </p:txBody>
      </p:sp>
      <p:sp>
        <p:nvSpPr>
          <p:cNvPr id="35" name="Rectangle 34"/>
          <p:cNvSpPr/>
          <p:nvPr/>
        </p:nvSpPr>
        <p:spPr>
          <a:xfrm>
            <a:off x="827584"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6" name="Rectangle 35"/>
          <p:cNvSpPr/>
          <p:nvPr/>
        </p:nvSpPr>
        <p:spPr>
          <a:xfrm>
            <a:off x="827584"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7" name="Rectangle 36"/>
          <p:cNvSpPr/>
          <p:nvPr/>
        </p:nvSpPr>
        <p:spPr>
          <a:xfrm>
            <a:off x="827584"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8" name="Rectangle 37"/>
          <p:cNvSpPr/>
          <p:nvPr/>
        </p:nvSpPr>
        <p:spPr>
          <a:xfrm>
            <a:off x="1763688"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9" name="Rectangle 38"/>
          <p:cNvSpPr/>
          <p:nvPr/>
        </p:nvSpPr>
        <p:spPr>
          <a:xfrm>
            <a:off x="1763688"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0" name="Rectangle 39"/>
          <p:cNvSpPr/>
          <p:nvPr/>
        </p:nvSpPr>
        <p:spPr>
          <a:xfrm>
            <a:off x="1763688"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1" name="Rectangle 40"/>
          <p:cNvSpPr/>
          <p:nvPr/>
        </p:nvSpPr>
        <p:spPr>
          <a:xfrm>
            <a:off x="2699792"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2" name="Rectangle 41"/>
          <p:cNvSpPr/>
          <p:nvPr/>
        </p:nvSpPr>
        <p:spPr>
          <a:xfrm>
            <a:off x="2699792"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3" name="Rectangle 42"/>
          <p:cNvSpPr/>
          <p:nvPr/>
        </p:nvSpPr>
        <p:spPr>
          <a:xfrm>
            <a:off x="2699792"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4" name="Rectangle 43"/>
          <p:cNvSpPr/>
          <p:nvPr/>
        </p:nvSpPr>
        <p:spPr>
          <a:xfrm>
            <a:off x="3635896"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5" name="Rectangle 44"/>
          <p:cNvSpPr/>
          <p:nvPr/>
        </p:nvSpPr>
        <p:spPr>
          <a:xfrm>
            <a:off x="3635896"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6" name="Rectangle 45"/>
          <p:cNvSpPr/>
          <p:nvPr/>
        </p:nvSpPr>
        <p:spPr>
          <a:xfrm>
            <a:off x="3635896"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7" name="Rectangle 46"/>
          <p:cNvSpPr/>
          <p:nvPr/>
        </p:nvSpPr>
        <p:spPr>
          <a:xfrm>
            <a:off x="4572000"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9" name="Rectangle 48"/>
          <p:cNvSpPr/>
          <p:nvPr/>
        </p:nvSpPr>
        <p:spPr>
          <a:xfrm>
            <a:off x="4572000"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0" name="Rectangle 49"/>
          <p:cNvSpPr/>
          <p:nvPr/>
        </p:nvSpPr>
        <p:spPr>
          <a:xfrm>
            <a:off x="4572000"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1" name="Rectangle 50"/>
          <p:cNvSpPr/>
          <p:nvPr/>
        </p:nvSpPr>
        <p:spPr>
          <a:xfrm>
            <a:off x="5508104"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2" name="Rectangle 51"/>
          <p:cNvSpPr/>
          <p:nvPr/>
        </p:nvSpPr>
        <p:spPr>
          <a:xfrm>
            <a:off x="5508104"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3" name="Rectangle 52"/>
          <p:cNvSpPr/>
          <p:nvPr/>
        </p:nvSpPr>
        <p:spPr>
          <a:xfrm>
            <a:off x="5508104"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4" name="Rectangle 53"/>
          <p:cNvSpPr/>
          <p:nvPr/>
        </p:nvSpPr>
        <p:spPr>
          <a:xfrm>
            <a:off x="6444208"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Rectangle 54"/>
          <p:cNvSpPr/>
          <p:nvPr/>
        </p:nvSpPr>
        <p:spPr>
          <a:xfrm>
            <a:off x="6444208"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1" name="Rectangle 70"/>
          <p:cNvSpPr/>
          <p:nvPr/>
        </p:nvSpPr>
        <p:spPr>
          <a:xfrm>
            <a:off x="6444208"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2" name="Rectangle 71"/>
          <p:cNvSpPr/>
          <p:nvPr/>
        </p:nvSpPr>
        <p:spPr>
          <a:xfrm>
            <a:off x="7380312" y="11247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3" name="Rectangle 72"/>
          <p:cNvSpPr/>
          <p:nvPr/>
        </p:nvSpPr>
        <p:spPr>
          <a:xfrm>
            <a:off x="7380312" y="148478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6" name="Rectangle 75"/>
          <p:cNvSpPr/>
          <p:nvPr/>
        </p:nvSpPr>
        <p:spPr>
          <a:xfrm>
            <a:off x="7380312"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7" name="TextBox 76"/>
          <p:cNvSpPr txBox="1"/>
          <p:nvPr/>
        </p:nvSpPr>
        <p:spPr>
          <a:xfrm>
            <a:off x="827584" y="1124745"/>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87" name="TextBox 86"/>
          <p:cNvSpPr txBox="1"/>
          <p:nvPr/>
        </p:nvSpPr>
        <p:spPr>
          <a:xfrm>
            <a:off x="1763688" y="1475492"/>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88" name="TextBox 87"/>
          <p:cNvSpPr txBox="1"/>
          <p:nvPr/>
        </p:nvSpPr>
        <p:spPr>
          <a:xfrm>
            <a:off x="827584" y="1835532"/>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89" name="TextBox 88"/>
          <p:cNvSpPr txBox="1"/>
          <p:nvPr/>
        </p:nvSpPr>
        <p:spPr>
          <a:xfrm>
            <a:off x="3635896" y="1475492"/>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90" name="TextBox 89"/>
          <p:cNvSpPr txBox="1"/>
          <p:nvPr/>
        </p:nvSpPr>
        <p:spPr>
          <a:xfrm>
            <a:off x="4572000" y="1124745"/>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91" name="TextBox 90"/>
          <p:cNvSpPr txBox="1"/>
          <p:nvPr/>
        </p:nvSpPr>
        <p:spPr>
          <a:xfrm>
            <a:off x="5508104" y="1475492"/>
            <a:ext cx="936104" cy="373659"/>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92" name="TextBox 91"/>
          <p:cNvSpPr txBox="1"/>
          <p:nvPr/>
        </p:nvSpPr>
        <p:spPr>
          <a:xfrm>
            <a:off x="7380312" y="1475492"/>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93" name="TextBox 92"/>
          <p:cNvSpPr txBox="1"/>
          <p:nvPr/>
        </p:nvSpPr>
        <p:spPr>
          <a:xfrm>
            <a:off x="1763688" y="1124745"/>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94" name="TextBox 93"/>
          <p:cNvSpPr txBox="1"/>
          <p:nvPr/>
        </p:nvSpPr>
        <p:spPr>
          <a:xfrm>
            <a:off x="2699792" y="1124745"/>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97" name="TextBox 96"/>
          <p:cNvSpPr txBox="1"/>
          <p:nvPr/>
        </p:nvSpPr>
        <p:spPr>
          <a:xfrm>
            <a:off x="3635896" y="1124745"/>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98" name="TextBox 97"/>
          <p:cNvSpPr txBox="1"/>
          <p:nvPr/>
        </p:nvSpPr>
        <p:spPr>
          <a:xfrm>
            <a:off x="3635896" y="1835532"/>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99" name="TextBox 98"/>
          <p:cNvSpPr txBox="1"/>
          <p:nvPr/>
        </p:nvSpPr>
        <p:spPr>
          <a:xfrm>
            <a:off x="2699792" y="1484786"/>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0" name="TextBox 99"/>
          <p:cNvSpPr txBox="1"/>
          <p:nvPr/>
        </p:nvSpPr>
        <p:spPr>
          <a:xfrm>
            <a:off x="1763688" y="1835532"/>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1" name="TextBox 100"/>
          <p:cNvSpPr txBox="1"/>
          <p:nvPr/>
        </p:nvSpPr>
        <p:spPr>
          <a:xfrm>
            <a:off x="827584" y="1484786"/>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2" name="TextBox 101"/>
          <p:cNvSpPr txBox="1"/>
          <p:nvPr/>
        </p:nvSpPr>
        <p:spPr>
          <a:xfrm>
            <a:off x="4572000" y="1484786"/>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3" name="TextBox 102"/>
          <p:cNvSpPr txBox="1"/>
          <p:nvPr/>
        </p:nvSpPr>
        <p:spPr>
          <a:xfrm>
            <a:off x="4572000" y="1835532"/>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4" name="TextBox 103"/>
          <p:cNvSpPr txBox="1"/>
          <p:nvPr/>
        </p:nvSpPr>
        <p:spPr>
          <a:xfrm>
            <a:off x="5508104" y="1835532"/>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5" name="TextBox 104"/>
          <p:cNvSpPr txBox="1"/>
          <p:nvPr/>
        </p:nvSpPr>
        <p:spPr>
          <a:xfrm>
            <a:off x="5508104" y="1124745"/>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6" name="TextBox 105"/>
          <p:cNvSpPr txBox="1"/>
          <p:nvPr/>
        </p:nvSpPr>
        <p:spPr>
          <a:xfrm>
            <a:off x="6444208" y="1124745"/>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7" name="TextBox 106"/>
          <p:cNvSpPr txBox="1"/>
          <p:nvPr/>
        </p:nvSpPr>
        <p:spPr>
          <a:xfrm>
            <a:off x="7380312" y="1124745"/>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08" name="TextBox 107"/>
          <p:cNvSpPr txBox="1"/>
          <p:nvPr/>
        </p:nvSpPr>
        <p:spPr>
          <a:xfrm>
            <a:off x="6444208" y="1484786"/>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09" name="TextBox 108"/>
          <p:cNvSpPr txBox="1"/>
          <p:nvPr/>
        </p:nvSpPr>
        <p:spPr>
          <a:xfrm>
            <a:off x="6444208" y="1835532"/>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10" name="TextBox 109"/>
          <p:cNvSpPr txBox="1"/>
          <p:nvPr/>
        </p:nvSpPr>
        <p:spPr>
          <a:xfrm>
            <a:off x="7380312" y="1835532"/>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11" name="Rectangle 110"/>
          <p:cNvSpPr/>
          <p:nvPr/>
        </p:nvSpPr>
        <p:spPr>
          <a:xfrm>
            <a:off x="827584"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2" name="Rectangle 111"/>
          <p:cNvSpPr/>
          <p:nvPr/>
        </p:nvSpPr>
        <p:spPr>
          <a:xfrm>
            <a:off x="827584"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3" name="Rectangle 112"/>
          <p:cNvSpPr/>
          <p:nvPr/>
        </p:nvSpPr>
        <p:spPr>
          <a:xfrm>
            <a:off x="827584"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4" name="Rectangle 113"/>
          <p:cNvSpPr/>
          <p:nvPr/>
        </p:nvSpPr>
        <p:spPr>
          <a:xfrm>
            <a:off x="1763688"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5" name="Rectangle 114"/>
          <p:cNvSpPr/>
          <p:nvPr/>
        </p:nvSpPr>
        <p:spPr>
          <a:xfrm>
            <a:off x="1763688"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6" name="Rectangle 115"/>
          <p:cNvSpPr/>
          <p:nvPr/>
        </p:nvSpPr>
        <p:spPr>
          <a:xfrm>
            <a:off x="1763688"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7" name="Rectangle 116"/>
          <p:cNvSpPr/>
          <p:nvPr/>
        </p:nvSpPr>
        <p:spPr>
          <a:xfrm>
            <a:off x="2699792"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8" name="Rectangle 117"/>
          <p:cNvSpPr/>
          <p:nvPr/>
        </p:nvSpPr>
        <p:spPr>
          <a:xfrm>
            <a:off x="2699792"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0" name="Rectangle 119"/>
          <p:cNvSpPr/>
          <p:nvPr/>
        </p:nvSpPr>
        <p:spPr>
          <a:xfrm>
            <a:off x="3635896"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1" name="Rectangle 120"/>
          <p:cNvSpPr/>
          <p:nvPr/>
        </p:nvSpPr>
        <p:spPr>
          <a:xfrm>
            <a:off x="3635896"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3" name="Rectangle 122"/>
          <p:cNvSpPr/>
          <p:nvPr/>
        </p:nvSpPr>
        <p:spPr>
          <a:xfrm>
            <a:off x="4572000"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4" name="Rectangle 123"/>
          <p:cNvSpPr/>
          <p:nvPr/>
        </p:nvSpPr>
        <p:spPr>
          <a:xfrm>
            <a:off x="4572000"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6" name="Rectangle 125"/>
          <p:cNvSpPr/>
          <p:nvPr/>
        </p:nvSpPr>
        <p:spPr>
          <a:xfrm>
            <a:off x="5508104"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7" name="Rectangle 126"/>
          <p:cNvSpPr/>
          <p:nvPr/>
        </p:nvSpPr>
        <p:spPr>
          <a:xfrm>
            <a:off x="5508104"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9" name="Rectangle 128"/>
          <p:cNvSpPr/>
          <p:nvPr/>
        </p:nvSpPr>
        <p:spPr>
          <a:xfrm>
            <a:off x="6444208"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0" name="Rectangle 129"/>
          <p:cNvSpPr/>
          <p:nvPr/>
        </p:nvSpPr>
        <p:spPr>
          <a:xfrm>
            <a:off x="6444208"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2" name="Rectangle 131"/>
          <p:cNvSpPr/>
          <p:nvPr/>
        </p:nvSpPr>
        <p:spPr>
          <a:xfrm>
            <a:off x="7380312"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3" name="Rectangle 132"/>
          <p:cNvSpPr/>
          <p:nvPr/>
        </p:nvSpPr>
        <p:spPr>
          <a:xfrm>
            <a:off x="7380312"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5" name="TextBox 134"/>
          <p:cNvSpPr txBox="1"/>
          <p:nvPr/>
        </p:nvSpPr>
        <p:spPr>
          <a:xfrm>
            <a:off x="827584" y="2204864"/>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36" name="TextBox 135"/>
          <p:cNvSpPr txBox="1"/>
          <p:nvPr/>
        </p:nvSpPr>
        <p:spPr>
          <a:xfrm>
            <a:off x="827584" y="2915653"/>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37" name="TextBox 136"/>
          <p:cNvSpPr txBox="1"/>
          <p:nvPr/>
        </p:nvSpPr>
        <p:spPr>
          <a:xfrm>
            <a:off x="3635896" y="2555613"/>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38" name="TextBox 137"/>
          <p:cNvSpPr txBox="1"/>
          <p:nvPr/>
        </p:nvSpPr>
        <p:spPr>
          <a:xfrm>
            <a:off x="4572000" y="2204864"/>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39" name="TextBox 138"/>
          <p:cNvSpPr txBox="1"/>
          <p:nvPr/>
        </p:nvSpPr>
        <p:spPr>
          <a:xfrm>
            <a:off x="5508104" y="2555613"/>
            <a:ext cx="936104" cy="373659"/>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40" name="TextBox 139"/>
          <p:cNvSpPr txBox="1"/>
          <p:nvPr/>
        </p:nvSpPr>
        <p:spPr>
          <a:xfrm>
            <a:off x="7380312" y="2204864"/>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41" name="TextBox 140"/>
          <p:cNvSpPr txBox="1"/>
          <p:nvPr/>
        </p:nvSpPr>
        <p:spPr>
          <a:xfrm>
            <a:off x="1763688" y="220486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42" name="TextBox 141"/>
          <p:cNvSpPr txBox="1"/>
          <p:nvPr/>
        </p:nvSpPr>
        <p:spPr>
          <a:xfrm>
            <a:off x="2699792" y="184482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43" name="TextBox 142"/>
          <p:cNvSpPr txBox="1"/>
          <p:nvPr/>
        </p:nvSpPr>
        <p:spPr>
          <a:xfrm>
            <a:off x="3635896" y="2204864"/>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44" name="TextBox 143"/>
          <p:cNvSpPr txBox="1"/>
          <p:nvPr/>
        </p:nvSpPr>
        <p:spPr>
          <a:xfrm>
            <a:off x="1763688" y="2915653"/>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45" name="TextBox 144"/>
          <p:cNvSpPr txBox="1"/>
          <p:nvPr/>
        </p:nvSpPr>
        <p:spPr>
          <a:xfrm>
            <a:off x="2699792" y="220486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46" name="TextBox 145"/>
          <p:cNvSpPr txBox="1"/>
          <p:nvPr/>
        </p:nvSpPr>
        <p:spPr>
          <a:xfrm>
            <a:off x="1763688" y="256490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47" name="TextBox 146"/>
          <p:cNvSpPr txBox="1"/>
          <p:nvPr/>
        </p:nvSpPr>
        <p:spPr>
          <a:xfrm>
            <a:off x="827584" y="256490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48" name="TextBox 147"/>
          <p:cNvSpPr txBox="1"/>
          <p:nvPr/>
        </p:nvSpPr>
        <p:spPr>
          <a:xfrm>
            <a:off x="4572000" y="256490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49" name="TextBox 148"/>
          <p:cNvSpPr txBox="1"/>
          <p:nvPr/>
        </p:nvSpPr>
        <p:spPr>
          <a:xfrm>
            <a:off x="2699792" y="256490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50" name="TextBox 149"/>
          <p:cNvSpPr txBox="1"/>
          <p:nvPr/>
        </p:nvSpPr>
        <p:spPr>
          <a:xfrm>
            <a:off x="5508104" y="220486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51" name="TextBox 150"/>
          <p:cNvSpPr txBox="1"/>
          <p:nvPr/>
        </p:nvSpPr>
        <p:spPr>
          <a:xfrm>
            <a:off x="6444208" y="2204864"/>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52" name="TextBox 151"/>
          <p:cNvSpPr txBox="1"/>
          <p:nvPr/>
        </p:nvSpPr>
        <p:spPr>
          <a:xfrm>
            <a:off x="6444208" y="2564904"/>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53" name="TextBox 152"/>
          <p:cNvSpPr txBox="1"/>
          <p:nvPr/>
        </p:nvSpPr>
        <p:spPr>
          <a:xfrm>
            <a:off x="7380312" y="2555613"/>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19" name="Rectangle 118"/>
          <p:cNvSpPr/>
          <p:nvPr/>
        </p:nvSpPr>
        <p:spPr>
          <a:xfrm>
            <a:off x="2699792"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2" name="Rectangle 121"/>
          <p:cNvSpPr/>
          <p:nvPr/>
        </p:nvSpPr>
        <p:spPr>
          <a:xfrm>
            <a:off x="3635896"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5" name="Rectangle 124"/>
          <p:cNvSpPr/>
          <p:nvPr/>
        </p:nvSpPr>
        <p:spPr>
          <a:xfrm>
            <a:off x="4572000"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8" name="Rectangle 127"/>
          <p:cNvSpPr/>
          <p:nvPr/>
        </p:nvSpPr>
        <p:spPr>
          <a:xfrm>
            <a:off x="5508104"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1" name="Rectangle 130"/>
          <p:cNvSpPr/>
          <p:nvPr/>
        </p:nvSpPr>
        <p:spPr>
          <a:xfrm>
            <a:off x="6444208"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4" name="Rectangle 133"/>
          <p:cNvSpPr/>
          <p:nvPr/>
        </p:nvSpPr>
        <p:spPr>
          <a:xfrm>
            <a:off x="7380312" y="292494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54" name="TextBox 153"/>
          <p:cNvSpPr txBox="1"/>
          <p:nvPr/>
        </p:nvSpPr>
        <p:spPr>
          <a:xfrm>
            <a:off x="748738" y="3413197"/>
            <a:ext cx="7645754" cy="2246769"/>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endParaRPr lang="en-US" sz="2800" dirty="0">
              <a:solidFill>
                <a:srgbClr val="000000"/>
              </a:solidFill>
              <a:latin typeface="Tahoma"/>
            </a:endParaRPr>
          </a:p>
          <a:p>
            <a:pPr algn="ctr" defTabSz="914165"/>
            <a:endParaRPr lang="en-US" sz="2800" dirty="0">
              <a:solidFill>
                <a:srgbClr val="000000"/>
              </a:solidFill>
              <a:latin typeface="Tahoma"/>
            </a:endParaRPr>
          </a:p>
          <a:p>
            <a:pPr algn="ctr" defTabSz="914165"/>
            <a:r>
              <a:rPr lang="en-US" sz="2800" dirty="0">
                <a:solidFill>
                  <a:srgbClr val="000000"/>
                </a:solidFill>
                <a:latin typeface="Tahoma"/>
              </a:rPr>
              <a:t>More Complex Memory Scheduler</a:t>
            </a:r>
          </a:p>
          <a:p>
            <a:pPr algn="ctr" defTabSz="914165"/>
            <a:endParaRPr lang="en-US" sz="2800" dirty="0">
              <a:solidFill>
                <a:srgbClr val="000000"/>
              </a:solidFill>
              <a:latin typeface="Tahoma"/>
            </a:endParaRPr>
          </a:p>
          <a:p>
            <a:pPr algn="ctr" defTabSz="914165"/>
            <a:endParaRPr lang="en-US" sz="2800" dirty="0">
              <a:solidFill>
                <a:srgbClr val="000000"/>
              </a:solidFill>
              <a:latin typeface="Tahoma"/>
            </a:endParaRPr>
          </a:p>
        </p:txBody>
      </p:sp>
    </p:spTree>
    <p:extLst>
      <p:ext uri="{BB962C8B-B14F-4D97-AF65-F5344CB8AC3E}">
        <p14:creationId xmlns:p14="http://schemas.microsoft.com/office/powerpoint/2010/main" val="34912848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74">
                                            <p:txEl>
                                              <p:pRg st="7" end="7"/>
                                            </p:txEl>
                                          </p:spTgt>
                                        </p:tgtEl>
                                      </p:cBhvr>
                                    </p:animEffect>
                                    <p:set>
                                      <p:cBhvr>
                                        <p:cTn id="21" dur="1" fill="hold">
                                          <p:stCondLst>
                                            <p:cond delay="499"/>
                                          </p:stCondLst>
                                        </p:cTn>
                                        <p:tgtEl>
                                          <p:spTgt spid="74">
                                            <p:txEl>
                                              <p:pRg st="7" end="7"/>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74">
                                            <p:txEl>
                                              <p:pRg st="8" end="8"/>
                                            </p:txEl>
                                          </p:spTgt>
                                        </p:tgtEl>
                                      </p:cBhvr>
                                    </p:animEffect>
                                    <p:set>
                                      <p:cBhvr>
                                        <p:cTn id="24" dur="1" fill="hold">
                                          <p:stCondLst>
                                            <p:cond delay="499"/>
                                          </p:stCondLst>
                                        </p:cTn>
                                        <p:tgtEl>
                                          <p:spTgt spid="74">
                                            <p:txEl>
                                              <p:pRg st="8" end="8"/>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74">
                                            <p:txEl>
                                              <p:pRg st="9" end="9"/>
                                            </p:txEl>
                                          </p:spTgt>
                                        </p:tgtEl>
                                      </p:cBhvr>
                                    </p:animEffect>
                                    <p:set>
                                      <p:cBhvr>
                                        <p:cTn id="27" dur="1" fill="hold">
                                          <p:stCondLst>
                                            <p:cond delay="499"/>
                                          </p:stCondLst>
                                        </p:cTn>
                                        <p:tgtEl>
                                          <p:spTgt spid="74">
                                            <p:txEl>
                                              <p:pRg st="9" end="9"/>
                                            </p:txEl>
                                          </p:spTgt>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74">
                                            <p:txEl>
                                              <p:pRg st="10" end="10"/>
                                            </p:txEl>
                                          </p:spTgt>
                                        </p:tgtEl>
                                      </p:cBhvr>
                                    </p:animEffect>
                                    <p:set>
                                      <p:cBhvr>
                                        <p:cTn id="30" dur="1" fill="hold">
                                          <p:stCondLst>
                                            <p:cond delay="499"/>
                                          </p:stCondLst>
                                        </p:cTn>
                                        <p:tgtEl>
                                          <p:spTgt spid="74">
                                            <p:txEl>
                                              <p:pRg st="10" end="10"/>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74">
                                            <p:txEl>
                                              <p:pRg st="11" end="11"/>
                                            </p:txEl>
                                          </p:spTgt>
                                        </p:tgtEl>
                                      </p:cBhvr>
                                    </p:animEffect>
                                    <p:set>
                                      <p:cBhvr>
                                        <p:cTn id="33" dur="1" fill="hold">
                                          <p:stCondLst>
                                            <p:cond delay="499"/>
                                          </p:stCondLst>
                                        </p:cTn>
                                        <p:tgtEl>
                                          <p:spTgt spid="74">
                                            <p:txEl>
                                              <p:pRg st="11" end="11"/>
                                            </p:txEl>
                                          </p:spTgt>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54"/>
                                        </p:tgtEl>
                                        <p:attrNameLst>
                                          <p:attrName>style.visibility</p:attrName>
                                        </p:attrNameLst>
                                      </p:cBhvr>
                                      <p:to>
                                        <p:strVal val="visible"/>
                                      </p:to>
                                    </p:set>
                                    <p:animEffect transition="in" filter="fade">
                                      <p:cBhvr>
                                        <p:cTn id="36"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uild="p"/>
      <p:bldP spid="15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ontent Placeholder 73"/>
          <p:cNvSpPr>
            <a:spLocks noGrp="1"/>
          </p:cNvSpPr>
          <p:nvPr>
            <p:ph idx="1"/>
          </p:nvPr>
        </p:nvSpPr>
        <p:spPr/>
        <p:txBody>
          <a:bodyPr/>
          <a:lstStyle/>
          <a:p>
            <a:r>
              <a:rPr lang="en-US" dirty="0" smtClean="0"/>
              <a:t>Design a new memory scheduler that is:</a:t>
            </a:r>
          </a:p>
          <a:p>
            <a:pPr lvl="1"/>
            <a:r>
              <a:rPr lang="en-US" dirty="0" smtClean="0">
                <a:solidFill>
                  <a:srgbClr val="0000FF"/>
                </a:solidFill>
              </a:rPr>
              <a:t>Scalable</a:t>
            </a:r>
            <a:r>
              <a:rPr lang="en-US" dirty="0" smtClean="0"/>
              <a:t> to accommodate a large number of requests</a:t>
            </a:r>
          </a:p>
          <a:p>
            <a:pPr lvl="1"/>
            <a:r>
              <a:rPr lang="en-US" dirty="0" smtClean="0">
                <a:solidFill>
                  <a:srgbClr val="0000FF"/>
                </a:solidFill>
              </a:rPr>
              <a:t>Easy to implement</a:t>
            </a:r>
          </a:p>
          <a:p>
            <a:pPr lvl="1"/>
            <a:r>
              <a:rPr lang="en-US" dirty="0" smtClean="0">
                <a:solidFill>
                  <a:srgbClr val="0000FF"/>
                </a:solidFill>
              </a:rPr>
              <a:t>Application-aware</a:t>
            </a:r>
          </a:p>
          <a:p>
            <a:pPr lvl="1"/>
            <a:r>
              <a:rPr lang="en-US" dirty="0" smtClean="0"/>
              <a:t>Able to provide high </a:t>
            </a:r>
            <a:r>
              <a:rPr lang="en-US" dirty="0" smtClean="0">
                <a:solidFill>
                  <a:srgbClr val="0000FF"/>
                </a:solidFill>
              </a:rPr>
              <a:t>performance and fairness, </a:t>
            </a:r>
            <a:r>
              <a:rPr lang="en-US" dirty="0" smtClean="0"/>
              <a:t>especially in heterogeneous CPU-GPU systems</a:t>
            </a:r>
          </a:p>
          <a:p>
            <a:pPr lvl="1"/>
            <a:endParaRPr lang="en-US" dirty="0" smtClean="0"/>
          </a:p>
          <a:p>
            <a:endParaRPr lang="en-US" dirty="0" smtClean="0"/>
          </a:p>
        </p:txBody>
      </p:sp>
      <p:sp>
        <p:nvSpPr>
          <p:cNvPr id="2" name="Title 1"/>
          <p:cNvSpPr>
            <a:spLocks noGrp="1"/>
          </p:cNvSpPr>
          <p:nvPr>
            <p:ph type="title"/>
          </p:nvPr>
        </p:nvSpPr>
        <p:spPr/>
        <p:txBody>
          <a:bodyPr/>
          <a:lstStyle/>
          <a:p>
            <a:r>
              <a:rPr lang="en-US" dirty="0" smtClean="0"/>
              <a:t>Our Goal</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103</a:t>
            </a:fld>
            <a:endParaRPr lang="en-US" altLang="en-US">
              <a:solidFill>
                <a:srgbClr val="000000"/>
              </a:solidFill>
            </a:endParaRPr>
          </a:p>
        </p:txBody>
      </p:sp>
    </p:spTree>
    <p:extLst>
      <p:ext uri="{BB962C8B-B14F-4D97-AF65-F5344CB8AC3E}">
        <p14:creationId xmlns:p14="http://schemas.microsoft.com/office/powerpoint/2010/main" val="26422574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Functions of a Memory Controller</a:t>
            </a:r>
            <a:endParaRPr lang="en-US" dirty="0"/>
          </a:p>
        </p:txBody>
      </p:sp>
      <p:sp>
        <p:nvSpPr>
          <p:cNvPr id="3" name="Content Placeholder 2"/>
          <p:cNvSpPr>
            <a:spLocks noGrp="1"/>
          </p:cNvSpPr>
          <p:nvPr>
            <p:ph idx="1"/>
          </p:nvPr>
        </p:nvSpPr>
        <p:spPr/>
        <p:txBody>
          <a:bodyPr/>
          <a:lstStyle/>
          <a:p>
            <a:r>
              <a:rPr lang="en-US" dirty="0" smtClean="0"/>
              <a:t>Memory controller must consider three different things concurrently when choosing the next request:</a:t>
            </a:r>
          </a:p>
          <a:p>
            <a:pPr>
              <a:buNone/>
            </a:pPr>
            <a:endParaRPr lang="en-US" dirty="0" smtClean="0"/>
          </a:p>
          <a:p>
            <a:pPr>
              <a:buNone/>
            </a:pPr>
            <a:r>
              <a:rPr lang="en-US" dirty="0" smtClean="0">
                <a:solidFill>
                  <a:schemeClr val="accent2">
                    <a:lumMod val="75000"/>
                  </a:schemeClr>
                </a:solidFill>
              </a:rPr>
              <a:t>1) Maximize row buffer hits</a:t>
            </a:r>
          </a:p>
          <a:p>
            <a:pPr lvl="1"/>
            <a:r>
              <a:rPr lang="en-US" dirty="0" smtClean="0"/>
              <a:t>Maximize memory bandwidth</a:t>
            </a:r>
          </a:p>
          <a:p>
            <a:pPr>
              <a:buNone/>
            </a:pPr>
            <a:r>
              <a:rPr lang="en-US" dirty="0" smtClean="0">
                <a:solidFill>
                  <a:schemeClr val="accent2">
                    <a:lumMod val="75000"/>
                  </a:schemeClr>
                </a:solidFill>
              </a:rPr>
              <a:t>2) Manage contention between applications</a:t>
            </a:r>
          </a:p>
          <a:p>
            <a:pPr lvl="1"/>
            <a:r>
              <a:rPr lang="en-US" dirty="0" smtClean="0"/>
              <a:t>Maximize system throughput and fairness</a:t>
            </a:r>
          </a:p>
          <a:p>
            <a:pPr>
              <a:buNone/>
            </a:pPr>
            <a:r>
              <a:rPr lang="en-US" dirty="0" smtClean="0">
                <a:solidFill>
                  <a:schemeClr val="accent2">
                    <a:lumMod val="75000"/>
                  </a:schemeClr>
                </a:solidFill>
              </a:rPr>
              <a:t>3) Satisfy DRAM timing constraints</a:t>
            </a:r>
          </a:p>
          <a:p>
            <a:pPr marL="0" indent="0">
              <a:buNone/>
            </a:pPr>
            <a:endParaRPr lang="en-US" dirty="0"/>
          </a:p>
          <a:p>
            <a:r>
              <a:rPr lang="en-US" dirty="0" smtClean="0"/>
              <a:t>Current systems use a </a:t>
            </a:r>
            <a:r>
              <a:rPr lang="en-US" b="1" dirty="0" smtClean="0">
                <a:solidFill>
                  <a:srgbClr val="FF0000"/>
                </a:solidFill>
              </a:rPr>
              <a:t>centralized memory controller design </a:t>
            </a:r>
            <a:r>
              <a:rPr lang="en-US" dirty="0" smtClean="0"/>
              <a:t>to accomplish these functions </a:t>
            </a:r>
          </a:p>
          <a:p>
            <a:pPr lvl="1"/>
            <a:r>
              <a:rPr lang="en-US" b="1" dirty="0" smtClean="0">
                <a:solidFill>
                  <a:srgbClr val="FF0000"/>
                </a:solidFill>
                <a:sym typeface="Wingdings" pitchFamily="2" charset="2"/>
              </a:rPr>
              <a:t>Complex, especially with large request buffers</a:t>
            </a:r>
            <a:endParaRPr lang="en-US" b="1" dirty="0" smtClean="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104</a:t>
            </a:fld>
            <a:endParaRPr lang="en-US" altLang="en-US">
              <a:solidFill>
                <a:srgbClr val="000000"/>
              </a:solidFill>
            </a:endParaRPr>
          </a:p>
        </p:txBody>
      </p:sp>
    </p:spTree>
    <p:extLst>
      <p:ext uri="{BB962C8B-B14F-4D97-AF65-F5344CB8AC3E}">
        <p14:creationId xmlns:p14="http://schemas.microsoft.com/office/powerpoint/2010/main" val="32923929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Decouple Tasks into Stages</a:t>
            </a:r>
            <a:endParaRPr lang="en-US" dirty="0"/>
          </a:p>
        </p:txBody>
      </p:sp>
      <p:sp>
        <p:nvSpPr>
          <p:cNvPr id="3" name="Content Placeholder 2"/>
          <p:cNvSpPr>
            <a:spLocks noGrp="1"/>
          </p:cNvSpPr>
          <p:nvPr>
            <p:ph idx="1"/>
          </p:nvPr>
        </p:nvSpPr>
        <p:spPr>
          <a:xfrm>
            <a:off x="228600" y="908720"/>
            <a:ext cx="8915400" cy="5339680"/>
          </a:xfrm>
        </p:spPr>
        <p:txBody>
          <a:bodyPr/>
          <a:lstStyle/>
          <a:p>
            <a:r>
              <a:rPr lang="en-US" dirty="0" smtClean="0"/>
              <a:t>Idea: </a:t>
            </a:r>
            <a:r>
              <a:rPr lang="en-US" dirty="0" smtClean="0">
                <a:solidFill>
                  <a:srgbClr val="FF0000"/>
                </a:solidFill>
              </a:rPr>
              <a:t>Decouple the functional tasks </a:t>
            </a:r>
            <a:r>
              <a:rPr lang="en-US" dirty="0" smtClean="0"/>
              <a:t>of the memory controller</a:t>
            </a:r>
          </a:p>
          <a:p>
            <a:pPr lvl="1"/>
            <a:r>
              <a:rPr lang="en-US" dirty="0" smtClean="0">
                <a:solidFill>
                  <a:srgbClr val="0000FF"/>
                </a:solidFill>
              </a:rPr>
              <a:t>Partition tasks across several simpler HW structures (stages)</a:t>
            </a:r>
          </a:p>
          <a:p>
            <a:pPr lvl="1"/>
            <a:endParaRPr lang="en-US" sz="1600" dirty="0">
              <a:solidFill>
                <a:srgbClr val="0000FF"/>
              </a:solidFill>
            </a:endParaRPr>
          </a:p>
          <a:p>
            <a:pPr>
              <a:buNone/>
            </a:pPr>
            <a:r>
              <a:rPr lang="en-US" dirty="0" smtClean="0">
                <a:solidFill>
                  <a:schemeClr val="accent2">
                    <a:lumMod val="75000"/>
                  </a:schemeClr>
                </a:solidFill>
              </a:rPr>
              <a:t>1) Maximize row buffer hits</a:t>
            </a:r>
          </a:p>
          <a:p>
            <a:pPr lvl="1"/>
            <a:r>
              <a:rPr lang="en-US" dirty="0" smtClean="0">
                <a:solidFill>
                  <a:srgbClr val="FF0000"/>
                </a:solidFill>
              </a:rPr>
              <a:t>Stage 1:</a:t>
            </a:r>
            <a:r>
              <a:rPr lang="en-US" dirty="0" smtClean="0">
                <a:solidFill>
                  <a:srgbClr val="0000FF"/>
                </a:solidFill>
              </a:rPr>
              <a:t> </a:t>
            </a:r>
            <a:r>
              <a:rPr lang="en-US" dirty="0" smtClean="0">
                <a:solidFill>
                  <a:srgbClr val="FF0000"/>
                </a:solidFill>
              </a:rPr>
              <a:t>Batch formation </a:t>
            </a:r>
          </a:p>
          <a:p>
            <a:pPr lvl="1"/>
            <a:r>
              <a:rPr lang="en-US" dirty="0" smtClean="0"/>
              <a:t>Within each application, </a:t>
            </a:r>
            <a:r>
              <a:rPr lang="en-US" dirty="0" smtClean="0">
                <a:solidFill>
                  <a:srgbClr val="0000FF"/>
                </a:solidFill>
              </a:rPr>
              <a:t>groups requests to the same row into batches</a:t>
            </a:r>
            <a:endParaRPr lang="en-US" sz="1000" dirty="0">
              <a:solidFill>
                <a:srgbClr val="0000FF"/>
              </a:solidFill>
            </a:endParaRPr>
          </a:p>
          <a:p>
            <a:pPr>
              <a:buNone/>
            </a:pPr>
            <a:r>
              <a:rPr lang="en-US" dirty="0" smtClean="0">
                <a:solidFill>
                  <a:schemeClr val="accent2">
                    <a:lumMod val="75000"/>
                  </a:schemeClr>
                </a:solidFill>
              </a:rPr>
              <a:t>2) Manage contention between applications</a:t>
            </a:r>
          </a:p>
          <a:p>
            <a:pPr lvl="1"/>
            <a:r>
              <a:rPr lang="en-US" dirty="0" smtClean="0">
                <a:solidFill>
                  <a:srgbClr val="FF0000"/>
                </a:solidFill>
              </a:rPr>
              <a:t>Stage 2: Batch scheduler </a:t>
            </a:r>
            <a:endParaRPr lang="en-US" dirty="0" smtClean="0">
              <a:solidFill>
                <a:srgbClr val="FF0000"/>
              </a:solidFill>
              <a:sym typeface="Wingdings" pitchFamily="2" charset="2"/>
            </a:endParaRPr>
          </a:p>
          <a:p>
            <a:pPr lvl="1"/>
            <a:r>
              <a:rPr lang="en-US" dirty="0" smtClean="0">
                <a:solidFill>
                  <a:srgbClr val="0000FF"/>
                </a:solidFill>
              </a:rPr>
              <a:t>Schedules batches from different applications</a:t>
            </a:r>
            <a:endParaRPr lang="en-US" sz="1000" dirty="0">
              <a:solidFill>
                <a:srgbClr val="0000FF"/>
              </a:solidFill>
            </a:endParaRPr>
          </a:p>
          <a:p>
            <a:pPr>
              <a:buNone/>
            </a:pPr>
            <a:r>
              <a:rPr lang="en-US" dirty="0" smtClean="0">
                <a:solidFill>
                  <a:schemeClr val="accent2">
                    <a:lumMod val="75000"/>
                  </a:schemeClr>
                </a:solidFill>
              </a:rPr>
              <a:t>3) Satisfy DRAM timing constraints</a:t>
            </a:r>
          </a:p>
          <a:p>
            <a:pPr lvl="1"/>
            <a:r>
              <a:rPr lang="en-US" dirty="0" smtClean="0">
                <a:solidFill>
                  <a:srgbClr val="FF0000"/>
                </a:solidFill>
              </a:rPr>
              <a:t>Stage 3: DRAM command scheduler</a:t>
            </a:r>
          </a:p>
          <a:p>
            <a:pPr lvl="1"/>
            <a:r>
              <a:rPr lang="en-US" dirty="0" smtClean="0">
                <a:solidFill>
                  <a:srgbClr val="0000FF"/>
                </a:solidFill>
              </a:rPr>
              <a:t>Issues requests </a:t>
            </a:r>
            <a:r>
              <a:rPr lang="en-US" dirty="0" smtClean="0"/>
              <a:t>from the already-scheduled order to each bank</a:t>
            </a:r>
            <a:endParaRPr lang="en-US" dirty="0" smtClean="0">
              <a:solidFill>
                <a:srgbClr val="0000FF"/>
              </a:solidFill>
            </a:endParaRPr>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105</a:t>
            </a:fld>
            <a:endParaRPr lang="en-US" altLang="en-US">
              <a:solidFill>
                <a:srgbClr val="000000"/>
              </a:solidFill>
            </a:endParaRPr>
          </a:p>
        </p:txBody>
      </p:sp>
    </p:spTree>
    <p:extLst>
      <p:ext uri="{BB962C8B-B14F-4D97-AF65-F5344CB8AC3E}">
        <p14:creationId xmlns:p14="http://schemas.microsoft.com/office/powerpoint/2010/main" val="1137384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Rectangle 241"/>
          <p:cNvSpPr/>
          <p:nvPr/>
        </p:nvSpPr>
        <p:spPr>
          <a:xfrm>
            <a:off x="755576" y="2996953"/>
            <a:ext cx="7632848" cy="129614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 name="Title 1"/>
          <p:cNvSpPr>
            <a:spLocks noGrp="1"/>
          </p:cNvSpPr>
          <p:nvPr>
            <p:ph type="title"/>
          </p:nvPr>
        </p:nvSpPr>
        <p:spPr/>
        <p:txBody>
          <a:bodyPr/>
          <a:lstStyle/>
          <a:p>
            <a:r>
              <a:rPr lang="en-US" dirty="0" smtClean="0"/>
              <a:t>SMS: Staged Memory Scheduling</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106</a:t>
            </a:fld>
            <a:endParaRPr lang="en-US" altLang="en-US">
              <a:solidFill>
                <a:srgbClr val="000000"/>
              </a:solidFill>
            </a:endParaRPr>
          </a:p>
        </p:txBody>
      </p:sp>
      <p:sp>
        <p:nvSpPr>
          <p:cNvPr id="119" name="TextBox 118"/>
          <p:cNvSpPr txBox="1"/>
          <p:nvPr/>
        </p:nvSpPr>
        <p:spPr>
          <a:xfrm>
            <a:off x="745700" y="4273937"/>
            <a:ext cx="7642729" cy="1384995"/>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endParaRPr lang="en-US" sz="2800" dirty="0">
              <a:solidFill>
                <a:srgbClr val="000000"/>
              </a:solidFill>
              <a:latin typeface="Tahoma"/>
            </a:endParaRPr>
          </a:p>
          <a:p>
            <a:pPr algn="ctr" defTabSz="914165"/>
            <a:r>
              <a:rPr lang="en-US" sz="2800" dirty="0">
                <a:solidFill>
                  <a:srgbClr val="000000"/>
                </a:solidFill>
                <a:latin typeface="Tahoma"/>
              </a:rPr>
              <a:t>Memory Scheduler</a:t>
            </a:r>
          </a:p>
          <a:p>
            <a:pPr algn="ctr" defTabSz="914165"/>
            <a:endParaRPr lang="en-US" sz="2800" dirty="0">
              <a:solidFill>
                <a:srgbClr val="000000"/>
              </a:solidFill>
              <a:latin typeface="Tahoma"/>
            </a:endParaRPr>
          </a:p>
        </p:txBody>
      </p:sp>
      <p:sp>
        <p:nvSpPr>
          <p:cNvPr id="120" name="TextBox 119"/>
          <p:cNvSpPr txBox="1"/>
          <p:nvPr/>
        </p:nvSpPr>
        <p:spPr>
          <a:xfrm>
            <a:off x="138354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1</a:t>
            </a:r>
          </a:p>
        </p:txBody>
      </p:sp>
      <p:sp>
        <p:nvSpPr>
          <p:cNvPr id="121" name="TextBox 120"/>
          <p:cNvSpPr txBox="1"/>
          <p:nvPr/>
        </p:nvSpPr>
        <p:spPr>
          <a:xfrm>
            <a:off x="2865002"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2</a:t>
            </a:r>
          </a:p>
        </p:txBody>
      </p:sp>
      <p:sp>
        <p:nvSpPr>
          <p:cNvPr id="122" name="TextBox 121"/>
          <p:cNvSpPr txBox="1"/>
          <p:nvPr/>
        </p:nvSpPr>
        <p:spPr>
          <a:xfrm>
            <a:off x="4346465"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3</a:t>
            </a:r>
          </a:p>
        </p:txBody>
      </p:sp>
      <p:sp>
        <p:nvSpPr>
          <p:cNvPr id="123" name="TextBox 122"/>
          <p:cNvSpPr txBox="1"/>
          <p:nvPr/>
        </p:nvSpPr>
        <p:spPr>
          <a:xfrm>
            <a:off x="576059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4</a:t>
            </a:r>
          </a:p>
        </p:txBody>
      </p:sp>
      <p:sp>
        <p:nvSpPr>
          <p:cNvPr id="124" name="Down Arrow 123"/>
          <p:cNvSpPr/>
          <p:nvPr/>
        </p:nvSpPr>
        <p:spPr>
          <a:xfrm>
            <a:off x="1748249"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5" name="Down Arrow 124"/>
          <p:cNvSpPr/>
          <p:nvPr/>
        </p:nvSpPr>
        <p:spPr>
          <a:xfrm>
            <a:off x="326041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6" name="Down Arrow 125"/>
          <p:cNvSpPr/>
          <p:nvPr/>
        </p:nvSpPr>
        <p:spPr>
          <a:xfrm>
            <a:off x="470057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7" name="Down Arrow 126"/>
          <p:cNvSpPr/>
          <p:nvPr/>
        </p:nvSpPr>
        <p:spPr>
          <a:xfrm>
            <a:off x="614073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8" name="Down Arrow 127"/>
          <p:cNvSpPr/>
          <p:nvPr/>
        </p:nvSpPr>
        <p:spPr>
          <a:xfrm>
            <a:off x="3719947" y="5517232"/>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9" name="TextBox 128"/>
          <p:cNvSpPr txBox="1"/>
          <p:nvPr/>
        </p:nvSpPr>
        <p:spPr>
          <a:xfrm>
            <a:off x="2627784" y="5867980"/>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165" name="TextBox 164"/>
          <p:cNvSpPr txBox="1"/>
          <p:nvPr/>
        </p:nvSpPr>
        <p:spPr>
          <a:xfrm>
            <a:off x="7216189"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GPU</a:t>
            </a:r>
          </a:p>
        </p:txBody>
      </p:sp>
      <p:sp>
        <p:nvSpPr>
          <p:cNvPr id="166" name="Down Arrow 165"/>
          <p:cNvSpPr/>
          <p:nvPr/>
        </p:nvSpPr>
        <p:spPr>
          <a:xfrm>
            <a:off x="7504220"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grpSp>
        <p:nvGrpSpPr>
          <p:cNvPr id="3" name="Group 2"/>
          <p:cNvGrpSpPr/>
          <p:nvPr/>
        </p:nvGrpSpPr>
        <p:grpSpPr>
          <a:xfrm>
            <a:off x="755576" y="1916832"/>
            <a:ext cx="7632848" cy="2376264"/>
            <a:chOff x="755576" y="1916832"/>
            <a:chExt cx="7632848" cy="2376264"/>
          </a:xfrm>
        </p:grpSpPr>
        <p:sp>
          <p:nvSpPr>
            <p:cNvPr id="118" name="Rectangle 117"/>
            <p:cNvSpPr/>
            <p:nvPr/>
          </p:nvSpPr>
          <p:spPr>
            <a:xfrm>
              <a:off x="755576" y="1916832"/>
              <a:ext cx="7632848" cy="237626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0" name="Rectangle 129"/>
            <p:cNvSpPr/>
            <p:nvPr/>
          </p:nvSpPr>
          <p:spPr>
            <a:xfrm>
              <a:off x="82758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1" name="Rectangle 130"/>
            <p:cNvSpPr/>
            <p:nvPr/>
          </p:nvSpPr>
          <p:spPr>
            <a:xfrm>
              <a:off x="82758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2" name="Rectangle 131"/>
            <p:cNvSpPr/>
            <p:nvPr/>
          </p:nvSpPr>
          <p:spPr>
            <a:xfrm>
              <a:off x="82758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3" name="Rectangle 132"/>
            <p:cNvSpPr/>
            <p:nvPr/>
          </p:nvSpPr>
          <p:spPr>
            <a:xfrm>
              <a:off x="176368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4" name="Rectangle 133"/>
            <p:cNvSpPr/>
            <p:nvPr/>
          </p:nvSpPr>
          <p:spPr>
            <a:xfrm>
              <a:off x="176368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5" name="Rectangle 134"/>
            <p:cNvSpPr/>
            <p:nvPr/>
          </p:nvSpPr>
          <p:spPr>
            <a:xfrm>
              <a:off x="176368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6" name="Rectangle 135"/>
            <p:cNvSpPr/>
            <p:nvPr/>
          </p:nvSpPr>
          <p:spPr>
            <a:xfrm>
              <a:off x="269979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7" name="Rectangle 136"/>
            <p:cNvSpPr/>
            <p:nvPr/>
          </p:nvSpPr>
          <p:spPr>
            <a:xfrm>
              <a:off x="269979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8" name="Rectangle 137"/>
            <p:cNvSpPr/>
            <p:nvPr/>
          </p:nvSpPr>
          <p:spPr>
            <a:xfrm>
              <a:off x="269979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39" name="Rectangle 138"/>
            <p:cNvSpPr/>
            <p:nvPr/>
          </p:nvSpPr>
          <p:spPr>
            <a:xfrm>
              <a:off x="3635896"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0" name="Rectangle 139"/>
            <p:cNvSpPr/>
            <p:nvPr/>
          </p:nvSpPr>
          <p:spPr>
            <a:xfrm>
              <a:off x="3635896"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1" name="Rectangle 140"/>
            <p:cNvSpPr/>
            <p:nvPr/>
          </p:nvSpPr>
          <p:spPr>
            <a:xfrm>
              <a:off x="3635896"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2" name="Rectangle 141"/>
            <p:cNvSpPr/>
            <p:nvPr/>
          </p:nvSpPr>
          <p:spPr>
            <a:xfrm>
              <a:off x="4572000"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3" name="Rectangle 142"/>
            <p:cNvSpPr/>
            <p:nvPr/>
          </p:nvSpPr>
          <p:spPr>
            <a:xfrm>
              <a:off x="4572000"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4" name="Rectangle 143"/>
            <p:cNvSpPr/>
            <p:nvPr/>
          </p:nvSpPr>
          <p:spPr>
            <a:xfrm>
              <a:off x="4572000"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5" name="Rectangle 144"/>
            <p:cNvSpPr/>
            <p:nvPr/>
          </p:nvSpPr>
          <p:spPr>
            <a:xfrm>
              <a:off x="5508104"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6" name="Rectangle 145"/>
            <p:cNvSpPr/>
            <p:nvPr/>
          </p:nvSpPr>
          <p:spPr>
            <a:xfrm>
              <a:off x="5508104"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7" name="Rectangle 146"/>
            <p:cNvSpPr/>
            <p:nvPr/>
          </p:nvSpPr>
          <p:spPr>
            <a:xfrm>
              <a:off x="5508104"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8" name="Rectangle 147"/>
            <p:cNvSpPr/>
            <p:nvPr/>
          </p:nvSpPr>
          <p:spPr>
            <a:xfrm>
              <a:off x="6444208"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9" name="Rectangle 148"/>
            <p:cNvSpPr/>
            <p:nvPr/>
          </p:nvSpPr>
          <p:spPr>
            <a:xfrm>
              <a:off x="6444208"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0" name="Rectangle 149"/>
            <p:cNvSpPr/>
            <p:nvPr/>
          </p:nvSpPr>
          <p:spPr>
            <a:xfrm>
              <a:off x="6444208"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1" name="Rectangle 150"/>
            <p:cNvSpPr/>
            <p:nvPr/>
          </p:nvSpPr>
          <p:spPr>
            <a:xfrm>
              <a:off x="7380312" y="19888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2" name="Rectangle 151"/>
            <p:cNvSpPr/>
            <p:nvPr/>
          </p:nvSpPr>
          <p:spPr>
            <a:xfrm>
              <a:off x="7380312" y="234888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3" name="Rectangle 152"/>
            <p:cNvSpPr/>
            <p:nvPr/>
          </p:nvSpPr>
          <p:spPr>
            <a:xfrm>
              <a:off x="7380312" y="270892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6" name="TextBox 155"/>
            <p:cNvSpPr txBox="1"/>
            <p:nvPr/>
          </p:nvSpPr>
          <p:spPr>
            <a:xfrm>
              <a:off x="827584" y="1988840"/>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57" name="TextBox 156"/>
            <p:cNvSpPr txBox="1"/>
            <p:nvPr/>
          </p:nvSpPr>
          <p:spPr>
            <a:xfrm>
              <a:off x="1763688" y="2339588"/>
              <a:ext cx="936104" cy="369332"/>
            </a:xfrm>
            <a:prstGeom prst="rect">
              <a:avLst/>
            </a:prstGeom>
            <a:solidFill>
              <a:srgbClr val="00B0F0"/>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58" name="TextBox 157"/>
            <p:cNvSpPr txBox="1"/>
            <p:nvPr/>
          </p:nvSpPr>
          <p:spPr>
            <a:xfrm>
              <a:off x="827584" y="2699628"/>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59" name="TextBox 158"/>
            <p:cNvSpPr txBox="1"/>
            <p:nvPr/>
          </p:nvSpPr>
          <p:spPr>
            <a:xfrm>
              <a:off x="3635896" y="233958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0" name="TextBox 159"/>
            <p:cNvSpPr txBox="1"/>
            <p:nvPr/>
          </p:nvSpPr>
          <p:spPr>
            <a:xfrm>
              <a:off x="4572000" y="1988840"/>
              <a:ext cx="936104" cy="369332"/>
            </a:xfrm>
            <a:prstGeom prst="rect">
              <a:avLst/>
            </a:prstGeom>
            <a:solidFill>
              <a:schemeClr val="accent1">
                <a:lumMod val="60000"/>
                <a:lumOff val="40000"/>
              </a:schemeClr>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3" name="TextBox 162"/>
            <p:cNvSpPr txBox="1"/>
            <p:nvPr/>
          </p:nvSpPr>
          <p:spPr>
            <a:xfrm>
              <a:off x="5508104" y="2339588"/>
              <a:ext cx="936104" cy="369332"/>
            </a:xfrm>
            <a:prstGeom prst="rect">
              <a:avLst/>
            </a:prstGeom>
            <a:solidFill>
              <a:srgbClr val="FF5050"/>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4" name="TextBox 163"/>
            <p:cNvSpPr txBox="1"/>
            <p:nvPr/>
          </p:nvSpPr>
          <p:spPr>
            <a:xfrm>
              <a:off x="7380312" y="2339588"/>
              <a:ext cx="936104" cy="369332"/>
            </a:xfrm>
            <a:prstGeom prst="rect">
              <a:avLst/>
            </a:prstGeom>
            <a:solidFill>
              <a:schemeClr val="tx2">
                <a:lumMod val="60000"/>
                <a:lumOff val="40000"/>
              </a:schemeClr>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67" name="TextBox 166"/>
            <p:cNvSpPr txBox="1"/>
            <p:nvPr/>
          </p:nvSpPr>
          <p:spPr>
            <a:xfrm>
              <a:off x="1763688"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8" name="TextBox 167"/>
            <p:cNvSpPr txBox="1"/>
            <p:nvPr/>
          </p:nvSpPr>
          <p:spPr>
            <a:xfrm>
              <a:off x="2699792"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69" name="TextBox 168"/>
            <p:cNvSpPr txBox="1"/>
            <p:nvPr/>
          </p:nvSpPr>
          <p:spPr>
            <a:xfrm>
              <a:off x="3635896" y="1988840"/>
              <a:ext cx="936104" cy="369332"/>
            </a:xfrm>
            <a:prstGeom prst="rect">
              <a:avLst/>
            </a:prstGeom>
            <a:solidFill>
              <a:srgbClr val="00B0F0"/>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70" name="TextBox 169"/>
            <p:cNvSpPr txBox="1"/>
            <p:nvPr/>
          </p:nvSpPr>
          <p:spPr>
            <a:xfrm>
              <a:off x="3635896"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1" name="TextBox 170"/>
            <p:cNvSpPr txBox="1"/>
            <p:nvPr/>
          </p:nvSpPr>
          <p:spPr>
            <a:xfrm>
              <a:off x="2699792"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2" name="TextBox 171"/>
            <p:cNvSpPr txBox="1"/>
            <p:nvPr/>
          </p:nvSpPr>
          <p:spPr>
            <a:xfrm>
              <a:off x="1763688"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3" name="TextBox 172"/>
            <p:cNvSpPr txBox="1"/>
            <p:nvPr/>
          </p:nvSpPr>
          <p:spPr>
            <a:xfrm>
              <a:off x="827584" y="234888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4" name="TextBox 173"/>
            <p:cNvSpPr txBox="1"/>
            <p:nvPr/>
          </p:nvSpPr>
          <p:spPr>
            <a:xfrm>
              <a:off x="4572000" y="234888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5" name="TextBox 174"/>
            <p:cNvSpPr txBox="1"/>
            <p:nvPr/>
          </p:nvSpPr>
          <p:spPr>
            <a:xfrm>
              <a:off x="4572000"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6" name="TextBox 175"/>
            <p:cNvSpPr txBox="1"/>
            <p:nvPr/>
          </p:nvSpPr>
          <p:spPr>
            <a:xfrm>
              <a:off x="5508104"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7" name="TextBox 176"/>
            <p:cNvSpPr txBox="1"/>
            <p:nvPr/>
          </p:nvSpPr>
          <p:spPr>
            <a:xfrm>
              <a:off x="5508104"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8" name="TextBox 177"/>
            <p:cNvSpPr txBox="1"/>
            <p:nvPr/>
          </p:nvSpPr>
          <p:spPr>
            <a:xfrm>
              <a:off x="6444208"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79" name="TextBox 178"/>
            <p:cNvSpPr txBox="1"/>
            <p:nvPr/>
          </p:nvSpPr>
          <p:spPr>
            <a:xfrm>
              <a:off x="7380312" y="1988840"/>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80" name="TextBox 179"/>
            <p:cNvSpPr txBox="1"/>
            <p:nvPr/>
          </p:nvSpPr>
          <p:spPr>
            <a:xfrm>
              <a:off x="6444208" y="2348880"/>
              <a:ext cx="936104" cy="369332"/>
            </a:xfrm>
            <a:prstGeom prst="rect">
              <a:avLst/>
            </a:prstGeom>
            <a:solidFill>
              <a:srgbClr val="00B0F0"/>
            </a:solidFill>
            <a:ln w="22225">
              <a:solidFill>
                <a:schemeClr val="tx1"/>
              </a:solidFill>
            </a:ln>
          </p:spPr>
          <p:txBody>
            <a:bodyPr wrap="square"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181" name="TextBox 180"/>
            <p:cNvSpPr txBox="1"/>
            <p:nvPr/>
          </p:nvSpPr>
          <p:spPr>
            <a:xfrm>
              <a:off x="6444208"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182" name="TextBox 181"/>
            <p:cNvSpPr txBox="1"/>
            <p:nvPr/>
          </p:nvSpPr>
          <p:spPr>
            <a:xfrm>
              <a:off x="7380312" y="2699628"/>
              <a:ext cx="936104" cy="369332"/>
            </a:xfrm>
            <a:prstGeom prst="rect">
              <a:avLst/>
            </a:prstGeom>
            <a:solidFill>
              <a:srgbClr val="A61A9F"/>
            </a:solidFill>
            <a:ln w="22225">
              <a:solidFill>
                <a:schemeClr val="tx1"/>
              </a:solidFill>
            </a:ln>
          </p:spPr>
          <p:txBody>
            <a:bodyPr wrap="square"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grpSp>
      <p:sp>
        <p:nvSpPr>
          <p:cNvPr id="183" name="Rectangle 182"/>
          <p:cNvSpPr/>
          <p:nvPr/>
        </p:nvSpPr>
        <p:spPr>
          <a:xfrm>
            <a:off x="827584"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4" name="Rectangle 183"/>
          <p:cNvSpPr/>
          <p:nvPr/>
        </p:nvSpPr>
        <p:spPr>
          <a:xfrm>
            <a:off x="827584"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5" name="Rectangle 184"/>
          <p:cNvSpPr/>
          <p:nvPr/>
        </p:nvSpPr>
        <p:spPr>
          <a:xfrm>
            <a:off x="827584"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6" name="Rectangle 185"/>
          <p:cNvSpPr/>
          <p:nvPr/>
        </p:nvSpPr>
        <p:spPr>
          <a:xfrm>
            <a:off x="1763688"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7" name="Rectangle 186"/>
          <p:cNvSpPr/>
          <p:nvPr/>
        </p:nvSpPr>
        <p:spPr>
          <a:xfrm>
            <a:off x="1763688"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9" name="Rectangle 188"/>
          <p:cNvSpPr/>
          <p:nvPr/>
        </p:nvSpPr>
        <p:spPr>
          <a:xfrm>
            <a:off x="2699792"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0" name="Rectangle 189"/>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2" name="Rectangle 191"/>
          <p:cNvSpPr/>
          <p:nvPr/>
        </p:nvSpPr>
        <p:spPr>
          <a:xfrm>
            <a:off x="3635896"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3" name="Rectangle 192"/>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5" name="Rectangle 194"/>
          <p:cNvSpPr/>
          <p:nvPr/>
        </p:nvSpPr>
        <p:spPr>
          <a:xfrm>
            <a:off x="4572000"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6" name="Rectangle 195"/>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8" name="Rectangle 197"/>
          <p:cNvSpPr/>
          <p:nvPr/>
        </p:nvSpPr>
        <p:spPr>
          <a:xfrm>
            <a:off x="5508104"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9" name="Rectangle 198"/>
          <p:cNvSpPr/>
          <p:nvPr/>
        </p:nvSpPr>
        <p:spPr>
          <a:xfrm>
            <a:off x="5508104"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1" name="Rectangle 200"/>
          <p:cNvSpPr/>
          <p:nvPr/>
        </p:nvSpPr>
        <p:spPr>
          <a:xfrm>
            <a:off x="6444208"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2" name="Rectangle 201"/>
          <p:cNvSpPr/>
          <p:nvPr/>
        </p:nvSpPr>
        <p:spPr>
          <a:xfrm>
            <a:off x="6444208"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4" name="Rectangle 203"/>
          <p:cNvSpPr/>
          <p:nvPr/>
        </p:nvSpPr>
        <p:spPr>
          <a:xfrm>
            <a:off x="7380312" y="306896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5" name="Rectangle 204"/>
          <p:cNvSpPr/>
          <p:nvPr/>
        </p:nvSpPr>
        <p:spPr>
          <a:xfrm>
            <a:off x="738031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7" name="TextBox 206"/>
          <p:cNvSpPr txBox="1"/>
          <p:nvPr/>
        </p:nvSpPr>
        <p:spPr>
          <a:xfrm>
            <a:off x="827584" y="3068961"/>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09" name="TextBox 208"/>
          <p:cNvSpPr txBox="1"/>
          <p:nvPr/>
        </p:nvSpPr>
        <p:spPr>
          <a:xfrm>
            <a:off x="827584" y="3779748"/>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0" name="TextBox 209"/>
          <p:cNvSpPr txBox="1"/>
          <p:nvPr/>
        </p:nvSpPr>
        <p:spPr>
          <a:xfrm>
            <a:off x="3635896"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11" name="TextBox 210"/>
          <p:cNvSpPr txBox="1"/>
          <p:nvPr/>
        </p:nvSpPr>
        <p:spPr>
          <a:xfrm>
            <a:off x="4572000" y="3068961"/>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4" name="TextBox 213"/>
          <p:cNvSpPr txBox="1"/>
          <p:nvPr/>
        </p:nvSpPr>
        <p:spPr>
          <a:xfrm>
            <a:off x="5508104" y="3419708"/>
            <a:ext cx="936104" cy="373659"/>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5" name="TextBox 214"/>
          <p:cNvSpPr txBox="1"/>
          <p:nvPr/>
        </p:nvSpPr>
        <p:spPr>
          <a:xfrm>
            <a:off x="7380312" y="3419708"/>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6" name="TextBox 215"/>
          <p:cNvSpPr txBox="1"/>
          <p:nvPr/>
        </p:nvSpPr>
        <p:spPr>
          <a:xfrm>
            <a:off x="1763688"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17" name="TextBox 216"/>
          <p:cNvSpPr txBox="1"/>
          <p:nvPr/>
        </p:nvSpPr>
        <p:spPr>
          <a:xfrm>
            <a:off x="2699792"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18" name="TextBox 217"/>
          <p:cNvSpPr txBox="1"/>
          <p:nvPr/>
        </p:nvSpPr>
        <p:spPr>
          <a:xfrm>
            <a:off x="3635896" y="3068961"/>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19" name="TextBox 218"/>
          <p:cNvSpPr txBox="1"/>
          <p:nvPr/>
        </p:nvSpPr>
        <p:spPr>
          <a:xfrm>
            <a:off x="3635896"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0" name="TextBox 219"/>
          <p:cNvSpPr txBox="1"/>
          <p:nvPr/>
        </p:nvSpPr>
        <p:spPr>
          <a:xfrm>
            <a:off x="2699792"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1" name="TextBox 220"/>
          <p:cNvSpPr txBox="1"/>
          <p:nvPr/>
        </p:nvSpPr>
        <p:spPr>
          <a:xfrm>
            <a:off x="1763688"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2" name="TextBox 221"/>
          <p:cNvSpPr txBox="1"/>
          <p:nvPr/>
        </p:nvSpPr>
        <p:spPr>
          <a:xfrm>
            <a:off x="827584"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3" name="TextBox 222"/>
          <p:cNvSpPr txBox="1"/>
          <p:nvPr/>
        </p:nvSpPr>
        <p:spPr>
          <a:xfrm>
            <a:off x="4572000"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5" name="TextBox 224"/>
          <p:cNvSpPr txBox="1"/>
          <p:nvPr/>
        </p:nvSpPr>
        <p:spPr>
          <a:xfrm>
            <a:off x="5508104"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6" name="TextBox 225"/>
          <p:cNvSpPr txBox="1"/>
          <p:nvPr/>
        </p:nvSpPr>
        <p:spPr>
          <a:xfrm>
            <a:off x="5508104"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9" name="TextBox 228"/>
          <p:cNvSpPr txBox="1"/>
          <p:nvPr/>
        </p:nvSpPr>
        <p:spPr>
          <a:xfrm>
            <a:off x="6444208" y="3429001"/>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230" name="TextBox 229"/>
          <p:cNvSpPr txBox="1"/>
          <p:nvPr/>
        </p:nvSpPr>
        <p:spPr>
          <a:xfrm>
            <a:off x="6444208" y="3059669"/>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31" name="TextBox 230"/>
          <p:cNvSpPr txBox="1"/>
          <p:nvPr/>
        </p:nvSpPr>
        <p:spPr>
          <a:xfrm>
            <a:off x="7380312" y="306896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55" name="Rectangle 254"/>
          <p:cNvSpPr/>
          <p:nvPr/>
        </p:nvSpPr>
        <p:spPr bwMode="auto">
          <a:xfrm>
            <a:off x="1311537"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7" name="Rectangle 256"/>
          <p:cNvSpPr/>
          <p:nvPr/>
        </p:nvSpPr>
        <p:spPr bwMode="auto">
          <a:xfrm>
            <a:off x="4287938"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8" name="Rectangle 257"/>
          <p:cNvSpPr/>
          <p:nvPr/>
        </p:nvSpPr>
        <p:spPr bwMode="auto">
          <a:xfrm>
            <a:off x="5702062" y="1881916"/>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60" name="Rectangle 259"/>
          <p:cNvSpPr/>
          <p:nvPr/>
        </p:nvSpPr>
        <p:spPr>
          <a:xfrm>
            <a:off x="4409136" y="2512305"/>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1" name="Rectangle 260"/>
          <p:cNvSpPr/>
          <p:nvPr/>
        </p:nvSpPr>
        <p:spPr>
          <a:xfrm>
            <a:off x="4409136" y="2143594"/>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2" name="Rectangle 261"/>
          <p:cNvSpPr/>
          <p:nvPr/>
        </p:nvSpPr>
        <p:spPr>
          <a:xfrm>
            <a:off x="5823260" y="2512305"/>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3" name="Rectangle 262"/>
          <p:cNvSpPr/>
          <p:nvPr/>
        </p:nvSpPr>
        <p:spPr>
          <a:xfrm>
            <a:off x="5823260" y="2157523"/>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5" name="Rectangle 264"/>
          <p:cNvSpPr/>
          <p:nvPr/>
        </p:nvSpPr>
        <p:spPr>
          <a:xfrm>
            <a:off x="1446210" y="2512305"/>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7" name="Rectangle 266"/>
          <p:cNvSpPr/>
          <p:nvPr/>
        </p:nvSpPr>
        <p:spPr bwMode="auto">
          <a:xfrm>
            <a:off x="7072177" y="1844824"/>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68" name="Rectangle 267"/>
          <p:cNvSpPr/>
          <p:nvPr/>
        </p:nvSpPr>
        <p:spPr>
          <a:xfrm>
            <a:off x="7206850" y="2495942"/>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0" name="TextBox 269"/>
          <p:cNvSpPr txBox="1"/>
          <p:nvPr/>
        </p:nvSpPr>
        <p:spPr>
          <a:xfrm>
            <a:off x="1897828" y="3265820"/>
            <a:ext cx="5050441"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Batch Scheduler</a:t>
            </a:r>
          </a:p>
        </p:txBody>
      </p:sp>
      <p:sp>
        <p:nvSpPr>
          <p:cNvPr id="271" name="Down Arrow 270"/>
          <p:cNvSpPr/>
          <p:nvPr/>
        </p:nvSpPr>
        <p:spPr>
          <a:xfrm>
            <a:off x="3714394" y="2924950"/>
            <a:ext cx="1289654" cy="216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2" name="Rectangle 271"/>
          <p:cNvSpPr/>
          <p:nvPr/>
        </p:nvSpPr>
        <p:spPr>
          <a:xfrm>
            <a:off x="7204874" y="2132856"/>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3" name="Rectangle 272"/>
          <p:cNvSpPr/>
          <p:nvPr/>
        </p:nvSpPr>
        <p:spPr bwMode="auto">
          <a:xfrm>
            <a:off x="5960994" y="416086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4" name="Rectangle 273"/>
          <p:cNvSpPr/>
          <p:nvPr/>
        </p:nvSpPr>
        <p:spPr bwMode="auto">
          <a:xfrm>
            <a:off x="4546870"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5" name="Rectangle 274"/>
          <p:cNvSpPr/>
          <p:nvPr/>
        </p:nvSpPr>
        <p:spPr bwMode="auto">
          <a:xfrm>
            <a:off x="3065408"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6" name="Rectangle 275"/>
          <p:cNvSpPr/>
          <p:nvPr/>
        </p:nvSpPr>
        <p:spPr bwMode="auto">
          <a:xfrm>
            <a:off x="1570469"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7" name="Rectangle 276"/>
          <p:cNvSpPr/>
          <p:nvPr/>
        </p:nvSpPr>
        <p:spPr>
          <a:xfrm>
            <a:off x="1705142" y="5063396"/>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8" name="Rectangle 277"/>
          <p:cNvSpPr/>
          <p:nvPr/>
        </p:nvSpPr>
        <p:spPr>
          <a:xfrm>
            <a:off x="1705142" y="4317019"/>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9" name="Rectangle 278"/>
          <p:cNvSpPr/>
          <p:nvPr/>
        </p:nvSpPr>
        <p:spPr>
          <a:xfrm>
            <a:off x="1705142" y="4685732"/>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0" name="Rectangle 279"/>
          <p:cNvSpPr/>
          <p:nvPr/>
        </p:nvSpPr>
        <p:spPr>
          <a:xfrm>
            <a:off x="4668068" y="5063396"/>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1" name="Rectangle 280"/>
          <p:cNvSpPr/>
          <p:nvPr/>
        </p:nvSpPr>
        <p:spPr>
          <a:xfrm>
            <a:off x="4668068" y="4685732"/>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2" name="Rectangle 281"/>
          <p:cNvSpPr/>
          <p:nvPr/>
        </p:nvSpPr>
        <p:spPr>
          <a:xfrm>
            <a:off x="3186605" y="5054445"/>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3" name="Rectangle 282"/>
          <p:cNvSpPr/>
          <p:nvPr/>
        </p:nvSpPr>
        <p:spPr>
          <a:xfrm>
            <a:off x="3192534" y="4682116"/>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4" name="Down Arrow 283"/>
          <p:cNvSpPr/>
          <p:nvPr/>
        </p:nvSpPr>
        <p:spPr>
          <a:xfrm>
            <a:off x="3714394" y="3820399"/>
            <a:ext cx="1289654" cy="25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85" name="Straight Connector 284"/>
          <p:cNvCxnSpPr/>
          <p:nvPr/>
        </p:nvCxnSpPr>
        <p:spPr>
          <a:xfrm>
            <a:off x="251520" y="3068960"/>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51520" y="3933056"/>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36512" y="1700813"/>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1</a:t>
            </a:r>
          </a:p>
        </p:txBody>
      </p:sp>
      <p:sp>
        <p:nvSpPr>
          <p:cNvPr id="155" name="TextBox 154"/>
          <p:cNvSpPr txBox="1"/>
          <p:nvPr/>
        </p:nvSpPr>
        <p:spPr>
          <a:xfrm>
            <a:off x="-36512" y="3356997"/>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2</a:t>
            </a:r>
          </a:p>
        </p:txBody>
      </p:sp>
      <p:sp>
        <p:nvSpPr>
          <p:cNvPr id="161" name="TextBox 160"/>
          <p:cNvSpPr txBox="1"/>
          <p:nvPr/>
        </p:nvSpPr>
        <p:spPr>
          <a:xfrm>
            <a:off x="-36512" y="4582294"/>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3</a:t>
            </a:r>
          </a:p>
        </p:txBody>
      </p:sp>
      <p:sp>
        <p:nvSpPr>
          <p:cNvPr id="162" name="TextBox 161"/>
          <p:cNvSpPr txBox="1"/>
          <p:nvPr/>
        </p:nvSpPr>
        <p:spPr>
          <a:xfrm>
            <a:off x="2699792" y="2348880"/>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56" name="Rectangle 255"/>
          <p:cNvSpPr/>
          <p:nvPr/>
        </p:nvSpPr>
        <p:spPr bwMode="auto">
          <a:xfrm>
            <a:off x="2792642"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9" name="Rectangle 258"/>
          <p:cNvSpPr/>
          <p:nvPr/>
        </p:nvSpPr>
        <p:spPr>
          <a:xfrm>
            <a:off x="2913839" y="2143594"/>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6" name="Rectangle 265"/>
          <p:cNvSpPr/>
          <p:nvPr/>
        </p:nvSpPr>
        <p:spPr>
          <a:xfrm>
            <a:off x="2913839" y="2512305"/>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8" name="Rectangle 187"/>
          <p:cNvSpPr/>
          <p:nvPr/>
        </p:nvSpPr>
        <p:spPr>
          <a:xfrm>
            <a:off x="1763688"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1" name="Rectangle 190"/>
          <p:cNvSpPr/>
          <p:nvPr/>
        </p:nvSpPr>
        <p:spPr>
          <a:xfrm>
            <a:off x="2699792"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4" name="Rectangle 193"/>
          <p:cNvSpPr/>
          <p:nvPr/>
        </p:nvSpPr>
        <p:spPr>
          <a:xfrm>
            <a:off x="3635896"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7" name="Rectangle 196"/>
          <p:cNvSpPr/>
          <p:nvPr/>
        </p:nvSpPr>
        <p:spPr>
          <a:xfrm>
            <a:off x="4572000"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0" name="Rectangle 199"/>
          <p:cNvSpPr/>
          <p:nvPr/>
        </p:nvSpPr>
        <p:spPr>
          <a:xfrm>
            <a:off x="5508104"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3" name="Rectangle 202"/>
          <p:cNvSpPr/>
          <p:nvPr/>
        </p:nvSpPr>
        <p:spPr>
          <a:xfrm>
            <a:off x="6444208"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6" name="Rectangle 205"/>
          <p:cNvSpPr/>
          <p:nvPr/>
        </p:nvSpPr>
        <p:spPr>
          <a:xfrm>
            <a:off x="7380312" y="378904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08" name="TextBox 207"/>
          <p:cNvSpPr txBox="1"/>
          <p:nvPr/>
        </p:nvSpPr>
        <p:spPr>
          <a:xfrm rot="16200000">
            <a:off x="-1082145" y="3394517"/>
            <a:ext cx="2984984" cy="461665"/>
          </a:xfrm>
          <a:prstGeom prst="rect">
            <a:avLst/>
          </a:prstGeom>
          <a:noFill/>
        </p:spPr>
        <p:txBody>
          <a:bodyPr wrap="none" lIns="91416" tIns="45709" rIns="91416" bIns="45709" rtlCol="0">
            <a:spAutoFit/>
          </a:bodyPr>
          <a:lstStyle/>
          <a:p>
            <a:pPr defTabSz="914165"/>
            <a:r>
              <a:rPr lang="en-US" sz="2400" dirty="0">
                <a:solidFill>
                  <a:srgbClr val="000000"/>
                </a:solidFill>
                <a:latin typeface="Tahoma"/>
              </a:rPr>
              <a:t>Monolithic Scheduler</a:t>
            </a:r>
          </a:p>
        </p:txBody>
      </p:sp>
      <p:sp>
        <p:nvSpPr>
          <p:cNvPr id="212" name="TextBox 211"/>
          <p:cNvSpPr txBox="1"/>
          <p:nvPr/>
        </p:nvSpPr>
        <p:spPr>
          <a:xfrm>
            <a:off x="0" y="2276873"/>
            <a:ext cx="1403648" cy="654986"/>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Batch Formation</a:t>
            </a:r>
            <a:endParaRPr lang="en-US" b="1" dirty="0">
              <a:solidFill>
                <a:srgbClr val="000000"/>
              </a:solidFill>
              <a:latin typeface="Tahoma"/>
            </a:endParaRPr>
          </a:p>
        </p:txBody>
      </p:sp>
      <p:sp>
        <p:nvSpPr>
          <p:cNvPr id="224" name="TextBox 223"/>
          <p:cNvSpPr txBox="1"/>
          <p:nvPr/>
        </p:nvSpPr>
        <p:spPr>
          <a:xfrm>
            <a:off x="0" y="5085189"/>
            <a:ext cx="1440160" cy="936313"/>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DRAM Command Scheduler</a:t>
            </a:r>
            <a:endParaRPr lang="en-US" b="1" dirty="0">
              <a:solidFill>
                <a:srgbClr val="000000"/>
              </a:solidFill>
              <a:latin typeface="Tahoma"/>
            </a:endParaRPr>
          </a:p>
        </p:txBody>
      </p:sp>
      <p:sp>
        <p:nvSpPr>
          <p:cNvPr id="213" name="TextBox 212"/>
          <p:cNvSpPr txBox="1"/>
          <p:nvPr/>
        </p:nvSpPr>
        <p:spPr>
          <a:xfrm>
            <a:off x="1724896"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1</a:t>
            </a:r>
            <a:endParaRPr lang="en-US" dirty="0">
              <a:solidFill>
                <a:srgbClr val="000000"/>
              </a:solidFill>
              <a:latin typeface="Tahoma"/>
            </a:endParaRPr>
          </a:p>
        </p:txBody>
      </p:sp>
      <p:sp>
        <p:nvSpPr>
          <p:cNvPr id="227" name="TextBox 226"/>
          <p:cNvSpPr txBox="1"/>
          <p:nvPr/>
        </p:nvSpPr>
        <p:spPr>
          <a:xfrm>
            <a:off x="3186562" y="5347848"/>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2</a:t>
            </a:r>
            <a:endParaRPr lang="en-US" dirty="0">
              <a:solidFill>
                <a:srgbClr val="000000"/>
              </a:solidFill>
              <a:latin typeface="Tahoma"/>
            </a:endParaRPr>
          </a:p>
        </p:txBody>
      </p:sp>
      <p:sp>
        <p:nvSpPr>
          <p:cNvPr id="228" name="TextBox 227"/>
          <p:cNvSpPr txBox="1"/>
          <p:nvPr/>
        </p:nvSpPr>
        <p:spPr>
          <a:xfrm>
            <a:off x="4696722"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3</a:t>
            </a:r>
            <a:endParaRPr lang="en-US" dirty="0">
              <a:solidFill>
                <a:srgbClr val="000000"/>
              </a:solidFill>
              <a:latin typeface="Tahoma"/>
            </a:endParaRPr>
          </a:p>
        </p:txBody>
      </p:sp>
      <p:sp>
        <p:nvSpPr>
          <p:cNvPr id="232" name="TextBox 231"/>
          <p:cNvSpPr txBox="1"/>
          <p:nvPr/>
        </p:nvSpPr>
        <p:spPr>
          <a:xfrm>
            <a:off x="6089112" y="5361704"/>
            <a:ext cx="896998"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4</a:t>
            </a:r>
            <a:endParaRPr lang="en-US" dirty="0">
              <a:solidFill>
                <a:srgbClr val="000000"/>
              </a:solidFill>
              <a:latin typeface="Tahoma"/>
            </a:endParaRPr>
          </a:p>
        </p:txBody>
      </p:sp>
    </p:spTree>
    <p:extLst>
      <p:ext uri="{BB962C8B-B14F-4D97-AF65-F5344CB8AC3E}">
        <p14:creationId xmlns:p14="http://schemas.microsoft.com/office/powerpoint/2010/main" val="11526803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208"/>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183"/>
                                        </p:tgtEl>
                                      </p:cBhvr>
                                    </p:animEffect>
                                    <p:set>
                                      <p:cBhvr>
                                        <p:cTn id="12" dur="1" fill="hold">
                                          <p:stCondLst>
                                            <p:cond delay="499"/>
                                          </p:stCondLst>
                                        </p:cTn>
                                        <p:tgtEl>
                                          <p:spTgt spid="18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84"/>
                                        </p:tgtEl>
                                      </p:cBhvr>
                                    </p:animEffect>
                                    <p:set>
                                      <p:cBhvr>
                                        <p:cTn id="15" dur="1" fill="hold">
                                          <p:stCondLst>
                                            <p:cond delay="499"/>
                                          </p:stCondLst>
                                        </p:cTn>
                                        <p:tgtEl>
                                          <p:spTgt spid="18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85"/>
                                        </p:tgtEl>
                                      </p:cBhvr>
                                    </p:animEffect>
                                    <p:set>
                                      <p:cBhvr>
                                        <p:cTn id="18" dur="1" fill="hold">
                                          <p:stCondLst>
                                            <p:cond delay="499"/>
                                          </p:stCondLst>
                                        </p:cTn>
                                        <p:tgtEl>
                                          <p:spTgt spid="18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86"/>
                                        </p:tgtEl>
                                      </p:cBhvr>
                                    </p:animEffect>
                                    <p:set>
                                      <p:cBhvr>
                                        <p:cTn id="21" dur="1" fill="hold">
                                          <p:stCondLst>
                                            <p:cond delay="499"/>
                                          </p:stCondLst>
                                        </p:cTn>
                                        <p:tgtEl>
                                          <p:spTgt spid="18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87"/>
                                        </p:tgtEl>
                                      </p:cBhvr>
                                    </p:animEffect>
                                    <p:set>
                                      <p:cBhvr>
                                        <p:cTn id="24" dur="1" fill="hold">
                                          <p:stCondLst>
                                            <p:cond delay="499"/>
                                          </p:stCondLst>
                                        </p:cTn>
                                        <p:tgtEl>
                                          <p:spTgt spid="187"/>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88"/>
                                        </p:tgtEl>
                                      </p:cBhvr>
                                    </p:animEffect>
                                    <p:set>
                                      <p:cBhvr>
                                        <p:cTn id="27" dur="1" fill="hold">
                                          <p:stCondLst>
                                            <p:cond delay="499"/>
                                          </p:stCondLst>
                                        </p:cTn>
                                        <p:tgtEl>
                                          <p:spTgt spid="188"/>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89"/>
                                        </p:tgtEl>
                                      </p:cBhvr>
                                    </p:animEffect>
                                    <p:set>
                                      <p:cBhvr>
                                        <p:cTn id="30" dur="1" fill="hold">
                                          <p:stCondLst>
                                            <p:cond delay="499"/>
                                          </p:stCondLst>
                                        </p:cTn>
                                        <p:tgtEl>
                                          <p:spTgt spid="189"/>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90"/>
                                        </p:tgtEl>
                                      </p:cBhvr>
                                    </p:animEffect>
                                    <p:set>
                                      <p:cBhvr>
                                        <p:cTn id="33" dur="1" fill="hold">
                                          <p:stCondLst>
                                            <p:cond delay="499"/>
                                          </p:stCondLst>
                                        </p:cTn>
                                        <p:tgtEl>
                                          <p:spTgt spid="190"/>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91"/>
                                        </p:tgtEl>
                                      </p:cBhvr>
                                    </p:animEffect>
                                    <p:set>
                                      <p:cBhvr>
                                        <p:cTn id="36" dur="1" fill="hold">
                                          <p:stCondLst>
                                            <p:cond delay="499"/>
                                          </p:stCondLst>
                                        </p:cTn>
                                        <p:tgtEl>
                                          <p:spTgt spid="19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92"/>
                                        </p:tgtEl>
                                      </p:cBhvr>
                                    </p:animEffect>
                                    <p:set>
                                      <p:cBhvr>
                                        <p:cTn id="39" dur="1" fill="hold">
                                          <p:stCondLst>
                                            <p:cond delay="499"/>
                                          </p:stCondLst>
                                        </p:cTn>
                                        <p:tgtEl>
                                          <p:spTgt spid="192"/>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93"/>
                                        </p:tgtEl>
                                      </p:cBhvr>
                                    </p:animEffect>
                                    <p:set>
                                      <p:cBhvr>
                                        <p:cTn id="42" dur="1" fill="hold">
                                          <p:stCondLst>
                                            <p:cond delay="499"/>
                                          </p:stCondLst>
                                        </p:cTn>
                                        <p:tgtEl>
                                          <p:spTgt spid="19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194"/>
                                        </p:tgtEl>
                                      </p:cBhvr>
                                    </p:animEffect>
                                    <p:set>
                                      <p:cBhvr>
                                        <p:cTn id="45" dur="1" fill="hold">
                                          <p:stCondLst>
                                            <p:cond delay="499"/>
                                          </p:stCondLst>
                                        </p:cTn>
                                        <p:tgtEl>
                                          <p:spTgt spid="194"/>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195"/>
                                        </p:tgtEl>
                                      </p:cBhvr>
                                    </p:animEffect>
                                    <p:set>
                                      <p:cBhvr>
                                        <p:cTn id="48" dur="1" fill="hold">
                                          <p:stCondLst>
                                            <p:cond delay="499"/>
                                          </p:stCondLst>
                                        </p:cTn>
                                        <p:tgtEl>
                                          <p:spTgt spid="195"/>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196"/>
                                        </p:tgtEl>
                                      </p:cBhvr>
                                    </p:animEffect>
                                    <p:set>
                                      <p:cBhvr>
                                        <p:cTn id="51" dur="1" fill="hold">
                                          <p:stCondLst>
                                            <p:cond delay="499"/>
                                          </p:stCondLst>
                                        </p:cTn>
                                        <p:tgtEl>
                                          <p:spTgt spid="196"/>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197"/>
                                        </p:tgtEl>
                                      </p:cBhvr>
                                    </p:animEffect>
                                    <p:set>
                                      <p:cBhvr>
                                        <p:cTn id="54" dur="1" fill="hold">
                                          <p:stCondLst>
                                            <p:cond delay="499"/>
                                          </p:stCondLst>
                                        </p:cTn>
                                        <p:tgtEl>
                                          <p:spTgt spid="197"/>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198"/>
                                        </p:tgtEl>
                                      </p:cBhvr>
                                    </p:animEffect>
                                    <p:set>
                                      <p:cBhvr>
                                        <p:cTn id="57" dur="1" fill="hold">
                                          <p:stCondLst>
                                            <p:cond delay="499"/>
                                          </p:stCondLst>
                                        </p:cTn>
                                        <p:tgtEl>
                                          <p:spTgt spid="198"/>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99"/>
                                        </p:tgtEl>
                                      </p:cBhvr>
                                    </p:animEffect>
                                    <p:set>
                                      <p:cBhvr>
                                        <p:cTn id="60" dur="1" fill="hold">
                                          <p:stCondLst>
                                            <p:cond delay="499"/>
                                          </p:stCondLst>
                                        </p:cTn>
                                        <p:tgtEl>
                                          <p:spTgt spid="199"/>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200"/>
                                        </p:tgtEl>
                                      </p:cBhvr>
                                    </p:animEffect>
                                    <p:set>
                                      <p:cBhvr>
                                        <p:cTn id="63" dur="1" fill="hold">
                                          <p:stCondLst>
                                            <p:cond delay="499"/>
                                          </p:stCondLst>
                                        </p:cTn>
                                        <p:tgtEl>
                                          <p:spTgt spid="200"/>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201"/>
                                        </p:tgtEl>
                                      </p:cBhvr>
                                    </p:animEffect>
                                    <p:set>
                                      <p:cBhvr>
                                        <p:cTn id="66" dur="1" fill="hold">
                                          <p:stCondLst>
                                            <p:cond delay="499"/>
                                          </p:stCondLst>
                                        </p:cTn>
                                        <p:tgtEl>
                                          <p:spTgt spid="201"/>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202"/>
                                        </p:tgtEl>
                                      </p:cBhvr>
                                    </p:animEffect>
                                    <p:set>
                                      <p:cBhvr>
                                        <p:cTn id="69" dur="1" fill="hold">
                                          <p:stCondLst>
                                            <p:cond delay="499"/>
                                          </p:stCondLst>
                                        </p:cTn>
                                        <p:tgtEl>
                                          <p:spTgt spid="202"/>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203"/>
                                        </p:tgtEl>
                                      </p:cBhvr>
                                    </p:animEffect>
                                    <p:set>
                                      <p:cBhvr>
                                        <p:cTn id="72" dur="1" fill="hold">
                                          <p:stCondLst>
                                            <p:cond delay="499"/>
                                          </p:stCondLst>
                                        </p:cTn>
                                        <p:tgtEl>
                                          <p:spTgt spid="203"/>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204"/>
                                        </p:tgtEl>
                                      </p:cBhvr>
                                    </p:animEffect>
                                    <p:set>
                                      <p:cBhvr>
                                        <p:cTn id="75" dur="1" fill="hold">
                                          <p:stCondLst>
                                            <p:cond delay="499"/>
                                          </p:stCondLst>
                                        </p:cTn>
                                        <p:tgtEl>
                                          <p:spTgt spid="204"/>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205"/>
                                        </p:tgtEl>
                                      </p:cBhvr>
                                    </p:animEffect>
                                    <p:set>
                                      <p:cBhvr>
                                        <p:cTn id="78" dur="1" fill="hold">
                                          <p:stCondLst>
                                            <p:cond delay="499"/>
                                          </p:stCondLst>
                                        </p:cTn>
                                        <p:tgtEl>
                                          <p:spTgt spid="205"/>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206"/>
                                        </p:tgtEl>
                                      </p:cBhvr>
                                    </p:animEffect>
                                    <p:set>
                                      <p:cBhvr>
                                        <p:cTn id="81" dur="1" fill="hold">
                                          <p:stCondLst>
                                            <p:cond delay="499"/>
                                          </p:stCondLst>
                                        </p:cTn>
                                        <p:tgtEl>
                                          <p:spTgt spid="206"/>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207"/>
                                        </p:tgtEl>
                                      </p:cBhvr>
                                    </p:animEffect>
                                    <p:set>
                                      <p:cBhvr>
                                        <p:cTn id="84" dur="1" fill="hold">
                                          <p:stCondLst>
                                            <p:cond delay="499"/>
                                          </p:stCondLst>
                                        </p:cTn>
                                        <p:tgtEl>
                                          <p:spTgt spid="207"/>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209"/>
                                        </p:tgtEl>
                                      </p:cBhvr>
                                    </p:animEffect>
                                    <p:set>
                                      <p:cBhvr>
                                        <p:cTn id="87" dur="1" fill="hold">
                                          <p:stCondLst>
                                            <p:cond delay="499"/>
                                          </p:stCondLst>
                                        </p:cTn>
                                        <p:tgtEl>
                                          <p:spTgt spid="209"/>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210"/>
                                        </p:tgtEl>
                                      </p:cBhvr>
                                    </p:animEffect>
                                    <p:set>
                                      <p:cBhvr>
                                        <p:cTn id="90" dur="1" fill="hold">
                                          <p:stCondLst>
                                            <p:cond delay="499"/>
                                          </p:stCondLst>
                                        </p:cTn>
                                        <p:tgtEl>
                                          <p:spTgt spid="210"/>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500"/>
                                        <p:tgtEl>
                                          <p:spTgt spid="211"/>
                                        </p:tgtEl>
                                      </p:cBhvr>
                                    </p:animEffect>
                                    <p:set>
                                      <p:cBhvr>
                                        <p:cTn id="93" dur="1" fill="hold">
                                          <p:stCondLst>
                                            <p:cond delay="499"/>
                                          </p:stCondLst>
                                        </p:cTn>
                                        <p:tgtEl>
                                          <p:spTgt spid="211"/>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500"/>
                                        <p:tgtEl>
                                          <p:spTgt spid="214"/>
                                        </p:tgtEl>
                                      </p:cBhvr>
                                    </p:animEffect>
                                    <p:set>
                                      <p:cBhvr>
                                        <p:cTn id="96" dur="1" fill="hold">
                                          <p:stCondLst>
                                            <p:cond delay="499"/>
                                          </p:stCondLst>
                                        </p:cTn>
                                        <p:tgtEl>
                                          <p:spTgt spid="214"/>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500"/>
                                        <p:tgtEl>
                                          <p:spTgt spid="215"/>
                                        </p:tgtEl>
                                      </p:cBhvr>
                                    </p:animEffect>
                                    <p:set>
                                      <p:cBhvr>
                                        <p:cTn id="99" dur="1" fill="hold">
                                          <p:stCondLst>
                                            <p:cond delay="499"/>
                                          </p:stCondLst>
                                        </p:cTn>
                                        <p:tgtEl>
                                          <p:spTgt spid="215"/>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216"/>
                                        </p:tgtEl>
                                      </p:cBhvr>
                                    </p:animEffect>
                                    <p:set>
                                      <p:cBhvr>
                                        <p:cTn id="102" dur="1" fill="hold">
                                          <p:stCondLst>
                                            <p:cond delay="499"/>
                                          </p:stCondLst>
                                        </p:cTn>
                                        <p:tgtEl>
                                          <p:spTgt spid="216"/>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217"/>
                                        </p:tgtEl>
                                      </p:cBhvr>
                                    </p:animEffect>
                                    <p:set>
                                      <p:cBhvr>
                                        <p:cTn id="105" dur="1" fill="hold">
                                          <p:stCondLst>
                                            <p:cond delay="499"/>
                                          </p:stCondLst>
                                        </p:cTn>
                                        <p:tgtEl>
                                          <p:spTgt spid="217"/>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218"/>
                                        </p:tgtEl>
                                      </p:cBhvr>
                                    </p:animEffect>
                                    <p:set>
                                      <p:cBhvr>
                                        <p:cTn id="108" dur="1" fill="hold">
                                          <p:stCondLst>
                                            <p:cond delay="499"/>
                                          </p:stCondLst>
                                        </p:cTn>
                                        <p:tgtEl>
                                          <p:spTgt spid="218"/>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219"/>
                                        </p:tgtEl>
                                      </p:cBhvr>
                                    </p:animEffect>
                                    <p:set>
                                      <p:cBhvr>
                                        <p:cTn id="111" dur="1" fill="hold">
                                          <p:stCondLst>
                                            <p:cond delay="499"/>
                                          </p:stCondLst>
                                        </p:cTn>
                                        <p:tgtEl>
                                          <p:spTgt spid="219"/>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220"/>
                                        </p:tgtEl>
                                      </p:cBhvr>
                                    </p:animEffect>
                                    <p:set>
                                      <p:cBhvr>
                                        <p:cTn id="114" dur="1" fill="hold">
                                          <p:stCondLst>
                                            <p:cond delay="499"/>
                                          </p:stCondLst>
                                        </p:cTn>
                                        <p:tgtEl>
                                          <p:spTgt spid="220"/>
                                        </p:tgtEl>
                                        <p:attrNameLst>
                                          <p:attrName>style.visibility</p:attrName>
                                        </p:attrNameLst>
                                      </p:cBhvr>
                                      <p:to>
                                        <p:strVal val="hidden"/>
                                      </p:to>
                                    </p:set>
                                  </p:childTnLst>
                                </p:cTn>
                              </p:par>
                              <p:par>
                                <p:cTn id="115" presetID="10" presetClass="exit" presetSubtype="0" fill="hold" grpId="0" nodeType="withEffect">
                                  <p:stCondLst>
                                    <p:cond delay="0"/>
                                  </p:stCondLst>
                                  <p:childTnLst>
                                    <p:animEffect transition="out" filter="fade">
                                      <p:cBhvr>
                                        <p:cTn id="116" dur="500"/>
                                        <p:tgtEl>
                                          <p:spTgt spid="221"/>
                                        </p:tgtEl>
                                      </p:cBhvr>
                                    </p:animEffect>
                                    <p:set>
                                      <p:cBhvr>
                                        <p:cTn id="117" dur="1" fill="hold">
                                          <p:stCondLst>
                                            <p:cond delay="499"/>
                                          </p:stCondLst>
                                        </p:cTn>
                                        <p:tgtEl>
                                          <p:spTgt spid="221"/>
                                        </p:tgtEl>
                                        <p:attrNameLst>
                                          <p:attrName>style.visibility</p:attrName>
                                        </p:attrNameLst>
                                      </p:cBhvr>
                                      <p:to>
                                        <p:strVal val="hidden"/>
                                      </p:to>
                                    </p:set>
                                  </p:childTnLst>
                                </p:cTn>
                              </p:par>
                              <p:par>
                                <p:cTn id="118" presetID="10" presetClass="exit" presetSubtype="0" fill="hold" grpId="0" nodeType="withEffect">
                                  <p:stCondLst>
                                    <p:cond delay="0"/>
                                  </p:stCondLst>
                                  <p:childTnLst>
                                    <p:animEffect transition="out" filter="fade">
                                      <p:cBhvr>
                                        <p:cTn id="119" dur="500"/>
                                        <p:tgtEl>
                                          <p:spTgt spid="222"/>
                                        </p:tgtEl>
                                      </p:cBhvr>
                                    </p:animEffect>
                                    <p:set>
                                      <p:cBhvr>
                                        <p:cTn id="120" dur="1" fill="hold">
                                          <p:stCondLst>
                                            <p:cond delay="499"/>
                                          </p:stCondLst>
                                        </p:cTn>
                                        <p:tgtEl>
                                          <p:spTgt spid="222"/>
                                        </p:tgtEl>
                                        <p:attrNameLst>
                                          <p:attrName>style.visibility</p:attrName>
                                        </p:attrNameLst>
                                      </p:cBhvr>
                                      <p:to>
                                        <p:strVal val="hidden"/>
                                      </p:to>
                                    </p:set>
                                  </p:childTnLst>
                                </p:cTn>
                              </p:par>
                              <p:par>
                                <p:cTn id="121" presetID="10" presetClass="exit" presetSubtype="0" fill="hold" grpId="0" nodeType="withEffect">
                                  <p:stCondLst>
                                    <p:cond delay="0"/>
                                  </p:stCondLst>
                                  <p:childTnLst>
                                    <p:animEffect transition="out" filter="fade">
                                      <p:cBhvr>
                                        <p:cTn id="122" dur="500"/>
                                        <p:tgtEl>
                                          <p:spTgt spid="223"/>
                                        </p:tgtEl>
                                      </p:cBhvr>
                                    </p:animEffect>
                                    <p:set>
                                      <p:cBhvr>
                                        <p:cTn id="123" dur="1" fill="hold">
                                          <p:stCondLst>
                                            <p:cond delay="499"/>
                                          </p:stCondLst>
                                        </p:cTn>
                                        <p:tgtEl>
                                          <p:spTgt spid="223"/>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500"/>
                                        <p:tgtEl>
                                          <p:spTgt spid="225"/>
                                        </p:tgtEl>
                                      </p:cBhvr>
                                    </p:animEffect>
                                    <p:set>
                                      <p:cBhvr>
                                        <p:cTn id="126" dur="1" fill="hold">
                                          <p:stCondLst>
                                            <p:cond delay="499"/>
                                          </p:stCondLst>
                                        </p:cTn>
                                        <p:tgtEl>
                                          <p:spTgt spid="225"/>
                                        </p:tgtEl>
                                        <p:attrNameLst>
                                          <p:attrName>style.visibility</p:attrName>
                                        </p:attrNameLst>
                                      </p:cBhvr>
                                      <p:to>
                                        <p:strVal val="hidden"/>
                                      </p:to>
                                    </p:set>
                                  </p:childTnLst>
                                </p:cTn>
                              </p:par>
                              <p:par>
                                <p:cTn id="127" presetID="10" presetClass="exit" presetSubtype="0" fill="hold" grpId="0" nodeType="withEffect">
                                  <p:stCondLst>
                                    <p:cond delay="0"/>
                                  </p:stCondLst>
                                  <p:childTnLst>
                                    <p:animEffect transition="out" filter="fade">
                                      <p:cBhvr>
                                        <p:cTn id="128" dur="500"/>
                                        <p:tgtEl>
                                          <p:spTgt spid="226"/>
                                        </p:tgtEl>
                                      </p:cBhvr>
                                    </p:animEffect>
                                    <p:set>
                                      <p:cBhvr>
                                        <p:cTn id="129" dur="1" fill="hold">
                                          <p:stCondLst>
                                            <p:cond delay="499"/>
                                          </p:stCondLst>
                                        </p:cTn>
                                        <p:tgtEl>
                                          <p:spTgt spid="226"/>
                                        </p:tgtEl>
                                        <p:attrNameLst>
                                          <p:attrName>style.visibility</p:attrName>
                                        </p:attrNameLst>
                                      </p:cBhvr>
                                      <p:to>
                                        <p:strVal val="hidden"/>
                                      </p:to>
                                    </p:set>
                                  </p:childTnLst>
                                </p:cTn>
                              </p:par>
                              <p:par>
                                <p:cTn id="130" presetID="10" presetClass="exit" presetSubtype="0" fill="hold" grpId="0" nodeType="withEffect">
                                  <p:stCondLst>
                                    <p:cond delay="0"/>
                                  </p:stCondLst>
                                  <p:childTnLst>
                                    <p:animEffect transition="out" filter="fade">
                                      <p:cBhvr>
                                        <p:cTn id="131" dur="500"/>
                                        <p:tgtEl>
                                          <p:spTgt spid="229"/>
                                        </p:tgtEl>
                                      </p:cBhvr>
                                    </p:animEffect>
                                    <p:set>
                                      <p:cBhvr>
                                        <p:cTn id="132" dur="1" fill="hold">
                                          <p:stCondLst>
                                            <p:cond delay="499"/>
                                          </p:stCondLst>
                                        </p:cTn>
                                        <p:tgtEl>
                                          <p:spTgt spid="229"/>
                                        </p:tgtEl>
                                        <p:attrNameLst>
                                          <p:attrName>style.visibility</p:attrName>
                                        </p:attrNameLst>
                                      </p:cBhvr>
                                      <p:to>
                                        <p:strVal val="hidden"/>
                                      </p:to>
                                    </p:set>
                                  </p:childTnLst>
                                </p:cTn>
                              </p:par>
                              <p:par>
                                <p:cTn id="133" presetID="10" presetClass="exit" presetSubtype="0" fill="hold" grpId="0" nodeType="withEffect">
                                  <p:stCondLst>
                                    <p:cond delay="0"/>
                                  </p:stCondLst>
                                  <p:childTnLst>
                                    <p:animEffect transition="out" filter="fade">
                                      <p:cBhvr>
                                        <p:cTn id="134" dur="500"/>
                                        <p:tgtEl>
                                          <p:spTgt spid="230"/>
                                        </p:tgtEl>
                                      </p:cBhvr>
                                    </p:animEffect>
                                    <p:set>
                                      <p:cBhvr>
                                        <p:cTn id="135" dur="1" fill="hold">
                                          <p:stCondLst>
                                            <p:cond delay="499"/>
                                          </p:stCondLst>
                                        </p:cTn>
                                        <p:tgtEl>
                                          <p:spTgt spid="230"/>
                                        </p:tgtEl>
                                        <p:attrNameLst>
                                          <p:attrName>style.visibility</p:attrName>
                                        </p:attrNameLst>
                                      </p:cBhvr>
                                      <p:to>
                                        <p:strVal val="hidden"/>
                                      </p:to>
                                    </p:set>
                                  </p:childTnLst>
                                </p:cTn>
                              </p:par>
                              <p:par>
                                <p:cTn id="136" presetID="10" presetClass="exit" presetSubtype="0" fill="hold" grpId="0" nodeType="withEffect">
                                  <p:stCondLst>
                                    <p:cond delay="0"/>
                                  </p:stCondLst>
                                  <p:childTnLst>
                                    <p:animEffect transition="out" filter="fade">
                                      <p:cBhvr>
                                        <p:cTn id="137" dur="500"/>
                                        <p:tgtEl>
                                          <p:spTgt spid="231"/>
                                        </p:tgtEl>
                                      </p:cBhvr>
                                    </p:animEffect>
                                    <p:set>
                                      <p:cBhvr>
                                        <p:cTn id="138" dur="1" fill="hold">
                                          <p:stCondLst>
                                            <p:cond delay="499"/>
                                          </p:stCondLst>
                                        </p:cTn>
                                        <p:tgtEl>
                                          <p:spTgt spid="231"/>
                                        </p:tgtEl>
                                        <p:attrNameLst>
                                          <p:attrName>style.visibility</p:attrName>
                                        </p:attrNameLst>
                                      </p:cBhvr>
                                      <p:to>
                                        <p:strVal val="hidden"/>
                                      </p:to>
                                    </p:set>
                                  </p:childTnLst>
                                </p:cTn>
                              </p:par>
                              <p:par>
                                <p:cTn id="139" presetID="10" presetClass="exit" presetSubtype="0" fill="hold" grpId="0" nodeType="withEffect">
                                  <p:stCondLst>
                                    <p:cond delay="0"/>
                                  </p:stCondLst>
                                  <p:childTnLst>
                                    <p:animEffect transition="out" filter="fade">
                                      <p:cBhvr>
                                        <p:cTn id="140" dur="500"/>
                                        <p:tgtEl>
                                          <p:spTgt spid="119"/>
                                        </p:tgtEl>
                                      </p:cBhvr>
                                    </p:animEffect>
                                    <p:set>
                                      <p:cBhvr>
                                        <p:cTn id="141" dur="1" fill="hold">
                                          <p:stCondLst>
                                            <p:cond delay="499"/>
                                          </p:stCondLst>
                                        </p:cTn>
                                        <p:tgtEl>
                                          <p:spTgt spid="119"/>
                                        </p:tgtEl>
                                        <p:attrNameLst>
                                          <p:attrName>style.visibility</p:attrName>
                                        </p:attrNameLst>
                                      </p:cBhvr>
                                      <p:to>
                                        <p:strVal val="hidden"/>
                                      </p:to>
                                    </p:set>
                                  </p:childTnLst>
                                </p:cTn>
                              </p:par>
                              <p:par>
                                <p:cTn id="142" presetID="10" presetClass="exit" presetSubtype="0" fill="hold" grpId="0" nodeType="withEffect">
                                  <p:stCondLst>
                                    <p:cond delay="0"/>
                                  </p:stCondLst>
                                  <p:childTnLst>
                                    <p:animEffect transition="out" filter="fade">
                                      <p:cBhvr>
                                        <p:cTn id="143" dur="500"/>
                                        <p:tgtEl>
                                          <p:spTgt spid="242"/>
                                        </p:tgtEl>
                                      </p:cBhvr>
                                    </p:animEffect>
                                    <p:set>
                                      <p:cBhvr>
                                        <p:cTn id="144" dur="1" fill="hold">
                                          <p:stCondLst>
                                            <p:cond delay="499"/>
                                          </p:stCondLst>
                                        </p:cTn>
                                        <p:tgtEl>
                                          <p:spTgt spid="242"/>
                                        </p:tgtEl>
                                        <p:attrNameLst>
                                          <p:attrName>style.visibility</p:attrName>
                                        </p:attrNameLst>
                                      </p:cBhvr>
                                      <p:to>
                                        <p:strVal val="hidden"/>
                                      </p:to>
                                    </p:set>
                                  </p:childTnLst>
                                </p:cTn>
                              </p:par>
                              <p:par>
                                <p:cTn id="145" presetID="10" presetClass="exit" presetSubtype="0" fill="hold" grpId="0" nodeType="withEffect">
                                  <p:stCondLst>
                                    <p:cond delay="0"/>
                                  </p:stCondLst>
                                  <p:childTnLst>
                                    <p:animEffect transition="out" filter="fade">
                                      <p:cBhvr>
                                        <p:cTn id="146" dur="500"/>
                                        <p:tgtEl>
                                          <p:spTgt spid="162"/>
                                        </p:tgtEl>
                                      </p:cBhvr>
                                    </p:animEffect>
                                    <p:set>
                                      <p:cBhvr>
                                        <p:cTn id="147" dur="1" fill="hold">
                                          <p:stCondLst>
                                            <p:cond delay="499"/>
                                          </p:stCondLst>
                                        </p:cTn>
                                        <p:tgtEl>
                                          <p:spTgt spid="162"/>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255"/>
                                        </p:tgtEl>
                                        <p:attrNameLst>
                                          <p:attrName>style.visibility</p:attrName>
                                        </p:attrNameLst>
                                      </p:cBhvr>
                                      <p:to>
                                        <p:strVal val="visible"/>
                                      </p:to>
                                    </p:set>
                                    <p:animEffect transition="in" filter="fade">
                                      <p:cBhvr>
                                        <p:cTn id="152" dur="500"/>
                                        <p:tgtEl>
                                          <p:spTgt spid="25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54"/>
                                        </p:tgtEl>
                                        <p:attrNameLst>
                                          <p:attrName>style.visibility</p:attrName>
                                        </p:attrNameLst>
                                      </p:cBhvr>
                                      <p:to>
                                        <p:strVal val="visible"/>
                                      </p:to>
                                    </p:set>
                                    <p:animEffect transition="in" filter="fade">
                                      <p:cBhvr>
                                        <p:cTn id="155" dur="500"/>
                                        <p:tgtEl>
                                          <p:spTgt spid="154"/>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56"/>
                                        </p:tgtEl>
                                        <p:attrNameLst>
                                          <p:attrName>style.visibility</p:attrName>
                                        </p:attrNameLst>
                                      </p:cBhvr>
                                      <p:to>
                                        <p:strVal val="visible"/>
                                      </p:to>
                                    </p:set>
                                    <p:animEffect transition="in" filter="fade">
                                      <p:cBhvr>
                                        <p:cTn id="158" dur="500"/>
                                        <p:tgtEl>
                                          <p:spTgt spid="25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57"/>
                                        </p:tgtEl>
                                        <p:attrNameLst>
                                          <p:attrName>style.visibility</p:attrName>
                                        </p:attrNameLst>
                                      </p:cBhvr>
                                      <p:to>
                                        <p:strVal val="visible"/>
                                      </p:to>
                                    </p:set>
                                    <p:animEffect transition="in" filter="fade">
                                      <p:cBhvr>
                                        <p:cTn id="161" dur="500"/>
                                        <p:tgtEl>
                                          <p:spTgt spid="25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58"/>
                                        </p:tgtEl>
                                        <p:attrNameLst>
                                          <p:attrName>style.visibility</p:attrName>
                                        </p:attrNameLst>
                                      </p:cBhvr>
                                      <p:to>
                                        <p:strVal val="visible"/>
                                      </p:to>
                                    </p:set>
                                    <p:animEffect transition="in" filter="fade">
                                      <p:cBhvr>
                                        <p:cTn id="164" dur="500"/>
                                        <p:tgtEl>
                                          <p:spTgt spid="258"/>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59"/>
                                        </p:tgtEl>
                                        <p:attrNameLst>
                                          <p:attrName>style.visibility</p:attrName>
                                        </p:attrNameLst>
                                      </p:cBhvr>
                                      <p:to>
                                        <p:strVal val="visible"/>
                                      </p:to>
                                    </p:set>
                                    <p:animEffect transition="in" filter="fade">
                                      <p:cBhvr>
                                        <p:cTn id="167" dur="500"/>
                                        <p:tgtEl>
                                          <p:spTgt spid="259"/>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60"/>
                                        </p:tgtEl>
                                        <p:attrNameLst>
                                          <p:attrName>style.visibility</p:attrName>
                                        </p:attrNameLst>
                                      </p:cBhvr>
                                      <p:to>
                                        <p:strVal val="visible"/>
                                      </p:to>
                                    </p:set>
                                    <p:animEffect transition="in" filter="fade">
                                      <p:cBhvr>
                                        <p:cTn id="170" dur="500"/>
                                        <p:tgtEl>
                                          <p:spTgt spid="260"/>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61"/>
                                        </p:tgtEl>
                                        <p:attrNameLst>
                                          <p:attrName>style.visibility</p:attrName>
                                        </p:attrNameLst>
                                      </p:cBhvr>
                                      <p:to>
                                        <p:strVal val="visible"/>
                                      </p:to>
                                    </p:set>
                                    <p:animEffect transition="in" filter="fade">
                                      <p:cBhvr>
                                        <p:cTn id="173" dur="500"/>
                                        <p:tgtEl>
                                          <p:spTgt spid="261"/>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262"/>
                                        </p:tgtEl>
                                        <p:attrNameLst>
                                          <p:attrName>style.visibility</p:attrName>
                                        </p:attrNameLst>
                                      </p:cBhvr>
                                      <p:to>
                                        <p:strVal val="visible"/>
                                      </p:to>
                                    </p:set>
                                    <p:animEffect transition="in" filter="fade">
                                      <p:cBhvr>
                                        <p:cTn id="176" dur="500"/>
                                        <p:tgtEl>
                                          <p:spTgt spid="262"/>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63"/>
                                        </p:tgtEl>
                                        <p:attrNameLst>
                                          <p:attrName>style.visibility</p:attrName>
                                        </p:attrNameLst>
                                      </p:cBhvr>
                                      <p:to>
                                        <p:strVal val="visible"/>
                                      </p:to>
                                    </p:set>
                                    <p:animEffect transition="in" filter="fade">
                                      <p:cBhvr>
                                        <p:cTn id="179" dur="500"/>
                                        <p:tgtEl>
                                          <p:spTgt spid="263"/>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265"/>
                                        </p:tgtEl>
                                        <p:attrNameLst>
                                          <p:attrName>style.visibility</p:attrName>
                                        </p:attrNameLst>
                                      </p:cBhvr>
                                      <p:to>
                                        <p:strVal val="visible"/>
                                      </p:to>
                                    </p:set>
                                    <p:animEffect transition="in" filter="fade">
                                      <p:cBhvr>
                                        <p:cTn id="182" dur="500"/>
                                        <p:tgtEl>
                                          <p:spTgt spid="265"/>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266"/>
                                        </p:tgtEl>
                                        <p:attrNameLst>
                                          <p:attrName>style.visibility</p:attrName>
                                        </p:attrNameLst>
                                      </p:cBhvr>
                                      <p:to>
                                        <p:strVal val="visible"/>
                                      </p:to>
                                    </p:set>
                                    <p:animEffect transition="in" filter="fade">
                                      <p:cBhvr>
                                        <p:cTn id="185" dur="500"/>
                                        <p:tgtEl>
                                          <p:spTgt spid="266"/>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267"/>
                                        </p:tgtEl>
                                        <p:attrNameLst>
                                          <p:attrName>style.visibility</p:attrName>
                                        </p:attrNameLst>
                                      </p:cBhvr>
                                      <p:to>
                                        <p:strVal val="visible"/>
                                      </p:to>
                                    </p:set>
                                    <p:animEffect transition="in" filter="fade">
                                      <p:cBhvr>
                                        <p:cTn id="188" dur="500"/>
                                        <p:tgtEl>
                                          <p:spTgt spid="267"/>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268"/>
                                        </p:tgtEl>
                                        <p:attrNameLst>
                                          <p:attrName>style.visibility</p:attrName>
                                        </p:attrNameLst>
                                      </p:cBhvr>
                                      <p:to>
                                        <p:strVal val="visible"/>
                                      </p:to>
                                    </p:set>
                                    <p:animEffect transition="in" filter="fade">
                                      <p:cBhvr>
                                        <p:cTn id="191" dur="500"/>
                                        <p:tgtEl>
                                          <p:spTgt spid="268"/>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272"/>
                                        </p:tgtEl>
                                        <p:attrNameLst>
                                          <p:attrName>style.visibility</p:attrName>
                                        </p:attrNameLst>
                                      </p:cBhvr>
                                      <p:to>
                                        <p:strVal val="visible"/>
                                      </p:to>
                                    </p:set>
                                    <p:animEffect transition="in" filter="fade">
                                      <p:cBhvr>
                                        <p:cTn id="194" dur="500"/>
                                        <p:tgtEl>
                                          <p:spTgt spid="272"/>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212"/>
                                        </p:tgtEl>
                                        <p:attrNameLst>
                                          <p:attrName>style.visibility</p:attrName>
                                        </p:attrNameLst>
                                      </p:cBhvr>
                                      <p:to>
                                        <p:strVal val="visible"/>
                                      </p:to>
                                    </p:set>
                                    <p:animEffect transition="in" filter="fade">
                                      <p:cBhvr>
                                        <p:cTn id="197" dur="500"/>
                                        <p:tgtEl>
                                          <p:spTgt spid="212"/>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285"/>
                                        </p:tgtEl>
                                        <p:attrNameLst>
                                          <p:attrName>style.visibility</p:attrName>
                                        </p:attrNameLst>
                                      </p:cBhvr>
                                      <p:to>
                                        <p:strVal val="visible"/>
                                      </p:to>
                                    </p:set>
                                    <p:animEffect transition="in" filter="fade">
                                      <p:cBhvr>
                                        <p:cTn id="202" dur="500"/>
                                        <p:tgtEl>
                                          <p:spTgt spid="285"/>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55"/>
                                        </p:tgtEl>
                                        <p:attrNameLst>
                                          <p:attrName>style.visibility</p:attrName>
                                        </p:attrNameLst>
                                      </p:cBhvr>
                                      <p:to>
                                        <p:strVal val="visible"/>
                                      </p:to>
                                    </p:set>
                                    <p:animEffect transition="in" filter="fade">
                                      <p:cBhvr>
                                        <p:cTn id="205" dur="500"/>
                                        <p:tgtEl>
                                          <p:spTgt spid="155"/>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71"/>
                                        </p:tgtEl>
                                        <p:attrNameLst>
                                          <p:attrName>style.visibility</p:attrName>
                                        </p:attrNameLst>
                                      </p:cBhvr>
                                      <p:to>
                                        <p:strVal val="visible"/>
                                      </p:to>
                                    </p:set>
                                    <p:animEffect transition="in" filter="fade">
                                      <p:cBhvr>
                                        <p:cTn id="208" dur="500"/>
                                        <p:tgtEl>
                                          <p:spTgt spid="271"/>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70"/>
                                        </p:tgtEl>
                                        <p:attrNameLst>
                                          <p:attrName>style.visibility</p:attrName>
                                        </p:attrNameLst>
                                      </p:cBhvr>
                                      <p:to>
                                        <p:strVal val="visible"/>
                                      </p:to>
                                    </p:set>
                                    <p:animEffect transition="in" filter="fade">
                                      <p:cBhvr>
                                        <p:cTn id="211" dur="500"/>
                                        <p:tgtEl>
                                          <p:spTgt spid="270"/>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284"/>
                                        </p:tgtEl>
                                        <p:attrNameLst>
                                          <p:attrName>style.visibility</p:attrName>
                                        </p:attrNameLst>
                                      </p:cBhvr>
                                      <p:to>
                                        <p:strVal val="visible"/>
                                      </p:to>
                                    </p:set>
                                    <p:animEffect transition="in" filter="fade">
                                      <p:cBhvr>
                                        <p:cTn id="216" dur="500"/>
                                        <p:tgtEl>
                                          <p:spTgt spid="284"/>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61"/>
                                        </p:tgtEl>
                                        <p:attrNameLst>
                                          <p:attrName>style.visibility</p:attrName>
                                        </p:attrNameLst>
                                      </p:cBhvr>
                                      <p:to>
                                        <p:strVal val="visible"/>
                                      </p:to>
                                    </p:set>
                                    <p:animEffect transition="in" filter="fade">
                                      <p:cBhvr>
                                        <p:cTn id="219" dur="500"/>
                                        <p:tgtEl>
                                          <p:spTgt spid="161"/>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278"/>
                                        </p:tgtEl>
                                        <p:attrNameLst>
                                          <p:attrName>style.visibility</p:attrName>
                                        </p:attrNameLst>
                                      </p:cBhvr>
                                      <p:to>
                                        <p:strVal val="visible"/>
                                      </p:to>
                                    </p:set>
                                    <p:animEffect transition="in" filter="fade">
                                      <p:cBhvr>
                                        <p:cTn id="222" dur="500"/>
                                        <p:tgtEl>
                                          <p:spTgt spid="278"/>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273"/>
                                        </p:tgtEl>
                                        <p:attrNameLst>
                                          <p:attrName>style.visibility</p:attrName>
                                        </p:attrNameLst>
                                      </p:cBhvr>
                                      <p:to>
                                        <p:strVal val="visible"/>
                                      </p:to>
                                    </p:set>
                                    <p:animEffect transition="in" filter="fade">
                                      <p:cBhvr>
                                        <p:cTn id="225" dur="500"/>
                                        <p:tgtEl>
                                          <p:spTgt spid="273"/>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274"/>
                                        </p:tgtEl>
                                        <p:attrNameLst>
                                          <p:attrName>style.visibility</p:attrName>
                                        </p:attrNameLst>
                                      </p:cBhvr>
                                      <p:to>
                                        <p:strVal val="visible"/>
                                      </p:to>
                                    </p:set>
                                    <p:animEffect transition="in" filter="fade">
                                      <p:cBhvr>
                                        <p:cTn id="228" dur="500"/>
                                        <p:tgtEl>
                                          <p:spTgt spid="274"/>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275"/>
                                        </p:tgtEl>
                                        <p:attrNameLst>
                                          <p:attrName>style.visibility</p:attrName>
                                        </p:attrNameLst>
                                      </p:cBhvr>
                                      <p:to>
                                        <p:strVal val="visible"/>
                                      </p:to>
                                    </p:set>
                                    <p:animEffect transition="in" filter="fade">
                                      <p:cBhvr>
                                        <p:cTn id="231" dur="500"/>
                                        <p:tgtEl>
                                          <p:spTgt spid="275"/>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276"/>
                                        </p:tgtEl>
                                        <p:attrNameLst>
                                          <p:attrName>style.visibility</p:attrName>
                                        </p:attrNameLst>
                                      </p:cBhvr>
                                      <p:to>
                                        <p:strVal val="visible"/>
                                      </p:to>
                                    </p:set>
                                    <p:animEffect transition="in" filter="fade">
                                      <p:cBhvr>
                                        <p:cTn id="234" dur="500"/>
                                        <p:tgtEl>
                                          <p:spTgt spid="276"/>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277"/>
                                        </p:tgtEl>
                                        <p:attrNameLst>
                                          <p:attrName>style.visibility</p:attrName>
                                        </p:attrNameLst>
                                      </p:cBhvr>
                                      <p:to>
                                        <p:strVal val="visible"/>
                                      </p:to>
                                    </p:set>
                                    <p:animEffect transition="in" filter="fade">
                                      <p:cBhvr>
                                        <p:cTn id="237" dur="500"/>
                                        <p:tgtEl>
                                          <p:spTgt spid="277"/>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279"/>
                                        </p:tgtEl>
                                        <p:attrNameLst>
                                          <p:attrName>style.visibility</p:attrName>
                                        </p:attrNameLst>
                                      </p:cBhvr>
                                      <p:to>
                                        <p:strVal val="visible"/>
                                      </p:to>
                                    </p:set>
                                    <p:animEffect transition="in" filter="fade">
                                      <p:cBhvr>
                                        <p:cTn id="240" dur="500"/>
                                        <p:tgtEl>
                                          <p:spTgt spid="279"/>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280"/>
                                        </p:tgtEl>
                                        <p:attrNameLst>
                                          <p:attrName>style.visibility</p:attrName>
                                        </p:attrNameLst>
                                      </p:cBhvr>
                                      <p:to>
                                        <p:strVal val="visible"/>
                                      </p:to>
                                    </p:set>
                                    <p:animEffect transition="in" filter="fade">
                                      <p:cBhvr>
                                        <p:cTn id="243" dur="500"/>
                                        <p:tgtEl>
                                          <p:spTgt spid="280"/>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281"/>
                                        </p:tgtEl>
                                        <p:attrNameLst>
                                          <p:attrName>style.visibility</p:attrName>
                                        </p:attrNameLst>
                                      </p:cBhvr>
                                      <p:to>
                                        <p:strVal val="visible"/>
                                      </p:to>
                                    </p:set>
                                    <p:animEffect transition="in" filter="fade">
                                      <p:cBhvr>
                                        <p:cTn id="246" dur="500"/>
                                        <p:tgtEl>
                                          <p:spTgt spid="281"/>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282"/>
                                        </p:tgtEl>
                                        <p:attrNameLst>
                                          <p:attrName>style.visibility</p:attrName>
                                        </p:attrNameLst>
                                      </p:cBhvr>
                                      <p:to>
                                        <p:strVal val="visible"/>
                                      </p:to>
                                    </p:set>
                                    <p:animEffect transition="in" filter="fade">
                                      <p:cBhvr>
                                        <p:cTn id="249" dur="500"/>
                                        <p:tgtEl>
                                          <p:spTgt spid="282"/>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283"/>
                                        </p:tgtEl>
                                        <p:attrNameLst>
                                          <p:attrName>style.visibility</p:attrName>
                                        </p:attrNameLst>
                                      </p:cBhvr>
                                      <p:to>
                                        <p:strVal val="visible"/>
                                      </p:to>
                                    </p:set>
                                    <p:animEffect transition="in" filter="fade">
                                      <p:cBhvr>
                                        <p:cTn id="252" dur="500"/>
                                        <p:tgtEl>
                                          <p:spTgt spid="283"/>
                                        </p:tgtEl>
                                      </p:cBhvr>
                                    </p:animEffect>
                                  </p:childTnLst>
                                </p:cTn>
                              </p:par>
                              <p:par>
                                <p:cTn id="253" presetID="10" presetClass="entr" presetSubtype="0" fill="hold" nodeType="withEffect">
                                  <p:stCondLst>
                                    <p:cond delay="0"/>
                                  </p:stCondLst>
                                  <p:childTnLst>
                                    <p:set>
                                      <p:cBhvr>
                                        <p:cTn id="254" dur="1" fill="hold">
                                          <p:stCondLst>
                                            <p:cond delay="0"/>
                                          </p:stCondLst>
                                        </p:cTn>
                                        <p:tgtEl>
                                          <p:spTgt spid="286"/>
                                        </p:tgtEl>
                                        <p:attrNameLst>
                                          <p:attrName>style.visibility</p:attrName>
                                        </p:attrNameLst>
                                      </p:cBhvr>
                                      <p:to>
                                        <p:strVal val="visible"/>
                                      </p:to>
                                    </p:set>
                                    <p:animEffect transition="in" filter="fade">
                                      <p:cBhvr>
                                        <p:cTn id="255" dur="500"/>
                                        <p:tgtEl>
                                          <p:spTgt spid="286"/>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224"/>
                                        </p:tgtEl>
                                        <p:attrNameLst>
                                          <p:attrName>style.visibility</p:attrName>
                                        </p:attrNameLst>
                                      </p:cBhvr>
                                      <p:to>
                                        <p:strVal val="visible"/>
                                      </p:to>
                                    </p:set>
                                    <p:animEffect transition="in" filter="fade">
                                      <p:cBhvr>
                                        <p:cTn id="258" dur="500"/>
                                        <p:tgtEl>
                                          <p:spTgt spid="224"/>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232"/>
                                        </p:tgtEl>
                                        <p:attrNameLst>
                                          <p:attrName>style.visibility</p:attrName>
                                        </p:attrNameLst>
                                      </p:cBhvr>
                                      <p:to>
                                        <p:strVal val="visible"/>
                                      </p:to>
                                    </p:set>
                                    <p:animEffect transition="in" filter="fade">
                                      <p:cBhvr>
                                        <p:cTn id="261" dur="500"/>
                                        <p:tgtEl>
                                          <p:spTgt spid="232"/>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228"/>
                                        </p:tgtEl>
                                        <p:attrNameLst>
                                          <p:attrName>style.visibility</p:attrName>
                                        </p:attrNameLst>
                                      </p:cBhvr>
                                      <p:to>
                                        <p:strVal val="visible"/>
                                      </p:to>
                                    </p:set>
                                    <p:animEffect transition="in" filter="fade">
                                      <p:cBhvr>
                                        <p:cTn id="264" dur="500"/>
                                        <p:tgtEl>
                                          <p:spTgt spid="228"/>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227"/>
                                        </p:tgtEl>
                                        <p:attrNameLst>
                                          <p:attrName>style.visibility</p:attrName>
                                        </p:attrNameLst>
                                      </p:cBhvr>
                                      <p:to>
                                        <p:strVal val="visible"/>
                                      </p:to>
                                    </p:set>
                                    <p:animEffect transition="in" filter="fade">
                                      <p:cBhvr>
                                        <p:cTn id="267" dur="500"/>
                                        <p:tgtEl>
                                          <p:spTgt spid="227"/>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213"/>
                                        </p:tgtEl>
                                        <p:attrNameLst>
                                          <p:attrName>style.visibility</p:attrName>
                                        </p:attrNameLst>
                                      </p:cBhvr>
                                      <p:to>
                                        <p:strVal val="visible"/>
                                      </p:to>
                                    </p:set>
                                    <p:animEffect transition="in" filter="fade">
                                      <p:cBhvr>
                                        <p:cTn id="270"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animBg="1"/>
      <p:bldP spid="119" grpId="0" animBg="1"/>
      <p:bldP spid="183" grpId="0" animBg="1"/>
      <p:bldP spid="184" grpId="0" animBg="1"/>
      <p:bldP spid="185" grpId="0" animBg="1"/>
      <p:bldP spid="186" grpId="0" animBg="1"/>
      <p:bldP spid="187" grpId="0" animBg="1"/>
      <p:bldP spid="189" grpId="0" animBg="1"/>
      <p:bldP spid="190" grpId="0" animBg="1"/>
      <p:bldP spid="192" grpId="0" animBg="1"/>
      <p:bldP spid="193" grpId="0" animBg="1"/>
      <p:bldP spid="195" grpId="0" animBg="1"/>
      <p:bldP spid="196" grpId="0" animBg="1"/>
      <p:bldP spid="198" grpId="0" animBg="1"/>
      <p:bldP spid="199" grpId="0" animBg="1"/>
      <p:bldP spid="201" grpId="0" animBg="1"/>
      <p:bldP spid="202" grpId="0" animBg="1"/>
      <p:bldP spid="204" grpId="0" animBg="1"/>
      <p:bldP spid="205" grpId="0" animBg="1"/>
      <p:bldP spid="207" grpId="0" animBg="1"/>
      <p:bldP spid="209" grpId="0" animBg="1"/>
      <p:bldP spid="210" grpId="0" animBg="1"/>
      <p:bldP spid="211"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5" grpId="0" animBg="1"/>
      <p:bldP spid="226" grpId="0" animBg="1"/>
      <p:bldP spid="229" grpId="0" animBg="1"/>
      <p:bldP spid="230" grpId="0" animBg="1"/>
      <p:bldP spid="231" grpId="0" animBg="1"/>
      <p:bldP spid="255" grpId="0" animBg="1"/>
      <p:bldP spid="257" grpId="0" animBg="1"/>
      <p:bldP spid="258" grpId="0" animBg="1"/>
      <p:bldP spid="260" grpId="0" animBg="1"/>
      <p:bldP spid="261" grpId="0" animBg="1"/>
      <p:bldP spid="262" grpId="0" animBg="1"/>
      <p:bldP spid="263" grpId="0" animBg="1"/>
      <p:bldP spid="265" grpId="0" animBg="1"/>
      <p:bldP spid="267" grpId="0" animBg="1"/>
      <p:bldP spid="268"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154" grpId="0"/>
      <p:bldP spid="155" grpId="0"/>
      <p:bldP spid="161" grpId="0"/>
      <p:bldP spid="162" grpId="0" animBg="1"/>
      <p:bldP spid="256" grpId="0" animBg="1"/>
      <p:bldP spid="259" grpId="0" animBg="1"/>
      <p:bldP spid="266" grpId="0" animBg="1"/>
      <p:bldP spid="188" grpId="0" animBg="1"/>
      <p:bldP spid="191" grpId="0" animBg="1"/>
      <p:bldP spid="194" grpId="0" animBg="1"/>
      <p:bldP spid="197" grpId="0" animBg="1"/>
      <p:bldP spid="200" grpId="0" animBg="1"/>
      <p:bldP spid="203" grpId="0" animBg="1"/>
      <p:bldP spid="206" grpId="0" animBg="1"/>
      <p:bldP spid="208" grpId="0"/>
      <p:bldP spid="212" grpId="0"/>
      <p:bldP spid="224" grpId="0"/>
      <p:bldP spid="213" grpId="0"/>
      <p:bldP spid="227" grpId="0"/>
      <p:bldP spid="228" grpId="0"/>
      <p:bldP spid="23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36512" y="1700813"/>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1</a:t>
            </a:r>
          </a:p>
        </p:txBody>
      </p:sp>
      <p:sp>
        <p:nvSpPr>
          <p:cNvPr id="55" name="TextBox 54"/>
          <p:cNvSpPr txBox="1"/>
          <p:nvPr/>
        </p:nvSpPr>
        <p:spPr>
          <a:xfrm>
            <a:off x="-36512" y="3356997"/>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2</a:t>
            </a:r>
          </a:p>
        </p:txBody>
      </p:sp>
      <p:sp>
        <p:nvSpPr>
          <p:cNvPr id="2" name="Title 1"/>
          <p:cNvSpPr>
            <a:spLocks noGrp="1"/>
          </p:cNvSpPr>
          <p:nvPr>
            <p:ph type="title"/>
          </p:nvPr>
        </p:nvSpPr>
        <p:spPr/>
        <p:txBody>
          <a:bodyPr/>
          <a:lstStyle/>
          <a:p>
            <a:r>
              <a:rPr lang="en-US" dirty="0" smtClean="0"/>
              <a:t>SMS: Staged Memory Scheduling</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107</a:t>
            </a:fld>
            <a:endParaRPr lang="en-US" altLang="en-US">
              <a:solidFill>
                <a:srgbClr val="000000"/>
              </a:solidFill>
            </a:endParaRPr>
          </a:p>
        </p:txBody>
      </p:sp>
      <p:sp>
        <p:nvSpPr>
          <p:cNvPr id="120" name="TextBox 119"/>
          <p:cNvSpPr txBox="1"/>
          <p:nvPr/>
        </p:nvSpPr>
        <p:spPr>
          <a:xfrm>
            <a:off x="138354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1</a:t>
            </a:r>
          </a:p>
        </p:txBody>
      </p:sp>
      <p:sp>
        <p:nvSpPr>
          <p:cNvPr id="121" name="TextBox 120"/>
          <p:cNvSpPr txBox="1"/>
          <p:nvPr/>
        </p:nvSpPr>
        <p:spPr>
          <a:xfrm>
            <a:off x="2865002"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2</a:t>
            </a:r>
          </a:p>
        </p:txBody>
      </p:sp>
      <p:sp>
        <p:nvSpPr>
          <p:cNvPr id="122" name="TextBox 121"/>
          <p:cNvSpPr txBox="1"/>
          <p:nvPr/>
        </p:nvSpPr>
        <p:spPr>
          <a:xfrm>
            <a:off x="4346465"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3</a:t>
            </a:r>
          </a:p>
        </p:txBody>
      </p:sp>
      <p:sp>
        <p:nvSpPr>
          <p:cNvPr id="123" name="TextBox 122"/>
          <p:cNvSpPr txBox="1"/>
          <p:nvPr/>
        </p:nvSpPr>
        <p:spPr>
          <a:xfrm>
            <a:off x="576059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4</a:t>
            </a:r>
          </a:p>
        </p:txBody>
      </p:sp>
      <p:sp>
        <p:nvSpPr>
          <p:cNvPr id="124" name="Down Arrow 123"/>
          <p:cNvSpPr/>
          <p:nvPr/>
        </p:nvSpPr>
        <p:spPr>
          <a:xfrm>
            <a:off x="1748249"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5" name="Down Arrow 124"/>
          <p:cNvSpPr/>
          <p:nvPr/>
        </p:nvSpPr>
        <p:spPr>
          <a:xfrm>
            <a:off x="326041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6" name="Down Arrow 125"/>
          <p:cNvSpPr/>
          <p:nvPr/>
        </p:nvSpPr>
        <p:spPr>
          <a:xfrm>
            <a:off x="470057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7" name="Down Arrow 126"/>
          <p:cNvSpPr/>
          <p:nvPr/>
        </p:nvSpPr>
        <p:spPr>
          <a:xfrm>
            <a:off x="614073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8" name="Down Arrow 127"/>
          <p:cNvSpPr/>
          <p:nvPr/>
        </p:nvSpPr>
        <p:spPr>
          <a:xfrm>
            <a:off x="3719947" y="5517232"/>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9" name="TextBox 128"/>
          <p:cNvSpPr txBox="1"/>
          <p:nvPr/>
        </p:nvSpPr>
        <p:spPr>
          <a:xfrm>
            <a:off x="2627784" y="5867980"/>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165" name="TextBox 164"/>
          <p:cNvSpPr txBox="1"/>
          <p:nvPr/>
        </p:nvSpPr>
        <p:spPr>
          <a:xfrm>
            <a:off x="7216189"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GPU</a:t>
            </a:r>
          </a:p>
        </p:txBody>
      </p:sp>
      <p:sp>
        <p:nvSpPr>
          <p:cNvPr id="166" name="Down Arrow 165"/>
          <p:cNvSpPr/>
          <p:nvPr/>
        </p:nvSpPr>
        <p:spPr>
          <a:xfrm>
            <a:off x="7504220"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0" name="Rectangle 189"/>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3" name="Rectangle 192"/>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6" name="Rectangle 195"/>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10" name="TextBox 209"/>
          <p:cNvSpPr txBox="1"/>
          <p:nvPr/>
        </p:nvSpPr>
        <p:spPr>
          <a:xfrm>
            <a:off x="3635896"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23" name="TextBox 222"/>
          <p:cNvSpPr txBox="1"/>
          <p:nvPr/>
        </p:nvSpPr>
        <p:spPr>
          <a:xfrm>
            <a:off x="4572000"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255" name="Rectangle 254"/>
          <p:cNvSpPr/>
          <p:nvPr/>
        </p:nvSpPr>
        <p:spPr bwMode="auto">
          <a:xfrm>
            <a:off x="1311537"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6" name="Rectangle 255"/>
          <p:cNvSpPr/>
          <p:nvPr/>
        </p:nvSpPr>
        <p:spPr bwMode="auto">
          <a:xfrm>
            <a:off x="2792642"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7" name="Rectangle 256"/>
          <p:cNvSpPr/>
          <p:nvPr/>
        </p:nvSpPr>
        <p:spPr bwMode="auto">
          <a:xfrm>
            <a:off x="4287938"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8" name="Rectangle 257"/>
          <p:cNvSpPr/>
          <p:nvPr/>
        </p:nvSpPr>
        <p:spPr bwMode="auto">
          <a:xfrm>
            <a:off x="5702062" y="1881916"/>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59" name="Rectangle 258"/>
          <p:cNvSpPr/>
          <p:nvPr/>
        </p:nvSpPr>
        <p:spPr>
          <a:xfrm>
            <a:off x="2913839" y="2143594"/>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0" name="Rectangle 259"/>
          <p:cNvSpPr/>
          <p:nvPr/>
        </p:nvSpPr>
        <p:spPr>
          <a:xfrm>
            <a:off x="4409136" y="2512305"/>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1" name="Rectangle 260"/>
          <p:cNvSpPr/>
          <p:nvPr/>
        </p:nvSpPr>
        <p:spPr>
          <a:xfrm>
            <a:off x="4409136" y="2143594"/>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2" name="Rectangle 261"/>
          <p:cNvSpPr/>
          <p:nvPr/>
        </p:nvSpPr>
        <p:spPr>
          <a:xfrm>
            <a:off x="5823260" y="2512305"/>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3" name="Rectangle 262"/>
          <p:cNvSpPr/>
          <p:nvPr/>
        </p:nvSpPr>
        <p:spPr>
          <a:xfrm>
            <a:off x="5823260" y="2157523"/>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5" name="Rectangle 264"/>
          <p:cNvSpPr/>
          <p:nvPr/>
        </p:nvSpPr>
        <p:spPr>
          <a:xfrm>
            <a:off x="1446210" y="2512305"/>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6" name="Rectangle 265"/>
          <p:cNvSpPr/>
          <p:nvPr/>
        </p:nvSpPr>
        <p:spPr>
          <a:xfrm>
            <a:off x="2913839" y="2512305"/>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7" name="Rectangle 266"/>
          <p:cNvSpPr/>
          <p:nvPr/>
        </p:nvSpPr>
        <p:spPr bwMode="auto">
          <a:xfrm>
            <a:off x="7072177" y="1844824"/>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68" name="Rectangle 267"/>
          <p:cNvSpPr/>
          <p:nvPr/>
        </p:nvSpPr>
        <p:spPr>
          <a:xfrm>
            <a:off x="7206850" y="2495942"/>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0" name="TextBox 269"/>
          <p:cNvSpPr txBox="1"/>
          <p:nvPr/>
        </p:nvSpPr>
        <p:spPr>
          <a:xfrm>
            <a:off x="1897828" y="3265820"/>
            <a:ext cx="5050441"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Batch Scheduler</a:t>
            </a:r>
          </a:p>
        </p:txBody>
      </p:sp>
      <p:sp>
        <p:nvSpPr>
          <p:cNvPr id="271" name="Down Arrow 270"/>
          <p:cNvSpPr/>
          <p:nvPr/>
        </p:nvSpPr>
        <p:spPr>
          <a:xfrm>
            <a:off x="3714394" y="2924950"/>
            <a:ext cx="1289654" cy="216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2" name="Rectangle 271"/>
          <p:cNvSpPr/>
          <p:nvPr/>
        </p:nvSpPr>
        <p:spPr>
          <a:xfrm>
            <a:off x="7204874" y="2132856"/>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3" name="Rectangle 272"/>
          <p:cNvSpPr/>
          <p:nvPr/>
        </p:nvSpPr>
        <p:spPr bwMode="auto">
          <a:xfrm>
            <a:off x="5960994" y="416086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4" name="Rectangle 273"/>
          <p:cNvSpPr/>
          <p:nvPr/>
        </p:nvSpPr>
        <p:spPr bwMode="auto">
          <a:xfrm>
            <a:off x="4546870"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5" name="Rectangle 274"/>
          <p:cNvSpPr/>
          <p:nvPr/>
        </p:nvSpPr>
        <p:spPr bwMode="auto">
          <a:xfrm>
            <a:off x="3065408"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6" name="Rectangle 275"/>
          <p:cNvSpPr/>
          <p:nvPr/>
        </p:nvSpPr>
        <p:spPr bwMode="auto">
          <a:xfrm>
            <a:off x="1570469"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77" name="Rectangle 276"/>
          <p:cNvSpPr/>
          <p:nvPr/>
        </p:nvSpPr>
        <p:spPr>
          <a:xfrm>
            <a:off x="1705142" y="5063396"/>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8" name="Rectangle 277"/>
          <p:cNvSpPr/>
          <p:nvPr/>
        </p:nvSpPr>
        <p:spPr>
          <a:xfrm>
            <a:off x="1705142" y="4317019"/>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9" name="Rectangle 278"/>
          <p:cNvSpPr/>
          <p:nvPr/>
        </p:nvSpPr>
        <p:spPr>
          <a:xfrm>
            <a:off x="1705142" y="4685732"/>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0" name="Rectangle 279"/>
          <p:cNvSpPr/>
          <p:nvPr/>
        </p:nvSpPr>
        <p:spPr>
          <a:xfrm>
            <a:off x="4668068" y="5063396"/>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1" name="Rectangle 280"/>
          <p:cNvSpPr/>
          <p:nvPr/>
        </p:nvSpPr>
        <p:spPr>
          <a:xfrm>
            <a:off x="4668068" y="4685732"/>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2" name="Rectangle 281"/>
          <p:cNvSpPr/>
          <p:nvPr/>
        </p:nvSpPr>
        <p:spPr>
          <a:xfrm>
            <a:off x="3186605" y="5054445"/>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3" name="Rectangle 282"/>
          <p:cNvSpPr/>
          <p:nvPr/>
        </p:nvSpPr>
        <p:spPr>
          <a:xfrm>
            <a:off x="3186605" y="4682116"/>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4" name="Down Arrow 283"/>
          <p:cNvSpPr/>
          <p:nvPr/>
        </p:nvSpPr>
        <p:spPr>
          <a:xfrm>
            <a:off x="3714394" y="3820399"/>
            <a:ext cx="1289654" cy="25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85" name="Straight Connector 284"/>
          <p:cNvCxnSpPr/>
          <p:nvPr/>
        </p:nvCxnSpPr>
        <p:spPr>
          <a:xfrm>
            <a:off x="251520" y="3068960"/>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251520" y="3933056"/>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0" y="2276873"/>
            <a:ext cx="1403648" cy="654986"/>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Batch Formation</a:t>
            </a:r>
            <a:endParaRPr lang="en-US" b="1" dirty="0">
              <a:solidFill>
                <a:srgbClr val="000000"/>
              </a:solidFill>
              <a:latin typeface="Tahoma"/>
            </a:endParaRPr>
          </a:p>
        </p:txBody>
      </p:sp>
      <p:sp>
        <p:nvSpPr>
          <p:cNvPr id="59" name="TextBox 58"/>
          <p:cNvSpPr txBox="1"/>
          <p:nvPr/>
        </p:nvSpPr>
        <p:spPr>
          <a:xfrm>
            <a:off x="-36512" y="4582294"/>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3</a:t>
            </a:r>
          </a:p>
        </p:txBody>
      </p:sp>
      <p:sp>
        <p:nvSpPr>
          <p:cNvPr id="60" name="TextBox 59"/>
          <p:cNvSpPr txBox="1"/>
          <p:nvPr/>
        </p:nvSpPr>
        <p:spPr>
          <a:xfrm>
            <a:off x="0" y="5085189"/>
            <a:ext cx="1440160" cy="936313"/>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DRAM Command Scheduler</a:t>
            </a:r>
            <a:endParaRPr lang="en-US" b="1" dirty="0">
              <a:solidFill>
                <a:srgbClr val="000000"/>
              </a:solidFill>
              <a:latin typeface="Tahoma"/>
            </a:endParaRPr>
          </a:p>
        </p:txBody>
      </p:sp>
      <p:sp>
        <p:nvSpPr>
          <p:cNvPr id="57" name="TextBox 56"/>
          <p:cNvSpPr txBox="1"/>
          <p:nvPr/>
        </p:nvSpPr>
        <p:spPr>
          <a:xfrm>
            <a:off x="1724896"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1</a:t>
            </a:r>
            <a:endParaRPr lang="en-US" dirty="0">
              <a:solidFill>
                <a:srgbClr val="000000"/>
              </a:solidFill>
              <a:latin typeface="Tahoma"/>
            </a:endParaRPr>
          </a:p>
        </p:txBody>
      </p:sp>
      <p:sp>
        <p:nvSpPr>
          <p:cNvPr id="58" name="TextBox 57"/>
          <p:cNvSpPr txBox="1"/>
          <p:nvPr/>
        </p:nvSpPr>
        <p:spPr>
          <a:xfrm>
            <a:off x="3186562" y="5347848"/>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2</a:t>
            </a:r>
            <a:endParaRPr lang="en-US" dirty="0">
              <a:solidFill>
                <a:srgbClr val="000000"/>
              </a:solidFill>
              <a:latin typeface="Tahoma"/>
            </a:endParaRPr>
          </a:p>
        </p:txBody>
      </p:sp>
      <p:sp>
        <p:nvSpPr>
          <p:cNvPr id="61" name="TextBox 60"/>
          <p:cNvSpPr txBox="1"/>
          <p:nvPr/>
        </p:nvSpPr>
        <p:spPr>
          <a:xfrm>
            <a:off x="4696722"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3</a:t>
            </a:r>
            <a:endParaRPr lang="en-US" dirty="0">
              <a:solidFill>
                <a:srgbClr val="000000"/>
              </a:solidFill>
              <a:latin typeface="Tahoma"/>
            </a:endParaRPr>
          </a:p>
        </p:txBody>
      </p:sp>
      <p:sp>
        <p:nvSpPr>
          <p:cNvPr id="62" name="TextBox 61"/>
          <p:cNvSpPr txBox="1"/>
          <p:nvPr/>
        </p:nvSpPr>
        <p:spPr>
          <a:xfrm>
            <a:off x="6089112" y="5361704"/>
            <a:ext cx="896998"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4</a:t>
            </a:r>
            <a:endParaRPr lang="en-US" dirty="0">
              <a:solidFill>
                <a:srgbClr val="000000"/>
              </a:solidFill>
              <a:latin typeface="Tahoma"/>
            </a:endParaRPr>
          </a:p>
        </p:txBody>
      </p:sp>
      <p:sp>
        <p:nvSpPr>
          <p:cNvPr id="155" name="Rectangle 154"/>
          <p:cNvSpPr/>
          <p:nvPr/>
        </p:nvSpPr>
        <p:spPr>
          <a:xfrm>
            <a:off x="0" y="3068960"/>
            <a:ext cx="8748464" cy="3096344"/>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extLst>
      <p:ext uri="{BB962C8B-B14F-4D97-AF65-F5344CB8AC3E}">
        <p14:creationId xmlns:p14="http://schemas.microsoft.com/office/powerpoint/2010/main" val="6323863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1: Batch Formation</a:t>
            </a:r>
            <a:endParaRPr lang="en-US" dirty="0"/>
          </a:p>
        </p:txBody>
      </p:sp>
      <p:sp>
        <p:nvSpPr>
          <p:cNvPr id="3" name="Content Placeholder 2"/>
          <p:cNvSpPr>
            <a:spLocks noGrp="1"/>
          </p:cNvSpPr>
          <p:nvPr>
            <p:ph idx="1"/>
          </p:nvPr>
        </p:nvSpPr>
        <p:spPr/>
        <p:txBody>
          <a:bodyPr/>
          <a:lstStyle/>
          <a:p>
            <a:r>
              <a:rPr lang="en-US" dirty="0" smtClean="0"/>
              <a:t>Goal: </a:t>
            </a:r>
            <a:r>
              <a:rPr lang="en-US" b="1" dirty="0" smtClean="0">
                <a:solidFill>
                  <a:srgbClr val="0000FF"/>
                </a:solidFill>
              </a:rPr>
              <a:t>Maximize row buffer hits</a:t>
            </a:r>
          </a:p>
          <a:p>
            <a:pPr marL="0" indent="0">
              <a:buNone/>
            </a:pPr>
            <a:endParaRPr lang="en-US" dirty="0" smtClean="0"/>
          </a:p>
          <a:p>
            <a:r>
              <a:rPr lang="en-US" dirty="0" smtClean="0"/>
              <a:t>At each core, we want to </a:t>
            </a:r>
            <a:r>
              <a:rPr lang="en-US" dirty="0" smtClean="0">
                <a:solidFill>
                  <a:srgbClr val="0000FF"/>
                </a:solidFill>
              </a:rPr>
              <a:t>batch requests that access the same row </a:t>
            </a:r>
            <a:r>
              <a:rPr lang="en-US" dirty="0" smtClean="0"/>
              <a:t>within a </a:t>
            </a:r>
            <a:r>
              <a:rPr lang="en-US" dirty="0" smtClean="0">
                <a:solidFill>
                  <a:srgbClr val="FF0000"/>
                </a:solidFill>
              </a:rPr>
              <a:t>limited time window</a:t>
            </a:r>
          </a:p>
          <a:p>
            <a:pPr lvl="1"/>
            <a:endParaRPr lang="en-US" dirty="0"/>
          </a:p>
          <a:p>
            <a:r>
              <a:rPr lang="en-US" dirty="0" smtClean="0"/>
              <a:t>A batch is ready to be scheduled under two conditions</a:t>
            </a:r>
          </a:p>
          <a:p>
            <a:pPr lvl="1">
              <a:buNone/>
            </a:pPr>
            <a:r>
              <a:rPr lang="en-US" dirty="0" smtClean="0"/>
              <a:t>1) When the next request accesses a different row</a:t>
            </a:r>
            <a:r>
              <a:rPr lang="en-US" dirty="0" smtClean="0">
                <a:sym typeface="Wingdings" pitchFamily="2" charset="2"/>
              </a:rPr>
              <a:t> </a:t>
            </a:r>
            <a:endParaRPr lang="en-US" dirty="0" smtClean="0"/>
          </a:p>
          <a:p>
            <a:pPr lvl="1">
              <a:buNone/>
            </a:pPr>
            <a:r>
              <a:rPr lang="en-US" dirty="0" smtClean="0"/>
              <a:t>2) When the time window for batch formation expires</a:t>
            </a:r>
          </a:p>
          <a:p>
            <a:pPr lvl="1"/>
            <a:endParaRPr lang="en-US" dirty="0" smtClean="0"/>
          </a:p>
          <a:p>
            <a:r>
              <a:rPr lang="en-US" dirty="0" smtClean="0"/>
              <a:t>Keep this stage simple by using </a:t>
            </a:r>
            <a:r>
              <a:rPr lang="en-US" dirty="0" smtClean="0">
                <a:solidFill>
                  <a:srgbClr val="0000FF"/>
                </a:solidFill>
              </a:rPr>
              <a:t>per-core FIFOs</a:t>
            </a:r>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108</a:t>
            </a:fld>
            <a:endParaRPr lang="en-US" altLang="en-US">
              <a:solidFill>
                <a:srgbClr val="000000"/>
              </a:solidFill>
            </a:endParaRPr>
          </a:p>
        </p:txBody>
      </p:sp>
    </p:spTree>
    <p:extLst>
      <p:ext uri="{BB962C8B-B14F-4D97-AF65-F5344CB8AC3E}">
        <p14:creationId xmlns:p14="http://schemas.microsoft.com/office/powerpoint/2010/main" val="9772137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bwMode="auto">
          <a:xfrm>
            <a:off x="1571650" y="2420888"/>
            <a:ext cx="1200150" cy="2472217"/>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50" name="TextBox 49"/>
          <p:cNvSpPr txBox="1"/>
          <p:nvPr/>
        </p:nvSpPr>
        <p:spPr>
          <a:xfrm>
            <a:off x="1785918" y="1268760"/>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1</a:t>
            </a:r>
            <a:endParaRPr lang="en-US" dirty="0">
              <a:solidFill>
                <a:srgbClr val="000000"/>
              </a:solidFill>
              <a:latin typeface="Tahoma"/>
            </a:endParaRPr>
          </a:p>
        </p:txBody>
      </p:sp>
      <p:sp>
        <p:nvSpPr>
          <p:cNvPr id="51" name="TextBox 50"/>
          <p:cNvSpPr txBox="1"/>
          <p:nvPr/>
        </p:nvSpPr>
        <p:spPr>
          <a:xfrm>
            <a:off x="3357554" y="1280902"/>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2</a:t>
            </a:r>
            <a:endParaRPr lang="en-US" dirty="0">
              <a:solidFill>
                <a:srgbClr val="000000"/>
              </a:solidFill>
              <a:latin typeface="Tahoma"/>
            </a:endParaRPr>
          </a:p>
        </p:txBody>
      </p:sp>
      <p:sp>
        <p:nvSpPr>
          <p:cNvPr id="52" name="TextBox 51"/>
          <p:cNvSpPr txBox="1"/>
          <p:nvPr/>
        </p:nvSpPr>
        <p:spPr>
          <a:xfrm>
            <a:off x="4929191" y="1280902"/>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3</a:t>
            </a:r>
            <a:endParaRPr lang="en-US" dirty="0">
              <a:solidFill>
                <a:srgbClr val="000000"/>
              </a:solidFill>
              <a:latin typeface="Tahoma"/>
            </a:endParaRPr>
          </a:p>
        </p:txBody>
      </p:sp>
      <p:sp>
        <p:nvSpPr>
          <p:cNvPr id="53" name="TextBox 52"/>
          <p:cNvSpPr txBox="1"/>
          <p:nvPr/>
        </p:nvSpPr>
        <p:spPr>
          <a:xfrm>
            <a:off x="6429389" y="1280902"/>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4</a:t>
            </a:r>
            <a:endParaRPr lang="en-US" dirty="0">
              <a:solidFill>
                <a:srgbClr val="000000"/>
              </a:solidFill>
              <a:latin typeface="Tahoma"/>
            </a:endParaRPr>
          </a:p>
        </p:txBody>
      </p:sp>
      <p:sp>
        <p:nvSpPr>
          <p:cNvPr id="36" name="Down Arrow 35"/>
          <p:cNvSpPr/>
          <p:nvPr/>
        </p:nvSpPr>
        <p:spPr>
          <a:xfrm>
            <a:off x="3635896" y="184482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5" name="Down Arrow 44"/>
          <p:cNvSpPr/>
          <p:nvPr/>
        </p:nvSpPr>
        <p:spPr>
          <a:xfrm>
            <a:off x="2051720" y="184482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6" name="Down Arrow 45"/>
          <p:cNvSpPr/>
          <p:nvPr/>
        </p:nvSpPr>
        <p:spPr>
          <a:xfrm>
            <a:off x="5220072" y="184482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8" name="Down Arrow 47"/>
          <p:cNvSpPr/>
          <p:nvPr/>
        </p:nvSpPr>
        <p:spPr>
          <a:xfrm>
            <a:off x="6732240" y="184482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 name="Title 1"/>
          <p:cNvSpPr>
            <a:spLocks noGrp="1"/>
          </p:cNvSpPr>
          <p:nvPr>
            <p:ph type="title"/>
          </p:nvPr>
        </p:nvSpPr>
        <p:spPr/>
        <p:txBody>
          <a:bodyPr/>
          <a:lstStyle/>
          <a:p>
            <a:r>
              <a:rPr lang="en-US" dirty="0" smtClean="0"/>
              <a:t>Stage 1: Batch Formation Example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109</a:t>
            </a:fld>
            <a:endParaRPr lang="en-US" altLang="en-US">
              <a:solidFill>
                <a:srgbClr val="000000"/>
              </a:solidFill>
            </a:endParaRPr>
          </a:p>
        </p:txBody>
      </p:sp>
      <p:sp>
        <p:nvSpPr>
          <p:cNvPr id="11" name="Rectangle 10"/>
          <p:cNvSpPr/>
          <p:nvPr/>
        </p:nvSpPr>
        <p:spPr bwMode="auto">
          <a:xfrm>
            <a:off x="3157536" y="2428869"/>
            <a:ext cx="1200150" cy="2472217"/>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15" name="Rectangle 14"/>
          <p:cNvSpPr/>
          <p:nvPr/>
        </p:nvSpPr>
        <p:spPr bwMode="auto">
          <a:xfrm>
            <a:off x="4729172" y="2428869"/>
            <a:ext cx="1200150" cy="2472217"/>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0" name="Rectangle 19"/>
          <p:cNvSpPr/>
          <p:nvPr/>
        </p:nvSpPr>
        <p:spPr bwMode="auto">
          <a:xfrm>
            <a:off x="6229370" y="2456982"/>
            <a:ext cx="1200150" cy="2472217"/>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26" name="Rectangle 25"/>
          <p:cNvSpPr/>
          <p:nvPr/>
        </p:nvSpPr>
        <p:spPr>
          <a:xfrm>
            <a:off x="1691680" y="1919682"/>
            <a:ext cx="928694" cy="357190"/>
          </a:xfrm>
          <a:prstGeom prst="rect">
            <a:avLst/>
          </a:prstGeom>
          <a:solidFill>
            <a:srgbClr val="0070C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A</a:t>
            </a:r>
            <a:endParaRPr lang="en-US" dirty="0">
              <a:solidFill>
                <a:srgbClr val="FFFFFF"/>
              </a:solidFill>
              <a:latin typeface="Tahoma"/>
            </a:endParaRPr>
          </a:p>
        </p:txBody>
      </p:sp>
      <p:sp>
        <p:nvSpPr>
          <p:cNvPr id="29" name="Rectangle 28"/>
          <p:cNvSpPr/>
          <p:nvPr/>
        </p:nvSpPr>
        <p:spPr>
          <a:xfrm>
            <a:off x="3286116" y="1916832"/>
            <a:ext cx="928694" cy="357190"/>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B</a:t>
            </a:r>
            <a:endParaRPr lang="en-US" dirty="0">
              <a:solidFill>
                <a:srgbClr val="000000"/>
              </a:solidFill>
              <a:latin typeface="Tahoma"/>
            </a:endParaRPr>
          </a:p>
        </p:txBody>
      </p:sp>
      <p:sp>
        <p:nvSpPr>
          <p:cNvPr id="30" name="Rectangle 29"/>
          <p:cNvSpPr/>
          <p:nvPr/>
        </p:nvSpPr>
        <p:spPr>
          <a:xfrm>
            <a:off x="3286116" y="1844824"/>
            <a:ext cx="928694" cy="357190"/>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B</a:t>
            </a:r>
            <a:endParaRPr lang="en-US" dirty="0">
              <a:solidFill>
                <a:srgbClr val="000000"/>
              </a:solidFill>
              <a:latin typeface="Tahoma"/>
            </a:endParaRPr>
          </a:p>
        </p:txBody>
      </p:sp>
      <p:sp>
        <p:nvSpPr>
          <p:cNvPr id="31" name="Rectangle 30"/>
          <p:cNvSpPr/>
          <p:nvPr/>
        </p:nvSpPr>
        <p:spPr>
          <a:xfrm>
            <a:off x="3286116" y="1700808"/>
            <a:ext cx="928694" cy="357190"/>
          </a:xfrm>
          <a:prstGeom prst="rect">
            <a:avLst/>
          </a:prstGeom>
          <a:solidFill>
            <a:schemeClr val="accent1">
              <a:lumMod val="5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C</a:t>
            </a:r>
            <a:endParaRPr lang="en-US" dirty="0">
              <a:solidFill>
                <a:srgbClr val="FFFFFF"/>
              </a:solidFill>
              <a:latin typeface="Tahoma"/>
            </a:endParaRPr>
          </a:p>
        </p:txBody>
      </p:sp>
      <p:sp>
        <p:nvSpPr>
          <p:cNvPr id="32" name="Rectangle 31"/>
          <p:cNvSpPr/>
          <p:nvPr/>
        </p:nvSpPr>
        <p:spPr>
          <a:xfrm>
            <a:off x="4857752" y="1916832"/>
            <a:ext cx="928694" cy="357190"/>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D</a:t>
            </a:r>
            <a:endParaRPr lang="en-US" dirty="0">
              <a:solidFill>
                <a:srgbClr val="FFFFFF"/>
              </a:solidFill>
              <a:latin typeface="Tahoma"/>
            </a:endParaRPr>
          </a:p>
        </p:txBody>
      </p:sp>
      <p:sp>
        <p:nvSpPr>
          <p:cNvPr id="33" name="Rectangle 32"/>
          <p:cNvSpPr/>
          <p:nvPr/>
        </p:nvSpPr>
        <p:spPr>
          <a:xfrm>
            <a:off x="4857752" y="1847674"/>
            <a:ext cx="928694" cy="357190"/>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D</a:t>
            </a:r>
            <a:endParaRPr lang="en-US" dirty="0">
              <a:solidFill>
                <a:srgbClr val="FFFFFF"/>
              </a:solidFill>
              <a:latin typeface="Tahoma"/>
            </a:endParaRPr>
          </a:p>
        </p:txBody>
      </p:sp>
      <p:sp>
        <p:nvSpPr>
          <p:cNvPr id="34" name="Rectangle 33"/>
          <p:cNvSpPr/>
          <p:nvPr/>
        </p:nvSpPr>
        <p:spPr>
          <a:xfrm>
            <a:off x="4857752" y="1772816"/>
            <a:ext cx="928694" cy="357190"/>
          </a:xfrm>
          <a:prstGeom prst="rect">
            <a:avLst/>
          </a:prstGeom>
          <a:solidFill>
            <a:srgbClr val="663D63"/>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E</a:t>
            </a:r>
            <a:endParaRPr lang="en-US" dirty="0">
              <a:solidFill>
                <a:srgbClr val="FFFFFF"/>
              </a:solidFill>
              <a:latin typeface="Tahoma"/>
            </a:endParaRPr>
          </a:p>
        </p:txBody>
      </p:sp>
      <p:sp>
        <p:nvSpPr>
          <p:cNvPr id="35" name="Rectangle 34"/>
          <p:cNvSpPr/>
          <p:nvPr/>
        </p:nvSpPr>
        <p:spPr>
          <a:xfrm>
            <a:off x="6357950" y="1916832"/>
            <a:ext cx="928694" cy="357190"/>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F</a:t>
            </a:r>
            <a:endParaRPr lang="en-US" dirty="0">
              <a:solidFill>
                <a:srgbClr val="FFFFFF"/>
              </a:solidFill>
              <a:latin typeface="Tahoma"/>
            </a:endParaRPr>
          </a:p>
        </p:txBody>
      </p:sp>
      <p:sp>
        <p:nvSpPr>
          <p:cNvPr id="38" name="Rectangle 37"/>
          <p:cNvSpPr/>
          <p:nvPr/>
        </p:nvSpPr>
        <p:spPr>
          <a:xfrm>
            <a:off x="4857752" y="1700808"/>
            <a:ext cx="928694" cy="357190"/>
          </a:xfrm>
          <a:prstGeom prst="rect">
            <a:avLst/>
          </a:prstGeom>
          <a:solidFill>
            <a:srgbClr val="663D63"/>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E</a:t>
            </a:r>
            <a:endParaRPr lang="en-US" dirty="0">
              <a:solidFill>
                <a:srgbClr val="FFFFFF"/>
              </a:solidFill>
              <a:latin typeface="Tahoma"/>
            </a:endParaRPr>
          </a:p>
        </p:txBody>
      </p:sp>
      <p:cxnSp>
        <p:nvCxnSpPr>
          <p:cNvPr id="40" name="Straight Connector 39"/>
          <p:cNvCxnSpPr/>
          <p:nvPr/>
        </p:nvCxnSpPr>
        <p:spPr>
          <a:xfrm>
            <a:off x="3143240" y="3933056"/>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714876" y="3933056"/>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1000100" y="3928542"/>
            <a:ext cx="571504" cy="8577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72116" y="4816434"/>
            <a:ext cx="207170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Batch Boundary</a:t>
            </a:r>
            <a:endParaRPr lang="en-US" dirty="0">
              <a:solidFill>
                <a:srgbClr val="000000"/>
              </a:solidFill>
              <a:latin typeface="Tahoma"/>
            </a:endParaRPr>
          </a:p>
        </p:txBody>
      </p:sp>
      <p:sp>
        <p:nvSpPr>
          <p:cNvPr id="28" name="Down Arrow 27"/>
          <p:cNvSpPr/>
          <p:nvPr/>
        </p:nvSpPr>
        <p:spPr>
          <a:xfrm>
            <a:off x="3719947" y="5213936"/>
            <a:ext cx="1289654" cy="591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39" name="Straight Connector 38"/>
          <p:cNvCxnSpPr/>
          <p:nvPr/>
        </p:nvCxnSpPr>
        <p:spPr>
          <a:xfrm>
            <a:off x="251520" y="5301208"/>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557354" y="3933056"/>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771800" y="5805264"/>
            <a:ext cx="374441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To Stage 2 (Batch Scheduling)</a:t>
            </a:r>
            <a:endParaRPr lang="en-US" dirty="0">
              <a:solidFill>
                <a:srgbClr val="000000"/>
              </a:solidFill>
              <a:latin typeface="Tahoma"/>
            </a:endParaRPr>
          </a:p>
        </p:txBody>
      </p:sp>
      <p:sp>
        <p:nvSpPr>
          <p:cNvPr id="56" name="Rectangle 55"/>
          <p:cNvSpPr/>
          <p:nvPr/>
        </p:nvSpPr>
        <p:spPr>
          <a:xfrm>
            <a:off x="1691680" y="1847674"/>
            <a:ext cx="928694" cy="357190"/>
          </a:xfrm>
          <a:prstGeom prst="rect">
            <a:avLst/>
          </a:prstGeom>
          <a:solidFill>
            <a:srgbClr val="0070C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Row A</a:t>
            </a:r>
            <a:endParaRPr lang="en-US" dirty="0">
              <a:solidFill>
                <a:srgbClr val="FFFFFF"/>
              </a:solidFill>
              <a:latin typeface="Tahoma"/>
            </a:endParaRPr>
          </a:p>
        </p:txBody>
      </p:sp>
      <p:cxnSp>
        <p:nvCxnSpPr>
          <p:cNvPr id="42" name="Straight Connector 41"/>
          <p:cNvCxnSpPr/>
          <p:nvPr/>
        </p:nvCxnSpPr>
        <p:spPr>
          <a:xfrm>
            <a:off x="3131840" y="3284984"/>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716016" y="2852936"/>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237874" y="4365104"/>
            <a:ext cx="121444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49735" y="3563729"/>
            <a:ext cx="1328545" cy="936313"/>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window expires</a:t>
            </a:r>
          </a:p>
        </p:txBody>
      </p:sp>
      <p:sp>
        <p:nvSpPr>
          <p:cNvPr id="58" name="TextBox 57"/>
          <p:cNvSpPr txBox="1"/>
          <p:nvPr/>
        </p:nvSpPr>
        <p:spPr>
          <a:xfrm>
            <a:off x="2555777" y="980728"/>
            <a:ext cx="3850467" cy="369310"/>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Next request goes to a different row</a:t>
            </a:r>
            <a:endParaRPr lang="en-US" dirty="0">
              <a:solidFill>
                <a:srgbClr val="000000"/>
              </a:solidFill>
              <a:latin typeface="Tahoma"/>
            </a:endParaRPr>
          </a:p>
        </p:txBody>
      </p:sp>
      <p:sp>
        <p:nvSpPr>
          <p:cNvPr id="59" name="TextBox 58"/>
          <p:cNvSpPr txBox="1"/>
          <p:nvPr/>
        </p:nvSpPr>
        <p:spPr>
          <a:xfrm>
            <a:off x="179512" y="1052741"/>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1</a:t>
            </a:r>
          </a:p>
        </p:txBody>
      </p:sp>
      <p:sp>
        <p:nvSpPr>
          <p:cNvPr id="60" name="TextBox 59"/>
          <p:cNvSpPr txBox="1"/>
          <p:nvPr/>
        </p:nvSpPr>
        <p:spPr>
          <a:xfrm>
            <a:off x="216024" y="1628800"/>
            <a:ext cx="1403648" cy="654986"/>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Batch Formation</a:t>
            </a:r>
            <a:endParaRPr lang="en-US" b="1" dirty="0">
              <a:solidFill>
                <a:srgbClr val="000000"/>
              </a:solidFill>
              <a:latin typeface="Tahoma"/>
            </a:endParaRPr>
          </a:p>
        </p:txBody>
      </p:sp>
    </p:spTree>
    <p:extLst>
      <p:ext uri="{BB962C8B-B14F-4D97-AF65-F5344CB8AC3E}">
        <p14:creationId xmlns:p14="http://schemas.microsoft.com/office/powerpoint/2010/main" val="7678367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5.55556E-7 -2.19061E-6 L 5.55556E-7 0.37289 " pathEditMode="relative" rAng="0" ptsTypes="AA">
                                      <p:cBhvr>
                                        <p:cTn id="8" dur="1000" fill="hold"/>
                                        <p:tgtEl>
                                          <p:spTgt spid="29"/>
                                        </p:tgtEl>
                                        <p:attrNameLst>
                                          <p:attrName>ppt_x</p:attrName>
                                          <p:attrName>ppt_y</p:attrName>
                                        </p:attrNameLst>
                                      </p:cBhvr>
                                      <p:rCtr x="0" y="18644"/>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42" presetClass="path" presetSubtype="0" accel="50000" decel="50000" fill="hold" grpId="0" nodeType="withEffect">
                                  <p:stCondLst>
                                    <p:cond delay="0"/>
                                  </p:stCondLst>
                                  <p:childTnLst>
                                    <p:animMotion origin="layout" path="M 5.55556E-7 -2.75272E-6 L 5.55556E-7 0.33079 " pathEditMode="relative" rAng="0" ptsTypes="AA">
                                      <p:cBhvr>
                                        <p:cTn id="14" dur="1000" fill="hold"/>
                                        <p:tgtEl>
                                          <p:spTgt spid="30"/>
                                        </p:tgtEl>
                                        <p:attrNameLst>
                                          <p:attrName>ppt_x</p:attrName>
                                          <p:attrName>ppt_y</p:attrName>
                                        </p:attrNameLst>
                                      </p:cBhvr>
                                      <p:rCtr x="0" y="16539"/>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0 0 L 0 0.25 E" pathEditMode="relative" ptsTypes="">
                                      <p:cBhvr>
                                        <p:cTn id="22" dur="1000" fill="hold"/>
                                        <p:tgtEl>
                                          <p:spTgt spid="31"/>
                                        </p:tgtEl>
                                        <p:attrNameLst>
                                          <p:attrName>ppt_x</p:attrName>
                                          <p:attrName>ppt_y</p:attrName>
                                        </p:attrNameLst>
                                      </p:cBhvr>
                                    </p:animMotion>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1000"/>
                            </p:stCondLst>
                            <p:childTnLst>
                              <p:par>
                                <p:cTn id="30" presetID="10" presetClass="exit" presetSubtype="0" fill="hold" grpId="1" nodeType="afterEffect">
                                  <p:stCondLst>
                                    <p:cond delay="0"/>
                                  </p:stCondLst>
                                  <p:childTnLst>
                                    <p:animEffect transition="out" filter="fade">
                                      <p:cBhvr>
                                        <p:cTn id="31" dur="500"/>
                                        <p:tgtEl>
                                          <p:spTgt spid="58"/>
                                        </p:tgtEl>
                                      </p:cBhvr>
                                    </p:animEffect>
                                    <p:set>
                                      <p:cBhvr>
                                        <p:cTn id="32" dur="1" fill="hold">
                                          <p:stCondLst>
                                            <p:cond delay="499"/>
                                          </p:stCondLst>
                                        </p:cTn>
                                        <p:tgtEl>
                                          <p:spTgt spid="5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42" presetClass="path" presetSubtype="0" accel="50000" decel="50000" fill="hold" grpId="1" nodeType="withEffect">
                                  <p:stCondLst>
                                    <p:cond delay="0"/>
                                  </p:stCondLst>
                                  <p:childTnLst>
                                    <p:animMotion origin="layout" path="M -3.88889E-6 -4.83229E-6 L -3.88889E-6 0.37289 " pathEditMode="relative" rAng="0" ptsTypes="AA">
                                      <p:cBhvr>
                                        <p:cTn id="38" dur="1000" fill="hold"/>
                                        <p:tgtEl>
                                          <p:spTgt spid="26"/>
                                        </p:tgtEl>
                                        <p:attrNameLst>
                                          <p:attrName>ppt_x</p:attrName>
                                          <p:attrName>ppt_y</p:attrName>
                                        </p:attrNameLst>
                                      </p:cBhvr>
                                      <p:rCtr x="0" y="18644"/>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42" presetClass="path" presetSubtype="0" accel="50000" decel="50000" fill="hold" grpId="1" nodeType="withEffect">
                                  <p:stCondLst>
                                    <p:cond delay="0"/>
                                  </p:stCondLst>
                                  <p:childTnLst>
                                    <p:animMotion origin="layout" path="M -3.88889E-6 4.6056E-6 L -3.88889E-6 0.31991 " pathEditMode="relative" rAng="0" ptsTypes="AA">
                                      <p:cBhvr>
                                        <p:cTn id="44" dur="1000" fill="hold"/>
                                        <p:tgtEl>
                                          <p:spTgt spid="56"/>
                                        </p:tgtEl>
                                        <p:attrNameLst>
                                          <p:attrName>ppt_x</p:attrName>
                                          <p:attrName>ppt_y</p:attrName>
                                        </p:attrNameLst>
                                      </p:cBhvr>
                                      <p:rCtr x="0" y="15984"/>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par>
                                <p:cTn id="53" presetID="10"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42" presetClass="path" presetSubtype="0" accel="50000" decel="50000" fill="hold" grpId="2" nodeType="withEffect">
                                  <p:stCondLst>
                                    <p:cond delay="0"/>
                                  </p:stCondLst>
                                  <p:childTnLst>
                                    <p:animMotion origin="layout" path="M -3.88889E-6 0.31991 L -3.88889E-6 0.33032 " pathEditMode="relative" rAng="0" ptsTypes="AA">
                                      <p:cBhvr>
                                        <p:cTn id="60" dur="1000" fill="hold"/>
                                        <p:tgtEl>
                                          <p:spTgt spid="56"/>
                                        </p:tgtEl>
                                        <p:attrNameLst>
                                          <p:attrName>ppt_x</p:attrName>
                                          <p:attrName>ppt_y</p:attrName>
                                        </p:attrNameLst>
                                      </p:cBhvr>
                                      <p:rCtr x="0" y="509"/>
                                    </p:animMotion>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57"/>
                                        </p:tgtEl>
                                      </p:cBhvr>
                                    </p:animEffect>
                                    <p:set>
                                      <p:cBhvr>
                                        <p:cTn id="65" dur="1" fill="hold">
                                          <p:stCondLst>
                                            <p:cond delay="499"/>
                                          </p:stCondLst>
                                        </p:cTn>
                                        <p:tgtEl>
                                          <p:spTgt spid="57"/>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47"/>
                                        </p:tgtEl>
                                      </p:cBhvr>
                                    </p:animEffect>
                                    <p:set>
                                      <p:cBhvr>
                                        <p:cTn id="68" dur="1" fill="hold">
                                          <p:stCondLst>
                                            <p:cond delay="499"/>
                                          </p:stCondLst>
                                        </p:cTn>
                                        <p:tgtEl>
                                          <p:spTgt spid="47"/>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49"/>
                                        </p:tgtEl>
                                      </p:cBhvr>
                                    </p:animEffect>
                                    <p:set>
                                      <p:cBhvr>
                                        <p:cTn id="71" dur="1" fill="hold">
                                          <p:stCondLst>
                                            <p:cond delay="499"/>
                                          </p:stCondLst>
                                        </p:cTn>
                                        <p:tgtEl>
                                          <p:spTgt spid="4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childTnLst>
                                </p:cTn>
                              </p:par>
                              <p:par>
                                <p:cTn id="76" presetID="42" presetClass="path" presetSubtype="0" accel="50000" decel="50000" fill="hold" grpId="1" nodeType="withEffect">
                                  <p:stCondLst>
                                    <p:cond delay="0"/>
                                  </p:stCondLst>
                                  <p:childTnLst>
                                    <p:animMotion origin="layout" path="M -4.44444E-6 -2.19061E-6 L -4.44444E-6 0.37289 " pathEditMode="relative" rAng="0" ptsTypes="AA">
                                      <p:cBhvr>
                                        <p:cTn id="77" dur="1000" fill="hold"/>
                                        <p:tgtEl>
                                          <p:spTgt spid="32"/>
                                        </p:tgtEl>
                                        <p:attrNameLst>
                                          <p:attrName>ppt_x</p:attrName>
                                          <p:attrName>ppt_y</p:attrName>
                                        </p:attrNameLst>
                                      </p:cBhvr>
                                      <p:rCtr x="0" y="18644"/>
                                    </p:animMotion>
                                  </p:childTnLst>
                                </p:cTn>
                              </p:par>
                              <p:par>
                                <p:cTn id="78" presetID="1"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childTnLst>
                                </p:cTn>
                              </p:par>
                              <p:par>
                                <p:cTn id="80" presetID="42" presetClass="path" presetSubtype="0" accel="50000" decel="50000" fill="hold" grpId="1" nodeType="withEffect">
                                  <p:stCondLst>
                                    <p:cond delay="0"/>
                                  </p:stCondLst>
                                  <p:childTnLst>
                                    <p:animMotion origin="layout" path="M -4.44444E-6 4.6056E-6 L -4.44444E-6 0.33032 " pathEditMode="relative" rAng="0" ptsTypes="AA">
                                      <p:cBhvr>
                                        <p:cTn id="81" dur="1000" fill="hold"/>
                                        <p:tgtEl>
                                          <p:spTgt spid="33"/>
                                        </p:tgtEl>
                                        <p:attrNameLst>
                                          <p:attrName>ppt_x</p:attrName>
                                          <p:attrName>ppt_y</p:attrName>
                                        </p:attrNameLst>
                                      </p:cBhvr>
                                      <p:rCtr x="0" y="16516"/>
                                    </p:animMotion>
                                  </p:childTnLst>
                                </p:cTn>
                              </p:par>
                              <p:par>
                                <p:cTn id="82" presetID="10" presetClass="entr" presetSubtype="0" fill="hold"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childTnLst>
                          </p:cTn>
                        </p:par>
                        <p:par>
                          <p:cTn id="85" fill="hold">
                            <p:stCondLst>
                              <p:cond delay="1000"/>
                            </p:stCondLst>
                            <p:childTnLst>
                              <p:par>
                                <p:cTn id="86" presetID="1" presetClass="entr" presetSubtype="0"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childTnLst>
                                </p:cTn>
                              </p:par>
                              <p:par>
                                <p:cTn id="88" presetID="42" presetClass="path" presetSubtype="0" accel="50000" decel="50000" fill="hold" grpId="1" nodeType="withEffect">
                                  <p:stCondLst>
                                    <p:cond delay="0"/>
                                  </p:stCondLst>
                                  <p:childTnLst>
                                    <p:animMotion origin="layout" path="M -4.44444E-6 -3.31483E-6 L -4.44444E-6 0.23641 " pathEditMode="relative" rAng="0" ptsTypes="AA">
                                      <p:cBhvr>
                                        <p:cTn id="89" dur="1000" fill="hold"/>
                                        <p:tgtEl>
                                          <p:spTgt spid="34"/>
                                        </p:tgtEl>
                                        <p:attrNameLst>
                                          <p:attrName>ppt_x</p:attrName>
                                          <p:attrName>ppt_y</p:attrName>
                                        </p:attrNameLst>
                                      </p:cBhvr>
                                      <p:rCtr x="0" y="11820"/>
                                    </p:animMotion>
                                  </p:childTnLst>
                                </p:cTn>
                              </p:par>
                              <p:par>
                                <p:cTn id="90" presetID="10" presetClass="entr" presetSubtype="0" fill="hold"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500"/>
                                        <p:tgtEl>
                                          <p:spTgt spid="42"/>
                                        </p:tgtEl>
                                      </p:cBhvr>
                                    </p:animEffect>
                                  </p:childTnLst>
                                </p:cTn>
                              </p:par>
                              <p:par>
                                <p:cTn id="93" presetID="1"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par>
                                <p:cTn id="95" presetID="42" presetClass="path" presetSubtype="0" accel="50000" decel="50000" fill="hold" grpId="1" nodeType="withEffect">
                                  <p:stCondLst>
                                    <p:cond delay="0"/>
                                  </p:stCondLst>
                                  <p:childTnLst>
                                    <p:animMotion origin="layout" path="M -4.44444E-6 -2.5561E-6 L -4.44444E-6 0.19454 " pathEditMode="relative" rAng="0" ptsTypes="AA">
                                      <p:cBhvr>
                                        <p:cTn id="96" dur="1000" fill="hold"/>
                                        <p:tgtEl>
                                          <p:spTgt spid="38"/>
                                        </p:tgtEl>
                                        <p:attrNameLst>
                                          <p:attrName>ppt_x</p:attrName>
                                          <p:attrName>ppt_y</p:attrName>
                                        </p:attrNameLst>
                                      </p:cBhvr>
                                      <p:rCtr x="0" y="9715"/>
                                    </p:animMotion>
                                  </p:childTnLst>
                                </p:cTn>
                              </p:par>
                            </p:childTnLst>
                          </p:cTn>
                        </p:par>
                        <p:par>
                          <p:cTn id="97" fill="hold">
                            <p:stCondLst>
                              <p:cond delay="2000"/>
                            </p:stCondLst>
                            <p:childTnLst>
                              <p:par>
                                <p:cTn id="98" presetID="1" presetClass="entr" presetSubtype="0" fill="hold" grpId="0" nodeType="afterEffect">
                                  <p:stCondLst>
                                    <p:cond delay="0"/>
                                  </p:stCondLst>
                                  <p:childTnLst>
                                    <p:set>
                                      <p:cBhvr>
                                        <p:cTn id="99" dur="1" fill="hold">
                                          <p:stCondLst>
                                            <p:cond delay="0"/>
                                          </p:stCondLst>
                                        </p:cTn>
                                        <p:tgtEl>
                                          <p:spTgt spid="35"/>
                                        </p:tgtEl>
                                        <p:attrNameLst>
                                          <p:attrName>style.visibility</p:attrName>
                                        </p:attrNameLst>
                                      </p:cBhvr>
                                      <p:to>
                                        <p:strVal val="visible"/>
                                      </p:to>
                                    </p:set>
                                  </p:childTnLst>
                                </p:cTn>
                              </p:par>
                              <p:par>
                                <p:cTn id="100" presetID="42" presetClass="path" presetSubtype="0" accel="50000" decel="50000" fill="hold" grpId="1" nodeType="withEffect">
                                  <p:stCondLst>
                                    <p:cond delay="0"/>
                                  </p:stCondLst>
                                  <p:childTnLst>
                                    <p:animMotion origin="layout" path="M 3.05556E-6 -2.19061E-6 L 3.05556E-6 0.37289 " pathEditMode="relative" rAng="0" ptsTypes="AA">
                                      <p:cBhvr>
                                        <p:cTn id="101" dur="1000" fill="hold"/>
                                        <p:tgtEl>
                                          <p:spTgt spid="35"/>
                                        </p:tgtEl>
                                        <p:attrNameLst>
                                          <p:attrName>ppt_x</p:attrName>
                                          <p:attrName>ppt_y</p:attrName>
                                        </p:attrNameLst>
                                      </p:cBhvr>
                                      <p:rCtr x="0" y="18644"/>
                                    </p:animMotion>
                                  </p:childTnLst>
                                </p:cTn>
                              </p:par>
                              <p:par>
                                <p:cTn id="102" presetID="10"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childTnLst>
                                </p:cTn>
                              </p:par>
                              <p:par>
                                <p:cTn id="105" presetID="10" presetClass="entr" presetSubtype="0" fill="hold" nodeType="with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fade">
                                      <p:cBhvr>
                                        <p:cTn id="10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8" grpId="0" animBg="1"/>
      <p:bldP spid="38" grpId="1" animBg="1"/>
      <p:bldP spid="49" grpId="0"/>
      <p:bldP spid="49" grpId="1"/>
      <p:bldP spid="56" grpId="0" animBg="1"/>
      <p:bldP spid="56" grpId="1" animBg="1"/>
      <p:bldP spid="56" grpId="2" animBg="1"/>
      <p:bldP spid="57" grpId="0"/>
      <p:bldP spid="57" grpId="1"/>
      <p:bldP spid="58" grpId="0"/>
      <p:bldP spid="5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789820" y="1196760"/>
            <a:ext cx="3483429" cy="2061621"/>
          </a:xfrm>
          <a:prstGeom prst="rect">
            <a:avLst/>
          </a:prstGeom>
          <a:noFill/>
          <a:ln w="19050">
            <a:solidFill>
              <a:srgbClr val="FF0000"/>
            </a:solidFill>
          </a:ln>
        </p:spPr>
        <p:txBody>
          <a:bodyPr wrap="square" lIns="91402" tIns="45702" rIns="91402" bIns="45702" rtlCol="0">
            <a:spAutoFit/>
          </a:bodyPr>
          <a:lstStyle/>
          <a:p>
            <a:r>
              <a:rPr lang="en-US" dirty="0" smtClean="0"/>
              <a:t>// initialize large arrays A, B</a:t>
            </a:r>
          </a:p>
          <a:p>
            <a:endParaRPr lang="en-US" dirty="0" smtClean="0"/>
          </a:p>
          <a:p>
            <a:r>
              <a:rPr lang="en-US" dirty="0" smtClean="0"/>
              <a:t>for (j=0; j&lt;N; j++) {</a:t>
            </a:r>
          </a:p>
          <a:p>
            <a:r>
              <a:rPr lang="en-US" dirty="0" smtClean="0"/>
              <a:t>     index = rand();</a:t>
            </a:r>
          </a:p>
          <a:p>
            <a:r>
              <a:rPr lang="en-US" dirty="0" smtClean="0"/>
              <a:t>     A[index] = B[index];</a:t>
            </a:r>
          </a:p>
          <a:p>
            <a:r>
              <a:rPr lang="en-US" dirty="0" smtClean="0"/>
              <a:t>     …</a:t>
            </a:r>
          </a:p>
          <a:p>
            <a:r>
              <a:rPr lang="en-US" dirty="0" smtClean="0"/>
              <a:t>}</a:t>
            </a:r>
            <a:endParaRPr lang="en-US" dirty="0"/>
          </a:p>
        </p:txBody>
      </p:sp>
      <p:sp>
        <p:nvSpPr>
          <p:cNvPr id="9" name="Slide Number Placeholder 4"/>
          <p:cNvSpPr>
            <a:spLocks noGrp="1"/>
          </p:cNvSpPr>
          <p:nvPr>
            <p:ph type="sldNum" sz="quarter" idx="11"/>
          </p:nvPr>
        </p:nvSpPr>
        <p:spPr/>
        <p:txBody>
          <a:bodyPr/>
          <a:lstStyle/>
          <a:p>
            <a:pPr>
              <a:defRPr/>
            </a:pPr>
            <a:fld id="{B528F238-5339-4CA5-9644-0825015C47CC}" type="slidenum">
              <a:rPr lang="en-US" altLang="en-US" smtClean="0"/>
              <a:pPr>
                <a:defRPr/>
              </a:pPr>
              <a:t>11</a:t>
            </a:fld>
            <a:endParaRPr lang="en-US" altLang="en-US" smtClean="0"/>
          </a:p>
        </p:txBody>
      </p:sp>
      <p:sp>
        <p:nvSpPr>
          <p:cNvPr id="25603" name="Rectangle 2"/>
          <p:cNvSpPr>
            <a:spLocks noGrp="1" noChangeArrowheads="1"/>
          </p:cNvSpPr>
          <p:nvPr>
            <p:ph type="title"/>
          </p:nvPr>
        </p:nvSpPr>
        <p:spPr/>
        <p:txBody>
          <a:bodyPr/>
          <a:lstStyle/>
          <a:p>
            <a:r>
              <a:rPr lang="en-US" dirty="0" smtClean="0"/>
              <a:t>A Memory Performance Hog</a:t>
            </a:r>
          </a:p>
        </p:txBody>
      </p:sp>
      <p:sp>
        <p:nvSpPr>
          <p:cNvPr id="25605" name="Text Box 5"/>
          <p:cNvSpPr txBox="1">
            <a:spLocks noChangeArrowheads="1"/>
          </p:cNvSpPr>
          <p:nvPr/>
        </p:nvSpPr>
        <p:spPr bwMode="auto">
          <a:xfrm>
            <a:off x="1576478" y="3654157"/>
            <a:ext cx="1258887" cy="396875"/>
          </a:xfrm>
          <a:prstGeom prst="rect">
            <a:avLst/>
          </a:prstGeom>
          <a:noFill/>
          <a:ln w="9525">
            <a:noFill/>
            <a:miter lim="800000"/>
            <a:headEnd/>
            <a:tailEnd/>
          </a:ln>
        </p:spPr>
        <p:txBody>
          <a:bodyPr wrap="none" lIns="91402" tIns="45702" rIns="91402" bIns="45702">
            <a:spAutoFit/>
          </a:bodyPr>
          <a:lstStyle/>
          <a:p>
            <a:r>
              <a:rPr lang="en-US" sz="2000" b="1" dirty="0">
                <a:solidFill>
                  <a:srgbClr val="003399"/>
                </a:solidFill>
              </a:rPr>
              <a:t>STREAM</a:t>
            </a:r>
          </a:p>
        </p:txBody>
      </p:sp>
      <p:sp>
        <p:nvSpPr>
          <p:cNvPr id="25606" name="Text Box 6"/>
          <p:cNvSpPr txBox="1">
            <a:spLocks noChangeArrowheads="1"/>
          </p:cNvSpPr>
          <p:nvPr/>
        </p:nvSpPr>
        <p:spPr bwMode="auto">
          <a:xfrm>
            <a:off x="143060" y="4172094"/>
            <a:ext cx="4792295" cy="936313"/>
          </a:xfrm>
          <a:prstGeom prst="rect">
            <a:avLst/>
          </a:prstGeom>
          <a:noFill/>
          <a:ln w="9525">
            <a:noFill/>
            <a:miter lim="800000"/>
            <a:headEnd/>
            <a:tailEnd/>
          </a:ln>
        </p:spPr>
        <p:txBody>
          <a:bodyPr wrap="none" lIns="91402" tIns="45702" rIns="91402" bIns="45702">
            <a:spAutoFit/>
          </a:bodyPr>
          <a:lstStyle/>
          <a:p>
            <a:pPr>
              <a:buFontTx/>
              <a:buChar char="-"/>
            </a:pPr>
            <a:r>
              <a:rPr lang="en-US" dirty="0"/>
              <a:t> Sequential memory access </a:t>
            </a:r>
          </a:p>
          <a:p>
            <a:pPr>
              <a:buFontTx/>
              <a:buChar char="-"/>
            </a:pPr>
            <a:r>
              <a:rPr lang="en-US" dirty="0"/>
              <a:t> Very high row buffer locality (96% hit rate)</a:t>
            </a:r>
          </a:p>
          <a:p>
            <a:pPr>
              <a:buFontTx/>
              <a:buChar char="-"/>
            </a:pPr>
            <a:r>
              <a:rPr lang="en-US" dirty="0"/>
              <a:t> Memory intensive</a:t>
            </a:r>
          </a:p>
        </p:txBody>
      </p:sp>
      <p:sp>
        <p:nvSpPr>
          <p:cNvPr id="11" name="Rectangle 8"/>
          <p:cNvSpPr>
            <a:spLocks noChangeArrowheads="1"/>
          </p:cNvSpPr>
          <p:nvPr/>
        </p:nvSpPr>
        <p:spPr bwMode="auto">
          <a:xfrm>
            <a:off x="5119025" y="2079296"/>
            <a:ext cx="1662776" cy="253104"/>
          </a:xfrm>
          <a:prstGeom prst="rect">
            <a:avLst/>
          </a:prstGeom>
          <a:noFill/>
          <a:ln w="38100">
            <a:solidFill>
              <a:srgbClr val="FF0000"/>
            </a:solidFill>
            <a:miter lim="800000"/>
            <a:headEnd/>
            <a:tailEnd/>
          </a:ln>
        </p:spPr>
        <p:txBody>
          <a:bodyPr wrap="none" lIns="91402" tIns="45702" rIns="91402" bIns="45702" anchor="ctr"/>
          <a:lstStyle/>
          <a:p>
            <a:endParaRPr lang="en-US"/>
          </a:p>
        </p:txBody>
      </p:sp>
      <p:sp>
        <p:nvSpPr>
          <p:cNvPr id="13" name="Text Box 6"/>
          <p:cNvSpPr txBox="1">
            <a:spLocks noChangeArrowheads="1"/>
          </p:cNvSpPr>
          <p:nvPr/>
        </p:nvSpPr>
        <p:spPr bwMode="auto">
          <a:xfrm>
            <a:off x="5882984" y="3654157"/>
            <a:ext cx="1364867" cy="400105"/>
          </a:xfrm>
          <a:prstGeom prst="rect">
            <a:avLst/>
          </a:prstGeom>
          <a:noFill/>
          <a:ln w="9525">
            <a:noFill/>
            <a:miter lim="800000"/>
            <a:headEnd/>
            <a:tailEnd/>
          </a:ln>
        </p:spPr>
        <p:txBody>
          <a:bodyPr wrap="none" lIns="91402" tIns="45702" rIns="91402" bIns="45702">
            <a:spAutoFit/>
          </a:bodyPr>
          <a:lstStyle/>
          <a:p>
            <a:r>
              <a:rPr lang="en-US" sz="2000" b="1" dirty="0">
                <a:solidFill>
                  <a:srgbClr val="FF0000"/>
                </a:solidFill>
              </a:rPr>
              <a:t>RANDOM</a:t>
            </a:r>
          </a:p>
        </p:txBody>
      </p:sp>
      <p:sp>
        <p:nvSpPr>
          <p:cNvPr id="14" name="Text Box 7"/>
          <p:cNvSpPr txBox="1">
            <a:spLocks noChangeArrowheads="1"/>
          </p:cNvSpPr>
          <p:nvPr/>
        </p:nvSpPr>
        <p:spPr bwMode="auto">
          <a:xfrm>
            <a:off x="4694495" y="4171689"/>
            <a:ext cx="4575889" cy="936313"/>
          </a:xfrm>
          <a:prstGeom prst="rect">
            <a:avLst/>
          </a:prstGeom>
          <a:noFill/>
          <a:ln w="9525">
            <a:noFill/>
            <a:miter lim="800000"/>
            <a:headEnd/>
            <a:tailEnd/>
          </a:ln>
        </p:spPr>
        <p:txBody>
          <a:bodyPr wrap="none" lIns="91402" tIns="45702" rIns="91402" bIns="45702">
            <a:spAutoFit/>
          </a:bodyPr>
          <a:lstStyle/>
          <a:p>
            <a:pPr>
              <a:buFontTx/>
              <a:buChar char="-"/>
            </a:pPr>
            <a:r>
              <a:rPr lang="en-US" dirty="0"/>
              <a:t> Random memory access</a:t>
            </a:r>
          </a:p>
          <a:p>
            <a:pPr>
              <a:buFontTx/>
              <a:buChar char="-"/>
            </a:pPr>
            <a:r>
              <a:rPr lang="en-US" dirty="0"/>
              <a:t> Very low row buffer locality (3% hit rate)</a:t>
            </a:r>
          </a:p>
          <a:p>
            <a:pPr>
              <a:buFontTx/>
              <a:buChar char="-"/>
            </a:pPr>
            <a:r>
              <a:rPr lang="en-US" dirty="0"/>
              <a:t> Similarly memory intensive</a:t>
            </a:r>
          </a:p>
        </p:txBody>
      </p:sp>
      <p:sp>
        <p:nvSpPr>
          <p:cNvPr id="18" name="Rectangle 8"/>
          <p:cNvSpPr>
            <a:spLocks noChangeArrowheads="1"/>
          </p:cNvSpPr>
          <p:nvPr/>
        </p:nvSpPr>
        <p:spPr bwMode="auto">
          <a:xfrm>
            <a:off x="878107" y="2079296"/>
            <a:ext cx="2011680" cy="253104"/>
          </a:xfrm>
          <a:prstGeom prst="rect">
            <a:avLst/>
          </a:prstGeom>
          <a:noFill/>
          <a:ln w="38100">
            <a:solidFill>
              <a:srgbClr val="003399"/>
            </a:solidFill>
            <a:miter lim="800000"/>
            <a:headEnd/>
            <a:tailEnd/>
          </a:ln>
        </p:spPr>
        <p:txBody>
          <a:bodyPr wrap="none" lIns="91402" tIns="45702" rIns="91402" bIns="45702" anchor="ctr"/>
          <a:lstStyle/>
          <a:p>
            <a:endParaRPr lang="en-US"/>
          </a:p>
        </p:txBody>
      </p:sp>
      <p:sp>
        <p:nvSpPr>
          <p:cNvPr id="15" name="TextBox 14"/>
          <p:cNvSpPr txBox="1"/>
          <p:nvPr/>
        </p:nvSpPr>
        <p:spPr>
          <a:xfrm>
            <a:off x="566056" y="1196763"/>
            <a:ext cx="3483429" cy="2061621"/>
          </a:xfrm>
          <a:prstGeom prst="rect">
            <a:avLst/>
          </a:prstGeom>
          <a:noFill/>
          <a:ln w="19050">
            <a:solidFill>
              <a:srgbClr val="003399"/>
            </a:solidFill>
          </a:ln>
        </p:spPr>
        <p:txBody>
          <a:bodyPr wrap="square" lIns="91402" tIns="45702" rIns="91402" bIns="45702" rtlCol="0">
            <a:spAutoFit/>
          </a:bodyPr>
          <a:lstStyle/>
          <a:p>
            <a:r>
              <a:rPr lang="en-US" dirty="0" smtClean="0"/>
              <a:t>// initialize large arrays A, B</a:t>
            </a:r>
          </a:p>
          <a:p>
            <a:endParaRPr lang="en-US" dirty="0" smtClean="0"/>
          </a:p>
          <a:p>
            <a:r>
              <a:rPr lang="en-US" dirty="0" smtClean="0"/>
              <a:t>for (j=0; j&lt;N; j++) {</a:t>
            </a:r>
          </a:p>
          <a:p>
            <a:r>
              <a:rPr lang="en-US" dirty="0" smtClean="0"/>
              <a:t>     index = j*</a:t>
            </a:r>
            <a:r>
              <a:rPr lang="en-US" dirty="0" err="1" smtClean="0"/>
              <a:t>linesize</a:t>
            </a:r>
            <a:r>
              <a:rPr lang="en-US" dirty="0" smtClean="0"/>
              <a:t>;</a:t>
            </a:r>
          </a:p>
          <a:p>
            <a:r>
              <a:rPr lang="en-US" dirty="0" smtClean="0"/>
              <a:t>     A[index] = B[index];</a:t>
            </a:r>
          </a:p>
          <a:p>
            <a:r>
              <a:rPr lang="en-US" dirty="0" smtClean="0"/>
              <a:t>     …</a:t>
            </a:r>
          </a:p>
          <a:p>
            <a:r>
              <a:rPr lang="en-US" dirty="0" smtClean="0"/>
              <a:t>}</a:t>
            </a:r>
            <a:endParaRPr lang="en-US" dirty="0"/>
          </a:p>
        </p:txBody>
      </p:sp>
      <p:sp>
        <p:nvSpPr>
          <p:cNvPr id="20" name="Text Box 5"/>
          <p:cNvSpPr txBox="1">
            <a:spLocks noChangeArrowheads="1"/>
          </p:cNvSpPr>
          <p:nvPr/>
        </p:nvSpPr>
        <p:spPr bwMode="auto">
          <a:xfrm>
            <a:off x="2889794" y="2057525"/>
            <a:ext cx="1238415" cy="341198"/>
          </a:xfrm>
          <a:prstGeom prst="rect">
            <a:avLst/>
          </a:prstGeom>
          <a:noFill/>
          <a:ln w="9525">
            <a:noFill/>
            <a:miter lim="800000"/>
            <a:headEnd/>
            <a:tailEnd/>
          </a:ln>
        </p:spPr>
        <p:txBody>
          <a:bodyPr wrap="none" lIns="91402" tIns="45702" rIns="91402" bIns="45702">
            <a:spAutoFit/>
          </a:bodyPr>
          <a:lstStyle/>
          <a:p>
            <a:r>
              <a:rPr lang="en-US" sz="1600" b="1" dirty="0">
                <a:solidFill>
                  <a:srgbClr val="003399"/>
                </a:solidFill>
              </a:rPr>
              <a:t>streaming</a:t>
            </a:r>
          </a:p>
        </p:txBody>
      </p:sp>
      <p:sp>
        <p:nvSpPr>
          <p:cNvPr id="21" name="Text Box 6"/>
          <p:cNvSpPr txBox="1">
            <a:spLocks noChangeArrowheads="1"/>
          </p:cNvSpPr>
          <p:nvPr/>
        </p:nvSpPr>
        <p:spPr bwMode="auto">
          <a:xfrm>
            <a:off x="6845737" y="2050399"/>
            <a:ext cx="987787" cy="341198"/>
          </a:xfrm>
          <a:prstGeom prst="rect">
            <a:avLst/>
          </a:prstGeom>
          <a:noFill/>
          <a:ln w="9525">
            <a:noFill/>
            <a:miter lim="800000"/>
            <a:headEnd/>
            <a:tailEnd/>
          </a:ln>
        </p:spPr>
        <p:txBody>
          <a:bodyPr wrap="none" lIns="91402" tIns="45702" rIns="91402" bIns="45702">
            <a:spAutoFit/>
          </a:bodyPr>
          <a:lstStyle/>
          <a:p>
            <a:r>
              <a:rPr lang="en-US" sz="1600" b="1" dirty="0">
                <a:solidFill>
                  <a:srgbClr val="FF0000"/>
                </a:solidFill>
              </a:rPr>
              <a:t>random</a:t>
            </a:r>
          </a:p>
        </p:txBody>
      </p:sp>
      <p:sp>
        <p:nvSpPr>
          <p:cNvPr id="17" name="TextBox 16"/>
          <p:cNvSpPr txBox="1"/>
          <p:nvPr/>
        </p:nvSpPr>
        <p:spPr>
          <a:xfrm>
            <a:off x="233416" y="5791616"/>
            <a:ext cx="8682780" cy="661720"/>
          </a:xfrm>
          <a:prstGeom prst="rect">
            <a:avLst/>
          </a:prstGeom>
          <a:noFill/>
        </p:spPr>
        <p:txBody>
          <a:bodyPr wrap="none" lIns="91402" tIns="45702" rIns="91402" bIns="45702" rtlCol="0">
            <a:spAutoFit/>
          </a:bodyPr>
          <a:lstStyle/>
          <a:p>
            <a:pPr lvl="0" eaLnBrk="0" fontAlgn="base" hangingPunct="0">
              <a:spcBef>
                <a:spcPct val="20000"/>
              </a:spcBef>
              <a:spcAft>
                <a:spcPct val="0"/>
              </a:spcAft>
              <a:buClr>
                <a:srgbClr val="CC9900"/>
              </a:buClr>
              <a:buSzPct val="65000"/>
            </a:pPr>
            <a:r>
              <a:rPr lang="en-US" sz="1900" kern="0" dirty="0" err="1">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and Mutlu, </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FF"/>
                </a:solidFill>
                <a:latin typeface="Tahoma" charset="0"/>
                <a:ea typeface="ＭＳ Ｐゴシック" charset="0"/>
                <a:cs typeface="ＭＳ Ｐゴシック" charset="0"/>
              </a:rPr>
              <a:t>Memory Performance Attacks</a:t>
            </a:r>
            <a:r>
              <a:rPr lang="en-US" sz="1900" kern="0" dirty="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USENIX Security 2007.</a:t>
            </a:r>
          </a:p>
          <a:p>
            <a:endParaRPr lang="en-US" dirty="0"/>
          </a:p>
        </p:txBody>
      </p:sp>
    </p:spTree>
    <p:extLst>
      <p:ext uri="{BB962C8B-B14F-4D97-AF65-F5344CB8AC3E}">
        <p14:creationId xmlns:p14="http://schemas.microsoft.com/office/powerpoint/2010/main" val="34123850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3" grpId="0"/>
      <p:bldP spid="14" grpId="0"/>
      <p:bldP spid="18" grpId="0" animBg="1"/>
      <p:bldP spid="20" grpId="0"/>
      <p:bldP spid="21"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SMS: Staged Memory Scheduling</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110</a:t>
            </a:fld>
            <a:endParaRPr lang="en-US" altLang="en-US">
              <a:solidFill>
                <a:srgbClr val="000000"/>
              </a:solidFill>
            </a:endParaRPr>
          </a:p>
        </p:txBody>
      </p:sp>
      <p:sp>
        <p:nvSpPr>
          <p:cNvPr id="59" name="TextBox 58"/>
          <p:cNvSpPr txBox="1"/>
          <p:nvPr/>
        </p:nvSpPr>
        <p:spPr>
          <a:xfrm>
            <a:off x="-36512" y="1700813"/>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1</a:t>
            </a:r>
          </a:p>
        </p:txBody>
      </p:sp>
      <p:sp>
        <p:nvSpPr>
          <p:cNvPr id="60" name="TextBox 59"/>
          <p:cNvSpPr txBox="1"/>
          <p:nvPr/>
        </p:nvSpPr>
        <p:spPr>
          <a:xfrm>
            <a:off x="-36512" y="3356997"/>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2</a:t>
            </a:r>
          </a:p>
        </p:txBody>
      </p:sp>
      <p:sp>
        <p:nvSpPr>
          <p:cNvPr id="63" name="TextBox 62"/>
          <p:cNvSpPr txBox="1"/>
          <p:nvPr/>
        </p:nvSpPr>
        <p:spPr>
          <a:xfrm>
            <a:off x="138354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1</a:t>
            </a:r>
          </a:p>
        </p:txBody>
      </p:sp>
      <p:sp>
        <p:nvSpPr>
          <p:cNvPr id="64" name="TextBox 63"/>
          <p:cNvSpPr txBox="1"/>
          <p:nvPr/>
        </p:nvSpPr>
        <p:spPr>
          <a:xfrm>
            <a:off x="2865002"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2</a:t>
            </a:r>
          </a:p>
        </p:txBody>
      </p:sp>
      <p:sp>
        <p:nvSpPr>
          <p:cNvPr id="65" name="TextBox 64"/>
          <p:cNvSpPr txBox="1"/>
          <p:nvPr/>
        </p:nvSpPr>
        <p:spPr>
          <a:xfrm>
            <a:off x="4346465"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3</a:t>
            </a:r>
          </a:p>
        </p:txBody>
      </p:sp>
      <p:sp>
        <p:nvSpPr>
          <p:cNvPr id="66" name="TextBox 65"/>
          <p:cNvSpPr txBox="1"/>
          <p:nvPr/>
        </p:nvSpPr>
        <p:spPr>
          <a:xfrm>
            <a:off x="576059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4</a:t>
            </a:r>
          </a:p>
        </p:txBody>
      </p:sp>
      <p:sp>
        <p:nvSpPr>
          <p:cNvPr id="67" name="Down Arrow 66"/>
          <p:cNvSpPr/>
          <p:nvPr/>
        </p:nvSpPr>
        <p:spPr>
          <a:xfrm>
            <a:off x="1748249"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8" name="Down Arrow 67"/>
          <p:cNvSpPr/>
          <p:nvPr/>
        </p:nvSpPr>
        <p:spPr>
          <a:xfrm>
            <a:off x="326041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9" name="Down Arrow 68"/>
          <p:cNvSpPr/>
          <p:nvPr/>
        </p:nvSpPr>
        <p:spPr>
          <a:xfrm>
            <a:off x="470057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0" name="Down Arrow 69"/>
          <p:cNvSpPr/>
          <p:nvPr/>
        </p:nvSpPr>
        <p:spPr>
          <a:xfrm>
            <a:off x="614073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1" name="Down Arrow 70"/>
          <p:cNvSpPr/>
          <p:nvPr/>
        </p:nvSpPr>
        <p:spPr>
          <a:xfrm>
            <a:off x="3719947" y="5517232"/>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2" name="TextBox 71"/>
          <p:cNvSpPr txBox="1"/>
          <p:nvPr/>
        </p:nvSpPr>
        <p:spPr>
          <a:xfrm>
            <a:off x="2627784" y="5867980"/>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73" name="TextBox 72"/>
          <p:cNvSpPr txBox="1"/>
          <p:nvPr/>
        </p:nvSpPr>
        <p:spPr>
          <a:xfrm>
            <a:off x="7216189"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GPU</a:t>
            </a:r>
          </a:p>
        </p:txBody>
      </p:sp>
      <p:sp>
        <p:nvSpPr>
          <p:cNvPr id="74" name="Down Arrow 73"/>
          <p:cNvSpPr/>
          <p:nvPr/>
        </p:nvSpPr>
        <p:spPr>
          <a:xfrm>
            <a:off x="7504220"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5" name="Rectangle 74"/>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6" name="Rectangle 75"/>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7" name="Rectangle 76"/>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8" name="TextBox 77"/>
          <p:cNvSpPr txBox="1"/>
          <p:nvPr/>
        </p:nvSpPr>
        <p:spPr>
          <a:xfrm>
            <a:off x="3635896"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79" name="TextBox 78"/>
          <p:cNvSpPr txBox="1"/>
          <p:nvPr/>
        </p:nvSpPr>
        <p:spPr>
          <a:xfrm>
            <a:off x="4572000"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80" name="Rectangle 79"/>
          <p:cNvSpPr/>
          <p:nvPr/>
        </p:nvSpPr>
        <p:spPr bwMode="auto">
          <a:xfrm>
            <a:off x="1311537"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81" name="Rectangle 80"/>
          <p:cNvSpPr/>
          <p:nvPr/>
        </p:nvSpPr>
        <p:spPr bwMode="auto">
          <a:xfrm>
            <a:off x="2792642"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82" name="Rectangle 81"/>
          <p:cNvSpPr/>
          <p:nvPr/>
        </p:nvSpPr>
        <p:spPr bwMode="auto">
          <a:xfrm>
            <a:off x="4287938"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83" name="Rectangle 82"/>
          <p:cNvSpPr/>
          <p:nvPr/>
        </p:nvSpPr>
        <p:spPr bwMode="auto">
          <a:xfrm>
            <a:off x="5702062" y="1881916"/>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84" name="Rectangle 83"/>
          <p:cNvSpPr/>
          <p:nvPr/>
        </p:nvSpPr>
        <p:spPr>
          <a:xfrm>
            <a:off x="2913839" y="2143594"/>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5" name="Rectangle 84"/>
          <p:cNvSpPr/>
          <p:nvPr/>
        </p:nvSpPr>
        <p:spPr>
          <a:xfrm>
            <a:off x="4409136" y="2512305"/>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6" name="Rectangle 85"/>
          <p:cNvSpPr/>
          <p:nvPr/>
        </p:nvSpPr>
        <p:spPr>
          <a:xfrm>
            <a:off x="4409136" y="2143594"/>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7" name="Rectangle 86"/>
          <p:cNvSpPr/>
          <p:nvPr/>
        </p:nvSpPr>
        <p:spPr>
          <a:xfrm>
            <a:off x="5823260" y="2512305"/>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8" name="Rectangle 87"/>
          <p:cNvSpPr/>
          <p:nvPr/>
        </p:nvSpPr>
        <p:spPr>
          <a:xfrm>
            <a:off x="5823260" y="2157523"/>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9" name="Rectangle 88"/>
          <p:cNvSpPr/>
          <p:nvPr/>
        </p:nvSpPr>
        <p:spPr>
          <a:xfrm>
            <a:off x="1446210" y="2512305"/>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0" name="Rectangle 89"/>
          <p:cNvSpPr/>
          <p:nvPr/>
        </p:nvSpPr>
        <p:spPr>
          <a:xfrm>
            <a:off x="2913839" y="2512305"/>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1" name="Rectangle 90"/>
          <p:cNvSpPr/>
          <p:nvPr/>
        </p:nvSpPr>
        <p:spPr bwMode="auto">
          <a:xfrm>
            <a:off x="7072177" y="1844824"/>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2" name="Rectangle 91"/>
          <p:cNvSpPr/>
          <p:nvPr/>
        </p:nvSpPr>
        <p:spPr>
          <a:xfrm>
            <a:off x="7206850" y="2495942"/>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3" name="TextBox 92"/>
          <p:cNvSpPr txBox="1"/>
          <p:nvPr/>
        </p:nvSpPr>
        <p:spPr>
          <a:xfrm>
            <a:off x="1897828" y="3265820"/>
            <a:ext cx="5050441"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Batch Scheduler</a:t>
            </a:r>
          </a:p>
        </p:txBody>
      </p:sp>
      <p:sp>
        <p:nvSpPr>
          <p:cNvPr id="94" name="Down Arrow 93"/>
          <p:cNvSpPr/>
          <p:nvPr/>
        </p:nvSpPr>
        <p:spPr>
          <a:xfrm>
            <a:off x="3714394" y="2924950"/>
            <a:ext cx="1289654" cy="216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5" name="Rectangle 94"/>
          <p:cNvSpPr/>
          <p:nvPr/>
        </p:nvSpPr>
        <p:spPr>
          <a:xfrm>
            <a:off x="7204874" y="2132856"/>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6" name="Rectangle 95"/>
          <p:cNvSpPr/>
          <p:nvPr/>
        </p:nvSpPr>
        <p:spPr bwMode="auto">
          <a:xfrm>
            <a:off x="5960994" y="416086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7" name="Rectangle 96"/>
          <p:cNvSpPr/>
          <p:nvPr/>
        </p:nvSpPr>
        <p:spPr bwMode="auto">
          <a:xfrm>
            <a:off x="4546870"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8" name="Rectangle 97"/>
          <p:cNvSpPr/>
          <p:nvPr/>
        </p:nvSpPr>
        <p:spPr bwMode="auto">
          <a:xfrm>
            <a:off x="3065408"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9" name="Rectangle 98"/>
          <p:cNvSpPr/>
          <p:nvPr/>
        </p:nvSpPr>
        <p:spPr bwMode="auto">
          <a:xfrm>
            <a:off x="1570469"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100" name="Rectangle 99"/>
          <p:cNvSpPr/>
          <p:nvPr/>
        </p:nvSpPr>
        <p:spPr>
          <a:xfrm>
            <a:off x="1705142" y="5063396"/>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1" name="Rectangle 100"/>
          <p:cNvSpPr/>
          <p:nvPr/>
        </p:nvSpPr>
        <p:spPr>
          <a:xfrm>
            <a:off x="1705142" y="4317019"/>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2" name="Rectangle 101"/>
          <p:cNvSpPr/>
          <p:nvPr/>
        </p:nvSpPr>
        <p:spPr>
          <a:xfrm>
            <a:off x="1705142" y="4685732"/>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3" name="Rectangle 102"/>
          <p:cNvSpPr/>
          <p:nvPr/>
        </p:nvSpPr>
        <p:spPr>
          <a:xfrm>
            <a:off x="4668068" y="5063396"/>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4" name="Rectangle 103"/>
          <p:cNvSpPr/>
          <p:nvPr/>
        </p:nvSpPr>
        <p:spPr>
          <a:xfrm>
            <a:off x="4668068" y="4685732"/>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5" name="Rectangle 104"/>
          <p:cNvSpPr/>
          <p:nvPr/>
        </p:nvSpPr>
        <p:spPr>
          <a:xfrm>
            <a:off x="3186605" y="5054445"/>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6" name="Rectangle 105"/>
          <p:cNvSpPr/>
          <p:nvPr/>
        </p:nvSpPr>
        <p:spPr>
          <a:xfrm>
            <a:off x="3186605" y="4682116"/>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7" name="Down Arrow 106"/>
          <p:cNvSpPr/>
          <p:nvPr/>
        </p:nvSpPr>
        <p:spPr>
          <a:xfrm>
            <a:off x="3714394" y="3820399"/>
            <a:ext cx="1289654" cy="25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08" name="Straight Connector 107"/>
          <p:cNvCxnSpPr/>
          <p:nvPr/>
        </p:nvCxnSpPr>
        <p:spPr>
          <a:xfrm>
            <a:off x="251520" y="3068960"/>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51520" y="3933056"/>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0" y="2276873"/>
            <a:ext cx="1403648" cy="654986"/>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Batch Formation</a:t>
            </a:r>
            <a:endParaRPr lang="en-US" b="1" dirty="0">
              <a:solidFill>
                <a:srgbClr val="000000"/>
              </a:solidFill>
              <a:latin typeface="Tahoma"/>
            </a:endParaRPr>
          </a:p>
        </p:txBody>
      </p:sp>
      <p:sp>
        <p:nvSpPr>
          <p:cNvPr id="111" name="TextBox 110"/>
          <p:cNvSpPr txBox="1"/>
          <p:nvPr/>
        </p:nvSpPr>
        <p:spPr>
          <a:xfrm>
            <a:off x="-36512" y="4582294"/>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3</a:t>
            </a:r>
          </a:p>
        </p:txBody>
      </p:sp>
      <p:sp>
        <p:nvSpPr>
          <p:cNvPr id="112" name="TextBox 111"/>
          <p:cNvSpPr txBox="1"/>
          <p:nvPr/>
        </p:nvSpPr>
        <p:spPr>
          <a:xfrm>
            <a:off x="0" y="5085189"/>
            <a:ext cx="1440160" cy="936313"/>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DRAM Command Scheduler</a:t>
            </a:r>
            <a:endParaRPr lang="en-US" b="1" dirty="0">
              <a:solidFill>
                <a:srgbClr val="000000"/>
              </a:solidFill>
              <a:latin typeface="Tahoma"/>
            </a:endParaRPr>
          </a:p>
        </p:txBody>
      </p:sp>
      <p:sp>
        <p:nvSpPr>
          <p:cNvPr id="55" name="Rectangle 54"/>
          <p:cNvSpPr/>
          <p:nvPr/>
        </p:nvSpPr>
        <p:spPr>
          <a:xfrm>
            <a:off x="0" y="908720"/>
            <a:ext cx="8820472" cy="216024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3" name="TextBox 112"/>
          <p:cNvSpPr txBox="1"/>
          <p:nvPr/>
        </p:nvSpPr>
        <p:spPr>
          <a:xfrm>
            <a:off x="1724896"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1</a:t>
            </a:r>
            <a:endParaRPr lang="en-US" dirty="0">
              <a:solidFill>
                <a:srgbClr val="000000"/>
              </a:solidFill>
              <a:latin typeface="Tahoma"/>
            </a:endParaRPr>
          </a:p>
        </p:txBody>
      </p:sp>
      <p:sp>
        <p:nvSpPr>
          <p:cNvPr id="114" name="TextBox 113"/>
          <p:cNvSpPr txBox="1"/>
          <p:nvPr/>
        </p:nvSpPr>
        <p:spPr>
          <a:xfrm>
            <a:off x="3186562" y="5347848"/>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2</a:t>
            </a:r>
            <a:endParaRPr lang="en-US" dirty="0">
              <a:solidFill>
                <a:srgbClr val="000000"/>
              </a:solidFill>
              <a:latin typeface="Tahoma"/>
            </a:endParaRPr>
          </a:p>
        </p:txBody>
      </p:sp>
      <p:sp>
        <p:nvSpPr>
          <p:cNvPr id="115" name="TextBox 114"/>
          <p:cNvSpPr txBox="1"/>
          <p:nvPr/>
        </p:nvSpPr>
        <p:spPr>
          <a:xfrm>
            <a:off x="4696722"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3</a:t>
            </a:r>
            <a:endParaRPr lang="en-US" dirty="0">
              <a:solidFill>
                <a:srgbClr val="000000"/>
              </a:solidFill>
              <a:latin typeface="Tahoma"/>
            </a:endParaRPr>
          </a:p>
        </p:txBody>
      </p:sp>
      <p:sp>
        <p:nvSpPr>
          <p:cNvPr id="116" name="TextBox 115"/>
          <p:cNvSpPr txBox="1"/>
          <p:nvPr/>
        </p:nvSpPr>
        <p:spPr>
          <a:xfrm>
            <a:off x="6089112" y="5361704"/>
            <a:ext cx="896998"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4</a:t>
            </a:r>
            <a:endParaRPr lang="en-US" dirty="0">
              <a:solidFill>
                <a:srgbClr val="000000"/>
              </a:solidFill>
              <a:latin typeface="Tahoma"/>
            </a:endParaRPr>
          </a:p>
        </p:txBody>
      </p:sp>
      <p:sp>
        <p:nvSpPr>
          <p:cNvPr id="54" name="Rectangle 53"/>
          <p:cNvSpPr/>
          <p:nvPr/>
        </p:nvSpPr>
        <p:spPr>
          <a:xfrm>
            <a:off x="-36512" y="3933057"/>
            <a:ext cx="8784976" cy="223224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extLst>
      <p:ext uri="{BB962C8B-B14F-4D97-AF65-F5344CB8AC3E}">
        <p14:creationId xmlns:p14="http://schemas.microsoft.com/office/powerpoint/2010/main" val="21065595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Stage 2: Batch Scheduler</a:t>
            </a:r>
          </a:p>
        </p:txBody>
      </p:sp>
      <p:sp>
        <p:nvSpPr>
          <p:cNvPr id="3" name="Content Placeholder 2"/>
          <p:cNvSpPr>
            <a:spLocks noGrp="1"/>
          </p:cNvSpPr>
          <p:nvPr>
            <p:ph idx="1"/>
          </p:nvPr>
        </p:nvSpPr>
        <p:spPr/>
        <p:txBody>
          <a:bodyPr/>
          <a:lstStyle/>
          <a:p>
            <a:r>
              <a:rPr lang="en-US" dirty="0" smtClean="0"/>
              <a:t>Goal: </a:t>
            </a:r>
            <a:r>
              <a:rPr lang="en-US" b="1" dirty="0">
                <a:solidFill>
                  <a:srgbClr val="0000FF"/>
                </a:solidFill>
              </a:rPr>
              <a:t>M</a:t>
            </a:r>
            <a:r>
              <a:rPr lang="en-US" b="1" dirty="0" smtClean="0">
                <a:solidFill>
                  <a:srgbClr val="0000FF"/>
                </a:solidFill>
              </a:rPr>
              <a:t>inimize interference between applications</a:t>
            </a:r>
            <a:endParaRPr lang="en-US" dirty="0" smtClean="0"/>
          </a:p>
          <a:p>
            <a:endParaRPr lang="en-US" dirty="0" smtClean="0"/>
          </a:p>
          <a:p>
            <a:r>
              <a:rPr lang="en-US" dirty="0" smtClean="0"/>
              <a:t>Stage 1 forms batches </a:t>
            </a:r>
            <a:r>
              <a:rPr lang="en-US" dirty="0" smtClean="0">
                <a:solidFill>
                  <a:srgbClr val="0000FF"/>
                </a:solidFill>
              </a:rPr>
              <a:t>within each application</a:t>
            </a:r>
          </a:p>
          <a:p>
            <a:r>
              <a:rPr lang="en-US" dirty="0" smtClean="0"/>
              <a:t>Stage 2 schedules batches</a:t>
            </a:r>
            <a:r>
              <a:rPr lang="en-US" dirty="0" smtClean="0">
                <a:solidFill>
                  <a:srgbClr val="0000FF"/>
                </a:solidFill>
              </a:rPr>
              <a:t> from different applications</a:t>
            </a:r>
          </a:p>
          <a:p>
            <a:pPr lvl="1"/>
            <a:r>
              <a:rPr lang="en-US" dirty="0" smtClean="0"/>
              <a:t>Schedules the oldest batch from each application</a:t>
            </a:r>
          </a:p>
          <a:p>
            <a:endParaRPr lang="en-US" dirty="0" smtClean="0"/>
          </a:p>
          <a:p>
            <a:r>
              <a:rPr lang="en-US" dirty="0" smtClean="0"/>
              <a:t>Question: Which application’s batch should be scheduled next?</a:t>
            </a:r>
          </a:p>
          <a:p>
            <a:r>
              <a:rPr lang="en-US" dirty="0" smtClean="0"/>
              <a:t>Goal: Maximize system performance and fairness</a:t>
            </a:r>
          </a:p>
          <a:p>
            <a:pPr lvl="1"/>
            <a:r>
              <a:rPr lang="en-US" dirty="0" smtClean="0"/>
              <a:t>To achieve this goal, the batch scheduler chooses between two different policies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111</a:t>
            </a:fld>
            <a:endParaRPr lang="en-US" altLang="en-US">
              <a:solidFill>
                <a:srgbClr val="000000"/>
              </a:solidFill>
            </a:endParaRPr>
          </a:p>
        </p:txBody>
      </p:sp>
    </p:spTree>
    <p:extLst>
      <p:ext uri="{BB962C8B-B14F-4D97-AF65-F5344CB8AC3E}">
        <p14:creationId xmlns:p14="http://schemas.microsoft.com/office/powerpoint/2010/main" val="9949769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756320"/>
          </a:xfrm>
        </p:spPr>
        <p:txBody>
          <a:bodyPr/>
          <a:lstStyle/>
          <a:p>
            <a:r>
              <a:rPr lang="en-US" dirty="0" smtClean="0"/>
              <a:t>Stage 2: Two Batch Scheduling Algorithms</a:t>
            </a:r>
          </a:p>
        </p:txBody>
      </p:sp>
      <p:sp>
        <p:nvSpPr>
          <p:cNvPr id="3" name="Content Placeholder 2"/>
          <p:cNvSpPr>
            <a:spLocks noGrp="1"/>
          </p:cNvSpPr>
          <p:nvPr>
            <p:ph idx="1"/>
          </p:nvPr>
        </p:nvSpPr>
        <p:spPr/>
        <p:txBody>
          <a:bodyPr/>
          <a:lstStyle/>
          <a:p>
            <a:r>
              <a:rPr lang="en-US" b="1" dirty="0" smtClean="0">
                <a:solidFill>
                  <a:srgbClr val="0000FF"/>
                </a:solidFill>
              </a:rPr>
              <a:t>Shortest Job First (SJF)</a:t>
            </a:r>
          </a:p>
          <a:p>
            <a:pPr lvl="1"/>
            <a:r>
              <a:rPr lang="en-US" dirty="0" smtClean="0"/>
              <a:t>Prioritize the applications with the fewest outstanding memory requests because </a:t>
            </a:r>
            <a:r>
              <a:rPr lang="en-US" dirty="0" smtClean="0">
                <a:solidFill>
                  <a:srgbClr val="0000FF"/>
                </a:solidFill>
              </a:rPr>
              <a:t>they make fast forward progress</a:t>
            </a:r>
          </a:p>
          <a:p>
            <a:pPr lvl="1"/>
            <a:r>
              <a:rPr lang="en-US" b="1" dirty="0" smtClean="0">
                <a:solidFill>
                  <a:srgbClr val="0000FF"/>
                </a:solidFill>
              </a:rPr>
              <a:t>Pro:</a:t>
            </a:r>
            <a:r>
              <a:rPr lang="en-US" dirty="0" smtClean="0"/>
              <a:t> Good system performance and fairness</a:t>
            </a:r>
          </a:p>
          <a:p>
            <a:pPr lvl="1"/>
            <a:r>
              <a:rPr lang="en-US" b="1" dirty="0" smtClean="0">
                <a:solidFill>
                  <a:srgbClr val="FF0000"/>
                </a:solidFill>
              </a:rPr>
              <a:t>Con:</a:t>
            </a:r>
            <a:r>
              <a:rPr lang="en-US" dirty="0" smtClean="0"/>
              <a:t> GPU and memory-intensive applications get </a:t>
            </a:r>
            <a:r>
              <a:rPr lang="en-US" dirty="0" err="1" smtClean="0"/>
              <a:t>deprioritized</a:t>
            </a:r>
            <a:endParaRPr lang="en-US" dirty="0" smtClean="0"/>
          </a:p>
          <a:p>
            <a:pPr lvl="1">
              <a:buNone/>
            </a:pPr>
            <a:endParaRPr lang="en-US" dirty="0" smtClean="0"/>
          </a:p>
          <a:p>
            <a:pPr lvl="1">
              <a:buNone/>
            </a:pPr>
            <a:endParaRPr lang="en-US" dirty="0" smtClean="0"/>
          </a:p>
          <a:p>
            <a:r>
              <a:rPr lang="en-US" b="1" dirty="0" smtClean="0">
                <a:solidFill>
                  <a:srgbClr val="0000FF"/>
                </a:solidFill>
              </a:rPr>
              <a:t>Round-Robin (RR)</a:t>
            </a:r>
          </a:p>
          <a:p>
            <a:pPr lvl="1"/>
            <a:r>
              <a:rPr lang="en-US" dirty="0" smtClean="0"/>
              <a:t>Prioritize the applications in a round-robin manner to ensure that </a:t>
            </a:r>
            <a:r>
              <a:rPr lang="en-US" dirty="0" smtClean="0">
                <a:solidFill>
                  <a:srgbClr val="0000FF"/>
                </a:solidFill>
              </a:rPr>
              <a:t>memory-intensive applications can make progress</a:t>
            </a:r>
          </a:p>
          <a:p>
            <a:pPr lvl="1"/>
            <a:r>
              <a:rPr lang="en-US" b="1" dirty="0" smtClean="0">
                <a:solidFill>
                  <a:srgbClr val="0000FF"/>
                </a:solidFill>
              </a:rPr>
              <a:t>Pro:</a:t>
            </a:r>
            <a:r>
              <a:rPr lang="en-US" dirty="0" smtClean="0"/>
              <a:t> GPU and memory-intensive applications are treated fairly</a:t>
            </a:r>
          </a:p>
          <a:p>
            <a:pPr lvl="1"/>
            <a:r>
              <a:rPr lang="en-US" b="1" dirty="0" smtClean="0">
                <a:solidFill>
                  <a:srgbClr val="FF0000"/>
                </a:solidFill>
              </a:rPr>
              <a:t>Con:</a:t>
            </a:r>
            <a:r>
              <a:rPr lang="en-US" dirty="0" smtClean="0">
                <a:solidFill>
                  <a:srgbClr val="FF0000"/>
                </a:solidFill>
              </a:rPr>
              <a:t> </a:t>
            </a:r>
            <a:r>
              <a:rPr lang="en-US" dirty="0" smtClean="0"/>
              <a:t>GPU and memory-intensive applications significantly slow down others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112</a:t>
            </a:fld>
            <a:endParaRPr lang="en-US" altLang="en-US">
              <a:solidFill>
                <a:srgbClr val="000000"/>
              </a:solidFill>
            </a:endParaRPr>
          </a:p>
        </p:txBody>
      </p:sp>
    </p:spTree>
    <p:extLst>
      <p:ext uri="{BB962C8B-B14F-4D97-AF65-F5344CB8AC3E}">
        <p14:creationId xmlns:p14="http://schemas.microsoft.com/office/powerpoint/2010/main" val="19993749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Stage 2: Batch Scheduling Policy</a:t>
            </a:r>
          </a:p>
        </p:txBody>
      </p:sp>
      <p:sp>
        <p:nvSpPr>
          <p:cNvPr id="3" name="Content Placeholder 2"/>
          <p:cNvSpPr>
            <a:spLocks noGrp="1"/>
          </p:cNvSpPr>
          <p:nvPr>
            <p:ph idx="1"/>
          </p:nvPr>
        </p:nvSpPr>
        <p:spPr/>
        <p:txBody>
          <a:bodyPr/>
          <a:lstStyle/>
          <a:p>
            <a:r>
              <a:rPr lang="en-US" dirty="0" smtClean="0"/>
              <a:t>The importance of the GPU varies between systems and over time </a:t>
            </a:r>
            <a:r>
              <a:rPr lang="en-US" dirty="0" smtClean="0">
                <a:sym typeface="Wingdings" pitchFamily="2" charset="2"/>
              </a:rPr>
              <a:t> Scheduling policy needs to adapt to this</a:t>
            </a:r>
            <a:endParaRPr lang="en-US" dirty="0" smtClean="0"/>
          </a:p>
          <a:p>
            <a:endParaRPr lang="en-US" b="1" dirty="0" smtClean="0">
              <a:solidFill>
                <a:srgbClr val="0000FF"/>
              </a:solidFill>
            </a:endParaRPr>
          </a:p>
          <a:p>
            <a:r>
              <a:rPr lang="en-US" dirty="0" smtClean="0">
                <a:solidFill>
                  <a:srgbClr val="0000FF"/>
                </a:solidFill>
              </a:rPr>
              <a:t>Solution</a:t>
            </a:r>
            <a:r>
              <a:rPr lang="en-US" dirty="0" smtClean="0"/>
              <a:t>: Hybrid Policy</a:t>
            </a:r>
          </a:p>
          <a:p>
            <a:r>
              <a:rPr lang="en-US" dirty="0" smtClean="0"/>
              <a:t>At every cycle:</a:t>
            </a:r>
          </a:p>
          <a:p>
            <a:pPr lvl="1"/>
            <a:r>
              <a:rPr lang="en-US" dirty="0" smtClean="0"/>
              <a:t>With probability </a:t>
            </a:r>
            <a:r>
              <a:rPr lang="en-US" i="1" dirty="0" smtClean="0"/>
              <a:t>p </a:t>
            </a:r>
            <a:r>
              <a:rPr lang="en-US" dirty="0" smtClean="0"/>
              <a:t>: </a:t>
            </a:r>
            <a:r>
              <a:rPr lang="en-US" dirty="0" smtClean="0">
                <a:solidFill>
                  <a:srgbClr val="0000FF"/>
                </a:solidFill>
              </a:rPr>
              <a:t>Shortest Job First </a:t>
            </a:r>
            <a:r>
              <a:rPr lang="en-US" dirty="0" smtClean="0">
                <a:solidFill>
                  <a:srgbClr val="0000FF"/>
                </a:solidFill>
                <a:sym typeface="Wingdings" pitchFamily="2" charset="2"/>
              </a:rPr>
              <a:t> Benefits the CPU</a:t>
            </a:r>
            <a:endParaRPr lang="en-US" dirty="0" smtClean="0">
              <a:solidFill>
                <a:srgbClr val="0000FF"/>
              </a:solidFill>
            </a:endParaRPr>
          </a:p>
          <a:p>
            <a:pPr lvl="1"/>
            <a:r>
              <a:rPr lang="en-US" dirty="0" smtClean="0"/>
              <a:t>With probability </a:t>
            </a:r>
            <a:r>
              <a:rPr lang="en-US" i="1" dirty="0" smtClean="0"/>
              <a:t>1-p </a:t>
            </a:r>
            <a:r>
              <a:rPr lang="en-US" dirty="0" smtClean="0"/>
              <a:t>: </a:t>
            </a:r>
            <a:r>
              <a:rPr lang="en-US" dirty="0" smtClean="0">
                <a:solidFill>
                  <a:srgbClr val="0000FF"/>
                </a:solidFill>
              </a:rPr>
              <a:t>Round-Robin </a:t>
            </a:r>
            <a:r>
              <a:rPr lang="en-US" dirty="0" smtClean="0">
                <a:solidFill>
                  <a:srgbClr val="0000FF"/>
                </a:solidFill>
                <a:sym typeface="Wingdings" pitchFamily="2" charset="2"/>
              </a:rPr>
              <a:t> Benefits the GPU</a:t>
            </a:r>
            <a:endParaRPr lang="en-US" dirty="0" smtClean="0">
              <a:solidFill>
                <a:srgbClr val="0000FF"/>
              </a:solidFill>
            </a:endParaRPr>
          </a:p>
          <a:p>
            <a:pPr lvl="1"/>
            <a:endParaRPr lang="en-US" b="1" dirty="0"/>
          </a:p>
          <a:p>
            <a:r>
              <a:rPr lang="en-US" dirty="0" smtClean="0"/>
              <a:t>System software can configure </a:t>
            </a:r>
            <a:r>
              <a:rPr lang="en-US" i="1" dirty="0" smtClean="0"/>
              <a:t>p</a:t>
            </a:r>
            <a:r>
              <a:rPr lang="en-US" dirty="0" smtClean="0"/>
              <a:t> based on the importance/weight of the GPU</a:t>
            </a:r>
          </a:p>
          <a:p>
            <a:pPr lvl="1"/>
            <a:r>
              <a:rPr lang="en-US" dirty="0" smtClean="0"/>
              <a:t>Higher GPU importance </a:t>
            </a:r>
            <a:r>
              <a:rPr lang="en-US" dirty="0" smtClean="0">
                <a:sym typeface="Wingdings" pitchFamily="2" charset="2"/>
              </a:rPr>
              <a:t> Lower </a:t>
            </a:r>
            <a:r>
              <a:rPr lang="en-US" i="1" dirty="0" smtClean="0">
                <a:sym typeface="Wingdings" pitchFamily="2" charset="2"/>
              </a:rPr>
              <a:t>p</a:t>
            </a:r>
            <a:r>
              <a:rPr lang="en-US" dirty="0" smtClean="0">
                <a:sym typeface="Wingdings" pitchFamily="2" charset="2"/>
              </a:rPr>
              <a:t> value</a:t>
            </a: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113</a:t>
            </a:fld>
            <a:endParaRPr lang="en-US" altLang="en-US">
              <a:solidFill>
                <a:srgbClr val="000000"/>
              </a:solidFill>
            </a:endParaRPr>
          </a:p>
        </p:txBody>
      </p:sp>
    </p:spTree>
    <p:extLst>
      <p:ext uri="{BB962C8B-B14F-4D97-AF65-F5344CB8AC3E}">
        <p14:creationId xmlns:p14="http://schemas.microsoft.com/office/powerpoint/2010/main" val="34096523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SMS: Staged Memory Scheduling</a:t>
            </a:r>
            <a:endParaRPr lang="en-US" dirty="0"/>
          </a:p>
        </p:txBody>
      </p:sp>
      <p:sp>
        <p:nvSpPr>
          <p:cNvPr id="4" name="Slide Number Placeholder 3"/>
          <p:cNvSpPr>
            <a:spLocks noGrp="1"/>
          </p:cNvSpPr>
          <p:nvPr>
            <p:ph type="sldNum" sz="quarter" idx="11"/>
          </p:nvPr>
        </p:nvSpPr>
        <p:spPr>
          <a:xfrm>
            <a:off x="6553200" y="6212160"/>
            <a:ext cx="2133600" cy="457200"/>
          </a:xfrm>
        </p:spPr>
        <p:txBody>
          <a:bodyPr/>
          <a:lstStyle/>
          <a:p>
            <a:fld id="{323594FA-E141-4234-AE05-360401972BE7}" type="slidenum">
              <a:rPr lang="en-US" altLang="en-US" smtClean="0">
                <a:solidFill>
                  <a:srgbClr val="000000"/>
                </a:solidFill>
              </a:rPr>
              <a:pPr/>
              <a:t>114</a:t>
            </a:fld>
            <a:endParaRPr lang="en-US" altLang="en-US">
              <a:solidFill>
                <a:srgbClr val="000000"/>
              </a:solidFill>
            </a:endParaRPr>
          </a:p>
        </p:txBody>
      </p:sp>
      <p:sp>
        <p:nvSpPr>
          <p:cNvPr id="58" name="TextBox 57"/>
          <p:cNvSpPr txBox="1"/>
          <p:nvPr/>
        </p:nvSpPr>
        <p:spPr>
          <a:xfrm>
            <a:off x="-36512" y="1700813"/>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1</a:t>
            </a:r>
          </a:p>
        </p:txBody>
      </p:sp>
      <p:sp>
        <p:nvSpPr>
          <p:cNvPr id="60" name="TextBox 59"/>
          <p:cNvSpPr txBox="1"/>
          <p:nvPr/>
        </p:nvSpPr>
        <p:spPr>
          <a:xfrm>
            <a:off x="-36512" y="3356997"/>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2</a:t>
            </a:r>
          </a:p>
        </p:txBody>
      </p:sp>
      <p:sp>
        <p:nvSpPr>
          <p:cNvPr id="61" name="TextBox 60"/>
          <p:cNvSpPr txBox="1"/>
          <p:nvPr/>
        </p:nvSpPr>
        <p:spPr>
          <a:xfrm>
            <a:off x="138354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1</a:t>
            </a:r>
          </a:p>
        </p:txBody>
      </p:sp>
      <p:sp>
        <p:nvSpPr>
          <p:cNvPr id="62" name="TextBox 61"/>
          <p:cNvSpPr txBox="1"/>
          <p:nvPr/>
        </p:nvSpPr>
        <p:spPr>
          <a:xfrm>
            <a:off x="2865002"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2</a:t>
            </a:r>
          </a:p>
        </p:txBody>
      </p:sp>
      <p:sp>
        <p:nvSpPr>
          <p:cNvPr id="63" name="TextBox 62"/>
          <p:cNvSpPr txBox="1"/>
          <p:nvPr/>
        </p:nvSpPr>
        <p:spPr>
          <a:xfrm>
            <a:off x="4346465"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3</a:t>
            </a:r>
          </a:p>
        </p:txBody>
      </p:sp>
      <p:sp>
        <p:nvSpPr>
          <p:cNvPr id="64" name="TextBox 63"/>
          <p:cNvSpPr txBox="1"/>
          <p:nvPr/>
        </p:nvSpPr>
        <p:spPr>
          <a:xfrm>
            <a:off x="5760590"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Core 4</a:t>
            </a:r>
          </a:p>
        </p:txBody>
      </p:sp>
      <p:sp>
        <p:nvSpPr>
          <p:cNvPr id="65" name="Down Arrow 64"/>
          <p:cNvSpPr/>
          <p:nvPr/>
        </p:nvSpPr>
        <p:spPr>
          <a:xfrm>
            <a:off x="1748249"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6" name="Down Arrow 65"/>
          <p:cNvSpPr/>
          <p:nvPr/>
        </p:nvSpPr>
        <p:spPr>
          <a:xfrm>
            <a:off x="326041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7" name="Down Arrow 66"/>
          <p:cNvSpPr/>
          <p:nvPr/>
        </p:nvSpPr>
        <p:spPr>
          <a:xfrm>
            <a:off x="470057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8" name="Down Arrow 67"/>
          <p:cNvSpPr/>
          <p:nvPr/>
        </p:nvSpPr>
        <p:spPr>
          <a:xfrm>
            <a:off x="6140737"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9" name="Down Arrow 68"/>
          <p:cNvSpPr/>
          <p:nvPr/>
        </p:nvSpPr>
        <p:spPr>
          <a:xfrm>
            <a:off x="3719947" y="5517232"/>
            <a:ext cx="128965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0" name="TextBox 69"/>
          <p:cNvSpPr txBox="1"/>
          <p:nvPr/>
        </p:nvSpPr>
        <p:spPr>
          <a:xfrm>
            <a:off x="2627784" y="5867980"/>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71" name="TextBox 70"/>
          <p:cNvSpPr txBox="1"/>
          <p:nvPr/>
        </p:nvSpPr>
        <p:spPr>
          <a:xfrm>
            <a:off x="7216189" y="908721"/>
            <a:ext cx="1100228" cy="461665"/>
          </a:xfrm>
          <a:prstGeom prst="rect">
            <a:avLst/>
          </a:prstGeom>
          <a:noFill/>
        </p:spPr>
        <p:txBody>
          <a:bodyPr wrap="square" lIns="91416" tIns="45709" rIns="91416" bIns="45709" rtlCol="0">
            <a:spAutoFit/>
          </a:bodyPr>
          <a:lstStyle/>
          <a:p>
            <a:pPr defTabSz="914165"/>
            <a:r>
              <a:rPr lang="en-US" sz="2400" dirty="0">
                <a:solidFill>
                  <a:srgbClr val="000000"/>
                </a:solidFill>
                <a:latin typeface="Tahoma"/>
              </a:rPr>
              <a:t>GPU</a:t>
            </a:r>
          </a:p>
        </p:txBody>
      </p:sp>
      <p:sp>
        <p:nvSpPr>
          <p:cNvPr id="72" name="Down Arrow 71"/>
          <p:cNvSpPr/>
          <p:nvPr/>
        </p:nvSpPr>
        <p:spPr>
          <a:xfrm>
            <a:off x="7504220" y="141277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3" name="Rectangle 72"/>
          <p:cNvSpPr/>
          <p:nvPr/>
        </p:nvSpPr>
        <p:spPr>
          <a:xfrm>
            <a:off x="2699792"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4" name="Rectangle 73"/>
          <p:cNvSpPr/>
          <p:nvPr/>
        </p:nvSpPr>
        <p:spPr>
          <a:xfrm>
            <a:off x="3635896"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5" name="Rectangle 74"/>
          <p:cNvSpPr/>
          <p:nvPr/>
        </p:nvSpPr>
        <p:spPr>
          <a:xfrm>
            <a:off x="4572000" y="3429000"/>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6" name="TextBox 75"/>
          <p:cNvSpPr txBox="1"/>
          <p:nvPr/>
        </p:nvSpPr>
        <p:spPr>
          <a:xfrm>
            <a:off x="3635896" y="3419708"/>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77" name="TextBox 76"/>
          <p:cNvSpPr txBox="1"/>
          <p:nvPr/>
        </p:nvSpPr>
        <p:spPr>
          <a:xfrm>
            <a:off x="4572000" y="3429001"/>
            <a:ext cx="936104" cy="373659"/>
          </a:xfrm>
          <a:prstGeom prst="rect">
            <a:avLst/>
          </a:prstGeom>
          <a:solidFill>
            <a:srgbClr val="A61A9F"/>
          </a:solidFill>
          <a:ln w="22225">
            <a:solidFill>
              <a:schemeClr val="tx1"/>
            </a:solidFill>
          </a:ln>
        </p:spPr>
        <p:txBody>
          <a:bodyPr wrap="square" lIns="91416" tIns="45709" rIns="91416" bIns="45709" rtlCol="0">
            <a:spAutoFit/>
          </a:bodyPr>
          <a:lstStyle/>
          <a:p>
            <a:pPr algn="ctr" defTabSz="914165"/>
            <a:r>
              <a:rPr lang="en-US" dirty="0" err="1" smtClean="0">
                <a:solidFill>
                  <a:srgbClr val="FFFFFF"/>
                </a:solidFill>
                <a:latin typeface="Tahoma"/>
              </a:rPr>
              <a:t>Req</a:t>
            </a:r>
            <a:endParaRPr lang="en-US" dirty="0">
              <a:solidFill>
                <a:srgbClr val="FFFFFF"/>
              </a:solidFill>
              <a:latin typeface="Tahoma"/>
            </a:endParaRPr>
          </a:p>
        </p:txBody>
      </p:sp>
      <p:sp>
        <p:nvSpPr>
          <p:cNvPr id="78" name="Rectangle 77"/>
          <p:cNvSpPr/>
          <p:nvPr/>
        </p:nvSpPr>
        <p:spPr bwMode="auto">
          <a:xfrm>
            <a:off x="1311537"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79" name="Rectangle 78"/>
          <p:cNvSpPr/>
          <p:nvPr/>
        </p:nvSpPr>
        <p:spPr bwMode="auto">
          <a:xfrm>
            <a:off x="2792642"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80" name="Rectangle 79"/>
          <p:cNvSpPr/>
          <p:nvPr/>
        </p:nvSpPr>
        <p:spPr bwMode="auto">
          <a:xfrm>
            <a:off x="4287938" y="1861188"/>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81" name="Rectangle 80"/>
          <p:cNvSpPr/>
          <p:nvPr/>
        </p:nvSpPr>
        <p:spPr bwMode="auto">
          <a:xfrm>
            <a:off x="5702062" y="1881916"/>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82" name="Rectangle 81"/>
          <p:cNvSpPr/>
          <p:nvPr/>
        </p:nvSpPr>
        <p:spPr>
          <a:xfrm>
            <a:off x="2913839" y="2143594"/>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3" name="Rectangle 82"/>
          <p:cNvSpPr/>
          <p:nvPr/>
        </p:nvSpPr>
        <p:spPr>
          <a:xfrm>
            <a:off x="4409136" y="2512305"/>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4" name="Rectangle 83"/>
          <p:cNvSpPr/>
          <p:nvPr/>
        </p:nvSpPr>
        <p:spPr>
          <a:xfrm>
            <a:off x="4409136" y="2143594"/>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5" name="Rectangle 84"/>
          <p:cNvSpPr/>
          <p:nvPr/>
        </p:nvSpPr>
        <p:spPr>
          <a:xfrm>
            <a:off x="5823260" y="2512305"/>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6" name="Rectangle 85"/>
          <p:cNvSpPr/>
          <p:nvPr/>
        </p:nvSpPr>
        <p:spPr>
          <a:xfrm>
            <a:off x="5823260" y="2157523"/>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7" name="Rectangle 86"/>
          <p:cNvSpPr/>
          <p:nvPr/>
        </p:nvSpPr>
        <p:spPr>
          <a:xfrm>
            <a:off x="1446210" y="2512305"/>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8" name="Rectangle 87"/>
          <p:cNvSpPr/>
          <p:nvPr/>
        </p:nvSpPr>
        <p:spPr>
          <a:xfrm>
            <a:off x="2913839" y="2512305"/>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9" name="Rectangle 88"/>
          <p:cNvSpPr/>
          <p:nvPr/>
        </p:nvSpPr>
        <p:spPr bwMode="auto">
          <a:xfrm>
            <a:off x="7072177" y="1844824"/>
            <a:ext cx="1131291" cy="9991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0" name="Rectangle 89"/>
          <p:cNvSpPr/>
          <p:nvPr/>
        </p:nvSpPr>
        <p:spPr>
          <a:xfrm>
            <a:off x="7206850" y="2495942"/>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1" name="TextBox 90"/>
          <p:cNvSpPr txBox="1"/>
          <p:nvPr/>
        </p:nvSpPr>
        <p:spPr>
          <a:xfrm>
            <a:off x="1897828" y="3265820"/>
            <a:ext cx="5050441"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Batch Scheduler</a:t>
            </a:r>
          </a:p>
        </p:txBody>
      </p:sp>
      <p:sp>
        <p:nvSpPr>
          <p:cNvPr id="92" name="Down Arrow 91"/>
          <p:cNvSpPr/>
          <p:nvPr/>
        </p:nvSpPr>
        <p:spPr>
          <a:xfrm>
            <a:off x="3714394" y="2924950"/>
            <a:ext cx="1289654" cy="216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3" name="Rectangle 92"/>
          <p:cNvSpPr/>
          <p:nvPr/>
        </p:nvSpPr>
        <p:spPr>
          <a:xfrm>
            <a:off x="7204874" y="2132856"/>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4" name="Rectangle 93"/>
          <p:cNvSpPr/>
          <p:nvPr/>
        </p:nvSpPr>
        <p:spPr bwMode="auto">
          <a:xfrm>
            <a:off x="5960994" y="4160860"/>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5" name="Rectangle 94"/>
          <p:cNvSpPr/>
          <p:nvPr/>
        </p:nvSpPr>
        <p:spPr bwMode="auto">
          <a:xfrm>
            <a:off x="4546870"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6" name="Rectangle 95"/>
          <p:cNvSpPr/>
          <p:nvPr/>
        </p:nvSpPr>
        <p:spPr bwMode="auto">
          <a:xfrm>
            <a:off x="3065408"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7" name="Rectangle 96"/>
          <p:cNvSpPr/>
          <p:nvPr/>
        </p:nvSpPr>
        <p:spPr bwMode="auto">
          <a:xfrm>
            <a:off x="1570469" y="4149085"/>
            <a:ext cx="1131291" cy="1262301"/>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98" name="Rectangle 97"/>
          <p:cNvSpPr/>
          <p:nvPr/>
        </p:nvSpPr>
        <p:spPr>
          <a:xfrm>
            <a:off x="1705142" y="5063396"/>
            <a:ext cx="875410" cy="263366"/>
          </a:xfrm>
          <a:prstGeom prst="rect">
            <a:avLst/>
          </a:prstGeom>
          <a:solidFill>
            <a:schemeClr val="accent1">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9" name="Rectangle 98"/>
          <p:cNvSpPr/>
          <p:nvPr/>
        </p:nvSpPr>
        <p:spPr>
          <a:xfrm>
            <a:off x="1705142" y="4317019"/>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0" name="Rectangle 99"/>
          <p:cNvSpPr/>
          <p:nvPr/>
        </p:nvSpPr>
        <p:spPr>
          <a:xfrm>
            <a:off x="1705142" y="4685732"/>
            <a:ext cx="875410" cy="263366"/>
          </a:xfrm>
          <a:prstGeom prst="rect">
            <a:avLst/>
          </a:prstGeom>
          <a:solidFill>
            <a:srgbClr val="00B0F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1" name="Rectangle 100"/>
          <p:cNvSpPr/>
          <p:nvPr/>
        </p:nvSpPr>
        <p:spPr>
          <a:xfrm>
            <a:off x="4668068" y="5063396"/>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2" name="Rectangle 101"/>
          <p:cNvSpPr/>
          <p:nvPr/>
        </p:nvSpPr>
        <p:spPr>
          <a:xfrm>
            <a:off x="4668068" y="4685732"/>
            <a:ext cx="875410" cy="263366"/>
          </a:xfrm>
          <a:prstGeom prst="rect">
            <a:avLst/>
          </a:prstGeom>
          <a:solidFill>
            <a:srgbClr val="FF5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3" name="Rectangle 102"/>
          <p:cNvSpPr/>
          <p:nvPr/>
        </p:nvSpPr>
        <p:spPr>
          <a:xfrm>
            <a:off x="3186605" y="5054445"/>
            <a:ext cx="875410" cy="263366"/>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4" name="Rectangle 103"/>
          <p:cNvSpPr/>
          <p:nvPr/>
        </p:nvSpPr>
        <p:spPr>
          <a:xfrm>
            <a:off x="3186605" y="4682116"/>
            <a:ext cx="875410" cy="263366"/>
          </a:xfrm>
          <a:prstGeom prst="rect">
            <a:avLst/>
          </a:prstGeom>
          <a:solidFill>
            <a:srgbClr val="92D05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5" name="Down Arrow 104"/>
          <p:cNvSpPr/>
          <p:nvPr/>
        </p:nvSpPr>
        <p:spPr>
          <a:xfrm>
            <a:off x="3714394" y="3820399"/>
            <a:ext cx="1289654" cy="256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06" name="Straight Connector 105"/>
          <p:cNvCxnSpPr/>
          <p:nvPr/>
        </p:nvCxnSpPr>
        <p:spPr>
          <a:xfrm>
            <a:off x="251520" y="3068960"/>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51520" y="3933056"/>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0" y="2276873"/>
            <a:ext cx="1403648" cy="654986"/>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Batch Formation</a:t>
            </a:r>
            <a:endParaRPr lang="en-US" b="1" dirty="0">
              <a:solidFill>
                <a:srgbClr val="000000"/>
              </a:solidFill>
              <a:latin typeface="Tahoma"/>
            </a:endParaRPr>
          </a:p>
        </p:txBody>
      </p:sp>
      <p:sp>
        <p:nvSpPr>
          <p:cNvPr id="109" name="TextBox 108"/>
          <p:cNvSpPr txBox="1"/>
          <p:nvPr/>
        </p:nvSpPr>
        <p:spPr>
          <a:xfrm>
            <a:off x="-36512" y="4582294"/>
            <a:ext cx="1244244"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Stage 3</a:t>
            </a:r>
          </a:p>
        </p:txBody>
      </p:sp>
      <p:sp>
        <p:nvSpPr>
          <p:cNvPr id="110" name="TextBox 109"/>
          <p:cNvSpPr txBox="1"/>
          <p:nvPr/>
        </p:nvSpPr>
        <p:spPr>
          <a:xfrm>
            <a:off x="0" y="5085189"/>
            <a:ext cx="1440160" cy="936313"/>
          </a:xfrm>
          <a:prstGeom prst="rect">
            <a:avLst/>
          </a:prstGeom>
          <a:noFill/>
        </p:spPr>
        <p:txBody>
          <a:bodyPr wrap="square" lIns="91416" tIns="45709" rIns="91416" bIns="45709" rtlCol="0">
            <a:spAutoFit/>
          </a:bodyPr>
          <a:lstStyle/>
          <a:p>
            <a:pPr defTabSz="914165"/>
            <a:r>
              <a:rPr lang="en-US" b="1" dirty="0" smtClean="0">
                <a:solidFill>
                  <a:srgbClr val="000000"/>
                </a:solidFill>
                <a:latin typeface="Tahoma"/>
              </a:rPr>
              <a:t>DRAM Command Scheduler</a:t>
            </a:r>
            <a:endParaRPr lang="en-US" b="1" dirty="0">
              <a:solidFill>
                <a:srgbClr val="000000"/>
              </a:solidFill>
              <a:latin typeface="Tahoma"/>
            </a:endParaRPr>
          </a:p>
        </p:txBody>
      </p:sp>
      <p:sp>
        <p:nvSpPr>
          <p:cNvPr id="54" name="Rectangle 53"/>
          <p:cNvSpPr/>
          <p:nvPr/>
        </p:nvSpPr>
        <p:spPr>
          <a:xfrm>
            <a:off x="-36512" y="980728"/>
            <a:ext cx="8856984" cy="288032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111" name="TextBox 110"/>
          <p:cNvSpPr txBox="1"/>
          <p:nvPr/>
        </p:nvSpPr>
        <p:spPr>
          <a:xfrm>
            <a:off x="1724896"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1</a:t>
            </a:r>
            <a:endParaRPr lang="en-US" dirty="0">
              <a:solidFill>
                <a:srgbClr val="000000"/>
              </a:solidFill>
              <a:latin typeface="Tahoma"/>
            </a:endParaRPr>
          </a:p>
        </p:txBody>
      </p:sp>
      <p:sp>
        <p:nvSpPr>
          <p:cNvPr id="112" name="TextBox 111"/>
          <p:cNvSpPr txBox="1"/>
          <p:nvPr/>
        </p:nvSpPr>
        <p:spPr>
          <a:xfrm>
            <a:off x="3186562" y="5347848"/>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2</a:t>
            </a:r>
            <a:endParaRPr lang="en-US" dirty="0">
              <a:solidFill>
                <a:srgbClr val="000000"/>
              </a:solidFill>
              <a:latin typeface="Tahoma"/>
            </a:endParaRPr>
          </a:p>
        </p:txBody>
      </p:sp>
      <p:sp>
        <p:nvSpPr>
          <p:cNvPr id="113" name="TextBox 112"/>
          <p:cNvSpPr txBox="1"/>
          <p:nvPr/>
        </p:nvSpPr>
        <p:spPr>
          <a:xfrm>
            <a:off x="4696722" y="5361704"/>
            <a:ext cx="895765"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3</a:t>
            </a:r>
            <a:endParaRPr lang="en-US" dirty="0">
              <a:solidFill>
                <a:srgbClr val="000000"/>
              </a:solidFill>
              <a:latin typeface="Tahoma"/>
            </a:endParaRPr>
          </a:p>
        </p:txBody>
      </p:sp>
      <p:sp>
        <p:nvSpPr>
          <p:cNvPr id="114" name="TextBox 113"/>
          <p:cNvSpPr txBox="1"/>
          <p:nvPr/>
        </p:nvSpPr>
        <p:spPr>
          <a:xfrm>
            <a:off x="6089112" y="5361704"/>
            <a:ext cx="896998"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Bank 4</a:t>
            </a:r>
            <a:endParaRPr lang="en-US" dirty="0">
              <a:solidFill>
                <a:srgbClr val="000000"/>
              </a:solidFill>
              <a:latin typeface="Tahoma"/>
            </a:endParaRPr>
          </a:p>
        </p:txBody>
      </p:sp>
    </p:spTree>
    <p:extLst>
      <p:ext uri="{BB962C8B-B14F-4D97-AF65-F5344CB8AC3E}">
        <p14:creationId xmlns:p14="http://schemas.microsoft.com/office/powerpoint/2010/main" val="812004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Stage 3: DRAM Command Scheduler</a:t>
            </a:r>
          </a:p>
        </p:txBody>
      </p:sp>
      <p:sp>
        <p:nvSpPr>
          <p:cNvPr id="3" name="Content Placeholder 2"/>
          <p:cNvSpPr>
            <a:spLocks noGrp="1"/>
          </p:cNvSpPr>
          <p:nvPr>
            <p:ph idx="1"/>
          </p:nvPr>
        </p:nvSpPr>
        <p:spPr/>
        <p:txBody>
          <a:bodyPr/>
          <a:lstStyle/>
          <a:p>
            <a:r>
              <a:rPr lang="en-US" dirty="0" smtClean="0"/>
              <a:t>High level policy decisions have already been made by:</a:t>
            </a:r>
          </a:p>
          <a:p>
            <a:pPr lvl="1"/>
            <a:r>
              <a:rPr lang="en-US" dirty="0" smtClean="0"/>
              <a:t>Stage 1: Maintains row buffer locality</a:t>
            </a:r>
          </a:p>
          <a:p>
            <a:pPr lvl="1"/>
            <a:r>
              <a:rPr lang="en-US" dirty="0" smtClean="0"/>
              <a:t>Stage 2: Minimizes inter-application interference</a:t>
            </a:r>
          </a:p>
          <a:p>
            <a:endParaRPr lang="en-US" dirty="0" smtClean="0"/>
          </a:p>
          <a:p>
            <a:r>
              <a:rPr lang="en-US" dirty="0" smtClean="0"/>
              <a:t>Stage 3: No need for further scheduling</a:t>
            </a:r>
            <a:endParaRPr lang="en-US" dirty="0"/>
          </a:p>
          <a:p>
            <a:r>
              <a:rPr lang="en-US" dirty="0" smtClean="0"/>
              <a:t>Only goal: </a:t>
            </a:r>
            <a:r>
              <a:rPr lang="en-US" b="1" dirty="0" smtClean="0">
                <a:solidFill>
                  <a:srgbClr val="0000FF"/>
                </a:solidFill>
              </a:rPr>
              <a:t>service requests while satisfying DRAM timing constraints</a:t>
            </a:r>
            <a:endParaRPr lang="en-US" dirty="0" smtClean="0">
              <a:solidFill>
                <a:srgbClr val="0000FF"/>
              </a:solidFill>
            </a:endParaRPr>
          </a:p>
          <a:p>
            <a:endParaRPr lang="en-US" dirty="0" smtClean="0"/>
          </a:p>
          <a:p>
            <a:r>
              <a:rPr lang="en-US" dirty="0" smtClean="0"/>
              <a:t>Implemented as </a:t>
            </a:r>
            <a:r>
              <a:rPr lang="en-US" b="1" dirty="0" smtClean="0">
                <a:solidFill>
                  <a:srgbClr val="0000FF"/>
                </a:solidFill>
              </a:rPr>
              <a:t>simple per-bank FIFO queues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115</a:t>
            </a:fld>
            <a:endParaRPr lang="en-US" altLang="en-US">
              <a:solidFill>
                <a:srgbClr val="000000"/>
              </a:solidFill>
            </a:endParaRPr>
          </a:p>
        </p:txBody>
      </p:sp>
    </p:spTree>
    <p:extLst>
      <p:ext uri="{BB962C8B-B14F-4D97-AF65-F5344CB8AC3E}">
        <p14:creationId xmlns:p14="http://schemas.microsoft.com/office/powerpoint/2010/main" val="7936038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 name="Table 103"/>
          <p:cNvGraphicFramePr>
            <a:graphicFrameLocks noGrp="1"/>
          </p:cNvGraphicFramePr>
          <p:nvPr/>
        </p:nvGraphicFramePr>
        <p:xfrm>
          <a:off x="6199908" y="3994728"/>
          <a:ext cx="2653146" cy="1645920"/>
        </p:xfrm>
        <a:graphic>
          <a:graphicData uri="http://schemas.openxmlformats.org/drawingml/2006/table">
            <a:tbl>
              <a:tblPr firstRow="1" bandRow="1">
                <a:tableStyleId>{5C22544A-7EE6-4342-B048-85BDC9FD1C3A}</a:tableStyleId>
              </a:tblPr>
              <a:tblGrid>
                <a:gridCol w="2653146"/>
              </a:tblGrid>
              <a:tr h="1188720">
                <a:tc>
                  <a:txBody>
                    <a:bodyPr/>
                    <a:lstStyle/>
                    <a:p>
                      <a:pPr algn="ctr"/>
                      <a:r>
                        <a:rPr lang="en-US" sz="2400" dirty="0" smtClean="0"/>
                        <a:t>Current Batch</a:t>
                      </a:r>
                    </a:p>
                    <a:p>
                      <a:pPr algn="ctr"/>
                      <a:r>
                        <a:rPr lang="en-US" sz="2400" dirty="0" smtClean="0"/>
                        <a:t>Scheduling Policy</a:t>
                      </a:r>
                      <a:endParaRPr lang="en-US" sz="2400" dirty="0"/>
                    </a:p>
                  </a:txBody>
                  <a:tcPr/>
                </a:tc>
              </a:tr>
              <a:tr h="457200">
                <a:tc>
                  <a:txBody>
                    <a:bodyPr/>
                    <a:lstStyle/>
                    <a:p>
                      <a:pPr algn="ctr"/>
                      <a:r>
                        <a:rPr lang="en-US" sz="2400" b="1" dirty="0" smtClean="0">
                          <a:solidFill>
                            <a:srgbClr val="FF0000"/>
                          </a:solidFill>
                        </a:rPr>
                        <a:t>SJF</a:t>
                      </a:r>
                      <a:endParaRPr lang="en-US" sz="2400" b="1" dirty="0">
                        <a:solidFill>
                          <a:srgbClr val="FF0000"/>
                        </a:solidFill>
                      </a:endParaRPr>
                    </a:p>
                  </a:txBody>
                  <a:tcPr/>
                </a:tc>
              </a:tr>
            </a:tbl>
          </a:graphicData>
        </a:graphic>
      </p:graphicFrame>
      <p:graphicFrame>
        <p:nvGraphicFramePr>
          <p:cNvPr id="105" name="Table 104"/>
          <p:cNvGraphicFramePr>
            <a:graphicFrameLocks noGrp="1"/>
          </p:cNvGraphicFramePr>
          <p:nvPr/>
        </p:nvGraphicFramePr>
        <p:xfrm>
          <a:off x="6200339" y="3987368"/>
          <a:ext cx="2653146" cy="1645920"/>
        </p:xfrm>
        <a:graphic>
          <a:graphicData uri="http://schemas.openxmlformats.org/drawingml/2006/table">
            <a:tbl>
              <a:tblPr firstRow="1" bandRow="1">
                <a:tableStyleId>{5C22544A-7EE6-4342-B048-85BDC9FD1C3A}</a:tableStyleId>
              </a:tblPr>
              <a:tblGrid>
                <a:gridCol w="2653146"/>
              </a:tblGrid>
              <a:tr h="1188720">
                <a:tc>
                  <a:txBody>
                    <a:bodyPr/>
                    <a:lstStyle/>
                    <a:p>
                      <a:pPr algn="ctr"/>
                      <a:r>
                        <a:rPr lang="en-US" sz="2400" dirty="0" smtClean="0"/>
                        <a:t>Current Batch</a:t>
                      </a:r>
                    </a:p>
                    <a:p>
                      <a:pPr algn="ctr"/>
                      <a:r>
                        <a:rPr lang="en-US" sz="2400" dirty="0" smtClean="0"/>
                        <a:t>Scheduling Policy</a:t>
                      </a:r>
                      <a:endParaRPr lang="en-US" sz="2400" dirty="0"/>
                    </a:p>
                  </a:txBody>
                  <a:tcPr/>
                </a:tc>
              </a:tr>
              <a:tr h="457200">
                <a:tc>
                  <a:txBody>
                    <a:bodyPr/>
                    <a:lstStyle/>
                    <a:p>
                      <a:pPr algn="ctr"/>
                      <a:r>
                        <a:rPr lang="en-US" sz="2400" b="1" dirty="0" smtClean="0">
                          <a:solidFill>
                            <a:srgbClr val="FF0000"/>
                          </a:solidFill>
                        </a:rPr>
                        <a:t>RR</a:t>
                      </a:r>
                      <a:endParaRPr lang="en-US" sz="2400" b="1" dirty="0">
                        <a:solidFill>
                          <a:srgbClr val="FF0000"/>
                        </a:solidFill>
                      </a:endParaRPr>
                    </a:p>
                  </a:txBody>
                  <a:tcPr/>
                </a:tc>
              </a:tr>
            </a:tbl>
          </a:graphicData>
        </a:graphic>
      </p:graphicFrame>
      <p:sp>
        <p:nvSpPr>
          <p:cNvPr id="85" name="TextBox 84"/>
          <p:cNvSpPr txBox="1"/>
          <p:nvPr/>
        </p:nvSpPr>
        <p:spPr>
          <a:xfrm>
            <a:off x="1839826" y="3212976"/>
            <a:ext cx="5050441"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Batch Scheduler</a:t>
            </a:r>
          </a:p>
        </p:txBody>
      </p:sp>
      <p:grpSp>
        <p:nvGrpSpPr>
          <p:cNvPr id="10" name="Group 9"/>
          <p:cNvGrpSpPr/>
          <p:nvPr/>
        </p:nvGrpSpPr>
        <p:grpSpPr>
          <a:xfrm>
            <a:off x="2634928" y="4005073"/>
            <a:ext cx="3532620" cy="1937073"/>
            <a:chOff x="2634927" y="4005064"/>
            <a:chExt cx="3532620" cy="1937073"/>
          </a:xfrm>
        </p:grpSpPr>
        <p:sp>
          <p:nvSpPr>
            <p:cNvPr id="86" name="Rectangle 85"/>
            <p:cNvSpPr/>
            <p:nvPr/>
          </p:nvSpPr>
          <p:spPr bwMode="auto">
            <a:xfrm>
              <a:off x="2719797" y="4005064"/>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2948"/>
              <a:endParaRPr lang="en-US" b="1" dirty="0" smtClean="0">
                <a:solidFill>
                  <a:srgbClr val="000000"/>
                </a:solidFill>
                <a:latin typeface="Tahoma"/>
                <a:cs typeface="Arial" charset="0"/>
              </a:endParaRPr>
            </a:p>
          </p:txBody>
        </p:sp>
        <p:sp>
          <p:nvSpPr>
            <p:cNvPr id="87" name="Rectangle 86"/>
            <p:cNvSpPr/>
            <p:nvPr/>
          </p:nvSpPr>
          <p:spPr bwMode="auto">
            <a:xfrm>
              <a:off x="3611130" y="4009336"/>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2948"/>
              <a:endParaRPr lang="en-US" b="1" dirty="0" smtClean="0">
                <a:solidFill>
                  <a:srgbClr val="000000"/>
                </a:solidFill>
                <a:latin typeface="Tahoma"/>
                <a:cs typeface="Arial" charset="0"/>
              </a:endParaRPr>
            </a:p>
          </p:txBody>
        </p:sp>
        <p:sp>
          <p:nvSpPr>
            <p:cNvPr id="88" name="Rectangle 87"/>
            <p:cNvSpPr/>
            <p:nvPr/>
          </p:nvSpPr>
          <p:spPr bwMode="auto">
            <a:xfrm>
              <a:off x="4494454" y="4009336"/>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2948"/>
              <a:endParaRPr lang="en-US" b="1" dirty="0" smtClean="0">
                <a:solidFill>
                  <a:srgbClr val="000000"/>
                </a:solidFill>
                <a:latin typeface="Tahoma"/>
                <a:cs typeface="Arial" charset="0"/>
              </a:endParaRPr>
            </a:p>
          </p:txBody>
        </p:sp>
        <p:sp>
          <p:nvSpPr>
            <p:cNvPr id="89" name="Rectangle 88"/>
            <p:cNvSpPr/>
            <p:nvPr/>
          </p:nvSpPr>
          <p:spPr bwMode="auto">
            <a:xfrm>
              <a:off x="5337627" y="4010099"/>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2948"/>
              <a:endParaRPr lang="en-US" b="1" dirty="0" smtClean="0">
                <a:solidFill>
                  <a:srgbClr val="000000"/>
                </a:solidFill>
                <a:latin typeface="Tahoma"/>
                <a:cs typeface="Arial" charset="0"/>
              </a:endParaRPr>
            </a:p>
          </p:txBody>
        </p:sp>
        <p:sp>
          <p:nvSpPr>
            <p:cNvPr id="90" name="TextBox 89"/>
            <p:cNvSpPr txBox="1"/>
            <p:nvPr/>
          </p:nvSpPr>
          <p:spPr>
            <a:xfrm>
              <a:off x="2634927" y="5570656"/>
              <a:ext cx="928694" cy="369332"/>
            </a:xfrm>
            <a:prstGeom prst="rect">
              <a:avLst/>
            </a:prstGeom>
            <a:noFill/>
          </p:spPr>
          <p:txBody>
            <a:bodyPr wrap="square" rtlCol="0">
              <a:spAutoFit/>
            </a:bodyPr>
            <a:lstStyle/>
            <a:p>
              <a:pPr defTabSz="914165"/>
              <a:r>
                <a:rPr lang="en-US" dirty="0" smtClean="0">
                  <a:solidFill>
                    <a:srgbClr val="000000"/>
                  </a:solidFill>
                  <a:latin typeface="Tahoma"/>
                </a:rPr>
                <a:t>Bank 1</a:t>
              </a:r>
              <a:endParaRPr lang="en-US" dirty="0">
                <a:solidFill>
                  <a:srgbClr val="000000"/>
                </a:solidFill>
                <a:latin typeface="Tahoma"/>
              </a:endParaRPr>
            </a:p>
          </p:txBody>
        </p:sp>
        <p:sp>
          <p:nvSpPr>
            <p:cNvPr id="91" name="TextBox 90"/>
            <p:cNvSpPr txBox="1"/>
            <p:nvPr/>
          </p:nvSpPr>
          <p:spPr>
            <a:xfrm>
              <a:off x="3508547" y="5572805"/>
              <a:ext cx="928694" cy="369332"/>
            </a:xfrm>
            <a:prstGeom prst="rect">
              <a:avLst/>
            </a:prstGeom>
            <a:noFill/>
          </p:spPr>
          <p:txBody>
            <a:bodyPr wrap="square" rtlCol="0">
              <a:spAutoFit/>
            </a:bodyPr>
            <a:lstStyle/>
            <a:p>
              <a:pPr defTabSz="914165"/>
              <a:r>
                <a:rPr lang="en-US" dirty="0" smtClean="0">
                  <a:solidFill>
                    <a:srgbClr val="000000"/>
                  </a:solidFill>
                  <a:latin typeface="Tahoma"/>
                </a:rPr>
                <a:t>Bank 2</a:t>
              </a:r>
              <a:endParaRPr lang="en-US" dirty="0">
                <a:solidFill>
                  <a:srgbClr val="000000"/>
                </a:solidFill>
                <a:latin typeface="Tahoma"/>
              </a:endParaRPr>
            </a:p>
          </p:txBody>
        </p:sp>
        <p:sp>
          <p:nvSpPr>
            <p:cNvPr id="92" name="TextBox 91"/>
            <p:cNvSpPr txBox="1"/>
            <p:nvPr/>
          </p:nvSpPr>
          <p:spPr>
            <a:xfrm>
              <a:off x="4397031" y="5570656"/>
              <a:ext cx="928694" cy="369332"/>
            </a:xfrm>
            <a:prstGeom prst="rect">
              <a:avLst/>
            </a:prstGeom>
            <a:noFill/>
          </p:spPr>
          <p:txBody>
            <a:bodyPr wrap="square" rtlCol="0">
              <a:spAutoFit/>
            </a:bodyPr>
            <a:lstStyle/>
            <a:p>
              <a:pPr defTabSz="914165"/>
              <a:r>
                <a:rPr lang="en-US" dirty="0" smtClean="0">
                  <a:solidFill>
                    <a:srgbClr val="000000"/>
                  </a:solidFill>
                  <a:latin typeface="Tahoma"/>
                </a:rPr>
                <a:t>Bank 3</a:t>
              </a:r>
              <a:endParaRPr lang="en-US" dirty="0">
                <a:solidFill>
                  <a:srgbClr val="000000"/>
                </a:solidFill>
                <a:latin typeface="Tahoma"/>
              </a:endParaRPr>
            </a:p>
          </p:txBody>
        </p:sp>
        <p:sp>
          <p:nvSpPr>
            <p:cNvPr id="93" name="TextBox 92"/>
            <p:cNvSpPr txBox="1"/>
            <p:nvPr/>
          </p:nvSpPr>
          <p:spPr>
            <a:xfrm>
              <a:off x="5238853" y="5568043"/>
              <a:ext cx="928694" cy="369332"/>
            </a:xfrm>
            <a:prstGeom prst="rect">
              <a:avLst/>
            </a:prstGeom>
            <a:noFill/>
          </p:spPr>
          <p:txBody>
            <a:bodyPr wrap="square" rtlCol="0">
              <a:spAutoFit/>
            </a:bodyPr>
            <a:lstStyle/>
            <a:p>
              <a:pPr defTabSz="914165"/>
              <a:r>
                <a:rPr lang="en-US" dirty="0" smtClean="0">
                  <a:solidFill>
                    <a:srgbClr val="000000"/>
                  </a:solidFill>
                  <a:latin typeface="Tahoma"/>
                </a:rPr>
                <a:t>Bank 4</a:t>
              </a:r>
              <a:endParaRPr lang="en-US" dirty="0">
                <a:solidFill>
                  <a:srgbClr val="000000"/>
                </a:solidFill>
                <a:latin typeface="Tahoma"/>
              </a:endParaRPr>
            </a:p>
          </p:txBody>
        </p:sp>
      </p:grpSp>
      <p:sp>
        <p:nvSpPr>
          <p:cNvPr id="2" name="Title 1"/>
          <p:cNvSpPr>
            <a:spLocks noGrp="1"/>
          </p:cNvSpPr>
          <p:nvPr>
            <p:ph type="title"/>
          </p:nvPr>
        </p:nvSpPr>
        <p:spPr/>
        <p:txBody>
          <a:bodyPr/>
          <a:lstStyle/>
          <a:p>
            <a:pPr lvl="1"/>
            <a:r>
              <a:rPr lang="en-US" dirty="0" smtClean="0"/>
              <a:t>Putting Everything Together</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116</a:t>
            </a:fld>
            <a:endParaRPr lang="en-US" altLang="en-US" dirty="0">
              <a:solidFill>
                <a:srgbClr val="000000"/>
              </a:solidFill>
            </a:endParaRPr>
          </a:p>
        </p:txBody>
      </p:sp>
      <p:sp>
        <p:nvSpPr>
          <p:cNvPr id="60" name="TextBox 59"/>
          <p:cNvSpPr txBox="1"/>
          <p:nvPr/>
        </p:nvSpPr>
        <p:spPr>
          <a:xfrm>
            <a:off x="2203146" y="971437"/>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1</a:t>
            </a:r>
            <a:endParaRPr lang="en-US" dirty="0">
              <a:solidFill>
                <a:srgbClr val="000000"/>
              </a:solidFill>
              <a:latin typeface="Tahoma"/>
            </a:endParaRPr>
          </a:p>
        </p:txBody>
      </p:sp>
      <p:sp>
        <p:nvSpPr>
          <p:cNvPr id="61" name="TextBox 60"/>
          <p:cNvSpPr txBox="1"/>
          <p:nvPr/>
        </p:nvSpPr>
        <p:spPr>
          <a:xfrm>
            <a:off x="3067242" y="980729"/>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2</a:t>
            </a:r>
            <a:endParaRPr lang="en-US" dirty="0">
              <a:solidFill>
                <a:srgbClr val="000000"/>
              </a:solidFill>
              <a:latin typeface="Tahoma"/>
            </a:endParaRPr>
          </a:p>
        </p:txBody>
      </p:sp>
      <p:sp>
        <p:nvSpPr>
          <p:cNvPr id="62" name="TextBox 61"/>
          <p:cNvSpPr txBox="1"/>
          <p:nvPr/>
        </p:nvSpPr>
        <p:spPr>
          <a:xfrm>
            <a:off x="4003347" y="971437"/>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3</a:t>
            </a:r>
            <a:endParaRPr lang="en-US" dirty="0">
              <a:solidFill>
                <a:srgbClr val="000000"/>
              </a:solidFill>
              <a:latin typeface="Tahoma"/>
            </a:endParaRPr>
          </a:p>
        </p:txBody>
      </p:sp>
      <p:sp>
        <p:nvSpPr>
          <p:cNvPr id="63" name="TextBox 62"/>
          <p:cNvSpPr txBox="1"/>
          <p:nvPr/>
        </p:nvSpPr>
        <p:spPr>
          <a:xfrm>
            <a:off x="4867442" y="980729"/>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 4</a:t>
            </a:r>
            <a:endParaRPr lang="en-US" dirty="0">
              <a:solidFill>
                <a:srgbClr val="000000"/>
              </a:solidFill>
              <a:latin typeface="Tahoma"/>
            </a:endParaRPr>
          </a:p>
        </p:txBody>
      </p:sp>
      <p:sp>
        <p:nvSpPr>
          <p:cNvPr id="59" name="Rectangle 58"/>
          <p:cNvSpPr/>
          <p:nvPr/>
        </p:nvSpPr>
        <p:spPr bwMode="auto">
          <a:xfrm>
            <a:off x="2287749" y="1582218"/>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64" name="Down Arrow 63"/>
          <p:cNvSpPr/>
          <p:nvPr/>
        </p:nvSpPr>
        <p:spPr>
          <a:xfrm>
            <a:off x="3447939"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5" name="Down Arrow 64"/>
          <p:cNvSpPr/>
          <p:nvPr/>
        </p:nvSpPr>
        <p:spPr>
          <a:xfrm>
            <a:off x="2557568"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6" name="Down Arrow 65"/>
          <p:cNvSpPr/>
          <p:nvPr/>
        </p:nvSpPr>
        <p:spPr>
          <a:xfrm>
            <a:off x="4338312"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7" name="Down Arrow 66"/>
          <p:cNvSpPr/>
          <p:nvPr/>
        </p:nvSpPr>
        <p:spPr>
          <a:xfrm>
            <a:off x="5188211"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8" name="Rectangle 67"/>
          <p:cNvSpPr/>
          <p:nvPr/>
        </p:nvSpPr>
        <p:spPr bwMode="auto">
          <a:xfrm>
            <a:off x="3179083"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69" name="Rectangle 68"/>
          <p:cNvSpPr/>
          <p:nvPr/>
        </p:nvSpPr>
        <p:spPr bwMode="auto">
          <a:xfrm>
            <a:off x="4062407"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70" name="Rectangle 69"/>
          <p:cNvSpPr/>
          <p:nvPr/>
        </p:nvSpPr>
        <p:spPr bwMode="auto">
          <a:xfrm>
            <a:off x="4932042" y="1589634"/>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74" name="Rectangle 73"/>
          <p:cNvSpPr/>
          <p:nvPr/>
        </p:nvSpPr>
        <p:spPr>
          <a:xfrm>
            <a:off x="3251350" y="2111152"/>
            <a:ext cx="521964" cy="191208"/>
          </a:xfrm>
          <a:prstGeom prst="rect">
            <a:avLst/>
          </a:prstGeom>
          <a:solidFill>
            <a:schemeClr val="accent1">
              <a:lumMod val="5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78" name="Rectangle 77"/>
          <p:cNvSpPr/>
          <p:nvPr/>
        </p:nvSpPr>
        <p:spPr>
          <a:xfrm>
            <a:off x="5004048" y="2729711"/>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79" name="Rectangle 78"/>
          <p:cNvSpPr/>
          <p:nvPr/>
        </p:nvSpPr>
        <p:spPr>
          <a:xfrm>
            <a:off x="4134674" y="2095912"/>
            <a:ext cx="521964" cy="191208"/>
          </a:xfrm>
          <a:prstGeom prst="rect">
            <a:avLst/>
          </a:prstGeom>
          <a:solidFill>
            <a:srgbClr val="663D63"/>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cxnSp>
        <p:nvCxnSpPr>
          <p:cNvPr id="80" name="Straight Connector 79"/>
          <p:cNvCxnSpPr/>
          <p:nvPr/>
        </p:nvCxnSpPr>
        <p:spPr>
          <a:xfrm>
            <a:off x="3171048"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054372"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279714" y="2391698"/>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51520" y="3861048"/>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51520" y="3140968"/>
            <a:ext cx="83529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3529" y="1412781"/>
            <a:ext cx="2232248" cy="1384995"/>
          </a:xfrm>
          <a:prstGeom prst="rect">
            <a:avLst/>
          </a:prstGeom>
          <a:noFill/>
        </p:spPr>
        <p:txBody>
          <a:bodyPr wrap="square" lIns="91416" tIns="45709" rIns="91416" bIns="45709" rtlCol="0">
            <a:spAutoFit/>
          </a:bodyPr>
          <a:lstStyle/>
          <a:p>
            <a:pPr defTabSz="914165"/>
            <a:r>
              <a:rPr lang="en-US" sz="2800" dirty="0">
                <a:solidFill>
                  <a:srgbClr val="000000"/>
                </a:solidFill>
                <a:latin typeface="Tahoma"/>
              </a:rPr>
              <a:t>Stage 1:</a:t>
            </a:r>
          </a:p>
          <a:p>
            <a:pPr defTabSz="914165"/>
            <a:r>
              <a:rPr lang="en-US" sz="2800" dirty="0">
                <a:solidFill>
                  <a:srgbClr val="000000"/>
                </a:solidFill>
                <a:latin typeface="Tahoma"/>
              </a:rPr>
              <a:t>Batch </a:t>
            </a:r>
          </a:p>
          <a:p>
            <a:pPr defTabSz="914165"/>
            <a:r>
              <a:rPr lang="en-US" sz="2800" dirty="0">
                <a:solidFill>
                  <a:srgbClr val="000000"/>
                </a:solidFill>
                <a:latin typeface="Tahoma"/>
              </a:rPr>
              <a:t>Formation</a:t>
            </a:r>
          </a:p>
        </p:txBody>
      </p:sp>
      <p:sp>
        <p:nvSpPr>
          <p:cNvPr id="43" name="TextBox 42"/>
          <p:cNvSpPr txBox="1"/>
          <p:nvPr/>
        </p:nvSpPr>
        <p:spPr>
          <a:xfrm>
            <a:off x="323529" y="4149080"/>
            <a:ext cx="2232248" cy="1815882"/>
          </a:xfrm>
          <a:prstGeom prst="rect">
            <a:avLst/>
          </a:prstGeom>
          <a:noFill/>
        </p:spPr>
        <p:txBody>
          <a:bodyPr wrap="square" lIns="91416" tIns="45709" rIns="91416" bIns="45709" rtlCol="0">
            <a:spAutoFit/>
          </a:bodyPr>
          <a:lstStyle/>
          <a:p>
            <a:pPr defTabSz="914165"/>
            <a:r>
              <a:rPr lang="en-US" sz="2800" dirty="0">
                <a:solidFill>
                  <a:srgbClr val="000000"/>
                </a:solidFill>
                <a:latin typeface="Tahoma"/>
              </a:rPr>
              <a:t>Stage 3: DRAM Command Scheduler</a:t>
            </a:r>
          </a:p>
        </p:txBody>
      </p:sp>
      <p:sp>
        <p:nvSpPr>
          <p:cNvPr id="44" name="Rectangle 43"/>
          <p:cNvSpPr/>
          <p:nvPr/>
        </p:nvSpPr>
        <p:spPr bwMode="auto">
          <a:xfrm>
            <a:off x="5796136" y="1586490"/>
            <a:ext cx="674533" cy="1410462"/>
          </a:xfrm>
          <a:prstGeom prst="rect">
            <a:avLst/>
          </a:prstGeom>
          <a:solidFill>
            <a:schemeClr val="bg1">
              <a:lumMod val="8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228541" tIns="45702" rIns="228541" bIns="45702" rtlCol="0" anchor="ctr"/>
          <a:lstStyle/>
          <a:p>
            <a:pPr marL="1588" indent="-1588" algn="ctr" defTabSz="912948"/>
            <a:endParaRPr lang="en-US" b="1" dirty="0" smtClean="0">
              <a:solidFill>
                <a:srgbClr val="000000"/>
              </a:solidFill>
              <a:latin typeface="Tahoma"/>
              <a:cs typeface="Arial" charset="0"/>
            </a:endParaRPr>
          </a:p>
        </p:txBody>
      </p:sp>
      <p:sp>
        <p:nvSpPr>
          <p:cNvPr id="45" name="TextBox 44"/>
          <p:cNvSpPr txBox="1"/>
          <p:nvPr/>
        </p:nvSpPr>
        <p:spPr>
          <a:xfrm>
            <a:off x="5803546" y="980729"/>
            <a:ext cx="928694"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GPU</a:t>
            </a:r>
            <a:endParaRPr lang="en-US" dirty="0">
              <a:solidFill>
                <a:srgbClr val="000000"/>
              </a:solidFill>
              <a:latin typeface="Tahoma"/>
            </a:endParaRPr>
          </a:p>
        </p:txBody>
      </p:sp>
      <p:sp>
        <p:nvSpPr>
          <p:cNvPr id="46" name="Down Arrow 45"/>
          <p:cNvSpPr/>
          <p:nvPr/>
        </p:nvSpPr>
        <p:spPr>
          <a:xfrm>
            <a:off x="6071784" y="1273845"/>
            <a:ext cx="121414" cy="231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6" name="Rectangle 55"/>
          <p:cNvSpPr/>
          <p:nvPr/>
        </p:nvSpPr>
        <p:spPr>
          <a:xfrm>
            <a:off x="3257948" y="2492896"/>
            <a:ext cx="521964" cy="432048"/>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000000"/>
              </a:solidFill>
              <a:latin typeface="Tahoma"/>
            </a:endParaRPr>
          </a:p>
        </p:txBody>
      </p:sp>
      <p:sp>
        <p:nvSpPr>
          <p:cNvPr id="57" name="Rectangle 56"/>
          <p:cNvSpPr/>
          <p:nvPr/>
        </p:nvSpPr>
        <p:spPr>
          <a:xfrm>
            <a:off x="2360016" y="2492896"/>
            <a:ext cx="521964" cy="432048"/>
          </a:xfrm>
          <a:prstGeom prst="rect">
            <a:avLst/>
          </a:prstGeom>
          <a:solidFill>
            <a:srgbClr val="0070C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58" name="Rectangle 57"/>
          <p:cNvSpPr/>
          <p:nvPr/>
        </p:nvSpPr>
        <p:spPr>
          <a:xfrm>
            <a:off x="4139953" y="2492896"/>
            <a:ext cx="521964" cy="432048"/>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96" name="Rectangle 95"/>
          <p:cNvSpPr/>
          <p:nvPr/>
        </p:nvSpPr>
        <p:spPr>
          <a:xfrm>
            <a:off x="5868145" y="1988840"/>
            <a:ext cx="521964" cy="936104"/>
          </a:xfrm>
          <a:prstGeom prst="rect">
            <a:avLst/>
          </a:prstGeom>
          <a:solidFill>
            <a:schemeClr val="tx2">
              <a:lumMod val="60000"/>
              <a:lumOff val="40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 </a:t>
            </a:r>
            <a:endParaRPr lang="en-US" dirty="0">
              <a:solidFill>
                <a:srgbClr val="FFFFFF"/>
              </a:solidFill>
              <a:latin typeface="Tahoma"/>
            </a:endParaRPr>
          </a:p>
        </p:txBody>
      </p:sp>
      <p:cxnSp>
        <p:nvCxnSpPr>
          <p:cNvPr id="97" name="Straight Connector 96"/>
          <p:cNvCxnSpPr/>
          <p:nvPr/>
        </p:nvCxnSpPr>
        <p:spPr>
          <a:xfrm>
            <a:off x="4932040" y="2639293"/>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4572000" y="4869160"/>
            <a:ext cx="521964" cy="432048"/>
          </a:xfrm>
          <a:prstGeom prst="rect">
            <a:avLst/>
          </a:prstGeom>
          <a:solidFill>
            <a:srgbClr val="FFC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000000"/>
              </a:solidFill>
              <a:latin typeface="Tahoma"/>
            </a:endParaRPr>
          </a:p>
        </p:txBody>
      </p:sp>
      <p:sp>
        <p:nvSpPr>
          <p:cNvPr id="99" name="Rectangle 98"/>
          <p:cNvSpPr/>
          <p:nvPr/>
        </p:nvSpPr>
        <p:spPr>
          <a:xfrm>
            <a:off x="3689996" y="5110000"/>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
        <p:nvSpPr>
          <p:cNvPr id="100" name="Rectangle 99"/>
          <p:cNvSpPr/>
          <p:nvPr/>
        </p:nvSpPr>
        <p:spPr>
          <a:xfrm>
            <a:off x="3689996" y="4581128"/>
            <a:ext cx="521964" cy="432048"/>
          </a:xfrm>
          <a:prstGeom prst="rect">
            <a:avLst/>
          </a:prstGeom>
          <a:solidFill>
            <a:srgbClr val="FF0000"/>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cxnSp>
        <p:nvCxnSpPr>
          <p:cNvPr id="101" name="Straight Connector 100"/>
          <p:cNvCxnSpPr/>
          <p:nvPr/>
        </p:nvCxnSpPr>
        <p:spPr>
          <a:xfrm>
            <a:off x="3169352" y="263691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067945" y="263691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23529" y="3212976"/>
            <a:ext cx="2232248" cy="523220"/>
          </a:xfrm>
          <a:prstGeom prst="rect">
            <a:avLst/>
          </a:prstGeom>
          <a:noFill/>
        </p:spPr>
        <p:txBody>
          <a:bodyPr wrap="square" lIns="91416" tIns="45709" rIns="91416" bIns="45709" rtlCol="0">
            <a:spAutoFit/>
          </a:bodyPr>
          <a:lstStyle/>
          <a:p>
            <a:pPr defTabSz="914165"/>
            <a:r>
              <a:rPr lang="en-US" sz="2800" dirty="0">
                <a:solidFill>
                  <a:srgbClr val="000000"/>
                </a:solidFill>
                <a:latin typeface="Tahoma"/>
              </a:rPr>
              <a:t>Stage 2:</a:t>
            </a:r>
          </a:p>
        </p:txBody>
      </p:sp>
      <p:cxnSp>
        <p:nvCxnSpPr>
          <p:cNvPr id="82" name="Straight Connector 81"/>
          <p:cNvCxnSpPr/>
          <p:nvPr/>
        </p:nvCxnSpPr>
        <p:spPr>
          <a:xfrm>
            <a:off x="5796137" y="1916832"/>
            <a:ext cx="68256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5001890" y="1263907"/>
            <a:ext cx="521964" cy="191208"/>
          </a:xfrm>
          <a:prstGeom prst="rect">
            <a:avLst/>
          </a:prstGeom>
          <a:solidFill>
            <a:srgbClr val="A61A9F"/>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FFFF"/>
              </a:solidFill>
              <a:latin typeface="Tahoma"/>
            </a:endParaRPr>
          </a:p>
        </p:txBody>
      </p:sp>
    </p:spTree>
    <p:extLst>
      <p:ext uri="{BB962C8B-B14F-4D97-AF65-F5344CB8AC3E}">
        <p14:creationId xmlns:p14="http://schemas.microsoft.com/office/powerpoint/2010/main" val="2685971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fade">
                                      <p:cBhvr>
                                        <p:cTn id="20" dur="500"/>
                                        <p:tgtEl>
                                          <p:spTgt spid="94"/>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44444E-6 -0.00255 L -0.14652 0.34421 " pathEditMode="relative" rAng="0" ptsTypes="AA">
                                      <p:cBhvr>
                                        <p:cTn id="30" dur="1000" fill="hold"/>
                                        <p:tgtEl>
                                          <p:spTgt spid="78"/>
                                        </p:tgtEl>
                                        <p:attrNameLst>
                                          <p:attrName>ppt_x</p:attrName>
                                          <p:attrName>ppt_y</p:attrName>
                                        </p:attrNameLst>
                                      </p:cBhvr>
                                      <p:rCtr x="-73" y="173"/>
                                    </p:animMotion>
                                  </p:childTnLst>
                                </p:cTn>
                              </p:par>
                            </p:childTnLst>
                          </p:cTn>
                        </p:par>
                        <p:par>
                          <p:cTn id="31" fill="hold">
                            <p:stCondLst>
                              <p:cond delay="1000"/>
                            </p:stCondLst>
                            <p:childTnLst>
                              <p:par>
                                <p:cTn id="32" presetID="10" presetClass="exit" presetSubtype="0" fill="hold" nodeType="afterEffect">
                                  <p:stCondLst>
                                    <p:cond delay="0"/>
                                  </p:stCondLst>
                                  <p:childTnLst>
                                    <p:animEffect transition="out" filter="fade">
                                      <p:cBhvr>
                                        <p:cTn id="33" dur="500"/>
                                        <p:tgtEl>
                                          <p:spTgt spid="78"/>
                                        </p:tgtEl>
                                      </p:cBhvr>
                                    </p:animEffect>
                                    <p:set>
                                      <p:cBhvr>
                                        <p:cTn id="34" dur="1" fill="hold">
                                          <p:stCondLst>
                                            <p:cond delay="499"/>
                                          </p:stCondLst>
                                        </p:cTn>
                                        <p:tgtEl>
                                          <p:spTgt spid="78"/>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par>
                                <p:cTn id="37" presetID="3" presetClass="exit" presetSubtype="10" fill="hold" nodeType="withEffect">
                                  <p:stCondLst>
                                    <p:cond delay="0"/>
                                  </p:stCondLst>
                                  <p:childTnLst>
                                    <p:animEffect transition="out" filter="blinds(horizontal)">
                                      <p:cBhvr>
                                        <p:cTn id="38" dur="500"/>
                                        <p:tgtEl>
                                          <p:spTgt spid="97"/>
                                        </p:tgtEl>
                                      </p:cBhvr>
                                    </p:animEffect>
                                    <p:set>
                                      <p:cBhvr>
                                        <p:cTn id="39" dur="1" fill="hold">
                                          <p:stCondLst>
                                            <p:cond delay="499"/>
                                          </p:stCondLst>
                                        </p:cTn>
                                        <p:tgtEl>
                                          <p:spTgt spid="9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blinds(horizontal)">
                                      <p:cBhvr>
                                        <p:cTn id="44" dur="500"/>
                                        <p:tgtEl>
                                          <p:spTgt spid="10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2.22222E-6 -4.07407E-6 L 0.14739 0.34676 " pathEditMode="relative" rAng="0" ptsTypes="AA">
                                      <p:cBhvr>
                                        <p:cTn id="48" dur="1000" fill="hold"/>
                                        <p:tgtEl>
                                          <p:spTgt spid="56"/>
                                        </p:tgtEl>
                                        <p:attrNameLst>
                                          <p:attrName>ppt_x</p:attrName>
                                          <p:attrName>ppt_y</p:attrName>
                                        </p:attrNameLst>
                                      </p:cBhvr>
                                      <p:rCtr x="7361" y="17338"/>
                                    </p:animMotion>
                                  </p:childTnLst>
                                </p:cTn>
                              </p:par>
                            </p:childTnLst>
                          </p:cTn>
                        </p:par>
                        <p:par>
                          <p:cTn id="49" fill="hold">
                            <p:stCondLst>
                              <p:cond delay="1000"/>
                            </p:stCondLst>
                            <p:childTnLst>
                              <p:par>
                                <p:cTn id="50" presetID="10" presetClass="exit" presetSubtype="0" fill="hold" grpId="1" nodeType="afterEffect">
                                  <p:stCondLst>
                                    <p:cond delay="0"/>
                                  </p:stCondLst>
                                  <p:childTnLst>
                                    <p:animEffect transition="out" filter="fade">
                                      <p:cBhvr>
                                        <p:cTn id="51" dur="500"/>
                                        <p:tgtEl>
                                          <p:spTgt spid="56"/>
                                        </p:tgtEl>
                                      </p:cBhvr>
                                    </p:animEffect>
                                    <p:set>
                                      <p:cBhvr>
                                        <p:cTn id="52" dur="1" fill="hold">
                                          <p:stCondLst>
                                            <p:cond delay="499"/>
                                          </p:stCondLst>
                                        </p:cTn>
                                        <p:tgtEl>
                                          <p:spTgt spid="56"/>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childTnLst>
                                </p:cTn>
                              </p:par>
                            </p:childTnLst>
                          </p:cTn>
                        </p:par>
                        <p:par>
                          <p:cTn id="56" fill="hold">
                            <p:stCondLst>
                              <p:cond delay="1500"/>
                            </p:stCondLst>
                            <p:childTnLst>
                              <p:par>
                                <p:cTn id="57" presetID="42" presetClass="path" presetSubtype="0" accel="50000" decel="50000" fill="hold" grpId="0" nodeType="afterEffect">
                                  <p:stCondLst>
                                    <p:cond delay="0"/>
                                  </p:stCondLst>
                                  <p:childTnLst>
                                    <p:animMotion origin="layout" path="M 2.22222E-6 -2.96296E-6 L 2.22222E-6 0.08959 " pathEditMode="relative" rAng="0" ptsTypes="AA">
                                      <p:cBhvr>
                                        <p:cTn id="58" dur="1000" fill="hold"/>
                                        <p:tgtEl>
                                          <p:spTgt spid="74"/>
                                        </p:tgtEl>
                                        <p:attrNameLst>
                                          <p:attrName>ppt_x</p:attrName>
                                          <p:attrName>ppt_y</p:attrName>
                                        </p:attrNameLst>
                                      </p:cBhvr>
                                      <p:rCtr x="0" y="45"/>
                                    </p:animMotion>
                                  </p:childTnLst>
                                </p:cTn>
                              </p:par>
                            </p:childTnLst>
                          </p:cTn>
                        </p:par>
                        <p:par>
                          <p:cTn id="59" fill="hold">
                            <p:stCondLst>
                              <p:cond delay="2500"/>
                            </p:stCondLst>
                            <p:childTnLst>
                              <p:par>
                                <p:cTn id="60" presetID="10" presetClass="entr" presetSubtype="0" fill="hold" nodeType="after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fade">
                                      <p:cBhvr>
                                        <p:cTn id="62" dur="500"/>
                                        <p:tgtEl>
                                          <p:spTgt spid="101"/>
                                        </p:tgtEl>
                                      </p:cBhvr>
                                    </p:animEffect>
                                  </p:childTnLst>
                                </p:cTn>
                              </p:par>
                              <p:par>
                                <p:cTn id="63" presetID="10" presetClass="exit" presetSubtype="0" fill="hold" nodeType="withEffect">
                                  <p:stCondLst>
                                    <p:cond delay="0"/>
                                  </p:stCondLst>
                                  <p:childTnLst>
                                    <p:animEffect transition="out" filter="fade">
                                      <p:cBhvr>
                                        <p:cTn id="64" dur="500"/>
                                        <p:tgtEl>
                                          <p:spTgt spid="80"/>
                                        </p:tgtEl>
                                      </p:cBhvr>
                                    </p:animEffect>
                                    <p:set>
                                      <p:cBhvr>
                                        <p:cTn id="65" dur="1" fill="hold">
                                          <p:stCondLst>
                                            <p:cond delay="499"/>
                                          </p:stCondLst>
                                        </p:cTn>
                                        <p:tgtEl>
                                          <p:spTgt spid="8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03"/>
                                        </p:tgtEl>
                                        <p:attrNameLst>
                                          <p:attrName>style.visibility</p:attrName>
                                        </p:attrNameLst>
                                      </p:cBhvr>
                                      <p:to>
                                        <p:strVal val="visible"/>
                                      </p:to>
                                    </p:set>
                                  </p:childTnLst>
                                </p:cTn>
                              </p:par>
                              <p:par>
                                <p:cTn id="70" presetID="42" presetClass="path" presetSubtype="0" accel="50000" decel="50000" fill="hold" nodeType="withEffect">
                                  <p:stCondLst>
                                    <p:cond delay="0"/>
                                  </p:stCondLst>
                                  <p:childTnLst>
                                    <p:animMotion origin="layout" path="M 0.00017 -0.00416 L 0.00017 0.21135 " pathEditMode="relative" rAng="0" ptsTypes="AA">
                                      <p:cBhvr>
                                        <p:cTn id="71" dur="1000" fill="hold"/>
                                        <p:tgtEl>
                                          <p:spTgt spid="103"/>
                                        </p:tgtEl>
                                        <p:attrNameLst>
                                          <p:attrName>ppt_x</p:attrName>
                                          <p:attrName>ppt_y</p:attrName>
                                        </p:attrNameLst>
                                      </p:cBhvr>
                                      <p:rCtr x="0" y="108"/>
                                    </p:animMotion>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fade">
                                      <p:cBhvr>
                                        <p:cTn id="75" dur="500"/>
                                        <p:tgtEl>
                                          <p:spTgt spid="97"/>
                                        </p:tgtEl>
                                      </p:cBhvr>
                                    </p:animEffect>
                                  </p:childTnLst>
                                </p:cTn>
                              </p:par>
                            </p:childTnLst>
                          </p:cTn>
                        </p:par>
                        <p:par>
                          <p:cTn id="76" fill="hold">
                            <p:stCondLst>
                              <p:cond delay="1500"/>
                            </p:stCondLst>
                            <p:childTnLst>
                              <p:par>
                                <p:cTn id="77" presetID="42" presetClass="path" presetSubtype="0" accel="50000" decel="50000" fill="hold" grpId="0" nodeType="afterEffect">
                                  <p:stCondLst>
                                    <p:cond delay="0"/>
                                  </p:stCondLst>
                                  <p:childTnLst>
                                    <p:animMotion origin="layout" path="M 8.33333E-7 7.40741E-7 L -0.05156 0.30463 " pathEditMode="relative" rAng="0" ptsTypes="AA">
                                      <p:cBhvr>
                                        <p:cTn id="78" dur="1000" fill="hold"/>
                                        <p:tgtEl>
                                          <p:spTgt spid="58"/>
                                        </p:tgtEl>
                                        <p:attrNameLst>
                                          <p:attrName>ppt_x</p:attrName>
                                          <p:attrName>ppt_y</p:attrName>
                                        </p:attrNameLst>
                                      </p:cBhvr>
                                      <p:rCtr x="-2587" y="15231"/>
                                    </p:animMotion>
                                  </p:childTnLst>
                                </p:cTn>
                              </p:par>
                            </p:childTnLst>
                          </p:cTn>
                        </p:par>
                        <p:par>
                          <p:cTn id="79" fill="hold">
                            <p:stCondLst>
                              <p:cond delay="2500"/>
                            </p:stCondLst>
                            <p:childTnLst>
                              <p:par>
                                <p:cTn id="80" presetID="10" presetClass="exit" presetSubtype="0" fill="hold" grpId="1" nodeType="afterEffect">
                                  <p:stCondLst>
                                    <p:cond delay="0"/>
                                  </p:stCondLst>
                                  <p:childTnLst>
                                    <p:animEffect transition="out" filter="fade">
                                      <p:cBhvr>
                                        <p:cTn id="81" dur="500"/>
                                        <p:tgtEl>
                                          <p:spTgt spid="58"/>
                                        </p:tgtEl>
                                      </p:cBhvr>
                                    </p:animEffect>
                                    <p:set>
                                      <p:cBhvr>
                                        <p:cTn id="82" dur="1" fill="hold">
                                          <p:stCondLst>
                                            <p:cond delay="499"/>
                                          </p:stCondLst>
                                        </p:cTn>
                                        <p:tgtEl>
                                          <p:spTgt spid="58"/>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100"/>
                                        </p:tgtEl>
                                        <p:attrNameLst>
                                          <p:attrName>style.visibility</p:attrName>
                                        </p:attrNameLst>
                                      </p:cBhvr>
                                      <p:to>
                                        <p:strVal val="visible"/>
                                      </p:to>
                                    </p:set>
                                  </p:childTnLst>
                                </p:cTn>
                              </p:par>
                            </p:childTnLst>
                          </p:cTn>
                        </p:par>
                        <p:par>
                          <p:cTn id="85" fill="hold">
                            <p:stCondLst>
                              <p:cond delay="3000"/>
                            </p:stCondLst>
                            <p:childTnLst>
                              <p:par>
                                <p:cTn id="86" presetID="42" presetClass="path" presetSubtype="0" accel="50000" decel="50000" fill="hold" grpId="0" nodeType="afterEffect">
                                  <p:stCondLst>
                                    <p:cond delay="0"/>
                                  </p:stCondLst>
                                  <p:childTnLst>
                                    <p:animMotion origin="layout" path="M 8.33333E-7 -2.96296E-6 L 8.33333E-7 0.09167 " pathEditMode="relative" rAng="0" ptsTypes="AA">
                                      <p:cBhvr>
                                        <p:cTn id="87" dur="1000" fill="hold"/>
                                        <p:tgtEl>
                                          <p:spTgt spid="79"/>
                                        </p:tgtEl>
                                        <p:attrNameLst>
                                          <p:attrName>ppt_x</p:attrName>
                                          <p:attrName>ppt_y</p:attrName>
                                        </p:attrNameLst>
                                      </p:cBhvr>
                                      <p:rCtr x="0" y="46"/>
                                    </p:animMotion>
                                  </p:childTnLst>
                                </p:cTn>
                              </p:par>
                            </p:childTnLst>
                          </p:cTn>
                        </p:par>
                        <p:par>
                          <p:cTn id="88" fill="hold">
                            <p:stCondLst>
                              <p:cond delay="4000"/>
                            </p:stCondLst>
                            <p:childTnLst>
                              <p:par>
                                <p:cTn id="89" presetID="10" presetClass="entr" presetSubtype="0" fill="hold" nodeType="afterEffect">
                                  <p:stCondLst>
                                    <p:cond delay="0"/>
                                  </p:stCondLst>
                                  <p:childTnLst>
                                    <p:set>
                                      <p:cBhvr>
                                        <p:cTn id="90" dur="1" fill="hold">
                                          <p:stCondLst>
                                            <p:cond delay="0"/>
                                          </p:stCondLst>
                                        </p:cTn>
                                        <p:tgtEl>
                                          <p:spTgt spid="102"/>
                                        </p:tgtEl>
                                        <p:attrNameLst>
                                          <p:attrName>style.visibility</p:attrName>
                                        </p:attrNameLst>
                                      </p:cBhvr>
                                      <p:to>
                                        <p:strVal val="visible"/>
                                      </p:to>
                                    </p:set>
                                    <p:animEffect transition="in" filter="fade">
                                      <p:cBhvr>
                                        <p:cTn id="91" dur="500"/>
                                        <p:tgtEl>
                                          <p:spTgt spid="102"/>
                                        </p:tgtEl>
                                      </p:cBhvr>
                                    </p:animEffect>
                                  </p:childTnLst>
                                </p:cTn>
                              </p:par>
                              <p:par>
                                <p:cTn id="92" presetID="10" presetClass="exit" presetSubtype="0" fill="hold" nodeType="withEffect">
                                  <p:stCondLst>
                                    <p:cond delay="0"/>
                                  </p:stCondLst>
                                  <p:childTnLst>
                                    <p:animEffect transition="out" filter="fade">
                                      <p:cBhvr>
                                        <p:cTn id="93" dur="500"/>
                                        <p:tgtEl>
                                          <p:spTgt spid="81"/>
                                        </p:tgtEl>
                                      </p:cBhvr>
                                    </p:animEffect>
                                    <p:set>
                                      <p:cBhvr>
                                        <p:cTn id="94" dur="1" fill="hold">
                                          <p:stCondLst>
                                            <p:cond delay="499"/>
                                          </p:stCondLst>
                                        </p:cTn>
                                        <p:tgtEl>
                                          <p:spTgt spid="8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3" presetClass="exit" presetSubtype="10" fill="hold" grpId="0" nodeType="clickEffect">
                                  <p:stCondLst>
                                    <p:cond delay="0"/>
                                  </p:stCondLst>
                                  <p:childTnLst>
                                    <p:animEffect transition="out" filter="blinds(horizontal)">
                                      <p:cBhvr>
                                        <p:cTn id="98" dur="500"/>
                                        <p:tgtEl>
                                          <p:spTgt spid="99"/>
                                        </p:tgtEl>
                                      </p:cBhvr>
                                    </p:animEffect>
                                    <p:set>
                                      <p:cBhvr>
                                        <p:cTn id="99" dur="1" fill="hold">
                                          <p:stCondLst>
                                            <p:cond delay="499"/>
                                          </p:stCondLst>
                                        </p:cTn>
                                        <p:tgtEl>
                                          <p:spTgt spid="99"/>
                                        </p:tgtEl>
                                        <p:attrNameLst>
                                          <p:attrName>style.visibility</p:attrName>
                                        </p:attrNameLst>
                                      </p:cBhvr>
                                      <p:to>
                                        <p:strVal val="hidden"/>
                                      </p:to>
                                    </p:set>
                                  </p:childTnLst>
                                </p:cTn>
                              </p:par>
                            </p:childTnLst>
                          </p:cTn>
                        </p:par>
                        <p:par>
                          <p:cTn id="100" fill="hold">
                            <p:stCondLst>
                              <p:cond delay="500"/>
                            </p:stCondLst>
                            <p:childTnLst>
                              <p:par>
                                <p:cTn id="101" presetID="42" presetClass="path" presetSubtype="0" accel="50000" decel="50000" fill="hold" grpId="1" nodeType="afterEffect">
                                  <p:stCondLst>
                                    <p:cond delay="0"/>
                                  </p:stCondLst>
                                  <p:childTnLst>
                                    <p:animMotion origin="layout" path="M 3.33333E-6 2.96296E-6 L 3.33333E-6 0.0419 " pathEditMode="relative" rAng="0" ptsTypes="AA">
                                      <p:cBhvr>
                                        <p:cTn id="102" dur="2000" fill="hold"/>
                                        <p:tgtEl>
                                          <p:spTgt spid="100"/>
                                        </p:tgtEl>
                                        <p:attrNameLst>
                                          <p:attrName>ppt_x</p:attrName>
                                          <p:attrName>ppt_y</p:attrName>
                                        </p:attrNameLst>
                                      </p:cBhvr>
                                      <p:rCtr x="0" y="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74" grpId="0" animBg="1"/>
      <p:bldP spid="78" grpId="0" animBg="1"/>
      <p:bldP spid="79" grpId="0" animBg="1"/>
      <p:bldP spid="43" grpId="0"/>
      <p:bldP spid="56" grpId="0" animBg="1"/>
      <p:bldP spid="56" grpId="1" animBg="1"/>
      <p:bldP spid="58" grpId="0" animBg="1"/>
      <p:bldP spid="58" grpId="1" animBg="1"/>
      <p:bldP spid="98" grpId="0" animBg="1"/>
      <p:bldP spid="99" grpId="0" animBg="1"/>
      <p:bldP spid="100" grpId="0" animBg="1"/>
      <p:bldP spid="100" grpId="1" animBg="1"/>
      <p:bldP spid="77" grpId="0"/>
      <p:bldP spid="10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a:t>
            </a:r>
            <a:endParaRPr lang="en-US" dirty="0"/>
          </a:p>
        </p:txBody>
      </p:sp>
      <p:sp>
        <p:nvSpPr>
          <p:cNvPr id="3" name="Content Placeholder 2"/>
          <p:cNvSpPr>
            <a:spLocks noGrp="1"/>
          </p:cNvSpPr>
          <p:nvPr>
            <p:ph idx="1"/>
          </p:nvPr>
        </p:nvSpPr>
        <p:spPr/>
        <p:txBody>
          <a:bodyPr/>
          <a:lstStyle/>
          <a:p>
            <a:r>
              <a:rPr lang="en-US" dirty="0" smtClean="0"/>
              <a:t>Compared to a row hit first scheduler, SMS consumes*</a:t>
            </a:r>
          </a:p>
          <a:p>
            <a:pPr lvl="1"/>
            <a:r>
              <a:rPr lang="en-US" dirty="0" smtClean="0"/>
              <a:t>66% </a:t>
            </a:r>
            <a:r>
              <a:rPr lang="en-US" dirty="0" smtClean="0">
                <a:solidFill>
                  <a:srgbClr val="0000FF"/>
                </a:solidFill>
              </a:rPr>
              <a:t>less area</a:t>
            </a:r>
          </a:p>
          <a:p>
            <a:pPr lvl="1"/>
            <a:r>
              <a:rPr lang="en-US" dirty="0" smtClean="0"/>
              <a:t>46% </a:t>
            </a:r>
            <a:r>
              <a:rPr lang="en-US" dirty="0" smtClean="0">
                <a:solidFill>
                  <a:srgbClr val="0000FF"/>
                </a:solidFill>
              </a:rPr>
              <a:t>less static power</a:t>
            </a:r>
          </a:p>
          <a:p>
            <a:pPr lvl="1"/>
            <a:endParaRPr lang="en-US" dirty="0" smtClean="0"/>
          </a:p>
          <a:p>
            <a:pPr lvl="1"/>
            <a:endParaRPr lang="en-US" dirty="0" smtClean="0"/>
          </a:p>
          <a:p>
            <a:r>
              <a:rPr lang="en-US" dirty="0" smtClean="0"/>
              <a:t>Reduction comes from:</a:t>
            </a:r>
          </a:p>
          <a:p>
            <a:pPr lvl="1"/>
            <a:r>
              <a:rPr lang="en-US" dirty="0" smtClean="0">
                <a:solidFill>
                  <a:srgbClr val="FF0000"/>
                </a:solidFill>
              </a:rPr>
              <a:t>Monolithic scheduler </a:t>
            </a:r>
            <a:r>
              <a:rPr lang="en-US" dirty="0" smtClean="0">
                <a:solidFill>
                  <a:srgbClr val="FF0000"/>
                </a:solidFill>
                <a:sym typeface="Wingdings" pitchFamily="2" charset="2"/>
              </a:rPr>
              <a:t> stages of simpler schedulers</a:t>
            </a:r>
          </a:p>
          <a:p>
            <a:pPr lvl="1"/>
            <a:r>
              <a:rPr lang="en-US" dirty="0" smtClean="0">
                <a:solidFill>
                  <a:srgbClr val="0000FF"/>
                </a:solidFill>
                <a:sym typeface="Wingdings" pitchFamily="2" charset="2"/>
              </a:rPr>
              <a:t>Each stage has a simpler scheduler </a:t>
            </a:r>
            <a:r>
              <a:rPr lang="en-US" dirty="0" smtClean="0">
                <a:sym typeface="Wingdings" pitchFamily="2" charset="2"/>
              </a:rPr>
              <a:t>(considers fewer properties at a time to make the scheduling decision)</a:t>
            </a:r>
          </a:p>
          <a:p>
            <a:pPr lvl="1"/>
            <a:r>
              <a:rPr lang="en-US" dirty="0" smtClean="0">
                <a:solidFill>
                  <a:srgbClr val="0000FF"/>
                </a:solidFill>
                <a:sym typeface="Wingdings" pitchFamily="2" charset="2"/>
              </a:rPr>
              <a:t>Each stage has simpler buffers </a:t>
            </a:r>
            <a:r>
              <a:rPr lang="en-US" dirty="0" smtClean="0">
                <a:sym typeface="Wingdings" pitchFamily="2" charset="2"/>
              </a:rPr>
              <a:t>(FIFO instead of out-of-order)</a:t>
            </a:r>
          </a:p>
          <a:p>
            <a:pPr lvl="1"/>
            <a:r>
              <a:rPr lang="en-US" dirty="0" smtClean="0">
                <a:solidFill>
                  <a:srgbClr val="0000FF"/>
                </a:solidFill>
                <a:sym typeface="Wingdings" pitchFamily="2" charset="2"/>
              </a:rPr>
              <a:t>Each stage has a portion of the total buffer size </a:t>
            </a:r>
            <a:r>
              <a:rPr lang="en-US" dirty="0" smtClean="0">
                <a:sym typeface="Wingdings" pitchFamily="2" charset="2"/>
              </a:rPr>
              <a:t>(buffering is distributed across stages)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117</a:t>
            </a:fld>
            <a:endParaRPr lang="en-US" altLang="en-US">
              <a:solidFill>
                <a:srgbClr val="000000"/>
              </a:solidFill>
            </a:endParaRPr>
          </a:p>
        </p:txBody>
      </p:sp>
      <p:sp>
        <p:nvSpPr>
          <p:cNvPr id="5" name="TextBox 4"/>
          <p:cNvSpPr txBox="1"/>
          <p:nvPr/>
        </p:nvSpPr>
        <p:spPr>
          <a:xfrm>
            <a:off x="251520" y="6300029"/>
            <a:ext cx="6264696" cy="373659"/>
          </a:xfrm>
          <a:prstGeom prst="rect">
            <a:avLst/>
          </a:prstGeom>
          <a:noFill/>
        </p:spPr>
        <p:txBody>
          <a:bodyPr wrap="square" lIns="91416" tIns="45709" rIns="91416" bIns="45709" rtlCol="0">
            <a:spAutoFit/>
          </a:bodyPr>
          <a:lstStyle/>
          <a:p>
            <a:pPr defTabSz="914165"/>
            <a:r>
              <a:rPr lang="en-US" b="1" dirty="0">
                <a:solidFill>
                  <a:srgbClr val="000000"/>
                </a:solidFill>
                <a:latin typeface="Tahoma"/>
              </a:rPr>
              <a:t>* Based on a </a:t>
            </a:r>
            <a:r>
              <a:rPr lang="en-US" b="1" dirty="0" smtClean="0">
                <a:solidFill>
                  <a:srgbClr val="000000"/>
                </a:solidFill>
                <a:latin typeface="Tahoma"/>
              </a:rPr>
              <a:t>Verilog model </a:t>
            </a:r>
            <a:r>
              <a:rPr lang="en-US" b="1" dirty="0">
                <a:solidFill>
                  <a:srgbClr val="000000"/>
                </a:solidFill>
                <a:latin typeface="Tahoma"/>
              </a:rPr>
              <a:t>using 180nm </a:t>
            </a:r>
            <a:r>
              <a:rPr lang="en-US" b="1" dirty="0" smtClean="0">
                <a:solidFill>
                  <a:srgbClr val="000000"/>
                </a:solidFill>
                <a:latin typeface="Tahoma"/>
              </a:rPr>
              <a:t>library</a:t>
            </a:r>
            <a:endParaRPr lang="en-US" b="1" dirty="0">
              <a:solidFill>
                <a:srgbClr val="000000"/>
              </a:solidFill>
              <a:latin typeface="Tahoma"/>
            </a:endParaRPr>
          </a:p>
        </p:txBody>
      </p:sp>
    </p:spTree>
    <p:extLst>
      <p:ext uri="{BB962C8B-B14F-4D97-AF65-F5344CB8AC3E}">
        <p14:creationId xmlns:p14="http://schemas.microsoft.com/office/powerpoint/2010/main" val="42823323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228600" y="908720"/>
            <a:ext cx="8915400" cy="5339680"/>
          </a:xfrm>
        </p:spPr>
        <p:txBody>
          <a:bodyPr/>
          <a:lstStyle/>
          <a:p>
            <a:r>
              <a:rPr lang="en-US" dirty="0" smtClean="0"/>
              <a:t>Simulation parameters</a:t>
            </a:r>
          </a:p>
          <a:p>
            <a:pPr lvl="1"/>
            <a:r>
              <a:rPr lang="en-US" dirty="0" smtClean="0"/>
              <a:t>16 </a:t>
            </a:r>
            <a:r>
              <a:rPr lang="en-US" dirty="0" err="1" smtClean="0"/>
              <a:t>OoO</a:t>
            </a:r>
            <a:r>
              <a:rPr lang="en-US" dirty="0" smtClean="0"/>
              <a:t> CPU cores, 1 GPU modeling AMD </a:t>
            </a:r>
            <a:r>
              <a:rPr lang="en-US" dirty="0" err="1" smtClean="0"/>
              <a:t>Radeon</a:t>
            </a:r>
            <a:r>
              <a:rPr lang="en-US" dirty="0" smtClean="0"/>
              <a:t>™ 5870</a:t>
            </a:r>
          </a:p>
          <a:p>
            <a:pPr lvl="1"/>
            <a:r>
              <a:rPr lang="en-US" dirty="0" smtClean="0"/>
              <a:t>DDR3-1600 DRAM 4 channels, 1 rank/channel, 8 banks/channel</a:t>
            </a:r>
          </a:p>
          <a:p>
            <a:endParaRPr lang="en-US" dirty="0" smtClean="0"/>
          </a:p>
          <a:p>
            <a:r>
              <a:rPr lang="en-US" dirty="0" smtClean="0"/>
              <a:t>Workloads</a:t>
            </a:r>
          </a:p>
          <a:p>
            <a:pPr lvl="1"/>
            <a:r>
              <a:rPr lang="en-US" dirty="0" smtClean="0"/>
              <a:t>CPU: SPEC CPU 2006</a:t>
            </a:r>
          </a:p>
          <a:p>
            <a:pPr lvl="1"/>
            <a:r>
              <a:rPr lang="en-US" dirty="0" smtClean="0"/>
              <a:t>GPU: Recent games and GPU benchmarks</a:t>
            </a:r>
          </a:p>
          <a:p>
            <a:pPr lvl="1"/>
            <a:r>
              <a:rPr lang="en-US" dirty="0" smtClean="0"/>
              <a:t>7 workload categories based on the memory-intensity of CPU applications</a:t>
            </a:r>
          </a:p>
          <a:p>
            <a:pPr lvl="2">
              <a:buNone/>
            </a:pPr>
            <a:r>
              <a:rPr lang="en-US" dirty="0" smtClean="0">
                <a:sym typeface="Wingdings" pitchFamily="2" charset="2"/>
              </a:rPr>
              <a:t> </a:t>
            </a:r>
            <a:r>
              <a:rPr lang="en-US" dirty="0" smtClean="0"/>
              <a:t>Low memory-intensity (L)</a:t>
            </a:r>
          </a:p>
          <a:p>
            <a:pPr lvl="2">
              <a:buNone/>
            </a:pPr>
            <a:r>
              <a:rPr lang="en-US" dirty="0" smtClean="0">
                <a:sym typeface="Wingdings" pitchFamily="2" charset="2"/>
              </a:rPr>
              <a:t> </a:t>
            </a:r>
            <a:r>
              <a:rPr lang="en-US" dirty="0" smtClean="0"/>
              <a:t>Medium memory-intensity (M) </a:t>
            </a:r>
          </a:p>
          <a:p>
            <a:pPr lvl="2">
              <a:buNone/>
            </a:pPr>
            <a:r>
              <a:rPr lang="en-US" dirty="0" smtClean="0">
                <a:sym typeface="Wingdings" pitchFamily="2" charset="2"/>
              </a:rPr>
              <a:t> </a:t>
            </a:r>
            <a:r>
              <a:rPr lang="en-US" dirty="0" smtClean="0"/>
              <a:t>High memory-intensity (H)</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118</a:t>
            </a:fld>
            <a:endParaRPr lang="en-US" altLang="en-US">
              <a:solidFill>
                <a:srgbClr val="000000"/>
              </a:solidFill>
            </a:endParaRPr>
          </a:p>
        </p:txBody>
      </p:sp>
    </p:spTree>
    <p:extLst>
      <p:ext uri="{BB962C8B-B14F-4D97-AF65-F5344CB8AC3E}">
        <p14:creationId xmlns:p14="http://schemas.microsoft.com/office/powerpoint/2010/main" val="11202762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Comparison to Previous Scheduling Algorithms</a:t>
            </a:r>
          </a:p>
        </p:txBody>
      </p:sp>
      <p:sp>
        <p:nvSpPr>
          <p:cNvPr id="3" name="Content Placeholder 2"/>
          <p:cNvSpPr>
            <a:spLocks noGrp="1"/>
          </p:cNvSpPr>
          <p:nvPr>
            <p:ph idx="1"/>
          </p:nvPr>
        </p:nvSpPr>
        <p:spPr/>
        <p:txBody>
          <a:bodyPr/>
          <a:lstStyle/>
          <a:p>
            <a:r>
              <a:rPr lang="en-US" dirty="0" smtClean="0"/>
              <a:t>FR-FCFS </a:t>
            </a:r>
            <a:r>
              <a:rPr lang="en-US" dirty="0" smtClean="0">
                <a:solidFill>
                  <a:schemeClr val="accent2"/>
                </a:solidFill>
              </a:rPr>
              <a:t>[</a:t>
            </a:r>
            <a:r>
              <a:rPr lang="en-US" dirty="0" err="1" smtClean="0">
                <a:solidFill>
                  <a:schemeClr val="accent2"/>
                </a:solidFill>
              </a:rPr>
              <a:t>Rixner</a:t>
            </a:r>
            <a:r>
              <a:rPr lang="en-US" dirty="0" smtClean="0">
                <a:solidFill>
                  <a:schemeClr val="accent2"/>
                </a:solidFill>
              </a:rPr>
              <a:t>+, ISCA’00]</a:t>
            </a:r>
          </a:p>
          <a:p>
            <a:pPr lvl="1"/>
            <a:r>
              <a:rPr lang="en-US" sz="2000" dirty="0"/>
              <a:t>Prioritizes row buffer hits</a:t>
            </a:r>
          </a:p>
          <a:p>
            <a:pPr lvl="1"/>
            <a:r>
              <a:rPr lang="en-US" sz="2000" dirty="0">
                <a:solidFill>
                  <a:srgbClr val="0000FF"/>
                </a:solidFill>
              </a:rPr>
              <a:t>Maximizes DRAM throughput</a:t>
            </a:r>
            <a:endParaRPr lang="en-US" sz="2000" dirty="0"/>
          </a:p>
          <a:p>
            <a:pPr lvl="1"/>
            <a:r>
              <a:rPr lang="en-US" sz="2000" dirty="0">
                <a:solidFill>
                  <a:srgbClr val="FF0000"/>
                </a:solidFill>
              </a:rPr>
              <a:t>Low multi-core performance </a:t>
            </a:r>
            <a:r>
              <a:rPr lang="en-US" sz="2000" dirty="0">
                <a:sym typeface="Wingdings" pitchFamily="2" charset="2"/>
              </a:rPr>
              <a:t> Application unaware</a:t>
            </a:r>
          </a:p>
          <a:p>
            <a:pPr lvl="1"/>
            <a:endParaRPr lang="en-US" sz="1000" dirty="0"/>
          </a:p>
          <a:p>
            <a:r>
              <a:rPr lang="en-US" dirty="0" smtClean="0"/>
              <a:t>ATLAS </a:t>
            </a:r>
            <a:r>
              <a:rPr lang="en-US" dirty="0" smtClean="0">
                <a:solidFill>
                  <a:schemeClr val="accent2"/>
                </a:solidFill>
              </a:rPr>
              <a:t>[Kim+, HPCA’10]</a:t>
            </a:r>
          </a:p>
          <a:p>
            <a:pPr lvl="1"/>
            <a:r>
              <a:rPr lang="en-US" sz="2000" dirty="0"/>
              <a:t>Prioritizes latency-sensitive applications</a:t>
            </a:r>
          </a:p>
          <a:p>
            <a:pPr lvl="1"/>
            <a:r>
              <a:rPr lang="en-US" sz="2000" dirty="0">
                <a:solidFill>
                  <a:srgbClr val="0000FF"/>
                </a:solidFill>
              </a:rPr>
              <a:t>Good multi-core performance</a:t>
            </a:r>
            <a:endParaRPr lang="en-US" sz="2000" dirty="0"/>
          </a:p>
          <a:p>
            <a:pPr lvl="1"/>
            <a:r>
              <a:rPr lang="en-US" sz="2000" dirty="0">
                <a:solidFill>
                  <a:srgbClr val="FF0000"/>
                </a:solidFill>
              </a:rPr>
              <a:t>Low fairness </a:t>
            </a:r>
            <a:r>
              <a:rPr lang="en-US" sz="2000" dirty="0">
                <a:sym typeface="Wingdings" pitchFamily="2" charset="2"/>
              </a:rPr>
              <a:t> </a:t>
            </a:r>
            <a:r>
              <a:rPr lang="en-US" sz="2000" dirty="0" err="1">
                <a:sym typeface="Wingdings" pitchFamily="2" charset="2"/>
              </a:rPr>
              <a:t>Deprioritizes</a:t>
            </a:r>
            <a:r>
              <a:rPr lang="en-US" sz="2000" dirty="0">
                <a:sym typeface="Wingdings" pitchFamily="2" charset="2"/>
              </a:rPr>
              <a:t> memory-intensive applications</a:t>
            </a:r>
          </a:p>
          <a:p>
            <a:pPr lvl="1"/>
            <a:endParaRPr lang="en-US" sz="1000" dirty="0"/>
          </a:p>
          <a:p>
            <a:r>
              <a:rPr lang="en-US" dirty="0" smtClean="0"/>
              <a:t>TCM </a:t>
            </a:r>
            <a:r>
              <a:rPr lang="en-US" dirty="0" smtClean="0">
                <a:solidFill>
                  <a:schemeClr val="accent2"/>
                </a:solidFill>
              </a:rPr>
              <a:t>[Kim+, MICRO’10]</a:t>
            </a:r>
          </a:p>
          <a:p>
            <a:pPr lvl="1"/>
            <a:r>
              <a:rPr lang="en-US" sz="2000" dirty="0"/>
              <a:t>Clusters low and high-intensity applications and treats each separately</a:t>
            </a:r>
          </a:p>
          <a:p>
            <a:pPr lvl="1"/>
            <a:r>
              <a:rPr lang="en-US" sz="2000" dirty="0">
                <a:solidFill>
                  <a:srgbClr val="0000FF"/>
                </a:solidFill>
              </a:rPr>
              <a:t>Good multi-core performance and fairness</a:t>
            </a:r>
            <a:endParaRPr lang="en-US" sz="2000" dirty="0"/>
          </a:p>
          <a:p>
            <a:pPr lvl="1"/>
            <a:r>
              <a:rPr lang="en-US" sz="2000" dirty="0">
                <a:solidFill>
                  <a:srgbClr val="FF0000"/>
                </a:solidFill>
              </a:rPr>
              <a:t>Not robust </a:t>
            </a:r>
            <a:r>
              <a:rPr lang="en-US" sz="2000" dirty="0">
                <a:sym typeface="Wingdings" pitchFamily="2" charset="2"/>
              </a:rPr>
              <a:t> Misclassifies latency-sensitive applications</a:t>
            </a:r>
            <a:endParaRPr lang="en-US" sz="2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119</a:t>
            </a:fld>
            <a:endParaRPr lang="en-US" altLang="en-US">
              <a:solidFill>
                <a:srgbClr val="000000"/>
              </a:solidFill>
            </a:endParaRPr>
          </a:p>
        </p:txBody>
      </p:sp>
    </p:spTree>
    <p:extLst>
      <p:ext uri="{BB962C8B-B14F-4D97-AF65-F5344CB8AC3E}">
        <p14:creationId xmlns:p14="http://schemas.microsoft.com/office/powerpoint/2010/main" val="18029118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0322" indent="-35990322"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011" eaLnBrk="0" fontAlgn="base" hangingPunct="0">
              <a:spcBef>
                <a:spcPct val="0"/>
              </a:spcBef>
              <a:spcAft>
                <a:spcPct val="0"/>
              </a:spcAft>
              <a:defRPr sz="2400">
                <a:solidFill>
                  <a:schemeClr val="tx1"/>
                </a:solidFill>
                <a:latin typeface="Arial" charset="0"/>
                <a:ea typeface="Arial" charset="0"/>
                <a:cs typeface="Arial" charset="0"/>
              </a:defRPr>
            </a:lvl6pPr>
            <a:lvl7pPr marL="914024" eaLnBrk="0" fontAlgn="base" hangingPunct="0">
              <a:spcBef>
                <a:spcPct val="0"/>
              </a:spcBef>
              <a:spcAft>
                <a:spcPct val="0"/>
              </a:spcAft>
              <a:defRPr sz="2400">
                <a:solidFill>
                  <a:schemeClr val="tx1"/>
                </a:solidFill>
                <a:latin typeface="Arial" charset="0"/>
                <a:ea typeface="Arial" charset="0"/>
                <a:cs typeface="Arial" charset="0"/>
              </a:defRPr>
            </a:lvl7pPr>
            <a:lvl8pPr marL="1371040" eaLnBrk="0" fontAlgn="base" hangingPunct="0">
              <a:spcBef>
                <a:spcPct val="0"/>
              </a:spcBef>
              <a:spcAft>
                <a:spcPct val="0"/>
              </a:spcAft>
              <a:defRPr sz="2400">
                <a:solidFill>
                  <a:schemeClr val="tx1"/>
                </a:solidFill>
                <a:latin typeface="Arial" charset="0"/>
                <a:ea typeface="Arial" charset="0"/>
                <a:cs typeface="Arial" charset="0"/>
              </a:defRPr>
            </a:lvl8pPr>
            <a:lvl9pPr marL="1828052"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D2B23F8-7296-874B-859C-8819F62A534C}" type="slidenum">
              <a:rPr lang="en-US" sz="1600">
                <a:solidFill>
                  <a:srgbClr val="000000"/>
                </a:solidFill>
                <a:latin typeface="Garamond" charset="0"/>
              </a:rPr>
              <a:pPr eaLnBrk="1" hangingPunct="1"/>
              <a:t>12</a:t>
            </a:fld>
            <a:endParaRPr lang="en-US" sz="1600">
              <a:solidFill>
                <a:srgbClr val="000000"/>
              </a:solidFill>
              <a:latin typeface="Garamond" charset="0"/>
            </a:endParaRPr>
          </a:p>
        </p:txBody>
      </p:sp>
      <p:sp>
        <p:nvSpPr>
          <p:cNvPr id="45059" name="Rectangle 2"/>
          <p:cNvSpPr>
            <a:spLocks noGrp="1" noChangeArrowheads="1"/>
          </p:cNvSpPr>
          <p:nvPr>
            <p:ph type="title"/>
          </p:nvPr>
        </p:nvSpPr>
        <p:spPr/>
        <p:txBody>
          <a:bodyPr/>
          <a:lstStyle/>
          <a:p>
            <a:r>
              <a:rPr lang="en-US" dirty="0">
                <a:latin typeface="Garamond" charset="0"/>
                <a:ea typeface="ＭＳ Ｐゴシック" charset="0"/>
                <a:cs typeface="ＭＳ Ｐゴシック" charset="0"/>
              </a:rPr>
              <a:t>What </a:t>
            </a:r>
            <a:r>
              <a:rPr lang="en-US" dirty="0" smtClean="0">
                <a:latin typeface="Garamond" charset="0"/>
                <a:ea typeface="ＭＳ Ｐゴシック" charset="0"/>
                <a:cs typeface="ＭＳ Ｐゴシック" charset="0"/>
              </a:rPr>
              <a:t>Does </a:t>
            </a:r>
            <a:r>
              <a:rPr lang="en-US" dirty="0">
                <a:latin typeface="Garamond" charset="0"/>
                <a:ea typeface="ＭＳ Ｐゴシック" charset="0"/>
                <a:cs typeface="ＭＳ Ｐゴシック" charset="0"/>
              </a:rPr>
              <a:t>the </a:t>
            </a:r>
            <a:r>
              <a:rPr lang="en-US" dirty="0" smtClean="0">
                <a:latin typeface="Garamond" charset="0"/>
                <a:ea typeface="ＭＳ Ｐゴシック" charset="0"/>
                <a:cs typeface="ＭＳ Ｐゴシック" charset="0"/>
              </a:rPr>
              <a:t>Memory Hog </a:t>
            </a:r>
            <a:r>
              <a:rPr lang="en-US" dirty="0">
                <a:latin typeface="Garamond" charset="0"/>
                <a:ea typeface="ＭＳ Ｐゴシック" charset="0"/>
                <a:cs typeface="ＭＳ Ｐゴシック" charset="0"/>
              </a:rPr>
              <a:t>D</a:t>
            </a:r>
            <a:r>
              <a:rPr lang="en-US" dirty="0" smtClean="0">
                <a:latin typeface="Garamond" charset="0"/>
                <a:ea typeface="ＭＳ Ｐゴシック" charset="0"/>
                <a:cs typeface="ＭＳ Ｐゴシック" charset="0"/>
              </a:rPr>
              <a:t>o</a:t>
            </a:r>
            <a:r>
              <a:rPr lang="en-US" dirty="0">
                <a:latin typeface="Garamond" charset="0"/>
                <a:ea typeface="ＭＳ Ｐゴシック" charset="0"/>
                <a:cs typeface="ＭＳ Ｐゴシック" charset="0"/>
              </a:rPr>
              <a:t>?</a:t>
            </a:r>
          </a:p>
        </p:txBody>
      </p:sp>
      <p:sp>
        <p:nvSpPr>
          <p:cNvPr id="45060" name="Rectangle 3"/>
          <p:cNvSpPr>
            <a:spLocks noChangeArrowheads="1"/>
          </p:cNvSpPr>
          <p:nvPr/>
        </p:nvSpPr>
        <p:spPr bwMode="auto">
          <a:xfrm>
            <a:off x="5319713" y="1124744"/>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1" name="Line 4"/>
          <p:cNvSpPr>
            <a:spLocks noChangeShapeType="1"/>
          </p:cNvSpPr>
          <p:nvPr/>
        </p:nvSpPr>
        <p:spPr bwMode="auto">
          <a:xfrm>
            <a:off x="5319713" y="14136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2" name="Line 5"/>
          <p:cNvSpPr>
            <a:spLocks noChangeShapeType="1"/>
          </p:cNvSpPr>
          <p:nvPr/>
        </p:nvSpPr>
        <p:spPr bwMode="auto">
          <a:xfrm>
            <a:off x="5319713" y="17010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3" name="Line 6"/>
          <p:cNvSpPr>
            <a:spLocks noChangeShapeType="1"/>
          </p:cNvSpPr>
          <p:nvPr/>
        </p:nvSpPr>
        <p:spPr bwMode="auto">
          <a:xfrm>
            <a:off x="5319713" y="19899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4" name="Line 7"/>
          <p:cNvSpPr>
            <a:spLocks noChangeShapeType="1"/>
          </p:cNvSpPr>
          <p:nvPr/>
        </p:nvSpPr>
        <p:spPr bwMode="auto">
          <a:xfrm>
            <a:off x="5319713" y="22772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5" name="Line 8"/>
          <p:cNvSpPr>
            <a:spLocks noChangeShapeType="1"/>
          </p:cNvSpPr>
          <p:nvPr/>
        </p:nvSpPr>
        <p:spPr bwMode="auto">
          <a:xfrm>
            <a:off x="5319713" y="25646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6" name="Line 9"/>
          <p:cNvSpPr>
            <a:spLocks noChangeShapeType="1"/>
          </p:cNvSpPr>
          <p:nvPr/>
        </p:nvSpPr>
        <p:spPr bwMode="auto">
          <a:xfrm>
            <a:off x="5319713" y="28535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7" name="Rectangle 10"/>
          <p:cNvSpPr>
            <a:spLocks noChangeArrowheads="1"/>
          </p:cNvSpPr>
          <p:nvPr/>
        </p:nvSpPr>
        <p:spPr bwMode="auto">
          <a:xfrm>
            <a:off x="5319713" y="3947319"/>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8" name="Line 11"/>
          <p:cNvSpPr>
            <a:spLocks noChangeShapeType="1"/>
          </p:cNvSpPr>
          <p:nvPr/>
        </p:nvSpPr>
        <p:spPr bwMode="auto">
          <a:xfrm>
            <a:off x="6126163" y="3371056"/>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9" name="Text Box 12"/>
          <p:cNvSpPr txBox="1">
            <a:spLocks noChangeArrowheads="1"/>
          </p:cNvSpPr>
          <p:nvPr/>
        </p:nvSpPr>
        <p:spPr bwMode="auto">
          <a:xfrm>
            <a:off x="6886575" y="3890171"/>
            <a:ext cx="1340032"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CC0000"/>
                </a:solidFill>
              </a:rPr>
              <a:t>Row Buffer</a:t>
            </a:r>
          </a:p>
        </p:txBody>
      </p:sp>
      <p:sp>
        <p:nvSpPr>
          <p:cNvPr id="45070" name="Rectangle 14"/>
          <p:cNvSpPr>
            <a:spLocks noChangeArrowheads="1"/>
          </p:cNvSpPr>
          <p:nvPr/>
        </p:nvSpPr>
        <p:spPr bwMode="auto">
          <a:xfrm>
            <a:off x="4397375" y="1124744"/>
            <a:ext cx="461963"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1" name="Text Box 15"/>
          <p:cNvSpPr txBox="1">
            <a:spLocks noChangeArrowheads="1"/>
          </p:cNvSpPr>
          <p:nvPr/>
        </p:nvSpPr>
        <p:spPr bwMode="auto">
          <a:xfrm rot="-5400000">
            <a:off x="3832201" y="2074565"/>
            <a:ext cx="157326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Row decoder</a:t>
            </a:r>
          </a:p>
        </p:txBody>
      </p:sp>
      <p:sp>
        <p:nvSpPr>
          <p:cNvPr id="45072" name="Text Box 17"/>
          <p:cNvSpPr txBox="1">
            <a:spLocks noChangeArrowheads="1"/>
          </p:cNvSpPr>
          <p:nvPr/>
        </p:nvSpPr>
        <p:spPr bwMode="auto">
          <a:xfrm>
            <a:off x="5391157" y="4560095"/>
            <a:ext cx="1501129"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Column mux</a:t>
            </a:r>
          </a:p>
        </p:txBody>
      </p:sp>
      <p:sp>
        <p:nvSpPr>
          <p:cNvPr id="45073" name="Line 18"/>
          <p:cNvSpPr>
            <a:spLocks noChangeShapeType="1"/>
          </p:cNvSpPr>
          <p:nvPr/>
        </p:nvSpPr>
        <p:spPr bwMode="auto">
          <a:xfrm>
            <a:off x="554990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4" name="Line 19"/>
          <p:cNvSpPr>
            <a:spLocks noChangeShapeType="1"/>
          </p:cNvSpPr>
          <p:nvPr/>
        </p:nvSpPr>
        <p:spPr bwMode="auto">
          <a:xfrm>
            <a:off x="578008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5" name="Line 20"/>
          <p:cNvSpPr>
            <a:spLocks noChangeShapeType="1"/>
          </p:cNvSpPr>
          <p:nvPr/>
        </p:nvSpPr>
        <p:spPr bwMode="auto">
          <a:xfrm>
            <a:off x="6011863"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6" name="Line 21"/>
          <p:cNvSpPr>
            <a:spLocks noChangeShapeType="1"/>
          </p:cNvSpPr>
          <p:nvPr/>
        </p:nvSpPr>
        <p:spPr bwMode="auto">
          <a:xfrm>
            <a:off x="624205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7" name="Line 22"/>
          <p:cNvSpPr>
            <a:spLocks noChangeShapeType="1"/>
          </p:cNvSpPr>
          <p:nvPr/>
        </p:nvSpPr>
        <p:spPr bwMode="auto">
          <a:xfrm>
            <a:off x="647223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8" name="Line 23"/>
          <p:cNvSpPr>
            <a:spLocks noChangeShapeType="1"/>
          </p:cNvSpPr>
          <p:nvPr/>
        </p:nvSpPr>
        <p:spPr bwMode="auto">
          <a:xfrm>
            <a:off x="6702425"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9" name="Line 24"/>
          <p:cNvSpPr>
            <a:spLocks noChangeShapeType="1"/>
          </p:cNvSpPr>
          <p:nvPr/>
        </p:nvSpPr>
        <p:spPr bwMode="auto">
          <a:xfrm>
            <a:off x="5319713" y="3118644"/>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0" name="Line 25"/>
          <p:cNvSpPr>
            <a:spLocks noChangeShapeType="1"/>
          </p:cNvSpPr>
          <p:nvPr/>
        </p:nvSpPr>
        <p:spPr bwMode="auto">
          <a:xfrm>
            <a:off x="4859339" y="22772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1" name="Line 26"/>
          <p:cNvSpPr>
            <a:spLocks noChangeShapeType="1"/>
          </p:cNvSpPr>
          <p:nvPr/>
        </p:nvSpPr>
        <p:spPr bwMode="auto">
          <a:xfrm>
            <a:off x="6126163" y="4236252"/>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2" name="Line 27"/>
          <p:cNvSpPr>
            <a:spLocks noChangeShapeType="1"/>
          </p:cNvSpPr>
          <p:nvPr/>
        </p:nvSpPr>
        <p:spPr bwMode="auto">
          <a:xfrm>
            <a:off x="3763964" y="2277269"/>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3" name="Line 30"/>
          <p:cNvSpPr>
            <a:spLocks noChangeShapeType="1"/>
          </p:cNvSpPr>
          <p:nvPr/>
        </p:nvSpPr>
        <p:spPr bwMode="auto">
          <a:xfrm>
            <a:off x="4919665" y="47537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4" name="Line 31"/>
          <p:cNvSpPr>
            <a:spLocks noChangeShapeType="1"/>
          </p:cNvSpPr>
          <p:nvPr/>
        </p:nvSpPr>
        <p:spPr bwMode="auto">
          <a:xfrm>
            <a:off x="6126163" y="4944270"/>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5" name="Text Box 32"/>
          <p:cNvSpPr txBox="1">
            <a:spLocks noChangeArrowheads="1"/>
          </p:cNvSpPr>
          <p:nvPr/>
        </p:nvSpPr>
        <p:spPr bwMode="auto">
          <a:xfrm>
            <a:off x="5780088" y="5215731"/>
            <a:ext cx="67987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Data</a:t>
            </a:r>
          </a:p>
        </p:txBody>
      </p:sp>
      <p:sp>
        <p:nvSpPr>
          <p:cNvPr id="45086" name="Text Box 36"/>
          <p:cNvSpPr txBox="1">
            <a:spLocks noChangeArrowheads="1"/>
          </p:cNvSpPr>
          <p:nvPr/>
        </p:nvSpPr>
        <p:spPr bwMode="auto">
          <a:xfrm>
            <a:off x="5722938" y="3902870"/>
            <a:ext cx="84917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FFFF"/>
                </a:solidFill>
              </a:rPr>
              <a:t>Row 0</a:t>
            </a:r>
          </a:p>
        </p:txBody>
      </p:sp>
      <p:sp>
        <p:nvSpPr>
          <p:cNvPr id="45087" name="Rectangle 56"/>
          <p:cNvSpPr>
            <a:spLocks noChangeArrowheads="1"/>
          </p:cNvSpPr>
          <p:nvPr/>
        </p:nvSpPr>
        <p:spPr bwMode="auto">
          <a:xfrm>
            <a:off x="654050" y="135493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8" name="Rectangle 57"/>
          <p:cNvSpPr>
            <a:spLocks noChangeArrowheads="1"/>
          </p:cNvSpPr>
          <p:nvPr/>
        </p:nvSpPr>
        <p:spPr bwMode="auto">
          <a:xfrm>
            <a:off x="654050" y="17581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9" name="Rectangle 58"/>
          <p:cNvSpPr>
            <a:spLocks noChangeArrowheads="1"/>
          </p:cNvSpPr>
          <p:nvPr/>
        </p:nvSpPr>
        <p:spPr bwMode="auto">
          <a:xfrm>
            <a:off x="654050" y="2161383"/>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0" name="Rectangle 59"/>
          <p:cNvSpPr>
            <a:spLocks noChangeArrowheads="1"/>
          </p:cNvSpPr>
          <p:nvPr/>
        </p:nvSpPr>
        <p:spPr bwMode="auto">
          <a:xfrm>
            <a:off x="654050" y="256460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1" name="Rectangle 60"/>
          <p:cNvSpPr>
            <a:spLocks noChangeArrowheads="1"/>
          </p:cNvSpPr>
          <p:nvPr/>
        </p:nvSpPr>
        <p:spPr bwMode="auto">
          <a:xfrm>
            <a:off x="654050" y="2967832"/>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2" name="Rectangle 61"/>
          <p:cNvSpPr>
            <a:spLocks noChangeArrowheads="1"/>
          </p:cNvSpPr>
          <p:nvPr/>
        </p:nvSpPr>
        <p:spPr bwMode="auto">
          <a:xfrm>
            <a:off x="654050" y="33710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46" name="Text Box 62"/>
          <p:cNvSpPr txBox="1">
            <a:spLocks noChangeArrowheads="1"/>
          </p:cNvSpPr>
          <p:nvPr/>
        </p:nvSpPr>
        <p:spPr bwMode="auto">
          <a:xfrm>
            <a:off x="811220" y="3371058"/>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5094" name="Rectangle 64"/>
          <p:cNvSpPr>
            <a:spLocks noChangeArrowheads="1"/>
          </p:cNvSpPr>
          <p:nvPr/>
        </p:nvSpPr>
        <p:spPr bwMode="auto">
          <a:xfrm>
            <a:off x="5321300" y="3947319"/>
            <a:ext cx="1612900" cy="288925"/>
          </a:xfrm>
          <a:prstGeom prst="rect">
            <a:avLst/>
          </a:prstGeom>
          <a:solidFill>
            <a:srgbClr val="0000FF"/>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5" name="Text Box 65"/>
          <p:cNvSpPr txBox="1">
            <a:spLocks noChangeArrowheads="1"/>
          </p:cNvSpPr>
          <p:nvPr/>
        </p:nvSpPr>
        <p:spPr bwMode="auto">
          <a:xfrm>
            <a:off x="5699126" y="3901281"/>
            <a:ext cx="84917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FFFF"/>
                </a:solidFill>
              </a:rPr>
              <a:t>Row 0</a:t>
            </a:r>
          </a:p>
        </p:txBody>
      </p:sp>
      <p:sp>
        <p:nvSpPr>
          <p:cNvPr id="477250" name="Text Box 66"/>
          <p:cNvSpPr txBox="1">
            <a:spLocks noChangeArrowheads="1"/>
          </p:cNvSpPr>
          <p:nvPr/>
        </p:nvSpPr>
        <p:spPr bwMode="auto">
          <a:xfrm>
            <a:off x="742951" y="3371058"/>
            <a:ext cx="138341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T1: Row 16</a:t>
            </a:r>
          </a:p>
        </p:txBody>
      </p:sp>
      <p:sp>
        <p:nvSpPr>
          <p:cNvPr id="477251" name="Text Box 67"/>
          <p:cNvSpPr txBox="1">
            <a:spLocks noChangeArrowheads="1"/>
          </p:cNvSpPr>
          <p:nvPr/>
        </p:nvSpPr>
        <p:spPr bwMode="auto">
          <a:xfrm>
            <a:off x="811220" y="3004346"/>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52" name="Text Box 68"/>
          <p:cNvSpPr txBox="1">
            <a:spLocks noChangeArrowheads="1"/>
          </p:cNvSpPr>
          <p:nvPr/>
        </p:nvSpPr>
        <p:spPr bwMode="auto">
          <a:xfrm>
            <a:off x="712789" y="3004346"/>
            <a:ext cx="147900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T1: Row 111</a:t>
            </a:r>
          </a:p>
        </p:txBody>
      </p:sp>
      <p:sp>
        <p:nvSpPr>
          <p:cNvPr id="477255" name="Text Box 71"/>
          <p:cNvSpPr txBox="1">
            <a:spLocks noChangeArrowheads="1"/>
          </p:cNvSpPr>
          <p:nvPr/>
        </p:nvSpPr>
        <p:spPr bwMode="auto">
          <a:xfrm>
            <a:off x="811220" y="2623345"/>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56" name="Text Box 72"/>
          <p:cNvSpPr txBox="1">
            <a:spLocks noChangeArrowheads="1"/>
          </p:cNvSpPr>
          <p:nvPr/>
        </p:nvSpPr>
        <p:spPr bwMode="auto">
          <a:xfrm>
            <a:off x="811220" y="2623345"/>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57" name="Text Box 73"/>
          <p:cNvSpPr txBox="1">
            <a:spLocks noChangeArrowheads="1"/>
          </p:cNvSpPr>
          <p:nvPr/>
        </p:nvSpPr>
        <p:spPr bwMode="auto">
          <a:xfrm>
            <a:off x="827095" y="2623345"/>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T1: Row 5</a:t>
            </a:r>
          </a:p>
        </p:txBody>
      </p:sp>
      <p:sp>
        <p:nvSpPr>
          <p:cNvPr id="477258" name="Text Box 74"/>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59" name="Text Box 75"/>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60" name="Text Box 76"/>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61" name="Text Box 77"/>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62" name="Text Box 78"/>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63" name="Rectangle 79"/>
          <p:cNvSpPr>
            <a:spLocks noChangeArrowheads="1"/>
          </p:cNvSpPr>
          <p:nvPr/>
        </p:nvSpPr>
        <p:spPr bwMode="auto">
          <a:xfrm>
            <a:off x="5321300"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4" name="Rectangle 80"/>
          <p:cNvSpPr>
            <a:spLocks noChangeArrowheads="1"/>
          </p:cNvSpPr>
          <p:nvPr/>
        </p:nvSpPr>
        <p:spPr bwMode="auto">
          <a:xfrm>
            <a:off x="5435600"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5" name="Rectangle 81"/>
          <p:cNvSpPr>
            <a:spLocks noChangeArrowheads="1"/>
          </p:cNvSpPr>
          <p:nvPr/>
        </p:nvSpPr>
        <p:spPr bwMode="auto">
          <a:xfrm>
            <a:off x="5551488"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6" name="Rectangle 82"/>
          <p:cNvSpPr>
            <a:spLocks noChangeArrowheads="1"/>
          </p:cNvSpPr>
          <p:nvPr/>
        </p:nvSpPr>
        <p:spPr bwMode="auto">
          <a:xfrm>
            <a:off x="5665788"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7" name="Rectangle 83"/>
          <p:cNvSpPr>
            <a:spLocks noChangeArrowheads="1"/>
          </p:cNvSpPr>
          <p:nvPr/>
        </p:nvSpPr>
        <p:spPr bwMode="auto">
          <a:xfrm>
            <a:off x="5781675"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8" name="Rectangle 84"/>
          <p:cNvSpPr>
            <a:spLocks noChangeArrowheads="1"/>
          </p:cNvSpPr>
          <p:nvPr/>
        </p:nvSpPr>
        <p:spPr bwMode="auto">
          <a:xfrm>
            <a:off x="5897563"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9" name="Rectangle 85"/>
          <p:cNvSpPr>
            <a:spLocks noChangeArrowheads="1"/>
          </p:cNvSpPr>
          <p:nvPr/>
        </p:nvSpPr>
        <p:spPr bwMode="auto">
          <a:xfrm>
            <a:off x="6011863"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0" name="Rectangle 86"/>
          <p:cNvSpPr>
            <a:spLocks noChangeArrowheads="1"/>
          </p:cNvSpPr>
          <p:nvPr/>
        </p:nvSpPr>
        <p:spPr bwMode="auto">
          <a:xfrm>
            <a:off x="6127750"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1" name="Rectangle 87"/>
          <p:cNvSpPr>
            <a:spLocks noChangeArrowheads="1"/>
          </p:cNvSpPr>
          <p:nvPr/>
        </p:nvSpPr>
        <p:spPr bwMode="auto">
          <a:xfrm>
            <a:off x="6242050"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116" name="Text Box 89"/>
          <p:cNvSpPr txBox="1">
            <a:spLocks noChangeArrowheads="1"/>
          </p:cNvSpPr>
          <p:nvPr/>
        </p:nvSpPr>
        <p:spPr bwMode="auto">
          <a:xfrm>
            <a:off x="179519" y="3796507"/>
            <a:ext cx="265600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dirty="0">
                <a:solidFill>
                  <a:srgbClr val="000000"/>
                </a:solidFill>
              </a:rPr>
              <a:t>Memory Request Buffer</a:t>
            </a:r>
          </a:p>
        </p:txBody>
      </p:sp>
      <p:sp>
        <p:nvSpPr>
          <p:cNvPr id="45117" name="Text Box 91"/>
          <p:cNvSpPr txBox="1">
            <a:spLocks noChangeArrowheads="1"/>
          </p:cNvSpPr>
          <p:nvPr/>
        </p:nvSpPr>
        <p:spPr bwMode="auto">
          <a:xfrm>
            <a:off x="423863" y="4949032"/>
            <a:ext cx="156542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STREAM</a:t>
            </a:r>
          </a:p>
        </p:txBody>
      </p:sp>
      <p:sp>
        <p:nvSpPr>
          <p:cNvPr id="45118" name="Text Box 92"/>
          <p:cNvSpPr txBox="1">
            <a:spLocks noChangeArrowheads="1"/>
          </p:cNvSpPr>
          <p:nvPr/>
        </p:nvSpPr>
        <p:spPr bwMode="auto">
          <a:xfrm>
            <a:off x="423864" y="5215731"/>
            <a:ext cx="163044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T1: RANDOM</a:t>
            </a:r>
          </a:p>
        </p:txBody>
      </p:sp>
      <p:sp>
        <p:nvSpPr>
          <p:cNvPr id="66" name="Trapezoid 65"/>
          <p:cNvSpPr/>
          <p:nvPr/>
        </p:nvSpPr>
        <p:spPr bwMode="auto">
          <a:xfrm rot="10800000">
            <a:off x="5314951" y="4507714"/>
            <a:ext cx="1617663" cy="422275"/>
          </a:xfrm>
          <a:prstGeom prst="trapezoid">
            <a:avLst/>
          </a:prstGeom>
          <a:noFill/>
          <a:ln w="9525" cap="flat" cmpd="sng" algn="ctr">
            <a:solidFill>
              <a:schemeClr val="tx1"/>
            </a:solidFill>
            <a:prstDash val="solid"/>
            <a:round/>
            <a:headEnd type="none" w="med" len="med"/>
            <a:tailEnd type="none" w="med" len="med"/>
          </a:ln>
          <a:effectLst/>
        </p:spPr>
        <p:txBody>
          <a:bodyPr lIns="91402" tIns="45702" rIns="91402" bIns="45702"/>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477272" name="Rectangle 88"/>
          <p:cNvSpPr>
            <a:spLocks noChangeArrowheads="1"/>
          </p:cNvSpPr>
          <p:nvPr/>
        </p:nvSpPr>
        <p:spPr bwMode="auto">
          <a:xfrm>
            <a:off x="423863" y="4612489"/>
            <a:ext cx="7777162"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p>
            <a:pPr algn="ctr" fontAlgn="base">
              <a:spcBef>
                <a:spcPct val="0"/>
              </a:spcBef>
              <a:spcAft>
                <a:spcPct val="0"/>
              </a:spcAft>
            </a:pPr>
            <a:r>
              <a:rPr lang="en-US" sz="2400" dirty="0">
                <a:solidFill>
                  <a:srgbClr val="FF0000"/>
                </a:solidFill>
                <a:latin typeface="Arial" charset="0"/>
                <a:ea typeface="ＭＳ Ｐゴシック" charset="0"/>
                <a:cs typeface="Arial" charset="0"/>
              </a:rPr>
              <a:t>Row size: 8KB, cache block size: 64B</a:t>
            </a:r>
          </a:p>
          <a:p>
            <a:pPr algn="ctr" fontAlgn="base">
              <a:spcBef>
                <a:spcPct val="0"/>
              </a:spcBef>
              <a:spcAft>
                <a:spcPct val="0"/>
              </a:spcAft>
            </a:pPr>
            <a:r>
              <a:rPr lang="en-US" sz="2800" dirty="0">
                <a:solidFill>
                  <a:srgbClr val="FF0000"/>
                </a:solidFill>
                <a:latin typeface="Arial" charset="0"/>
                <a:ea typeface="ＭＳ Ｐゴシック" charset="0"/>
                <a:cs typeface="Arial" charset="0"/>
                <a:sym typeface="Wingdings" charset="0"/>
              </a:rPr>
              <a:t>128 </a:t>
            </a:r>
            <a:r>
              <a:rPr lang="en-US" sz="2000" dirty="0">
                <a:solidFill>
                  <a:srgbClr val="FF0000"/>
                </a:solidFill>
                <a:latin typeface="Arial" charset="0"/>
                <a:ea typeface="ＭＳ Ｐゴシック" charset="0"/>
                <a:cs typeface="Arial" charset="0"/>
                <a:sym typeface="Wingdings" charset="0"/>
              </a:rPr>
              <a:t>(8KB/64B) </a:t>
            </a:r>
            <a:r>
              <a:rPr lang="en-US" sz="2800" dirty="0">
                <a:solidFill>
                  <a:srgbClr val="FF0000"/>
                </a:solidFill>
                <a:latin typeface="Arial" charset="0"/>
                <a:ea typeface="ＭＳ Ｐゴシック" charset="0"/>
                <a:cs typeface="Arial" charset="0"/>
                <a:sym typeface="Wingdings" charset="0"/>
              </a:rPr>
              <a:t>requests of T0 serviced before T1</a:t>
            </a:r>
          </a:p>
        </p:txBody>
      </p:sp>
      <p:sp>
        <p:nvSpPr>
          <p:cNvPr id="67" name="TextBox 66"/>
          <p:cNvSpPr txBox="1"/>
          <p:nvPr/>
        </p:nvSpPr>
        <p:spPr>
          <a:xfrm>
            <a:off x="233416" y="5791616"/>
            <a:ext cx="8682780" cy="661720"/>
          </a:xfrm>
          <a:prstGeom prst="rect">
            <a:avLst/>
          </a:prstGeom>
          <a:noFill/>
        </p:spPr>
        <p:txBody>
          <a:bodyPr wrap="none" lIns="91402" tIns="45702" rIns="91402" bIns="45702" rtlCol="0">
            <a:spAutoFit/>
          </a:bodyPr>
          <a:lstStyle/>
          <a:p>
            <a:pPr lvl="0" eaLnBrk="0" fontAlgn="base" hangingPunct="0">
              <a:spcBef>
                <a:spcPct val="20000"/>
              </a:spcBef>
              <a:spcAft>
                <a:spcPct val="0"/>
              </a:spcAft>
              <a:buClr>
                <a:srgbClr val="CC9900"/>
              </a:buClr>
              <a:buSzPct val="65000"/>
            </a:pPr>
            <a:r>
              <a:rPr lang="en-US" sz="1900" kern="0" dirty="0" err="1">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and Mutlu, </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FF"/>
                </a:solidFill>
                <a:latin typeface="Tahoma" charset="0"/>
                <a:ea typeface="ＭＳ Ｐゴシック" charset="0"/>
                <a:cs typeface="ＭＳ Ｐゴシック" charset="0"/>
              </a:rPr>
              <a:t>Memory Performance Attacks</a:t>
            </a:r>
            <a:r>
              <a:rPr lang="en-US" sz="1900" kern="0" dirty="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USENIX Security 2007.</a:t>
            </a:r>
          </a:p>
          <a:p>
            <a:endParaRPr lang="en-US" dirty="0"/>
          </a:p>
        </p:txBody>
      </p:sp>
    </p:spTree>
    <p:custDataLst>
      <p:tags r:id="rId1"/>
    </p:custDataLst>
    <p:extLst>
      <p:ext uri="{BB962C8B-B14F-4D97-AF65-F5344CB8AC3E}">
        <p14:creationId xmlns:p14="http://schemas.microsoft.com/office/powerpoint/2010/main" val="32481056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477246"/>
                                        </p:tgtEl>
                                        <p:attrNameLst>
                                          <p:attrName>ppt_x</p:attrName>
                                          <p:attrName>ppt_y</p:attrName>
                                        </p:attrNameLst>
                                      </p:cBhvr>
                                      <p:rCtr x="11600" y="7100"/>
                                    </p:animMotion>
                                  </p:childTnLst>
                                </p:cTn>
                              </p:par>
                              <p:par>
                                <p:cTn id="7" presetID="1" presetClass="entr" presetSubtype="0" fill="hold" grpId="0" nodeType="withEffect">
                                  <p:stCondLst>
                                    <p:cond delay="0"/>
                                  </p:stCondLst>
                                  <p:childTnLst>
                                    <p:set>
                                      <p:cBhvr>
                                        <p:cTn id="8" dur="1" fill="hold">
                                          <p:stCondLst>
                                            <p:cond delay="0"/>
                                          </p:stCondLst>
                                        </p:cTn>
                                        <p:tgtEl>
                                          <p:spTgt spid="47726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7250"/>
                                        </p:tgtEl>
                                        <p:attrNameLst>
                                          <p:attrName>style.visibility</p:attrName>
                                        </p:attrNameLst>
                                      </p:cBhvr>
                                      <p:to>
                                        <p:strVal val="visible"/>
                                      </p:to>
                                    </p:set>
                                    <p:anim calcmode="lin" valueType="num">
                                      <p:cBhvr additive="base">
                                        <p:cTn id="13" dur="500" fill="hold"/>
                                        <p:tgtEl>
                                          <p:spTgt spid="477250"/>
                                        </p:tgtEl>
                                        <p:attrNameLst>
                                          <p:attrName>ppt_x</p:attrName>
                                        </p:attrNameLst>
                                      </p:cBhvr>
                                      <p:tavLst>
                                        <p:tav tm="0">
                                          <p:val>
                                            <p:strVal val="#ppt_x"/>
                                          </p:val>
                                        </p:tav>
                                        <p:tav tm="100000">
                                          <p:val>
                                            <p:strVal val="#ppt_x"/>
                                          </p:val>
                                        </p:tav>
                                      </p:tavLst>
                                    </p:anim>
                                    <p:anim calcmode="lin" valueType="num">
                                      <p:cBhvr additive="base">
                                        <p:cTn id="14" dur="500" fill="hold"/>
                                        <p:tgtEl>
                                          <p:spTgt spid="47725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1" nodeType="clickEffect">
                                  <p:stCondLst>
                                    <p:cond delay="0"/>
                                  </p:stCondLst>
                                  <p:childTnLst>
                                    <p:set>
                                      <p:cBhvr>
                                        <p:cTn id="18" dur="1" fill="hold">
                                          <p:stCondLst>
                                            <p:cond delay="0"/>
                                          </p:stCondLst>
                                        </p:cTn>
                                        <p:tgtEl>
                                          <p:spTgt spid="477251"/>
                                        </p:tgtEl>
                                        <p:attrNameLst>
                                          <p:attrName>style.visibility</p:attrName>
                                        </p:attrNameLst>
                                      </p:cBhvr>
                                      <p:to>
                                        <p:strVal val="visible"/>
                                      </p:to>
                                    </p:set>
                                    <p:anim calcmode="lin" valueType="num">
                                      <p:cBhvr additive="base">
                                        <p:cTn id="19" dur="500" fill="hold"/>
                                        <p:tgtEl>
                                          <p:spTgt spid="477251"/>
                                        </p:tgtEl>
                                        <p:attrNameLst>
                                          <p:attrName>ppt_x</p:attrName>
                                        </p:attrNameLst>
                                      </p:cBhvr>
                                      <p:tavLst>
                                        <p:tav tm="0">
                                          <p:val>
                                            <p:strVal val="#ppt_x"/>
                                          </p:val>
                                        </p:tav>
                                        <p:tav tm="100000">
                                          <p:val>
                                            <p:strVal val="#ppt_x"/>
                                          </p:val>
                                        </p:tav>
                                      </p:tavLst>
                                    </p:anim>
                                    <p:anim calcmode="lin" valueType="num">
                                      <p:cBhvr additive="base">
                                        <p:cTn id="20" dur="500" fill="hold"/>
                                        <p:tgtEl>
                                          <p:spTgt spid="47725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7724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7726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0" nodeType="clickEffect">
                                  <p:stCondLst>
                                    <p:cond delay="0"/>
                                  </p:stCondLst>
                                  <p:childTnLst>
                                    <p:animMotion origin="layout" path="M 0.07344 0.03217 L 0.30642 0.22847 " pathEditMode="relative" rAng="0" ptsTypes="AA">
                                      <p:cBhvr>
                                        <p:cTn id="30" dur="500" fill="hold"/>
                                        <p:tgtEl>
                                          <p:spTgt spid="477251"/>
                                        </p:tgtEl>
                                        <p:attrNameLst>
                                          <p:attrName>ppt_x</p:attrName>
                                          <p:attrName>ppt_y</p:attrName>
                                        </p:attrNameLst>
                                      </p:cBhvr>
                                      <p:rCtr x="11600" y="9800"/>
                                    </p:animMotion>
                                  </p:childTnLst>
                                </p:cTn>
                              </p:par>
                              <p:par>
                                <p:cTn id="31" presetID="1" presetClass="entr" presetSubtype="0" fill="hold" grpId="0" nodeType="withEffect">
                                  <p:stCondLst>
                                    <p:cond delay="0"/>
                                  </p:stCondLst>
                                  <p:childTnLst>
                                    <p:set>
                                      <p:cBhvr>
                                        <p:cTn id="32" dur="1" fill="hold">
                                          <p:stCondLst>
                                            <p:cond delay="0"/>
                                          </p:stCondLst>
                                        </p:cTn>
                                        <p:tgtEl>
                                          <p:spTgt spid="47726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77252"/>
                                        </p:tgtEl>
                                        <p:attrNameLst>
                                          <p:attrName>style.visibility</p:attrName>
                                        </p:attrNameLst>
                                      </p:cBhvr>
                                      <p:to>
                                        <p:strVal val="visible"/>
                                      </p:to>
                                    </p:set>
                                    <p:anim calcmode="lin" valueType="num">
                                      <p:cBhvr additive="base">
                                        <p:cTn id="37" dur="500" fill="hold"/>
                                        <p:tgtEl>
                                          <p:spTgt spid="477252"/>
                                        </p:tgtEl>
                                        <p:attrNameLst>
                                          <p:attrName>ppt_x</p:attrName>
                                        </p:attrNameLst>
                                      </p:cBhvr>
                                      <p:tavLst>
                                        <p:tav tm="0">
                                          <p:val>
                                            <p:strVal val="#ppt_x"/>
                                          </p:val>
                                        </p:tav>
                                        <p:tav tm="100000">
                                          <p:val>
                                            <p:strVal val="#ppt_x"/>
                                          </p:val>
                                        </p:tav>
                                      </p:tavLst>
                                    </p:anim>
                                    <p:anim calcmode="lin" valueType="num">
                                      <p:cBhvr additive="base">
                                        <p:cTn id="38" dur="500" fill="hold"/>
                                        <p:tgtEl>
                                          <p:spTgt spid="477252"/>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1" nodeType="clickEffect">
                                  <p:stCondLst>
                                    <p:cond delay="0"/>
                                  </p:stCondLst>
                                  <p:childTnLst>
                                    <p:set>
                                      <p:cBhvr>
                                        <p:cTn id="42" dur="1" fill="hold">
                                          <p:stCondLst>
                                            <p:cond delay="0"/>
                                          </p:stCondLst>
                                        </p:cTn>
                                        <p:tgtEl>
                                          <p:spTgt spid="477255"/>
                                        </p:tgtEl>
                                        <p:attrNameLst>
                                          <p:attrName>style.visibility</p:attrName>
                                        </p:attrNameLst>
                                      </p:cBhvr>
                                      <p:to>
                                        <p:strVal val="visible"/>
                                      </p:to>
                                    </p:set>
                                    <p:anim calcmode="lin" valueType="num">
                                      <p:cBhvr additive="base">
                                        <p:cTn id="43" dur="500" fill="hold"/>
                                        <p:tgtEl>
                                          <p:spTgt spid="477255"/>
                                        </p:tgtEl>
                                        <p:attrNameLst>
                                          <p:attrName>ppt_x</p:attrName>
                                        </p:attrNameLst>
                                      </p:cBhvr>
                                      <p:tavLst>
                                        <p:tav tm="0">
                                          <p:val>
                                            <p:strVal val="#ppt_x"/>
                                          </p:val>
                                        </p:tav>
                                        <p:tav tm="100000">
                                          <p:val>
                                            <p:strVal val="#ppt_x"/>
                                          </p:val>
                                        </p:tav>
                                      </p:tavLst>
                                    </p:anim>
                                    <p:anim calcmode="lin" valueType="num">
                                      <p:cBhvr additive="base">
                                        <p:cTn id="44" dur="500" fill="hold"/>
                                        <p:tgtEl>
                                          <p:spTgt spid="477255"/>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47725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7726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0" nodeType="clickEffect">
                                  <p:stCondLst>
                                    <p:cond delay="0"/>
                                  </p:stCondLst>
                                  <p:childTnLst>
                                    <p:animMotion origin="layout" path="M 0.07344 0.03218 L 0.30642 0.28403 " pathEditMode="relative" rAng="0" ptsTypes="AA">
                                      <p:cBhvr>
                                        <p:cTn id="54" dur="500" fill="hold"/>
                                        <p:tgtEl>
                                          <p:spTgt spid="477255"/>
                                        </p:tgtEl>
                                        <p:attrNameLst>
                                          <p:attrName>ppt_x</p:attrName>
                                          <p:attrName>ppt_y</p:attrName>
                                        </p:attrNameLst>
                                      </p:cBhvr>
                                      <p:rCtr x="11600" y="12600"/>
                                    </p:animMotion>
                                  </p:childTnLst>
                                </p:cTn>
                              </p:par>
                              <p:par>
                                <p:cTn id="55" presetID="1" presetClass="entr" presetSubtype="0" fill="hold" grpId="0" nodeType="withEffect">
                                  <p:stCondLst>
                                    <p:cond delay="0"/>
                                  </p:stCondLst>
                                  <p:childTnLst>
                                    <p:set>
                                      <p:cBhvr>
                                        <p:cTn id="56" dur="1" fill="hold">
                                          <p:stCondLst>
                                            <p:cond delay="0"/>
                                          </p:stCondLst>
                                        </p:cTn>
                                        <p:tgtEl>
                                          <p:spTgt spid="4772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1" nodeType="clickEffect">
                                  <p:stCondLst>
                                    <p:cond delay="0"/>
                                  </p:stCondLst>
                                  <p:childTnLst>
                                    <p:set>
                                      <p:cBhvr>
                                        <p:cTn id="60" dur="1" fill="hold">
                                          <p:stCondLst>
                                            <p:cond delay="0"/>
                                          </p:stCondLst>
                                        </p:cTn>
                                        <p:tgtEl>
                                          <p:spTgt spid="477256"/>
                                        </p:tgtEl>
                                        <p:attrNameLst>
                                          <p:attrName>style.visibility</p:attrName>
                                        </p:attrNameLst>
                                      </p:cBhvr>
                                      <p:to>
                                        <p:strVal val="visible"/>
                                      </p:to>
                                    </p:set>
                                    <p:anim calcmode="lin" valueType="num">
                                      <p:cBhvr additive="base">
                                        <p:cTn id="61" dur="500" fill="hold"/>
                                        <p:tgtEl>
                                          <p:spTgt spid="477256"/>
                                        </p:tgtEl>
                                        <p:attrNameLst>
                                          <p:attrName>ppt_x</p:attrName>
                                        </p:attrNameLst>
                                      </p:cBhvr>
                                      <p:tavLst>
                                        <p:tav tm="0">
                                          <p:val>
                                            <p:strVal val="#ppt_x"/>
                                          </p:val>
                                        </p:tav>
                                        <p:tav tm="100000">
                                          <p:val>
                                            <p:strVal val="#ppt_x"/>
                                          </p:val>
                                        </p:tav>
                                      </p:tavLst>
                                    </p:anim>
                                    <p:anim calcmode="lin" valueType="num">
                                      <p:cBhvr additive="base">
                                        <p:cTn id="62" dur="500" fill="hold"/>
                                        <p:tgtEl>
                                          <p:spTgt spid="477256"/>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47725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77265"/>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0" presetClass="path" presetSubtype="0" accel="50000" decel="50000" fill="hold" grpId="0" nodeType="clickEffect">
                                  <p:stCondLst>
                                    <p:cond delay="0"/>
                                  </p:stCondLst>
                                  <p:childTnLst>
                                    <p:animMotion origin="layout" path="M 0.07344 0.03218 L 0.30642 0.28403 " pathEditMode="relative" rAng="0" ptsTypes="AA">
                                      <p:cBhvr>
                                        <p:cTn id="72" dur="500" fill="hold"/>
                                        <p:tgtEl>
                                          <p:spTgt spid="477256"/>
                                        </p:tgtEl>
                                        <p:attrNameLst>
                                          <p:attrName>ppt_x</p:attrName>
                                          <p:attrName>ppt_y</p:attrName>
                                        </p:attrNameLst>
                                      </p:cBhvr>
                                      <p:rCtr x="11600" y="12600"/>
                                    </p:animMotion>
                                  </p:childTnLst>
                                </p:cTn>
                              </p:par>
                              <p:par>
                                <p:cTn id="73" presetID="1" presetClass="entr" presetSubtype="0" fill="hold" grpId="0" nodeType="withEffect">
                                  <p:stCondLst>
                                    <p:cond delay="0"/>
                                  </p:stCondLst>
                                  <p:childTnLst>
                                    <p:set>
                                      <p:cBhvr>
                                        <p:cTn id="74" dur="1" fill="hold">
                                          <p:stCondLst>
                                            <p:cond delay="0"/>
                                          </p:stCondLst>
                                        </p:cTn>
                                        <p:tgtEl>
                                          <p:spTgt spid="47726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77257"/>
                                        </p:tgtEl>
                                        <p:attrNameLst>
                                          <p:attrName>style.visibility</p:attrName>
                                        </p:attrNameLst>
                                      </p:cBhvr>
                                      <p:to>
                                        <p:strVal val="visible"/>
                                      </p:to>
                                    </p:set>
                                    <p:anim calcmode="lin" valueType="num">
                                      <p:cBhvr additive="base">
                                        <p:cTn id="79" dur="500" fill="hold"/>
                                        <p:tgtEl>
                                          <p:spTgt spid="477257"/>
                                        </p:tgtEl>
                                        <p:attrNameLst>
                                          <p:attrName>ppt_x</p:attrName>
                                        </p:attrNameLst>
                                      </p:cBhvr>
                                      <p:tavLst>
                                        <p:tav tm="0">
                                          <p:val>
                                            <p:strVal val="#ppt_x"/>
                                          </p:val>
                                        </p:tav>
                                        <p:tav tm="100000">
                                          <p:val>
                                            <p:strVal val="#ppt_x"/>
                                          </p:val>
                                        </p:tav>
                                      </p:tavLst>
                                    </p:anim>
                                    <p:anim calcmode="lin" valueType="num">
                                      <p:cBhvr additive="base">
                                        <p:cTn id="80" dur="500" fill="hold"/>
                                        <p:tgtEl>
                                          <p:spTgt spid="477257"/>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1" nodeType="clickEffect">
                                  <p:stCondLst>
                                    <p:cond delay="0"/>
                                  </p:stCondLst>
                                  <p:childTnLst>
                                    <p:set>
                                      <p:cBhvr>
                                        <p:cTn id="84" dur="1" fill="hold">
                                          <p:stCondLst>
                                            <p:cond delay="0"/>
                                          </p:stCondLst>
                                        </p:cTn>
                                        <p:tgtEl>
                                          <p:spTgt spid="477258"/>
                                        </p:tgtEl>
                                        <p:attrNameLst>
                                          <p:attrName>style.visibility</p:attrName>
                                        </p:attrNameLst>
                                      </p:cBhvr>
                                      <p:to>
                                        <p:strVal val="visible"/>
                                      </p:to>
                                    </p:set>
                                    <p:anim calcmode="lin" valueType="num">
                                      <p:cBhvr additive="base">
                                        <p:cTn id="85" dur="500" fill="hold"/>
                                        <p:tgtEl>
                                          <p:spTgt spid="477258"/>
                                        </p:tgtEl>
                                        <p:attrNameLst>
                                          <p:attrName>ppt_x</p:attrName>
                                        </p:attrNameLst>
                                      </p:cBhvr>
                                      <p:tavLst>
                                        <p:tav tm="0">
                                          <p:val>
                                            <p:strVal val="#ppt_x"/>
                                          </p:val>
                                        </p:tav>
                                        <p:tav tm="100000">
                                          <p:val>
                                            <p:strVal val="#ppt_x"/>
                                          </p:val>
                                        </p:tav>
                                      </p:tavLst>
                                    </p:anim>
                                    <p:anim calcmode="lin" valueType="num">
                                      <p:cBhvr additive="base">
                                        <p:cTn id="86" dur="500" fill="hold"/>
                                        <p:tgtEl>
                                          <p:spTgt spid="477258"/>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47725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477266"/>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0" presetClass="path" presetSubtype="0" accel="50000" decel="50000" fill="hold" grpId="0" nodeType="clickEffect">
                                  <p:stCondLst>
                                    <p:cond delay="0"/>
                                  </p:stCondLst>
                                  <p:childTnLst>
                                    <p:animMotion origin="layout" path="M 0.07343 0.03217 L 0.30468 0.34282 " pathEditMode="relative" rAng="0" ptsTypes="AA">
                                      <p:cBhvr>
                                        <p:cTn id="96" dur="500" fill="hold"/>
                                        <p:tgtEl>
                                          <p:spTgt spid="477258"/>
                                        </p:tgtEl>
                                        <p:attrNameLst>
                                          <p:attrName>ppt_x</p:attrName>
                                          <p:attrName>ppt_y</p:attrName>
                                        </p:attrNameLst>
                                      </p:cBhvr>
                                      <p:rCtr x="11600" y="15500"/>
                                    </p:animMotion>
                                  </p:childTnLst>
                                </p:cTn>
                              </p:par>
                              <p:par>
                                <p:cTn id="97" presetID="1" presetClass="entr" presetSubtype="0" fill="hold" grpId="0" nodeType="withEffect">
                                  <p:stCondLst>
                                    <p:cond delay="0"/>
                                  </p:stCondLst>
                                  <p:childTnLst>
                                    <p:set>
                                      <p:cBhvr>
                                        <p:cTn id="98" dur="1" fill="hold">
                                          <p:stCondLst>
                                            <p:cond delay="0"/>
                                          </p:stCondLst>
                                        </p:cTn>
                                        <p:tgtEl>
                                          <p:spTgt spid="477267"/>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1" fill="hold" grpId="1" nodeType="clickEffect">
                                  <p:stCondLst>
                                    <p:cond delay="0"/>
                                  </p:stCondLst>
                                  <p:childTnLst>
                                    <p:set>
                                      <p:cBhvr>
                                        <p:cTn id="102" dur="1" fill="hold">
                                          <p:stCondLst>
                                            <p:cond delay="0"/>
                                          </p:stCondLst>
                                        </p:cTn>
                                        <p:tgtEl>
                                          <p:spTgt spid="477259"/>
                                        </p:tgtEl>
                                        <p:attrNameLst>
                                          <p:attrName>style.visibility</p:attrName>
                                        </p:attrNameLst>
                                      </p:cBhvr>
                                      <p:to>
                                        <p:strVal val="visible"/>
                                      </p:to>
                                    </p:set>
                                    <p:anim calcmode="lin" valueType="num">
                                      <p:cBhvr additive="base">
                                        <p:cTn id="103" dur="500" fill="hold"/>
                                        <p:tgtEl>
                                          <p:spTgt spid="477259"/>
                                        </p:tgtEl>
                                        <p:attrNameLst>
                                          <p:attrName>ppt_x</p:attrName>
                                        </p:attrNameLst>
                                      </p:cBhvr>
                                      <p:tavLst>
                                        <p:tav tm="0">
                                          <p:val>
                                            <p:strVal val="#ppt_x"/>
                                          </p:val>
                                        </p:tav>
                                        <p:tav tm="100000">
                                          <p:val>
                                            <p:strVal val="#ppt_x"/>
                                          </p:val>
                                        </p:tav>
                                      </p:tavLst>
                                    </p:anim>
                                    <p:anim calcmode="lin" valueType="num">
                                      <p:cBhvr additive="base">
                                        <p:cTn id="104" dur="500" fill="hold"/>
                                        <p:tgtEl>
                                          <p:spTgt spid="477259"/>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xit" presetSubtype="0" fill="hold" grpId="2" nodeType="clickEffect">
                                  <p:stCondLst>
                                    <p:cond delay="0"/>
                                  </p:stCondLst>
                                  <p:childTnLst>
                                    <p:set>
                                      <p:cBhvr>
                                        <p:cTn id="108" dur="1" fill="hold">
                                          <p:stCondLst>
                                            <p:cond delay="0"/>
                                          </p:stCondLst>
                                        </p:cTn>
                                        <p:tgtEl>
                                          <p:spTgt spid="47725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77267"/>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0" presetClass="path" presetSubtype="0" accel="50000" decel="50000" fill="hold" grpId="0" nodeType="clickEffect">
                                  <p:stCondLst>
                                    <p:cond delay="0"/>
                                  </p:stCondLst>
                                  <p:childTnLst>
                                    <p:animMotion origin="layout" path="M 0.07343 0.03217 L 0.30468 0.34282 " pathEditMode="relative" rAng="0" ptsTypes="AA">
                                      <p:cBhvr>
                                        <p:cTn id="114" dur="500" fill="hold"/>
                                        <p:tgtEl>
                                          <p:spTgt spid="477259"/>
                                        </p:tgtEl>
                                        <p:attrNameLst>
                                          <p:attrName>ppt_x</p:attrName>
                                          <p:attrName>ppt_y</p:attrName>
                                        </p:attrNameLst>
                                      </p:cBhvr>
                                      <p:rCtr x="11600" y="15500"/>
                                    </p:animMotion>
                                  </p:childTnLst>
                                </p:cTn>
                              </p:par>
                              <p:par>
                                <p:cTn id="115" presetID="1" presetClass="entr" presetSubtype="0" fill="hold" grpId="0" nodeType="withEffect">
                                  <p:stCondLst>
                                    <p:cond delay="0"/>
                                  </p:stCondLst>
                                  <p:childTnLst>
                                    <p:set>
                                      <p:cBhvr>
                                        <p:cTn id="116" dur="1" fill="hold">
                                          <p:stCondLst>
                                            <p:cond delay="0"/>
                                          </p:stCondLst>
                                        </p:cTn>
                                        <p:tgtEl>
                                          <p:spTgt spid="477268"/>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1" fill="hold" grpId="1" nodeType="clickEffect">
                                  <p:stCondLst>
                                    <p:cond delay="0"/>
                                  </p:stCondLst>
                                  <p:childTnLst>
                                    <p:set>
                                      <p:cBhvr>
                                        <p:cTn id="120" dur="1" fill="hold">
                                          <p:stCondLst>
                                            <p:cond delay="0"/>
                                          </p:stCondLst>
                                        </p:cTn>
                                        <p:tgtEl>
                                          <p:spTgt spid="477260"/>
                                        </p:tgtEl>
                                        <p:attrNameLst>
                                          <p:attrName>style.visibility</p:attrName>
                                        </p:attrNameLst>
                                      </p:cBhvr>
                                      <p:to>
                                        <p:strVal val="visible"/>
                                      </p:to>
                                    </p:set>
                                    <p:anim calcmode="lin" valueType="num">
                                      <p:cBhvr additive="base">
                                        <p:cTn id="121" dur="500" fill="hold"/>
                                        <p:tgtEl>
                                          <p:spTgt spid="477260"/>
                                        </p:tgtEl>
                                        <p:attrNameLst>
                                          <p:attrName>ppt_x</p:attrName>
                                        </p:attrNameLst>
                                      </p:cBhvr>
                                      <p:tavLst>
                                        <p:tav tm="0">
                                          <p:val>
                                            <p:strVal val="#ppt_x"/>
                                          </p:val>
                                        </p:tav>
                                        <p:tav tm="100000">
                                          <p:val>
                                            <p:strVal val="#ppt_x"/>
                                          </p:val>
                                        </p:tav>
                                      </p:tavLst>
                                    </p:anim>
                                    <p:anim calcmode="lin" valueType="num">
                                      <p:cBhvr additive="base">
                                        <p:cTn id="122" dur="500" fill="hold"/>
                                        <p:tgtEl>
                                          <p:spTgt spid="477260"/>
                                        </p:tgtEl>
                                        <p:attrNameLst>
                                          <p:attrName>ppt_y</p:attrName>
                                        </p:attrNameLst>
                                      </p:cBhvr>
                                      <p:tavLst>
                                        <p:tav tm="0">
                                          <p:val>
                                            <p:strVal val="0-#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xit" presetSubtype="0" fill="hold" grpId="2" nodeType="clickEffect">
                                  <p:stCondLst>
                                    <p:cond delay="0"/>
                                  </p:stCondLst>
                                  <p:childTnLst>
                                    <p:set>
                                      <p:cBhvr>
                                        <p:cTn id="126" dur="1" fill="hold">
                                          <p:stCondLst>
                                            <p:cond delay="0"/>
                                          </p:stCondLst>
                                        </p:cTn>
                                        <p:tgtEl>
                                          <p:spTgt spid="477259"/>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477268"/>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0" nodeType="clickEffect">
                                  <p:stCondLst>
                                    <p:cond delay="0"/>
                                  </p:stCondLst>
                                  <p:childTnLst>
                                    <p:animMotion origin="layout" path="M 0.07343 0.03217 L 0.30468 0.34282 " pathEditMode="relative" rAng="0" ptsTypes="AA">
                                      <p:cBhvr>
                                        <p:cTn id="132" dur="500" fill="hold"/>
                                        <p:tgtEl>
                                          <p:spTgt spid="477260"/>
                                        </p:tgtEl>
                                        <p:attrNameLst>
                                          <p:attrName>ppt_x</p:attrName>
                                          <p:attrName>ppt_y</p:attrName>
                                        </p:attrNameLst>
                                      </p:cBhvr>
                                      <p:rCtr x="11600" y="15500"/>
                                    </p:animMotion>
                                  </p:childTnLst>
                                </p:cTn>
                              </p:par>
                              <p:par>
                                <p:cTn id="133" presetID="1" presetClass="entr" presetSubtype="0" fill="hold" grpId="0" nodeType="withEffect">
                                  <p:stCondLst>
                                    <p:cond delay="0"/>
                                  </p:stCondLst>
                                  <p:childTnLst>
                                    <p:set>
                                      <p:cBhvr>
                                        <p:cTn id="134" dur="1" fill="hold">
                                          <p:stCondLst>
                                            <p:cond delay="0"/>
                                          </p:stCondLst>
                                        </p:cTn>
                                        <p:tgtEl>
                                          <p:spTgt spid="477269"/>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1" fill="hold" grpId="1" nodeType="clickEffect">
                                  <p:stCondLst>
                                    <p:cond delay="0"/>
                                  </p:stCondLst>
                                  <p:childTnLst>
                                    <p:set>
                                      <p:cBhvr>
                                        <p:cTn id="138" dur="1" fill="hold">
                                          <p:stCondLst>
                                            <p:cond delay="0"/>
                                          </p:stCondLst>
                                        </p:cTn>
                                        <p:tgtEl>
                                          <p:spTgt spid="477261"/>
                                        </p:tgtEl>
                                        <p:attrNameLst>
                                          <p:attrName>style.visibility</p:attrName>
                                        </p:attrNameLst>
                                      </p:cBhvr>
                                      <p:to>
                                        <p:strVal val="visible"/>
                                      </p:to>
                                    </p:set>
                                    <p:anim calcmode="lin" valueType="num">
                                      <p:cBhvr additive="base">
                                        <p:cTn id="139" dur="500" fill="hold"/>
                                        <p:tgtEl>
                                          <p:spTgt spid="477261"/>
                                        </p:tgtEl>
                                        <p:attrNameLst>
                                          <p:attrName>ppt_x</p:attrName>
                                        </p:attrNameLst>
                                      </p:cBhvr>
                                      <p:tavLst>
                                        <p:tav tm="0">
                                          <p:val>
                                            <p:strVal val="#ppt_x"/>
                                          </p:val>
                                        </p:tav>
                                        <p:tav tm="100000">
                                          <p:val>
                                            <p:strVal val="#ppt_x"/>
                                          </p:val>
                                        </p:tav>
                                      </p:tavLst>
                                    </p:anim>
                                    <p:anim calcmode="lin" valueType="num">
                                      <p:cBhvr additive="base">
                                        <p:cTn id="140" dur="500" fill="hold"/>
                                        <p:tgtEl>
                                          <p:spTgt spid="477261"/>
                                        </p:tgtEl>
                                        <p:attrNameLst>
                                          <p:attrName>ppt_y</p:attrName>
                                        </p:attrNameLst>
                                      </p:cBhvr>
                                      <p:tavLst>
                                        <p:tav tm="0">
                                          <p:val>
                                            <p:strVal val="0-#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xit" presetSubtype="0" fill="hold" grpId="2" nodeType="clickEffect">
                                  <p:stCondLst>
                                    <p:cond delay="0"/>
                                  </p:stCondLst>
                                  <p:childTnLst>
                                    <p:set>
                                      <p:cBhvr>
                                        <p:cTn id="144" dur="1" fill="hold">
                                          <p:stCondLst>
                                            <p:cond delay="0"/>
                                          </p:stCondLst>
                                        </p:cTn>
                                        <p:tgtEl>
                                          <p:spTgt spid="477260"/>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477269"/>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0" presetClass="path" presetSubtype="0" accel="50000" decel="50000" fill="hold" grpId="0" nodeType="clickEffect">
                                  <p:stCondLst>
                                    <p:cond delay="0"/>
                                  </p:stCondLst>
                                  <p:childTnLst>
                                    <p:animMotion origin="layout" path="M 0.07343 0.03217 L 0.30468 0.34282 " pathEditMode="relative" rAng="0" ptsTypes="AA">
                                      <p:cBhvr>
                                        <p:cTn id="150" dur="500" fill="hold"/>
                                        <p:tgtEl>
                                          <p:spTgt spid="477261"/>
                                        </p:tgtEl>
                                        <p:attrNameLst>
                                          <p:attrName>ppt_x</p:attrName>
                                          <p:attrName>ppt_y</p:attrName>
                                        </p:attrNameLst>
                                      </p:cBhvr>
                                      <p:rCtr x="11600" y="15500"/>
                                    </p:animMotion>
                                  </p:childTnLst>
                                </p:cTn>
                              </p:par>
                              <p:par>
                                <p:cTn id="151" presetID="1" presetClass="entr" presetSubtype="0" fill="hold" grpId="0" nodeType="withEffect">
                                  <p:stCondLst>
                                    <p:cond delay="0"/>
                                  </p:stCondLst>
                                  <p:childTnLst>
                                    <p:set>
                                      <p:cBhvr>
                                        <p:cTn id="152" dur="1" fill="hold">
                                          <p:stCondLst>
                                            <p:cond delay="0"/>
                                          </p:stCondLst>
                                        </p:cTn>
                                        <p:tgtEl>
                                          <p:spTgt spid="477270"/>
                                        </p:tgtEl>
                                        <p:attrNameLst>
                                          <p:attrName>style.visibility</p:attrName>
                                        </p:attrNameLst>
                                      </p:cBhvr>
                                      <p:to>
                                        <p:strVal val="visible"/>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1" fill="hold" grpId="1" nodeType="clickEffect">
                                  <p:stCondLst>
                                    <p:cond delay="0"/>
                                  </p:stCondLst>
                                  <p:childTnLst>
                                    <p:set>
                                      <p:cBhvr>
                                        <p:cTn id="156" dur="1" fill="hold">
                                          <p:stCondLst>
                                            <p:cond delay="0"/>
                                          </p:stCondLst>
                                        </p:cTn>
                                        <p:tgtEl>
                                          <p:spTgt spid="477262"/>
                                        </p:tgtEl>
                                        <p:attrNameLst>
                                          <p:attrName>style.visibility</p:attrName>
                                        </p:attrNameLst>
                                      </p:cBhvr>
                                      <p:to>
                                        <p:strVal val="visible"/>
                                      </p:to>
                                    </p:set>
                                    <p:anim calcmode="lin" valueType="num">
                                      <p:cBhvr additive="base">
                                        <p:cTn id="157" dur="500" fill="hold"/>
                                        <p:tgtEl>
                                          <p:spTgt spid="477262"/>
                                        </p:tgtEl>
                                        <p:attrNameLst>
                                          <p:attrName>ppt_x</p:attrName>
                                        </p:attrNameLst>
                                      </p:cBhvr>
                                      <p:tavLst>
                                        <p:tav tm="0">
                                          <p:val>
                                            <p:strVal val="#ppt_x"/>
                                          </p:val>
                                        </p:tav>
                                        <p:tav tm="100000">
                                          <p:val>
                                            <p:strVal val="#ppt_x"/>
                                          </p:val>
                                        </p:tav>
                                      </p:tavLst>
                                    </p:anim>
                                    <p:anim calcmode="lin" valueType="num">
                                      <p:cBhvr additive="base">
                                        <p:cTn id="158" dur="500" fill="hold"/>
                                        <p:tgtEl>
                                          <p:spTgt spid="477262"/>
                                        </p:tgtEl>
                                        <p:attrNameLst>
                                          <p:attrName>ppt_y</p:attrName>
                                        </p:attrNameLst>
                                      </p:cBhvr>
                                      <p:tavLst>
                                        <p:tav tm="0">
                                          <p:val>
                                            <p:strVal val="0-#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xit" presetSubtype="0" fill="hold" grpId="2" nodeType="clickEffect">
                                  <p:stCondLst>
                                    <p:cond delay="0"/>
                                  </p:stCondLst>
                                  <p:childTnLst>
                                    <p:set>
                                      <p:cBhvr>
                                        <p:cTn id="162" dur="1" fill="hold">
                                          <p:stCondLst>
                                            <p:cond delay="0"/>
                                          </p:stCondLst>
                                        </p:cTn>
                                        <p:tgtEl>
                                          <p:spTgt spid="477261"/>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477270"/>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0" presetClass="path" presetSubtype="0" accel="50000" decel="50000" fill="hold" grpId="0" nodeType="clickEffect">
                                  <p:stCondLst>
                                    <p:cond delay="0"/>
                                  </p:stCondLst>
                                  <p:childTnLst>
                                    <p:animMotion origin="layout" path="M 0.07343 0.03217 L 0.30468 0.34282 " pathEditMode="relative" rAng="0" ptsTypes="AA">
                                      <p:cBhvr>
                                        <p:cTn id="168" dur="500" fill="hold"/>
                                        <p:tgtEl>
                                          <p:spTgt spid="477262"/>
                                        </p:tgtEl>
                                        <p:attrNameLst>
                                          <p:attrName>ppt_x</p:attrName>
                                          <p:attrName>ppt_y</p:attrName>
                                        </p:attrNameLst>
                                      </p:cBhvr>
                                      <p:rCtr x="11600" y="15500"/>
                                    </p:animMotion>
                                  </p:childTnLst>
                                </p:cTn>
                              </p:par>
                              <p:par>
                                <p:cTn id="169" presetID="1" presetClass="entr" presetSubtype="0" fill="hold" grpId="0" nodeType="withEffect">
                                  <p:stCondLst>
                                    <p:cond delay="0"/>
                                  </p:stCondLst>
                                  <p:childTnLst>
                                    <p:set>
                                      <p:cBhvr>
                                        <p:cTn id="170" dur="1" fill="hold">
                                          <p:stCondLst>
                                            <p:cond delay="0"/>
                                          </p:stCondLst>
                                        </p:cTn>
                                        <p:tgtEl>
                                          <p:spTgt spid="477271"/>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xit" presetSubtype="0" fill="hold" grpId="2" nodeType="clickEffect">
                                  <p:stCondLst>
                                    <p:cond delay="0"/>
                                  </p:stCondLst>
                                  <p:childTnLst>
                                    <p:set>
                                      <p:cBhvr>
                                        <p:cTn id="174" dur="1" fill="hold">
                                          <p:stCondLst>
                                            <p:cond delay="0"/>
                                          </p:stCondLst>
                                        </p:cTn>
                                        <p:tgtEl>
                                          <p:spTgt spid="477262"/>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477271"/>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477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246" grpId="0"/>
      <p:bldP spid="477246" grpId="1"/>
      <p:bldP spid="477250" grpId="0"/>
      <p:bldP spid="477251" grpId="0"/>
      <p:bldP spid="477251" grpId="1"/>
      <p:bldP spid="477251" grpId="2"/>
      <p:bldP spid="477252" grpId="0"/>
      <p:bldP spid="477255" grpId="0"/>
      <p:bldP spid="477255" grpId="1"/>
      <p:bldP spid="477255" grpId="2"/>
      <p:bldP spid="477256" grpId="0"/>
      <p:bldP spid="477256" grpId="1"/>
      <p:bldP spid="477256" grpId="2"/>
      <p:bldP spid="477257" grpId="0"/>
      <p:bldP spid="477258" grpId="0"/>
      <p:bldP spid="477258" grpId="1"/>
      <p:bldP spid="477258" grpId="2"/>
      <p:bldP spid="477259" grpId="0"/>
      <p:bldP spid="477259" grpId="1"/>
      <p:bldP spid="477259" grpId="2"/>
      <p:bldP spid="477260" grpId="0"/>
      <p:bldP spid="477260" grpId="1"/>
      <p:bldP spid="477260" grpId="2"/>
      <p:bldP spid="477261" grpId="0"/>
      <p:bldP spid="477261" grpId="1"/>
      <p:bldP spid="477261" grpId="2"/>
      <p:bldP spid="477262" grpId="0"/>
      <p:bldP spid="477262" grpId="1"/>
      <p:bldP spid="477262" grpId="2"/>
      <p:bldP spid="477263" grpId="0" animBg="1"/>
      <p:bldP spid="477263" grpId="1" animBg="1"/>
      <p:bldP spid="477264" grpId="0" animBg="1"/>
      <p:bldP spid="477264" grpId="1" animBg="1"/>
      <p:bldP spid="477265" grpId="0" animBg="1"/>
      <p:bldP spid="477265" grpId="1" animBg="1"/>
      <p:bldP spid="477266" grpId="0" animBg="1"/>
      <p:bldP spid="477266" grpId="1" animBg="1"/>
      <p:bldP spid="477267" grpId="0" animBg="1"/>
      <p:bldP spid="477267" grpId="1" animBg="1"/>
      <p:bldP spid="477268" grpId="0" animBg="1"/>
      <p:bldP spid="477268" grpId="1" animBg="1"/>
      <p:bldP spid="477269" grpId="0" animBg="1"/>
      <p:bldP spid="477269" grpId="1" animBg="1"/>
      <p:bldP spid="477270" grpId="0" animBg="1"/>
      <p:bldP spid="477270" grpId="1" animBg="1"/>
      <p:bldP spid="477271" grpId="0" animBg="1"/>
      <p:bldP spid="477271" grpId="1" animBg="1"/>
      <p:bldP spid="477272"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Metrics</a:t>
            </a:r>
            <a:endParaRPr lang="en-US" dirty="0"/>
          </a:p>
        </p:txBody>
      </p:sp>
      <p:sp>
        <p:nvSpPr>
          <p:cNvPr id="3" name="Content Placeholder 2"/>
          <p:cNvSpPr>
            <a:spLocks noGrp="1"/>
          </p:cNvSpPr>
          <p:nvPr>
            <p:ph idx="1"/>
          </p:nvPr>
        </p:nvSpPr>
        <p:spPr/>
        <p:txBody>
          <a:bodyPr/>
          <a:lstStyle/>
          <a:p>
            <a:r>
              <a:rPr lang="en-US" dirty="0" smtClean="0"/>
              <a:t>CPU performance metric: Weighted speedup</a:t>
            </a:r>
          </a:p>
          <a:p>
            <a:pPr lvl="1"/>
            <a:endParaRPr lang="en-US" dirty="0" smtClean="0"/>
          </a:p>
          <a:p>
            <a:pPr>
              <a:buNone/>
            </a:pPr>
            <a:endParaRPr lang="en-US" dirty="0" smtClean="0"/>
          </a:p>
          <a:p>
            <a:endParaRPr lang="en-US" dirty="0" smtClean="0"/>
          </a:p>
          <a:p>
            <a:r>
              <a:rPr lang="en-US" dirty="0" smtClean="0"/>
              <a:t>GPU performance metric: Frame rate speedup</a:t>
            </a:r>
          </a:p>
          <a:p>
            <a:endParaRPr lang="en-US" dirty="0" smtClean="0"/>
          </a:p>
          <a:p>
            <a:endParaRPr lang="en-US" dirty="0" smtClean="0"/>
          </a:p>
          <a:p>
            <a:endParaRPr lang="en-US" dirty="0" smtClean="0"/>
          </a:p>
          <a:p>
            <a:endParaRPr lang="en-US" sz="500" dirty="0"/>
          </a:p>
          <a:p>
            <a:r>
              <a:rPr lang="en-US" dirty="0" smtClean="0"/>
              <a:t>CPU-GPU system performance: CPU-GPU weighted speedup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120</a:t>
            </a:fld>
            <a:endParaRPr lang="en-US" altLang="en-US">
              <a:solidFill>
                <a:srgbClr val="000000"/>
              </a:solidFill>
            </a:endParaRPr>
          </a:p>
        </p:txBody>
      </p:sp>
      <p:sp>
        <p:nvSpPr>
          <p:cNvPr id="10" name="Rectangle 9"/>
          <p:cNvSpPr/>
          <p:nvPr/>
        </p:nvSpPr>
        <p:spPr>
          <a:xfrm>
            <a:off x="2483768" y="4434438"/>
            <a:ext cx="432048" cy="146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6" name="Oval 15"/>
          <p:cNvSpPr/>
          <p:nvPr/>
        </p:nvSpPr>
        <p:spPr>
          <a:xfrm>
            <a:off x="6309360" y="5029200"/>
            <a:ext cx="1935480" cy="96012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34" name="Rectangle 10"/>
          <p:cNvSpPr>
            <a:spLocks noChangeArrowheads="1"/>
          </p:cNvSpPr>
          <p:nvPr/>
        </p:nvSpPr>
        <p:spPr bwMode="auto">
          <a:xfrm>
            <a:off x="1" y="41771"/>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a:endParaRPr lang="en-US">
              <a:solidFill>
                <a:srgbClr val="000000"/>
              </a:solidFill>
              <a:latin typeface="Tahoma"/>
            </a:endParaRPr>
          </a:p>
        </p:txBody>
      </p:sp>
      <p:sp>
        <p:nvSpPr>
          <p:cNvPr id="1039" name="Rectangle 15"/>
          <p:cNvSpPr>
            <a:spLocks noChangeArrowheads="1"/>
          </p:cNvSpPr>
          <p:nvPr/>
        </p:nvSpPr>
        <p:spPr bwMode="auto">
          <a:xfrm>
            <a:off x="1" y="41771"/>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a:endParaRPr lang="en-US">
              <a:solidFill>
                <a:srgbClr val="000000"/>
              </a:solidFill>
              <a:latin typeface="Tahoma"/>
            </a:endParaRPr>
          </a:p>
        </p:txBody>
      </p:sp>
      <p:pic>
        <p:nvPicPr>
          <p:cNvPr id="1038" name="Picture 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99361" y="1508761"/>
            <a:ext cx="3779520" cy="996275"/>
          </a:xfrm>
          <a:prstGeom prst="rect">
            <a:avLst/>
          </a:prstGeom>
          <a:noFill/>
        </p:spPr>
      </p:pic>
      <p:sp>
        <p:nvSpPr>
          <p:cNvPr id="1040" name="Rectangle 16"/>
          <p:cNvSpPr>
            <a:spLocks noChangeArrowheads="1"/>
          </p:cNvSpPr>
          <p:nvPr/>
        </p:nvSpPr>
        <p:spPr bwMode="auto">
          <a:xfrm>
            <a:off x="1" y="1470521"/>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fontAlgn="base">
              <a:spcBef>
                <a:spcPct val="0"/>
              </a:spcBef>
              <a:spcAft>
                <a:spcPct val="0"/>
              </a:spcAft>
            </a:pPr>
            <a:endParaRPr lang="en-US" smtClean="0">
              <a:solidFill>
                <a:srgbClr val="000000"/>
              </a:solidFill>
              <a:latin typeface="Arial" pitchFamily="34" charset="0"/>
              <a:cs typeface="Arial" pitchFamily="34" charset="0"/>
            </a:endParaRPr>
          </a:p>
        </p:txBody>
      </p:sp>
      <p:sp>
        <p:nvSpPr>
          <p:cNvPr id="1042" name="Rectangle 18"/>
          <p:cNvSpPr>
            <a:spLocks noChangeArrowheads="1"/>
          </p:cNvSpPr>
          <p:nvPr/>
        </p:nvSpPr>
        <p:spPr bwMode="auto">
          <a:xfrm>
            <a:off x="1" y="41771"/>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a:endParaRPr lang="en-US">
              <a:solidFill>
                <a:srgbClr val="000000"/>
              </a:solidFill>
              <a:latin typeface="Tahoma"/>
            </a:endParaRPr>
          </a:p>
        </p:txBody>
      </p:sp>
      <p:sp>
        <p:nvSpPr>
          <p:cNvPr id="1043" name="Rectangle 19"/>
          <p:cNvSpPr>
            <a:spLocks noChangeArrowheads="1"/>
          </p:cNvSpPr>
          <p:nvPr/>
        </p:nvSpPr>
        <p:spPr bwMode="auto">
          <a:xfrm>
            <a:off x="1" y="1203820"/>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fontAlgn="base">
              <a:spcBef>
                <a:spcPct val="0"/>
              </a:spcBef>
              <a:spcAft>
                <a:spcPct val="0"/>
              </a:spcAft>
            </a:pPr>
            <a:endParaRPr lang="en-US" smtClean="0">
              <a:solidFill>
                <a:srgbClr val="000000"/>
              </a:solidFill>
              <a:latin typeface="Arial" pitchFamily="34" charset="0"/>
              <a:cs typeface="Arial" pitchFamily="34" charset="0"/>
            </a:endParaRPr>
          </a:p>
        </p:txBody>
      </p:sp>
      <p:sp>
        <p:nvSpPr>
          <p:cNvPr id="1045" name="Rectangle 21"/>
          <p:cNvSpPr>
            <a:spLocks noChangeArrowheads="1"/>
          </p:cNvSpPr>
          <p:nvPr/>
        </p:nvSpPr>
        <p:spPr bwMode="auto">
          <a:xfrm>
            <a:off x="1" y="41771"/>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a:endParaRPr lang="en-US">
              <a:solidFill>
                <a:srgbClr val="000000"/>
              </a:solidFill>
              <a:latin typeface="Tahoma"/>
            </a:endParaRPr>
          </a:p>
        </p:txBody>
      </p:sp>
      <p:pic>
        <p:nvPicPr>
          <p:cNvPr id="1044" name="Picture 2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82039" y="5257800"/>
            <a:ext cx="7003915" cy="548640"/>
          </a:xfrm>
          <a:prstGeom prst="rect">
            <a:avLst/>
          </a:prstGeom>
          <a:noFill/>
        </p:spPr>
      </p:pic>
      <p:sp>
        <p:nvSpPr>
          <p:cNvPr id="1046" name="Rectangle 22"/>
          <p:cNvSpPr>
            <a:spLocks noChangeArrowheads="1"/>
          </p:cNvSpPr>
          <p:nvPr/>
        </p:nvSpPr>
        <p:spPr bwMode="auto">
          <a:xfrm>
            <a:off x="1" y="718045"/>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fontAlgn="base">
              <a:spcBef>
                <a:spcPct val="0"/>
              </a:spcBef>
              <a:spcAft>
                <a:spcPct val="0"/>
              </a:spcAft>
            </a:pPr>
            <a:endParaRPr lang="en-US" smtClean="0">
              <a:solidFill>
                <a:srgbClr val="000000"/>
              </a:solidFill>
              <a:latin typeface="Arial" pitchFamily="34" charset="0"/>
              <a:cs typeface="Arial" pitchFamily="34" charset="0"/>
            </a:endParaRPr>
          </a:p>
        </p:txBody>
      </p:sp>
      <p:sp>
        <p:nvSpPr>
          <p:cNvPr id="23554" name="Rectangle 2"/>
          <p:cNvSpPr>
            <a:spLocks noChangeArrowheads="1"/>
          </p:cNvSpPr>
          <p:nvPr/>
        </p:nvSpPr>
        <p:spPr bwMode="auto">
          <a:xfrm>
            <a:off x="1" y="41771"/>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a:endParaRPr lang="en-US">
              <a:solidFill>
                <a:srgbClr val="000000"/>
              </a:solidFill>
              <a:latin typeface="Tahoma"/>
            </a:endParaRPr>
          </a:p>
        </p:txBody>
      </p:sp>
      <p:pic>
        <p:nvPicPr>
          <p:cNvPr id="23553"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31443" y="3283528"/>
            <a:ext cx="5352589" cy="1016577"/>
          </a:xfrm>
          <a:prstGeom prst="rect">
            <a:avLst/>
          </a:prstGeom>
          <a:noFill/>
        </p:spPr>
      </p:pic>
      <p:sp>
        <p:nvSpPr>
          <p:cNvPr id="23555" name="Rectangle 3"/>
          <p:cNvSpPr>
            <a:spLocks noChangeArrowheads="1"/>
          </p:cNvSpPr>
          <p:nvPr/>
        </p:nvSpPr>
        <p:spPr bwMode="auto">
          <a:xfrm>
            <a:off x="1" y="1203820"/>
            <a:ext cx="184663" cy="373659"/>
          </a:xfrm>
          <a:prstGeom prst="rect">
            <a:avLst/>
          </a:prstGeom>
          <a:noFill/>
          <a:ln w="9525">
            <a:noFill/>
            <a:miter lim="800000"/>
            <a:headEnd/>
            <a:tailEnd/>
          </a:ln>
          <a:effectLst/>
        </p:spPr>
        <p:txBody>
          <a:bodyPr vert="horz" wrap="none" lIns="91416" tIns="45709" rIns="91416" bIns="45709" numCol="1" anchor="ctr" anchorCtr="0" compatLnSpc="1">
            <a:prstTxWarp prst="textNoShape">
              <a:avLst/>
            </a:prstTxWarp>
            <a:spAutoFit/>
          </a:bodyPr>
          <a:lstStyle/>
          <a:p>
            <a:pPr defTabSz="914165" fontAlgn="base">
              <a:spcBef>
                <a:spcPct val="0"/>
              </a:spcBef>
              <a:spcAft>
                <a:spcPct val="0"/>
              </a:spcAft>
            </a:pPr>
            <a:endParaRPr lang="en-US"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7312784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103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
                                            <p:txEl>
                                              <p:pRg st="4" end="4"/>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235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
                                            <p:txEl>
                                              <p:pRg st="9" end="9"/>
                                            </p:txEl>
                                          </p:spTgt>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04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16" grpId="0" animBg="1"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Evaluated System Scenario: CPU Focused</a:t>
            </a:r>
            <a:endParaRPr lang="en-US" dirty="0"/>
          </a:p>
        </p:txBody>
      </p:sp>
      <p:sp>
        <p:nvSpPr>
          <p:cNvPr id="3" name="Content Placeholder 2"/>
          <p:cNvSpPr>
            <a:spLocks noGrp="1"/>
          </p:cNvSpPr>
          <p:nvPr>
            <p:ph idx="1"/>
          </p:nvPr>
        </p:nvSpPr>
        <p:spPr/>
        <p:txBody>
          <a:bodyPr/>
          <a:lstStyle/>
          <a:p>
            <a:r>
              <a:rPr lang="en-US" dirty="0" smtClean="0"/>
              <a:t>GPU has </a:t>
            </a:r>
            <a:r>
              <a:rPr lang="en-US" dirty="0" smtClean="0">
                <a:solidFill>
                  <a:srgbClr val="FF0000"/>
                </a:solidFill>
              </a:rPr>
              <a:t>low</a:t>
            </a:r>
            <a:r>
              <a:rPr lang="en-US" dirty="0" smtClean="0"/>
              <a:t> weight (weight = 1)</a:t>
            </a:r>
          </a:p>
          <a:p>
            <a:endParaRPr lang="en-US" dirty="0" smtClean="0"/>
          </a:p>
          <a:p>
            <a:endParaRPr lang="en-US" dirty="0" smtClean="0"/>
          </a:p>
          <a:p>
            <a:endParaRPr lang="en-US" dirty="0" smtClean="0"/>
          </a:p>
          <a:p>
            <a:endParaRPr lang="en-US" dirty="0" smtClean="0"/>
          </a:p>
          <a:p>
            <a:endParaRPr lang="en-US" dirty="0" smtClean="0"/>
          </a:p>
          <a:p>
            <a:r>
              <a:rPr lang="en-US" dirty="0" smtClean="0"/>
              <a:t>Configure SMS such that </a:t>
            </a:r>
            <a:r>
              <a:rPr lang="en-US" i="1" dirty="0" smtClean="0"/>
              <a:t>p</a:t>
            </a:r>
            <a:r>
              <a:rPr lang="en-US" dirty="0" smtClean="0"/>
              <a:t>, SJF probability, is set to 0.9</a:t>
            </a:r>
          </a:p>
          <a:p>
            <a:pPr lvl="1"/>
            <a:r>
              <a:rPr lang="en-US" dirty="0" smtClean="0">
                <a:solidFill>
                  <a:srgbClr val="0000FF"/>
                </a:solidFill>
                <a:sym typeface="Wingdings" pitchFamily="2" charset="2"/>
              </a:rPr>
              <a:t>Mostly uses SJF</a:t>
            </a:r>
            <a:r>
              <a:rPr lang="en-US" dirty="0" smtClean="0">
                <a:sym typeface="Wingdings" pitchFamily="2" charset="2"/>
              </a:rPr>
              <a:t> batch scheduling  prioritizes latency-sensitive applications (mainly CPU)</a:t>
            </a:r>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121</a:t>
            </a:fld>
            <a:endParaRPr lang="en-US" altLang="en-US">
              <a:solidFill>
                <a:srgbClr val="000000"/>
              </a:solidFill>
            </a:endParaRPr>
          </a:p>
        </p:txBody>
      </p:sp>
      <p:pic>
        <p:nvPicPr>
          <p:cNvPr id="5" name="Picture 2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33183" y="2197906"/>
            <a:ext cx="7003915" cy="548640"/>
          </a:xfrm>
          <a:prstGeom prst="rect">
            <a:avLst/>
          </a:prstGeom>
          <a:noFill/>
        </p:spPr>
      </p:pic>
      <p:grpSp>
        <p:nvGrpSpPr>
          <p:cNvPr id="8" name="Group 7"/>
          <p:cNvGrpSpPr/>
          <p:nvPr/>
        </p:nvGrpSpPr>
        <p:grpSpPr>
          <a:xfrm>
            <a:off x="6117975" y="1948045"/>
            <a:ext cx="1935480" cy="1446658"/>
            <a:chOff x="6117975" y="4561370"/>
            <a:chExt cx="1935480" cy="1446658"/>
          </a:xfrm>
        </p:grpSpPr>
        <p:sp>
          <p:nvSpPr>
            <p:cNvPr id="6" name="Oval 5"/>
            <p:cNvSpPr/>
            <p:nvPr/>
          </p:nvSpPr>
          <p:spPr>
            <a:xfrm>
              <a:off x="6117975" y="4561370"/>
              <a:ext cx="1935480" cy="96012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7" name="TextBox 6"/>
            <p:cNvSpPr txBox="1"/>
            <p:nvPr/>
          </p:nvSpPr>
          <p:spPr>
            <a:xfrm>
              <a:off x="6970424" y="5546363"/>
              <a:ext cx="974361" cy="461665"/>
            </a:xfrm>
            <a:prstGeom prst="rect">
              <a:avLst/>
            </a:prstGeom>
            <a:noFill/>
          </p:spPr>
          <p:txBody>
            <a:bodyPr wrap="square" rtlCol="0">
              <a:spAutoFit/>
            </a:bodyPr>
            <a:lstStyle/>
            <a:p>
              <a:pPr defTabSz="914165"/>
              <a:r>
                <a:rPr lang="en-US" sz="2400" b="1" dirty="0">
                  <a:solidFill>
                    <a:srgbClr val="FF0000"/>
                  </a:solidFill>
                  <a:latin typeface="Tahoma"/>
                </a:rPr>
                <a:t>1</a:t>
              </a:r>
            </a:p>
          </p:txBody>
        </p:sp>
      </p:grpSp>
    </p:spTree>
    <p:extLst>
      <p:ext uri="{BB962C8B-B14F-4D97-AF65-F5344CB8AC3E}">
        <p14:creationId xmlns:p14="http://schemas.microsoft.com/office/powerpoint/2010/main" val="12141187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SJF batch scheduling policy allows latency-sensitive applications to get serviced as fast as possible</a:t>
            </a:r>
          </a:p>
        </p:txBody>
      </p:sp>
      <p:graphicFrame>
        <p:nvGraphicFramePr>
          <p:cNvPr id="8" name="Chart 7"/>
          <p:cNvGraphicFramePr/>
          <p:nvPr/>
        </p:nvGraphicFramePr>
        <p:xfrm>
          <a:off x="179512" y="980728"/>
          <a:ext cx="8784976"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Performance: CPU-Focused System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122</a:t>
            </a:fld>
            <a:endParaRPr lang="en-US" altLang="en-US">
              <a:solidFill>
                <a:srgbClr val="000000"/>
              </a:solidFill>
            </a:endParaRPr>
          </a:p>
        </p:txBody>
      </p:sp>
      <p:sp>
        <p:nvSpPr>
          <p:cNvPr id="7" name="TextBox 6"/>
          <p:cNvSpPr txBox="1"/>
          <p:nvPr/>
        </p:nvSpPr>
        <p:spPr>
          <a:xfrm>
            <a:off x="5148064" y="2132857"/>
            <a:ext cx="2376264" cy="373659"/>
          </a:xfrm>
          <a:prstGeom prst="rect">
            <a:avLst/>
          </a:prstGeom>
          <a:solidFill>
            <a:schemeClr val="bg1">
              <a:lumMod val="75000"/>
            </a:schemeClr>
          </a:solidFill>
          <a:ln w="44450">
            <a:solidFill>
              <a:schemeClr val="tx1"/>
            </a:solidFill>
          </a:ln>
        </p:spPr>
        <p:txBody>
          <a:bodyPr wrap="square" lIns="91416" tIns="45709" rIns="91416" bIns="45709" rtlCol="0">
            <a:spAutoFit/>
          </a:bodyPr>
          <a:lstStyle/>
          <a:p>
            <a:pPr defTabSz="914165"/>
            <a:r>
              <a:rPr lang="en-US" dirty="0" smtClean="0">
                <a:solidFill>
                  <a:srgbClr val="000000"/>
                </a:solidFill>
                <a:latin typeface="Tahoma"/>
              </a:rPr>
              <a:t>+17.2% over ATLAS</a:t>
            </a:r>
            <a:endParaRPr lang="en-US" dirty="0">
              <a:solidFill>
                <a:srgbClr val="000000"/>
              </a:solidFill>
              <a:latin typeface="Tahoma"/>
            </a:endParaRPr>
          </a:p>
        </p:txBody>
      </p:sp>
      <p:cxnSp>
        <p:nvCxnSpPr>
          <p:cNvPr id="10" name="Straight Connector 9"/>
          <p:cNvCxnSpPr/>
          <p:nvPr/>
        </p:nvCxnSpPr>
        <p:spPr>
          <a:xfrm>
            <a:off x="6876256" y="2636912"/>
            <a:ext cx="36004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948264" y="2636912"/>
            <a:ext cx="0" cy="216024"/>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31640" y="2906942"/>
            <a:ext cx="6192688" cy="954107"/>
          </a:xfrm>
          <a:prstGeom prst="rect">
            <a:avLst/>
          </a:prstGeom>
          <a:solidFill>
            <a:schemeClr val="bg1">
              <a:lumMod val="75000"/>
            </a:schemeClr>
          </a:solidFill>
          <a:ln w="4445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SMS is much less complex than previous schedulers</a:t>
            </a:r>
          </a:p>
        </p:txBody>
      </p:sp>
      <p:grpSp>
        <p:nvGrpSpPr>
          <p:cNvPr id="6" name="Group 5"/>
          <p:cNvGrpSpPr/>
          <p:nvPr/>
        </p:nvGrpSpPr>
        <p:grpSpPr>
          <a:xfrm>
            <a:off x="8305826" y="3140968"/>
            <a:ext cx="622456" cy="609766"/>
            <a:chOff x="8305825" y="3140968"/>
            <a:chExt cx="622456" cy="609766"/>
          </a:xfrm>
        </p:grpSpPr>
        <p:sp>
          <p:nvSpPr>
            <p:cNvPr id="5" name="Rectangle 4"/>
            <p:cNvSpPr/>
            <p:nvPr/>
          </p:nvSpPr>
          <p:spPr>
            <a:xfrm>
              <a:off x="8352217" y="3140968"/>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1" name="Rectangle 10"/>
            <p:cNvSpPr/>
            <p:nvPr/>
          </p:nvSpPr>
          <p:spPr>
            <a:xfrm>
              <a:off x="8305825" y="3390694"/>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14" name="TextBox 13"/>
          <p:cNvSpPr txBox="1"/>
          <p:nvPr/>
        </p:nvSpPr>
        <p:spPr>
          <a:xfrm>
            <a:off x="7794885" y="3402771"/>
            <a:ext cx="974361" cy="373659"/>
          </a:xfrm>
          <a:prstGeom prst="rect">
            <a:avLst/>
          </a:prstGeom>
          <a:noFill/>
        </p:spPr>
        <p:txBody>
          <a:bodyPr wrap="square" lIns="91416" tIns="45709" rIns="91416" bIns="45709" rtlCol="0">
            <a:spAutoFit/>
          </a:bodyPr>
          <a:lstStyle/>
          <a:p>
            <a:pPr defTabSz="914165"/>
            <a:r>
              <a:rPr lang="en-US" i="1" dirty="0" smtClean="0">
                <a:solidFill>
                  <a:srgbClr val="000000"/>
                </a:solidFill>
                <a:latin typeface="Tahoma"/>
              </a:rPr>
              <a:t>p</a:t>
            </a:r>
            <a:r>
              <a:rPr lang="en-US" dirty="0" smtClean="0">
                <a:solidFill>
                  <a:srgbClr val="000000"/>
                </a:solidFill>
                <a:latin typeface="Tahoma"/>
              </a:rPr>
              <a:t>=0.9</a:t>
            </a:r>
            <a:endParaRPr lang="en-US" dirty="0">
              <a:solidFill>
                <a:srgbClr val="000000"/>
              </a:solidFill>
              <a:latin typeface="Tahoma"/>
            </a:endParaRPr>
          </a:p>
        </p:txBody>
      </p:sp>
      <p:sp>
        <p:nvSpPr>
          <p:cNvPr id="15" name="TextBox 14"/>
          <p:cNvSpPr txBox="1"/>
          <p:nvPr/>
        </p:nvSpPr>
        <p:spPr>
          <a:xfrm>
            <a:off x="3086100" y="4400550"/>
            <a:ext cx="2872902" cy="400110"/>
          </a:xfrm>
          <a:prstGeom prst="rect">
            <a:avLst/>
          </a:prstGeom>
          <a:noFill/>
        </p:spPr>
        <p:txBody>
          <a:bodyPr wrap="none" lIns="91416" tIns="45709" rIns="91416" bIns="45709" rtlCol="0">
            <a:spAutoFit/>
          </a:bodyPr>
          <a:lstStyle/>
          <a:p>
            <a:pPr defTabSz="914165"/>
            <a:r>
              <a:rPr lang="en-US" sz="2000" b="1" dirty="0">
                <a:solidFill>
                  <a:srgbClr val="000000"/>
                </a:solidFill>
                <a:latin typeface="Tahoma"/>
              </a:rPr>
              <a:t>Workload Categories</a:t>
            </a:r>
          </a:p>
        </p:txBody>
      </p:sp>
    </p:spTree>
    <p:extLst>
      <p:ext uri="{BB962C8B-B14F-4D97-AF65-F5344CB8AC3E}">
        <p14:creationId xmlns:p14="http://schemas.microsoft.com/office/powerpoint/2010/main" val="3290648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8" grpId="0">
        <p:bldAsOne/>
      </p:bldGraphic>
      <p:bldP spid="7" grpId="0" animBg="1"/>
      <p:bldP spid="9" grpId="0" animBg="1"/>
      <p:bldP spid="14" grpId="0"/>
      <p:bldP spid="15"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Evaluated System Scenario: GPU Focused</a:t>
            </a:r>
            <a:endParaRPr lang="en-US" dirty="0"/>
          </a:p>
        </p:txBody>
      </p:sp>
      <p:sp>
        <p:nvSpPr>
          <p:cNvPr id="3" name="Content Placeholder 2"/>
          <p:cNvSpPr>
            <a:spLocks noGrp="1"/>
          </p:cNvSpPr>
          <p:nvPr>
            <p:ph idx="1"/>
          </p:nvPr>
        </p:nvSpPr>
        <p:spPr/>
        <p:txBody>
          <a:bodyPr/>
          <a:lstStyle/>
          <a:p>
            <a:r>
              <a:rPr lang="en-US" dirty="0" smtClean="0"/>
              <a:t>GPU has </a:t>
            </a:r>
            <a:r>
              <a:rPr lang="en-US" dirty="0" smtClean="0">
                <a:solidFill>
                  <a:srgbClr val="0000FF"/>
                </a:solidFill>
              </a:rPr>
              <a:t>high</a:t>
            </a:r>
            <a:r>
              <a:rPr lang="en-US" dirty="0" smtClean="0"/>
              <a:t> weight (weight = 1000)</a:t>
            </a:r>
          </a:p>
          <a:p>
            <a:endParaRPr lang="en-US" dirty="0" smtClean="0"/>
          </a:p>
          <a:p>
            <a:endParaRPr lang="en-US" dirty="0" smtClean="0"/>
          </a:p>
          <a:p>
            <a:endParaRPr lang="en-US" dirty="0" smtClean="0"/>
          </a:p>
          <a:p>
            <a:endParaRPr lang="en-US" dirty="0" smtClean="0"/>
          </a:p>
          <a:p>
            <a:endParaRPr lang="en-US" dirty="0" smtClean="0"/>
          </a:p>
          <a:p>
            <a:r>
              <a:rPr lang="en-US" dirty="0" smtClean="0"/>
              <a:t>Configure SMS such that </a:t>
            </a:r>
            <a:r>
              <a:rPr lang="en-US" i="1" dirty="0" smtClean="0"/>
              <a:t>p</a:t>
            </a:r>
            <a:r>
              <a:rPr lang="en-US" dirty="0" smtClean="0"/>
              <a:t>, SJF probability, is set to 0</a:t>
            </a:r>
          </a:p>
          <a:p>
            <a:pPr lvl="1"/>
            <a:r>
              <a:rPr lang="en-US" dirty="0" smtClean="0">
                <a:solidFill>
                  <a:srgbClr val="0000FF"/>
                </a:solidFill>
                <a:sym typeface="Wingdings" pitchFamily="2" charset="2"/>
              </a:rPr>
              <a:t>Always uses round-robin </a:t>
            </a:r>
            <a:r>
              <a:rPr lang="en-US" dirty="0" smtClean="0">
                <a:sym typeface="Wingdings" pitchFamily="2" charset="2"/>
              </a:rPr>
              <a:t>batch scheduling  prioritizes memory-intensive applications (GPU)</a:t>
            </a:r>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123</a:t>
            </a:fld>
            <a:endParaRPr lang="en-US" altLang="en-US">
              <a:solidFill>
                <a:srgbClr val="000000"/>
              </a:solidFill>
            </a:endParaRPr>
          </a:p>
        </p:txBody>
      </p:sp>
      <p:pic>
        <p:nvPicPr>
          <p:cNvPr id="5" name="Picture 2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33183" y="2216956"/>
            <a:ext cx="7003915" cy="548640"/>
          </a:xfrm>
          <a:prstGeom prst="rect">
            <a:avLst/>
          </a:prstGeom>
          <a:noFill/>
        </p:spPr>
      </p:pic>
      <p:grpSp>
        <p:nvGrpSpPr>
          <p:cNvPr id="8" name="Group 7"/>
          <p:cNvGrpSpPr/>
          <p:nvPr/>
        </p:nvGrpSpPr>
        <p:grpSpPr>
          <a:xfrm>
            <a:off x="6117975" y="1967098"/>
            <a:ext cx="1935480" cy="1446658"/>
            <a:chOff x="6117975" y="4561370"/>
            <a:chExt cx="1935480" cy="1446658"/>
          </a:xfrm>
        </p:grpSpPr>
        <p:sp>
          <p:nvSpPr>
            <p:cNvPr id="6" name="Oval 5"/>
            <p:cNvSpPr/>
            <p:nvPr/>
          </p:nvSpPr>
          <p:spPr>
            <a:xfrm>
              <a:off x="6117975" y="4561370"/>
              <a:ext cx="1935480" cy="96012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7" name="TextBox 6"/>
            <p:cNvSpPr txBox="1"/>
            <p:nvPr/>
          </p:nvSpPr>
          <p:spPr>
            <a:xfrm>
              <a:off x="6625654" y="5546363"/>
              <a:ext cx="974361" cy="461665"/>
            </a:xfrm>
            <a:prstGeom prst="rect">
              <a:avLst/>
            </a:prstGeom>
            <a:noFill/>
          </p:spPr>
          <p:txBody>
            <a:bodyPr wrap="square" rtlCol="0">
              <a:spAutoFit/>
            </a:bodyPr>
            <a:lstStyle/>
            <a:p>
              <a:pPr defTabSz="914165"/>
              <a:r>
                <a:rPr lang="en-US" sz="2400" b="1" dirty="0">
                  <a:solidFill>
                    <a:srgbClr val="FF0000"/>
                  </a:solidFill>
                  <a:latin typeface="Tahoma"/>
                </a:rPr>
                <a:t>1000</a:t>
              </a:r>
            </a:p>
          </p:txBody>
        </p:sp>
      </p:grpSp>
    </p:spTree>
    <p:extLst>
      <p:ext uri="{BB962C8B-B14F-4D97-AF65-F5344CB8AC3E}">
        <p14:creationId xmlns:p14="http://schemas.microsoft.com/office/powerpoint/2010/main" val="27914619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Round-robin batch scheduling policy schedules GPU requests more frequently </a:t>
            </a:r>
          </a:p>
        </p:txBody>
      </p:sp>
      <p:graphicFrame>
        <p:nvGraphicFramePr>
          <p:cNvPr id="7" name="Chart 6"/>
          <p:cNvGraphicFramePr/>
          <p:nvPr/>
        </p:nvGraphicFramePr>
        <p:xfrm>
          <a:off x="179512" y="980728"/>
          <a:ext cx="8784976"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Performance: GPU-Focused System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124</a:t>
            </a:fld>
            <a:endParaRPr lang="en-US" altLang="en-US">
              <a:solidFill>
                <a:srgbClr val="000000"/>
              </a:solidFill>
            </a:endParaRPr>
          </a:p>
        </p:txBody>
      </p:sp>
      <p:sp>
        <p:nvSpPr>
          <p:cNvPr id="8" name="TextBox 7"/>
          <p:cNvSpPr txBox="1"/>
          <p:nvPr/>
        </p:nvSpPr>
        <p:spPr>
          <a:xfrm>
            <a:off x="4355977" y="980729"/>
            <a:ext cx="2448272" cy="373659"/>
          </a:xfrm>
          <a:prstGeom prst="rect">
            <a:avLst/>
          </a:prstGeom>
          <a:solidFill>
            <a:schemeClr val="bg1">
              <a:lumMod val="75000"/>
            </a:schemeClr>
          </a:solidFill>
          <a:ln w="44450">
            <a:solidFill>
              <a:schemeClr val="tx1"/>
            </a:solidFill>
          </a:ln>
        </p:spPr>
        <p:txBody>
          <a:bodyPr wrap="square" lIns="91416" tIns="45709" rIns="91416" bIns="45709" rtlCol="0">
            <a:spAutoFit/>
          </a:bodyPr>
          <a:lstStyle/>
          <a:p>
            <a:pPr defTabSz="914165"/>
            <a:r>
              <a:rPr lang="en-US" dirty="0" smtClean="0">
                <a:solidFill>
                  <a:srgbClr val="000000"/>
                </a:solidFill>
                <a:latin typeface="Tahoma"/>
              </a:rPr>
              <a:t>+1.6% over FR-FCFS</a:t>
            </a:r>
            <a:endParaRPr lang="en-US" dirty="0">
              <a:solidFill>
                <a:srgbClr val="000000"/>
              </a:solidFill>
              <a:latin typeface="Tahoma"/>
            </a:endParaRPr>
          </a:p>
        </p:txBody>
      </p:sp>
      <p:sp>
        <p:nvSpPr>
          <p:cNvPr id="9" name="Arc 8"/>
          <p:cNvSpPr/>
          <p:nvPr/>
        </p:nvSpPr>
        <p:spPr>
          <a:xfrm rot="18380143">
            <a:off x="6909713" y="1368737"/>
            <a:ext cx="566542" cy="763490"/>
          </a:xfrm>
          <a:prstGeom prst="arc">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cxnSp>
        <p:nvCxnSpPr>
          <p:cNvPr id="11" name="Straight Arrow Connector 10"/>
          <p:cNvCxnSpPr/>
          <p:nvPr/>
        </p:nvCxnSpPr>
        <p:spPr>
          <a:xfrm flipH="1" flipV="1">
            <a:off x="6948264" y="1100409"/>
            <a:ext cx="144016"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342032" y="3140968"/>
            <a:ext cx="622456" cy="609766"/>
            <a:chOff x="8305825" y="3140968"/>
            <a:chExt cx="622456" cy="609766"/>
          </a:xfrm>
        </p:grpSpPr>
        <p:sp>
          <p:nvSpPr>
            <p:cNvPr id="13" name="Rectangle 12"/>
            <p:cNvSpPr/>
            <p:nvPr/>
          </p:nvSpPr>
          <p:spPr>
            <a:xfrm>
              <a:off x="8352217" y="3140968"/>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 name="Rectangle 13"/>
            <p:cNvSpPr/>
            <p:nvPr/>
          </p:nvSpPr>
          <p:spPr>
            <a:xfrm>
              <a:off x="8305825" y="3390694"/>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15" name="TextBox 14"/>
          <p:cNvSpPr txBox="1"/>
          <p:nvPr/>
        </p:nvSpPr>
        <p:spPr>
          <a:xfrm>
            <a:off x="1403648" y="2780928"/>
            <a:ext cx="6192688" cy="954107"/>
          </a:xfrm>
          <a:prstGeom prst="rect">
            <a:avLst/>
          </a:prstGeom>
          <a:solidFill>
            <a:schemeClr val="bg1">
              <a:lumMod val="75000"/>
            </a:schemeClr>
          </a:solidFill>
          <a:ln w="4445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SMS is much less complex than previous schedulers</a:t>
            </a:r>
          </a:p>
        </p:txBody>
      </p:sp>
      <p:sp>
        <p:nvSpPr>
          <p:cNvPr id="16" name="TextBox 15"/>
          <p:cNvSpPr txBox="1"/>
          <p:nvPr/>
        </p:nvSpPr>
        <p:spPr>
          <a:xfrm>
            <a:off x="7824864" y="3402771"/>
            <a:ext cx="974361" cy="373659"/>
          </a:xfrm>
          <a:prstGeom prst="rect">
            <a:avLst/>
          </a:prstGeom>
          <a:noFill/>
        </p:spPr>
        <p:txBody>
          <a:bodyPr wrap="square" lIns="91416" tIns="45709" rIns="91416" bIns="45709" rtlCol="0">
            <a:spAutoFit/>
          </a:bodyPr>
          <a:lstStyle/>
          <a:p>
            <a:pPr defTabSz="914165"/>
            <a:r>
              <a:rPr lang="en-US" i="1" dirty="0" smtClean="0">
                <a:solidFill>
                  <a:srgbClr val="000000"/>
                </a:solidFill>
                <a:latin typeface="Tahoma"/>
              </a:rPr>
              <a:t>p</a:t>
            </a:r>
            <a:r>
              <a:rPr lang="en-US" dirty="0" smtClean="0">
                <a:solidFill>
                  <a:srgbClr val="000000"/>
                </a:solidFill>
                <a:latin typeface="Tahoma"/>
              </a:rPr>
              <a:t>=0</a:t>
            </a:r>
            <a:endParaRPr lang="en-US" dirty="0">
              <a:solidFill>
                <a:srgbClr val="000000"/>
              </a:solidFill>
              <a:latin typeface="Tahoma"/>
            </a:endParaRPr>
          </a:p>
        </p:txBody>
      </p:sp>
      <p:sp>
        <p:nvSpPr>
          <p:cNvPr id="17" name="TextBox 16"/>
          <p:cNvSpPr txBox="1"/>
          <p:nvPr/>
        </p:nvSpPr>
        <p:spPr>
          <a:xfrm>
            <a:off x="3086100" y="4400550"/>
            <a:ext cx="2872902" cy="400110"/>
          </a:xfrm>
          <a:prstGeom prst="rect">
            <a:avLst/>
          </a:prstGeom>
          <a:noFill/>
        </p:spPr>
        <p:txBody>
          <a:bodyPr wrap="none" lIns="91416" tIns="45709" rIns="91416" bIns="45709" rtlCol="0">
            <a:spAutoFit/>
          </a:bodyPr>
          <a:lstStyle/>
          <a:p>
            <a:pPr defTabSz="914165"/>
            <a:r>
              <a:rPr lang="en-US" sz="2000" b="1" dirty="0">
                <a:solidFill>
                  <a:srgbClr val="000000"/>
                </a:solidFill>
                <a:latin typeface="Tahoma"/>
              </a:rPr>
              <a:t>Workload Categories</a:t>
            </a:r>
          </a:p>
        </p:txBody>
      </p:sp>
    </p:spTree>
    <p:extLst>
      <p:ext uri="{BB962C8B-B14F-4D97-AF65-F5344CB8AC3E}">
        <p14:creationId xmlns:p14="http://schemas.microsoft.com/office/powerpoint/2010/main" val="6856740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P spid="8" grpId="0" animBg="1"/>
      <p:bldP spid="9" grpId="0" animBg="1"/>
      <p:bldP spid="15" grpId="0" animBg="1"/>
      <p:bldP spid="16" grpId="0"/>
      <p:bldP spid="17"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at Different GPU Weights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125</a:t>
            </a:fld>
            <a:endParaRPr lang="en-US" altLang="en-US">
              <a:solidFill>
                <a:srgbClr val="000000"/>
              </a:solidFill>
            </a:endParaRPr>
          </a:p>
        </p:txBody>
      </p:sp>
      <p:graphicFrame>
        <p:nvGraphicFramePr>
          <p:cNvPr id="8" name="Chart 7"/>
          <p:cNvGraphicFramePr>
            <a:graphicFrameLocks/>
          </p:cNvGraphicFramePr>
          <p:nvPr/>
        </p:nvGraphicFramePr>
        <p:xfrm>
          <a:off x="323529" y="980728"/>
          <a:ext cx="7992888" cy="42481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473036" y="1517927"/>
            <a:ext cx="2327563" cy="830997"/>
          </a:xfrm>
          <a:prstGeom prst="rect">
            <a:avLst/>
          </a:prstGeom>
          <a:solidFill>
            <a:schemeClr val="bg1"/>
          </a:solidFill>
        </p:spPr>
        <p:txBody>
          <a:bodyPr wrap="square" lIns="91416" tIns="45709" rIns="91416" bIns="45709" rtlCol="0">
            <a:spAutoFit/>
          </a:bodyPr>
          <a:lstStyle/>
          <a:p>
            <a:pPr defTabSz="914165"/>
            <a:r>
              <a:rPr lang="en-US" sz="2400" b="1" dirty="0">
                <a:solidFill>
                  <a:srgbClr val="000000"/>
                </a:solidFill>
                <a:latin typeface="Tahoma"/>
              </a:rPr>
              <a:t>Best Previous </a:t>
            </a:r>
          </a:p>
          <a:p>
            <a:pPr defTabSz="914165"/>
            <a:r>
              <a:rPr lang="en-US" sz="2400" b="1" dirty="0">
                <a:solidFill>
                  <a:srgbClr val="000000"/>
                </a:solidFill>
                <a:latin typeface="Tahoma"/>
              </a:rPr>
              <a:t>Scheduler</a:t>
            </a:r>
          </a:p>
        </p:txBody>
      </p:sp>
      <p:sp>
        <p:nvSpPr>
          <p:cNvPr id="6" name="Right Brace 5"/>
          <p:cNvSpPr/>
          <p:nvPr/>
        </p:nvSpPr>
        <p:spPr>
          <a:xfrm rot="5400000">
            <a:off x="3210792" y="1776845"/>
            <a:ext cx="415634" cy="3719945"/>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7" name="Right Brace 6"/>
          <p:cNvSpPr/>
          <p:nvPr/>
        </p:nvSpPr>
        <p:spPr>
          <a:xfrm rot="5400000">
            <a:off x="6422024" y="2507017"/>
            <a:ext cx="421698" cy="2251384"/>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9" name="Right Brace 8"/>
          <p:cNvSpPr/>
          <p:nvPr/>
        </p:nvSpPr>
        <p:spPr>
          <a:xfrm rot="5400000">
            <a:off x="5179434" y="3521007"/>
            <a:ext cx="426892" cy="228601"/>
          </a:xfrm>
          <a:prstGeom prst="righ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10" name="TextBox 9"/>
          <p:cNvSpPr txBox="1"/>
          <p:nvPr/>
        </p:nvSpPr>
        <p:spPr>
          <a:xfrm>
            <a:off x="2951018" y="3803075"/>
            <a:ext cx="1003801" cy="400110"/>
          </a:xfrm>
          <a:prstGeom prst="rect">
            <a:avLst/>
          </a:prstGeom>
          <a:noFill/>
        </p:spPr>
        <p:txBody>
          <a:bodyPr wrap="none" lIns="91416" tIns="45709" rIns="91416" bIns="45709" rtlCol="0">
            <a:spAutoFit/>
          </a:bodyPr>
          <a:lstStyle/>
          <a:p>
            <a:pPr defTabSz="914165"/>
            <a:r>
              <a:rPr lang="en-US" sz="2000" b="1" dirty="0">
                <a:solidFill>
                  <a:srgbClr val="000000"/>
                </a:solidFill>
                <a:latin typeface="Tahoma"/>
              </a:rPr>
              <a:t>ATLAS</a:t>
            </a:r>
          </a:p>
        </p:txBody>
      </p:sp>
      <p:sp>
        <p:nvSpPr>
          <p:cNvPr id="11" name="TextBox 10"/>
          <p:cNvSpPr txBox="1"/>
          <p:nvPr/>
        </p:nvSpPr>
        <p:spPr>
          <a:xfrm>
            <a:off x="5056926" y="3789218"/>
            <a:ext cx="742511" cy="400110"/>
          </a:xfrm>
          <a:prstGeom prst="rect">
            <a:avLst/>
          </a:prstGeom>
          <a:noFill/>
        </p:spPr>
        <p:txBody>
          <a:bodyPr wrap="none" lIns="91416" tIns="45709" rIns="91416" bIns="45709" rtlCol="0">
            <a:spAutoFit/>
          </a:bodyPr>
          <a:lstStyle/>
          <a:p>
            <a:pPr defTabSz="914165"/>
            <a:r>
              <a:rPr lang="en-US" sz="2000" b="1" dirty="0">
                <a:solidFill>
                  <a:srgbClr val="000000"/>
                </a:solidFill>
                <a:latin typeface="Tahoma"/>
              </a:rPr>
              <a:t>TCM</a:t>
            </a:r>
          </a:p>
        </p:txBody>
      </p:sp>
      <p:sp>
        <p:nvSpPr>
          <p:cNvPr id="12" name="TextBox 9"/>
          <p:cNvSpPr txBox="1"/>
          <p:nvPr/>
        </p:nvSpPr>
        <p:spPr>
          <a:xfrm>
            <a:off x="6040023" y="3790054"/>
            <a:ext cx="1261884" cy="400110"/>
          </a:xfrm>
          <a:prstGeom prst="rect">
            <a:avLst/>
          </a:prstGeom>
          <a:noFill/>
        </p:spPr>
        <p:txBody>
          <a:bodyPr wrap="none" lIns="91416" tIns="45709" rIns="91416" bIns="4570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65"/>
            <a:r>
              <a:rPr lang="en-US" sz="2000" b="1" dirty="0">
                <a:solidFill>
                  <a:srgbClr val="000000"/>
                </a:solidFill>
                <a:latin typeface="Tahoma"/>
              </a:rPr>
              <a:t>FR-FCFS</a:t>
            </a:r>
          </a:p>
        </p:txBody>
      </p:sp>
      <p:sp>
        <p:nvSpPr>
          <p:cNvPr id="13" name="Rectangle 12"/>
          <p:cNvSpPr/>
          <p:nvPr/>
        </p:nvSpPr>
        <p:spPr>
          <a:xfrm>
            <a:off x="2127380" y="1791483"/>
            <a:ext cx="335902"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7" name="Straight Connector 16"/>
          <p:cNvCxnSpPr/>
          <p:nvPr/>
        </p:nvCxnSpPr>
        <p:spPr>
          <a:xfrm>
            <a:off x="2152648" y="1814523"/>
            <a:ext cx="2619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7550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P spid="11" grpId="0"/>
      <p:bldP spid="1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08720"/>
            <a:ext cx="8610600" cy="533968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At every GPU weight, SMS outperforms the best previous scheduling algorithm for that weight</a:t>
            </a:r>
          </a:p>
        </p:txBody>
      </p:sp>
      <p:sp>
        <p:nvSpPr>
          <p:cNvPr id="2" name="Title 1"/>
          <p:cNvSpPr>
            <a:spLocks noGrp="1"/>
          </p:cNvSpPr>
          <p:nvPr>
            <p:ph type="title"/>
          </p:nvPr>
        </p:nvSpPr>
        <p:spPr/>
        <p:txBody>
          <a:bodyPr/>
          <a:lstStyle/>
          <a:p>
            <a:r>
              <a:rPr lang="en-US" dirty="0" smtClean="0"/>
              <a:t>Performance at Different GPU Weights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126</a:t>
            </a:fld>
            <a:endParaRPr lang="en-US" altLang="en-US">
              <a:solidFill>
                <a:srgbClr val="000000"/>
              </a:solidFill>
            </a:endParaRPr>
          </a:p>
        </p:txBody>
      </p:sp>
      <p:graphicFrame>
        <p:nvGraphicFramePr>
          <p:cNvPr id="8" name="Chart 7"/>
          <p:cNvGraphicFramePr>
            <a:graphicFrameLocks/>
          </p:cNvGraphicFramePr>
          <p:nvPr/>
        </p:nvGraphicFramePr>
        <p:xfrm>
          <a:off x="323529" y="980728"/>
          <a:ext cx="7992888" cy="4248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2043113" y="1620015"/>
            <a:ext cx="429695"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2" name="Straight Connector 11"/>
          <p:cNvCxnSpPr/>
          <p:nvPr/>
        </p:nvCxnSpPr>
        <p:spPr>
          <a:xfrm>
            <a:off x="2152648" y="1814523"/>
            <a:ext cx="2619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14611" y="2110588"/>
            <a:ext cx="429695"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 name="TextBox 8"/>
          <p:cNvSpPr txBox="1"/>
          <p:nvPr/>
        </p:nvSpPr>
        <p:spPr>
          <a:xfrm>
            <a:off x="2476503" y="2251365"/>
            <a:ext cx="2327563" cy="461665"/>
          </a:xfrm>
          <a:prstGeom prst="rect">
            <a:avLst/>
          </a:prstGeom>
          <a:solidFill>
            <a:schemeClr val="bg1"/>
          </a:solidFill>
        </p:spPr>
        <p:txBody>
          <a:bodyPr wrap="square" lIns="91416" tIns="45709" rIns="91416" bIns="45709" rtlCol="0">
            <a:spAutoFit/>
          </a:bodyPr>
          <a:lstStyle/>
          <a:p>
            <a:pPr defTabSz="914165"/>
            <a:r>
              <a:rPr lang="en-US" sz="2400" b="1" dirty="0">
                <a:solidFill>
                  <a:srgbClr val="000000"/>
                </a:solidFill>
                <a:latin typeface="Tahoma"/>
              </a:rPr>
              <a:t>SMS</a:t>
            </a:r>
          </a:p>
        </p:txBody>
      </p:sp>
      <p:sp>
        <p:nvSpPr>
          <p:cNvPr id="10" name="TextBox 9"/>
          <p:cNvSpPr txBox="1"/>
          <p:nvPr/>
        </p:nvSpPr>
        <p:spPr>
          <a:xfrm>
            <a:off x="2473036" y="1517927"/>
            <a:ext cx="2327563" cy="830997"/>
          </a:xfrm>
          <a:prstGeom prst="rect">
            <a:avLst/>
          </a:prstGeom>
          <a:solidFill>
            <a:schemeClr val="bg1"/>
          </a:solidFill>
        </p:spPr>
        <p:txBody>
          <a:bodyPr wrap="square" lIns="91416" tIns="45709" rIns="91416" bIns="45709" rtlCol="0">
            <a:spAutoFit/>
          </a:bodyPr>
          <a:lstStyle/>
          <a:p>
            <a:pPr defTabSz="914165"/>
            <a:r>
              <a:rPr lang="en-US" sz="2400" b="1" dirty="0">
                <a:solidFill>
                  <a:srgbClr val="000000"/>
                </a:solidFill>
                <a:latin typeface="Tahoma"/>
              </a:rPr>
              <a:t>Best Previous </a:t>
            </a:r>
          </a:p>
          <a:p>
            <a:pPr defTabSz="914165"/>
            <a:r>
              <a:rPr lang="en-US" sz="2400" b="1" dirty="0">
                <a:solidFill>
                  <a:srgbClr val="000000"/>
                </a:solidFill>
                <a:latin typeface="Tahoma"/>
              </a:rPr>
              <a:t>Scheduler</a:t>
            </a:r>
          </a:p>
        </p:txBody>
      </p:sp>
      <p:sp>
        <p:nvSpPr>
          <p:cNvPr id="14" name="Rectangle 13"/>
          <p:cNvSpPr/>
          <p:nvPr/>
        </p:nvSpPr>
        <p:spPr>
          <a:xfrm>
            <a:off x="1933575" y="2053478"/>
            <a:ext cx="215406" cy="54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extLst>
      <p:ext uri="{BB962C8B-B14F-4D97-AF65-F5344CB8AC3E}">
        <p14:creationId xmlns:p14="http://schemas.microsoft.com/office/powerpoint/2010/main" val="13932802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Results in the Paper</a:t>
            </a:r>
            <a:endParaRPr lang="en-US" dirty="0"/>
          </a:p>
        </p:txBody>
      </p:sp>
      <p:sp>
        <p:nvSpPr>
          <p:cNvPr id="3" name="Content Placeholder 2"/>
          <p:cNvSpPr>
            <a:spLocks noGrp="1"/>
          </p:cNvSpPr>
          <p:nvPr>
            <p:ph idx="1"/>
          </p:nvPr>
        </p:nvSpPr>
        <p:spPr/>
        <p:txBody>
          <a:bodyPr/>
          <a:lstStyle/>
          <a:p>
            <a:r>
              <a:rPr lang="en-US" dirty="0" smtClean="0"/>
              <a:t>Fairness evaluation</a:t>
            </a:r>
          </a:p>
          <a:p>
            <a:pPr lvl="1"/>
            <a:r>
              <a:rPr lang="en-US" dirty="0" smtClean="0">
                <a:solidFill>
                  <a:srgbClr val="0000FF"/>
                </a:solidFill>
              </a:rPr>
              <a:t>47.6%</a:t>
            </a:r>
            <a:r>
              <a:rPr lang="en-US" dirty="0" smtClean="0"/>
              <a:t> </a:t>
            </a:r>
            <a:r>
              <a:rPr lang="en-US" dirty="0" smtClean="0">
                <a:solidFill>
                  <a:srgbClr val="0000FF"/>
                </a:solidFill>
              </a:rPr>
              <a:t>improvement</a:t>
            </a:r>
            <a:r>
              <a:rPr lang="en-US" dirty="0" smtClean="0"/>
              <a:t> over the best previous algorithms</a:t>
            </a:r>
          </a:p>
          <a:p>
            <a:pPr lvl="1"/>
            <a:endParaRPr lang="en-US" sz="1000" dirty="0"/>
          </a:p>
          <a:p>
            <a:r>
              <a:rPr lang="en-US" dirty="0" smtClean="0"/>
              <a:t>Individual CPU and GPU performance breakdowns</a:t>
            </a:r>
          </a:p>
          <a:p>
            <a:endParaRPr lang="en-US" sz="1000" dirty="0"/>
          </a:p>
          <a:p>
            <a:r>
              <a:rPr lang="en-US" dirty="0" smtClean="0"/>
              <a:t>CPU-only scenarios</a:t>
            </a:r>
          </a:p>
          <a:p>
            <a:pPr lvl="1"/>
            <a:r>
              <a:rPr lang="en-US" dirty="0" smtClean="0">
                <a:solidFill>
                  <a:srgbClr val="0000FF"/>
                </a:solidFill>
              </a:rPr>
              <a:t>Competitive performance </a:t>
            </a:r>
            <a:r>
              <a:rPr lang="en-US" dirty="0" smtClean="0"/>
              <a:t>with previous algorithms</a:t>
            </a:r>
          </a:p>
          <a:p>
            <a:endParaRPr lang="en-US" sz="1000" dirty="0"/>
          </a:p>
          <a:p>
            <a:r>
              <a:rPr lang="en-US" dirty="0" smtClean="0"/>
              <a:t>Scalability results</a:t>
            </a:r>
          </a:p>
          <a:p>
            <a:pPr lvl="1"/>
            <a:r>
              <a:rPr lang="en-US" dirty="0" smtClean="0"/>
              <a:t>SMS’ performance and fairness </a:t>
            </a:r>
            <a:r>
              <a:rPr lang="en-US" dirty="0" smtClean="0">
                <a:solidFill>
                  <a:srgbClr val="0000FF"/>
                </a:solidFill>
              </a:rPr>
              <a:t>scales better </a:t>
            </a:r>
            <a:r>
              <a:rPr lang="en-US" dirty="0" smtClean="0"/>
              <a:t>than previous algorithms as the number of cores and memory channels increases</a:t>
            </a:r>
          </a:p>
          <a:p>
            <a:endParaRPr lang="en-US" sz="1000" dirty="0"/>
          </a:p>
          <a:p>
            <a:r>
              <a:rPr lang="en-US" dirty="0" smtClean="0"/>
              <a:t>Analysis of SMS design parameters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127</a:t>
            </a:fld>
            <a:endParaRPr lang="en-US" altLang="en-US">
              <a:solidFill>
                <a:srgbClr val="000000"/>
              </a:solidFill>
            </a:endParaRPr>
          </a:p>
        </p:txBody>
      </p:sp>
    </p:spTree>
    <p:extLst>
      <p:ext uri="{BB962C8B-B14F-4D97-AF65-F5344CB8AC3E}">
        <p14:creationId xmlns:p14="http://schemas.microsoft.com/office/powerpoint/2010/main" val="3287203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b="1" dirty="0" smtClean="0"/>
              <a:t>Observation: </a:t>
            </a:r>
            <a:r>
              <a:rPr lang="en-US" sz="2200" dirty="0"/>
              <a:t>Heterogeneous CPU-GPU systems require memory schedulers with </a:t>
            </a:r>
            <a:r>
              <a:rPr lang="en-US" sz="2200" dirty="0">
                <a:solidFill>
                  <a:srgbClr val="FF0000"/>
                </a:solidFill>
              </a:rPr>
              <a:t>large request buffers</a:t>
            </a:r>
          </a:p>
          <a:p>
            <a:endParaRPr lang="en-US" sz="1000" dirty="0"/>
          </a:p>
          <a:p>
            <a:r>
              <a:rPr lang="en-US" b="1" dirty="0" smtClean="0"/>
              <a:t>Problem: </a:t>
            </a:r>
            <a:r>
              <a:rPr lang="en-US" sz="2200" dirty="0"/>
              <a:t>Existing monolithic application-aware memory scheduler designs are </a:t>
            </a:r>
            <a:r>
              <a:rPr lang="en-US" sz="2200" dirty="0">
                <a:solidFill>
                  <a:srgbClr val="FF0000"/>
                </a:solidFill>
              </a:rPr>
              <a:t>hard to scale</a:t>
            </a:r>
            <a:r>
              <a:rPr lang="en-US" sz="2200" dirty="0"/>
              <a:t> to large request buffer size</a:t>
            </a:r>
          </a:p>
          <a:p>
            <a:endParaRPr lang="en-US" sz="1000" dirty="0"/>
          </a:p>
          <a:p>
            <a:r>
              <a:rPr lang="en-US" b="1" dirty="0" smtClean="0"/>
              <a:t>Solution: </a:t>
            </a:r>
            <a:r>
              <a:rPr lang="en-US" sz="2200" dirty="0"/>
              <a:t>Staged Memory Scheduling (SMS) </a:t>
            </a:r>
          </a:p>
          <a:p>
            <a:pPr lvl="1">
              <a:buNone/>
            </a:pPr>
            <a:r>
              <a:rPr lang="en-US" dirty="0" smtClean="0">
                <a:solidFill>
                  <a:srgbClr val="0000FF"/>
                </a:solidFill>
              </a:rPr>
              <a:t>decomposes the memory controller into three simple stages</a:t>
            </a:r>
            <a:r>
              <a:rPr lang="en-US" dirty="0" smtClean="0"/>
              <a:t>:</a:t>
            </a:r>
          </a:p>
          <a:p>
            <a:pPr lvl="1">
              <a:buNone/>
            </a:pPr>
            <a:r>
              <a:rPr lang="en-US" dirty="0" smtClean="0"/>
              <a:t>1) Batch formation: maintains row buffer locality</a:t>
            </a:r>
          </a:p>
          <a:p>
            <a:pPr lvl="1">
              <a:buNone/>
            </a:pPr>
            <a:r>
              <a:rPr lang="en-US" dirty="0" smtClean="0"/>
              <a:t>2) Batch scheduler: reduces interference between applications</a:t>
            </a:r>
          </a:p>
          <a:p>
            <a:pPr lvl="1">
              <a:buNone/>
            </a:pPr>
            <a:r>
              <a:rPr lang="en-US" dirty="0" smtClean="0"/>
              <a:t>3) DRAM </a:t>
            </a:r>
            <a:r>
              <a:rPr lang="en-US" dirty="0"/>
              <a:t>c</a:t>
            </a:r>
            <a:r>
              <a:rPr lang="en-US" dirty="0" smtClean="0"/>
              <a:t>ommand scheduler: issues requests to DRAM</a:t>
            </a:r>
          </a:p>
          <a:p>
            <a:endParaRPr lang="en-US" sz="1000" dirty="0"/>
          </a:p>
          <a:p>
            <a:r>
              <a:rPr lang="en-US" dirty="0" smtClean="0"/>
              <a:t>Compared to state-of-the-art memory schedulers:</a:t>
            </a:r>
          </a:p>
          <a:p>
            <a:pPr lvl="1"/>
            <a:r>
              <a:rPr lang="en-US" dirty="0" smtClean="0">
                <a:solidFill>
                  <a:srgbClr val="0000FF"/>
                </a:solidFill>
              </a:rPr>
              <a:t>SMS is significantly simpler and more scalable</a:t>
            </a:r>
          </a:p>
          <a:p>
            <a:pPr lvl="1"/>
            <a:r>
              <a:rPr lang="en-US" dirty="0" smtClean="0">
                <a:solidFill>
                  <a:srgbClr val="0000FF"/>
                </a:solidFill>
              </a:rPr>
              <a:t>SMS provides higher performance and fairness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128</a:t>
            </a:fld>
            <a:endParaRPr lang="en-US" altLang="en-US">
              <a:solidFill>
                <a:srgbClr val="000000"/>
              </a:solidFill>
            </a:endParaRPr>
          </a:p>
        </p:txBody>
      </p:sp>
    </p:spTree>
    <p:extLst>
      <p:ext uri="{BB962C8B-B14F-4D97-AF65-F5344CB8AC3E}">
        <p14:creationId xmlns:p14="http://schemas.microsoft.com/office/powerpoint/2010/main" val="28160179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Memory Service Guarantees</a:t>
            </a:r>
            <a:endParaRPr lang="en-US" dirty="0"/>
          </a:p>
        </p:txBody>
      </p:sp>
      <p:sp>
        <p:nvSpPr>
          <p:cNvPr id="3" name="Content Placeholder 2"/>
          <p:cNvSpPr>
            <a:spLocks noGrp="1"/>
          </p:cNvSpPr>
          <p:nvPr>
            <p:ph idx="1"/>
          </p:nvPr>
        </p:nvSpPr>
        <p:spPr/>
        <p:txBody>
          <a:bodyPr/>
          <a:lstStyle/>
          <a:p>
            <a:r>
              <a:rPr lang="en-US" dirty="0" smtClean="0"/>
              <a:t>Goal: </a:t>
            </a:r>
            <a:r>
              <a:rPr lang="en-US" dirty="0" smtClean="0">
                <a:solidFill>
                  <a:srgbClr val="0000FF"/>
                </a:solidFill>
              </a:rPr>
              <a:t>Satisfy performance bounds/requirements in the presence of shared main memory, prefetchers, heterogeneous agents, and hybrid memory</a:t>
            </a:r>
          </a:p>
          <a:p>
            <a:endParaRPr lang="en-US" dirty="0"/>
          </a:p>
          <a:p>
            <a:r>
              <a:rPr lang="en-US" dirty="0" smtClean="0"/>
              <a:t>Approach: </a:t>
            </a:r>
          </a:p>
          <a:p>
            <a:pPr lvl="1"/>
            <a:r>
              <a:rPr lang="en-US" dirty="0" smtClean="0"/>
              <a:t>Develop techniques/models to accurately estimate the performance of an application/agent in the presence of resource sharing</a:t>
            </a:r>
          </a:p>
          <a:p>
            <a:pPr lvl="1"/>
            <a:r>
              <a:rPr lang="en-US" dirty="0" smtClean="0"/>
              <a:t>Develop mechanisms (hardware and software) to enable the resource partitioning/prioritization needed to achieve the required performance levels for all applications</a:t>
            </a:r>
          </a:p>
          <a:p>
            <a:pPr lvl="1"/>
            <a:r>
              <a:rPr lang="en-US" dirty="0" smtClean="0"/>
              <a:t>All the while providing high system performance </a:t>
            </a:r>
          </a:p>
          <a:p>
            <a:pPr lvl="1"/>
            <a:endParaRPr lang="en-US" dirty="0"/>
          </a:p>
        </p:txBody>
      </p:sp>
      <p:sp>
        <p:nvSpPr>
          <p:cNvPr id="4" name="Slide Number Placeholder 3"/>
          <p:cNvSpPr>
            <a:spLocks noGrp="1"/>
          </p:cNvSpPr>
          <p:nvPr>
            <p:ph type="sldNum" sz="quarter" idx="11"/>
          </p:nvPr>
        </p:nvSpPr>
        <p:spPr/>
        <p:txBody>
          <a:bodyPr/>
          <a:lstStyle/>
          <a:p>
            <a:fld id="{71752C56-4F8A-824F-A263-2404B5D536A2}" type="slidenum">
              <a:rPr lang="en-US" smtClean="0"/>
              <a:pPr/>
              <a:t>129</a:t>
            </a:fld>
            <a:endParaRPr lang="en-US"/>
          </a:p>
        </p:txBody>
      </p:sp>
    </p:spTree>
    <p:extLst>
      <p:ext uri="{BB962C8B-B14F-4D97-AF65-F5344CB8AC3E}">
        <p14:creationId xmlns:p14="http://schemas.microsoft.com/office/powerpoint/2010/main" val="9031275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8245D5-B0F2-FA42-BDF2-6029CF0DAEC6}" type="slidenum">
              <a:rPr lang="en-US" sz="1600">
                <a:solidFill>
                  <a:srgbClr val="000000"/>
                </a:solidFill>
                <a:latin typeface="Garamond" charset="0"/>
                <a:cs typeface="Arial" charset="0"/>
              </a:rPr>
              <a:pPr eaLnBrk="1" hangingPunct="1"/>
              <a:t>13</a:t>
            </a:fld>
            <a:endParaRPr lang="en-US" sz="1600">
              <a:solidFill>
                <a:srgbClr val="000000"/>
              </a:solidFill>
              <a:latin typeface="Garamond" charset="0"/>
              <a:cs typeface="Arial" charset="0"/>
            </a:endParaRPr>
          </a:p>
        </p:txBody>
      </p:sp>
      <p:sp>
        <p:nvSpPr>
          <p:cNvPr id="31746" name="Rectangle 2"/>
          <p:cNvSpPr>
            <a:spLocks noGrp="1" noChangeArrowheads="1"/>
          </p:cNvSpPr>
          <p:nvPr>
            <p:ph type="title"/>
          </p:nvPr>
        </p:nvSpPr>
        <p:spPr/>
        <p:txBody>
          <a:bodyPr/>
          <a:lstStyle/>
          <a:p>
            <a:r>
              <a:rPr lang="en-US">
                <a:latin typeface="Garamond" charset="0"/>
              </a:rPr>
              <a:t>DRAM Controllers</a:t>
            </a:r>
          </a:p>
        </p:txBody>
      </p:sp>
      <p:sp>
        <p:nvSpPr>
          <p:cNvPr id="31747" name="Rectangle 3"/>
          <p:cNvSpPr>
            <a:spLocks noGrp="1" noChangeArrowheads="1"/>
          </p:cNvSpPr>
          <p:nvPr>
            <p:ph type="body" idx="1"/>
          </p:nvPr>
        </p:nvSpPr>
        <p:spPr>
          <a:xfrm>
            <a:off x="228600" y="1182688"/>
            <a:ext cx="8610600" cy="4876800"/>
          </a:xfrm>
        </p:spPr>
        <p:txBody>
          <a:bodyPr/>
          <a:lstStyle/>
          <a:p>
            <a:r>
              <a:rPr lang="en-US" dirty="0">
                <a:latin typeface="Tahoma" charset="0"/>
              </a:rPr>
              <a:t>A row-conflict memory access takes significantly longer than a row-hit access</a:t>
            </a:r>
          </a:p>
          <a:p>
            <a:endParaRPr lang="en-US" dirty="0">
              <a:latin typeface="Tahoma" charset="0"/>
            </a:endParaRPr>
          </a:p>
          <a:p>
            <a:r>
              <a:rPr lang="en-US" dirty="0">
                <a:latin typeface="Tahoma" charset="0"/>
              </a:rPr>
              <a:t>Current controllers take advantage of the row buffer</a:t>
            </a:r>
          </a:p>
          <a:p>
            <a:pPr lvl="1"/>
            <a:endParaRPr lang="en-US" sz="1600" dirty="0">
              <a:latin typeface="Tahoma" charset="0"/>
              <a:ea typeface="ＭＳ Ｐゴシック" charset="0"/>
            </a:endParaRPr>
          </a:p>
          <a:p>
            <a:r>
              <a:rPr lang="en-US" dirty="0">
                <a:latin typeface="Tahoma" charset="0"/>
              </a:rPr>
              <a:t>Commonly used scheduling policy (FR-FCFS) </a:t>
            </a:r>
            <a:r>
              <a:rPr lang="en-US" sz="1800" dirty="0">
                <a:latin typeface="Tahoma" charset="0"/>
              </a:rPr>
              <a:t>[</a:t>
            </a:r>
            <a:r>
              <a:rPr lang="en-US" sz="1800" dirty="0" err="1">
                <a:latin typeface="Tahoma" charset="0"/>
              </a:rPr>
              <a:t>Rixner</a:t>
            </a:r>
            <a:r>
              <a:rPr lang="en-US" sz="1800" dirty="0">
                <a:latin typeface="Tahoma" charset="0"/>
              </a:rPr>
              <a:t> 2000]*</a:t>
            </a:r>
          </a:p>
          <a:p>
            <a:pPr lvl="1">
              <a:buFont typeface="Wingdings" charset="0"/>
              <a:buNone/>
            </a:pPr>
            <a:r>
              <a:rPr lang="en-US" dirty="0">
                <a:solidFill>
                  <a:srgbClr val="003399"/>
                </a:solidFill>
                <a:latin typeface="Tahoma" charset="0"/>
                <a:ea typeface="ＭＳ Ｐゴシック" charset="0"/>
              </a:rPr>
              <a:t>(1) Row-hit first:</a:t>
            </a:r>
            <a:r>
              <a:rPr lang="en-US" dirty="0">
                <a:latin typeface="Tahoma" charset="0"/>
                <a:ea typeface="ＭＳ Ｐゴシック" charset="0"/>
              </a:rPr>
              <a:t> Service row-hit memory accesses first</a:t>
            </a:r>
          </a:p>
          <a:p>
            <a:pPr lvl="1">
              <a:buFont typeface="Wingdings" charset="0"/>
              <a:buNone/>
            </a:pPr>
            <a:r>
              <a:rPr lang="en-US" dirty="0">
                <a:solidFill>
                  <a:srgbClr val="003399"/>
                </a:solidFill>
                <a:latin typeface="Tahoma" charset="0"/>
                <a:ea typeface="ＭＳ Ｐゴシック" charset="0"/>
              </a:rPr>
              <a:t>(2) Oldest-first:</a:t>
            </a:r>
            <a:r>
              <a:rPr lang="en-US" dirty="0">
                <a:latin typeface="Tahoma" charset="0"/>
                <a:ea typeface="ＭＳ Ｐゴシック" charset="0"/>
              </a:rPr>
              <a:t> Then service older accesses first</a:t>
            </a:r>
          </a:p>
          <a:p>
            <a:pPr lvl="1"/>
            <a:endParaRPr lang="en-US" dirty="0">
              <a:latin typeface="Tahoma" charset="0"/>
              <a:ea typeface="ＭＳ Ｐゴシック" charset="0"/>
            </a:endParaRPr>
          </a:p>
          <a:p>
            <a:r>
              <a:rPr lang="en-US" dirty="0">
                <a:latin typeface="Tahoma" charset="0"/>
              </a:rPr>
              <a:t>This scheduling policy aims to maximize DRAM </a:t>
            </a:r>
            <a:r>
              <a:rPr lang="en-US" dirty="0" smtClean="0">
                <a:latin typeface="Tahoma" charset="0"/>
              </a:rPr>
              <a:t>throughput</a:t>
            </a:r>
          </a:p>
          <a:p>
            <a:pPr marL="695040" lvl="2" indent="-342761"/>
            <a:r>
              <a:rPr lang="en-US" dirty="0">
                <a:solidFill>
                  <a:srgbClr val="FF0000"/>
                </a:solidFill>
                <a:latin typeface="Tahoma" charset="0"/>
              </a:rPr>
              <a:t>But, it is unfair when multiple threads share the DRAM system  </a:t>
            </a:r>
          </a:p>
          <a:p>
            <a:endParaRPr lang="en-US" dirty="0">
              <a:latin typeface="Tahoma" charset="0"/>
            </a:endParaRPr>
          </a:p>
        </p:txBody>
      </p:sp>
      <p:sp>
        <p:nvSpPr>
          <p:cNvPr id="31748" name="TextBox 6"/>
          <p:cNvSpPr txBox="1">
            <a:spLocks noChangeArrowheads="1"/>
          </p:cNvSpPr>
          <p:nvPr/>
        </p:nvSpPr>
        <p:spPr bwMode="auto">
          <a:xfrm>
            <a:off x="304801" y="5847358"/>
            <a:ext cx="8232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200" dirty="0">
                <a:solidFill>
                  <a:srgbClr val="000000"/>
                </a:solidFill>
                <a:cs typeface="Arial" charset="0"/>
              </a:rPr>
              <a:t>*</a:t>
            </a:r>
            <a:r>
              <a:rPr lang="en-US" sz="1200" dirty="0" err="1">
                <a:solidFill>
                  <a:srgbClr val="000000"/>
                </a:solidFill>
                <a:cs typeface="Arial" charset="0"/>
              </a:rPr>
              <a:t>Rixner</a:t>
            </a:r>
            <a:r>
              <a:rPr lang="en-US" sz="1200" dirty="0">
                <a:solidFill>
                  <a:srgbClr val="000000"/>
                </a:solidFill>
                <a:cs typeface="Arial" charset="0"/>
              </a:rPr>
              <a:t> et al., </a:t>
            </a:r>
            <a:r>
              <a:rPr lang="ja-JP" altLang="en-US" sz="1200" dirty="0">
                <a:solidFill>
                  <a:srgbClr val="000000"/>
                </a:solidFill>
                <a:cs typeface="Arial" charset="0"/>
              </a:rPr>
              <a:t>“</a:t>
            </a:r>
            <a:r>
              <a:rPr lang="en-US" altLang="ja-JP" sz="1200" dirty="0">
                <a:solidFill>
                  <a:srgbClr val="000000"/>
                </a:solidFill>
                <a:cs typeface="Arial" charset="0"/>
              </a:rPr>
              <a:t>Memory Access Scheduling,</a:t>
            </a:r>
            <a:r>
              <a:rPr lang="ja-JP" altLang="en-US" sz="1200" dirty="0">
                <a:solidFill>
                  <a:srgbClr val="000000"/>
                </a:solidFill>
                <a:cs typeface="Arial" charset="0"/>
              </a:rPr>
              <a:t>”</a:t>
            </a:r>
            <a:r>
              <a:rPr lang="en-US" altLang="ja-JP" sz="1200" dirty="0">
                <a:solidFill>
                  <a:srgbClr val="000000"/>
                </a:solidFill>
                <a:cs typeface="Arial" charset="0"/>
              </a:rPr>
              <a:t> ISCA 2000.</a:t>
            </a:r>
          </a:p>
          <a:p>
            <a:pPr defTabSz="914165" eaLnBrk="1" fontAlgn="base" hangingPunct="1">
              <a:spcBef>
                <a:spcPct val="0"/>
              </a:spcBef>
              <a:spcAft>
                <a:spcPct val="0"/>
              </a:spcAft>
            </a:pPr>
            <a:r>
              <a:rPr lang="en-US" sz="1200" dirty="0">
                <a:solidFill>
                  <a:srgbClr val="000000"/>
                </a:solidFill>
                <a:cs typeface="Arial" charset="0"/>
              </a:rPr>
              <a:t>*</a:t>
            </a:r>
            <a:r>
              <a:rPr lang="en-US" sz="1200" dirty="0" err="1">
                <a:solidFill>
                  <a:srgbClr val="000000"/>
                </a:solidFill>
                <a:cs typeface="Arial" charset="0"/>
              </a:rPr>
              <a:t>Zuravleff</a:t>
            </a:r>
            <a:r>
              <a:rPr lang="en-US" sz="1200" dirty="0">
                <a:solidFill>
                  <a:srgbClr val="000000"/>
                </a:solidFill>
                <a:cs typeface="Arial" charset="0"/>
              </a:rPr>
              <a:t> and Robinson, </a:t>
            </a:r>
            <a:r>
              <a:rPr lang="ja-JP" altLang="en-US" sz="1200" dirty="0">
                <a:solidFill>
                  <a:srgbClr val="000000"/>
                </a:solidFill>
                <a:cs typeface="Arial" charset="0"/>
              </a:rPr>
              <a:t>“</a:t>
            </a:r>
            <a:r>
              <a:rPr lang="en-US" altLang="ja-JP" sz="1200" dirty="0">
                <a:solidFill>
                  <a:srgbClr val="000000"/>
                </a:solidFill>
                <a:cs typeface="Arial" charset="0"/>
              </a:rPr>
              <a:t>Controller for a synchronous DRAM …,</a:t>
            </a:r>
            <a:r>
              <a:rPr lang="ja-JP" altLang="en-US" sz="1200" dirty="0">
                <a:solidFill>
                  <a:srgbClr val="000000"/>
                </a:solidFill>
                <a:cs typeface="Arial" charset="0"/>
              </a:rPr>
              <a:t>”</a:t>
            </a:r>
            <a:r>
              <a:rPr lang="en-US" altLang="ja-JP" sz="1200" dirty="0">
                <a:solidFill>
                  <a:srgbClr val="000000"/>
                </a:solidFill>
                <a:cs typeface="Arial" charset="0"/>
              </a:rPr>
              <a:t> US Patent 5,630,096, May 1997.</a:t>
            </a:r>
            <a:endParaRPr lang="en-US" sz="1200" dirty="0">
              <a:solidFill>
                <a:srgbClr val="000000"/>
              </a:solidFill>
              <a:cs typeface="Arial" charset="0"/>
            </a:endParaRPr>
          </a:p>
        </p:txBody>
      </p:sp>
    </p:spTree>
    <p:extLst>
      <p:ext uri="{BB962C8B-B14F-4D97-AF65-F5344CB8AC3E}">
        <p14:creationId xmlns:p14="http://schemas.microsoft.com/office/powerpoint/2010/main" val="12970007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1142984"/>
            <a:ext cx="8643998" cy="2214578"/>
          </a:xfrm>
        </p:spPr>
        <p:txBody>
          <a:bodyPr anchor="ctr">
            <a:noAutofit/>
          </a:bodyPr>
          <a:lstStyle/>
          <a:p>
            <a:pPr algn="ctr"/>
            <a:r>
              <a:rPr lang="en-US" sz="4000" b="1" dirty="0">
                <a:solidFill>
                  <a:schemeClr val="accent2"/>
                </a:solidFill>
                <a:latin typeface="Garamond" pitchFamily="18" charset="0"/>
              </a:rPr>
              <a:t>MISE: </a:t>
            </a:r>
            <a:br>
              <a:rPr lang="en-US" sz="4000" b="1" dirty="0">
                <a:solidFill>
                  <a:schemeClr val="accent2"/>
                </a:solidFill>
                <a:latin typeface="Garamond" pitchFamily="18" charset="0"/>
              </a:rPr>
            </a:br>
            <a:r>
              <a:rPr lang="en-US" sz="4000" b="1" dirty="0">
                <a:solidFill>
                  <a:schemeClr val="accent2"/>
                </a:solidFill>
                <a:latin typeface="Garamond" pitchFamily="18" charset="0"/>
              </a:rPr>
              <a:t>Providing Performance Predictability </a:t>
            </a:r>
            <a:br>
              <a:rPr lang="en-US" sz="4000" b="1" dirty="0">
                <a:solidFill>
                  <a:schemeClr val="accent2"/>
                </a:solidFill>
                <a:latin typeface="Garamond" pitchFamily="18" charset="0"/>
              </a:rPr>
            </a:br>
            <a:r>
              <a:rPr lang="en-US" sz="4000" b="1" dirty="0">
                <a:solidFill>
                  <a:schemeClr val="accent2"/>
                </a:solidFill>
                <a:latin typeface="Garamond" pitchFamily="18" charset="0"/>
              </a:rPr>
              <a:t>in Shared Main Memory Systems</a:t>
            </a:r>
          </a:p>
        </p:txBody>
      </p:sp>
      <p:sp>
        <p:nvSpPr>
          <p:cNvPr id="3" name="Subtitle 2"/>
          <p:cNvSpPr>
            <a:spLocks noGrp="1"/>
          </p:cNvSpPr>
          <p:nvPr>
            <p:ph type="subTitle" idx="1"/>
          </p:nvPr>
        </p:nvSpPr>
        <p:spPr>
          <a:xfrm>
            <a:off x="381000" y="3886200"/>
            <a:ext cx="8534400" cy="2819400"/>
          </a:xfrm>
        </p:spPr>
        <p:txBody>
          <a:bodyPr>
            <a:noAutofit/>
          </a:bodyPr>
          <a:lstStyle/>
          <a:p>
            <a:r>
              <a:rPr lang="en-US" sz="3000" b="1" dirty="0" err="1">
                <a:latin typeface="Tahoma" pitchFamily="34" charset="0"/>
                <a:ea typeface="Tahoma" pitchFamily="34" charset="0"/>
                <a:cs typeface="Tahoma" pitchFamily="34" charset="0"/>
              </a:rPr>
              <a:t>Lavanya</a:t>
            </a:r>
            <a:r>
              <a:rPr lang="en-US" sz="3000" b="1" dirty="0">
                <a:latin typeface="Tahoma" pitchFamily="34" charset="0"/>
                <a:ea typeface="Tahoma" pitchFamily="34" charset="0"/>
                <a:cs typeface="Tahoma" pitchFamily="34" charset="0"/>
              </a:rPr>
              <a:t> Subramanian</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Vivek</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Seshadri</a:t>
            </a:r>
            <a:r>
              <a:rPr lang="en-US" sz="3000" dirty="0">
                <a:latin typeface="Tahoma" pitchFamily="34" charset="0"/>
                <a:ea typeface="Tahoma" pitchFamily="34" charset="0"/>
                <a:cs typeface="Tahoma" pitchFamily="34" charset="0"/>
              </a:rPr>
              <a:t>, </a:t>
            </a:r>
          </a:p>
          <a:p>
            <a:r>
              <a:rPr lang="en-US" sz="3000" dirty="0" err="1">
                <a:latin typeface="Tahoma" pitchFamily="34" charset="0"/>
                <a:ea typeface="Tahoma" pitchFamily="34" charset="0"/>
                <a:cs typeface="Tahoma" pitchFamily="34" charset="0"/>
              </a:rPr>
              <a:t>Yoongu</a:t>
            </a:r>
            <a:r>
              <a:rPr lang="en-US" sz="3000" dirty="0">
                <a:latin typeface="Tahoma" pitchFamily="34" charset="0"/>
                <a:ea typeface="Tahoma" pitchFamily="34" charset="0"/>
                <a:cs typeface="Tahoma" pitchFamily="34" charset="0"/>
              </a:rPr>
              <a:t> Kim, Ben </a:t>
            </a:r>
            <a:r>
              <a:rPr lang="en-US" sz="3000" dirty="0" err="1">
                <a:latin typeface="Tahoma" pitchFamily="34" charset="0"/>
                <a:ea typeface="Tahoma" pitchFamily="34" charset="0"/>
                <a:cs typeface="Tahoma" pitchFamily="34" charset="0"/>
              </a:rPr>
              <a:t>Jaiyen</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Onur</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Mutlu</a:t>
            </a:r>
            <a:endParaRPr lang="en-US" sz="3000" dirty="0">
              <a:latin typeface="Tahoma" pitchFamily="34" charset="0"/>
              <a:ea typeface="Tahoma" pitchFamily="34" charset="0"/>
              <a:cs typeface="Tahoma" pitchFamily="34" charset="0"/>
            </a:endParaRPr>
          </a:p>
        </p:txBody>
      </p:sp>
      <p:pic>
        <p:nvPicPr>
          <p:cNvPr id="4" name="Picture 3" descr="Burgundy_CMU_JPG_Logo.jpg"/>
          <p:cNvPicPr>
            <a:picLocks noChangeAspect="1"/>
          </p:cNvPicPr>
          <p:nvPr/>
        </p:nvPicPr>
        <p:blipFill>
          <a:blip r:embed="rId3" cstate="print"/>
          <a:stretch>
            <a:fillRect/>
          </a:stretch>
        </p:blipFill>
        <p:spPr>
          <a:xfrm>
            <a:off x="4643438" y="5414557"/>
            <a:ext cx="3786214" cy="1367244"/>
          </a:xfrm>
          <a:prstGeom prst="rect">
            <a:avLst/>
          </a:prstGeom>
        </p:spPr>
      </p:pic>
      <p:pic>
        <p:nvPicPr>
          <p:cNvPr id="5" name="Picture 4" descr="safari.png"/>
          <p:cNvPicPr>
            <a:picLocks noChangeAspect="1"/>
          </p:cNvPicPr>
          <p:nvPr/>
        </p:nvPicPr>
        <p:blipFill>
          <a:blip r:embed="rId4" cstate="print"/>
          <a:stretch>
            <a:fillRect/>
          </a:stretch>
        </p:blipFill>
        <p:spPr>
          <a:xfrm>
            <a:off x="928667" y="5682269"/>
            <a:ext cx="2501587" cy="723810"/>
          </a:xfrm>
          <a:prstGeom prst="rect">
            <a:avLst/>
          </a:prstGeom>
        </p:spPr>
      </p:pic>
      <p:sp>
        <p:nvSpPr>
          <p:cNvPr id="6" name="Slide Number Placeholder 5"/>
          <p:cNvSpPr>
            <a:spLocks noGrp="1"/>
          </p:cNvSpPr>
          <p:nvPr>
            <p:ph type="sldNum" sz="quarter" idx="12"/>
          </p:nvPr>
        </p:nvSpPr>
        <p:spPr/>
        <p:txBody>
          <a:bodyPr/>
          <a:lstStyle/>
          <a:p>
            <a:fld id="{C848E0DA-72AF-4492-BFF0-A82983318CD7}" type="slidenum">
              <a:rPr lang="en-US" smtClean="0"/>
              <a:pPr/>
              <a:t>130</a:t>
            </a:fld>
            <a:endParaRPr lang="en-US" dirty="0"/>
          </a:p>
        </p:txBody>
      </p:sp>
    </p:spTree>
    <p:extLst>
      <p:ext uri="{BB962C8B-B14F-4D97-AF65-F5344CB8AC3E}">
        <p14:creationId xmlns:p14="http://schemas.microsoft.com/office/powerpoint/2010/main" val="1848452745"/>
      </p:ext>
    </p:extLst>
  </p:cSld>
  <p:clrMapOvr>
    <a:masterClrMapping/>
  </p:clrMapOvr>
  <p:transition xmlns:p14="http://schemas.microsoft.com/office/powerpoint/2010/main" advTm="20282"/>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Unpredictable Application Slowdowns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131</a:t>
            </a:fld>
            <a:endParaRPr lang="en-US" altLang="en-US"/>
          </a:p>
        </p:txBody>
      </p:sp>
      <p:graphicFrame>
        <p:nvGraphicFramePr>
          <p:cNvPr id="6" name="Chart 5"/>
          <p:cNvGraphicFramePr/>
          <p:nvPr/>
        </p:nvGraphicFramePr>
        <p:xfrm>
          <a:off x="0" y="1270329"/>
          <a:ext cx="4643438" cy="32861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4500562" y="1270329"/>
          <a:ext cx="4643438" cy="3286148"/>
        </p:xfrm>
        <a:graphic>
          <a:graphicData uri="http://schemas.openxmlformats.org/drawingml/2006/chart">
            <c:chart xmlns:c="http://schemas.openxmlformats.org/drawingml/2006/chart" xmlns:r="http://schemas.openxmlformats.org/officeDocument/2006/relationships" r:id="rId5"/>
          </a:graphicData>
        </a:graphic>
      </p:graphicFrame>
      <p:sp>
        <p:nvSpPr>
          <p:cNvPr id="9" name="Oval 8"/>
          <p:cNvSpPr/>
          <p:nvPr/>
        </p:nvSpPr>
        <p:spPr>
          <a:xfrm>
            <a:off x="913496" y="4056411"/>
            <a:ext cx="1714512" cy="5000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 name="TextBox 9"/>
          <p:cNvSpPr txBox="1"/>
          <p:nvPr/>
        </p:nvSpPr>
        <p:spPr>
          <a:xfrm>
            <a:off x="285721" y="4842230"/>
            <a:ext cx="8572560" cy="1015663"/>
          </a:xfrm>
          <a:prstGeom prst="rect">
            <a:avLst/>
          </a:prstGeom>
          <a:noFill/>
          <a:ln w="25400">
            <a:solidFill>
              <a:schemeClr val="tx1"/>
            </a:solidFill>
          </a:ln>
        </p:spPr>
        <p:txBody>
          <a:bodyPr wrap="square" lIns="91416" tIns="45709" rIns="91416" bIns="45709" anchor="ctr">
            <a:spAutoFit/>
          </a:bodyPr>
          <a:lstStyle/>
          <a:p>
            <a:pPr algn="ctr" defTabSz="914165">
              <a:defRPr/>
            </a:pPr>
            <a:r>
              <a:rPr lang="en-US" sz="3000" dirty="0">
                <a:solidFill>
                  <a:srgbClr val="FF0000"/>
                </a:solidFill>
                <a:latin typeface="Tahoma"/>
                <a:ea typeface="Tahoma" pitchFamily="34" charset="0"/>
                <a:cs typeface="Tahoma" pitchFamily="34" charset="0"/>
              </a:rPr>
              <a:t>An application’s performance depends on </a:t>
            </a:r>
          </a:p>
          <a:p>
            <a:pPr algn="ctr" defTabSz="914165">
              <a:defRPr/>
            </a:pPr>
            <a:r>
              <a:rPr lang="en-US" sz="3000" dirty="0">
                <a:solidFill>
                  <a:srgbClr val="FF0000"/>
                </a:solidFill>
                <a:latin typeface="Tahoma"/>
                <a:ea typeface="Tahoma" pitchFamily="34" charset="0"/>
                <a:cs typeface="Tahoma" pitchFamily="34" charset="0"/>
              </a:rPr>
              <a:t>which application it is running with</a:t>
            </a:r>
            <a:endParaRPr lang="en-US" sz="3000" dirty="0">
              <a:solidFill>
                <a:srgbClr val="C00000"/>
              </a:solidFill>
              <a:latin typeface="Tahoma"/>
              <a:ea typeface="Tahoma" pitchFamily="34" charset="0"/>
              <a:cs typeface="Tahoma" pitchFamily="34" charset="0"/>
            </a:endParaRPr>
          </a:p>
        </p:txBody>
      </p:sp>
      <p:sp>
        <p:nvSpPr>
          <p:cNvPr id="12" name="Oval 11"/>
          <p:cNvSpPr/>
          <p:nvPr/>
        </p:nvSpPr>
        <p:spPr>
          <a:xfrm>
            <a:off x="5400022" y="4056411"/>
            <a:ext cx="1714512" cy="5000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753375466"/>
      </p:ext>
    </p:extLst>
  </p:cSld>
  <p:clrMapOvr>
    <a:masterClrMapping/>
  </p:clrMapOvr>
  <p:transition xmlns:p14="http://schemas.microsoft.com/office/powerpoint/2010/main" advTm="5053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P spid="9" grpId="0" animBg="1"/>
      <p:bldP spid="10" grpId="0" animBg="1"/>
      <p:bldP spid="12"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Need for Predictable Performance</a:t>
            </a:r>
          </a:p>
        </p:txBody>
      </p:sp>
      <p:sp>
        <p:nvSpPr>
          <p:cNvPr id="13315" name="Content Placeholder 2"/>
          <p:cNvSpPr>
            <a:spLocks noGrp="1"/>
          </p:cNvSpPr>
          <p:nvPr>
            <p:ph idx="1"/>
          </p:nvPr>
        </p:nvSpPr>
        <p:spPr/>
        <p:txBody>
          <a:bodyPr/>
          <a:lstStyle/>
          <a:p>
            <a:r>
              <a:rPr lang="en-US" dirty="0" smtClean="0"/>
              <a:t>There is a need for predictable performance</a:t>
            </a:r>
          </a:p>
          <a:p>
            <a:pPr lvl="1"/>
            <a:r>
              <a:rPr lang="en-US" dirty="0"/>
              <a:t>When multiple applications share resources </a:t>
            </a:r>
            <a:endParaRPr lang="en-US" i="1" dirty="0"/>
          </a:p>
          <a:p>
            <a:pPr lvl="1"/>
            <a:r>
              <a:rPr lang="en-US" dirty="0"/>
              <a:t>Especially if some applications require performance guarantees</a:t>
            </a:r>
          </a:p>
          <a:p>
            <a:endParaRPr lang="en-US" dirty="0" smtClean="0">
              <a:solidFill>
                <a:srgbClr val="FF0000"/>
              </a:solidFill>
            </a:endParaRPr>
          </a:p>
          <a:p>
            <a:r>
              <a:rPr lang="en-US" dirty="0" smtClean="0">
                <a:solidFill>
                  <a:srgbClr val="FF0000"/>
                </a:solidFill>
              </a:rPr>
              <a:t>Example 1: In mobile systems</a:t>
            </a:r>
          </a:p>
          <a:p>
            <a:pPr lvl="1"/>
            <a:r>
              <a:rPr lang="en-US" dirty="0">
                <a:solidFill>
                  <a:srgbClr val="0070C0"/>
                </a:solidFill>
              </a:rPr>
              <a:t>Interactive applications run with non-interactive applications</a:t>
            </a:r>
          </a:p>
          <a:p>
            <a:pPr lvl="1"/>
            <a:r>
              <a:rPr lang="en-US" dirty="0"/>
              <a:t>Need to guarantee performance for interactive applications</a:t>
            </a:r>
          </a:p>
          <a:p>
            <a:pPr lvl="1">
              <a:buNone/>
            </a:pPr>
            <a:endParaRPr lang="en-US" dirty="0" smtClean="0">
              <a:solidFill>
                <a:srgbClr val="0070C0"/>
              </a:solidFill>
            </a:endParaRPr>
          </a:p>
          <a:p>
            <a:r>
              <a:rPr lang="en-US" dirty="0" smtClean="0">
                <a:solidFill>
                  <a:srgbClr val="FF0000"/>
                </a:solidFill>
              </a:rPr>
              <a:t>Example 2: In server systems</a:t>
            </a:r>
          </a:p>
          <a:p>
            <a:pPr lvl="1"/>
            <a:r>
              <a:rPr lang="en-US" dirty="0" smtClean="0">
                <a:solidFill>
                  <a:srgbClr val="0070C0"/>
                </a:solidFill>
              </a:rPr>
              <a:t>Different users’ jobs consolidated onto the same server</a:t>
            </a:r>
          </a:p>
          <a:p>
            <a:pPr lvl="1"/>
            <a:r>
              <a:rPr lang="en-US" dirty="0" smtClean="0"/>
              <a:t>Need to provide bounded slowdowns to critical jobs </a:t>
            </a:r>
          </a:p>
          <a:p>
            <a:pPr>
              <a:buFontTx/>
              <a:buNone/>
            </a:pPr>
            <a:endParaRPr lang="en-US" dirty="0" smtClean="0"/>
          </a:p>
        </p:txBody>
      </p:sp>
      <p:sp>
        <p:nvSpPr>
          <p:cNvPr id="7" name="Slide Number Placeholder 6"/>
          <p:cNvSpPr>
            <a:spLocks noGrp="1"/>
          </p:cNvSpPr>
          <p:nvPr>
            <p:ph type="sldNum" sz="quarter" idx="11"/>
          </p:nvPr>
        </p:nvSpPr>
        <p:spPr/>
        <p:txBody>
          <a:bodyPr/>
          <a:lstStyle/>
          <a:p>
            <a:fld id="{323594FA-E141-4234-AE05-360401972BE7}" type="slidenum">
              <a:rPr lang="en-US" altLang="en-US" smtClean="0"/>
              <a:pPr/>
              <a:t>132</a:t>
            </a:fld>
            <a:endParaRPr lang="en-US" altLang="en-US"/>
          </a:p>
        </p:txBody>
      </p:sp>
      <p:sp>
        <p:nvSpPr>
          <p:cNvPr id="6" name="Rectangle 5"/>
          <p:cNvSpPr/>
          <p:nvPr/>
        </p:nvSpPr>
        <p:spPr>
          <a:xfrm>
            <a:off x="32" y="1000108"/>
            <a:ext cx="9144000" cy="5184576"/>
          </a:xfrm>
          <a:prstGeom prst="rect">
            <a:avLst/>
          </a:prstGeom>
          <a:solidFill>
            <a:schemeClr val="accent3">
              <a:lumMod val="9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 name="TextBox 9"/>
          <p:cNvSpPr txBox="1"/>
          <p:nvPr/>
        </p:nvSpPr>
        <p:spPr>
          <a:xfrm>
            <a:off x="392878" y="2370694"/>
            <a:ext cx="8358246" cy="2116614"/>
          </a:xfrm>
          <a:prstGeom prst="rect">
            <a:avLst/>
          </a:prstGeom>
          <a:solidFill>
            <a:schemeClr val="bg1"/>
          </a:solidFill>
          <a:ln w="25400">
            <a:solidFill>
              <a:schemeClr val="tx1"/>
            </a:solidFill>
          </a:ln>
        </p:spPr>
        <p:txBody>
          <a:bodyPr wrap="square" lIns="91416" tIns="45709" rIns="91416" bIns="45709" anchor="ctr">
            <a:spAutoFit/>
          </a:bodyPr>
          <a:lstStyle/>
          <a:p>
            <a:pPr algn="ctr" defTabSz="914165">
              <a:defRPr/>
            </a:pPr>
            <a:endParaRPr lang="en-US" sz="3000" dirty="0">
              <a:solidFill>
                <a:srgbClr val="C00000"/>
              </a:solidFill>
              <a:latin typeface="Tahoma"/>
              <a:ea typeface="Tahoma" pitchFamily="34" charset="0"/>
              <a:cs typeface="Tahoma" pitchFamily="34" charset="0"/>
            </a:endParaRPr>
          </a:p>
          <a:p>
            <a:pPr algn="ctr" defTabSz="914165">
              <a:defRPr/>
            </a:pPr>
            <a:r>
              <a:rPr lang="en-US" sz="3500" dirty="0">
                <a:solidFill>
                  <a:srgbClr val="C00000"/>
                </a:solidFill>
                <a:latin typeface="Tahoma"/>
                <a:ea typeface="Tahoma" pitchFamily="34" charset="0"/>
                <a:cs typeface="Tahoma" pitchFamily="34" charset="0"/>
              </a:rPr>
              <a:t>Our Goal: Predictable performance </a:t>
            </a:r>
          </a:p>
          <a:p>
            <a:pPr algn="ctr" defTabSz="914165">
              <a:defRPr/>
            </a:pPr>
            <a:r>
              <a:rPr lang="en-US" sz="3500" dirty="0">
                <a:solidFill>
                  <a:srgbClr val="C00000"/>
                </a:solidFill>
                <a:latin typeface="Tahoma"/>
                <a:ea typeface="Tahoma" pitchFamily="34" charset="0"/>
                <a:cs typeface="Tahoma" pitchFamily="34" charset="0"/>
              </a:rPr>
              <a:t>in the presence of memory interference</a:t>
            </a:r>
          </a:p>
          <a:p>
            <a:pPr algn="ctr" defTabSz="914165">
              <a:defRPr/>
            </a:pPr>
            <a:endParaRPr lang="en-US" sz="3000" dirty="0">
              <a:solidFill>
                <a:srgbClr val="C00000"/>
              </a:solidFill>
              <a:latin typeface="Tahoma"/>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425607318"/>
      </p:ext>
    </p:extLst>
  </p:cSld>
  <p:clrMapOvr>
    <a:masterClrMapping/>
  </p:clrMapOvr>
  <p:transition xmlns:p14="http://schemas.microsoft.com/office/powerpoint/2010/main" advTm="4642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1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1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bg/>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build="allAtOnce"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Outline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133</a:t>
            </a:fld>
            <a:endParaRPr lang="en-US" altLang="en-US" dirty="0"/>
          </a:p>
        </p:txBody>
      </p:sp>
      <p:sp>
        <p:nvSpPr>
          <p:cNvPr id="124" name="Content Placeholder 2"/>
          <p:cNvSpPr>
            <a:spLocks noGrp="1"/>
          </p:cNvSpPr>
          <p:nvPr>
            <p:ph idx="1"/>
          </p:nvPr>
        </p:nvSpPr>
        <p:spPr>
          <a:xfrm>
            <a:off x="214282" y="928670"/>
            <a:ext cx="8610600" cy="5339680"/>
          </a:xfrm>
        </p:spPr>
        <p:txBody>
          <a:bodyPr/>
          <a:lstStyle/>
          <a:p>
            <a:pPr>
              <a:buNone/>
            </a:pPr>
            <a:r>
              <a:rPr lang="en-US" sz="4000" dirty="0">
                <a:solidFill>
                  <a:srgbClr val="FF0000"/>
                </a:solidFill>
              </a:rPr>
              <a:t>1.</a:t>
            </a:r>
            <a:r>
              <a:rPr lang="en-US" sz="4000" dirty="0"/>
              <a:t> </a:t>
            </a:r>
            <a:r>
              <a:rPr lang="en-US" sz="4000" dirty="0">
                <a:solidFill>
                  <a:srgbClr val="0070C0"/>
                </a:solidFill>
              </a:rPr>
              <a:t>Estimate Slowdown</a:t>
            </a:r>
          </a:p>
          <a:p>
            <a:pPr lvl="1"/>
            <a:r>
              <a:rPr lang="en-US" sz="3400" dirty="0"/>
              <a:t>Key Observations</a:t>
            </a:r>
          </a:p>
          <a:p>
            <a:pPr lvl="1"/>
            <a:r>
              <a:rPr lang="en-US" sz="3400" dirty="0">
                <a:solidFill>
                  <a:schemeClr val="accent3">
                    <a:lumMod val="85000"/>
                  </a:schemeClr>
                </a:solidFill>
              </a:rPr>
              <a:t>Implementation</a:t>
            </a:r>
          </a:p>
          <a:p>
            <a:pPr lvl="1"/>
            <a:r>
              <a:rPr lang="en-US" sz="3400" dirty="0">
                <a:solidFill>
                  <a:schemeClr val="accent3">
                    <a:lumMod val="85000"/>
                  </a:schemeClr>
                </a:solidFill>
              </a:rPr>
              <a:t>MISE Model: Putting it All Together</a:t>
            </a:r>
          </a:p>
          <a:p>
            <a:pPr lvl="1"/>
            <a:r>
              <a:rPr lang="en-US" sz="3400" dirty="0">
                <a:solidFill>
                  <a:schemeClr val="accent3">
                    <a:lumMod val="85000"/>
                  </a:schemeClr>
                </a:solidFill>
              </a:rPr>
              <a:t>Evaluating the Model</a:t>
            </a:r>
          </a:p>
          <a:p>
            <a:pPr>
              <a:buNone/>
            </a:pPr>
            <a:r>
              <a:rPr lang="en-US" sz="4000" dirty="0">
                <a:solidFill>
                  <a:srgbClr val="FF0000"/>
                </a:solidFill>
              </a:rPr>
              <a:t>2.</a:t>
            </a:r>
            <a:r>
              <a:rPr lang="en-US" sz="4000" dirty="0"/>
              <a:t> </a:t>
            </a:r>
            <a:r>
              <a:rPr lang="en-US" sz="4000" dirty="0">
                <a:solidFill>
                  <a:srgbClr val="0070C0"/>
                </a:solidFill>
              </a:rPr>
              <a:t>Control Slowdown</a:t>
            </a:r>
          </a:p>
          <a:p>
            <a:pPr lvl="1"/>
            <a:r>
              <a:rPr lang="en-US" sz="3400" dirty="0">
                <a:solidFill>
                  <a:schemeClr val="accent3">
                    <a:lumMod val="85000"/>
                  </a:schemeClr>
                </a:solidFill>
              </a:rPr>
              <a:t>Providing Soft Slowdown Guarantees</a:t>
            </a:r>
          </a:p>
          <a:p>
            <a:pPr lvl="1"/>
            <a:r>
              <a:rPr lang="en-US" sz="3400" dirty="0">
                <a:solidFill>
                  <a:schemeClr val="accent3">
                    <a:lumMod val="85000"/>
                  </a:schemeClr>
                </a:solidFill>
              </a:rPr>
              <a:t>Minimizing Maximum Slowdown</a:t>
            </a:r>
          </a:p>
          <a:p>
            <a:endParaRPr lang="en-US" dirty="0" smtClean="0"/>
          </a:p>
          <a:p>
            <a:pPr lvl="1"/>
            <a:endParaRPr lang="en-US" dirty="0" smtClean="0"/>
          </a:p>
          <a:p>
            <a:endParaRPr lang="en-US" dirty="0" smtClean="0"/>
          </a:p>
          <a:p>
            <a:pPr lvl="1">
              <a:buFontTx/>
              <a:buNone/>
            </a:pPr>
            <a:endParaRPr lang="en-US" dirty="0" smtClean="0"/>
          </a:p>
          <a:p>
            <a:pPr lvl="1"/>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2118572461"/>
      </p:ext>
    </p:extLst>
  </p:cSld>
  <p:clrMapOvr>
    <a:masterClrMapping/>
  </p:clrMapOvr>
  <p:transition xmlns:p14="http://schemas.microsoft.com/office/powerpoint/2010/main" advTm="5922"/>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Slowdown: Definition</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134</a:t>
            </a:fld>
            <a:endParaRPr lang="en-US" altLang="en-US"/>
          </a:p>
        </p:txBody>
      </p:sp>
      <p:graphicFrame>
        <p:nvGraphicFramePr>
          <p:cNvPr id="196610" name="Object 2"/>
          <p:cNvGraphicFramePr>
            <a:graphicFrameLocks noChangeAspect="1"/>
          </p:cNvGraphicFramePr>
          <p:nvPr/>
        </p:nvGraphicFramePr>
        <p:xfrm>
          <a:off x="744134" y="2642396"/>
          <a:ext cx="7655732" cy="1573219"/>
        </p:xfrm>
        <a:graphic>
          <a:graphicData uri="http://schemas.openxmlformats.org/presentationml/2006/ole">
            <mc:AlternateContent xmlns:mc="http://schemas.openxmlformats.org/markup-compatibility/2006">
              <mc:Choice xmlns:v="urn:schemas-microsoft-com:vml" Requires="v">
                <p:oleObj spid="_x0000_s870423" name="Equation" r:id="rId4" imgW="1917360" imgH="393480" progId="Equation.3">
                  <p:embed/>
                </p:oleObj>
              </mc:Choice>
              <mc:Fallback>
                <p:oleObj name="Equation" r:id="rId4" imgW="191736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134" y="2642396"/>
                        <a:ext cx="7655732" cy="15732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54994920"/>
      </p:ext>
    </p:extLst>
  </p:cSld>
  <p:clrMapOvr>
    <a:masterClrMapping/>
  </p:clrMapOvr>
  <p:transition xmlns:p14="http://schemas.microsoft.com/office/powerpoint/2010/main" advTm="2718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dirty="0" smtClean="0"/>
              <a:t>Key Observation 1</a:t>
            </a:r>
          </a:p>
        </p:txBody>
      </p:sp>
      <p:sp>
        <p:nvSpPr>
          <p:cNvPr id="7" name="Content Placeholder 2"/>
          <p:cNvSpPr txBox="1">
            <a:spLocks/>
          </p:cNvSpPr>
          <p:nvPr/>
        </p:nvSpPr>
        <p:spPr bwMode="auto">
          <a:xfrm>
            <a:off x="457200" y="981080"/>
            <a:ext cx="8229600" cy="4525963"/>
          </a:xfrm>
          <a:prstGeom prst="rect">
            <a:avLst/>
          </a:prstGeom>
          <a:noFill/>
          <a:ln w="9525">
            <a:noFill/>
            <a:miter lim="800000"/>
            <a:headEnd/>
            <a:tailEnd/>
          </a:ln>
        </p:spPr>
        <p:txBody>
          <a:bodyPr lIns="91416" tIns="45709" rIns="91416" bIns="45709">
            <a:normAutofit/>
          </a:bodyPr>
          <a:lstStyle/>
          <a:p>
            <a:pPr algn="ctr" defTabSz="914165" eaLnBrk="0" hangingPunct="0">
              <a:defRPr/>
            </a:pPr>
            <a:r>
              <a:rPr lang="en-US" sz="2800" kern="0" dirty="0">
                <a:solidFill>
                  <a:srgbClr val="000000"/>
                </a:solidFill>
                <a:latin typeface="Tahoma"/>
                <a:ea typeface="MS PGothic" pitchFamily="34" charset="-128"/>
                <a:cs typeface="Tahoma" pitchFamily="34" charset="0"/>
              </a:rPr>
              <a:t>For a memory bound application,  </a:t>
            </a:r>
          </a:p>
          <a:p>
            <a:pPr algn="ctr" defTabSz="914165" eaLnBrk="0" hangingPunct="0">
              <a:defRPr/>
            </a:pPr>
            <a:r>
              <a:rPr lang="en-US" sz="2800" kern="0" dirty="0">
                <a:solidFill>
                  <a:srgbClr val="FF0000"/>
                </a:solidFill>
                <a:latin typeface="Tahoma"/>
                <a:ea typeface="MS PGothic" pitchFamily="34" charset="-128"/>
                <a:cs typeface="Tahoma" pitchFamily="34" charset="0"/>
              </a:rPr>
              <a:t>Performance </a:t>
            </a:r>
            <a:r>
              <a:rPr lang="el-GR" sz="2800" kern="0" dirty="0">
                <a:solidFill>
                  <a:srgbClr val="FF0000"/>
                </a:solidFill>
                <a:latin typeface="Tahoma"/>
                <a:ea typeface="MS PGothic" pitchFamily="34" charset="-128"/>
                <a:cs typeface="Tahoma" pitchFamily="34" charset="0"/>
                <a:sym typeface="Symbol"/>
              </a:rPr>
              <a:t></a:t>
            </a:r>
            <a:r>
              <a:rPr lang="en-US" sz="2800" kern="0" dirty="0">
                <a:solidFill>
                  <a:srgbClr val="FF0000"/>
                </a:solidFill>
                <a:latin typeface="Tahoma"/>
                <a:ea typeface="MS PGothic" pitchFamily="34" charset="-128"/>
                <a:cs typeface="Tahoma" pitchFamily="34" charset="0"/>
              </a:rPr>
              <a:t> Memory request service rate</a:t>
            </a:r>
          </a:p>
          <a:p>
            <a:pPr marL="342813" indent="-342813" defTabSz="914165" eaLnBrk="0" hangingPunct="0">
              <a:spcBef>
                <a:spcPct val="20000"/>
              </a:spcBef>
              <a:buFontTx/>
              <a:buChar char="•"/>
              <a:defRPr/>
            </a:pPr>
            <a:endParaRPr lang="en-US" sz="2800" kern="0" dirty="0">
              <a:solidFill>
                <a:srgbClr val="000000"/>
              </a:solidFill>
              <a:latin typeface="Tahoma"/>
            </a:endParaRPr>
          </a:p>
        </p:txBody>
      </p:sp>
      <p:graphicFrame>
        <p:nvGraphicFramePr>
          <p:cNvPr id="9" name="Chart 8"/>
          <p:cNvGraphicFramePr/>
          <p:nvPr/>
        </p:nvGraphicFramePr>
        <p:xfrm>
          <a:off x="1142976" y="1928802"/>
          <a:ext cx="7358114" cy="4357718"/>
        </p:xfrm>
        <a:graphic>
          <a:graphicData uri="http://schemas.openxmlformats.org/drawingml/2006/chart">
            <c:chart xmlns:c="http://schemas.openxmlformats.org/drawingml/2006/chart" xmlns:r="http://schemas.openxmlformats.org/officeDocument/2006/relationships" r:id="rId5"/>
          </a:graphicData>
        </a:graphic>
      </p:graphicFrame>
      <p:sp>
        <p:nvSpPr>
          <p:cNvPr id="10" name="Slide Number Placeholder 9"/>
          <p:cNvSpPr>
            <a:spLocks noGrp="1"/>
          </p:cNvSpPr>
          <p:nvPr>
            <p:ph type="sldNum" sz="quarter" idx="11"/>
          </p:nvPr>
        </p:nvSpPr>
        <p:spPr/>
        <p:txBody>
          <a:bodyPr/>
          <a:lstStyle/>
          <a:p>
            <a:fld id="{323594FA-E141-4234-AE05-360401972BE7}" type="slidenum">
              <a:rPr lang="en-US" altLang="en-US" smtClean="0"/>
              <a:pPr/>
              <a:t>135</a:t>
            </a:fld>
            <a:endParaRPr lang="en-US" altLang="en-US"/>
          </a:p>
        </p:txBody>
      </p:sp>
      <p:graphicFrame>
        <p:nvGraphicFramePr>
          <p:cNvPr id="13" name="Object 3"/>
          <p:cNvGraphicFramePr>
            <a:graphicFrameLocks noChangeAspect="1"/>
          </p:cNvGraphicFramePr>
          <p:nvPr/>
        </p:nvGraphicFramePr>
        <p:xfrm>
          <a:off x="493713" y="3035300"/>
          <a:ext cx="6804025" cy="1162050"/>
        </p:xfrm>
        <a:graphic>
          <a:graphicData uri="http://schemas.openxmlformats.org/presentationml/2006/ole">
            <mc:AlternateContent xmlns:mc="http://schemas.openxmlformats.org/markup-compatibility/2006">
              <mc:Choice xmlns:v="urn:schemas-microsoft-com:vml" Requires="v">
                <p:oleObj spid="_x0000_s871464" name="Equation" r:id="rId6" imgW="2819160" imgH="482400" progId="Equation.3">
                  <p:embed/>
                </p:oleObj>
              </mc:Choice>
              <mc:Fallback>
                <p:oleObj name="Equation" r:id="rId6" imgW="2819160" imgH="482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713" y="3035300"/>
                        <a:ext cx="6804025"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84309" y="3053603"/>
          <a:ext cx="5355646" cy="1071570"/>
        </p:xfrm>
        <a:graphic>
          <a:graphicData uri="http://schemas.openxmlformats.org/presentationml/2006/ole">
            <mc:AlternateContent xmlns:mc="http://schemas.openxmlformats.org/markup-compatibility/2006">
              <mc:Choice xmlns:v="urn:schemas-microsoft-com:vml" Requires="v">
                <p:oleObj spid="_x0000_s871465" name="Equation" r:id="rId8" imgW="2222280" imgH="457200" progId="Equation.3">
                  <p:embed/>
                </p:oleObj>
              </mc:Choice>
              <mc:Fallback>
                <p:oleObj name="Equation" r:id="rId8" imgW="222228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309" y="3053603"/>
                        <a:ext cx="5355646" cy="1071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Arrow Connector 18"/>
          <p:cNvCxnSpPr/>
          <p:nvPr/>
        </p:nvCxnSpPr>
        <p:spPr>
          <a:xfrm flipV="1">
            <a:off x="6357950" y="2734385"/>
            <a:ext cx="571504" cy="2857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72018" y="4303762"/>
            <a:ext cx="571504" cy="2857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00892" y="4446638"/>
            <a:ext cx="1285884" cy="553998"/>
          </a:xfrm>
          <a:prstGeom prst="rect">
            <a:avLst/>
          </a:prstGeom>
          <a:noFill/>
        </p:spPr>
        <p:txBody>
          <a:bodyPr wrap="square" lIns="91416" tIns="45709" rIns="91416" bIns="45709" rtlCol="0">
            <a:spAutoFit/>
          </a:bodyPr>
          <a:lstStyle/>
          <a:p>
            <a:pPr defTabSz="914165"/>
            <a:r>
              <a:rPr lang="en-US" sz="3000" dirty="0">
                <a:solidFill>
                  <a:srgbClr val="000000"/>
                </a:solidFill>
                <a:latin typeface="Tahoma"/>
              </a:rPr>
              <a:t>Easy</a:t>
            </a:r>
          </a:p>
        </p:txBody>
      </p:sp>
      <p:sp>
        <p:nvSpPr>
          <p:cNvPr id="22" name="TextBox 21"/>
          <p:cNvSpPr txBox="1"/>
          <p:nvPr/>
        </p:nvSpPr>
        <p:spPr>
          <a:xfrm>
            <a:off x="6929454" y="2377195"/>
            <a:ext cx="1643074" cy="553998"/>
          </a:xfrm>
          <a:prstGeom prst="rect">
            <a:avLst/>
          </a:prstGeom>
          <a:noFill/>
        </p:spPr>
        <p:txBody>
          <a:bodyPr wrap="square" lIns="91416" tIns="45709" rIns="91416" bIns="45709" rtlCol="0">
            <a:spAutoFit/>
          </a:bodyPr>
          <a:lstStyle/>
          <a:p>
            <a:pPr defTabSz="914165"/>
            <a:r>
              <a:rPr lang="en-US" sz="3000" dirty="0">
                <a:solidFill>
                  <a:srgbClr val="000000"/>
                </a:solidFill>
                <a:latin typeface="Tahoma"/>
              </a:rPr>
              <a:t>Harder</a:t>
            </a:r>
          </a:p>
        </p:txBody>
      </p:sp>
      <p:sp>
        <p:nvSpPr>
          <p:cNvPr id="23" name="Oval 22"/>
          <p:cNvSpPr>
            <a:spLocks noChangeArrowheads="1"/>
          </p:cNvSpPr>
          <p:nvPr/>
        </p:nvSpPr>
        <p:spPr bwMode="auto">
          <a:xfrm>
            <a:off x="2357422" y="3038271"/>
            <a:ext cx="5179116" cy="576907"/>
          </a:xfrm>
          <a:prstGeom prst="ellipse">
            <a:avLst/>
          </a:prstGeom>
          <a:noFill/>
          <a:ln w="25400" algn="ctr">
            <a:solidFill>
              <a:srgbClr val="FF0000"/>
            </a:solidFill>
            <a:round/>
            <a:headEnd/>
            <a:tailEnd/>
          </a:ln>
        </p:spPr>
        <p:txBody>
          <a:bodyPr lIns="91416" tIns="45709" rIns="91416" bIns="45709"/>
          <a:lstStyle/>
          <a:p>
            <a:pPr defTabSz="914165"/>
            <a:endParaRPr lang="en-US">
              <a:solidFill>
                <a:srgbClr val="000000"/>
              </a:solidFill>
              <a:latin typeface="Tahoma"/>
            </a:endParaRPr>
          </a:p>
        </p:txBody>
      </p:sp>
      <p:sp>
        <p:nvSpPr>
          <p:cNvPr id="24" name="Oval 23"/>
          <p:cNvSpPr>
            <a:spLocks noChangeArrowheads="1"/>
          </p:cNvSpPr>
          <p:nvPr/>
        </p:nvSpPr>
        <p:spPr bwMode="auto">
          <a:xfrm>
            <a:off x="2285985" y="3643314"/>
            <a:ext cx="5286412" cy="571504"/>
          </a:xfrm>
          <a:prstGeom prst="ellipse">
            <a:avLst/>
          </a:prstGeom>
          <a:noFill/>
          <a:ln w="25400" algn="ctr">
            <a:solidFill>
              <a:srgbClr val="0070C0"/>
            </a:solidFill>
            <a:round/>
            <a:headEnd/>
            <a:tailEnd/>
          </a:ln>
        </p:spPr>
        <p:txBody>
          <a:bodyPr lIns="91416" tIns="45709" rIns="91416" bIns="45709"/>
          <a:lstStyle/>
          <a:p>
            <a:pPr defTabSz="914165"/>
            <a:endParaRPr lang="en-US">
              <a:solidFill>
                <a:srgbClr val="000000"/>
              </a:solidFill>
              <a:latin typeface="Tahoma"/>
            </a:endParaRPr>
          </a:p>
        </p:txBody>
      </p:sp>
      <p:sp>
        <p:nvSpPr>
          <p:cNvPr id="16" name="Rectangle 15"/>
          <p:cNvSpPr/>
          <p:nvPr/>
        </p:nvSpPr>
        <p:spPr>
          <a:xfrm>
            <a:off x="3357554" y="2571744"/>
            <a:ext cx="1500198"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7" name="TextBox 16"/>
          <p:cNvSpPr txBox="1"/>
          <p:nvPr/>
        </p:nvSpPr>
        <p:spPr>
          <a:xfrm>
            <a:off x="6143636" y="3434365"/>
            <a:ext cx="3000364" cy="654986"/>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Intel Core i7, 4 cores</a:t>
            </a:r>
          </a:p>
          <a:p>
            <a:pPr defTabSz="914165"/>
            <a:r>
              <a:rPr lang="en-US" dirty="0" err="1" smtClean="0">
                <a:solidFill>
                  <a:srgbClr val="000000"/>
                </a:solidFill>
                <a:latin typeface="Tahoma"/>
              </a:rPr>
              <a:t>Mem</a:t>
            </a:r>
            <a:r>
              <a:rPr lang="en-US" dirty="0" smtClean="0">
                <a:solidFill>
                  <a:srgbClr val="000000"/>
                </a:solidFill>
                <a:latin typeface="Tahoma"/>
              </a:rPr>
              <a:t>. Bandwidth: 8.5 GB/s</a:t>
            </a:r>
            <a:endParaRPr lang="en-US" dirty="0">
              <a:solidFill>
                <a:srgbClr val="000000"/>
              </a:solidFill>
              <a:latin typeface="Tahoma"/>
            </a:endParaRPr>
          </a:p>
        </p:txBody>
      </p:sp>
    </p:spTree>
    <p:custDataLst>
      <p:tags r:id="rId2"/>
    </p:custDataLst>
    <p:extLst>
      <p:ext uri="{BB962C8B-B14F-4D97-AF65-F5344CB8AC3E}">
        <p14:creationId xmlns:p14="http://schemas.microsoft.com/office/powerpoint/2010/main" val="140270891"/>
      </p:ext>
    </p:extLst>
  </p:cSld>
  <p:clrMapOvr>
    <a:masterClrMapping/>
  </p:clrMapOvr>
  <p:transition xmlns:p14="http://schemas.microsoft.com/office/powerpoint/2010/main" advTm="7913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500"/>
                                        <p:tgtEl>
                                          <p:spTgt spid="9">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fade">
                                      <p:cBhvr>
                                        <p:cTn id="10" dur="500"/>
                                        <p:tgtEl>
                                          <p:spTgt spid="9">
                                            <p:graphicEl>
                                              <a:chart seriesIdx="0" categoryIdx="-4" bldStep="series"/>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fade">
                                      <p:cBhvr>
                                        <p:cTn id="19" dur="500"/>
                                        <p:tgtEl>
                                          <p:spTgt spid="9">
                                            <p:graphicEl>
                                              <a:chart seriesIdx="1" categoryIdx="-4" bldStep="series"/>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fade">
                                      <p:cBhvr>
                                        <p:cTn id="22" dur="500"/>
                                        <p:tgtEl>
                                          <p:spTgt spid="9">
                                            <p:graphicEl>
                                              <a:chart seriesIdx="2" categoryIdx="-4" bldStep="series"/>
                                            </p:graphicEl>
                                          </p:spTgt>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9">
                                            <p:graphicEl>
                                              <a:chart seriesIdx="2" categoryIdx="-4" bldStep="series"/>
                                            </p:graphic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9">
                                            <p:graphicEl>
                                              <a:chart seriesIdx="1" categoryIdx="-4" bldStep="series"/>
                                            </p:graphic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
                                            <p:graphicEl>
                                              <a:chart seriesIdx="0" categoryIdx="-4" bldStep="series"/>
                                            </p:graphic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9">
                                            <p:graphicEl>
                                              <a:chart seriesIdx="-3" categoryIdx="-3" bldStep="gridLegend"/>
                                            </p:graphic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Graphic spid="9" grpId="1">
        <p:bldSub>
          <a:bldChart bld="series"/>
        </p:bldSub>
      </p:bldGraphic>
      <p:bldP spid="21" grpId="0"/>
      <p:bldP spid="22" grpId="0"/>
      <p:bldP spid="23" grpId="0" animBg="1"/>
      <p:bldP spid="24" grpId="0" animBg="1"/>
      <p:bldP spid="16" grpId="0" animBg="1"/>
      <p:bldP spid="16" grpId="1" animBg="1"/>
      <p:bldP spid="17" grpId="0"/>
      <p:bldP spid="17" grpId="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Key Observation 2</a:t>
            </a:r>
          </a:p>
        </p:txBody>
      </p:sp>
      <p:sp>
        <p:nvSpPr>
          <p:cNvPr id="15363" name="Content Placeholder 2"/>
          <p:cNvSpPr>
            <a:spLocks noGrp="1"/>
          </p:cNvSpPr>
          <p:nvPr>
            <p:ph idx="1"/>
          </p:nvPr>
        </p:nvSpPr>
        <p:spPr/>
        <p:txBody>
          <a:bodyPr/>
          <a:lstStyle/>
          <a:p>
            <a:pPr algn="ctr">
              <a:buFontTx/>
              <a:buNone/>
            </a:pPr>
            <a:r>
              <a:rPr lang="en-US" dirty="0" smtClean="0">
                <a:solidFill>
                  <a:srgbClr val="FF0000"/>
                </a:solidFill>
              </a:rPr>
              <a:t>Request Service Rate </a:t>
            </a:r>
            <a:r>
              <a:rPr lang="en-US" baseline="-25000" dirty="0" smtClean="0">
                <a:solidFill>
                  <a:srgbClr val="FF0000"/>
                </a:solidFill>
              </a:rPr>
              <a:t>Alone</a:t>
            </a:r>
            <a:r>
              <a:rPr lang="en-US" dirty="0" smtClean="0">
                <a:solidFill>
                  <a:srgbClr val="FF0000"/>
                </a:solidFill>
              </a:rPr>
              <a:t> (</a:t>
            </a:r>
            <a:r>
              <a:rPr lang="en-US" dirty="0" err="1" smtClean="0">
                <a:solidFill>
                  <a:srgbClr val="FF0000"/>
                </a:solidFill>
              </a:rPr>
              <a:t>RSR</a:t>
            </a:r>
            <a:r>
              <a:rPr lang="en-US" baseline="-25000" dirty="0" err="1" smtClean="0">
                <a:solidFill>
                  <a:srgbClr val="FF0000"/>
                </a:solidFill>
              </a:rPr>
              <a:t>Alone</a:t>
            </a:r>
            <a:r>
              <a:rPr lang="en-US" dirty="0" smtClean="0">
                <a:solidFill>
                  <a:srgbClr val="FF0000"/>
                </a:solidFill>
              </a:rPr>
              <a:t>)</a:t>
            </a:r>
            <a:r>
              <a:rPr lang="en-US" dirty="0" smtClean="0"/>
              <a:t> of an application can be estimated by giving the application highest priority in accessing memory </a:t>
            </a:r>
          </a:p>
          <a:p>
            <a:pPr algn="just">
              <a:buFontTx/>
              <a:buNone/>
            </a:pPr>
            <a:endParaRPr lang="en-US" dirty="0" smtClean="0">
              <a:solidFill>
                <a:srgbClr val="0070C0"/>
              </a:solidFill>
            </a:endParaRPr>
          </a:p>
          <a:p>
            <a:pPr algn="ctr">
              <a:buFontTx/>
              <a:buNone/>
            </a:pPr>
            <a:r>
              <a:rPr lang="en-US" dirty="0" smtClean="0">
                <a:solidFill>
                  <a:srgbClr val="0070C0"/>
                </a:solidFill>
              </a:rPr>
              <a:t>Highest priority </a:t>
            </a:r>
            <a:r>
              <a:rPr lang="en-US" dirty="0" smtClean="0">
                <a:solidFill>
                  <a:srgbClr val="0070C0"/>
                </a:solidFill>
                <a:sym typeface="Wingdings" pitchFamily="2" charset="2"/>
              </a:rPr>
              <a:t> Little interference</a:t>
            </a:r>
          </a:p>
          <a:p>
            <a:pPr algn="ctr">
              <a:buFontTx/>
              <a:buNone/>
            </a:pPr>
            <a:r>
              <a:rPr lang="en-US" dirty="0" smtClean="0">
                <a:sym typeface="Wingdings" pitchFamily="2" charset="2"/>
              </a:rPr>
              <a:t>(almost as if the application were run alone)</a:t>
            </a:r>
            <a:endParaRPr lang="en-US" dirty="0" smtClean="0"/>
          </a:p>
          <a:p>
            <a:pPr>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136</a:t>
            </a:fld>
            <a:endParaRPr lang="en-US" altLang="en-US"/>
          </a:p>
        </p:txBody>
      </p:sp>
    </p:spTree>
    <p:extLst>
      <p:ext uri="{BB962C8B-B14F-4D97-AF65-F5344CB8AC3E}">
        <p14:creationId xmlns:p14="http://schemas.microsoft.com/office/powerpoint/2010/main" val="1961330416"/>
      </p:ext>
    </p:extLst>
  </p:cSld>
  <p:clrMapOvr>
    <a:masterClrMapping/>
  </p:clrMapOvr>
  <p:transition xmlns:p14="http://schemas.microsoft.com/office/powerpoint/2010/main" advTm="15578"/>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 2</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137</a:t>
            </a:fld>
            <a:endParaRPr lang="en-US" altLang="en-US"/>
          </a:p>
        </p:txBody>
      </p:sp>
      <p:sp>
        <p:nvSpPr>
          <p:cNvPr id="5" name="Rectangle 4"/>
          <p:cNvSpPr/>
          <p:nvPr/>
        </p:nvSpPr>
        <p:spPr>
          <a:xfrm>
            <a:off x="2571736" y="1928802"/>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 name="TextBox 6"/>
          <p:cNvSpPr txBox="1"/>
          <p:nvPr/>
        </p:nvSpPr>
        <p:spPr>
          <a:xfrm>
            <a:off x="928663" y="1357299"/>
            <a:ext cx="2500330"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Request Buffer State</a:t>
            </a:r>
          </a:p>
        </p:txBody>
      </p:sp>
      <p:sp>
        <p:nvSpPr>
          <p:cNvPr id="8" name="Rectangle 7"/>
          <p:cNvSpPr/>
          <p:nvPr/>
        </p:nvSpPr>
        <p:spPr>
          <a:xfrm>
            <a:off x="3428992" y="1643050"/>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9" name="TextBox 8"/>
          <p:cNvSpPr txBox="1"/>
          <p:nvPr/>
        </p:nvSpPr>
        <p:spPr>
          <a:xfrm>
            <a:off x="197752" y="895634"/>
            <a:ext cx="2445422" cy="461665"/>
          </a:xfrm>
          <a:prstGeom prst="rect">
            <a:avLst/>
          </a:prstGeom>
          <a:noFill/>
        </p:spPr>
        <p:txBody>
          <a:bodyPr wrap="square" lIns="91416" tIns="45709" rIns="91416" bIns="45709" rtlCol="0">
            <a:spAutoFit/>
          </a:bodyPr>
          <a:lstStyle/>
          <a:p>
            <a:pPr defTabSz="914165"/>
            <a:r>
              <a:rPr lang="en-US" sz="2400" b="1" dirty="0">
                <a:solidFill>
                  <a:srgbClr val="000000"/>
                </a:solidFill>
                <a:latin typeface="Tahoma"/>
              </a:rPr>
              <a:t>1. Run alone</a:t>
            </a:r>
          </a:p>
        </p:txBody>
      </p:sp>
      <p:sp>
        <p:nvSpPr>
          <p:cNvPr id="11" name="Rectangle 10"/>
          <p:cNvSpPr/>
          <p:nvPr/>
        </p:nvSpPr>
        <p:spPr>
          <a:xfrm>
            <a:off x="1714481" y="1928802"/>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3" name="Straight Arrow Connector 12"/>
          <p:cNvCxnSpPr/>
          <p:nvPr/>
        </p:nvCxnSpPr>
        <p:spPr>
          <a:xfrm rot="10800000">
            <a:off x="5143504" y="1570024"/>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85982" y="1214423"/>
            <a:ext cx="184663" cy="373659"/>
          </a:xfrm>
          <a:prstGeom prst="rect">
            <a:avLst/>
          </a:prstGeom>
          <a:noFill/>
        </p:spPr>
        <p:txBody>
          <a:bodyPr wrap="none" lIns="91416" tIns="45709" rIns="91416" bIns="45709" rtlCol="0">
            <a:spAutoFit/>
          </a:bodyPr>
          <a:lstStyle/>
          <a:p>
            <a:pPr defTabSz="914165"/>
            <a:endParaRPr lang="en-US" dirty="0">
              <a:solidFill>
                <a:srgbClr val="000000"/>
              </a:solidFill>
              <a:latin typeface="Tahoma"/>
            </a:endParaRPr>
          </a:p>
        </p:txBody>
      </p:sp>
      <p:sp>
        <p:nvSpPr>
          <p:cNvPr id="15" name="TextBox 14"/>
          <p:cNvSpPr txBox="1"/>
          <p:nvPr/>
        </p:nvSpPr>
        <p:spPr>
          <a:xfrm>
            <a:off x="4643438" y="1228492"/>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16" name="TextBox 15"/>
          <p:cNvSpPr txBox="1"/>
          <p:nvPr/>
        </p:nvSpPr>
        <p:spPr>
          <a:xfrm>
            <a:off x="6072198" y="1214423"/>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17" name="Rectangle 16"/>
          <p:cNvSpPr/>
          <p:nvPr/>
        </p:nvSpPr>
        <p:spPr>
          <a:xfrm>
            <a:off x="7858148" y="1643050"/>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18" name="Rectangle 17"/>
          <p:cNvSpPr/>
          <p:nvPr/>
        </p:nvSpPr>
        <p:spPr>
          <a:xfrm>
            <a:off x="7000892" y="1928802"/>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9" name="Rectangle 18"/>
          <p:cNvSpPr/>
          <p:nvPr/>
        </p:nvSpPr>
        <p:spPr>
          <a:xfrm>
            <a:off x="6143637" y="1928802"/>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1" name="Straight Connector 20"/>
          <p:cNvCxnSpPr/>
          <p:nvPr/>
        </p:nvCxnSpPr>
        <p:spPr>
          <a:xfrm rot="5400000">
            <a:off x="6593915" y="2107397"/>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736659" y="2106603"/>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71904" y="1571612"/>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25" name="TextBox 24"/>
          <p:cNvSpPr txBox="1"/>
          <p:nvPr/>
        </p:nvSpPr>
        <p:spPr>
          <a:xfrm>
            <a:off x="6357950" y="1571612"/>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sp>
        <p:nvSpPr>
          <p:cNvPr id="26" name="Rectangle 25"/>
          <p:cNvSpPr/>
          <p:nvPr/>
        </p:nvSpPr>
        <p:spPr>
          <a:xfrm>
            <a:off x="2571736" y="378619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 name="TextBox 26"/>
          <p:cNvSpPr txBox="1"/>
          <p:nvPr/>
        </p:nvSpPr>
        <p:spPr>
          <a:xfrm>
            <a:off x="928663" y="3214686"/>
            <a:ext cx="2500330"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Request Buffer State</a:t>
            </a:r>
          </a:p>
        </p:txBody>
      </p:sp>
      <p:sp>
        <p:nvSpPr>
          <p:cNvPr id="28" name="Rectangle 27"/>
          <p:cNvSpPr/>
          <p:nvPr/>
        </p:nvSpPr>
        <p:spPr>
          <a:xfrm>
            <a:off x="3428992" y="3500438"/>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29" name="TextBox 28"/>
          <p:cNvSpPr txBox="1"/>
          <p:nvPr/>
        </p:nvSpPr>
        <p:spPr>
          <a:xfrm>
            <a:off x="214283" y="2714621"/>
            <a:ext cx="5500726" cy="461665"/>
          </a:xfrm>
          <a:prstGeom prst="rect">
            <a:avLst/>
          </a:prstGeom>
          <a:noFill/>
        </p:spPr>
        <p:txBody>
          <a:bodyPr wrap="square" lIns="91416" tIns="45709" rIns="91416" bIns="45709" rtlCol="0">
            <a:spAutoFit/>
          </a:bodyPr>
          <a:lstStyle/>
          <a:p>
            <a:pPr defTabSz="914165"/>
            <a:r>
              <a:rPr lang="en-US" sz="2400" b="1" dirty="0">
                <a:solidFill>
                  <a:srgbClr val="000000"/>
                </a:solidFill>
                <a:latin typeface="Tahoma"/>
              </a:rPr>
              <a:t>2. Run with another application</a:t>
            </a:r>
          </a:p>
        </p:txBody>
      </p:sp>
      <p:sp>
        <p:nvSpPr>
          <p:cNvPr id="30" name="Rectangle 29"/>
          <p:cNvSpPr/>
          <p:nvPr/>
        </p:nvSpPr>
        <p:spPr>
          <a:xfrm>
            <a:off x="1714481" y="3786190"/>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31" name="Straight Arrow Connector 30"/>
          <p:cNvCxnSpPr/>
          <p:nvPr/>
        </p:nvCxnSpPr>
        <p:spPr>
          <a:xfrm rot="10800000">
            <a:off x="5143504" y="3427412"/>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72198" y="3071810"/>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34" name="Rectangle 33"/>
          <p:cNvSpPr/>
          <p:nvPr/>
        </p:nvSpPr>
        <p:spPr>
          <a:xfrm>
            <a:off x="7858148" y="3500438"/>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35" name="Rectangle 34"/>
          <p:cNvSpPr/>
          <p:nvPr/>
        </p:nvSpPr>
        <p:spPr>
          <a:xfrm>
            <a:off x="7000892" y="378619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6" name="Rectangle 35"/>
          <p:cNvSpPr/>
          <p:nvPr/>
        </p:nvSpPr>
        <p:spPr>
          <a:xfrm>
            <a:off x="6143637" y="3786190"/>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37" name="Straight Connector 36"/>
          <p:cNvCxnSpPr/>
          <p:nvPr/>
        </p:nvCxnSpPr>
        <p:spPr>
          <a:xfrm rot="5400000">
            <a:off x="6593915" y="3964785"/>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736659" y="3963991"/>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171904" y="3429001"/>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40" name="TextBox 39"/>
          <p:cNvSpPr txBox="1"/>
          <p:nvPr/>
        </p:nvSpPr>
        <p:spPr>
          <a:xfrm>
            <a:off x="6357950" y="3429001"/>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sp>
        <p:nvSpPr>
          <p:cNvPr id="41" name="Rectangle 40"/>
          <p:cNvSpPr/>
          <p:nvPr/>
        </p:nvSpPr>
        <p:spPr>
          <a:xfrm>
            <a:off x="857224" y="378619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3" name="Rectangle 42"/>
          <p:cNvSpPr/>
          <p:nvPr/>
        </p:nvSpPr>
        <p:spPr>
          <a:xfrm>
            <a:off x="5286380" y="378619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4" name="TextBox 43"/>
          <p:cNvSpPr txBox="1"/>
          <p:nvPr/>
        </p:nvSpPr>
        <p:spPr>
          <a:xfrm>
            <a:off x="5500694" y="3429001"/>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45" name="Rectangle 44"/>
          <p:cNvSpPr/>
          <p:nvPr/>
        </p:nvSpPr>
        <p:spPr>
          <a:xfrm>
            <a:off x="2571736" y="5643578"/>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6" name="TextBox 45"/>
          <p:cNvSpPr txBox="1"/>
          <p:nvPr/>
        </p:nvSpPr>
        <p:spPr>
          <a:xfrm>
            <a:off x="928663" y="5072075"/>
            <a:ext cx="2500330"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Request Buffer State</a:t>
            </a:r>
          </a:p>
        </p:txBody>
      </p:sp>
      <p:sp>
        <p:nvSpPr>
          <p:cNvPr id="47" name="Rectangle 46"/>
          <p:cNvSpPr/>
          <p:nvPr/>
        </p:nvSpPr>
        <p:spPr>
          <a:xfrm>
            <a:off x="3428992" y="5357826"/>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48" name="TextBox 47"/>
          <p:cNvSpPr txBox="1"/>
          <p:nvPr/>
        </p:nvSpPr>
        <p:spPr>
          <a:xfrm>
            <a:off x="214283" y="4572008"/>
            <a:ext cx="7929618" cy="461665"/>
          </a:xfrm>
          <a:prstGeom prst="rect">
            <a:avLst/>
          </a:prstGeom>
          <a:noFill/>
        </p:spPr>
        <p:txBody>
          <a:bodyPr wrap="square" lIns="91416" tIns="45709" rIns="91416" bIns="45709" rtlCol="0">
            <a:spAutoFit/>
          </a:bodyPr>
          <a:lstStyle/>
          <a:p>
            <a:pPr defTabSz="914165"/>
            <a:r>
              <a:rPr lang="en-US" sz="2400" b="1" dirty="0">
                <a:solidFill>
                  <a:srgbClr val="000000"/>
                </a:solidFill>
                <a:latin typeface="Tahoma"/>
              </a:rPr>
              <a:t>3. Run with another application: </a:t>
            </a:r>
            <a:r>
              <a:rPr lang="en-US" sz="2400" b="1" dirty="0">
                <a:solidFill>
                  <a:srgbClr val="FF0000"/>
                </a:solidFill>
                <a:latin typeface="Tahoma"/>
              </a:rPr>
              <a:t>highest priority</a:t>
            </a:r>
          </a:p>
        </p:txBody>
      </p:sp>
      <p:sp>
        <p:nvSpPr>
          <p:cNvPr id="49" name="Rectangle 48"/>
          <p:cNvSpPr/>
          <p:nvPr/>
        </p:nvSpPr>
        <p:spPr>
          <a:xfrm>
            <a:off x="1714481" y="5643578"/>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50" name="Straight Arrow Connector 49"/>
          <p:cNvCxnSpPr/>
          <p:nvPr/>
        </p:nvCxnSpPr>
        <p:spPr>
          <a:xfrm rot="10800000">
            <a:off x="5143504" y="5284800"/>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072198" y="4929199"/>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53" name="Rectangle 52"/>
          <p:cNvSpPr/>
          <p:nvPr/>
        </p:nvSpPr>
        <p:spPr>
          <a:xfrm>
            <a:off x="7858148" y="5357826"/>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54" name="Rectangle 53"/>
          <p:cNvSpPr/>
          <p:nvPr/>
        </p:nvSpPr>
        <p:spPr>
          <a:xfrm>
            <a:off x="7000892" y="5643578"/>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Rectangle 54"/>
          <p:cNvSpPr/>
          <p:nvPr/>
        </p:nvSpPr>
        <p:spPr>
          <a:xfrm>
            <a:off x="6143637" y="5643578"/>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56" name="Straight Connector 55"/>
          <p:cNvCxnSpPr/>
          <p:nvPr/>
        </p:nvCxnSpPr>
        <p:spPr>
          <a:xfrm rot="5400000">
            <a:off x="6593915" y="5822173"/>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5736659" y="5821379"/>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171904" y="5286388"/>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59" name="TextBox 58"/>
          <p:cNvSpPr txBox="1"/>
          <p:nvPr/>
        </p:nvSpPr>
        <p:spPr>
          <a:xfrm>
            <a:off x="6357950" y="5286388"/>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sp>
        <p:nvSpPr>
          <p:cNvPr id="60" name="Rectangle 59"/>
          <p:cNvSpPr/>
          <p:nvPr/>
        </p:nvSpPr>
        <p:spPr>
          <a:xfrm>
            <a:off x="857224" y="5643578"/>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1" name="Rectangle 60"/>
          <p:cNvSpPr/>
          <p:nvPr/>
        </p:nvSpPr>
        <p:spPr>
          <a:xfrm>
            <a:off x="5286380" y="5643578"/>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2" name="TextBox 61"/>
          <p:cNvSpPr txBox="1"/>
          <p:nvPr/>
        </p:nvSpPr>
        <p:spPr>
          <a:xfrm>
            <a:off x="5500694" y="5286388"/>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63" name="TextBox 62"/>
          <p:cNvSpPr txBox="1"/>
          <p:nvPr/>
        </p:nvSpPr>
        <p:spPr>
          <a:xfrm>
            <a:off x="4643438" y="3102971"/>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64" name="TextBox 63"/>
          <p:cNvSpPr txBox="1"/>
          <p:nvPr/>
        </p:nvSpPr>
        <p:spPr>
          <a:xfrm>
            <a:off x="4643438" y="4959262"/>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cxnSp>
        <p:nvCxnSpPr>
          <p:cNvPr id="66" name="Straight Connector 65"/>
          <p:cNvCxnSpPr/>
          <p:nvPr/>
        </p:nvCxnSpPr>
        <p:spPr>
          <a:xfrm rot="5400000">
            <a:off x="5415189" y="3099946"/>
            <a:ext cx="1285884"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572794" y="3114318"/>
            <a:ext cx="1285884"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4894265" y="3965089"/>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894265" y="2106603"/>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500694" y="1562335"/>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cxnSp>
        <p:nvCxnSpPr>
          <p:cNvPr id="74" name="Straight Connector 73"/>
          <p:cNvCxnSpPr/>
          <p:nvPr/>
        </p:nvCxnSpPr>
        <p:spPr>
          <a:xfrm rot="5400000">
            <a:off x="4412824" y="4071148"/>
            <a:ext cx="328614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41575280"/>
      </p:ext>
    </p:extLst>
  </p:cSld>
  <p:clrMapOvr>
    <a:masterClrMapping/>
  </p:clrMapOvr>
  <p:transition xmlns:p14="http://schemas.microsoft.com/office/powerpoint/2010/main" advTm="8400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66"/>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67"/>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5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5"/>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5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6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6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P spid="11" grpId="0" animBg="1"/>
      <p:bldP spid="15" grpId="0"/>
      <p:bldP spid="16" grpId="0"/>
      <p:bldP spid="17" grpId="0" animBg="1"/>
      <p:bldP spid="18" grpId="0" animBg="1"/>
      <p:bldP spid="19" grpId="0" animBg="1"/>
      <p:bldP spid="24" grpId="0"/>
      <p:bldP spid="25" grpId="0"/>
      <p:bldP spid="26" grpId="0" animBg="1"/>
      <p:bldP spid="27" grpId="0"/>
      <p:bldP spid="28" grpId="0" animBg="1"/>
      <p:bldP spid="29" grpId="0"/>
      <p:bldP spid="30" grpId="0" animBg="1"/>
      <p:bldP spid="33" grpId="0"/>
      <p:bldP spid="34" grpId="0" animBg="1"/>
      <p:bldP spid="35" grpId="0" animBg="1"/>
      <p:bldP spid="36" grpId="0" animBg="1"/>
      <p:bldP spid="39" grpId="0"/>
      <p:bldP spid="40" grpId="0"/>
      <p:bldP spid="41" grpId="0" animBg="1"/>
      <p:bldP spid="43" grpId="0" animBg="1"/>
      <p:bldP spid="44" grpId="0"/>
      <p:bldP spid="45" grpId="0" animBg="1"/>
      <p:bldP spid="46" grpId="0"/>
      <p:bldP spid="47" grpId="0" animBg="1"/>
      <p:bldP spid="48" grpId="0"/>
      <p:bldP spid="49" grpId="0" animBg="1"/>
      <p:bldP spid="52" grpId="0"/>
      <p:bldP spid="53" grpId="0" animBg="1"/>
      <p:bldP spid="54" grpId="0" animBg="1"/>
      <p:bldP spid="55" grpId="0" animBg="1"/>
      <p:bldP spid="58" grpId="0"/>
      <p:bldP spid="59" grpId="0"/>
      <p:bldP spid="60" grpId="0" animBg="1"/>
      <p:bldP spid="61" grpId="0" animBg="1"/>
      <p:bldP spid="62" grpId="0"/>
      <p:bldP spid="63" grpId="0"/>
      <p:bldP spid="64" grpId="0"/>
      <p:bldP spid="70"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138</a:t>
            </a:fld>
            <a:endParaRPr lang="en-US" altLang="en-US"/>
          </a:p>
        </p:txBody>
      </p:sp>
      <p:sp>
        <p:nvSpPr>
          <p:cNvPr id="5" name="TextBox 4"/>
          <p:cNvSpPr txBox="1"/>
          <p:nvPr/>
        </p:nvSpPr>
        <p:spPr>
          <a:xfrm>
            <a:off x="0" y="2000241"/>
            <a:ext cx="9144000" cy="1015663"/>
          </a:xfrm>
          <a:prstGeom prst="rect">
            <a:avLst/>
          </a:prstGeom>
          <a:noFill/>
        </p:spPr>
        <p:txBody>
          <a:bodyPr wrap="square" lIns="91416" tIns="45709" rIns="91416" bIns="45709" rtlCol="0">
            <a:spAutoFit/>
          </a:bodyPr>
          <a:lstStyle/>
          <a:p>
            <a:pPr algn="ctr" defTabSz="914165"/>
            <a:r>
              <a:rPr lang="en-US" sz="3000" dirty="0">
                <a:solidFill>
                  <a:srgbClr val="000000"/>
                </a:solidFill>
                <a:latin typeface="Tahoma"/>
              </a:rPr>
              <a:t>Memory Interference-induced Slowdown Estimation (MISE) model for </a:t>
            </a:r>
            <a:r>
              <a:rPr lang="en-US" sz="3000" dirty="0">
                <a:solidFill>
                  <a:srgbClr val="FF0000"/>
                </a:solidFill>
                <a:latin typeface="Tahoma"/>
              </a:rPr>
              <a:t>memory bound </a:t>
            </a:r>
            <a:r>
              <a:rPr lang="en-US" sz="3000" dirty="0">
                <a:solidFill>
                  <a:srgbClr val="000000"/>
                </a:solidFill>
                <a:latin typeface="Tahoma"/>
              </a:rPr>
              <a:t>applications</a:t>
            </a:r>
          </a:p>
        </p:txBody>
      </p:sp>
      <p:graphicFrame>
        <p:nvGraphicFramePr>
          <p:cNvPr id="8" name="Object 3"/>
          <p:cNvGraphicFramePr>
            <a:graphicFrameLocks noChangeAspect="1"/>
          </p:cNvGraphicFramePr>
          <p:nvPr/>
        </p:nvGraphicFramePr>
        <p:xfrm>
          <a:off x="214313" y="3214688"/>
          <a:ext cx="8786812" cy="1182687"/>
        </p:xfrm>
        <a:graphic>
          <a:graphicData uri="http://schemas.openxmlformats.org/presentationml/2006/ole">
            <mc:AlternateContent xmlns:mc="http://schemas.openxmlformats.org/markup-compatibility/2006">
              <mc:Choice xmlns:v="urn:schemas-microsoft-com:vml" Requires="v">
                <p:oleObj spid="_x0000_s872471" name="Equation" r:id="rId4" imgW="3581280" imgH="482400" progId="Equation.3">
                  <p:embed/>
                </p:oleObj>
              </mc:Choice>
              <mc:Fallback>
                <p:oleObj name="Equation" r:id="rId4" imgW="358128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3214688"/>
                        <a:ext cx="8786812" cy="118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97844868"/>
      </p:ext>
    </p:extLst>
  </p:cSld>
  <p:clrMapOvr>
    <a:masterClrMapping/>
  </p:clrMapOvr>
  <p:transition xmlns:p14="http://schemas.microsoft.com/office/powerpoint/2010/main" advTm="1632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 3</a:t>
            </a:r>
            <a:endParaRPr lang="en-US" dirty="0"/>
          </a:p>
        </p:txBody>
      </p:sp>
      <p:sp>
        <p:nvSpPr>
          <p:cNvPr id="3" name="Content Placeholder 2"/>
          <p:cNvSpPr>
            <a:spLocks noGrp="1"/>
          </p:cNvSpPr>
          <p:nvPr>
            <p:ph idx="1"/>
          </p:nvPr>
        </p:nvSpPr>
        <p:spPr/>
        <p:txBody>
          <a:bodyPr/>
          <a:lstStyle/>
          <a:p>
            <a:r>
              <a:rPr lang="en-US" dirty="0" smtClean="0"/>
              <a:t>Memory-bound application</a:t>
            </a:r>
          </a:p>
          <a:p>
            <a:pPr>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139</a:t>
            </a:fld>
            <a:endParaRPr lang="en-US" altLang="en-US"/>
          </a:p>
        </p:txBody>
      </p:sp>
      <p:sp>
        <p:nvSpPr>
          <p:cNvPr id="7" name="Rectangle 6"/>
          <p:cNvSpPr/>
          <p:nvPr/>
        </p:nvSpPr>
        <p:spPr>
          <a:xfrm>
            <a:off x="1763688" y="2924944"/>
            <a:ext cx="16510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6" name="Rectangle 15"/>
          <p:cNvSpPr/>
          <p:nvPr/>
        </p:nvSpPr>
        <p:spPr>
          <a:xfrm>
            <a:off x="1763688" y="4071942"/>
            <a:ext cx="16510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4" name="TextBox 23"/>
          <p:cNvSpPr txBox="1"/>
          <p:nvPr/>
        </p:nvSpPr>
        <p:spPr>
          <a:xfrm>
            <a:off x="-164560" y="2780928"/>
            <a:ext cx="2021916" cy="769441"/>
          </a:xfrm>
          <a:prstGeom prst="rect">
            <a:avLst/>
          </a:prstGeom>
          <a:noFill/>
        </p:spPr>
        <p:txBody>
          <a:bodyPr wrap="square" lIns="91416" tIns="45709" rIns="91416" bIns="45709" rtlCol="0">
            <a:spAutoFit/>
          </a:bodyPr>
          <a:lstStyle/>
          <a:p>
            <a:pPr algn="ctr" defTabSz="914165"/>
            <a:r>
              <a:rPr lang="en-US" sz="2200" dirty="0">
                <a:solidFill>
                  <a:srgbClr val="000000"/>
                </a:solidFill>
                <a:latin typeface="Tahoma"/>
              </a:rPr>
              <a:t>No interference</a:t>
            </a:r>
          </a:p>
        </p:txBody>
      </p:sp>
      <p:sp>
        <p:nvSpPr>
          <p:cNvPr id="25" name="Rectangle 24"/>
          <p:cNvSpPr/>
          <p:nvPr/>
        </p:nvSpPr>
        <p:spPr>
          <a:xfrm>
            <a:off x="6444208" y="1412776"/>
            <a:ext cx="432048" cy="360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Rectangle 25"/>
          <p:cNvSpPr/>
          <p:nvPr/>
        </p:nvSpPr>
        <p:spPr>
          <a:xfrm>
            <a:off x="6444208" y="1916832"/>
            <a:ext cx="432048" cy="360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 name="TextBox 26"/>
          <p:cNvSpPr txBox="1"/>
          <p:nvPr/>
        </p:nvSpPr>
        <p:spPr>
          <a:xfrm>
            <a:off x="7164288" y="1412776"/>
            <a:ext cx="197971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Compute Phase</a:t>
            </a:r>
            <a:endParaRPr lang="en-US" dirty="0">
              <a:solidFill>
                <a:srgbClr val="000000"/>
              </a:solidFill>
              <a:latin typeface="Tahoma"/>
            </a:endParaRPr>
          </a:p>
        </p:txBody>
      </p:sp>
      <p:sp>
        <p:nvSpPr>
          <p:cNvPr id="28" name="TextBox 27"/>
          <p:cNvSpPr txBox="1"/>
          <p:nvPr/>
        </p:nvSpPr>
        <p:spPr>
          <a:xfrm>
            <a:off x="7164288" y="1907542"/>
            <a:ext cx="197971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Memory Phase</a:t>
            </a:r>
            <a:endParaRPr lang="en-US" dirty="0">
              <a:solidFill>
                <a:srgbClr val="000000"/>
              </a:solidFill>
              <a:latin typeface="Tahoma"/>
            </a:endParaRPr>
          </a:p>
        </p:txBody>
      </p:sp>
      <p:sp>
        <p:nvSpPr>
          <p:cNvPr id="29" name="TextBox 28"/>
          <p:cNvSpPr txBox="1"/>
          <p:nvPr/>
        </p:nvSpPr>
        <p:spPr>
          <a:xfrm>
            <a:off x="-180528" y="3927568"/>
            <a:ext cx="2021916" cy="769441"/>
          </a:xfrm>
          <a:prstGeom prst="rect">
            <a:avLst/>
          </a:prstGeom>
          <a:noFill/>
        </p:spPr>
        <p:txBody>
          <a:bodyPr wrap="square" lIns="91416" tIns="45709" rIns="91416" bIns="45709" rtlCol="0">
            <a:spAutoFit/>
          </a:bodyPr>
          <a:lstStyle/>
          <a:p>
            <a:pPr algn="ctr" defTabSz="914165"/>
            <a:r>
              <a:rPr lang="en-US" sz="2200" dirty="0">
                <a:solidFill>
                  <a:srgbClr val="000000"/>
                </a:solidFill>
                <a:latin typeface="Tahoma"/>
              </a:rPr>
              <a:t>With interference</a:t>
            </a:r>
          </a:p>
        </p:txBody>
      </p:sp>
      <p:sp>
        <p:nvSpPr>
          <p:cNvPr id="34" name="TextBox 33"/>
          <p:cNvSpPr txBox="1"/>
          <p:nvPr/>
        </p:nvSpPr>
        <p:spPr>
          <a:xfrm>
            <a:off x="0" y="5312826"/>
            <a:ext cx="9144000" cy="492443"/>
          </a:xfrm>
          <a:prstGeom prst="rect">
            <a:avLst/>
          </a:prstGeom>
          <a:noFill/>
        </p:spPr>
        <p:txBody>
          <a:bodyPr wrap="square" lIns="91416" tIns="45709" rIns="91416" bIns="45709" rtlCol="0">
            <a:spAutoFit/>
          </a:bodyPr>
          <a:lstStyle/>
          <a:p>
            <a:pPr algn="ctr" defTabSz="914165"/>
            <a:r>
              <a:rPr lang="en-US" sz="2600" dirty="0">
                <a:solidFill>
                  <a:srgbClr val="000000"/>
                </a:solidFill>
                <a:latin typeface="Tahoma"/>
              </a:rPr>
              <a:t>Memory phase slowdown dominates overall slowdown</a:t>
            </a:r>
          </a:p>
        </p:txBody>
      </p:sp>
      <p:cxnSp>
        <p:nvCxnSpPr>
          <p:cNvPr id="43" name="Straight Arrow Connector 42"/>
          <p:cNvCxnSpPr/>
          <p:nvPr/>
        </p:nvCxnSpPr>
        <p:spPr>
          <a:xfrm>
            <a:off x="7308304" y="4615708"/>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031720" y="4427821"/>
            <a:ext cx="72008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a:t>
            </a:r>
            <a:endParaRPr lang="en-US" dirty="0">
              <a:solidFill>
                <a:srgbClr val="000000"/>
              </a:solidFill>
              <a:latin typeface="Tahoma"/>
            </a:endParaRPr>
          </a:p>
        </p:txBody>
      </p:sp>
      <p:cxnSp>
        <p:nvCxnSpPr>
          <p:cNvPr id="71" name="Straight Arrow Connector 70"/>
          <p:cNvCxnSpPr/>
          <p:nvPr/>
        </p:nvCxnSpPr>
        <p:spPr>
          <a:xfrm>
            <a:off x="7300712" y="3461870"/>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8024128" y="3273983"/>
            <a:ext cx="72008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a:t>
            </a:r>
            <a:endParaRPr lang="en-US" dirty="0">
              <a:solidFill>
                <a:srgbClr val="000000"/>
              </a:solidFill>
              <a:latin typeface="Tahoma"/>
            </a:endParaRPr>
          </a:p>
        </p:txBody>
      </p:sp>
      <p:sp>
        <p:nvSpPr>
          <p:cNvPr id="32" name="Rectangle 31"/>
          <p:cNvSpPr/>
          <p:nvPr/>
        </p:nvSpPr>
        <p:spPr>
          <a:xfrm>
            <a:off x="1928794" y="2982444"/>
            <a:ext cx="642942" cy="299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39" name="Rectangle 38"/>
          <p:cNvSpPr/>
          <p:nvPr/>
        </p:nvSpPr>
        <p:spPr>
          <a:xfrm>
            <a:off x="1928794" y="4148789"/>
            <a:ext cx="928694" cy="284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46" name="Rectangle 45"/>
          <p:cNvSpPr/>
          <p:nvPr/>
        </p:nvSpPr>
        <p:spPr>
          <a:xfrm>
            <a:off x="2587642" y="2982444"/>
            <a:ext cx="642942" cy="299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47" name="Rectangle 46"/>
          <p:cNvSpPr/>
          <p:nvPr/>
        </p:nvSpPr>
        <p:spPr>
          <a:xfrm>
            <a:off x="3214678" y="2982444"/>
            <a:ext cx="642942" cy="299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49" name="Rectangle 48"/>
          <p:cNvSpPr/>
          <p:nvPr/>
        </p:nvSpPr>
        <p:spPr>
          <a:xfrm>
            <a:off x="2857488" y="4148789"/>
            <a:ext cx="928694" cy="284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50" name="Rectangle 49"/>
          <p:cNvSpPr/>
          <p:nvPr/>
        </p:nvSpPr>
        <p:spPr>
          <a:xfrm>
            <a:off x="3786182" y="4148789"/>
            <a:ext cx="928694" cy="284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52" name="Rectangle 51"/>
          <p:cNvSpPr/>
          <p:nvPr/>
        </p:nvSpPr>
        <p:spPr>
          <a:xfrm>
            <a:off x="1928794" y="4071942"/>
            <a:ext cx="3071834" cy="428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3" name="Rectangle 52"/>
          <p:cNvSpPr/>
          <p:nvPr/>
        </p:nvSpPr>
        <p:spPr>
          <a:xfrm>
            <a:off x="1932089" y="2924944"/>
            <a:ext cx="2211284" cy="428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4" name="Rectangle 53"/>
          <p:cNvSpPr/>
          <p:nvPr/>
        </p:nvSpPr>
        <p:spPr>
          <a:xfrm>
            <a:off x="4128206" y="2924944"/>
            <a:ext cx="158042"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Rectangle 54"/>
          <p:cNvSpPr/>
          <p:nvPr/>
        </p:nvSpPr>
        <p:spPr>
          <a:xfrm>
            <a:off x="4286248" y="2924944"/>
            <a:ext cx="2214578" cy="428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6" name="Rectangle 65"/>
          <p:cNvSpPr/>
          <p:nvPr/>
        </p:nvSpPr>
        <p:spPr>
          <a:xfrm>
            <a:off x="5143504" y="4071942"/>
            <a:ext cx="3071834" cy="428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7" name="Rectangle 66"/>
          <p:cNvSpPr/>
          <p:nvPr/>
        </p:nvSpPr>
        <p:spPr>
          <a:xfrm>
            <a:off x="4978398" y="4071942"/>
            <a:ext cx="16510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1421277953"/>
      </p:ext>
    </p:extLst>
  </p:cSld>
  <p:clrMapOvr>
    <a:masterClrMapping/>
  </p:clrMapOvr>
  <p:transition xmlns:p14="http://schemas.microsoft.com/office/powerpoint/2010/main" advTm="5554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4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7"/>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4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50"/>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24" grpId="0"/>
      <p:bldP spid="25" grpId="0" animBg="1"/>
      <p:bldP spid="26" grpId="0" animBg="1"/>
      <p:bldP spid="27" grpId="0"/>
      <p:bldP spid="28" grpId="0"/>
      <p:bldP spid="29" grpId="0"/>
      <p:bldP spid="34" grpId="0"/>
      <p:bldP spid="44" grpId="0"/>
      <p:bldP spid="72" grpId="0"/>
      <p:bldP spid="32" grpId="0" animBg="1"/>
      <p:bldP spid="32" grpId="1" animBg="1"/>
      <p:bldP spid="39" grpId="0" animBg="1"/>
      <p:bldP spid="39" grpId="1" animBg="1"/>
      <p:bldP spid="46" grpId="0" animBg="1"/>
      <p:bldP spid="46" grpId="1" animBg="1"/>
      <p:bldP spid="47" grpId="0" animBg="1"/>
      <p:bldP spid="47" grpId="1" animBg="1"/>
      <p:bldP spid="49" grpId="0" animBg="1"/>
      <p:bldP spid="49" grpId="1" animBg="1"/>
      <p:bldP spid="50" grpId="0" animBg="1"/>
      <p:bldP spid="50" grpId="1" animBg="1"/>
      <p:bldP spid="52" grpId="0" animBg="1"/>
      <p:bldP spid="53" grpId="0" animBg="1"/>
      <p:bldP spid="54" grpId="0" animBg="1"/>
      <p:bldP spid="55" grpId="0" animBg="1"/>
      <p:bldP spid="66" grpId="0" animBg="1"/>
      <p:bldP spid="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6633"/>
                </a:solidFill>
              </a:rPr>
              <a:t>Effect of the Memory Performance Hog</a:t>
            </a:r>
            <a:endParaRPr lang="en-US" sz="3600" dirty="0"/>
          </a:p>
        </p:txBody>
      </p:sp>
      <p:graphicFrame>
        <p:nvGraphicFramePr>
          <p:cNvPr id="5" name="Content Placeholder 4"/>
          <p:cNvGraphicFramePr>
            <a:graphicFrameLocks noGrp="1"/>
          </p:cNvGraphicFramePr>
          <p:nvPr>
            <p:ph idx="1"/>
          </p:nvPr>
        </p:nvGraphicFramePr>
        <p:xfrm>
          <a:off x="2302070" y="1158981"/>
          <a:ext cx="4317232" cy="361720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pPr>
              <a:defRPr/>
            </a:pPr>
            <a:fld id="{D8B2FBAE-2788-454F-856A-052983D7F618}" type="slidenum">
              <a:rPr lang="en-US" altLang="en-US" smtClean="0"/>
              <a:pPr>
                <a:defRPr/>
              </a:pPr>
              <a:t>14</a:t>
            </a:fld>
            <a:endParaRPr lang="en-US" altLang="en-US" dirty="0"/>
          </a:p>
        </p:txBody>
      </p:sp>
      <p:sp>
        <p:nvSpPr>
          <p:cNvPr id="7" name="Line 14"/>
          <p:cNvSpPr>
            <a:spLocks noChangeShapeType="1"/>
          </p:cNvSpPr>
          <p:nvPr/>
        </p:nvSpPr>
        <p:spPr bwMode="auto">
          <a:xfrm>
            <a:off x="2793095" y="3297394"/>
            <a:ext cx="3860800" cy="0"/>
          </a:xfrm>
          <a:prstGeom prst="line">
            <a:avLst/>
          </a:prstGeom>
          <a:noFill/>
          <a:ln w="25400">
            <a:solidFill>
              <a:schemeClr val="tx1"/>
            </a:solidFill>
            <a:round/>
            <a:headEnd/>
            <a:tailEnd/>
          </a:ln>
        </p:spPr>
        <p:txBody>
          <a:bodyPr lIns="91402" tIns="45702" rIns="91402" bIns="45702"/>
          <a:lstStyle/>
          <a:p>
            <a:endParaRPr lang="en-US"/>
          </a:p>
        </p:txBody>
      </p:sp>
      <p:sp>
        <p:nvSpPr>
          <p:cNvPr id="9" name="Oval 5"/>
          <p:cNvSpPr>
            <a:spLocks noChangeArrowheads="1"/>
          </p:cNvSpPr>
          <p:nvPr/>
        </p:nvSpPr>
        <p:spPr bwMode="auto">
          <a:xfrm>
            <a:off x="3271464" y="2898027"/>
            <a:ext cx="1009046" cy="519113"/>
          </a:xfrm>
          <a:prstGeom prst="ellipse">
            <a:avLst/>
          </a:prstGeom>
          <a:solidFill>
            <a:schemeClr val="accent1">
              <a:alpha val="0"/>
            </a:schemeClr>
          </a:solidFill>
          <a:ln w="34925">
            <a:solidFill>
              <a:srgbClr val="CC0000"/>
            </a:solidFill>
            <a:round/>
            <a:headEnd/>
            <a:tailEnd/>
          </a:ln>
        </p:spPr>
        <p:txBody>
          <a:bodyPr wrap="none" lIns="91402" tIns="45702" rIns="91402" bIns="45702" anchor="ctr"/>
          <a:lstStyle/>
          <a:p>
            <a:endParaRPr lang="en-US"/>
          </a:p>
        </p:txBody>
      </p:sp>
      <p:sp>
        <p:nvSpPr>
          <p:cNvPr id="10" name="Text Box 7"/>
          <p:cNvSpPr txBox="1">
            <a:spLocks noChangeArrowheads="1"/>
          </p:cNvSpPr>
          <p:nvPr/>
        </p:nvSpPr>
        <p:spPr bwMode="auto">
          <a:xfrm>
            <a:off x="2974576" y="2516204"/>
            <a:ext cx="1870038" cy="373659"/>
          </a:xfrm>
          <a:prstGeom prst="rect">
            <a:avLst/>
          </a:prstGeom>
          <a:noFill/>
          <a:ln w="9525">
            <a:noFill/>
            <a:miter lim="800000"/>
            <a:headEnd/>
            <a:tailEnd/>
          </a:ln>
        </p:spPr>
        <p:txBody>
          <a:bodyPr wrap="none" lIns="91402" tIns="45702" rIns="91402" bIns="45702">
            <a:spAutoFit/>
          </a:bodyPr>
          <a:lstStyle/>
          <a:p>
            <a:r>
              <a:rPr lang="en-US" dirty="0">
                <a:solidFill>
                  <a:srgbClr val="CC0000"/>
                </a:solidFill>
              </a:rPr>
              <a:t>1.18X slowdown</a:t>
            </a:r>
          </a:p>
        </p:txBody>
      </p:sp>
      <p:sp>
        <p:nvSpPr>
          <p:cNvPr id="11" name="Text Box 8"/>
          <p:cNvSpPr txBox="1">
            <a:spLocks noChangeArrowheads="1"/>
          </p:cNvSpPr>
          <p:nvPr/>
        </p:nvSpPr>
        <p:spPr bwMode="auto">
          <a:xfrm>
            <a:off x="6172498" y="1304587"/>
            <a:ext cx="1870038" cy="373659"/>
          </a:xfrm>
          <a:prstGeom prst="rect">
            <a:avLst/>
          </a:prstGeom>
          <a:noFill/>
          <a:ln w="9525">
            <a:noFill/>
            <a:miter lim="800000"/>
            <a:headEnd/>
            <a:tailEnd/>
          </a:ln>
        </p:spPr>
        <p:txBody>
          <a:bodyPr wrap="none" lIns="91402" tIns="45702" rIns="91402" bIns="45702">
            <a:spAutoFit/>
          </a:bodyPr>
          <a:lstStyle/>
          <a:p>
            <a:r>
              <a:rPr lang="en-US" dirty="0">
                <a:solidFill>
                  <a:srgbClr val="CC0000"/>
                </a:solidFill>
              </a:rPr>
              <a:t>2.82X slowdown</a:t>
            </a:r>
          </a:p>
        </p:txBody>
      </p:sp>
      <p:sp>
        <p:nvSpPr>
          <p:cNvPr id="14" name="Oval 5"/>
          <p:cNvSpPr>
            <a:spLocks noChangeArrowheads="1"/>
          </p:cNvSpPr>
          <p:nvPr/>
        </p:nvSpPr>
        <p:spPr bwMode="auto">
          <a:xfrm>
            <a:off x="5146604" y="1214625"/>
            <a:ext cx="1009046" cy="519113"/>
          </a:xfrm>
          <a:prstGeom prst="ellipse">
            <a:avLst/>
          </a:prstGeom>
          <a:solidFill>
            <a:schemeClr val="accent1">
              <a:alpha val="0"/>
            </a:schemeClr>
          </a:solidFill>
          <a:ln w="34925">
            <a:solidFill>
              <a:srgbClr val="CC0000"/>
            </a:solidFill>
            <a:round/>
            <a:headEnd/>
            <a:tailEnd/>
          </a:ln>
        </p:spPr>
        <p:txBody>
          <a:bodyPr wrap="none" lIns="91402" tIns="45702" rIns="91402" bIns="45702" anchor="ctr"/>
          <a:lstStyle/>
          <a:p>
            <a:endParaRPr lang="en-US"/>
          </a:p>
        </p:txBody>
      </p:sp>
      <p:sp>
        <p:nvSpPr>
          <p:cNvPr id="15" name="Text Box 9"/>
          <p:cNvSpPr txBox="1">
            <a:spLocks noChangeArrowheads="1"/>
          </p:cNvSpPr>
          <p:nvPr/>
        </p:nvSpPr>
        <p:spPr bwMode="auto">
          <a:xfrm>
            <a:off x="251527" y="4941169"/>
            <a:ext cx="7733193" cy="1185179"/>
          </a:xfrm>
          <a:prstGeom prst="rect">
            <a:avLst/>
          </a:prstGeom>
          <a:noFill/>
          <a:ln w="9525">
            <a:noFill/>
            <a:miter lim="800000"/>
            <a:headEnd/>
            <a:tailEnd/>
          </a:ln>
        </p:spPr>
        <p:txBody>
          <a:bodyPr wrap="none" lIns="91402" tIns="45702" rIns="91402" bIns="45702">
            <a:spAutoFit/>
          </a:bodyPr>
          <a:lstStyle/>
          <a:p>
            <a:r>
              <a:rPr lang="en-US" dirty="0"/>
              <a:t>Results on Intel Pentium D running Windows XP</a:t>
            </a:r>
          </a:p>
          <a:p>
            <a:r>
              <a:rPr lang="en-US" dirty="0"/>
              <a:t>(Similar results for Intel Core Duo and AMD </a:t>
            </a:r>
            <a:r>
              <a:rPr lang="en-US" dirty="0" err="1"/>
              <a:t>Turion</a:t>
            </a:r>
            <a:r>
              <a:rPr lang="en-US" dirty="0"/>
              <a:t>, and on </a:t>
            </a:r>
            <a:r>
              <a:rPr lang="en-US" dirty="0" smtClean="0"/>
              <a:t>Fedora Linux) </a:t>
            </a:r>
            <a:endParaRPr lang="en-US" dirty="0"/>
          </a:p>
          <a:p>
            <a:endParaRPr lang="en-US" dirty="0"/>
          </a:p>
          <a:p>
            <a:endParaRPr lang="en-US" sz="1600" dirty="0"/>
          </a:p>
        </p:txBody>
      </p:sp>
      <p:sp>
        <p:nvSpPr>
          <p:cNvPr id="18" name="TextBox 17"/>
          <p:cNvSpPr txBox="1"/>
          <p:nvPr/>
        </p:nvSpPr>
        <p:spPr>
          <a:xfrm rot="16200000">
            <a:off x="857594" y="2628410"/>
            <a:ext cx="2681047" cy="400110"/>
          </a:xfrm>
          <a:prstGeom prst="rect">
            <a:avLst/>
          </a:prstGeom>
          <a:noFill/>
        </p:spPr>
        <p:txBody>
          <a:bodyPr wrap="square" lIns="91402" tIns="45702" rIns="91402" bIns="45702" rtlCol="0">
            <a:spAutoFit/>
          </a:bodyPr>
          <a:lstStyle/>
          <a:p>
            <a:pPr algn="ctr"/>
            <a:r>
              <a:rPr lang="en-US" sz="2000" dirty="0"/>
              <a:t>Slowdown</a:t>
            </a:r>
          </a:p>
        </p:txBody>
      </p:sp>
      <p:graphicFrame>
        <p:nvGraphicFramePr>
          <p:cNvPr id="16" name="Content Placeholder 4"/>
          <p:cNvGraphicFramePr>
            <a:graphicFrameLocks/>
          </p:cNvGraphicFramePr>
          <p:nvPr/>
        </p:nvGraphicFramePr>
        <p:xfrm>
          <a:off x="2305608" y="1162519"/>
          <a:ext cx="4317232" cy="3617205"/>
        </p:xfrm>
        <a:graphic>
          <a:graphicData uri="http://schemas.openxmlformats.org/drawingml/2006/chart">
            <c:chart xmlns:c="http://schemas.openxmlformats.org/drawingml/2006/chart" xmlns:r="http://schemas.openxmlformats.org/officeDocument/2006/relationships" r:id="rId4"/>
          </a:graphicData>
        </a:graphic>
      </p:graphicFrame>
      <p:sp>
        <p:nvSpPr>
          <p:cNvPr id="17" name="Line 14"/>
          <p:cNvSpPr>
            <a:spLocks noChangeShapeType="1"/>
          </p:cNvSpPr>
          <p:nvPr/>
        </p:nvSpPr>
        <p:spPr bwMode="auto">
          <a:xfrm>
            <a:off x="2796633" y="3300932"/>
            <a:ext cx="3860800" cy="0"/>
          </a:xfrm>
          <a:prstGeom prst="line">
            <a:avLst/>
          </a:prstGeom>
          <a:noFill/>
          <a:ln w="25400">
            <a:solidFill>
              <a:schemeClr val="tx1"/>
            </a:solidFill>
            <a:round/>
            <a:headEnd/>
            <a:tailEnd/>
          </a:ln>
        </p:spPr>
        <p:txBody>
          <a:bodyPr lIns="91402" tIns="45702" rIns="91402" bIns="45702"/>
          <a:lstStyle/>
          <a:p>
            <a:endParaRPr lang="en-US"/>
          </a:p>
        </p:txBody>
      </p:sp>
      <p:graphicFrame>
        <p:nvGraphicFramePr>
          <p:cNvPr id="19" name="Content Placeholder 4"/>
          <p:cNvGraphicFramePr>
            <a:graphicFrameLocks/>
          </p:cNvGraphicFramePr>
          <p:nvPr/>
        </p:nvGraphicFramePr>
        <p:xfrm>
          <a:off x="2302070" y="1162519"/>
          <a:ext cx="4317232" cy="3617205"/>
        </p:xfrm>
        <a:graphic>
          <a:graphicData uri="http://schemas.openxmlformats.org/drawingml/2006/chart">
            <c:chart xmlns:c="http://schemas.openxmlformats.org/drawingml/2006/chart" xmlns:r="http://schemas.openxmlformats.org/officeDocument/2006/relationships" r:id="rId5"/>
          </a:graphicData>
        </a:graphic>
      </p:graphicFrame>
      <p:sp>
        <p:nvSpPr>
          <p:cNvPr id="20" name="Line 14"/>
          <p:cNvSpPr>
            <a:spLocks noChangeShapeType="1"/>
          </p:cNvSpPr>
          <p:nvPr/>
        </p:nvSpPr>
        <p:spPr bwMode="auto">
          <a:xfrm>
            <a:off x="2800171" y="3304470"/>
            <a:ext cx="3860800" cy="0"/>
          </a:xfrm>
          <a:prstGeom prst="line">
            <a:avLst/>
          </a:prstGeom>
          <a:noFill/>
          <a:ln w="25400">
            <a:solidFill>
              <a:schemeClr val="tx1"/>
            </a:solidFill>
            <a:round/>
            <a:headEnd/>
            <a:tailEnd/>
          </a:ln>
        </p:spPr>
        <p:txBody>
          <a:bodyPr lIns="91402" tIns="45702" rIns="91402" bIns="45702"/>
          <a:lstStyle/>
          <a:p>
            <a:endParaRPr lang="en-US"/>
          </a:p>
        </p:txBody>
      </p:sp>
      <p:sp>
        <p:nvSpPr>
          <p:cNvPr id="21" name="TextBox 20"/>
          <p:cNvSpPr txBox="1"/>
          <p:nvPr/>
        </p:nvSpPr>
        <p:spPr>
          <a:xfrm>
            <a:off x="233416" y="5805264"/>
            <a:ext cx="8682780" cy="661720"/>
          </a:xfrm>
          <a:prstGeom prst="rect">
            <a:avLst/>
          </a:prstGeom>
          <a:noFill/>
        </p:spPr>
        <p:txBody>
          <a:bodyPr wrap="none" lIns="91402" tIns="45702" rIns="91402" bIns="45702" rtlCol="0">
            <a:spAutoFit/>
          </a:bodyPr>
          <a:lstStyle/>
          <a:p>
            <a:pPr lvl="0" eaLnBrk="0" fontAlgn="base" hangingPunct="0">
              <a:spcBef>
                <a:spcPct val="20000"/>
              </a:spcBef>
              <a:spcAft>
                <a:spcPct val="0"/>
              </a:spcAft>
              <a:buClr>
                <a:srgbClr val="CC9900"/>
              </a:buClr>
              <a:buSzPct val="65000"/>
            </a:pPr>
            <a:r>
              <a:rPr lang="en-US" sz="1900" kern="0" dirty="0" err="1">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and Mutlu, </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FF"/>
                </a:solidFill>
                <a:latin typeface="Tahoma" charset="0"/>
                <a:ea typeface="ＭＳ Ｐゴシック" charset="0"/>
                <a:cs typeface="ＭＳ Ｐゴシック" charset="0"/>
              </a:rPr>
              <a:t>Memory Performance Attacks</a:t>
            </a:r>
            <a:r>
              <a:rPr lang="en-US" sz="1900" kern="0" dirty="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USENIX Security 2007.</a:t>
            </a:r>
          </a:p>
          <a:p>
            <a:endParaRPr lang="en-US" dirty="0"/>
          </a:p>
        </p:txBody>
      </p:sp>
    </p:spTree>
    <p:extLst>
      <p:ext uri="{BB962C8B-B14F-4D97-AF65-F5344CB8AC3E}">
        <p14:creationId xmlns:p14="http://schemas.microsoft.com/office/powerpoint/2010/main" val="29904606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1" grpId="0"/>
      <p:bldP spid="11" grpId="1"/>
      <p:bldP spid="14" grpId="0" animBg="1"/>
      <p:bldP spid="14" grpId="1" animBg="1"/>
      <p:bldGraphic spid="16" grpId="0">
        <p:bldAsOne/>
      </p:bldGraphic>
      <p:bldP spid="17" grpId="0" animBg="1"/>
      <p:bldGraphic spid="19" grpId="0">
        <p:bldAsOne/>
      </p:bldGraphic>
      <p:bldP spid="20"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 3</a:t>
            </a:r>
            <a:endParaRPr lang="en-US" dirty="0"/>
          </a:p>
        </p:txBody>
      </p:sp>
      <p:sp>
        <p:nvSpPr>
          <p:cNvPr id="3" name="Content Placeholder 2"/>
          <p:cNvSpPr>
            <a:spLocks noGrp="1"/>
          </p:cNvSpPr>
          <p:nvPr>
            <p:ph idx="1"/>
          </p:nvPr>
        </p:nvSpPr>
        <p:spPr/>
        <p:txBody>
          <a:bodyPr/>
          <a:lstStyle/>
          <a:p>
            <a:r>
              <a:rPr lang="en-US" dirty="0" smtClean="0"/>
              <a:t>Non-memory-bound application</a:t>
            </a:r>
          </a:p>
          <a:p>
            <a:pPr>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140</a:t>
            </a:fld>
            <a:endParaRPr lang="en-US" altLang="en-US"/>
          </a:p>
        </p:txBody>
      </p:sp>
      <p:sp>
        <p:nvSpPr>
          <p:cNvPr id="7" name="Rectangle 6"/>
          <p:cNvSpPr/>
          <p:nvPr/>
        </p:nvSpPr>
        <p:spPr>
          <a:xfrm>
            <a:off x="3545960" y="2924944"/>
            <a:ext cx="36004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 name="Rectangle 8"/>
          <p:cNvSpPr/>
          <p:nvPr/>
        </p:nvSpPr>
        <p:spPr>
          <a:xfrm>
            <a:off x="1763688" y="2924944"/>
            <a:ext cx="179181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1" name="Straight Arrow Connector 10"/>
          <p:cNvCxnSpPr/>
          <p:nvPr/>
        </p:nvCxnSpPr>
        <p:spPr>
          <a:xfrm>
            <a:off x="6516216" y="3501008"/>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39632" y="3313121"/>
            <a:ext cx="72008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a:t>
            </a:r>
            <a:endParaRPr lang="en-US" dirty="0">
              <a:solidFill>
                <a:srgbClr val="000000"/>
              </a:solidFill>
              <a:latin typeface="Tahoma"/>
            </a:endParaRPr>
          </a:p>
        </p:txBody>
      </p:sp>
      <p:cxnSp>
        <p:nvCxnSpPr>
          <p:cNvPr id="22" name="Straight Arrow Connector 21"/>
          <p:cNvCxnSpPr/>
          <p:nvPr/>
        </p:nvCxnSpPr>
        <p:spPr>
          <a:xfrm>
            <a:off x="6512881" y="4759724"/>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236296" y="4571838"/>
            <a:ext cx="72008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a:t>
            </a:r>
            <a:endParaRPr lang="en-US" dirty="0">
              <a:solidFill>
                <a:srgbClr val="000000"/>
              </a:solidFill>
              <a:latin typeface="Tahoma"/>
            </a:endParaRPr>
          </a:p>
        </p:txBody>
      </p:sp>
      <p:sp>
        <p:nvSpPr>
          <p:cNvPr id="24" name="TextBox 23"/>
          <p:cNvSpPr txBox="1"/>
          <p:nvPr/>
        </p:nvSpPr>
        <p:spPr>
          <a:xfrm>
            <a:off x="-180528" y="2780928"/>
            <a:ext cx="2021916" cy="769441"/>
          </a:xfrm>
          <a:prstGeom prst="rect">
            <a:avLst/>
          </a:prstGeom>
          <a:noFill/>
        </p:spPr>
        <p:txBody>
          <a:bodyPr wrap="square" lIns="91416" tIns="45709" rIns="91416" bIns="45709" rtlCol="0">
            <a:spAutoFit/>
          </a:bodyPr>
          <a:lstStyle/>
          <a:p>
            <a:pPr algn="ctr" defTabSz="914165"/>
            <a:r>
              <a:rPr lang="en-US" sz="2200" dirty="0">
                <a:solidFill>
                  <a:srgbClr val="000000"/>
                </a:solidFill>
                <a:latin typeface="Tahoma"/>
              </a:rPr>
              <a:t>No interference</a:t>
            </a:r>
          </a:p>
        </p:txBody>
      </p:sp>
      <p:sp>
        <p:nvSpPr>
          <p:cNvPr id="25" name="Rectangle 24"/>
          <p:cNvSpPr/>
          <p:nvPr/>
        </p:nvSpPr>
        <p:spPr>
          <a:xfrm>
            <a:off x="6444208" y="1412776"/>
            <a:ext cx="432048" cy="360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Rectangle 25"/>
          <p:cNvSpPr/>
          <p:nvPr/>
        </p:nvSpPr>
        <p:spPr>
          <a:xfrm>
            <a:off x="6444208" y="1916832"/>
            <a:ext cx="432048" cy="360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 name="TextBox 26"/>
          <p:cNvSpPr txBox="1"/>
          <p:nvPr/>
        </p:nvSpPr>
        <p:spPr>
          <a:xfrm>
            <a:off x="7164288" y="1412776"/>
            <a:ext cx="197971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Compute Phase</a:t>
            </a:r>
            <a:endParaRPr lang="en-US" dirty="0">
              <a:solidFill>
                <a:srgbClr val="000000"/>
              </a:solidFill>
              <a:latin typeface="Tahoma"/>
            </a:endParaRPr>
          </a:p>
        </p:txBody>
      </p:sp>
      <p:sp>
        <p:nvSpPr>
          <p:cNvPr id="28" name="TextBox 27"/>
          <p:cNvSpPr txBox="1"/>
          <p:nvPr/>
        </p:nvSpPr>
        <p:spPr>
          <a:xfrm>
            <a:off x="7164288" y="1907542"/>
            <a:ext cx="197971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Memory Phase</a:t>
            </a:r>
            <a:endParaRPr lang="en-US" dirty="0">
              <a:solidFill>
                <a:srgbClr val="000000"/>
              </a:solidFill>
              <a:latin typeface="Tahoma"/>
            </a:endParaRPr>
          </a:p>
        </p:txBody>
      </p:sp>
      <p:sp>
        <p:nvSpPr>
          <p:cNvPr id="29" name="TextBox 28"/>
          <p:cNvSpPr txBox="1"/>
          <p:nvPr/>
        </p:nvSpPr>
        <p:spPr>
          <a:xfrm>
            <a:off x="-180528" y="3927568"/>
            <a:ext cx="2021916" cy="769441"/>
          </a:xfrm>
          <a:prstGeom prst="rect">
            <a:avLst/>
          </a:prstGeom>
          <a:noFill/>
        </p:spPr>
        <p:txBody>
          <a:bodyPr wrap="square" lIns="91416" tIns="45709" rIns="91416" bIns="45709" rtlCol="0">
            <a:spAutoFit/>
          </a:bodyPr>
          <a:lstStyle/>
          <a:p>
            <a:pPr algn="ctr" defTabSz="914165"/>
            <a:r>
              <a:rPr lang="en-US" sz="2200" dirty="0">
                <a:solidFill>
                  <a:srgbClr val="000000"/>
                </a:solidFill>
                <a:latin typeface="Tahoma"/>
              </a:rPr>
              <a:t>With interference</a:t>
            </a:r>
          </a:p>
        </p:txBody>
      </p:sp>
      <p:sp>
        <p:nvSpPr>
          <p:cNvPr id="34" name="TextBox 33"/>
          <p:cNvSpPr txBox="1"/>
          <p:nvPr/>
        </p:nvSpPr>
        <p:spPr>
          <a:xfrm>
            <a:off x="179512" y="5579768"/>
            <a:ext cx="8640960" cy="492443"/>
          </a:xfrm>
          <a:prstGeom prst="rect">
            <a:avLst/>
          </a:prstGeom>
          <a:noFill/>
        </p:spPr>
        <p:txBody>
          <a:bodyPr wrap="square" lIns="91416" tIns="45709" rIns="91416" bIns="45709" rtlCol="0">
            <a:spAutoFit/>
          </a:bodyPr>
          <a:lstStyle/>
          <a:p>
            <a:pPr algn="ctr" defTabSz="914165"/>
            <a:r>
              <a:rPr lang="en-US" sz="2600" dirty="0">
                <a:solidFill>
                  <a:srgbClr val="000000"/>
                </a:solidFill>
                <a:latin typeface="Tahoma"/>
              </a:rPr>
              <a:t>Only memory fraction ( ) slows down with interference</a:t>
            </a:r>
          </a:p>
        </p:txBody>
      </p:sp>
      <p:sp>
        <p:nvSpPr>
          <p:cNvPr id="30" name="Rectangle 29"/>
          <p:cNvSpPr/>
          <p:nvPr/>
        </p:nvSpPr>
        <p:spPr>
          <a:xfrm>
            <a:off x="5675870" y="2924944"/>
            <a:ext cx="36004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2" name="Rectangle 31"/>
          <p:cNvSpPr/>
          <p:nvPr/>
        </p:nvSpPr>
        <p:spPr>
          <a:xfrm>
            <a:off x="3889739" y="2924944"/>
            <a:ext cx="179181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5" name="Rectangle 34"/>
          <p:cNvSpPr/>
          <p:nvPr/>
        </p:nvSpPr>
        <p:spPr>
          <a:xfrm>
            <a:off x="1763688" y="4091140"/>
            <a:ext cx="179181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6" name="Rectangle 35"/>
          <p:cNvSpPr/>
          <p:nvPr/>
        </p:nvSpPr>
        <p:spPr>
          <a:xfrm>
            <a:off x="3545959" y="4091140"/>
            <a:ext cx="72008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7" name="Rectangle 36"/>
          <p:cNvSpPr/>
          <p:nvPr/>
        </p:nvSpPr>
        <p:spPr>
          <a:xfrm>
            <a:off x="4267708" y="4091140"/>
            <a:ext cx="1791816"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8" name="Rectangle 37"/>
          <p:cNvSpPr/>
          <p:nvPr/>
        </p:nvSpPr>
        <p:spPr>
          <a:xfrm>
            <a:off x="6053839" y="4091140"/>
            <a:ext cx="72008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40" name="Straight Arrow Connector 39"/>
          <p:cNvCxnSpPr/>
          <p:nvPr/>
        </p:nvCxnSpPr>
        <p:spPr>
          <a:xfrm>
            <a:off x="3563888" y="3356992"/>
            <a:ext cx="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875549" y="3356992"/>
            <a:ext cx="36004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695992" y="3356992"/>
            <a:ext cx="36004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17860" y="3356992"/>
            <a:ext cx="72008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521684" y="2780928"/>
            <a:ext cx="402244"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51" name="Object 50"/>
          <p:cNvGraphicFramePr>
            <a:graphicFrameLocks noChangeAspect="1"/>
          </p:cNvGraphicFramePr>
          <p:nvPr/>
        </p:nvGraphicFramePr>
        <p:xfrm>
          <a:off x="3577956" y="2449028"/>
          <a:ext cx="314218" cy="288033"/>
        </p:xfrm>
        <a:graphic>
          <a:graphicData uri="http://schemas.openxmlformats.org/presentationml/2006/ole">
            <mc:AlternateContent xmlns:mc="http://schemas.openxmlformats.org/markup-compatibility/2006">
              <mc:Choice xmlns:v="urn:schemas-microsoft-com:vml" Requires="v">
                <p:oleObj spid="_x0000_s873580" name="Equation" r:id="rId5" imgW="152280" imgH="139680" progId="Equation.3">
                  <p:embed/>
                </p:oleObj>
              </mc:Choice>
              <mc:Fallback>
                <p:oleObj name="Equation" r:id="rId5" imgW="15228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7956" y="2449028"/>
                        <a:ext cx="314218" cy="2880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3" name="Straight Arrow Connector 52"/>
          <p:cNvCxnSpPr/>
          <p:nvPr/>
        </p:nvCxnSpPr>
        <p:spPr>
          <a:xfrm>
            <a:off x="1763688" y="2780928"/>
            <a:ext cx="180020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54" name="Object 53"/>
          <p:cNvGraphicFramePr>
            <a:graphicFrameLocks noChangeAspect="1"/>
          </p:cNvGraphicFramePr>
          <p:nvPr/>
        </p:nvGraphicFramePr>
        <p:xfrm>
          <a:off x="2267744" y="2405152"/>
          <a:ext cx="648072" cy="348962"/>
        </p:xfrm>
        <a:graphic>
          <a:graphicData uri="http://schemas.openxmlformats.org/presentationml/2006/ole">
            <mc:AlternateContent xmlns:mc="http://schemas.openxmlformats.org/markup-compatibility/2006">
              <mc:Choice xmlns:v="urn:schemas-microsoft-com:vml" Requires="v">
                <p:oleObj spid="_x0000_s873581" name="Equation" r:id="rId7" imgW="330120" imgH="177480" progId="Equation.3">
                  <p:embed/>
                </p:oleObj>
              </mc:Choice>
              <mc:Fallback>
                <p:oleObj name="Equation" r:id="rId7" imgW="3301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7744" y="2405152"/>
                        <a:ext cx="648072" cy="34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1861" name="Object 5"/>
          <p:cNvGraphicFramePr>
            <a:graphicFrameLocks noChangeAspect="1"/>
          </p:cNvGraphicFramePr>
          <p:nvPr/>
        </p:nvGraphicFramePr>
        <p:xfrm>
          <a:off x="3775539" y="5713436"/>
          <a:ext cx="314325" cy="287337"/>
        </p:xfrm>
        <a:graphic>
          <a:graphicData uri="http://schemas.openxmlformats.org/presentationml/2006/ole">
            <mc:AlternateContent xmlns:mc="http://schemas.openxmlformats.org/markup-compatibility/2006">
              <mc:Choice xmlns:v="urn:schemas-microsoft-com:vml" Requires="v">
                <p:oleObj spid="_x0000_s873582" name="Equation" r:id="rId9" imgW="152280" imgH="139680" progId="Equation.3">
                  <p:embed/>
                </p:oleObj>
              </mc:Choice>
              <mc:Fallback>
                <p:oleObj name="Equation" r:id="rId9" imgW="15228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5539" y="5713436"/>
                        <a:ext cx="314325" cy="287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9" name="Straight Arrow Connector 38"/>
          <p:cNvCxnSpPr/>
          <p:nvPr/>
        </p:nvCxnSpPr>
        <p:spPr>
          <a:xfrm>
            <a:off x="1714480" y="4714884"/>
            <a:ext cx="180020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43" name="Object 42"/>
          <p:cNvGraphicFramePr>
            <a:graphicFrameLocks noChangeAspect="1"/>
          </p:cNvGraphicFramePr>
          <p:nvPr/>
        </p:nvGraphicFramePr>
        <p:xfrm>
          <a:off x="2218536" y="4714884"/>
          <a:ext cx="648072" cy="348962"/>
        </p:xfrm>
        <a:graphic>
          <a:graphicData uri="http://schemas.openxmlformats.org/presentationml/2006/ole">
            <mc:AlternateContent xmlns:mc="http://schemas.openxmlformats.org/markup-compatibility/2006">
              <mc:Choice xmlns:v="urn:schemas-microsoft-com:vml" Requires="v">
                <p:oleObj spid="_x0000_s873583" name="Equation" r:id="rId10" imgW="330120" imgH="177480" progId="Equation.3">
                  <p:embed/>
                </p:oleObj>
              </mc:Choice>
              <mc:Fallback>
                <p:oleObj name="Equation" r:id="rId10" imgW="3301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8536" y="4714884"/>
                        <a:ext cx="648072" cy="34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5" name="Straight Arrow Connector 44"/>
          <p:cNvCxnSpPr/>
          <p:nvPr/>
        </p:nvCxnSpPr>
        <p:spPr>
          <a:xfrm>
            <a:off x="3500430" y="4714884"/>
            <a:ext cx="785818"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47" name="Object 46"/>
          <p:cNvGraphicFramePr>
            <a:graphicFrameLocks noChangeAspect="1"/>
          </p:cNvGraphicFramePr>
          <p:nvPr/>
        </p:nvGraphicFramePr>
        <p:xfrm>
          <a:off x="3109913" y="4695826"/>
          <a:ext cx="1727200" cy="941388"/>
        </p:xfrm>
        <a:graphic>
          <a:graphicData uri="http://schemas.openxmlformats.org/presentationml/2006/ole">
            <mc:AlternateContent xmlns:mc="http://schemas.openxmlformats.org/markup-compatibility/2006">
              <mc:Choice xmlns:v="urn:schemas-microsoft-com:vml" Requires="v">
                <p:oleObj spid="_x0000_s873584" name="Equation" r:id="rId11" imgW="838080" imgH="457200" progId="Equation.3">
                  <p:embed/>
                </p:oleObj>
              </mc:Choice>
              <mc:Fallback>
                <p:oleObj name="Equation" r:id="rId11" imgW="83808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9913" y="4695826"/>
                        <a:ext cx="1727200" cy="941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Rectangle 49"/>
          <p:cNvSpPr/>
          <p:nvPr/>
        </p:nvSpPr>
        <p:spPr>
          <a:xfrm>
            <a:off x="0" y="1000108"/>
            <a:ext cx="9144000" cy="5184576"/>
          </a:xfrm>
          <a:prstGeom prst="rect">
            <a:avLst/>
          </a:prstGeom>
          <a:solidFill>
            <a:schemeClr val="accent3">
              <a:lumMod val="95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graphicFrame>
        <p:nvGraphicFramePr>
          <p:cNvPr id="52" name="Object 4"/>
          <p:cNvGraphicFramePr>
            <a:graphicFrameLocks noChangeAspect="1"/>
          </p:cNvGraphicFramePr>
          <p:nvPr/>
        </p:nvGraphicFramePr>
        <p:xfrm>
          <a:off x="1382713" y="3098800"/>
          <a:ext cx="6400800" cy="1238250"/>
        </p:xfrm>
        <a:graphic>
          <a:graphicData uri="http://schemas.openxmlformats.org/presentationml/2006/ole">
            <mc:AlternateContent xmlns:mc="http://schemas.openxmlformats.org/markup-compatibility/2006">
              <mc:Choice xmlns:v="urn:schemas-microsoft-com:vml" Requires="v">
                <p:oleObj spid="_x0000_s873585" name="Equation" r:id="rId13" imgW="2361960" imgH="457200" progId="Equation.3">
                  <p:embed/>
                </p:oleObj>
              </mc:Choice>
              <mc:Fallback>
                <p:oleObj name="Equation" r:id="rId13" imgW="2361960" imgH="457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82713" y="3098800"/>
                        <a:ext cx="6400800"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TextBox 54"/>
          <p:cNvSpPr txBox="1"/>
          <p:nvPr/>
        </p:nvSpPr>
        <p:spPr>
          <a:xfrm>
            <a:off x="0" y="2029475"/>
            <a:ext cx="9144000" cy="1015663"/>
          </a:xfrm>
          <a:prstGeom prst="rect">
            <a:avLst/>
          </a:prstGeom>
          <a:noFill/>
        </p:spPr>
        <p:txBody>
          <a:bodyPr wrap="square" lIns="91416" tIns="45709" rIns="91416" bIns="45709" rtlCol="0">
            <a:spAutoFit/>
          </a:bodyPr>
          <a:lstStyle/>
          <a:p>
            <a:pPr algn="ctr" defTabSz="914165"/>
            <a:r>
              <a:rPr lang="en-US" sz="3000" dirty="0">
                <a:solidFill>
                  <a:srgbClr val="000000"/>
                </a:solidFill>
                <a:latin typeface="Tahoma"/>
              </a:rPr>
              <a:t>Memory Interference-induced Slowdown Estimation (MISE) model for </a:t>
            </a:r>
            <a:r>
              <a:rPr lang="en-US" sz="3000" dirty="0">
                <a:solidFill>
                  <a:srgbClr val="FF0000"/>
                </a:solidFill>
                <a:latin typeface="Tahoma"/>
              </a:rPr>
              <a:t>non-memory bound </a:t>
            </a:r>
            <a:r>
              <a:rPr lang="en-US" sz="3000" dirty="0">
                <a:solidFill>
                  <a:srgbClr val="000000"/>
                </a:solidFill>
                <a:latin typeface="Tahoma"/>
              </a:rPr>
              <a:t>applications</a:t>
            </a:r>
          </a:p>
        </p:txBody>
      </p:sp>
    </p:spTree>
    <p:custDataLst>
      <p:tags r:id="rId2"/>
    </p:custDataLst>
    <p:extLst>
      <p:ext uri="{BB962C8B-B14F-4D97-AF65-F5344CB8AC3E}">
        <p14:creationId xmlns:p14="http://schemas.microsoft.com/office/powerpoint/2010/main" val="162945689"/>
      </p:ext>
    </p:extLst>
  </p:cSld>
  <p:clrMapOvr>
    <a:masterClrMapping/>
  </p:clrMapOvr>
  <p:transition xmlns:p14="http://schemas.microsoft.com/office/powerpoint/2010/main" advTm="5734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strVal val="#ppt_h"/>
                                          </p:val>
                                        </p:tav>
                                        <p:tav tm="100000">
                                          <p:val>
                                            <p:strVal val="#ppt_h"/>
                                          </p:val>
                                        </p:tav>
                                      </p:tavLst>
                                    </p:anim>
                                  </p:childTnLst>
                                </p:cTn>
                              </p:par>
                              <p:par>
                                <p:cTn id="65" presetID="1"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nodeType="click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strVal val="#ppt_h"/>
                                          </p:val>
                                        </p:tav>
                                        <p:tav tm="100000">
                                          <p:val>
                                            <p:strVal val="#ppt_h"/>
                                          </p:val>
                                        </p:tav>
                                      </p:tavLst>
                                    </p:anim>
                                  </p:childTnLst>
                                </p:cTn>
                              </p:par>
                              <p:par>
                                <p:cTn id="73" presetID="1" presetClass="entr" presetSubtype="0" fill="hold"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strVal val="#ppt_h"/>
                                          </p:val>
                                        </p:tav>
                                        <p:tav tm="100000">
                                          <p:val>
                                            <p:strVal val="#ppt_h"/>
                                          </p:val>
                                        </p:tav>
                                      </p:tavLst>
                                    </p:anim>
                                  </p:childTnLst>
                                </p:cTn>
                              </p:par>
                              <p:par>
                                <p:cTn id="81" presetID="1" presetClass="entr" presetSubtype="0"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7" presetClass="entr" presetSubtype="10" fill="hold" nodeType="click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500" fill="hold"/>
                                        <p:tgtEl>
                                          <p:spTgt spid="45"/>
                                        </p:tgtEl>
                                        <p:attrNameLst>
                                          <p:attrName>ppt_w</p:attrName>
                                        </p:attrNameLst>
                                      </p:cBhvr>
                                      <p:tavLst>
                                        <p:tav tm="0">
                                          <p:val>
                                            <p:fltVal val="0"/>
                                          </p:val>
                                        </p:tav>
                                        <p:tav tm="100000">
                                          <p:val>
                                            <p:strVal val="#ppt_w"/>
                                          </p:val>
                                        </p:tav>
                                      </p:tavLst>
                                    </p:anim>
                                    <p:anim calcmode="lin" valueType="num">
                                      <p:cBhvr>
                                        <p:cTn id="88" dur="500" fill="hold"/>
                                        <p:tgtEl>
                                          <p:spTgt spid="45"/>
                                        </p:tgtEl>
                                        <p:attrNameLst>
                                          <p:attrName>ppt_h</p:attrName>
                                        </p:attrNameLst>
                                      </p:cBhvr>
                                      <p:tavLst>
                                        <p:tav tm="0">
                                          <p:val>
                                            <p:strVal val="#ppt_h"/>
                                          </p:val>
                                        </p:tav>
                                        <p:tav tm="100000">
                                          <p:val>
                                            <p:strVal val="#ppt_h"/>
                                          </p:val>
                                        </p:tav>
                                      </p:tavLst>
                                    </p:anim>
                                  </p:childTnLst>
                                </p:cTn>
                              </p:par>
                              <p:par>
                                <p:cTn id="89" presetID="1" presetClass="entr" presetSubtype="0" fill="hold" nodeType="withEffect">
                                  <p:stCondLst>
                                    <p:cond delay="0"/>
                                  </p:stCondLst>
                                  <p:childTnLst>
                                    <p:set>
                                      <p:cBhvr>
                                        <p:cTn id="90" dur="1" fill="hold">
                                          <p:stCondLst>
                                            <p:cond delay="0"/>
                                          </p:stCondLst>
                                        </p:cTn>
                                        <p:tgtEl>
                                          <p:spTgt spid="4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2186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p:bldP spid="23" grpId="0"/>
      <p:bldP spid="24" grpId="0"/>
      <p:bldP spid="25" grpId="0" animBg="1"/>
      <p:bldP spid="26" grpId="0" animBg="1"/>
      <p:bldP spid="27" grpId="0"/>
      <p:bldP spid="28" grpId="0"/>
      <p:bldP spid="29" grpId="0"/>
      <p:bldP spid="34" grpId="0"/>
      <p:bldP spid="30" grpId="0" animBg="1"/>
      <p:bldP spid="32" grpId="0" animBg="1"/>
      <p:bldP spid="35" grpId="0" animBg="1"/>
      <p:bldP spid="36" grpId="0" animBg="1"/>
      <p:bldP spid="37" grpId="0" animBg="1"/>
      <p:bldP spid="38" grpId="0" animBg="1"/>
      <p:bldP spid="50" grpId="0" animBg="1"/>
      <p:bldP spid="55"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dirty="0" smtClean="0"/>
              <a:t>Measuring </a:t>
            </a:r>
            <a:r>
              <a:rPr lang="en-US" dirty="0" err="1" smtClean="0"/>
              <a:t>RSR</a:t>
            </a:r>
            <a:r>
              <a:rPr lang="en-US" baseline="-25000" dirty="0" err="1" smtClean="0"/>
              <a:t>Shared</a:t>
            </a:r>
            <a:r>
              <a:rPr lang="en-US" dirty="0" smtClean="0"/>
              <a:t> and </a:t>
            </a:r>
            <a:r>
              <a:rPr lang="el-GR" dirty="0" smtClean="0"/>
              <a:t>α</a:t>
            </a:r>
            <a:endParaRPr lang="en-US" dirty="0" smtClean="0"/>
          </a:p>
        </p:txBody>
      </p:sp>
      <p:sp>
        <p:nvSpPr>
          <p:cNvPr id="4100" name="Content Placeholder 2"/>
          <p:cNvSpPr>
            <a:spLocks noGrp="1"/>
          </p:cNvSpPr>
          <p:nvPr>
            <p:ph idx="1"/>
          </p:nvPr>
        </p:nvSpPr>
        <p:spPr/>
        <p:txBody>
          <a:bodyPr/>
          <a:lstStyle/>
          <a:p>
            <a:r>
              <a:rPr lang="en-US" dirty="0" smtClean="0"/>
              <a:t>Request Service Rate </a:t>
            </a:r>
            <a:r>
              <a:rPr lang="en-US" baseline="-25000" dirty="0" smtClean="0"/>
              <a:t>Shared</a:t>
            </a:r>
            <a:r>
              <a:rPr lang="en-US" dirty="0" smtClean="0"/>
              <a:t> (</a:t>
            </a:r>
            <a:r>
              <a:rPr lang="en-US" dirty="0" err="1" smtClean="0"/>
              <a:t>RSR</a:t>
            </a:r>
            <a:r>
              <a:rPr lang="en-US" baseline="-25000" dirty="0" err="1" smtClean="0"/>
              <a:t>Shared</a:t>
            </a:r>
            <a:r>
              <a:rPr lang="en-US" dirty="0" smtClean="0"/>
              <a:t>)</a:t>
            </a:r>
          </a:p>
          <a:p>
            <a:pPr lvl="1"/>
            <a:r>
              <a:rPr lang="en-US" sz="2400" dirty="0">
                <a:solidFill>
                  <a:srgbClr val="0070C0"/>
                </a:solidFill>
              </a:rPr>
              <a:t>Per-core counter to track number of requests serviced</a:t>
            </a:r>
          </a:p>
          <a:p>
            <a:pPr lvl="1"/>
            <a:r>
              <a:rPr lang="en-US" sz="2400" dirty="0"/>
              <a:t>At the end of each interval, measure</a:t>
            </a:r>
          </a:p>
          <a:p>
            <a:pPr lvl="1"/>
            <a:endParaRPr lang="en-US" dirty="0" smtClean="0"/>
          </a:p>
          <a:p>
            <a:pPr lvl="1"/>
            <a:endParaRPr lang="en-US" dirty="0" smtClean="0"/>
          </a:p>
          <a:p>
            <a:endParaRPr lang="en-US" dirty="0" smtClean="0"/>
          </a:p>
          <a:p>
            <a:endParaRPr lang="en-US" dirty="0" smtClean="0"/>
          </a:p>
          <a:p>
            <a:r>
              <a:rPr lang="en-US" dirty="0" smtClean="0"/>
              <a:t>Memory Phase Fraction (  )</a:t>
            </a:r>
          </a:p>
          <a:p>
            <a:pPr lvl="1"/>
            <a:r>
              <a:rPr lang="en-US" sz="2400" dirty="0">
                <a:solidFill>
                  <a:srgbClr val="0070C0"/>
                </a:solidFill>
              </a:rPr>
              <a:t>Count number of stall cycles at the core</a:t>
            </a:r>
          </a:p>
          <a:p>
            <a:pPr lvl="1"/>
            <a:r>
              <a:rPr lang="en-US" sz="2400" dirty="0"/>
              <a:t>Compute fraction of cycles stalled for memory</a:t>
            </a:r>
          </a:p>
          <a:p>
            <a:pPr lvl="1">
              <a:buFontTx/>
              <a:buNone/>
            </a:pPr>
            <a:endParaRPr lang="en-US" dirty="0" smtClean="0"/>
          </a:p>
          <a:p>
            <a:pPr lvl="1"/>
            <a:endParaRPr lang="en-US" dirty="0" smtClean="0"/>
          </a:p>
          <a:p>
            <a:endParaRPr lang="en-US" dirty="0" smtClean="0"/>
          </a:p>
          <a:p>
            <a:pPr lvl="1"/>
            <a:endParaRPr lang="en-US" dirty="0" smtClean="0"/>
          </a:p>
        </p:txBody>
      </p:sp>
      <p:graphicFrame>
        <p:nvGraphicFramePr>
          <p:cNvPr id="4098" name="Object 5"/>
          <p:cNvGraphicFramePr>
            <a:graphicFrameLocks noChangeAspect="1"/>
          </p:cNvGraphicFramePr>
          <p:nvPr/>
        </p:nvGraphicFramePr>
        <p:xfrm>
          <a:off x="1039813" y="2498725"/>
          <a:ext cx="6283325" cy="1016000"/>
        </p:xfrm>
        <a:graphic>
          <a:graphicData uri="http://schemas.openxmlformats.org/presentationml/2006/ole">
            <mc:AlternateContent xmlns:mc="http://schemas.openxmlformats.org/markup-compatibility/2006">
              <mc:Choice xmlns:v="urn:schemas-microsoft-com:vml" Requires="v">
                <p:oleObj spid="_x0000_s875560" name="Equation" r:id="rId5" imgW="2984400" imgH="482400" progId="Equation.3">
                  <p:embed/>
                </p:oleObj>
              </mc:Choice>
              <mc:Fallback>
                <p:oleObj name="Equation" r:id="rId5" imgW="298440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813" y="2498725"/>
                        <a:ext cx="6283325"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885" name="Object 5"/>
          <p:cNvGraphicFramePr>
            <a:graphicFrameLocks noChangeAspect="1"/>
          </p:cNvGraphicFramePr>
          <p:nvPr>
            <p:extLst>
              <p:ext uri="{D42A27DB-BD31-4B8C-83A1-F6EECF244321}">
                <p14:modId xmlns:p14="http://schemas.microsoft.com/office/powerpoint/2010/main" val="1074797160"/>
              </p:ext>
            </p:extLst>
          </p:nvPr>
        </p:nvGraphicFramePr>
        <p:xfrm>
          <a:off x="3923928" y="4077072"/>
          <a:ext cx="330200" cy="330200"/>
        </p:xfrm>
        <a:graphic>
          <a:graphicData uri="http://schemas.openxmlformats.org/presentationml/2006/ole">
            <mc:AlternateContent xmlns:mc="http://schemas.openxmlformats.org/markup-compatibility/2006">
              <mc:Choice xmlns:v="urn:schemas-microsoft-com:vml" Requires="v">
                <p:oleObj spid="_x0000_s875561" name="Equation" r:id="rId7" imgW="139700" imgH="139700" progId="Equation.3">
                  <p:embed/>
                </p:oleObj>
              </mc:Choice>
              <mc:Fallback>
                <p:oleObj name="Equation" r:id="rId7" imgW="139700" imgH="139700" progId="Equation.3">
                  <p:embed/>
                  <p:pic>
                    <p:nvPicPr>
                      <p:cNvPr id="0" name=""/>
                      <p:cNvPicPr>
                        <a:picLocks noChangeAspect="1" noChangeArrowheads="1"/>
                      </p:cNvPicPr>
                      <p:nvPr/>
                    </p:nvPicPr>
                    <p:blipFill>
                      <a:blip r:embed="rId8"/>
                      <a:srcRect/>
                      <a:stretch>
                        <a:fillRect/>
                      </a:stretch>
                    </p:blipFill>
                    <p:spPr bwMode="auto">
                      <a:xfrm>
                        <a:off x="3923928" y="4077072"/>
                        <a:ext cx="3302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1"/>
          </p:nvPr>
        </p:nvSpPr>
        <p:spPr/>
        <p:txBody>
          <a:bodyPr/>
          <a:lstStyle/>
          <a:p>
            <a:fld id="{323594FA-E141-4234-AE05-360401972BE7}" type="slidenum">
              <a:rPr lang="en-US" altLang="en-US" smtClean="0"/>
              <a:pPr/>
              <a:t>141</a:t>
            </a:fld>
            <a:endParaRPr lang="en-US" altLang="en-US"/>
          </a:p>
        </p:txBody>
      </p:sp>
    </p:spTree>
    <p:custDataLst>
      <p:tags r:id="rId2"/>
    </p:custDataLst>
    <p:extLst>
      <p:ext uri="{BB962C8B-B14F-4D97-AF65-F5344CB8AC3E}">
        <p14:creationId xmlns:p14="http://schemas.microsoft.com/office/powerpoint/2010/main" val="3254395200"/>
      </p:ext>
    </p:extLst>
  </p:cSld>
  <p:clrMapOvr>
    <a:masterClrMapping/>
  </p:clrMapOvr>
  <p:transition xmlns:p14="http://schemas.microsoft.com/office/powerpoint/2010/main" advTm="3598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8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228600" y="152401"/>
            <a:ext cx="8915400" cy="756320"/>
          </a:xfrm>
        </p:spPr>
        <p:txBody>
          <a:bodyPr/>
          <a:lstStyle/>
          <a:p>
            <a:r>
              <a:rPr lang="en-US" sz="3600" dirty="0"/>
              <a:t>Estimating Request Service Rate </a:t>
            </a:r>
            <a:r>
              <a:rPr lang="en-US" sz="3600" baseline="-25000" dirty="0"/>
              <a:t>Alone</a:t>
            </a:r>
            <a:r>
              <a:rPr lang="en-US" sz="3600" dirty="0"/>
              <a:t> (</a:t>
            </a:r>
            <a:r>
              <a:rPr lang="en-US" sz="3600" dirty="0" err="1"/>
              <a:t>RSR</a:t>
            </a:r>
            <a:r>
              <a:rPr lang="en-US" sz="3600" baseline="-25000" dirty="0" err="1"/>
              <a:t>Alone</a:t>
            </a:r>
            <a:r>
              <a:rPr lang="en-US" sz="3600" dirty="0"/>
              <a:t>)</a:t>
            </a:r>
          </a:p>
        </p:txBody>
      </p:sp>
      <p:sp>
        <p:nvSpPr>
          <p:cNvPr id="3" name="Content Placeholder 2"/>
          <p:cNvSpPr>
            <a:spLocks noGrp="1"/>
          </p:cNvSpPr>
          <p:nvPr>
            <p:ph idx="1"/>
          </p:nvPr>
        </p:nvSpPr>
        <p:spPr/>
        <p:txBody>
          <a:bodyPr/>
          <a:lstStyle/>
          <a:p>
            <a:r>
              <a:rPr lang="en-US" dirty="0" smtClean="0"/>
              <a:t>Divide each interval into shorter epochs</a:t>
            </a:r>
          </a:p>
          <a:p>
            <a:pPr>
              <a:buNone/>
            </a:pPr>
            <a:endParaRPr lang="en-US" dirty="0" smtClean="0"/>
          </a:p>
          <a:p>
            <a:r>
              <a:rPr lang="en-US" dirty="0" smtClean="0"/>
              <a:t>At the beginning of each epoch</a:t>
            </a:r>
          </a:p>
          <a:p>
            <a:pPr lvl="1"/>
            <a:r>
              <a:rPr lang="en-US" sz="2500" dirty="0"/>
              <a:t>Memory controller randomly picks an application as the highest priority application</a:t>
            </a:r>
          </a:p>
          <a:p>
            <a:pPr lvl="1">
              <a:buNone/>
            </a:pPr>
            <a:endParaRPr lang="en-US" sz="2500" dirty="0"/>
          </a:p>
          <a:p>
            <a:r>
              <a:rPr lang="en-US" dirty="0" smtClean="0"/>
              <a:t>At the end of an interval, for each application, estimate </a:t>
            </a:r>
          </a:p>
          <a:p>
            <a:endParaRPr lang="en-US" dirty="0" smtClean="0"/>
          </a:p>
        </p:txBody>
      </p:sp>
      <p:graphicFrame>
        <p:nvGraphicFramePr>
          <p:cNvPr id="5" name="Object 2"/>
          <p:cNvGraphicFramePr>
            <a:graphicFrameLocks noChangeAspect="1"/>
          </p:cNvGraphicFramePr>
          <p:nvPr/>
        </p:nvGraphicFramePr>
        <p:xfrm>
          <a:off x="69850" y="4264025"/>
          <a:ext cx="9086850" cy="1423988"/>
        </p:xfrm>
        <a:graphic>
          <a:graphicData uri="http://schemas.openxmlformats.org/presentationml/2006/ole">
            <mc:AlternateContent xmlns:mc="http://schemas.openxmlformats.org/markup-compatibility/2006">
              <mc:Choice xmlns:v="urn:schemas-microsoft-com:vml" Requires="v">
                <p:oleObj spid="_x0000_s876567" name="Equation" r:id="rId5" imgW="4457520" imgH="698400" progId="Equation.3">
                  <p:embed/>
                </p:oleObj>
              </mc:Choice>
              <mc:Fallback>
                <p:oleObj name="Equation" r:id="rId5" imgW="4457520" imgH="698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50" y="4264025"/>
                        <a:ext cx="9086850" cy="1423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1"/>
          </p:nvPr>
        </p:nvSpPr>
        <p:spPr/>
        <p:txBody>
          <a:bodyPr/>
          <a:lstStyle/>
          <a:p>
            <a:fld id="{323594FA-E141-4234-AE05-360401972BE7}" type="slidenum">
              <a:rPr lang="en-US" altLang="en-US" smtClean="0"/>
              <a:pPr/>
              <a:t>142</a:t>
            </a:fld>
            <a:endParaRPr lang="en-US" altLang="en-US"/>
          </a:p>
        </p:txBody>
      </p:sp>
      <p:sp>
        <p:nvSpPr>
          <p:cNvPr id="8" name="Content Placeholder 2"/>
          <p:cNvSpPr txBox="1">
            <a:spLocks/>
          </p:cNvSpPr>
          <p:nvPr/>
        </p:nvSpPr>
        <p:spPr bwMode="auto">
          <a:xfrm>
            <a:off x="176242" y="913504"/>
            <a:ext cx="8610600" cy="5339680"/>
          </a:xfrm>
          <a:prstGeom prst="rect">
            <a:avLst/>
          </a:prstGeom>
          <a:noFill/>
          <a:ln w="9525">
            <a:noFill/>
            <a:miter lim="800000"/>
            <a:headEnd/>
            <a:tailEnd/>
          </a:ln>
        </p:spPr>
        <p:txBody>
          <a:bodyPr vert="horz" wrap="square" lIns="91416" tIns="45709" rIns="91416" bIns="45709" numCol="1" anchor="ctr" anchorCtr="0" compatLnSpc="1">
            <a:prstTxWarp prst="textNoShape">
              <a:avLst/>
            </a:prstTxWarp>
          </a:bodyPr>
          <a:lstStyle/>
          <a:p>
            <a:pPr marL="342813" indent="-342813" algn="ctr" defTabSz="914165" eaLnBrk="0" fontAlgn="base" hangingPunct="0">
              <a:spcBef>
                <a:spcPct val="20000"/>
              </a:spcBef>
              <a:spcAft>
                <a:spcPct val="0"/>
              </a:spcAft>
              <a:buClr>
                <a:srgbClr val="CC9900"/>
              </a:buClr>
              <a:buSzPct val="65000"/>
              <a:defRPr/>
            </a:pPr>
            <a:r>
              <a:rPr lang="en-US" sz="3500" kern="0" dirty="0">
                <a:solidFill>
                  <a:srgbClr val="FF0000"/>
                </a:solidFill>
                <a:latin typeface="Tahoma"/>
              </a:rPr>
              <a:t>Goal: Estimate </a:t>
            </a:r>
            <a:r>
              <a:rPr lang="en-US" sz="3500" kern="0" dirty="0" err="1">
                <a:solidFill>
                  <a:srgbClr val="FF0000"/>
                </a:solidFill>
                <a:latin typeface="Tahoma"/>
              </a:rPr>
              <a:t>RSR</a:t>
            </a:r>
            <a:r>
              <a:rPr lang="en-US" sz="3500" kern="0" baseline="-25000" dirty="0" err="1">
                <a:solidFill>
                  <a:srgbClr val="FF0000"/>
                </a:solidFill>
                <a:latin typeface="Tahoma"/>
              </a:rPr>
              <a:t>Alone</a:t>
            </a:r>
            <a:endParaRPr lang="en-US" sz="3500" kern="0" baseline="-25000" dirty="0">
              <a:solidFill>
                <a:srgbClr val="FF0000"/>
              </a:solidFill>
              <a:latin typeface="Tahoma"/>
            </a:endParaRPr>
          </a:p>
          <a:p>
            <a:pPr marL="342813" indent="-342813" algn="ctr" defTabSz="914165" eaLnBrk="0" fontAlgn="base" hangingPunct="0">
              <a:spcBef>
                <a:spcPct val="20000"/>
              </a:spcBef>
              <a:spcAft>
                <a:spcPct val="0"/>
              </a:spcAft>
              <a:buClr>
                <a:srgbClr val="CC9900"/>
              </a:buClr>
              <a:buSzPct val="65000"/>
              <a:defRPr/>
            </a:pPr>
            <a:r>
              <a:rPr lang="en-US" sz="3500" kern="0" dirty="0">
                <a:solidFill>
                  <a:srgbClr val="2A55D6"/>
                </a:solidFill>
                <a:latin typeface="Tahoma"/>
              </a:rPr>
              <a:t>How: Periodically give each application highest priority in accessing memory </a:t>
            </a:r>
          </a:p>
          <a:p>
            <a:pPr marL="342813" indent="-342813" algn="ctr"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p:txBody>
      </p:sp>
    </p:spTree>
    <p:custDataLst>
      <p:tags r:id="rId2"/>
    </p:custDataLst>
    <p:extLst>
      <p:ext uri="{BB962C8B-B14F-4D97-AF65-F5344CB8AC3E}">
        <p14:creationId xmlns:p14="http://schemas.microsoft.com/office/powerpoint/2010/main" val="882867164"/>
      </p:ext>
    </p:extLst>
  </p:cSld>
  <p:clrMapOvr>
    <a:masterClrMapping/>
  </p:clrMapOvr>
  <p:transition xmlns:p14="http://schemas.microsoft.com/office/powerpoint/2010/main" advTm="5434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Inaccuracy in Estimating </a:t>
            </a:r>
            <a:r>
              <a:rPr lang="en-US" dirty="0" err="1" smtClean="0"/>
              <a:t>RSR</a:t>
            </a:r>
            <a:r>
              <a:rPr lang="en-US" baseline="-25000" dirty="0" err="1" smtClean="0"/>
              <a:t>Alone</a:t>
            </a:r>
            <a:endParaRPr lang="en-US" baseline="-25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143</a:t>
            </a:fld>
            <a:endParaRPr lang="en-US" altLang="en-US"/>
          </a:p>
        </p:txBody>
      </p:sp>
      <p:sp>
        <p:nvSpPr>
          <p:cNvPr id="5" name="Rectangle 4"/>
          <p:cNvSpPr/>
          <p:nvPr/>
        </p:nvSpPr>
        <p:spPr>
          <a:xfrm>
            <a:off x="1428729" y="1785926"/>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 name="TextBox 5"/>
          <p:cNvSpPr txBox="1"/>
          <p:nvPr/>
        </p:nvSpPr>
        <p:spPr>
          <a:xfrm>
            <a:off x="-214346" y="1071547"/>
            <a:ext cx="2500330" cy="707886"/>
          </a:xfrm>
          <a:prstGeom prst="rect">
            <a:avLst/>
          </a:prstGeom>
          <a:noFill/>
        </p:spPr>
        <p:txBody>
          <a:bodyPr wrap="square" lIns="91416" tIns="45709" rIns="91416" bIns="45709" rtlCol="0">
            <a:spAutoFit/>
          </a:bodyPr>
          <a:lstStyle/>
          <a:p>
            <a:pPr algn="ctr" defTabSz="914165"/>
            <a:r>
              <a:rPr lang="en-US" sz="2000" dirty="0">
                <a:solidFill>
                  <a:srgbClr val="000000"/>
                </a:solidFill>
                <a:latin typeface="Tahoma"/>
              </a:rPr>
              <a:t>Request Buffer</a:t>
            </a:r>
          </a:p>
          <a:p>
            <a:pPr algn="ctr" defTabSz="914165"/>
            <a:r>
              <a:rPr lang="en-US" sz="2000" dirty="0">
                <a:solidFill>
                  <a:srgbClr val="000000"/>
                </a:solidFill>
                <a:latin typeface="Tahoma"/>
              </a:rPr>
              <a:t> State</a:t>
            </a:r>
          </a:p>
        </p:txBody>
      </p:sp>
      <p:sp>
        <p:nvSpPr>
          <p:cNvPr id="7" name="Rectangle 6"/>
          <p:cNvSpPr/>
          <p:nvPr/>
        </p:nvSpPr>
        <p:spPr>
          <a:xfrm>
            <a:off x="2285984" y="1500175"/>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cxnSp>
        <p:nvCxnSpPr>
          <p:cNvPr id="10" name="Straight Arrow Connector 9"/>
          <p:cNvCxnSpPr/>
          <p:nvPr/>
        </p:nvCxnSpPr>
        <p:spPr>
          <a:xfrm rot="10800000">
            <a:off x="4000496" y="1427148"/>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14610" y="1357298"/>
            <a:ext cx="184663" cy="373659"/>
          </a:xfrm>
          <a:prstGeom prst="rect">
            <a:avLst/>
          </a:prstGeom>
          <a:noFill/>
        </p:spPr>
        <p:txBody>
          <a:bodyPr wrap="none" lIns="91416" tIns="45709" rIns="91416" bIns="45709" rtlCol="0">
            <a:spAutoFit/>
          </a:bodyPr>
          <a:lstStyle/>
          <a:p>
            <a:pPr defTabSz="914165"/>
            <a:endParaRPr lang="en-US" dirty="0">
              <a:solidFill>
                <a:srgbClr val="000000"/>
              </a:solidFill>
              <a:latin typeface="Tahoma"/>
            </a:endParaRPr>
          </a:p>
        </p:txBody>
      </p:sp>
      <p:sp>
        <p:nvSpPr>
          <p:cNvPr id="12" name="TextBox 11"/>
          <p:cNvSpPr txBox="1"/>
          <p:nvPr/>
        </p:nvSpPr>
        <p:spPr>
          <a:xfrm>
            <a:off x="3500430" y="1085614"/>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13" name="TextBox 12"/>
          <p:cNvSpPr txBox="1"/>
          <p:nvPr/>
        </p:nvSpPr>
        <p:spPr>
          <a:xfrm>
            <a:off x="4947119" y="1071546"/>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14" name="Rectangle 13"/>
          <p:cNvSpPr/>
          <p:nvPr/>
        </p:nvSpPr>
        <p:spPr>
          <a:xfrm>
            <a:off x="6715141" y="1500175"/>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15" name="Rectangle 14"/>
          <p:cNvSpPr/>
          <p:nvPr/>
        </p:nvSpPr>
        <p:spPr>
          <a:xfrm>
            <a:off x="5857884" y="1785926"/>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17" name="Straight Connector 16"/>
          <p:cNvCxnSpPr/>
          <p:nvPr/>
        </p:nvCxnSpPr>
        <p:spPr>
          <a:xfrm rot="5400000">
            <a:off x="5450907" y="1964521"/>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593651" y="1963727"/>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28896" y="1428736"/>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20" name="TextBox 19"/>
          <p:cNvSpPr txBox="1"/>
          <p:nvPr/>
        </p:nvSpPr>
        <p:spPr>
          <a:xfrm>
            <a:off x="5214942" y="1428736"/>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cxnSp>
        <p:nvCxnSpPr>
          <p:cNvPr id="21" name="Straight Connector 20"/>
          <p:cNvCxnSpPr/>
          <p:nvPr/>
        </p:nvCxnSpPr>
        <p:spPr>
          <a:xfrm rot="5400000">
            <a:off x="3751257" y="1963727"/>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357686" y="1419459"/>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24" name="Content Placeholder 2"/>
          <p:cNvSpPr>
            <a:spLocks noGrp="1"/>
          </p:cNvSpPr>
          <p:nvPr>
            <p:ph idx="1"/>
          </p:nvPr>
        </p:nvSpPr>
        <p:spPr>
          <a:xfrm>
            <a:off x="228600" y="928670"/>
            <a:ext cx="8610600" cy="5339680"/>
          </a:xfrm>
        </p:spPr>
        <p:txBody>
          <a:bodyPr/>
          <a:lstStyle/>
          <a:p>
            <a:r>
              <a:rPr lang="en-US" dirty="0" smtClean="0"/>
              <a:t>When an application has highest priority</a:t>
            </a:r>
          </a:p>
          <a:p>
            <a:pPr lvl="1"/>
            <a:r>
              <a:rPr lang="en-US" sz="2600" dirty="0"/>
              <a:t>Still experiences some interference</a:t>
            </a:r>
            <a:endParaRPr lang="en-US" sz="2600" dirty="0">
              <a:solidFill>
                <a:srgbClr val="C00000"/>
              </a:solidFill>
            </a:endParaRPr>
          </a:p>
        </p:txBody>
      </p:sp>
      <p:sp>
        <p:nvSpPr>
          <p:cNvPr id="25" name="Rectangle 24"/>
          <p:cNvSpPr/>
          <p:nvPr/>
        </p:nvSpPr>
        <p:spPr>
          <a:xfrm>
            <a:off x="1428729" y="2928934"/>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TextBox 25"/>
          <p:cNvSpPr txBox="1"/>
          <p:nvPr/>
        </p:nvSpPr>
        <p:spPr>
          <a:xfrm>
            <a:off x="-196417" y="2214554"/>
            <a:ext cx="2500330" cy="707886"/>
          </a:xfrm>
          <a:prstGeom prst="rect">
            <a:avLst/>
          </a:prstGeom>
          <a:noFill/>
        </p:spPr>
        <p:txBody>
          <a:bodyPr wrap="square" lIns="91416" tIns="45709" rIns="91416" bIns="45709" rtlCol="0">
            <a:spAutoFit/>
          </a:bodyPr>
          <a:lstStyle/>
          <a:p>
            <a:pPr algn="ctr" defTabSz="914165"/>
            <a:r>
              <a:rPr lang="en-US" sz="2000" dirty="0">
                <a:solidFill>
                  <a:srgbClr val="000000"/>
                </a:solidFill>
                <a:latin typeface="Tahoma"/>
              </a:rPr>
              <a:t>Request Buffer </a:t>
            </a:r>
          </a:p>
          <a:p>
            <a:pPr algn="ctr" defTabSz="914165"/>
            <a:r>
              <a:rPr lang="en-US" sz="2000" dirty="0">
                <a:solidFill>
                  <a:srgbClr val="000000"/>
                </a:solidFill>
                <a:latin typeface="Tahoma"/>
              </a:rPr>
              <a:t>State</a:t>
            </a:r>
          </a:p>
        </p:txBody>
      </p:sp>
      <p:sp>
        <p:nvSpPr>
          <p:cNvPr id="27" name="Rectangle 26"/>
          <p:cNvSpPr/>
          <p:nvPr/>
        </p:nvSpPr>
        <p:spPr>
          <a:xfrm>
            <a:off x="2285984" y="2643182"/>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cxnSp>
        <p:nvCxnSpPr>
          <p:cNvPr id="28" name="Straight Arrow Connector 27"/>
          <p:cNvCxnSpPr/>
          <p:nvPr/>
        </p:nvCxnSpPr>
        <p:spPr>
          <a:xfrm rot="10800000">
            <a:off x="4000496" y="2570156"/>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00430" y="2228624"/>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30" name="TextBox 29"/>
          <p:cNvSpPr txBox="1"/>
          <p:nvPr/>
        </p:nvSpPr>
        <p:spPr>
          <a:xfrm>
            <a:off x="4929190" y="2214555"/>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31" name="Rectangle 30"/>
          <p:cNvSpPr/>
          <p:nvPr/>
        </p:nvSpPr>
        <p:spPr>
          <a:xfrm>
            <a:off x="6715141" y="2643182"/>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32" name="Rectangle 31"/>
          <p:cNvSpPr/>
          <p:nvPr/>
        </p:nvSpPr>
        <p:spPr>
          <a:xfrm>
            <a:off x="5857884" y="2928934"/>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33" name="Straight Connector 32"/>
          <p:cNvCxnSpPr/>
          <p:nvPr/>
        </p:nvCxnSpPr>
        <p:spPr>
          <a:xfrm rot="5400000">
            <a:off x="5450907" y="3107529"/>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593651" y="3106735"/>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028896" y="2571744"/>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36" name="TextBox 35"/>
          <p:cNvSpPr txBox="1"/>
          <p:nvPr/>
        </p:nvSpPr>
        <p:spPr>
          <a:xfrm>
            <a:off x="5214942" y="2571744"/>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cxnSp>
        <p:nvCxnSpPr>
          <p:cNvPr id="37" name="Straight Connector 36"/>
          <p:cNvCxnSpPr/>
          <p:nvPr/>
        </p:nvCxnSpPr>
        <p:spPr>
          <a:xfrm rot="5400000">
            <a:off x="3751257" y="3106735"/>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357686" y="2562467"/>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40" name="Rectangle 39"/>
          <p:cNvSpPr/>
          <p:nvPr/>
        </p:nvSpPr>
        <p:spPr>
          <a:xfrm>
            <a:off x="5304309" y="2928934"/>
            <a:ext cx="398402"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44" name="Straight Arrow Connector 43"/>
          <p:cNvCxnSpPr/>
          <p:nvPr/>
        </p:nvCxnSpPr>
        <p:spPr>
          <a:xfrm rot="10800000">
            <a:off x="4000496" y="4999048"/>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00430" y="4657515"/>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46" name="TextBox 45"/>
          <p:cNvSpPr txBox="1"/>
          <p:nvPr/>
        </p:nvSpPr>
        <p:spPr>
          <a:xfrm>
            <a:off x="4929190" y="4643447"/>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47" name="Rectangle 46"/>
          <p:cNvSpPr/>
          <p:nvPr/>
        </p:nvSpPr>
        <p:spPr>
          <a:xfrm>
            <a:off x="6715141" y="5072074"/>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48" name="Rectangle 47"/>
          <p:cNvSpPr/>
          <p:nvPr/>
        </p:nvSpPr>
        <p:spPr>
          <a:xfrm>
            <a:off x="5857884" y="5357826"/>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49" name="Straight Connector 48"/>
          <p:cNvCxnSpPr/>
          <p:nvPr/>
        </p:nvCxnSpPr>
        <p:spPr>
          <a:xfrm rot="5400000">
            <a:off x="5450907" y="5536421"/>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593651" y="5535627"/>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028896" y="5000638"/>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52" name="TextBox 51"/>
          <p:cNvSpPr txBox="1"/>
          <p:nvPr/>
        </p:nvSpPr>
        <p:spPr>
          <a:xfrm>
            <a:off x="5214942" y="5000638"/>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cxnSp>
        <p:nvCxnSpPr>
          <p:cNvPr id="53" name="Straight Connector 52"/>
          <p:cNvCxnSpPr/>
          <p:nvPr/>
        </p:nvCxnSpPr>
        <p:spPr>
          <a:xfrm rot="5400000">
            <a:off x="3751257" y="5535627"/>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357686" y="4991360"/>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55" name="Rectangle 54"/>
          <p:cNvSpPr/>
          <p:nvPr/>
        </p:nvSpPr>
        <p:spPr>
          <a:xfrm>
            <a:off x="4988331" y="5357826"/>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6" name="Rectangle 55"/>
          <p:cNvSpPr/>
          <p:nvPr/>
        </p:nvSpPr>
        <p:spPr>
          <a:xfrm>
            <a:off x="4143373" y="5357826"/>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57" name="Straight Arrow Connector 56"/>
          <p:cNvCxnSpPr/>
          <p:nvPr/>
        </p:nvCxnSpPr>
        <p:spPr>
          <a:xfrm>
            <a:off x="4911539" y="5925942"/>
            <a:ext cx="535646" cy="3389"/>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232461" y="5916911"/>
            <a:ext cx="2428892"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Interference Cycles</a:t>
            </a:r>
            <a:endParaRPr lang="en-US" dirty="0">
              <a:solidFill>
                <a:srgbClr val="000000"/>
              </a:solidFill>
              <a:latin typeface="Tahoma"/>
            </a:endParaRPr>
          </a:p>
        </p:txBody>
      </p:sp>
      <p:sp>
        <p:nvSpPr>
          <p:cNvPr id="62" name="Rectangle 61"/>
          <p:cNvSpPr/>
          <p:nvPr/>
        </p:nvSpPr>
        <p:spPr>
          <a:xfrm>
            <a:off x="6858017" y="1035688"/>
            <a:ext cx="500066" cy="28575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3" name="TextBox 62"/>
          <p:cNvSpPr txBox="1"/>
          <p:nvPr/>
        </p:nvSpPr>
        <p:spPr>
          <a:xfrm>
            <a:off x="7429520" y="1000108"/>
            <a:ext cx="1857356"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High Priority</a:t>
            </a:r>
          </a:p>
        </p:txBody>
      </p:sp>
      <p:sp>
        <p:nvSpPr>
          <p:cNvPr id="60" name="Rectangle 59"/>
          <p:cNvSpPr/>
          <p:nvPr/>
        </p:nvSpPr>
        <p:spPr>
          <a:xfrm>
            <a:off x="1428729" y="414338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1" name="Rectangle 60"/>
          <p:cNvSpPr/>
          <p:nvPr/>
        </p:nvSpPr>
        <p:spPr>
          <a:xfrm>
            <a:off x="2285984" y="3857628"/>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cxnSp>
        <p:nvCxnSpPr>
          <p:cNvPr id="64" name="Straight Arrow Connector 63"/>
          <p:cNvCxnSpPr/>
          <p:nvPr/>
        </p:nvCxnSpPr>
        <p:spPr>
          <a:xfrm rot="10800000">
            <a:off x="4000496" y="3713164"/>
            <a:ext cx="26432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500430" y="3371631"/>
            <a:ext cx="1785950"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66" name="TextBox 65"/>
          <p:cNvSpPr txBox="1"/>
          <p:nvPr/>
        </p:nvSpPr>
        <p:spPr>
          <a:xfrm>
            <a:off x="4929190" y="3357562"/>
            <a:ext cx="157163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Service order</a:t>
            </a:r>
            <a:endParaRPr lang="en-US" dirty="0">
              <a:solidFill>
                <a:srgbClr val="000000"/>
              </a:solidFill>
              <a:latin typeface="Tahoma"/>
            </a:endParaRPr>
          </a:p>
        </p:txBody>
      </p:sp>
      <p:sp>
        <p:nvSpPr>
          <p:cNvPr id="67" name="Rectangle 66"/>
          <p:cNvSpPr/>
          <p:nvPr/>
        </p:nvSpPr>
        <p:spPr>
          <a:xfrm>
            <a:off x="6715141" y="3857628"/>
            <a:ext cx="1143008"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Main Memory</a:t>
            </a:r>
            <a:endParaRPr lang="en-US" dirty="0">
              <a:solidFill>
                <a:srgbClr val="000000"/>
              </a:solidFill>
              <a:latin typeface="Tahoma"/>
            </a:endParaRPr>
          </a:p>
        </p:txBody>
      </p:sp>
      <p:sp>
        <p:nvSpPr>
          <p:cNvPr id="68" name="Rectangle 67"/>
          <p:cNvSpPr/>
          <p:nvPr/>
        </p:nvSpPr>
        <p:spPr>
          <a:xfrm>
            <a:off x="5857884" y="4143380"/>
            <a:ext cx="714380" cy="35719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69" name="Straight Connector 68"/>
          <p:cNvCxnSpPr/>
          <p:nvPr/>
        </p:nvCxnSpPr>
        <p:spPr>
          <a:xfrm rot="5400000">
            <a:off x="5450907" y="4321975"/>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593651" y="4321181"/>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028896" y="3786190"/>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1</a:t>
            </a:r>
          </a:p>
        </p:txBody>
      </p:sp>
      <p:sp>
        <p:nvSpPr>
          <p:cNvPr id="72" name="TextBox 71"/>
          <p:cNvSpPr txBox="1"/>
          <p:nvPr/>
        </p:nvSpPr>
        <p:spPr>
          <a:xfrm>
            <a:off x="5214942" y="3786190"/>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2</a:t>
            </a:r>
          </a:p>
        </p:txBody>
      </p:sp>
      <p:cxnSp>
        <p:nvCxnSpPr>
          <p:cNvPr id="73" name="Straight Connector 72"/>
          <p:cNvCxnSpPr/>
          <p:nvPr/>
        </p:nvCxnSpPr>
        <p:spPr>
          <a:xfrm rot="5400000">
            <a:off x="3751257" y="4321181"/>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357686" y="3776915"/>
            <a:ext cx="214314" cy="323165"/>
          </a:xfrm>
          <a:prstGeom prst="rect">
            <a:avLst/>
          </a:prstGeom>
          <a:noFill/>
        </p:spPr>
        <p:txBody>
          <a:bodyPr wrap="square" lIns="91416" tIns="45709" rIns="91416" bIns="45709" rtlCol="0">
            <a:spAutoFit/>
          </a:bodyPr>
          <a:lstStyle/>
          <a:p>
            <a:pPr defTabSz="914165"/>
            <a:r>
              <a:rPr lang="en-US" sz="1500" dirty="0">
                <a:solidFill>
                  <a:srgbClr val="000000"/>
                </a:solidFill>
                <a:latin typeface="Tahoma"/>
              </a:rPr>
              <a:t>3</a:t>
            </a:r>
          </a:p>
        </p:txBody>
      </p:sp>
      <p:sp>
        <p:nvSpPr>
          <p:cNvPr id="75" name="Rectangle 74"/>
          <p:cNvSpPr/>
          <p:nvPr/>
        </p:nvSpPr>
        <p:spPr>
          <a:xfrm>
            <a:off x="4988331" y="4143380"/>
            <a:ext cx="714380" cy="3571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7" name="TextBox 76"/>
          <p:cNvSpPr txBox="1"/>
          <p:nvPr/>
        </p:nvSpPr>
        <p:spPr>
          <a:xfrm>
            <a:off x="-196417" y="3399914"/>
            <a:ext cx="2500330" cy="707886"/>
          </a:xfrm>
          <a:prstGeom prst="rect">
            <a:avLst/>
          </a:prstGeom>
          <a:noFill/>
        </p:spPr>
        <p:txBody>
          <a:bodyPr wrap="square" lIns="91416" tIns="45709" rIns="91416" bIns="45709" rtlCol="0">
            <a:spAutoFit/>
          </a:bodyPr>
          <a:lstStyle/>
          <a:p>
            <a:pPr algn="ctr" defTabSz="914165"/>
            <a:r>
              <a:rPr lang="en-US" sz="2000" dirty="0">
                <a:solidFill>
                  <a:srgbClr val="000000"/>
                </a:solidFill>
                <a:latin typeface="Tahoma"/>
              </a:rPr>
              <a:t>Request Buffer </a:t>
            </a:r>
          </a:p>
          <a:p>
            <a:pPr algn="ctr" defTabSz="914165"/>
            <a:r>
              <a:rPr lang="en-US" sz="2000" dirty="0">
                <a:solidFill>
                  <a:srgbClr val="000000"/>
                </a:solidFill>
                <a:latin typeface="Tahoma"/>
              </a:rPr>
              <a:t>State</a:t>
            </a:r>
          </a:p>
        </p:txBody>
      </p:sp>
    </p:spTree>
    <p:custDataLst>
      <p:tags r:id="rId1"/>
    </p:custDataLst>
    <p:extLst>
      <p:ext uri="{BB962C8B-B14F-4D97-AF65-F5344CB8AC3E}">
        <p14:creationId xmlns:p14="http://schemas.microsoft.com/office/powerpoint/2010/main" val="2494183879"/>
      </p:ext>
    </p:extLst>
  </p:cSld>
  <p:clrMapOvr>
    <a:masterClrMapping/>
  </p:clrMapOvr>
  <p:transition xmlns:p14="http://schemas.microsoft.com/office/powerpoint/2010/main" advTm="9090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4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8"/>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9"/>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5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5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6"/>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55" presetClass="entr" presetSubtype="0" fill="hold" nodeType="clickEffect">
                                  <p:stCondLst>
                                    <p:cond delay="0"/>
                                  </p:stCondLst>
                                  <p:childTnLst>
                                    <p:set>
                                      <p:cBhvr>
                                        <p:cTn id="146" dur="1" fill="hold">
                                          <p:stCondLst>
                                            <p:cond delay="0"/>
                                          </p:stCondLst>
                                        </p:cTn>
                                        <p:tgtEl>
                                          <p:spTgt spid="57"/>
                                        </p:tgtEl>
                                        <p:attrNameLst>
                                          <p:attrName>style.visibility</p:attrName>
                                        </p:attrNameLst>
                                      </p:cBhvr>
                                      <p:to>
                                        <p:strVal val="visible"/>
                                      </p:to>
                                    </p:set>
                                    <p:anim calcmode="lin" valueType="num">
                                      <p:cBhvr>
                                        <p:cTn id="147" dur="1000" fill="hold"/>
                                        <p:tgtEl>
                                          <p:spTgt spid="57"/>
                                        </p:tgtEl>
                                        <p:attrNameLst>
                                          <p:attrName>ppt_w</p:attrName>
                                        </p:attrNameLst>
                                      </p:cBhvr>
                                      <p:tavLst>
                                        <p:tav tm="0">
                                          <p:val>
                                            <p:strVal val="#ppt_w*0.70"/>
                                          </p:val>
                                        </p:tav>
                                        <p:tav tm="100000">
                                          <p:val>
                                            <p:strVal val="#ppt_w"/>
                                          </p:val>
                                        </p:tav>
                                      </p:tavLst>
                                    </p:anim>
                                    <p:anim calcmode="lin" valueType="num">
                                      <p:cBhvr>
                                        <p:cTn id="148" dur="1000" fill="hold"/>
                                        <p:tgtEl>
                                          <p:spTgt spid="57"/>
                                        </p:tgtEl>
                                        <p:attrNameLst>
                                          <p:attrName>ppt_h</p:attrName>
                                        </p:attrNameLst>
                                      </p:cBhvr>
                                      <p:tavLst>
                                        <p:tav tm="0">
                                          <p:val>
                                            <p:strVal val="#ppt_h"/>
                                          </p:val>
                                        </p:tav>
                                        <p:tav tm="100000">
                                          <p:val>
                                            <p:strVal val="#ppt_h"/>
                                          </p:val>
                                        </p:tav>
                                      </p:tavLst>
                                    </p:anim>
                                    <p:animEffect transition="in" filter="fade">
                                      <p:cBhvr>
                                        <p:cTn id="149" dur="1000"/>
                                        <p:tgtEl>
                                          <p:spTgt spid="57"/>
                                        </p:tgtEl>
                                      </p:cBhvr>
                                    </p:animEffect>
                                  </p:childTnLst>
                                </p:cTn>
                              </p:par>
                            </p:childTnLst>
                          </p:cTn>
                        </p:par>
                        <p:par>
                          <p:cTn id="150" fill="hold">
                            <p:stCondLst>
                              <p:cond delay="1000"/>
                            </p:stCondLst>
                            <p:childTnLst>
                              <p:par>
                                <p:cTn id="151" presetID="1" presetClass="entr" presetSubtype="0"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12" grpId="0"/>
      <p:bldP spid="13" grpId="0"/>
      <p:bldP spid="14" grpId="0" animBg="1"/>
      <p:bldP spid="15" grpId="0" animBg="1"/>
      <p:bldP spid="19" grpId="0"/>
      <p:bldP spid="20" grpId="0"/>
      <p:bldP spid="22" grpId="0"/>
      <p:bldP spid="24" grpId="0" build="p"/>
      <p:bldP spid="25" grpId="0" animBg="1"/>
      <p:bldP spid="26" grpId="0"/>
      <p:bldP spid="27" grpId="0" animBg="1"/>
      <p:bldP spid="29" grpId="0"/>
      <p:bldP spid="30" grpId="0"/>
      <p:bldP spid="31" grpId="0" animBg="1"/>
      <p:bldP spid="32" grpId="0" animBg="1"/>
      <p:bldP spid="35" grpId="0"/>
      <p:bldP spid="36" grpId="0"/>
      <p:bldP spid="38" grpId="0"/>
      <p:bldP spid="40" grpId="0" animBg="1"/>
      <p:bldP spid="45" grpId="0"/>
      <p:bldP spid="46" grpId="0"/>
      <p:bldP spid="47" grpId="0" animBg="1"/>
      <p:bldP spid="48" grpId="0" animBg="1"/>
      <p:bldP spid="51" grpId="0"/>
      <p:bldP spid="52" grpId="0"/>
      <p:bldP spid="54" grpId="0"/>
      <p:bldP spid="55" grpId="0" animBg="1"/>
      <p:bldP spid="56" grpId="0" animBg="1"/>
      <p:bldP spid="58" grpId="0"/>
      <p:bldP spid="62" grpId="0" animBg="1"/>
      <p:bldP spid="63" grpId="0"/>
      <p:bldP spid="61" grpId="0" animBg="1"/>
      <p:bldP spid="65" grpId="0"/>
      <p:bldP spid="66" grpId="0"/>
      <p:bldP spid="67" grpId="0" animBg="1"/>
      <p:bldP spid="68" grpId="0" animBg="1"/>
      <p:bldP spid="71" grpId="0"/>
      <p:bldP spid="72" grpId="0"/>
      <p:bldP spid="74" grpId="0"/>
      <p:bldP spid="75" grpId="0" animBg="1"/>
      <p:bldP spid="77"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228600" y="152401"/>
            <a:ext cx="8915400" cy="756320"/>
          </a:xfrm>
        </p:spPr>
        <p:txBody>
          <a:bodyPr/>
          <a:lstStyle/>
          <a:p>
            <a:r>
              <a:rPr lang="en-US" sz="3400" dirty="0"/>
              <a:t>Accounting for Interference in </a:t>
            </a:r>
            <a:r>
              <a:rPr lang="en-US" sz="3400" dirty="0" err="1"/>
              <a:t>RSR</a:t>
            </a:r>
            <a:r>
              <a:rPr lang="en-US" sz="3400" baseline="-25000" dirty="0" err="1"/>
              <a:t>Alone</a:t>
            </a:r>
            <a:r>
              <a:rPr lang="en-US" sz="3400" dirty="0"/>
              <a:t> Estimation</a:t>
            </a:r>
          </a:p>
        </p:txBody>
      </p:sp>
      <p:sp>
        <p:nvSpPr>
          <p:cNvPr id="3" name="Content Placeholder 2"/>
          <p:cNvSpPr>
            <a:spLocks noGrp="1"/>
          </p:cNvSpPr>
          <p:nvPr>
            <p:ph idx="1"/>
          </p:nvPr>
        </p:nvSpPr>
        <p:spPr>
          <a:xfrm>
            <a:off x="457200" y="981080"/>
            <a:ext cx="8229600" cy="4525963"/>
          </a:xfrm>
        </p:spPr>
        <p:txBody>
          <a:bodyPr/>
          <a:lstStyle/>
          <a:p>
            <a:r>
              <a:rPr lang="en-US" dirty="0" smtClean="0">
                <a:solidFill>
                  <a:srgbClr val="FF0000"/>
                </a:solidFill>
              </a:rPr>
              <a:t>Solution: Determine and remove interference cycles from </a:t>
            </a:r>
            <a:r>
              <a:rPr lang="en-US" dirty="0" err="1" smtClean="0">
                <a:solidFill>
                  <a:srgbClr val="FF0000"/>
                </a:solidFill>
              </a:rPr>
              <a:t>RSR</a:t>
            </a:r>
            <a:r>
              <a:rPr lang="en-US" baseline="-25000" dirty="0" err="1" smtClean="0">
                <a:solidFill>
                  <a:srgbClr val="FF0000"/>
                </a:solidFill>
              </a:rPr>
              <a:t>Alone</a:t>
            </a:r>
            <a:r>
              <a:rPr lang="en-US" dirty="0" smtClean="0">
                <a:solidFill>
                  <a:srgbClr val="FF0000"/>
                </a:solidFill>
              </a:rPr>
              <a:t> calculation</a:t>
            </a:r>
          </a:p>
          <a:p>
            <a:endParaRPr lang="en-US" dirty="0" smtClean="0">
              <a:solidFill>
                <a:srgbClr val="FF0000"/>
              </a:solidFill>
            </a:endParaRPr>
          </a:p>
          <a:p>
            <a:pPr>
              <a:buNone/>
            </a:pPr>
            <a:endParaRPr lang="en-US" dirty="0" smtClean="0">
              <a:solidFill>
                <a:srgbClr val="FF0000"/>
              </a:solidFill>
            </a:endParaRPr>
          </a:p>
          <a:p>
            <a:pPr>
              <a:buNone/>
            </a:pPr>
            <a:endParaRPr lang="en-US" dirty="0" smtClean="0">
              <a:solidFill>
                <a:srgbClr val="FF0000"/>
              </a:solidFill>
            </a:endParaRPr>
          </a:p>
          <a:p>
            <a:r>
              <a:rPr lang="en-US" dirty="0" smtClean="0"/>
              <a:t>A cycle is an interference cycle if</a:t>
            </a:r>
          </a:p>
          <a:p>
            <a:pPr lvl="1"/>
            <a:r>
              <a:rPr lang="en-US" sz="2500" dirty="0"/>
              <a:t>a request from the highest priority application is waiting in the request buffer </a:t>
            </a:r>
            <a:r>
              <a:rPr lang="en-US" sz="2500" i="1" dirty="0"/>
              <a:t>and</a:t>
            </a:r>
          </a:p>
          <a:p>
            <a:pPr lvl="1"/>
            <a:r>
              <a:rPr lang="en-US" sz="2500" dirty="0"/>
              <a:t>another application’s request was issued previously</a:t>
            </a:r>
          </a:p>
          <a:p>
            <a:endParaRPr lang="en-US" dirty="0" smtClean="0"/>
          </a:p>
        </p:txBody>
      </p:sp>
      <p:sp>
        <p:nvSpPr>
          <p:cNvPr id="8" name="Oval 7"/>
          <p:cNvSpPr>
            <a:spLocks noChangeArrowheads="1"/>
          </p:cNvSpPr>
          <p:nvPr/>
        </p:nvSpPr>
        <p:spPr bwMode="auto">
          <a:xfrm>
            <a:off x="6804229" y="2643182"/>
            <a:ext cx="2125489" cy="357190"/>
          </a:xfrm>
          <a:prstGeom prst="ellipse">
            <a:avLst/>
          </a:prstGeom>
          <a:noFill/>
          <a:ln w="25400" algn="ctr">
            <a:solidFill>
              <a:srgbClr val="FF0000"/>
            </a:solidFill>
            <a:round/>
            <a:headEnd/>
            <a:tailEnd/>
          </a:ln>
        </p:spPr>
        <p:txBody>
          <a:bodyPr lIns="91416" tIns="45709" rIns="91416" bIns="45709"/>
          <a:lstStyle/>
          <a:p>
            <a:pPr defTabSz="914165"/>
            <a:endParaRPr lang="en-US">
              <a:solidFill>
                <a:srgbClr val="000000"/>
              </a:solidFill>
              <a:latin typeface="Tahoma"/>
            </a:endParaRPr>
          </a:p>
        </p:txBody>
      </p:sp>
      <p:sp>
        <p:nvSpPr>
          <p:cNvPr id="6" name="Slide Number Placeholder 5"/>
          <p:cNvSpPr>
            <a:spLocks noGrp="1"/>
          </p:cNvSpPr>
          <p:nvPr>
            <p:ph type="sldNum" sz="quarter" idx="11"/>
          </p:nvPr>
        </p:nvSpPr>
        <p:spPr/>
        <p:txBody>
          <a:bodyPr/>
          <a:lstStyle/>
          <a:p>
            <a:fld id="{323594FA-E141-4234-AE05-360401972BE7}" type="slidenum">
              <a:rPr lang="en-US" altLang="en-US" smtClean="0"/>
              <a:pPr/>
              <a:t>144</a:t>
            </a:fld>
            <a:endParaRPr lang="en-US" altLang="en-US"/>
          </a:p>
        </p:txBody>
      </p:sp>
      <p:graphicFrame>
        <p:nvGraphicFramePr>
          <p:cNvPr id="2" name="Object 2"/>
          <p:cNvGraphicFramePr>
            <a:graphicFrameLocks noChangeAspect="1"/>
          </p:cNvGraphicFramePr>
          <p:nvPr/>
        </p:nvGraphicFramePr>
        <p:xfrm>
          <a:off x="718705" y="2043897"/>
          <a:ext cx="8139575" cy="956475"/>
        </p:xfrm>
        <a:graphic>
          <a:graphicData uri="http://schemas.openxmlformats.org/presentationml/2006/ole">
            <mc:AlternateContent xmlns:mc="http://schemas.openxmlformats.org/markup-compatibility/2006">
              <mc:Choice xmlns:v="urn:schemas-microsoft-com:vml" Requires="v">
                <p:oleObj spid="_x0000_s877591" name="Equation" r:id="rId5" imgW="5943600" imgH="698400" progId="Equation.3">
                  <p:embed/>
                </p:oleObj>
              </mc:Choice>
              <mc:Fallback>
                <p:oleObj name="Equation" r:id="rId5" imgW="5943600" imgH="698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705" y="2043897"/>
                        <a:ext cx="8139575" cy="95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282221081"/>
      </p:ext>
    </p:extLst>
  </p:cSld>
  <p:clrMapOvr>
    <a:masterClrMapping/>
  </p:clrMapOvr>
  <p:transition xmlns:p14="http://schemas.microsoft.com/office/powerpoint/2010/main" advTm="5961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Outline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145</a:t>
            </a:fld>
            <a:endParaRPr lang="en-US" altLang="en-US" dirty="0"/>
          </a:p>
        </p:txBody>
      </p:sp>
      <p:sp>
        <p:nvSpPr>
          <p:cNvPr id="124" name="Content Placeholder 2"/>
          <p:cNvSpPr>
            <a:spLocks noGrp="1"/>
          </p:cNvSpPr>
          <p:nvPr>
            <p:ph idx="1"/>
          </p:nvPr>
        </p:nvSpPr>
        <p:spPr>
          <a:xfrm>
            <a:off x="214282" y="928670"/>
            <a:ext cx="8610600" cy="5339680"/>
          </a:xfrm>
        </p:spPr>
        <p:txBody>
          <a:bodyPr/>
          <a:lstStyle/>
          <a:p>
            <a:pPr>
              <a:buNone/>
            </a:pPr>
            <a:r>
              <a:rPr lang="en-US" sz="4000" dirty="0">
                <a:solidFill>
                  <a:srgbClr val="FF0000"/>
                </a:solidFill>
              </a:rPr>
              <a:t>1.</a:t>
            </a:r>
            <a:r>
              <a:rPr lang="en-US" sz="4000" dirty="0"/>
              <a:t> </a:t>
            </a:r>
            <a:r>
              <a:rPr lang="en-US" sz="4000" dirty="0">
                <a:solidFill>
                  <a:srgbClr val="0070C0"/>
                </a:solidFill>
              </a:rPr>
              <a:t>Estimate Slowdown</a:t>
            </a:r>
          </a:p>
          <a:p>
            <a:pPr lvl="1"/>
            <a:r>
              <a:rPr lang="en-US" sz="3400" dirty="0">
                <a:solidFill>
                  <a:schemeClr val="accent3">
                    <a:lumMod val="65000"/>
                  </a:schemeClr>
                </a:solidFill>
              </a:rPr>
              <a:t>Key Observations</a:t>
            </a:r>
          </a:p>
          <a:p>
            <a:pPr lvl="1"/>
            <a:r>
              <a:rPr lang="en-US" sz="3400" dirty="0">
                <a:solidFill>
                  <a:schemeClr val="accent3">
                    <a:lumMod val="65000"/>
                  </a:schemeClr>
                </a:solidFill>
              </a:rPr>
              <a:t>Implementation</a:t>
            </a:r>
          </a:p>
          <a:p>
            <a:pPr lvl="1"/>
            <a:r>
              <a:rPr lang="en-US" sz="3400" dirty="0"/>
              <a:t>MISE Model: Putting it All Together</a:t>
            </a:r>
          </a:p>
          <a:p>
            <a:pPr lvl="1"/>
            <a:r>
              <a:rPr lang="en-US" sz="3400" dirty="0">
                <a:solidFill>
                  <a:schemeClr val="accent3">
                    <a:lumMod val="65000"/>
                  </a:schemeClr>
                </a:solidFill>
              </a:rPr>
              <a:t>Evaluating the Model</a:t>
            </a:r>
          </a:p>
          <a:p>
            <a:pPr>
              <a:buNone/>
            </a:pPr>
            <a:r>
              <a:rPr lang="en-US" sz="4000" dirty="0">
                <a:solidFill>
                  <a:srgbClr val="FF0000"/>
                </a:solidFill>
              </a:rPr>
              <a:t>2.</a:t>
            </a:r>
            <a:r>
              <a:rPr lang="en-US" sz="4000" dirty="0"/>
              <a:t> </a:t>
            </a:r>
            <a:r>
              <a:rPr lang="en-US" sz="4000" dirty="0">
                <a:solidFill>
                  <a:srgbClr val="0070C0"/>
                </a:solidFill>
              </a:rPr>
              <a:t>Control Slowdown</a:t>
            </a:r>
          </a:p>
          <a:p>
            <a:pPr lvl="1"/>
            <a:r>
              <a:rPr lang="en-US" sz="3400" dirty="0">
                <a:solidFill>
                  <a:schemeClr val="accent3">
                    <a:lumMod val="65000"/>
                  </a:schemeClr>
                </a:solidFill>
              </a:rPr>
              <a:t>Providing Soft Slowdown Guarantees</a:t>
            </a:r>
          </a:p>
          <a:p>
            <a:pPr lvl="1"/>
            <a:r>
              <a:rPr lang="en-US" sz="3400" dirty="0">
                <a:solidFill>
                  <a:schemeClr val="accent3">
                    <a:lumMod val="65000"/>
                  </a:schemeClr>
                </a:solidFill>
              </a:rPr>
              <a:t>Minimizing Maximum Slowdown</a:t>
            </a:r>
          </a:p>
          <a:p>
            <a:endParaRPr lang="en-US" dirty="0" smtClean="0"/>
          </a:p>
          <a:p>
            <a:pPr lvl="1"/>
            <a:endParaRPr lang="en-US" dirty="0" smtClean="0"/>
          </a:p>
          <a:p>
            <a:endParaRPr lang="en-US" dirty="0" smtClean="0"/>
          </a:p>
          <a:p>
            <a:pPr lvl="1">
              <a:buFontTx/>
              <a:buNone/>
            </a:pPr>
            <a:endParaRPr lang="en-US" dirty="0" smtClean="0"/>
          </a:p>
          <a:p>
            <a:pPr lvl="1"/>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4284512011"/>
      </p:ext>
    </p:extLst>
  </p:cSld>
  <p:clrMapOvr>
    <a:masterClrMapping/>
  </p:clrMapOvr>
  <p:transition xmlns:p14="http://schemas.microsoft.com/office/powerpoint/2010/main" advTm="2015"/>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MISE Model: Putting it All Together </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146</a:t>
            </a:fld>
            <a:endParaRPr lang="en-US" altLang="en-US"/>
          </a:p>
        </p:txBody>
      </p:sp>
      <p:grpSp>
        <p:nvGrpSpPr>
          <p:cNvPr id="3" name="Group 29"/>
          <p:cNvGrpSpPr/>
          <p:nvPr/>
        </p:nvGrpSpPr>
        <p:grpSpPr>
          <a:xfrm>
            <a:off x="344830" y="1887215"/>
            <a:ext cx="8902597" cy="461665"/>
            <a:chOff x="395536" y="1857598"/>
            <a:chExt cx="9230296" cy="461665"/>
          </a:xfrm>
        </p:grpSpPr>
        <p:cxnSp>
          <p:nvCxnSpPr>
            <p:cNvPr id="8" name="Straight Arrow Connector 7"/>
            <p:cNvCxnSpPr/>
            <p:nvPr/>
          </p:nvCxnSpPr>
          <p:spPr>
            <a:xfrm>
              <a:off x="395536" y="2103239"/>
              <a:ext cx="835292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689728" y="1857598"/>
              <a:ext cx="936104" cy="461665"/>
            </a:xfrm>
            <a:prstGeom prst="rect">
              <a:avLst/>
            </a:prstGeom>
            <a:noFill/>
          </p:spPr>
          <p:txBody>
            <a:bodyPr wrap="square" rtlCol="0">
              <a:spAutoFit/>
            </a:bodyPr>
            <a:lstStyle/>
            <a:p>
              <a:pPr defTabSz="914165"/>
              <a:r>
                <a:rPr lang="en-US" sz="2400" dirty="0">
                  <a:solidFill>
                    <a:srgbClr val="000000"/>
                  </a:solidFill>
                  <a:latin typeface="Tahoma"/>
                </a:rPr>
                <a:t>time</a:t>
              </a:r>
            </a:p>
          </p:txBody>
        </p:sp>
      </p:grpSp>
      <p:sp>
        <p:nvSpPr>
          <p:cNvPr id="14" name="Left Brace 13"/>
          <p:cNvSpPr/>
          <p:nvPr/>
        </p:nvSpPr>
        <p:spPr>
          <a:xfrm rot="5400000">
            <a:off x="2044816" y="-324030"/>
            <a:ext cx="631540" cy="3994200"/>
          </a:xfrm>
          <a:prstGeom prst="leftBrace">
            <a:avLst>
              <a:gd name="adj1" fmla="val 31185"/>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18" name="TextBox 17"/>
          <p:cNvSpPr txBox="1"/>
          <p:nvPr/>
        </p:nvSpPr>
        <p:spPr>
          <a:xfrm>
            <a:off x="469824" y="857232"/>
            <a:ext cx="3816424" cy="553998"/>
          </a:xfrm>
          <a:prstGeom prst="rect">
            <a:avLst/>
          </a:prstGeom>
          <a:noFill/>
        </p:spPr>
        <p:txBody>
          <a:bodyPr wrap="square" lIns="91416" tIns="45709" rIns="91416" bIns="45709" rtlCol="0">
            <a:spAutoFit/>
          </a:bodyPr>
          <a:lstStyle/>
          <a:p>
            <a:pPr algn="ctr" defTabSz="914165"/>
            <a:r>
              <a:rPr lang="en-US" sz="3000" dirty="0">
                <a:solidFill>
                  <a:srgbClr val="000000"/>
                </a:solidFill>
                <a:latin typeface="Tahoma"/>
              </a:rPr>
              <a:t>Interval</a:t>
            </a:r>
          </a:p>
        </p:txBody>
      </p:sp>
      <p:sp>
        <p:nvSpPr>
          <p:cNvPr id="21" name="Right Arrow 20"/>
          <p:cNvSpPr/>
          <p:nvPr/>
        </p:nvSpPr>
        <p:spPr>
          <a:xfrm>
            <a:off x="346494" y="2575357"/>
            <a:ext cx="4011193" cy="57606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3" name="Straight Arrow Connector 22"/>
          <p:cNvCxnSpPr/>
          <p:nvPr/>
        </p:nvCxnSpPr>
        <p:spPr>
          <a:xfrm rot="5400000">
            <a:off x="3177819" y="4177959"/>
            <a:ext cx="207398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4930" name="Object 2"/>
          <p:cNvGraphicFramePr>
            <a:graphicFrameLocks noChangeAspect="1"/>
          </p:cNvGraphicFramePr>
          <p:nvPr/>
        </p:nvGraphicFramePr>
        <p:xfrm>
          <a:off x="3497258" y="3342348"/>
          <a:ext cx="360362" cy="330200"/>
        </p:xfrm>
        <a:graphic>
          <a:graphicData uri="http://schemas.openxmlformats.org/presentationml/2006/ole">
            <mc:AlternateContent xmlns:mc="http://schemas.openxmlformats.org/markup-compatibility/2006">
              <mc:Choice xmlns:v="urn:schemas-microsoft-com:vml" Requires="v">
                <p:oleObj spid="_x0000_s878632" name="Equation" r:id="rId5" imgW="152280" imgH="139680" progId="Equation.3">
                  <p:embed/>
                </p:oleObj>
              </mc:Choice>
              <mc:Fallback>
                <p:oleObj name="Equation" r:id="rId5" imgW="15228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7258" y="3342348"/>
                        <a:ext cx="360362"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Content Placeholder 2"/>
          <p:cNvSpPr txBox="1">
            <a:spLocks/>
          </p:cNvSpPr>
          <p:nvPr/>
        </p:nvSpPr>
        <p:spPr bwMode="auto">
          <a:xfrm>
            <a:off x="3214678" y="5198732"/>
            <a:ext cx="2088232" cy="65916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algn="ctr" defTabSz="914165" eaLnBrk="0" fontAlgn="base" hangingPunct="0">
              <a:spcBef>
                <a:spcPct val="20000"/>
              </a:spcBef>
              <a:spcAft>
                <a:spcPct val="0"/>
              </a:spcAft>
              <a:buClr>
                <a:srgbClr val="CC9900"/>
              </a:buClr>
              <a:buSzPct val="65000"/>
              <a:defRPr/>
            </a:pPr>
            <a:r>
              <a:rPr lang="en-US" sz="2800" kern="0" dirty="0">
                <a:solidFill>
                  <a:srgbClr val="000000"/>
                </a:solidFill>
                <a:latin typeface="Tahoma"/>
              </a:rPr>
              <a:t>Estimate </a:t>
            </a:r>
          </a:p>
          <a:p>
            <a:pPr marL="342813" indent="-342813" algn="ctr" defTabSz="914165" eaLnBrk="0" fontAlgn="base" hangingPunct="0">
              <a:spcBef>
                <a:spcPct val="20000"/>
              </a:spcBef>
              <a:spcAft>
                <a:spcPct val="0"/>
              </a:spcAft>
              <a:buClr>
                <a:srgbClr val="CC9900"/>
              </a:buClr>
              <a:buSzPct val="65000"/>
              <a:defRPr/>
            </a:pPr>
            <a:r>
              <a:rPr lang="en-US" sz="2800" kern="0" dirty="0">
                <a:solidFill>
                  <a:srgbClr val="000000"/>
                </a:solidFill>
                <a:latin typeface="Tahoma"/>
              </a:rPr>
              <a:t>slowdown</a:t>
            </a:r>
          </a:p>
          <a:p>
            <a:pPr marL="342813" indent="-342813" algn="ctr"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a:p>
            <a:pPr marL="342813" indent="-342813" algn="ctr"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p:txBody>
      </p:sp>
      <p:sp>
        <p:nvSpPr>
          <p:cNvPr id="15" name="Left Brace 14"/>
          <p:cNvSpPr/>
          <p:nvPr/>
        </p:nvSpPr>
        <p:spPr>
          <a:xfrm rot="5400000">
            <a:off x="6045344" y="-324030"/>
            <a:ext cx="631540" cy="3994200"/>
          </a:xfrm>
          <a:prstGeom prst="leftBrace">
            <a:avLst>
              <a:gd name="adj1" fmla="val 40095"/>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16" name="TextBox 15"/>
          <p:cNvSpPr txBox="1"/>
          <p:nvPr/>
        </p:nvSpPr>
        <p:spPr>
          <a:xfrm>
            <a:off x="4470352" y="857232"/>
            <a:ext cx="3816424" cy="553998"/>
          </a:xfrm>
          <a:prstGeom prst="rect">
            <a:avLst/>
          </a:prstGeom>
          <a:noFill/>
        </p:spPr>
        <p:txBody>
          <a:bodyPr wrap="square" lIns="91416" tIns="45709" rIns="91416" bIns="45709" rtlCol="0">
            <a:spAutoFit/>
          </a:bodyPr>
          <a:lstStyle/>
          <a:p>
            <a:pPr algn="ctr" defTabSz="914165"/>
            <a:r>
              <a:rPr lang="en-US" sz="3000" dirty="0">
                <a:solidFill>
                  <a:srgbClr val="000000"/>
                </a:solidFill>
                <a:latin typeface="Tahoma"/>
              </a:rPr>
              <a:t>Interval</a:t>
            </a:r>
          </a:p>
        </p:txBody>
      </p:sp>
      <p:sp>
        <p:nvSpPr>
          <p:cNvPr id="17" name="Right Arrow 16"/>
          <p:cNvSpPr/>
          <p:nvPr/>
        </p:nvSpPr>
        <p:spPr>
          <a:xfrm>
            <a:off x="4429124" y="2571744"/>
            <a:ext cx="4011193" cy="57606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8" name="Straight Arrow Connector 27"/>
          <p:cNvCxnSpPr/>
          <p:nvPr/>
        </p:nvCxnSpPr>
        <p:spPr>
          <a:xfrm rot="5400000">
            <a:off x="7266315" y="4179445"/>
            <a:ext cx="207398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bwMode="auto">
          <a:xfrm>
            <a:off x="7286644" y="5200218"/>
            <a:ext cx="2088232" cy="65916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algn="ctr" defTabSz="914165" eaLnBrk="0" fontAlgn="base" hangingPunct="0">
              <a:spcBef>
                <a:spcPct val="20000"/>
              </a:spcBef>
              <a:spcAft>
                <a:spcPct val="0"/>
              </a:spcAft>
              <a:buClr>
                <a:srgbClr val="CC9900"/>
              </a:buClr>
              <a:buSzPct val="65000"/>
              <a:defRPr/>
            </a:pPr>
            <a:r>
              <a:rPr lang="en-US" sz="2800" kern="0" dirty="0">
                <a:solidFill>
                  <a:srgbClr val="000000"/>
                </a:solidFill>
                <a:latin typeface="Tahoma"/>
              </a:rPr>
              <a:t>Estimate </a:t>
            </a:r>
          </a:p>
          <a:p>
            <a:pPr marL="342813" indent="-342813" algn="ctr" defTabSz="914165" eaLnBrk="0" fontAlgn="base" hangingPunct="0">
              <a:spcBef>
                <a:spcPct val="20000"/>
              </a:spcBef>
              <a:spcAft>
                <a:spcPct val="0"/>
              </a:spcAft>
              <a:buClr>
                <a:srgbClr val="CC9900"/>
              </a:buClr>
              <a:buSzPct val="65000"/>
              <a:defRPr/>
            </a:pPr>
            <a:r>
              <a:rPr lang="en-US" sz="2800" kern="0" dirty="0">
                <a:solidFill>
                  <a:srgbClr val="000000"/>
                </a:solidFill>
                <a:latin typeface="Tahoma"/>
              </a:rPr>
              <a:t>slowdown</a:t>
            </a:r>
          </a:p>
          <a:p>
            <a:pPr marL="342813" indent="-342813" algn="ctr"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a:p>
            <a:pPr marL="342813" indent="-342813" algn="ctr"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p:txBody>
      </p:sp>
      <p:sp>
        <p:nvSpPr>
          <p:cNvPr id="31" name="Content Placeholder 2"/>
          <p:cNvSpPr txBox="1">
            <a:spLocks/>
          </p:cNvSpPr>
          <p:nvPr/>
        </p:nvSpPr>
        <p:spPr bwMode="auto">
          <a:xfrm>
            <a:off x="142844" y="3214686"/>
            <a:ext cx="3914740" cy="1305834"/>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buFont typeface="Wingdings" pitchFamily="2" charset="2"/>
              <a:buChar char="n"/>
              <a:defRPr/>
            </a:pPr>
            <a:r>
              <a:rPr lang="en-US" sz="2800" kern="0" dirty="0">
                <a:solidFill>
                  <a:srgbClr val="000000"/>
                </a:solidFill>
                <a:latin typeface="Tahoma"/>
              </a:rPr>
              <a:t>Measure </a:t>
            </a:r>
            <a:r>
              <a:rPr lang="en-US" sz="2800" kern="0" dirty="0" err="1">
                <a:solidFill>
                  <a:srgbClr val="000000"/>
                </a:solidFill>
                <a:latin typeface="Tahoma"/>
              </a:rPr>
              <a:t>RSR</a:t>
            </a:r>
            <a:r>
              <a:rPr lang="en-US" sz="2800" kern="0" baseline="-25000" dirty="0" err="1">
                <a:solidFill>
                  <a:srgbClr val="000000"/>
                </a:solidFill>
                <a:latin typeface="Tahoma"/>
              </a:rPr>
              <a:t>Shared</a:t>
            </a:r>
            <a:r>
              <a:rPr lang="en-US" sz="2800" kern="0" dirty="0">
                <a:solidFill>
                  <a:srgbClr val="000000"/>
                </a:solidFill>
                <a:latin typeface="Tahoma"/>
              </a:rPr>
              <a:t>, </a:t>
            </a:r>
          </a:p>
          <a:p>
            <a:pPr marL="342813" indent="-342813" defTabSz="914165" eaLnBrk="0" fontAlgn="base" hangingPunct="0">
              <a:spcBef>
                <a:spcPct val="20000"/>
              </a:spcBef>
              <a:spcAft>
                <a:spcPct val="0"/>
              </a:spcAft>
              <a:buClr>
                <a:srgbClr val="CC9900"/>
              </a:buClr>
              <a:buSzPct val="65000"/>
              <a:buFont typeface="Wingdings" pitchFamily="2" charset="2"/>
              <a:buChar char="n"/>
              <a:defRPr/>
            </a:pPr>
            <a:r>
              <a:rPr lang="en-US" sz="2800" kern="0" dirty="0">
                <a:solidFill>
                  <a:srgbClr val="000000"/>
                </a:solidFill>
                <a:latin typeface="Tahoma"/>
              </a:rPr>
              <a:t>Estimate </a:t>
            </a:r>
            <a:r>
              <a:rPr lang="en-US" sz="2800" kern="0" dirty="0" err="1">
                <a:solidFill>
                  <a:srgbClr val="000000"/>
                </a:solidFill>
                <a:latin typeface="Tahoma"/>
              </a:rPr>
              <a:t>RSR</a:t>
            </a:r>
            <a:r>
              <a:rPr lang="en-US" sz="2800" kern="0" baseline="-25000" dirty="0" err="1">
                <a:solidFill>
                  <a:srgbClr val="000000"/>
                </a:solidFill>
                <a:latin typeface="Tahoma"/>
              </a:rPr>
              <a:t>Alone</a:t>
            </a:r>
            <a:endParaRPr lang="en-US" sz="2800" kern="0" baseline="-2500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defRPr/>
            </a:pPr>
            <a:endParaRPr lang="en-US" sz="2200" kern="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buFont typeface="Wingdings" pitchFamily="2" charset="2"/>
              <a:buChar char="q"/>
              <a:defRPr/>
            </a:pPr>
            <a:endParaRPr lang="en-US" sz="2200" kern="0" dirty="0">
              <a:solidFill>
                <a:srgbClr val="000000"/>
              </a:solidFill>
              <a:latin typeface="Tahoma"/>
            </a:endParaRPr>
          </a:p>
          <a:p>
            <a:pPr marL="342813" indent="-342813"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buFont typeface="Wingdings" pitchFamily="2" charset="2"/>
              <a:buChar char="q"/>
              <a:defRPr/>
            </a:pPr>
            <a:endParaRPr lang="en-US" sz="2200" kern="0" dirty="0">
              <a:solidFill>
                <a:srgbClr val="000000"/>
              </a:solidFill>
              <a:latin typeface="Tahoma"/>
            </a:endParaRPr>
          </a:p>
        </p:txBody>
      </p:sp>
      <p:graphicFrame>
        <p:nvGraphicFramePr>
          <p:cNvPr id="124932" name="Object 4"/>
          <p:cNvGraphicFramePr>
            <a:graphicFrameLocks noChangeAspect="1"/>
          </p:cNvGraphicFramePr>
          <p:nvPr/>
        </p:nvGraphicFramePr>
        <p:xfrm>
          <a:off x="7640662" y="3328328"/>
          <a:ext cx="360363" cy="330200"/>
        </p:xfrm>
        <a:graphic>
          <a:graphicData uri="http://schemas.openxmlformats.org/presentationml/2006/ole">
            <mc:AlternateContent xmlns:mc="http://schemas.openxmlformats.org/markup-compatibility/2006">
              <mc:Choice xmlns:v="urn:schemas-microsoft-com:vml" Requires="v">
                <p:oleObj spid="_x0000_s878633" name="Equation" r:id="rId7" imgW="152280" imgH="139680" progId="Equation.3">
                  <p:embed/>
                </p:oleObj>
              </mc:Choice>
              <mc:Fallback>
                <p:oleObj name="Equation" r:id="rId7" imgW="15228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0662" y="3328328"/>
                        <a:ext cx="360363"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Content Placeholder 2"/>
          <p:cNvSpPr txBox="1">
            <a:spLocks/>
          </p:cNvSpPr>
          <p:nvPr/>
        </p:nvSpPr>
        <p:spPr bwMode="auto">
          <a:xfrm>
            <a:off x="4300598" y="3194736"/>
            <a:ext cx="3914740" cy="1305834"/>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buFont typeface="Wingdings" pitchFamily="2" charset="2"/>
              <a:buChar char="n"/>
              <a:defRPr/>
            </a:pPr>
            <a:r>
              <a:rPr lang="en-US" sz="2800" kern="0" dirty="0">
                <a:solidFill>
                  <a:srgbClr val="000000"/>
                </a:solidFill>
                <a:latin typeface="Tahoma"/>
              </a:rPr>
              <a:t>Measure </a:t>
            </a:r>
            <a:r>
              <a:rPr lang="en-US" sz="2800" kern="0" dirty="0" err="1">
                <a:solidFill>
                  <a:srgbClr val="000000"/>
                </a:solidFill>
                <a:latin typeface="Tahoma"/>
              </a:rPr>
              <a:t>RSR</a:t>
            </a:r>
            <a:r>
              <a:rPr lang="en-US" sz="2800" kern="0" baseline="-25000" dirty="0" err="1">
                <a:solidFill>
                  <a:srgbClr val="000000"/>
                </a:solidFill>
                <a:latin typeface="Tahoma"/>
              </a:rPr>
              <a:t>Shared</a:t>
            </a:r>
            <a:r>
              <a:rPr lang="en-US" sz="2800" kern="0" dirty="0">
                <a:solidFill>
                  <a:srgbClr val="000000"/>
                </a:solidFill>
                <a:latin typeface="Tahoma"/>
              </a:rPr>
              <a:t>, </a:t>
            </a:r>
          </a:p>
          <a:p>
            <a:pPr marL="342813" indent="-342813" defTabSz="914165" eaLnBrk="0" fontAlgn="base" hangingPunct="0">
              <a:spcBef>
                <a:spcPct val="20000"/>
              </a:spcBef>
              <a:spcAft>
                <a:spcPct val="0"/>
              </a:spcAft>
              <a:buClr>
                <a:srgbClr val="CC9900"/>
              </a:buClr>
              <a:buSzPct val="65000"/>
              <a:buFont typeface="Wingdings" pitchFamily="2" charset="2"/>
              <a:buChar char="n"/>
              <a:defRPr/>
            </a:pPr>
            <a:r>
              <a:rPr lang="en-US" sz="2800" kern="0" dirty="0">
                <a:solidFill>
                  <a:srgbClr val="000000"/>
                </a:solidFill>
                <a:latin typeface="Tahoma"/>
              </a:rPr>
              <a:t>Estimate </a:t>
            </a:r>
            <a:r>
              <a:rPr lang="en-US" sz="2800" kern="0" dirty="0" err="1">
                <a:solidFill>
                  <a:srgbClr val="000000"/>
                </a:solidFill>
                <a:latin typeface="Tahoma"/>
              </a:rPr>
              <a:t>RSR</a:t>
            </a:r>
            <a:r>
              <a:rPr lang="en-US" sz="2800" kern="0" baseline="-25000" dirty="0" err="1">
                <a:solidFill>
                  <a:srgbClr val="000000"/>
                </a:solidFill>
                <a:latin typeface="Tahoma"/>
              </a:rPr>
              <a:t>Alone</a:t>
            </a:r>
            <a:endParaRPr lang="en-US" sz="2800" kern="0" baseline="-2500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defRPr/>
            </a:pPr>
            <a:endParaRPr lang="en-US" sz="2200" kern="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buFont typeface="Wingdings" pitchFamily="2" charset="2"/>
              <a:buChar char="q"/>
              <a:defRPr/>
            </a:pPr>
            <a:endParaRPr lang="en-US" sz="2200" kern="0" dirty="0">
              <a:solidFill>
                <a:srgbClr val="000000"/>
              </a:solidFill>
              <a:latin typeface="Tahoma"/>
            </a:endParaRPr>
          </a:p>
          <a:p>
            <a:pPr marL="342813" indent="-342813"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a:p>
            <a:pPr marL="669753" lvl="1" indent="-325355" defTabSz="914165" eaLnBrk="0" fontAlgn="base" hangingPunct="0">
              <a:spcBef>
                <a:spcPct val="20000"/>
              </a:spcBef>
              <a:spcAft>
                <a:spcPct val="0"/>
              </a:spcAft>
              <a:buClr>
                <a:srgbClr val="3B812F"/>
              </a:buClr>
              <a:buSzPct val="60000"/>
              <a:buFont typeface="Wingdings" pitchFamily="2" charset="2"/>
              <a:buChar char="q"/>
              <a:defRPr/>
            </a:pPr>
            <a:endParaRPr lang="en-US" sz="2200" kern="0" dirty="0">
              <a:solidFill>
                <a:srgbClr val="000000"/>
              </a:solidFill>
              <a:latin typeface="Tahoma"/>
            </a:endParaRPr>
          </a:p>
        </p:txBody>
      </p:sp>
    </p:spTree>
    <p:custDataLst>
      <p:tags r:id="rId2"/>
    </p:custDataLst>
    <p:extLst>
      <p:ext uri="{BB962C8B-B14F-4D97-AF65-F5344CB8AC3E}">
        <p14:creationId xmlns:p14="http://schemas.microsoft.com/office/powerpoint/2010/main" val="3885685572"/>
      </p:ext>
    </p:extLst>
  </p:cSld>
  <p:clrMapOvr>
    <a:masterClrMapping/>
  </p:clrMapOvr>
  <p:transition xmlns:p14="http://schemas.microsoft.com/office/powerpoint/2010/main" advTm="2068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7" presetClass="entr" presetSubtype="8"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ppt_x</p:attrName>
                                        </p:attrNameLst>
                                      </p:cBhvr>
                                      <p:tavLst>
                                        <p:tav tm="0">
                                          <p:val>
                                            <p:strVal val="#ppt_x-#ppt_w/2"/>
                                          </p:val>
                                        </p:tav>
                                        <p:tav tm="100000">
                                          <p:val>
                                            <p:strVal val="#ppt_x"/>
                                          </p:val>
                                        </p:tav>
                                      </p:tavLst>
                                    </p:anim>
                                    <p:anim calcmode="lin" valueType="num">
                                      <p:cBhvr>
                                        <p:cTn id="11" dur="500" fill="hold"/>
                                        <p:tgtEl>
                                          <p:spTgt spid="21"/>
                                        </p:tgtEl>
                                        <p:attrNameLst>
                                          <p:attrName>ppt_y</p:attrName>
                                        </p:attrNameLst>
                                      </p:cBhvr>
                                      <p:tavLst>
                                        <p:tav tm="0">
                                          <p:val>
                                            <p:strVal val="#ppt_y"/>
                                          </p:val>
                                        </p:tav>
                                        <p:tav tm="100000">
                                          <p:val>
                                            <p:strVal val="#ppt_y"/>
                                          </p:val>
                                        </p:tav>
                                      </p:tavLst>
                                    </p:anim>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strVal val="#ppt_h"/>
                                          </p:val>
                                        </p:tav>
                                        <p:tav tm="100000">
                                          <p:val>
                                            <p:strVal val="#ppt_h"/>
                                          </p:val>
                                        </p:tav>
                                      </p:tavLst>
                                    </p:anim>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49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7"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ppt_x</p:attrName>
                                        </p:attrNameLst>
                                      </p:cBhvr>
                                      <p:tavLst>
                                        <p:tav tm="0">
                                          <p:val>
                                            <p:strVal val="#ppt_x-#ppt_w/2"/>
                                          </p:val>
                                        </p:tav>
                                        <p:tav tm="100000">
                                          <p:val>
                                            <p:strVal val="#ppt_x"/>
                                          </p:val>
                                        </p:tav>
                                      </p:tavLst>
                                    </p:anim>
                                    <p:anim calcmode="lin" valueType="num">
                                      <p:cBhvr>
                                        <p:cTn id="38" dur="500" fill="hold"/>
                                        <p:tgtEl>
                                          <p:spTgt spid="17"/>
                                        </p:tgtEl>
                                        <p:attrNameLst>
                                          <p:attrName>ppt_y</p:attrName>
                                        </p:attrNameLst>
                                      </p:cBhvr>
                                      <p:tavLst>
                                        <p:tav tm="0">
                                          <p:val>
                                            <p:strVal val="#ppt_y"/>
                                          </p:val>
                                        </p:tav>
                                        <p:tav tm="100000">
                                          <p:val>
                                            <p:strVal val="#ppt_y"/>
                                          </p:val>
                                        </p:tav>
                                      </p:tavLst>
                                    </p:anim>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49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21" grpId="0" animBg="1"/>
      <p:bldP spid="24" grpId="0"/>
      <p:bldP spid="15" grpId="0" animBg="1"/>
      <p:bldP spid="16" grpId="0"/>
      <p:bldP spid="17" grpId="0" animBg="1"/>
      <p:bldP spid="29" grpId="0"/>
      <p:bldP spid="31" grpId="0"/>
      <p:bldP spid="22"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Previous Work on Slowdown Estimation</a:t>
            </a:r>
          </a:p>
        </p:txBody>
      </p:sp>
      <p:sp>
        <p:nvSpPr>
          <p:cNvPr id="3" name="Content Placeholder 2"/>
          <p:cNvSpPr>
            <a:spLocks noGrp="1"/>
          </p:cNvSpPr>
          <p:nvPr>
            <p:ph idx="1"/>
          </p:nvPr>
        </p:nvSpPr>
        <p:spPr>
          <a:xfrm>
            <a:off x="457200" y="908055"/>
            <a:ext cx="8686800" cy="4525963"/>
          </a:xfrm>
        </p:spPr>
        <p:txBody>
          <a:bodyPr/>
          <a:lstStyle/>
          <a:p>
            <a:r>
              <a:rPr lang="en-US" dirty="0" smtClean="0"/>
              <a:t>Previous work on slowdown estimation</a:t>
            </a:r>
          </a:p>
          <a:p>
            <a:pPr lvl="1"/>
            <a:r>
              <a:rPr lang="en-US" sz="2300" b="1" dirty="0"/>
              <a:t>STFM</a:t>
            </a:r>
            <a:r>
              <a:rPr lang="en-US" sz="2300" dirty="0"/>
              <a:t> (Stall Time Fair Memory) Scheduling </a:t>
            </a:r>
            <a:r>
              <a:rPr lang="en-US" sz="1800" dirty="0"/>
              <a:t>[</a:t>
            </a:r>
            <a:r>
              <a:rPr lang="en-US" sz="1800" dirty="0" err="1"/>
              <a:t>Mutlu</a:t>
            </a:r>
            <a:r>
              <a:rPr lang="en-US" sz="1800" dirty="0"/>
              <a:t>+, MICRO ‘07] </a:t>
            </a:r>
          </a:p>
          <a:p>
            <a:pPr lvl="1"/>
            <a:r>
              <a:rPr lang="en-US" sz="2300" b="1" dirty="0"/>
              <a:t>FST</a:t>
            </a:r>
            <a:r>
              <a:rPr lang="en-US" sz="2300" dirty="0"/>
              <a:t> (Fairness via Source Throttling) </a:t>
            </a:r>
            <a:r>
              <a:rPr lang="en-US" sz="1800" dirty="0"/>
              <a:t>[</a:t>
            </a:r>
            <a:r>
              <a:rPr lang="en-US" sz="1800" dirty="0" err="1"/>
              <a:t>Ebrahimi</a:t>
            </a:r>
            <a:r>
              <a:rPr lang="en-US" sz="1800" dirty="0"/>
              <a:t>+, ASPLOS ‘10]</a:t>
            </a:r>
          </a:p>
          <a:p>
            <a:pPr lvl="1">
              <a:buClr>
                <a:srgbClr val="3B812F"/>
              </a:buClr>
            </a:pPr>
            <a:r>
              <a:rPr lang="en-US" sz="2300" b="1" dirty="0">
                <a:solidFill>
                  <a:srgbClr val="000000"/>
                </a:solidFill>
              </a:rPr>
              <a:t>Per-thread Cycle Accounting </a:t>
            </a:r>
            <a:r>
              <a:rPr lang="en-US" sz="1800" dirty="0">
                <a:solidFill>
                  <a:srgbClr val="000000"/>
                </a:solidFill>
              </a:rPr>
              <a:t>[Du Bois+, </a:t>
            </a:r>
            <a:r>
              <a:rPr lang="en-US" sz="1800" dirty="0" err="1">
                <a:solidFill>
                  <a:srgbClr val="000000"/>
                </a:solidFill>
              </a:rPr>
              <a:t>HiPEAC</a:t>
            </a:r>
            <a:r>
              <a:rPr lang="en-US" sz="1800" dirty="0">
                <a:solidFill>
                  <a:srgbClr val="000000"/>
                </a:solidFill>
              </a:rPr>
              <a:t> ‘13]</a:t>
            </a:r>
          </a:p>
          <a:p>
            <a:endParaRPr lang="en-US" dirty="0" smtClean="0"/>
          </a:p>
          <a:p>
            <a:r>
              <a:rPr lang="en-US" dirty="0" smtClean="0"/>
              <a:t>Basic Idea:</a:t>
            </a:r>
            <a:endParaRPr lang="en-US" sz="2300" dirty="0"/>
          </a:p>
          <a:p>
            <a:pPr lvl="1">
              <a:buNone/>
            </a:pPr>
            <a:r>
              <a:rPr lang="en-US" sz="2300" dirty="0"/>
              <a:t> </a:t>
            </a:r>
          </a:p>
          <a:p>
            <a:pPr lvl="1"/>
            <a:endParaRPr lang="en-US" dirty="0" smtClean="0"/>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147</a:t>
            </a:fld>
            <a:endParaRPr lang="en-US" altLang="en-US" dirty="0"/>
          </a:p>
        </p:txBody>
      </p:sp>
      <p:graphicFrame>
        <p:nvGraphicFramePr>
          <p:cNvPr id="5" name="Object 4"/>
          <p:cNvGraphicFramePr>
            <a:graphicFrameLocks noChangeAspect="1"/>
          </p:cNvGraphicFramePr>
          <p:nvPr/>
        </p:nvGraphicFramePr>
        <p:xfrm>
          <a:off x="1785918" y="4000504"/>
          <a:ext cx="4857784" cy="1052713"/>
        </p:xfrm>
        <a:graphic>
          <a:graphicData uri="http://schemas.openxmlformats.org/presentationml/2006/ole">
            <mc:AlternateContent xmlns:mc="http://schemas.openxmlformats.org/markup-compatibility/2006">
              <mc:Choice xmlns:v="urn:schemas-microsoft-com:vml" Requires="v">
                <p:oleObj spid="_x0000_s879639" name="Equation" r:id="rId5" imgW="2108160" imgH="457200" progId="Equation.3">
                  <p:embed/>
                </p:oleObj>
              </mc:Choice>
              <mc:Fallback>
                <p:oleObj name="Equation" r:id="rId5" imgW="210816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18" y="4000504"/>
                        <a:ext cx="4857784" cy="1052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Arrow Connector 15"/>
          <p:cNvCxnSpPr/>
          <p:nvPr/>
        </p:nvCxnSpPr>
        <p:spPr>
          <a:xfrm flipV="1">
            <a:off x="6500826" y="3839422"/>
            <a:ext cx="642942" cy="28575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43769" y="3571880"/>
            <a:ext cx="1143008" cy="481861"/>
          </a:xfrm>
          <a:prstGeom prst="rect">
            <a:avLst/>
          </a:prstGeom>
          <a:noFill/>
        </p:spPr>
        <p:txBody>
          <a:bodyPr wrap="square" lIns="91416" tIns="45709" rIns="91416" bIns="45709" rtlCol="0">
            <a:spAutoFit/>
          </a:bodyPr>
          <a:lstStyle/>
          <a:p>
            <a:pPr defTabSz="914165"/>
            <a:r>
              <a:rPr lang="en-US" sz="2500" dirty="0">
                <a:solidFill>
                  <a:srgbClr val="C00000"/>
                </a:solidFill>
                <a:latin typeface="Tahoma"/>
              </a:rPr>
              <a:t>Hard</a:t>
            </a:r>
          </a:p>
        </p:txBody>
      </p:sp>
      <p:sp>
        <p:nvSpPr>
          <p:cNvPr id="19" name="TextBox 18"/>
          <p:cNvSpPr txBox="1"/>
          <p:nvPr/>
        </p:nvSpPr>
        <p:spPr>
          <a:xfrm>
            <a:off x="7215207" y="5000640"/>
            <a:ext cx="1143008" cy="481861"/>
          </a:xfrm>
          <a:prstGeom prst="rect">
            <a:avLst/>
          </a:prstGeom>
          <a:noFill/>
        </p:spPr>
        <p:txBody>
          <a:bodyPr wrap="square" lIns="91416" tIns="45709" rIns="91416" bIns="45709" rtlCol="0">
            <a:spAutoFit/>
          </a:bodyPr>
          <a:lstStyle/>
          <a:p>
            <a:pPr defTabSz="914165"/>
            <a:r>
              <a:rPr lang="en-US" sz="2500" dirty="0">
                <a:solidFill>
                  <a:srgbClr val="C00000"/>
                </a:solidFill>
                <a:latin typeface="Tahoma"/>
              </a:rPr>
              <a:t>Easy</a:t>
            </a:r>
          </a:p>
        </p:txBody>
      </p:sp>
      <p:cxnSp>
        <p:nvCxnSpPr>
          <p:cNvPr id="22" name="Straight Arrow Connector 21"/>
          <p:cNvCxnSpPr/>
          <p:nvPr/>
        </p:nvCxnSpPr>
        <p:spPr>
          <a:xfrm>
            <a:off x="6572264" y="4929198"/>
            <a:ext cx="642942" cy="35719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786182" y="4036084"/>
            <a:ext cx="2857520" cy="500066"/>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TextBox 25"/>
          <p:cNvSpPr txBox="1"/>
          <p:nvPr/>
        </p:nvSpPr>
        <p:spPr>
          <a:xfrm>
            <a:off x="213726" y="5572145"/>
            <a:ext cx="8786842" cy="507831"/>
          </a:xfrm>
          <a:prstGeom prst="rect">
            <a:avLst/>
          </a:prstGeom>
          <a:noFill/>
        </p:spPr>
        <p:txBody>
          <a:bodyPr wrap="square" lIns="91416" tIns="45709" rIns="91416" bIns="45709" rtlCol="0">
            <a:spAutoFit/>
          </a:bodyPr>
          <a:lstStyle/>
          <a:p>
            <a:pPr defTabSz="914165"/>
            <a:r>
              <a:rPr lang="en-US" sz="2700" dirty="0">
                <a:solidFill>
                  <a:srgbClr val="0070C0"/>
                </a:solidFill>
                <a:latin typeface="Tahoma"/>
              </a:rPr>
              <a:t>Count number of cycles application receives interference</a:t>
            </a:r>
          </a:p>
        </p:txBody>
      </p:sp>
      <p:sp>
        <p:nvSpPr>
          <p:cNvPr id="12" name="Oval 11"/>
          <p:cNvSpPr/>
          <p:nvPr/>
        </p:nvSpPr>
        <p:spPr>
          <a:xfrm>
            <a:off x="1089189" y="1392878"/>
            <a:ext cx="8001024" cy="4642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2"/>
    </p:custDataLst>
    <p:extLst>
      <p:ext uri="{BB962C8B-B14F-4D97-AF65-F5344CB8AC3E}">
        <p14:creationId xmlns:p14="http://schemas.microsoft.com/office/powerpoint/2010/main" val="3812026764"/>
      </p:ext>
    </p:extLst>
  </p:cSld>
  <p:clrMapOvr>
    <a:masterClrMapping/>
  </p:clrMapOvr>
  <p:transition xmlns:p14="http://schemas.microsoft.com/office/powerpoint/2010/main" advTm="5064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19" grpId="1"/>
      <p:bldP spid="25" grpId="0" animBg="1"/>
      <p:bldP spid="26" grpId="0"/>
      <p:bldP spid="12"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600" dirty="0"/>
              <a:t>Two Major Advantages of MISE Over STFM</a:t>
            </a:r>
          </a:p>
        </p:txBody>
      </p:sp>
      <p:sp>
        <p:nvSpPr>
          <p:cNvPr id="3" name="Content Placeholder 2"/>
          <p:cNvSpPr>
            <a:spLocks noGrp="1"/>
          </p:cNvSpPr>
          <p:nvPr>
            <p:ph idx="1"/>
          </p:nvPr>
        </p:nvSpPr>
        <p:spPr/>
        <p:txBody>
          <a:bodyPr>
            <a:normAutofit/>
          </a:bodyPr>
          <a:lstStyle/>
          <a:p>
            <a:pPr>
              <a:defRPr/>
            </a:pPr>
            <a:r>
              <a:rPr lang="en-US" dirty="0" smtClean="0"/>
              <a:t>Advantage 1:</a:t>
            </a:r>
          </a:p>
          <a:p>
            <a:pPr lvl="1">
              <a:defRPr/>
            </a:pPr>
            <a:r>
              <a:rPr lang="en-US" sz="2600" dirty="0"/>
              <a:t>STFM estimates alone performance </a:t>
            </a:r>
            <a:r>
              <a:rPr lang="en-US" sz="2600" dirty="0">
                <a:solidFill>
                  <a:srgbClr val="0070C0"/>
                </a:solidFill>
              </a:rPr>
              <a:t>while an application is receiving interference </a:t>
            </a:r>
            <a:r>
              <a:rPr lang="en-US" sz="2600" dirty="0">
                <a:solidFill>
                  <a:srgbClr val="FF0000"/>
                </a:solidFill>
                <a:sym typeface="Wingdings" pitchFamily="2" charset="2"/>
              </a:rPr>
              <a:t> Hard</a:t>
            </a:r>
            <a:endParaRPr lang="en-US" sz="2600" dirty="0">
              <a:solidFill>
                <a:srgbClr val="FF0000"/>
              </a:solidFill>
            </a:endParaRPr>
          </a:p>
          <a:p>
            <a:pPr lvl="1">
              <a:defRPr/>
            </a:pPr>
            <a:r>
              <a:rPr lang="en-US" sz="2600" dirty="0"/>
              <a:t>MISE estimates alone performance </a:t>
            </a:r>
            <a:r>
              <a:rPr lang="en-US" sz="2600" dirty="0">
                <a:solidFill>
                  <a:srgbClr val="0070C0"/>
                </a:solidFill>
              </a:rPr>
              <a:t>while giving an application the highest priority</a:t>
            </a:r>
            <a:r>
              <a:rPr lang="en-US" sz="2600" dirty="0">
                <a:solidFill>
                  <a:srgbClr val="FF0000"/>
                </a:solidFill>
              </a:rPr>
              <a:t> </a:t>
            </a:r>
            <a:r>
              <a:rPr lang="en-US" sz="2600" dirty="0">
                <a:solidFill>
                  <a:srgbClr val="FF0000"/>
                </a:solidFill>
                <a:sym typeface="Wingdings" pitchFamily="2" charset="2"/>
              </a:rPr>
              <a:t> Easier</a:t>
            </a:r>
            <a:endParaRPr lang="en-US" sz="2600" dirty="0">
              <a:solidFill>
                <a:srgbClr val="FF0000"/>
              </a:solidFill>
            </a:endParaRPr>
          </a:p>
          <a:p>
            <a:pPr lvl="1">
              <a:buFontTx/>
              <a:buNone/>
              <a:defRPr/>
            </a:pPr>
            <a:endParaRPr lang="en-US" dirty="0" smtClean="0"/>
          </a:p>
          <a:p>
            <a:pPr>
              <a:defRPr/>
            </a:pPr>
            <a:r>
              <a:rPr lang="en-US" dirty="0" smtClean="0"/>
              <a:t>Advantage 2:</a:t>
            </a:r>
          </a:p>
          <a:p>
            <a:pPr lvl="1">
              <a:defRPr/>
            </a:pPr>
            <a:r>
              <a:rPr lang="en-US" sz="2600" dirty="0"/>
              <a:t>STFM does not take into account compute phase for non-memory-bound applications </a:t>
            </a:r>
          </a:p>
          <a:p>
            <a:pPr lvl="1">
              <a:defRPr/>
            </a:pPr>
            <a:r>
              <a:rPr lang="en-US" sz="2600" dirty="0">
                <a:solidFill>
                  <a:srgbClr val="0070C0"/>
                </a:solidFill>
              </a:rPr>
              <a:t>MISE accounts for compute phase </a:t>
            </a:r>
            <a:r>
              <a:rPr lang="en-US" sz="2600" dirty="0">
                <a:solidFill>
                  <a:srgbClr val="FF0000"/>
                </a:solidFill>
                <a:sym typeface="Wingdings" pitchFamily="2" charset="2"/>
              </a:rPr>
              <a:t> B</a:t>
            </a:r>
            <a:r>
              <a:rPr lang="en-US" sz="2600" dirty="0">
                <a:solidFill>
                  <a:srgbClr val="FF0000"/>
                </a:solidFill>
              </a:rPr>
              <a:t>etter accuracy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148</a:t>
            </a:fld>
            <a:endParaRPr lang="en-US" altLang="en-US"/>
          </a:p>
        </p:txBody>
      </p:sp>
    </p:spTree>
    <p:custDataLst>
      <p:tags r:id="rId1"/>
    </p:custDataLst>
    <p:extLst>
      <p:ext uri="{BB962C8B-B14F-4D97-AF65-F5344CB8AC3E}">
        <p14:creationId xmlns:p14="http://schemas.microsoft.com/office/powerpoint/2010/main" val="4205111093"/>
      </p:ext>
    </p:extLst>
  </p:cSld>
  <p:clrMapOvr>
    <a:masterClrMapping/>
  </p:clrMapOvr>
  <p:transition xmlns:p14="http://schemas.microsoft.com/office/powerpoint/2010/main" advTm="3531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Methodology</a:t>
            </a:r>
          </a:p>
        </p:txBody>
      </p:sp>
      <p:sp>
        <p:nvSpPr>
          <p:cNvPr id="21507" name="Content Placeholder 2"/>
          <p:cNvSpPr>
            <a:spLocks noGrp="1"/>
          </p:cNvSpPr>
          <p:nvPr>
            <p:ph idx="1"/>
          </p:nvPr>
        </p:nvSpPr>
        <p:spPr/>
        <p:txBody>
          <a:bodyPr/>
          <a:lstStyle/>
          <a:p>
            <a:r>
              <a:rPr lang="en-US" dirty="0" smtClean="0"/>
              <a:t>Configuration of our simulated system</a:t>
            </a:r>
          </a:p>
          <a:p>
            <a:pPr lvl="1"/>
            <a:r>
              <a:rPr lang="en-US" sz="2600" dirty="0"/>
              <a:t>4 cores</a:t>
            </a:r>
          </a:p>
          <a:p>
            <a:pPr lvl="1"/>
            <a:r>
              <a:rPr lang="en-US" sz="2600" dirty="0"/>
              <a:t>1 channel, 8 banks/channel</a:t>
            </a:r>
          </a:p>
          <a:p>
            <a:pPr lvl="1"/>
            <a:r>
              <a:rPr lang="en-US" sz="2600" dirty="0"/>
              <a:t>DDR3 1066 DRAM </a:t>
            </a:r>
          </a:p>
          <a:p>
            <a:pPr lvl="1"/>
            <a:r>
              <a:rPr lang="en-US" sz="2600" dirty="0"/>
              <a:t>512 KB private cache/core</a:t>
            </a:r>
          </a:p>
          <a:p>
            <a:pPr>
              <a:buNone/>
            </a:pPr>
            <a:endParaRPr lang="en-US" dirty="0" smtClean="0"/>
          </a:p>
          <a:p>
            <a:r>
              <a:rPr lang="en-US" dirty="0" smtClean="0"/>
              <a:t>Workloads</a:t>
            </a:r>
          </a:p>
          <a:p>
            <a:pPr lvl="1"/>
            <a:r>
              <a:rPr lang="en-US" sz="2600" dirty="0"/>
              <a:t>SPEC CPU2006 </a:t>
            </a:r>
          </a:p>
          <a:p>
            <a:pPr lvl="1"/>
            <a:r>
              <a:rPr lang="en-US" sz="2600" dirty="0"/>
              <a:t>300 multi programmed workloads</a:t>
            </a:r>
          </a:p>
          <a:p>
            <a:pPr>
              <a:buFontTx/>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149</a:t>
            </a:fld>
            <a:endParaRPr lang="en-US" altLang="en-US"/>
          </a:p>
        </p:txBody>
      </p:sp>
    </p:spTree>
    <p:extLst>
      <p:ext uri="{BB962C8B-B14F-4D97-AF65-F5344CB8AC3E}">
        <p14:creationId xmlns:p14="http://schemas.microsoft.com/office/powerpoint/2010/main" val="622818320"/>
      </p:ext>
    </p:extLst>
  </p:cSld>
  <p:clrMapOvr>
    <a:masterClrMapping/>
  </p:clrMapOvr>
  <p:transition xmlns:p14="http://schemas.microsoft.com/office/powerpoint/2010/main" advTm="15641"/>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a:latin typeface="Garamond" charset="0"/>
              </a:rPr>
              <a:t>Greater Problem with More Cores</a:t>
            </a:r>
          </a:p>
        </p:txBody>
      </p:sp>
      <p:graphicFrame>
        <p:nvGraphicFramePr>
          <p:cNvPr id="19458" name="Content Placeholder 4"/>
          <p:cNvGraphicFramePr>
            <a:graphicFrameLocks/>
          </p:cNvGraphicFramePr>
          <p:nvPr/>
        </p:nvGraphicFramePr>
        <p:xfrm>
          <a:off x="911225" y="933450"/>
          <a:ext cx="6816725" cy="3295650"/>
        </p:xfrm>
        <a:graphic>
          <a:graphicData uri="http://schemas.openxmlformats.org/presentationml/2006/ole">
            <mc:AlternateContent xmlns:mc="http://schemas.openxmlformats.org/markup-compatibility/2006">
              <mc:Choice xmlns:v="urn:schemas-microsoft-com:vml" Requires="v">
                <p:oleObj spid="_x0000_s565354" name="Worksheet" r:id="rId5" imgW="6814765" imgH="3297663" progId="Excel.Sheet.8">
                  <p:embed/>
                </p:oleObj>
              </mc:Choice>
              <mc:Fallback>
                <p:oleObj name="Worksheet" r:id="rId5" imgW="6814765" imgH="3297663"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225" y="933450"/>
                        <a:ext cx="6816725" cy="329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7667" name="Rectangle 3"/>
          <p:cNvSpPr>
            <a:spLocks noGrp="1" noChangeArrowheads="1"/>
          </p:cNvSpPr>
          <p:nvPr>
            <p:ph type="body" idx="1"/>
          </p:nvPr>
        </p:nvSpPr>
        <p:spPr>
          <a:xfrm>
            <a:off x="127000" y="4359275"/>
            <a:ext cx="9017000" cy="2070100"/>
          </a:xfrm>
        </p:spPr>
        <p:txBody>
          <a:bodyPr/>
          <a:lstStyle/>
          <a:p>
            <a:pPr eaLnBrk="1" hangingPunct="1">
              <a:lnSpc>
                <a:spcPct val="90000"/>
              </a:lnSpc>
              <a:defRPr/>
            </a:pPr>
            <a:r>
              <a:rPr lang="en-US" dirty="0" smtClean="0"/>
              <a:t>Vulnerable to denial of service (DoS) </a:t>
            </a:r>
            <a:r>
              <a:rPr lang="en-US" sz="1400" dirty="0">
                <a:solidFill>
                  <a:schemeClr val="accent2">
                    <a:lumMod val="75000"/>
                  </a:schemeClr>
                </a:solidFill>
              </a:rPr>
              <a:t>[Usenix Security’07]</a:t>
            </a:r>
          </a:p>
          <a:p>
            <a:pPr eaLnBrk="1" hangingPunct="1">
              <a:lnSpc>
                <a:spcPct val="90000"/>
              </a:lnSpc>
              <a:defRPr/>
            </a:pPr>
            <a:r>
              <a:rPr lang="en-US" dirty="0" smtClean="0"/>
              <a:t>Unable to enforce priorities or SLAs </a:t>
            </a:r>
            <a:r>
              <a:rPr lang="en-US" sz="1400" dirty="0">
                <a:solidFill>
                  <a:srgbClr val="2C6123"/>
                </a:solidFill>
              </a:rPr>
              <a:t>[MICRO’07,’10,’11, ISCA’08’11’12, ASPLOS’10]</a:t>
            </a:r>
          </a:p>
          <a:p>
            <a:pPr eaLnBrk="1" hangingPunct="1">
              <a:lnSpc>
                <a:spcPct val="90000"/>
              </a:lnSpc>
              <a:defRPr/>
            </a:pPr>
            <a:r>
              <a:rPr lang="en-US" dirty="0" smtClean="0"/>
              <a:t>Low system performance </a:t>
            </a:r>
            <a:r>
              <a:rPr lang="en-US" sz="1400" dirty="0">
                <a:solidFill>
                  <a:srgbClr val="2C6123"/>
                </a:solidFill>
              </a:rPr>
              <a:t>[IEEE Micro Top Picks ’09,’11a,’11b,’12]</a:t>
            </a:r>
          </a:p>
          <a:p>
            <a:pPr marL="0" indent="0" eaLnBrk="1" hangingPunct="1">
              <a:lnSpc>
                <a:spcPct val="90000"/>
              </a:lnSpc>
              <a:buNone/>
              <a:defRPr/>
            </a:pPr>
            <a:endParaRPr lang="en-US" sz="1100" dirty="0">
              <a:solidFill>
                <a:schemeClr val="tx1">
                  <a:lumMod val="60000"/>
                  <a:lumOff val="40000"/>
                </a:schemeClr>
              </a:solidFill>
              <a:sym typeface="Wingdings"/>
            </a:endParaRPr>
          </a:p>
          <a:p>
            <a:pPr marL="0" indent="0" algn="ctr" eaLnBrk="1" hangingPunct="1">
              <a:lnSpc>
                <a:spcPct val="90000"/>
              </a:lnSpc>
              <a:buNone/>
              <a:defRPr/>
            </a:pPr>
            <a:r>
              <a:rPr lang="en-US" b="1" dirty="0" smtClean="0">
                <a:solidFill>
                  <a:srgbClr val="FF0000"/>
                </a:solidFill>
                <a:sym typeface="Wingdings"/>
              </a:rPr>
              <a:t>Uncontrollable, unpredictable system</a:t>
            </a:r>
            <a:endParaRPr lang="en-US" b="1" dirty="0" smtClean="0">
              <a:solidFill>
                <a:srgbClr val="FF0000"/>
              </a:solidFill>
            </a:endParaRPr>
          </a:p>
        </p:txBody>
      </p:sp>
      <p:sp>
        <p:nvSpPr>
          <p:cNvPr id="19460" name="Line 14"/>
          <p:cNvSpPr>
            <a:spLocks noChangeShapeType="1"/>
          </p:cNvSpPr>
          <p:nvPr/>
        </p:nvSpPr>
        <p:spPr bwMode="auto">
          <a:xfrm>
            <a:off x="1666875" y="3392488"/>
            <a:ext cx="594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dirty="0"/>
          </a:p>
        </p:txBody>
      </p:sp>
      <p:sp>
        <p:nvSpPr>
          <p:cNvPr id="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pPr/>
              <a:t>15</a:t>
            </a:fld>
            <a:endParaRPr lang="en-US" altLang="en-US" dirty="0"/>
          </a:p>
        </p:txBody>
      </p:sp>
    </p:spTree>
    <p:custDataLst>
      <p:tags r:id="rId2"/>
    </p:custDataLst>
    <p:extLst>
      <p:ext uri="{BB962C8B-B14F-4D97-AF65-F5344CB8AC3E}">
        <p14:creationId xmlns:p14="http://schemas.microsoft.com/office/powerpoint/2010/main" val="324290524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6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Comparison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150</a:t>
            </a:fld>
            <a:endParaRPr lang="en-US" altLang="en-US"/>
          </a:p>
        </p:txBody>
      </p:sp>
      <p:graphicFrame>
        <p:nvGraphicFramePr>
          <p:cNvPr id="11" name="Chart 10"/>
          <p:cNvGraphicFramePr/>
          <p:nvPr/>
        </p:nvGraphicFramePr>
        <p:xfrm>
          <a:off x="642910" y="1857364"/>
          <a:ext cx="8072494" cy="428628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7"/>
          <p:cNvSpPr txBox="1">
            <a:spLocks noChangeArrowheads="1"/>
          </p:cNvSpPr>
          <p:nvPr/>
        </p:nvSpPr>
        <p:spPr bwMode="auto">
          <a:xfrm>
            <a:off x="2587641" y="1142989"/>
            <a:ext cx="3984625" cy="708025"/>
          </a:xfrm>
          <a:prstGeom prst="rect">
            <a:avLst/>
          </a:prstGeom>
          <a:noFill/>
          <a:ln w="9525">
            <a:noFill/>
            <a:miter lim="800000"/>
            <a:headEnd/>
            <a:tailEnd/>
          </a:ln>
        </p:spPr>
        <p:txBody>
          <a:bodyPr lIns="91416" tIns="45709" rIns="91416" bIns="45709">
            <a:spAutoFit/>
          </a:bodyPr>
          <a:lstStyle/>
          <a:p>
            <a:pPr algn="ctr" defTabSz="914165"/>
            <a:r>
              <a:rPr lang="en-US" sz="2000" dirty="0">
                <a:solidFill>
                  <a:srgbClr val="000000"/>
                </a:solidFill>
                <a:latin typeface="Tahoma"/>
              </a:rPr>
              <a:t>SPEC CPU 2006 application</a:t>
            </a:r>
          </a:p>
          <a:p>
            <a:pPr algn="ctr" defTabSz="914165"/>
            <a:r>
              <a:rPr lang="en-US" sz="2000" dirty="0">
                <a:solidFill>
                  <a:srgbClr val="000000"/>
                </a:solidFill>
                <a:latin typeface="Tahoma"/>
              </a:rPr>
              <a:t>leslie3d</a:t>
            </a:r>
          </a:p>
        </p:txBody>
      </p:sp>
      <p:sp>
        <p:nvSpPr>
          <p:cNvPr id="6" name="Rectangle 5"/>
          <p:cNvSpPr/>
          <p:nvPr/>
        </p:nvSpPr>
        <p:spPr>
          <a:xfrm>
            <a:off x="7358083" y="3786190"/>
            <a:ext cx="1500198"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 name="Rectangle 6"/>
          <p:cNvSpPr/>
          <p:nvPr/>
        </p:nvSpPr>
        <p:spPr>
          <a:xfrm>
            <a:off x="7358083" y="4286256"/>
            <a:ext cx="1500198"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4134894139"/>
      </p:ext>
    </p:extLst>
  </p:cSld>
  <p:clrMapOvr>
    <a:masterClrMapping/>
  </p:clrMapOvr>
  <p:transition xmlns:p14="http://schemas.microsoft.com/office/powerpoint/2010/main" advTm="3216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7" dur="1000"/>
                                        <p:tgtEl>
                                          <p:spTgt spid="11">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fade">
                                      <p:cBhvr>
                                        <p:cTn id="12" dur="1000"/>
                                        <p:tgtEl>
                                          <p:spTgt spid="11">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fade">
                                      <p:cBhvr>
                                        <p:cTn id="19" dur="1000"/>
                                        <p:tgtEl>
                                          <p:spTgt spid="11">
                                            <p:graphicEl>
                                              <a:chart seriesIdx="1" categoryIdx="-4" bldStep="series"/>
                                            </p:graphicEl>
                                          </p:spTgt>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fade">
                                      <p:cBhvr>
                                        <p:cTn id="28" dur="1000"/>
                                        <p:tgtEl>
                                          <p:spTgt spid="11">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series"/>
        </p:bldSub>
      </p:bldGraphic>
      <p:bldP spid="6" grpId="0" animBg="1"/>
      <p:bldP spid="7" grpId="0" animBg="1"/>
      <p:bldP spid="7" grpId="1"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STFM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151</a:t>
            </a:fld>
            <a:endParaRPr lang="en-US" altLang="en-US"/>
          </a:p>
        </p:txBody>
      </p:sp>
      <p:sp>
        <p:nvSpPr>
          <p:cNvPr id="9" name="TextBox 8"/>
          <p:cNvSpPr txBox="1"/>
          <p:nvPr/>
        </p:nvSpPr>
        <p:spPr>
          <a:xfrm>
            <a:off x="1000100" y="3086977"/>
            <a:ext cx="1571636"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cactusADM</a:t>
            </a:r>
            <a:endParaRPr lang="en-US" dirty="0">
              <a:solidFill>
                <a:srgbClr val="000000"/>
              </a:solidFill>
              <a:latin typeface="Tahoma"/>
            </a:endParaRPr>
          </a:p>
        </p:txBody>
      </p:sp>
      <p:graphicFrame>
        <p:nvGraphicFramePr>
          <p:cNvPr id="11" name="Chart 10"/>
          <p:cNvGraphicFramePr/>
          <p:nvPr/>
        </p:nvGraphicFramePr>
        <p:xfrm>
          <a:off x="-142908" y="928670"/>
          <a:ext cx="3357586" cy="22860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nvGraphicFramePr>
        <p:xfrm>
          <a:off x="2786050" y="927572"/>
          <a:ext cx="3357586" cy="2286016"/>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913892" y="3086977"/>
            <a:ext cx="1571636"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GemsFDTD</a:t>
            </a:r>
            <a:endParaRPr lang="en-US" dirty="0" smtClean="0">
              <a:solidFill>
                <a:srgbClr val="000000"/>
              </a:solidFill>
              <a:latin typeface="Tahoma"/>
            </a:endParaRPr>
          </a:p>
        </p:txBody>
      </p:sp>
      <p:graphicFrame>
        <p:nvGraphicFramePr>
          <p:cNvPr id="16" name="Chart 15"/>
          <p:cNvGraphicFramePr/>
          <p:nvPr/>
        </p:nvGraphicFramePr>
        <p:xfrm>
          <a:off x="5615402" y="910463"/>
          <a:ext cx="3528598" cy="2300294"/>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p:cNvSpPr txBox="1"/>
          <p:nvPr/>
        </p:nvSpPr>
        <p:spPr>
          <a:xfrm>
            <a:off x="6878333" y="3101872"/>
            <a:ext cx="1479882"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soplex</a:t>
            </a:r>
            <a:endParaRPr lang="en-US" dirty="0" smtClean="0">
              <a:solidFill>
                <a:srgbClr val="000000"/>
              </a:solidFill>
              <a:latin typeface="Tahoma"/>
            </a:endParaRPr>
          </a:p>
        </p:txBody>
      </p:sp>
      <p:graphicFrame>
        <p:nvGraphicFramePr>
          <p:cNvPr id="19" name="Chart 18"/>
          <p:cNvGraphicFramePr/>
          <p:nvPr/>
        </p:nvGraphicFramePr>
        <p:xfrm>
          <a:off x="-142908" y="3631172"/>
          <a:ext cx="3357586" cy="2286016"/>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Box 19"/>
          <p:cNvSpPr txBox="1"/>
          <p:nvPr/>
        </p:nvSpPr>
        <p:spPr>
          <a:xfrm>
            <a:off x="997752" y="5774313"/>
            <a:ext cx="1571636"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wrf</a:t>
            </a:r>
            <a:endParaRPr lang="en-US" dirty="0">
              <a:solidFill>
                <a:srgbClr val="000000"/>
              </a:solidFill>
              <a:latin typeface="Tahoma"/>
            </a:endParaRPr>
          </a:p>
        </p:txBody>
      </p:sp>
      <p:graphicFrame>
        <p:nvGraphicFramePr>
          <p:cNvPr id="22" name="Chart 21"/>
          <p:cNvGraphicFramePr/>
          <p:nvPr/>
        </p:nvGraphicFramePr>
        <p:xfrm>
          <a:off x="2786050" y="3643314"/>
          <a:ext cx="3357586" cy="2286016"/>
        </p:xfrm>
        <a:graphic>
          <a:graphicData uri="http://schemas.openxmlformats.org/drawingml/2006/chart">
            <c:chart xmlns:c="http://schemas.openxmlformats.org/drawingml/2006/chart" xmlns:r="http://schemas.openxmlformats.org/officeDocument/2006/relationships" r:id="rId8"/>
          </a:graphicData>
        </a:graphic>
      </p:graphicFrame>
      <p:sp>
        <p:nvSpPr>
          <p:cNvPr id="23" name="TextBox 22"/>
          <p:cNvSpPr txBox="1"/>
          <p:nvPr/>
        </p:nvSpPr>
        <p:spPr>
          <a:xfrm>
            <a:off x="3929058" y="5774313"/>
            <a:ext cx="1571636"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calculix</a:t>
            </a:r>
            <a:endParaRPr lang="en-US" dirty="0">
              <a:solidFill>
                <a:srgbClr val="000000"/>
              </a:solidFill>
              <a:latin typeface="Tahoma"/>
            </a:endParaRPr>
          </a:p>
        </p:txBody>
      </p:sp>
      <p:graphicFrame>
        <p:nvGraphicFramePr>
          <p:cNvPr id="25" name="Chart 24"/>
          <p:cNvGraphicFramePr/>
          <p:nvPr/>
        </p:nvGraphicFramePr>
        <p:xfrm>
          <a:off x="5589505" y="3643314"/>
          <a:ext cx="3557832" cy="2300084"/>
        </p:xfrm>
        <a:graphic>
          <a:graphicData uri="http://schemas.openxmlformats.org/drawingml/2006/chart">
            <c:chart xmlns:c="http://schemas.openxmlformats.org/drawingml/2006/chart" xmlns:r="http://schemas.openxmlformats.org/officeDocument/2006/relationships" r:id="rId9"/>
          </a:graphicData>
        </a:graphic>
      </p:graphicFrame>
      <p:sp>
        <p:nvSpPr>
          <p:cNvPr id="26" name="TextBox 25"/>
          <p:cNvSpPr txBox="1"/>
          <p:nvPr/>
        </p:nvSpPr>
        <p:spPr>
          <a:xfrm>
            <a:off x="6861321" y="5774313"/>
            <a:ext cx="1571636" cy="373659"/>
          </a:xfrm>
          <a:prstGeom prst="rect">
            <a:avLst/>
          </a:prstGeom>
          <a:noFill/>
        </p:spPr>
        <p:txBody>
          <a:bodyPr wrap="square" lIns="91416" tIns="45709" rIns="91416" bIns="45709" rtlCol="0">
            <a:spAutoFit/>
          </a:bodyPr>
          <a:lstStyle/>
          <a:p>
            <a:pPr algn="ctr" defTabSz="914165"/>
            <a:r>
              <a:rPr lang="en-US" dirty="0" err="1" smtClean="0">
                <a:solidFill>
                  <a:srgbClr val="000000"/>
                </a:solidFill>
                <a:latin typeface="Tahoma"/>
              </a:rPr>
              <a:t>povray</a:t>
            </a:r>
            <a:endParaRPr lang="en-US" dirty="0">
              <a:solidFill>
                <a:srgbClr val="000000"/>
              </a:solidFill>
              <a:latin typeface="Tahoma"/>
            </a:endParaRPr>
          </a:p>
        </p:txBody>
      </p:sp>
      <p:sp>
        <p:nvSpPr>
          <p:cNvPr id="29" name="Rectangle 28"/>
          <p:cNvSpPr/>
          <p:nvPr/>
        </p:nvSpPr>
        <p:spPr>
          <a:xfrm>
            <a:off x="0" y="1071547"/>
            <a:ext cx="9144000" cy="5143536"/>
          </a:xfrm>
          <a:prstGeom prst="rect">
            <a:avLst/>
          </a:prstGeom>
          <a:solidFill>
            <a:schemeClr val="accent3">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0" name="TextBox 29"/>
          <p:cNvSpPr txBox="1">
            <a:spLocks noChangeArrowheads="1"/>
          </p:cNvSpPr>
          <p:nvPr/>
        </p:nvSpPr>
        <p:spPr bwMode="auto">
          <a:xfrm>
            <a:off x="594519" y="2551838"/>
            <a:ext cx="7954962" cy="1754326"/>
          </a:xfrm>
          <a:prstGeom prst="rect">
            <a:avLst/>
          </a:prstGeom>
          <a:solidFill>
            <a:schemeClr val="accent3"/>
          </a:solidFill>
          <a:ln w="9525">
            <a:noFill/>
            <a:miter lim="800000"/>
            <a:headEnd/>
            <a:tailEnd/>
          </a:ln>
        </p:spPr>
        <p:txBody>
          <a:bodyPr lIns="91416" tIns="45709" rIns="91416" bIns="45709">
            <a:spAutoFit/>
          </a:bodyPr>
          <a:lstStyle/>
          <a:p>
            <a:pPr algn="ctr" defTabSz="914165"/>
            <a:r>
              <a:rPr lang="en-US" sz="3600" dirty="0">
                <a:solidFill>
                  <a:srgbClr val="FF0000"/>
                </a:solidFill>
                <a:latin typeface="Tahoma"/>
              </a:rPr>
              <a:t>Average error of MISE: 8.2%</a:t>
            </a:r>
          </a:p>
          <a:p>
            <a:pPr algn="ctr" defTabSz="914165"/>
            <a:r>
              <a:rPr lang="en-US" sz="3600" dirty="0">
                <a:solidFill>
                  <a:srgbClr val="FF0000"/>
                </a:solidFill>
                <a:latin typeface="Tahoma"/>
              </a:rPr>
              <a:t>Average error of STFM: 29.4%</a:t>
            </a:r>
          </a:p>
          <a:p>
            <a:pPr algn="ctr" defTabSz="914165"/>
            <a:r>
              <a:rPr lang="en-US" sz="3600" dirty="0">
                <a:solidFill>
                  <a:srgbClr val="FF0000"/>
                </a:solidFill>
                <a:latin typeface="Tahoma"/>
              </a:rPr>
              <a:t>(across 300 workloads)</a:t>
            </a:r>
          </a:p>
        </p:txBody>
      </p:sp>
      <p:sp>
        <p:nvSpPr>
          <p:cNvPr id="21" name="Rounded Rectangle 20"/>
          <p:cNvSpPr/>
          <p:nvPr/>
        </p:nvSpPr>
        <p:spPr>
          <a:xfrm>
            <a:off x="35826" y="964250"/>
            <a:ext cx="8983505" cy="25717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4" name="Rounded Rectangle 23"/>
          <p:cNvSpPr/>
          <p:nvPr/>
        </p:nvSpPr>
        <p:spPr>
          <a:xfrm>
            <a:off x="35826" y="3643314"/>
            <a:ext cx="8983505" cy="25717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3367246952"/>
      </p:ext>
    </p:extLst>
  </p:cSld>
  <p:clrMapOvr>
    <a:masterClrMapping/>
  </p:clrMapOvr>
  <p:transition xmlns:p14="http://schemas.microsoft.com/office/powerpoint/2010/main" advTm="2105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fade">
                                      <p:cBhvr>
                                        <p:cTn id="19" dur="500"/>
                                        <p:tgtEl>
                                          <p:spTgt spid="11">
                                            <p:graphicEl>
                                              <a:chart seriesIdx="0" categoryIdx="-4" bldStep="series"/>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fade">
                                      <p:cBhvr>
                                        <p:cTn id="22" dur="500"/>
                                        <p:tgtEl>
                                          <p:spTgt spid="13">
                                            <p:graphicEl>
                                              <a:chart seriesIdx="0" categoryIdx="-4" bldStep="series"/>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graphicEl>
                                              <a:chart seriesIdx="0" categoryIdx="-4" bldStep="series"/>
                                            </p:graphicEl>
                                          </p:spTgt>
                                        </p:tgtEl>
                                        <p:attrNameLst>
                                          <p:attrName>style.visibility</p:attrName>
                                        </p:attrNameLst>
                                      </p:cBhvr>
                                      <p:to>
                                        <p:strVal val="visible"/>
                                      </p:to>
                                    </p:set>
                                    <p:animEffect transition="in" filter="fade">
                                      <p:cBhvr>
                                        <p:cTn id="25" dur="500"/>
                                        <p:tgtEl>
                                          <p:spTgt spid="16">
                                            <p:graphicEl>
                                              <a:chart seriesIdx="0" categoryIdx="-4" bldStep="series"/>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graphicEl>
                                              <a:chart seriesIdx="0" categoryIdx="-4" bldStep="series"/>
                                            </p:graphicEl>
                                          </p:spTgt>
                                        </p:tgtEl>
                                        <p:attrNameLst>
                                          <p:attrName>style.visibility</p:attrName>
                                        </p:attrNameLst>
                                      </p:cBhvr>
                                      <p:to>
                                        <p:strVal val="visible"/>
                                      </p:to>
                                    </p:set>
                                    <p:animEffect transition="in" filter="fade">
                                      <p:cBhvr>
                                        <p:cTn id="28" dur="500"/>
                                        <p:tgtEl>
                                          <p:spTgt spid="19">
                                            <p:graphicEl>
                                              <a:chart seriesIdx="0" categoryIdx="-4" bldStep="series"/>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graphicEl>
                                              <a:chart seriesIdx="0" categoryIdx="-4" bldStep="series"/>
                                            </p:graphicEl>
                                          </p:spTgt>
                                        </p:tgtEl>
                                        <p:attrNameLst>
                                          <p:attrName>style.visibility</p:attrName>
                                        </p:attrNameLst>
                                      </p:cBhvr>
                                      <p:to>
                                        <p:strVal val="visible"/>
                                      </p:to>
                                    </p:set>
                                    <p:animEffect transition="in" filter="fade">
                                      <p:cBhvr>
                                        <p:cTn id="31" dur="500"/>
                                        <p:tgtEl>
                                          <p:spTgt spid="22">
                                            <p:graphicEl>
                                              <a:chart seriesIdx="0" categoryIdx="-4" bldStep="series"/>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graphicEl>
                                              <a:chart seriesIdx="0" categoryIdx="-4" bldStep="series"/>
                                            </p:graphicEl>
                                          </p:spTgt>
                                        </p:tgtEl>
                                        <p:attrNameLst>
                                          <p:attrName>style.visibility</p:attrName>
                                        </p:attrNameLst>
                                      </p:cBhvr>
                                      <p:to>
                                        <p:strVal val="visible"/>
                                      </p:to>
                                    </p:set>
                                    <p:animEffect transition="in" filter="fade">
                                      <p:cBhvr>
                                        <p:cTn id="34" dur="500"/>
                                        <p:tgtEl>
                                          <p:spTgt spid="25">
                                            <p:graphicEl>
                                              <a:chart seriesIdx="0" categoryIdx="-4" bldStep="series"/>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fade">
                                      <p:cBhvr>
                                        <p:cTn id="39" dur="500"/>
                                        <p:tgtEl>
                                          <p:spTgt spid="11">
                                            <p:graphicEl>
                                              <a:chart seriesIdx="1" categoryIdx="-4" bldStep="series"/>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fade">
                                      <p:cBhvr>
                                        <p:cTn id="42" dur="500"/>
                                        <p:tgtEl>
                                          <p:spTgt spid="13">
                                            <p:graphicEl>
                                              <a:chart seriesIdx="1" categoryIdx="-4" bldStep="series"/>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graphicEl>
                                              <a:chart seriesIdx="1" categoryIdx="-4" bldStep="series"/>
                                            </p:graphicEl>
                                          </p:spTgt>
                                        </p:tgtEl>
                                        <p:attrNameLst>
                                          <p:attrName>style.visibility</p:attrName>
                                        </p:attrNameLst>
                                      </p:cBhvr>
                                      <p:to>
                                        <p:strVal val="visible"/>
                                      </p:to>
                                    </p:set>
                                    <p:animEffect transition="in" filter="fade">
                                      <p:cBhvr>
                                        <p:cTn id="45" dur="500"/>
                                        <p:tgtEl>
                                          <p:spTgt spid="16">
                                            <p:graphicEl>
                                              <a:chart seriesIdx="1" categoryIdx="-4" bldStep="series"/>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graphicEl>
                                              <a:chart seriesIdx="1" categoryIdx="-4" bldStep="series"/>
                                            </p:graphicEl>
                                          </p:spTgt>
                                        </p:tgtEl>
                                        <p:attrNameLst>
                                          <p:attrName>style.visibility</p:attrName>
                                        </p:attrNameLst>
                                      </p:cBhvr>
                                      <p:to>
                                        <p:strVal val="visible"/>
                                      </p:to>
                                    </p:set>
                                    <p:animEffect transition="in" filter="fade">
                                      <p:cBhvr>
                                        <p:cTn id="48" dur="500"/>
                                        <p:tgtEl>
                                          <p:spTgt spid="19">
                                            <p:graphicEl>
                                              <a:chart seriesIdx="1" categoryIdx="-4" bldStep="series"/>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graphicEl>
                                              <a:chart seriesIdx="1" categoryIdx="-4" bldStep="series"/>
                                            </p:graphicEl>
                                          </p:spTgt>
                                        </p:tgtEl>
                                        <p:attrNameLst>
                                          <p:attrName>style.visibility</p:attrName>
                                        </p:attrNameLst>
                                      </p:cBhvr>
                                      <p:to>
                                        <p:strVal val="visible"/>
                                      </p:to>
                                    </p:set>
                                    <p:animEffect transition="in" filter="fade">
                                      <p:cBhvr>
                                        <p:cTn id="51" dur="500"/>
                                        <p:tgtEl>
                                          <p:spTgt spid="22">
                                            <p:graphicEl>
                                              <a:chart seriesIdx="1" categoryIdx="-4" bldStep="series"/>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5">
                                            <p:graphicEl>
                                              <a:chart seriesIdx="1" categoryIdx="-4" bldStep="series"/>
                                            </p:graphicEl>
                                          </p:spTgt>
                                        </p:tgtEl>
                                        <p:attrNameLst>
                                          <p:attrName>style.visibility</p:attrName>
                                        </p:attrNameLst>
                                      </p:cBhvr>
                                      <p:to>
                                        <p:strVal val="visible"/>
                                      </p:to>
                                    </p:set>
                                    <p:animEffect transition="in" filter="fade">
                                      <p:cBhvr>
                                        <p:cTn id="54" dur="500"/>
                                        <p:tgtEl>
                                          <p:spTgt spid="25">
                                            <p:graphicEl>
                                              <a:chart seriesIdx="1" categoryIdx="-4" bldStep="series"/>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fade">
                                      <p:cBhvr>
                                        <p:cTn id="59" dur="500"/>
                                        <p:tgtEl>
                                          <p:spTgt spid="11">
                                            <p:graphicEl>
                                              <a:chart seriesIdx="2" categoryIdx="-4" bldStep="series"/>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
                                            <p:graphicEl>
                                              <a:chart seriesIdx="2" categoryIdx="-4" bldStep="series"/>
                                            </p:graphicEl>
                                          </p:spTgt>
                                        </p:tgtEl>
                                        <p:attrNameLst>
                                          <p:attrName>style.visibility</p:attrName>
                                        </p:attrNameLst>
                                      </p:cBhvr>
                                      <p:to>
                                        <p:strVal val="visible"/>
                                      </p:to>
                                    </p:set>
                                    <p:animEffect transition="in" filter="fade">
                                      <p:cBhvr>
                                        <p:cTn id="62" dur="500"/>
                                        <p:tgtEl>
                                          <p:spTgt spid="13">
                                            <p:graphicEl>
                                              <a:chart seriesIdx="2" categoryIdx="-4" bldStep="series"/>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graphicEl>
                                              <a:chart seriesIdx="2" categoryIdx="-4" bldStep="series"/>
                                            </p:graphicEl>
                                          </p:spTgt>
                                        </p:tgtEl>
                                        <p:attrNameLst>
                                          <p:attrName>style.visibility</p:attrName>
                                        </p:attrNameLst>
                                      </p:cBhvr>
                                      <p:to>
                                        <p:strVal val="visible"/>
                                      </p:to>
                                    </p:set>
                                    <p:animEffect transition="in" filter="fade">
                                      <p:cBhvr>
                                        <p:cTn id="65" dur="500"/>
                                        <p:tgtEl>
                                          <p:spTgt spid="16">
                                            <p:graphicEl>
                                              <a:chart seriesIdx="2" categoryIdx="-4" bldStep="series"/>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
                                            <p:graphicEl>
                                              <a:chart seriesIdx="2" categoryIdx="-4" bldStep="series"/>
                                            </p:graphicEl>
                                          </p:spTgt>
                                        </p:tgtEl>
                                        <p:attrNameLst>
                                          <p:attrName>style.visibility</p:attrName>
                                        </p:attrNameLst>
                                      </p:cBhvr>
                                      <p:to>
                                        <p:strVal val="visible"/>
                                      </p:to>
                                    </p:set>
                                    <p:animEffect transition="in" filter="fade">
                                      <p:cBhvr>
                                        <p:cTn id="68" dur="500"/>
                                        <p:tgtEl>
                                          <p:spTgt spid="19">
                                            <p:graphicEl>
                                              <a:chart seriesIdx="2" categoryIdx="-4" bldStep="series"/>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graphicEl>
                                              <a:chart seriesIdx="2" categoryIdx="-4" bldStep="series"/>
                                            </p:graphicEl>
                                          </p:spTgt>
                                        </p:tgtEl>
                                        <p:attrNameLst>
                                          <p:attrName>style.visibility</p:attrName>
                                        </p:attrNameLst>
                                      </p:cBhvr>
                                      <p:to>
                                        <p:strVal val="visible"/>
                                      </p:to>
                                    </p:set>
                                    <p:animEffect transition="in" filter="fade">
                                      <p:cBhvr>
                                        <p:cTn id="71" dur="500"/>
                                        <p:tgtEl>
                                          <p:spTgt spid="22">
                                            <p:graphicEl>
                                              <a:chart seriesIdx="2" categoryIdx="-4" bldStep="series"/>
                                            </p:graphic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graphicEl>
                                              <a:chart seriesIdx="2" categoryIdx="-4" bldStep="series"/>
                                            </p:graphicEl>
                                          </p:spTgt>
                                        </p:tgtEl>
                                        <p:attrNameLst>
                                          <p:attrName>style.visibility</p:attrName>
                                        </p:attrNameLst>
                                      </p:cBhvr>
                                      <p:to>
                                        <p:strVal val="visible"/>
                                      </p:to>
                                    </p:set>
                                    <p:animEffect transition="in" filter="fade">
                                      <p:cBhvr>
                                        <p:cTn id="74" dur="500"/>
                                        <p:tgtEl>
                                          <p:spTgt spid="25">
                                            <p:graphicEl>
                                              <a:chart seriesIdx="2" categoryIdx="-4" bldStep="series"/>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series"/>
        </p:bldSub>
      </p:bldGraphic>
      <p:bldGraphic spid="13" grpId="0">
        <p:bldSub>
          <a:bldChart bld="series"/>
        </p:bldSub>
      </p:bldGraphic>
      <p:bldGraphic spid="16" grpId="0">
        <p:bldSub>
          <a:bldChart bld="series"/>
        </p:bldSub>
      </p:bldGraphic>
      <p:bldGraphic spid="19" grpId="0">
        <p:bldSub>
          <a:bldChart bld="series"/>
        </p:bldSub>
      </p:bldGraphic>
      <p:bldGraphic spid="22" grpId="0">
        <p:bldSub>
          <a:bldChart bld="series"/>
        </p:bldSub>
      </p:bldGraphic>
      <p:bldGraphic spid="25" grpId="0">
        <p:bldSub>
          <a:bldChart bld="series"/>
        </p:bldSub>
      </p:bldGraphic>
      <p:bldP spid="29" grpId="0" animBg="1"/>
      <p:bldP spid="30" grpId="0" animBg="1"/>
      <p:bldP spid="21" grpId="0" animBg="1"/>
      <p:bldP spid="21" grpId="1" animBg="1"/>
      <p:bldP spid="24" grpId="0" animBg="1"/>
      <p:bldP spid="24" grpId="1"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Providing “Soft” Slowdown Guarantees</a:t>
            </a:r>
          </a:p>
        </p:txBody>
      </p:sp>
      <p:sp>
        <p:nvSpPr>
          <p:cNvPr id="3" name="Content Placeholder 2"/>
          <p:cNvSpPr>
            <a:spLocks noGrp="1"/>
          </p:cNvSpPr>
          <p:nvPr>
            <p:ph idx="1"/>
          </p:nvPr>
        </p:nvSpPr>
        <p:spPr>
          <a:xfrm>
            <a:off x="214282" y="928670"/>
            <a:ext cx="7961313" cy="4648200"/>
          </a:xfrm>
        </p:spPr>
        <p:txBody>
          <a:bodyPr/>
          <a:lstStyle/>
          <a:p>
            <a:r>
              <a:rPr lang="en-US" dirty="0" smtClean="0"/>
              <a:t>Goal</a:t>
            </a:r>
          </a:p>
          <a:p>
            <a:pPr lvl="1">
              <a:buNone/>
            </a:pPr>
            <a:r>
              <a:rPr lang="en-US" sz="2400" dirty="0">
                <a:solidFill>
                  <a:srgbClr val="FF0000"/>
                </a:solidFill>
              </a:rPr>
              <a:t>1.</a:t>
            </a:r>
            <a:r>
              <a:rPr lang="en-US" sz="2400" dirty="0"/>
              <a:t> </a:t>
            </a:r>
            <a:r>
              <a:rPr lang="en-US" sz="2400" dirty="0">
                <a:solidFill>
                  <a:srgbClr val="0070C0"/>
                </a:solidFill>
              </a:rPr>
              <a:t>Ensure </a:t>
            </a:r>
            <a:r>
              <a:rPr lang="en-US" sz="2400" dirty="0" err="1">
                <a:solidFill>
                  <a:srgbClr val="0070C0"/>
                </a:solidFill>
              </a:rPr>
              <a:t>QoS</a:t>
            </a:r>
            <a:r>
              <a:rPr lang="en-US" sz="2400" dirty="0">
                <a:solidFill>
                  <a:srgbClr val="0070C0"/>
                </a:solidFill>
              </a:rPr>
              <a:t>-critical applications meet a prescribed slowdown bound</a:t>
            </a:r>
          </a:p>
          <a:p>
            <a:pPr lvl="1">
              <a:buNone/>
            </a:pPr>
            <a:r>
              <a:rPr lang="en-US" sz="2400" dirty="0">
                <a:solidFill>
                  <a:srgbClr val="FF0000"/>
                </a:solidFill>
              </a:rPr>
              <a:t>2.</a:t>
            </a:r>
            <a:r>
              <a:rPr lang="en-US" sz="2400" dirty="0"/>
              <a:t> </a:t>
            </a:r>
            <a:r>
              <a:rPr lang="en-US" sz="2400" dirty="0">
                <a:solidFill>
                  <a:srgbClr val="0070C0"/>
                </a:solidFill>
              </a:rPr>
              <a:t>Maximize system performance for other applications</a:t>
            </a:r>
          </a:p>
          <a:p>
            <a:pPr lvl="1">
              <a:buFontTx/>
              <a:buNone/>
            </a:pPr>
            <a:endParaRPr lang="en-US" dirty="0" smtClean="0"/>
          </a:p>
          <a:p>
            <a:r>
              <a:rPr lang="en-US" dirty="0" smtClean="0"/>
              <a:t>Basic Idea</a:t>
            </a:r>
          </a:p>
          <a:p>
            <a:pPr lvl="1"/>
            <a:r>
              <a:rPr lang="en-US" sz="2400" dirty="0"/>
              <a:t>Allocate </a:t>
            </a:r>
            <a:r>
              <a:rPr lang="en-US" sz="2400" dirty="0">
                <a:solidFill>
                  <a:srgbClr val="FF0000"/>
                </a:solidFill>
              </a:rPr>
              <a:t>just enough bandwidth to </a:t>
            </a:r>
            <a:r>
              <a:rPr lang="en-US" sz="2400" dirty="0" err="1">
                <a:solidFill>
                  <a:srgbClr val="FF0000"/>
                </a:solidFill>
              </a:rPr>
              <a:t>QoS</a:t>
            </a:r>
            <a:r>
              <a:rPr lang="en-US" sz="2400" dirty="0">
                <a:solidFill>
                  <a:srgbClr val="FF0000"/>
                </a:solidFill>
              </a:rPr>
              <a:t>-critical application</a:t>
            </a:r>
          </a:p>
          <a:p>
            <a:pPr lvl="1"/>
            <a:r>
              <a:rPr lang="en-US" sz="2400" dirty="0"/>
              <a:t>Assign </a:t>
            </a:r>
            <a:r>
              <a:rPr lang="en-US" sz="2400" dirty="0">
                <a:solidFill>
                  <a:srgbClr val="FF0000"/>
                </a:solidFill>
              </a:rPr>
              <a:t>remaining bandwidth to other applications</a:t>
            </a:r>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152</a:t>
            </a:fld>
            <a:endParaRPr lang="en-US" altLang="en-US"/>
          </a:p>
        </p:txBody>
      </p:sp>
    </p:spTree>
    <p:custDataLst>
      <p:tags r:id="rId1"/>
    </p:custDataLst>
    <p:extLst>
      <p:ext uri="{BB962C8B-B14F-4D97-AF65-F5344CB8AC3E}">
        <p14:creationId xmlns:p14="http://schemas.microsoft.com/office/powerpoint/2010/main" val="450216775"/>
      </p:ext>
    </p:extLst>
  </p:cSld>
  <p:clrMapOvr>
    <a:masterClrMapping/>
  </p:clrMapOvr>
  <p:transition xmlns:p14="http://schemas.microsoft.com/office/powerpoint/2010/main" advTm="2296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79388" y="152400"/>
            <a:ext cx="8964612" cy="755650"/>
          </a:xfrm>
        </p:spPr>
        <p:txBody>
          <a:bodyPr/>
          <a:lstStyle/>
          <a:p>
            <a:r>
              <a:rPr lang="en-US" sz="3600" dirty="0"/>
              <a:t>MISE-</a:t>
            </a:r>
            <a:r>
              <a:rPr lang="en-US" sz="3600" dirty="0" err="1"/>
              <a:t>QoS</a:t>
            </a:r>
            <a:r>
              <a:rPr lang="en-US" sz="3600" dirty="0"/>
              <a:t>: Mechanism to Provide Soft </a:t>
            </a:r>
            <a:r>
              <a:rPr lang="en-US" sz="3600" dirty="0" err="1"/>
              <a:t>QoS</a:t>
            </a:r>
            <a:endParaRPr lang="en-US" sz="3600" dirty="0"/>
          </a:p>
        </p:txBody>
      </p:sp>
      <p:sp>
        <p:nvSpPr>
          <p:cNvPr id="3" name="Content Placeholder 2"/>
          <p:cNvSpPr>
            <a:spLocks noGrp="1"/>
          </p:cNvSpPr>
          <p:nvPr>
            <p:ph idx="1"/>
          </p:nvPr>
        </p:nvSpPr>
        <p:spPr>
          <a:xfrm>
            <a:off x="228600" y="981076"/>
            <a:ext cx="9129746" cy="4339650"/>
          </a:xfrm>
        </p:spPr>
        <p:txBody>
          <a:bodyPr>
            <a:noAutofit/>
          </a:bodyPr>
          <a:lstStyle/>
          <a:p>
            <a:pPr>
              <a:spcAft>
                <a:spcPts val="650"/>
              </a:spcAft>
            </a:pPr>
            <a:r>
              <a:rPr lang="en-US" dirty="0" smtClean="0"/>
              <a:t>Assign an initial bandwidth allocation to </a:t>
            </a:r>
            <a:r>
              <a:rPr lang="en-US" dirty="0" err="1" smtClean="0"/>
              <a:t>QoS</a:t>
            </a:r>
            <a:r>
              <a:rPr lang="en-US" dirty="0" smtClean="0"/>
              <a:t>-critical application</a:t>
            </a:r>
          </a:p>
          <a:p>
            <a:pPr>
              <a:spcAft>
                <a:spcPts val="650"/>
              </a:spcAft>
            </a:pPr>
            <a:r>
              <a:rPr lang="en-US" dirty="0" smtClean="0"/>
              <a:t>Estimate slowdown of </a:t>
            </a:r>
            <a:r>
              <a:rPr lang="en-US" dirty="0" err="1" smtClean="0"/>
              <a:t>QoS</a:t>
            </a:r>
            <a:r>
              <a:rPr lang="en-US" dirty="0" smtClean="0"/>
              <a:t>-critical application using the MISE model</a:t>
            </a:r>
          </a:p>
          <a:p>
            <a:pPr>
              <a:spcAft>
                <a:spcPts val="650"/>
              </a:spcAft>
            </a:pPr>
            <a:r>
              <a:rPr lang="en-US" dirty="0" smtClean="0"/>
              <a:t>After every N intervals</a:t>
            </a:r>
            <a:endParaRPr lang="en-US" sz="2500" dirty="0"/>
          </a:p>
          <a:p>
            <a:pPr lvl="1">
              <a:spcAft>
                <a:spcPts val="650"/>
              </a:spcAft>
            </a:pPr>
            <a:r>
              <a:rPr lang="en-US" sz="2400" dirty="0">
                <a:solidFill>
                  <a:srgbClr val="0070C0"/>
                </a:solidFill>
              </a:rPr>
              <a:t>If slowdown &gt; bound B +/- </a:t>
            </a:r>
            <a:r>
              <a:rPr lang="el-GR" sz="2400" dirty="0">
                <a:solidFill>
                  <a:srgbClr val="0070C0"/>
                </a:solidFill>
                <a:latin typeface="Gulim"/>
                <a:ea typeface="Gulim"/>
              </a:rPr>
              <a:t>ε</a:t>
            </a:r>
            <a:r>
              <a:rPr lang="en-US" sz="2400" dirty="0">
                <a:solidFill>
                  <a:srgbClr val="0070C0"/>
                </a:solidFill>
              </a:rPr>
              <a:t>, increase bandwidth allocation</a:t>
            </a:r>
          </a:p>
          <a:p>
            <a:pPr lvl="1">
              <a:spcAft>
                <a:spcPts val="650"/>
              </a:spcAft>
            </a:pPr>
            <a:r>
              <a:rPr lang="en-US" sz="2400" dirty="0">
                <a:solidFill>
                  <a:srgbClr val="0070C0"/>
                </a:solidFill>
              </a:rPr>
              <a:t>If slowdown &lt; bound B +/- </a:t>
            </a:r>
            <a:r>
              <a:rPr lang="el-GR" sz="2400" dirty="0">
                <a:solidFill>
                  <a:srgbClr val="0070C0"/>
                </a:solidFill>
                <a:latin typeface="Gulim"/>
                <a:ea typeface="Gulim"/>
              </a:rPr>
              <a:t>ε</a:t>
            </a:r>
            <a:r>
              <a:rPr lang="en-US" sz="2400" dirty="0">
                <a:solidFill>
                  <a:srgbClr val="0070C0"/>
                </a:solidFill>
              </a:rPr>
              <a:t>, decrease bandwidth allocation</a:t>
            </a:r>
          </a:p>
          <a:p>
            <a:pPr>
              <a:spcAft>
                <a:spcPts val="650"/>
              </a:spcAft>
            </a:pPr>
            <a:r>
              <a:rPr lang="en-US" sz="2900" dirty="0"/>
              <a:t>When slowdown bound not met for N intervals</a:t>
            </a:r>
          </a:p>
          <a:p>
            <a:pPr lvl="1">
              <a:spcAft>
                <a:spcPts val="650"/>
              </a:spcAft>
            </a:pPr>
            <a:r>
              <a:rPr lang="en-US" sz="2500" dirty="0">
                <a:solidFill>
                  <a:srgbClr val="FF0000"/>
                </a:solidFill>
              </a:rPr>
              <a:t>Notify the OS so it can migrate/de-schedule jobs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153</a:t>
            </a:fld>
            <a:endParaRPr lang="en-US" altLang="en-US"/>
          </a:p>
        </p:txBody>
      </p:sp>
    </p:spTree>
    <p:custDataLst>
      <p:tags r:id="rId1"/>
    </p:custDataLst>
    <p:extLst>
      <p:ext uri="{BB962C8B-B14F-4D97-AF65-F5344CB8AC3E}">
        <p14:creationId xmlns:p14="http://schemas.microsoft.com/office/powerpoint/2010/main" val="1363106517"/>
      </p:ext>
    </p:extLst>
  </p:cSld>
  <p:clrMapOvr>
    <a:masterClrMapping/>
  </p:clrMapOvr>
  <p:transition xmlns:p14="http://schemas.microsoft.com/office/powerpoint/2010/main" advTm="7954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Each application (25 applications in total) considered the </a:t>
            </a:r>
            <a:r>
              <a:rPr lang="en-US" dirty="0" err="1" smtClean="0"/>
              <a:t>QoS</a:t>
            </a:r>
            <a:r>
              <a:rPr lang="en-US" dirty="0" smtClean="0"/>
              <a:t>-critical application</a:t>
            </a:r>
          </a:p>
          <a:p>
            <a:r>
              <a:rPr lang="en-US" dirty="0" smtClean="0"/>
              <a:t>Run with </a:t>
            </a:r>
            <a:r>
              <a:rPr lang="en-US" dirty="0" smtClean="0">
                <a:solidFill>
                  <a:srgbClr val="0070C0"/>
                </a:solidFill>
              </a:rPr>
              <a:t>12 sets of co-runners </a:t>
            </a:r>
            <a:r>
              <a:rPr lang="en-US" dirty="0" smtClean="0"/>
              <a:t>of different memory intensities</a:t>
            </a:r>
          </a:p>
          <a:p>
            <a:r>
              <a:rPr lang="en-US" dirty="0" smtClean="0"/>
              <a:t>Total of </a:t>
            </a:r>
            <a:r>
              <a:rPr lang="en-US" dirty="0" smtClean="0">
                <a:solidFill>
                  <a:srgbClr val="0070C0"/>
                </a:solidFill>
              </a:rPr>
              <a:t>300 </a:t>
            </a:r>
            <a:r>
              <a:rPr lang="en-US" dirty="0" err="1" smtClean="0">
                <a:solidFill>
                  <a:srgbClr val="0070C0"/>
                </a:solidFill>
              </a:rPr>
              <a:t>multiprogrammed</a:t>
            </a:r>
            <a:r>
              <a:rPr lang="en-US" dirty="0" smtClean="0">
                <a:solidFill>
                  <a:srgbClr val="0070C0"/>
                </a:solidFill>
              </a:rPr>
              <a:t> workloads</a:t>
            </a:r>
          </a:p>
          <a:p>
            <a:r>
              <a:rPr lang="en-US" dirty="0" smtClean="0"/>
              <a:t>Each workload run with </a:t>
            </a:r>
            <a:r>
              <a:rPr lang="en-US" dirty="0" smtClean="0">
                <a:solidFill>
                  <a:srgbClr val="0070C0"/>
                </a:solidFill>
              </a:rPr>
              <a:t>10 slowdown bound values</a:t>
            </a:r>
          </a:p>
          <a:p>
            <a:r>
              <a:rPr lang="en-US" dirty="0" smtClean="0"/>
              <a:t>Baseline memory scheduling mechanism</a:t>
            </a:r>
          </a:p>
          <a:p>
            <a:pPr lvl="1"/>
            <a:r>
              <a:rPr lang="en-US" dirty="0" smtClean="0">
                <a:solidFill>
                  <a:srgbClr val="0070C0"/>
                </a:solidFill>
              </a:rPr>
              <a:t>Always prioritize </a:t>
            </a:r>
            <a:r>
              <a:rPr lang="en-US" dirty="0" err="1" smtClean="0">
                <a:solidFill>
                  <a:srgbClr val="0070C0"/>
                </a:solidFill>
              </a:rPr>
              <a:t>QoS</a:t>
            </a:r>
            <a:r>
              <a:rPr lang="en-US" dirty="0" smtClean="0">
                <a:solidFill>
                  <a:srgbClr val="0070C0"/>
                </a:solidFill>
              </a:rPr>
              <a:t>-critical application </a:t>
            </a:r>
          </a:p>
          <a:p>
            <a:pPr lvl="1">
              <a:buNone/>
            </a:pPr>
            <a:r>
              <a:rPr lang="en-US" dirty="0" smtClean="0"/>
              <a:t>	</a:t>
            </a:r>
            <a:r>
              <a:rPr lang="en-US" sz="1800" dirty="0"/>
              <a:t>[</a:t>
            </a:r>
            <a:r>
              <a:rPr lang="en-US" sz="1800" dirty="0" err="1"/>
              <a:t>Iyer</a:t>
            </a:r>
            <a:r>
              <a:rPr lang="en-US" sz="1800" dirty="0"/>
              <a:t>+, SIGMETRICS 2007]</a:t>
            </a:r>
          </a:p>
          <a:p>
            <a:pPr lvl="1"/>
            <a:r>
              <a:rPr lang="en-US" dirty="0" smtClean="0"/>
              <a:t>Other applications’ requests scheduled in FRFCFS order</a:t>
            </a:r>
          </a:p>
          <a:p>
            <a:pPr lvl="1">
              <a:buNone/>
            </a:pPr>
            <a:r>
              <a:rPr lang="en-US" sz="2400" dirty="0"/>
              <a:t>	</a:t>
            </a:r>
            <a:r>
              <a:rPr lang="en-US" sz="1800" dirty="0"/>
              <a:t>[</a:t>
            </a:r>
            <a:r>
              <a:rPr lang="en-US" sz="1800" dirty="0" err="1"/>
              <a:t>Zuravleff</a:t>
            </a:r>
            <a:r>
              <a:rPr lang="en-US" sz="1800" dirty="0"/>
              <a:t> +, US Patent 1997, </a:t>
            </a:r>
            <a:r>
              <a:rPr lang="en-US" sz="1800" dirty="0" err="1"/>
              <a:t>Rixner</a:t>
            </a:r>
            <a:r>
              <a:rPr lang="en-US" sz="1800" dirty="0"/>
              <a:t>+, ISCA 2000]</a:t>
            </a:r>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154</a:t>
            </a:fld>
            <a:endParaRPr lang="en-US" altLang="en-US"/>
          </a:p>
        </p:txBody>
      </p:sp>
    </p:spTree>
    <p:custDataLst>
      <p:tags r:id="rId1"/>
    </p:custDataLst>
    <p:extLst>
      <p:ext uri="{BB962C8B-B14F-4D97-AF65-F5344CB8AC3E}">
        <p14:creationId xmlns:p14="http://schemas.microsoft.com/office/powerpoint/2010/main" val="3003011122"/>
      </p:ext>
    </p:extLst>
  </p:cSld>
  <p:clrMapOvr>
    <a:masterClrMapping/>
  </p:clrMapOvr>
  <p:transition xmlns:p14="http://schemas.microsoft.com/office/powerpoint/2010/main" advTm="4587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One Workload</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155</a:t>
            </a:fld>
            <a:endParaRPr lang="en-US" altLang="en-US"/>
          </a:p>
        </p:txBody>
      </p:sp>
      <p:graphicFrame>
        <p:nvGraphicFramePr>
          <p:cNvPr id="5" name="Chart 4"/>
          <p:cNvGraphicFramePr/>
          <p:nvPr/>
        </p:nvGraphicFramePr>
        <p:xfrm>
          <a:off x="285720" y="1357299"/>
          <a:ext cx="8643998" cy="4357718"/>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p:cNvSpPr/>
          <p:nvPr/>
        </p:nvSpPr>
        <p:spPr>
          <a:xfrm>
            <a:off x="6858016" y="2643182"/>
            <a:ext cx="2000264" cy="214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2" name="Rectangle 21"/>
          <p:cNvSpPr/>
          <p:nvPr/>
        </p:nvSpPr>
        <p:spPr>
          <a:xfrm>
            <a:off x="6858016" y="2928934"/>
            <a:ext cx="2000264" cy="1571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3" name="Rectangle 22"/>
          <p:cNvSpPr/>
          <p:nvPr/>
        </p:nvSpPr>
        <p:spPr>
          <a:xfrm>
            <a:off x="6858016" y="3232615"/>
            <a:ext cx="2000264" cy="1571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4" name="Rectangle 23"/>
          <p:cNvSpPr/>
          <p:nvPr/>
        </p:nvSpPr>
        <p:spPr>
          <a:xfrm>
            <a:off x="6858016" y="3536296"/>
            <a:ext cx="2000264" cy="1438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5" name="Rectangle 24"/>
          <p:cNvSpPr/>
          <p:nvPr/>
        </p:nvSpPr>
        <p:spPr>
          <a:xfrm>
            <a:off x="6858016" y="3848104"/>
            <a:ext cx="2000264" cy="1438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Oval 25"/>
          <p:cNvSpPr/>
          <p:nvPr/>
        </p:nvSpPr>
        <p:spPr>
          <a:xfrm>
            <a:off x="1543909" y="5197299"/>
            <a:ext cx="940484" cy="392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2000">
              <a:solidFill>
                <a:srgbClr val="FFFFFF"/>
              </a:solidFill>
              <a:latin typeface="Tahoma"/>
            </a:endParaRPr>
          </a:p>
        </p:txBody>
      </p:sp>
      <p:sp>
        <p:nvSpPr>
          <p:cNvPr id="27" name="Oval 26"/>
          <p:cNvSpPr/>
          <p:nvPr/>
        </p:nvSpPr>
        <p:spPr>
          <a:xfrm>
            <a:off x="2714056" y="5205189"/>
            <a:ext cx="4268351" cy="42046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2000">
              <a:solidFill>
                <a:srgbClr val="FFFFFF"/>
              </a:solidFill>
              <a:latin typeface="Tahoma"/>
            </a:endParaRPr>
          </a:p>
        </p:txBody>
      </p:sp>
      <p:sp>
        <p:nvSpPr>
          <p:cNvPr id="28" name="TextBox 27"/>
          <p:cNvSpPr txBox="1"/>
          <p:nvPr/>
        </p:nvSpPr>
        <p:spPr>
          <a:xfrm>
            <a:off x="1142976" y="5600658"/>
            <a:ext cx="1857388" cy="400110"/>
          </a:xfrm>
          <a:prstGeom prst="rect">
            <a:avLst/>
          </a:prstGeom>
          <a:noFill/>
        </p:spPr>
        <p:txBody>
          <a:bodyPr wrap="square" lIns="91416" tIns="45709" rIns="91416" bIns="45709" rtlCol="0">
            <a:spAutoFit/>
          </a:bodyPr>
          <a:lstStyle/>
          <a:p>
            <a:pPr algn="ctr" defTabSz="914165"/>
            <a:r>
              <a:rPr lang="en-US" sz="2000" b="1" dirty="0" err="1">
                <a:solidFill>
                  <a:srgbClr val="000000"/>
                </a:solidFill>
                <a:latin typeface="Tahoma"/>
              </a:rPr>
              <a:t>QoS</a:t>
            </a:r>
            <a:r>
              <a:rPr lang="en-US" sz="2000" b="1" dirty="0">
                <a:solidFill>
                  <a:srgbClr val="000000"/>
                </a:solidFill>
                <a:latin typeface="Tahoma"/>
              </a:rPr>
              <a:t>-critical</a:t>
            </a:r>
          </a:p>
        </p:txBody>
      </p:sp>
      <p:sp>
        <p:nvSpPr>
          <p:cNvPr id="29" name="TextBox 28"/>
          <p:cNvSpPr txBox="1"/>
          <p:nvPr/>
        </p:nvSpPr>
        <p:spPr>
          <a:xfrm>
            <a:off x="3571868" y="5600658"/>
            <a:ext cx="2714644" cy="400110"/>
          </a:xfrm>
          <a:prstGeom prst="rect">
            <a:avLst/>
          </a:prstGeom>
          <a:noFill/>
        </p:spPr>
        <p:txBody>
          <a:bodyPr wrap="square" lIns="91416" tIns="45709" rIns="91416" bIns="45709" rtlCol="0">
            <a:spAutoFit/>
          </a:bodyPr>
          <a:lstStyle/>
          <a:p>
            <a:pPr algn="ctr" defTabSz="914165"/>
            <a:r>
              <a:rPr lang="en-US" sz="2000" b="1" dirty="0">
                <a:solidFill>
                  <a:srgbClr val="000000"/>
                </a:solidFill>
                <a:latin typeface="Tahoma"/>
              </a:rPr>
              <a:t>non-</a:t>
            </a:r>
            <a:r>
              <a:rPr lang="en-US" sz="2000" b="1" dirty="0" err="1">
                <a:solidFill>
                  <a:srgbClr val="000000"/>
                </a:solidFill>
                <a:latin typeface="Tahoma"/>
              </a:rPr>
              <a:t>QoS</a:t>
            </a:r>
            <a:r>
              <a:rPr lang="en-US" sz="2000" b="1" dirty="0">
                <a:solidFill>
                  <a:srgbClr val="000000"/>
                </a:solidFill>
                <a:latin typeface="Tahoma"/>
              </a:rPr>
              <a:t>-critical</a:t>
            </a:r>
          </a:p>
        </p:txBody>
      </p:sp>
      <p:sp>
        <p:nvSpPr>
          <p:cNvPr id="30" name="TextBox 29"/>
          <p:cNvSpPr txBox="1"/>
          <p:nvPr/>
        </p:nvSpPr>
        <p:spPr>
          <a:xfrm>
            <a:off x="303375" y="2885731"/>
            <a:ext cx="8429685" cy="2400657"/>
          </a:xfrm>
          <a:prstGeom prst="rect">
            <a:avLst/>
          </a:prstGeom>
          <a:solidFill>
            <a:schemeClr val="bg1"/>
          </a:solidFill>
          <a:ln w="25400">
            <a:solidFill>
              <a:schemeClr val="tx1"/>
            </a:solidFill>
          </a:ln>
        </p:spPr>
        <p:txBody>
          <a:bodyPr wrap="square" lIns="91416" tIns="45709" rIns="91416" bIns="45709" anchor="ctr">
            <a:spAutoFit/>
          </a:bodyPr>
          <a:lstStyle/>
          <a:p>
            <a:pPr defTabSz="914165">
              <a:defRPr/>
            </a:pPr>
            <a:r>
              <a:rPr lang="en-US" sz="3000" dirty="0">
                <a:solidFill>
                  <a:srgbClr val="C00000"/>
                </a:solidFill>
                <a:latin typeface="Tahoma"/>
                <a:ea typeface="Tahoma" pitchFamily="34" charset="0"/>
                <a:cs typeface="Tahoma" pitchFamily="34" charset="0"/>
              </a:rPr>
              <a:t>MISE is effective in </a:t>
            </a:r>
          </a:p>
          <a:p>
            <a:pPr marL="514220" indent="-514220" defTabSz="914165">
              <a:buFontTx/>
              <a:buAutoNum type="arabicPeriod"/>
              <a:defRPr/>
            </a:pPr>
            <a:r>
              <a:rPr lang="en-US" sz="3000" dirty="0">
                <a:solidFill>
                  <a:srgbClr val="C00000"/>
                </a:solidFill>
                <a:latin typeface="Tahoma"/>
                <a:ea typeface="Tahoma" pitchFamily="34" charset="0"/>
                <a:cs typeface="Tahoma" pitchFamily="34" charset="0"/>
              </a:rPr>
              <a:t>meeting the slowdown bound for the </a:t>
            </a:r>
            <a:r>
              <a:rPr lang="en-US" sz="3000" dirty="0" err="1">
                <a:solidFill>
                  <a:srgbClr val="C00000"/>
                </a:solidFill>
                <a:latin typeface="Tahoma"/>
                <a:ea typeface="Tahoma" pitchFamily="34" charset="0"/>
                <a:cs typeface="Tahoma" pitchFamily="34" charset="0"/>
              </a:rPr>
              <a:t>QoS</a:t>
            </a:r>
            <a:r>
              <a:rPr lang="en-US" sz="3000" dirty="0">
                <a:solidFill>
                  <a:srgbClr val="C00000"/>
                </a:solidFill>
                <a:latin typeface="Tahoma"/>
                <a:ea typeface="Tahoma" pitchFamily="34" charset="0"/>
                <a:cs typeface="Tahoma" pitchFamily="34" charset="0"/>
              </a:rPr>
              <a:t>-critical application </a:t>
            </a:r>
          </a:p>
          <a:p>
            <a:pPr marL="514220" indent="-514220" defTabSz="914165">
              <a:buFontTx/>
              <a:buAutoNum type="arabicPeriod"/>
              <a:defRPr/>
            </a:pPr>
            <a:r>
              <a:rPr lang="en-US" sz="3000" dirty="0">
                <a:solidFill>
                  <a:srgbClr val="C00000"/>
                </a:solidFill>
                <a:latin typeface="Tahoma"/>
                <a:ea typeface="Tahoma" pitchFamily="34" charset="0"/>
                <a:cs typeface="Tahoma" pitchFamily="34" charset="0"/>
              </a:rPr>
              <a:t>improving performance of non-</a:t>
            </a:r>
            <a:r>
              <a:rPr lang="en-US" sz="3000" dirty="0" err="1">
                <a:solidFill>
                  <a:srgbClr val="C00000"/>
                </a:solidFill>
                <a:latin typeface="Tahoma"/>
                <a:ea typeface="Tahoma" pitchFamily="34" charset="0"/>
                <a:cs typeface="Tahoma" pitchFamily="34" charset="0"/>
              </a:rPr>
              <a:t>QoS</a:t>
            </a:r>
            <a:r>
              <a:rPr lang="en-US" sz="3000" dirty="0">
                <a:solidFill>
                  <a:srgbClr val="C00000"/>
                </a:solidFill>
                <a:latin typeface="Tahoma"/>
                <a:ea typeface="Tahoma" pitchFamily="34" charset="0"/>
                <a:cs typeface="Tahoma" pitchFamily="34" charset="0"/>
              </a:rPr>
              <a:t>-critical applications</a:t>
            </a:r>
          </a:p>
        </p:txBody>
      </p:sp>
      <p:cxnSp>
        <p:nvCxnSpPr>
          <p:cNvPr id="19" name="Straight Arrow Connector 18"/>
          <p:cNvCxnSpPr/>
          <p:nvPr/>
        </p:nvCxnSpPr>
        <p:spPr>
          <a:xfrm rot="5400000" flipH="1" flipV="1">
            <a:off x="1714480" y="1357298"/>
            <a:ext cx="428628" cy="285752"/>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91692" y="964250"/>
            <a:ext cx="2928958"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Slowdown Bound = 10 </a:t>
            </a:r>
          </a:p>
        </p:txBody>
      </p:sp>
      <p:cxnSp>
        <p:nvCxnSpPr>
          <p:cNvPr id="31" name="Straight Arrow Connector 30"/>
          <p:cNvCxnSpPr/>
          <p:nvPr/>
        </p:nvCxnSpPr>
        <p:spPr>
          <a:xfrm rot="5400000" flipH="1" flipV="1">
            <a:off x="1894326" y="1509698"/>
            <a:ext cx="428628" cy="285752"/>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1538" y="1116651"/>
            <a:ext cx="3071834"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Slowdown Bound = 3.33 </a:t>
            </a:r>
          </a:p>
        </p:txBody>
      </p:sp>
      <p:cxnSp>
        <p:nvCxnSpPr>
          <p:cNvPr id="33" name="Straight Arrow Connector 32"/>
          <p:cNvCxnSpPr/>
          <p:nvPr/>
        </p:nvCxnSpPr>
        <p:spPr>
          <a:xfrm rot="5400000" flipH="1" flipV="1">
            <a:off x="1921084" y="1812685"/>
            <a:ext cx="1052522" cy="608474"/>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571604" y="1269050"/>
            <a:ext cx="3071834" cy="400110"/>
          </a:xfrm>
          <a:prstGeom prst="rect">
            <a:avLst/>
          </a:prstGeom>
          <a:noFill/>
        </p:spPr>
        <p:txBody>
          <a:bodyPr wrap="square" lIns="91416" tIns="45709" rIns="91416" bIns="45709" rtlCol="0">
            <a:spAutoFit/>
          </a:bodyPr>
          <a:lstStyle/>
          <a:p>
            <a:pPr defTabSz="914165"/>
            <a:r>
              <a:rPr lang="en-US" sz="2000" dirty="0">
                <a:solidFill>
                  <a:srgbClr val="000000"/>
                </a:solidFill>
                <a:latin typeface="Tahoma"/>
              </a:rPr>
              <a:t>Slowdown Bound = 2 </a:t>
            </a:r>
          </a:p>
        </p:txBody>
      </p:sp>
      <p:cxnSp>
        <p:nvCxnSpPr>
          <p:cNvPr id="36" name="Straight Arrow Connector 35"/>
          <p:cNvCxnSpPr/>
          <p:nvPr/>
        </p:nvCxnSpPr>
        <p:spPr>
          <a:xfrm rot="5400000">
            <a:off x="3000364" y="2250134"/>
            <a:ext cx="28575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4071935" y="2214554"/>
            <a:ext cx="85725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5428462" y="2268341"/>
            <a:ext cx="858050"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42024760"/>
      </p:ext>
    </p:extLst>
  </p:cSld>
  <p:clrMapOvr>
    <a:masterClrMapping/>
  </p:clrMapOvr>
  <p:transition xmlns:p14="http://schemas.microsoft.com/office/powerpoint/2010/main" advTm="9659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500"/>
                                        <p:tgtEl>
                                          <p:spTgt spid="5">
                                            <p:graphicEl>
                                              <a:chart seriesIdx="-3" categoryIdx="-3" bldStep="gridLegend"/>
                                            </p:graphic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26" dur="500"/>
                                        <p:tgtEl>
                                          <p:spTgt spid="5">
                                            <p:graphicEl>
                                              <a:chart seriesIdx="0" categoryIdx="-4" bldStep="series"/>
                                            </p:graphicEl>
                                          </p:spTgt>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35" dur="500"/>
                                        <p:tgtEl>
                                          <p:spTgt spid="5">
                                            <p:graphicEl>
                                              <a:chart seriesIdx="1" categoryIdx="-4" bldStep="series"/>
                                            </p:graphicEl>
                                          </p:spTgt>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22"/>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fade">
                                      <p:cBhvr>
                                        <p:cTn id="58" dur="500"/>
                                        <p:tgtEl>
                                          <p:spTgt spid="5">
                                            <p:graphicEl>
                                              <a:chart seriesIdx="2" categoryIdx="-4" bldStep="series"/>
                                            </p:graphicEl>
                                          </p:spTgt>
                                        </p:tgtEl>
                                      </p:cBhvr>
                                    </p:animEffect>
                                  </p:childTnLst>
                                </p:cTn>
                              </p:par>
                              <p:par>
                                <p:cTn id="59" presetID="1" presetClass="exit" presetSubtype="0" fill="hold" nodeType="withEffect">
                                  <p:stCondLst>
                                    <p:cond delay="0"/>
                                  </p:stCondLst>
                                  <p:childTnLst>
                                    <p:set>
                                      <p:cBhvr>
                                        <p:cTn id="60" dur="1" fill="hold">
                                          <p:stCondLst>
                                            <p:cond delay="0"/>
                                          </p:stCondLst>
                                        </p:cTn>
                                        <p:tgtEl>
                                          <p:spTgt spid="36"/>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2"/>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4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9"/>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0"/>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3"/>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fade">
                                      <p:cBhvr>
                                        <p:cTn id="83" dur="500"/>
                                        <p:tgtEl>
                                          <p:spTgt spid="5">
                                            <p:graphicEl>
                                              <a:chart seriesIdx="3" categoryIdx="-4" bldStep="series"/>
                                            </p:graphicEl>
                                          </p:spTgt>
                                        </p:tgtEl>
                                      </p:cBhvr>
                                    </p:animEffect>
                                  </p:childTnLst>
                                </p:cTn>
                              </p:par>
                              <p:par>
                                <p:cTn id="84" presetID="1" presetClass="exit" presetSubtype="0" fill="hold" nodeType="withEffect">
                                  <p:stCondLst>
                                    <p:cond delay="0"/>
                                  </p:stCondLst>
                                  <p:childTnLst>
                                    <p:set>
                                      <p:cBhvr>
                                        <p:cTn id="85" dur="1" fill="hold">
                                          <p:stCondLst>
                                            <p:cond delay="0"/>
                                          </p:stCondLst>
                                        </p:cTn>
                                        <p:tgtEl>
                                          <p:spTgt spid="31"/>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32"/>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4"/>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33"/>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fade">
                                      <p:cBhvr>
                                        <p:cTn id="102" dur="500"/>
                                        <p:tgtEl>
                                          <p:spTgt spid="5">
                                            <p:graphicEl>
                                              <a:chart seriesIdx="4" categoryIdx="-4" bldStep="series"/>
                                            </p:graphicEl>
                                          </p:spTgt>
                                        </p:tgtEl>
                                      </p:cBhvr>
                                    </p:animEffect>
                                  </p:childTnLst>
                                </p:cTn>
                              </p:par>
                              <p:par>
                                <p:cTn id="103" presetID="1" presetClass="exit" presetSubtype="0" fill="hold" nodeType="withEffect">
                                  <p:stCondLst>
                                    <p:cond delay="0"/>
                                  </p:stCondLst>
                                  <p:childTnLst>
                                    <p:set>
                                      <p:cBhvr>
                                        <p:cTn id="104" dur="1" fill="hold">
                                          <p:stCondLst>
                                            <p:cond delay="0"/>
                                          </p:stCondLst>
                                        </p:cTn>
                                        <p:tgtEl>
                                          <p:spTgt spid="33"/>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4"/>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25"/>
                                        </p:tgtEl>
                                        <p:attrNameLst>
                                          <p:attrName>style.visibility</p:attrName>
                                        </p:attrNameLst>
                                      </p:cBhvr>
                                      <p:to>
                                        <p:strVal val="hidden"/>
                                      </p:to>
                                    </p:set>
                                  </p:childTnLst>
                                </p:cTn>
                              </p:par>
                              <p:par>
                                <p:cTn id="109" presetID="10" presetClass="entr" presetSubtype="0" fill="hold" grpId="0" nodeType="withEffect">
                                  <p:stCondLst>
                                    <p:cond delay="0"/>
                                  </p:stCondLst>
                                  <p:childTnLst>
                                    <p:set>
                                      <p:cBhvr>
                                        <p:cTn id="110" dur="1" fill="hold">
                                          <p:stCondLst>
                                            <p:cond delay="0"/>
                                          </p:stCondLst>
                                        </p:cTn>
                                        <p:tgtEl>
                                          <p:spTgt spid="5">
                                            <p:graphicEl>
                                              <a:chart seriesIdx="5" categoryIdx="-4" bldStep="series"/>
                                            </p:graphicEl>
                                          </p:spTgt>
                                        </p:tgtEl>
                                        <p:attrNameLst>
                                          <p:attrName>style.visibility</p:attrName>
                                        </p:attrNameLst>
                                      </p:cBhvr>
                                      <p:to>
                                        <p:strVal val="visible"/>
                                      </p:to>
                                    </p:set>
                                    <p:animEffect transition="in" filter="fade">
                                      <p:cBhvr>
                                        <p:cTn id="111" dur="500"/>
                                        <p:tgtEl>
                                          <p:spTgt spid="5">
                                            <p:graphicEl>
                                              <a:chart seriesIdx="5" categoryIdx="-4" bldStep="series"/>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7" grpId="0" animBg="1"/>
      <p:bldP spid="28" grpId="0"/>
      <p:bldP spid="29" grpId="0"/>
      <p:bldP spid="30" grpId="0" animBg="1"/>
      <p:bldP spid="20" grpId="0"/>
      <p:bldP spid="20" grpId="1"/>
      <p:bldP spid="32" grpId="0"/>
      <p:bldP spid="32" grpId="1"/>
      <p:bldP spid="34" grpId="0"/>
      <p:bldP spid="34" grpId="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31763"/>
            <a:ext cx="9144000" cy="685800"/>
          </a:xfrm>
        </p:spPr>
        <p:txBody>
          <a:bodyPr/>
          <a:lstStyle/>
          <a:p>
            <a:r>
              <a:rPr lang="en-US" dirty="0" smtClean="0"/>
              <a:t>Effectiveness of MISE in Enforcing </a:t>
            </a:r>
            <a:r>
              <a:rPr lang="en-US" dirty="0" err="1" smtClean="0"/>
              <a:t>QoS</a:t>
            </a:r>
            <a:endParaRPr lang="en-US" dirty="0" smtClean="0"/>
          </a:p>
        </p:txBody>
      </p:sp>
      <p:sp>
        <p:nvSpPr>
          <p:cNvPr id="8" name="Slide Number Placeholder 7"/>
          <p:cNvSpPr>
            <a:spLocks noGrp="1"/>
          </p:cNvSpPr>
          <p:nvPr>
            <p:ph type="sldNum" sz="quarter" idx="11"/>
          </p:nvPr>
        </p:nvSpPr>
        <p:spPr/>
        <p:txBody>
          <a:bodyPr/>
          <a:lstStyle/>
          <a:p>
            <a:fld id="{323594FA-E141-4234-AE05-360401972BE7}" type="slidenum">
              <a:rPr lang="en-US" altLang="en-US" smtClean="0"/>
              <a:pPr/>
              <a:t>156</a:t>
            </a:fld>
            <a:endParaRPr lang="en-US" altLang="en-US"/>
          </a:p>
        </p:txBody>
      </p:sp>
      <p:graphicFrame>
        <p:nvGraphicFramePr>
          <p:cNvPr id="19" name="Table 18"/>
          <p:cNvGraphicFramePr>
            <a:graphicFrameLocks noGrp="1"/>
          </p:cNvGraphicFramePr>
          <p:nvPr/>
        </p:nvGraphicFramePr>
        <p:xfrm>
          <a:off x="428597" y="1714493"/>
          <a:ext cx="8112035" cy="2424292"/>
        </p:xfrm>
        <a:graphic>
          <a:graphicData uri="http://schemas.openxmlformats.org/drawingml/2006/table">
            <a:tbl>
              <a:tblPr firstRow="1" bandRow="1">
                <a:tableStyleId>{21E4AEA4-8DFA-4A89-87EB-49C32662AFE0}</a:tableStyleId>
              </a:tblPr>
              <a:tblGrid>
                <a:gridCol w="2704011"/>
                <a:gridCol w="2675009"/>
                <a:gridCol w="2733015"/>
              </a:tblGrid>
              <a:tr h="806892">
                <a:tc>
                  <a:txBody>
                    <a:bodyPr/>
                    <a:lstStyle/>
                    <a:p>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300" baseline="0" dirty="0" smtClean="0"/>
                        <a:t>Predicted </a:t>
                      </a:r>
                    </a:p>
                    <a:p>
                      <a:pPr algn="ctr"/>
                      <a:r>
                        <a:rPr lang="en-US" sz="2300" baseline="0" dirty="0" smtClean="0"/>
                        <a:t>Met</a:t>
                      </a:r>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300" dirty="0" smtClean="0"/>
                        <a:t>Predicted</a:t>
                      </a:r>
                      <a:r>
                        <a:rPr lang="en-US" sz="2300" baseline="0" dirty="0" smtClean="0"/>
                        <a:t> </a:t>
                      </a:r>
                    </a:p>
                    <a:p>
                      <a:pPr algn="ctr"/>
                      <a:r>
                        <a:rPr lang="en-US" sz="2300" baseline="0" dirty="0" smtClean="0"/>
                        <a:t>Not Met</a:t>
                      </a:r>
                      <a:endParaRPr lang="en-US" sz="2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798671">
                <a:tc>
                  <a:txBody>
                    <a:bodyPr/>
                    <a:lstStyle/>
                    <a:p>
                      <a:pPr algn="ctr"/>
                      <a:r>
                        <a:rPr lang="en-US" sz="2300" b="1" dirty="0" err="1" smtClean="0">
                          <a:solidFill>
                            <a:schemeClr val="bg1"/>
                          </a:solidFill>
                        </a:rPr>
                        <a:t>QoS</a:t>
                      </a:r>
                      <a:r>
                        <a:rPr lang="en-US" sz="2300" b="1" dirty="0" smtClean="0">
                          <a:solidFill>
                            <a:schemeClr val="bg1"/>
                          </a:solidFill>
                        </a:rPr>
                        <a:t> Bound </a:t>
                      </a:r>
                    </a:p>
                    <a:p>
                      <a:pPr algn="ctr"/>
                      <a:r>
                        <a:rPr lang="en-US" sz="2300" b="1" dirty="0" smtClean="0">
                          <a:solidFill>
                            <a:schemeClr val="bg1"/>
                          </a:solidFill>
                        </a:rPr>
                        <a:t>Met</a:t>
                      </a:r>
                      <a:endParaRPr lang="en-US" sz="23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300" b="0" dirty="0" smtClean="0"/>
                        <a:t>78.8%</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300" b="0" dirty="0" smtClean="0"/>
                        <a:t>2.1%</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8729">
                <a:tc>
                  <a:txBody>
                    <a:bodyPr/>
                    <a:lstStyle/>
                    <a:p>
                      <a:pPr algn="ctr"/>
                      <a:r>
                        <a:rPr lang="en-US" sz="2300" b="1" dirty="0" err="1" smtClean="0">
                          <a:solidFill>
                            <a:schemeClr val="accent3"/>
                          </a:solidFill>
                        </a:rPr>
                        <a:t>QoS</a:t>
                      </a:r>
                      <a:r>
                        <a:rPr lang="en-US" sz="2300" b="1" dirty="0" smtClean="0">
                          <a:solidFill>
                            <a:schemeClr val="accent3"/>
                          </a:solidFill>
                        </a:rPr>
                        <a:t> Bound </a:t>
                      </a:r>
                    </a:p>
                    <a:p>
                      <a:pPr algn="ctr"/>
                      <a:r>
                        <a:rPr lang="en-US" sz="2300" b="1" dirty="0" smtClean="0">
                          <a:solidFill>
                            <a:schemeClr val="accent3"/>
                          </a:solidFill>
                        </a:rPr>
                        <a:t>Not Met</a:t>
                      </a:r>
                      <a:endParaRPr lang="en-US" sz="2300" b="1" dirty="0">
                        <a:solidFill>
                          <a:schemeClr val="accent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2300" b="0" dirty="0" smtClean="0"/>
                        <a:t>2.2%</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300" b="0" dirty="0" smtClean="0"/>
                        <a:t>16.9%</a:t>
                      </a:r>
                      <a:endParaRPr lang="en-US" sz="23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4" name="TextBox 23"/>
          <p:cNvSpPr txBox="1"/>
          <p:nvPr/>
        </p:nvSpPr>
        <p:spPr>
          <a:xfrm>
            <a:off x="714349" y="1071550"/>
            <a:ext cx="7715304" cy="481861"/>
          </a:xfrm>
          <a:prstGeom prst="rect">
            <a:avLst/>
          </a:prstGeom>
          <a:noFill/>
        </p:spPr>
        <p:txBody>
          <a:bodyPr wrap="square" lIns="91416" tIns="45709" rIns="91416" bIns="45709" rtlCol="0">
            <a:spAutoFit/>
          </a:bodyPr>
          <a:lstStyle/>
          <a:p>
            <a:pPr algn="ctr" defTabSz="914165"/>
            <a:r>
              <a:rPr lang="en-US" sz="2500" dirty="0">
                <a:solidFill>
                  <a:srgbClr val="000000"/>
                </a:solidFill>
                <a:latin typeface="Tahoma"/>
              </a:rPr>
              <a:t>Across 3000 data points</a:t>
            </a:r>
          </a:p>
        </p:txBody>
      </p:sp>
      <p:sp>
        <p:nvSpPr>
          <p:cNvPr id="11" name="Oval 10"/>
          <p:cNvSpPr/>
          <p:nvPr/>
        </p:nvSpPr>
        <p:spPr>
          <a:xfrm>
            <a:off x="3428992" y="2571745"/>
            <a:ext cx="4786346" cy="71438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 name="Oval 12"/>
          <p:cNvSpPr/>
          <p:nvPr/>
        </p:nvSpPr>
        <p:spPr>
          <a:xfrm>
            <a:off x="3428992" y="2714620"/>
            <a:ext cx="2000264" cy="428628"/>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4" name="Oval 13"/>
          <p:cNvSpPr/>
          <p:nvPr/>
        </p:nvSpPr>
        <p:spPr>
          <a:xfrm>
            <a:off x="6072198" y="3500438"/>
            <a:ext cx="2000264" cy="428628"/>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5" name="Rectangle 14"/>
          <p:cNvSpPr/>
          <p:nvPr/>
        </p:nvSpPr>
        <p:spPr>
          <a:xfrm>
            <a:off x="67733" y="4214818"/>
            <a:ext cx="9001156" cy="10001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r>
              <a:rPr lang="en-US" sz="2800" dirty="0">
                <a:solidFill>
                  <a:srgbClr val="C00000"/>
                </a:solidFill>
                <a:latin typeface="Tahoma"/>
                <a:ea typeface="Tahoma" pitchFamily="34" charset="0"/>
                <a:cs typeface="Tahoma" pitchFamily="34" charset="0"/>
              </a:rPr>
              <a:t>MISE-</a:t>
            </a:r>
            <a:r>
              <a:rPr lang="en-US" sz="2800" dirty="0" err="1">
                <a:solidFill>
                  <a:srgbClr val="C00000"/>
                </a:solidFill>
                <a:latin typeface="Tahoma"/>
                <a:ea typeface="Tahoma" pitchFamily="34" charset="0"/>
                <a:cs typeface="Tahoma" pitchFamily="34" charset="0"/>
              </a:rPr>
              <a:t>QoS</a:t>
            </a:r>
            <a:r>
              <a:rPr lang="en-US" sz="2800" dirty="0">
                <a:solidFill>
                  <a:srgbClr val="C00000"/>
                </a:solidFill>
                <a:latin typeface="Tahoma"/>
                <a:ea typeface="Tahoma" pitchFamily="34" charset="0"/>
                <a:cs typeface="Tahoma" pitchFamily="34" charset="0"/>
              </a:rPr>
              <a:t> meets the bound for 80.9% of workloads</a:t>
            </a: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sz="2000" dirty="0">
              <a:solidFill>
                <a:srgbClr val="C00000"/>
              </a:solidFill>
              <a:latin typeface="Tahoma"/>
              <a:ea typeface="Tahoma" pitchFamily="34" charset="0"/>
              <a:cs typeface="Tahoma" pitchFamily="34" charset="0"/>
            </a:endParaRPr>
          </a:p>
          <a:p>
            <a:pPr algn="ctr" defTabSz="914165"/>
            <a:endParaRPr lang="en-US" dirty="0">
              <a:solidFill>
                <a:srgbClr val="FFFFFF"/>
              </a:solidFill>
              <a:latin typeface="Tahoma"/>
            </a:endParaRPr>
          </a:p>
        </p:txBody>
      </p:sp>
      <p:sp>
        <p:nvSpPr>
          <p:cNvPr id="16" name="Rectangle 15"/>
          <p:cNvSpPr/>
          <p:nvPr/>
        </p:nvSpPr>
        <p:spPr>
          <a:xfrm>
            <a:off x="67733" y="5143512"/>
            <a:ext cx="9001188" cy="10001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r>
              <a:rPr lang="en-US" sz="2800" dirty="0" err="1">
                <a:solidFill>
                  <a:srgbClr val="C00000"/>
                </a:solidFill>
                <a:latin typeface="Tahoma"/>
                <a:ea typeface="Tahoma" pitchFamily="34" charset="0"/>
                <a:cs typeface="Tahoma" pitchFamily="34" charset="0"/>
              </a:rPr>
              <a:t>AlwaysPrioritize</a:t>
            </a:r>
            <a:r>
              <a:rPr lang="en-US" sz="2800" dirty="0">
                <a:solidFill>
                  <a:srgbClr val="C00000"/>
                </a:solidFill>
                <a:latin typeface="Tahoma"/>
                <a:ea typeface="Tahoma" pitchFamily="34" charset="0"/>
                <a:cs typeface="Tahoma" pitchFamily="34" charset="0"/>
              </a:rPr>
              <a:t>  meets the bound for 83% of workloads</a:t>
            </a: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defRPr/>
            </a:pPr>
            <a:endParaRPr lang="en-US" sz="2000" dirty="0">
              <a:solidFill>
                <a:srgbClr val="C00000"/>
              </a:solidFill>
              <a:latin typeface="Tahoma"/>
              <a:ea typeface="Tahoma" pitchFamily="34" charset="0"/>
              <a:cs typeface="Tahoma" pitchFamily="34" charset="0"/>
            </a:endParaRPr>
          </a:p>
          <a:p>
            <a:pPr algn="ctr" defTabSz="914165"/>
            <a:endParaRPr lang="en-US" dirty="0">
              <a:solidFill>
                <a:srgbClr val="FFFFFF"/>
              </a:solidFill>
              <a:latin typeface="Tahoma"/>
            </a:endParaRPr>
          </a:p>
        </p:txBody>
      </p:sp>
      <p:sp>
        <p:nvSpPr>
          <p:cNvPr id="17" name="Rectangle 16"/>
          <p:cNvSpPr/>
          <p:nvPr/>
        </p:nvSpPr>
        <p:spPr>
          <a:xfrm>
            <a:off x="85694" y="4572008"/>
            <a:ext cx="9001188" cy="12144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defRPr/>
            </a:pPr>
            <a:endParaRPr lang="en-US" sz="2800" dirty="0">
              <a:solidFill>
                <a:srgbClr val="C00000"/>
              </a:solidFill>
              <a:latin typeface="Tahoma"/>
              <a:ea typeface="Tahoma" pitchFamily="34" charset="0"/>
              <a:cs typeface="Tahoma" pitchFamily="34" charset="0"/>
            </a:endParaRPr>
          </a:p>
          <a:p>
            <a:pPr algn="ctr" defTabSz="914165">
              <a:defRPr/>
            </a:pPr>
            <a:r>
              <a:rPr lang="en-US" sz="2800" dirty="0">
                <a:solidFill>
                  <a:srgbClr val="C00000"/>
                </a:solidFill>
                <a:latin typeface="Tahoma"/>
                <a:ea typeface="Tahoma" pitchFamily="34" charset="0"/>
                <a:cs typeface="Tahoma" pitchFamily="34" charset="0"/>
              </a:rPr>
              <a:t>MISE-</a:t>
            </a:r>
            <a:r>
              <a:rPr lang="en-US" sz="2800" dirty="0" err="1">
                <a:solidFill>
                  <a:srgbClr val="C00000"/>
                </a:solidFill>
                <a:latin typeface="Tahoma"/>
                <a:ea typeface="Tahoma" pitchFamily="34" charset="0"/>
                <a:cs typeface="Tahoma" pitchFamily="34" charset="0"/>
              </a:rPr>
              <a:t>QoS</a:t>
            </a:r>
            <a:r>
              <a:rPr lang="en-US" sz="2800" dirty="0">
                <a:solidFill>
                  <a:srgbClr val="C00000"/>
                </a:solidFill>
                <a:latin typeface="Tahoma"/>
                <a:ea typeface="Tahoma" pitchFamily="34" charset="0"/>
                <a:cs typeface="Tahoma" pitchFamily="34" charset="0"/>
              </a:rPr>
              <a:t> correctly predicts whether or not the bound is met for 95.7% of workloads</a:t>
            </a:r>
          </a:p>
          <a:p>
            <a:pPr algn="ctr" defTabSz="914165">
              <a:defRPr/>
            </a:pPr>
            <a:endParaRPr lang="en-US" dirty="0" smtClean="0">
              <a:solidFill>
                <a:srgbClr val="C00000"/>
              </a:solidFill>
              <a:latin typeface="Tahoma"/>
              <a:ea typeface="Tahoma" pitchFamily="34" charset="0"/>
              <a:cs typeface="Tahoma" pitchFamily="34" charset="0"/>
            </a:endParaRPr>
          </a:p>
          <a:p>
            <a:pPr algn="ctr" defTabSz="914165"/>
            <a:endParaRPr lang="en-US" dirty="0">
              <a:solidFill>
                <a:srgbClr val="FFFFFF"/>
              </a:solidFill>
              <a:latin typeface="Tahoma"/>
            </a:endParaRPr>
          </a:p>
        </p:txBody>
      </p:sp>
    </p:spTree>
    <p:custDataLst>
      <p:tags r:id="rId1"/>
    </p:custDataLst>
    <p:extLst>
      <p:ext uri="{BB962C8B-B14F-4D97-AF65-F5344CB8AC3E}">
        <p14:creationId xmlns:p14="http://schemas.microsoft.com/office/powerpoint/2010/main" val="1958036359"/>
      </p:ext>
    </p:extLst>
  </p:cSld>
  <p:clrMapOvr>
    <a:masterClrMapping/>
  </p:clrMapOvr>
  <p:transition xmlns:p14="http://schemas.microsoft.com/office/powerpoint/2010/main" advTm="6096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5" grpId="1" animBg="1"/>
      <p:bldP spid="16" grpId="0" animBg="1"/>
      <p:bldP spid="16" grpId="1" animBg="1"/>
      <p:bldP spid="17"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3600" dirty="0"/>
              <a:t>Performance of Non-</a:t>
            </a:r>
            <a:r>
              <a:rPr lang="en-US" sz="3600" dirty="0" err="1"/>
              <a:t>QoS</a:t>
            </a:r>
            <a:r>
              <a:rPr lang="en-US" sz="3600" dirty="0"/>
              <a:t>-Critical Applications</a:t>
            </a:r>
          </a:p>
        </p:txBody>
      </p:sp>
      <p:graphicFrame>
        <p:nvGraphicFramePr>
          <p:cNvPr id="14" name="Chart 13"/>
          <p:cNvGraphicFramePr/>
          <p:nvPr/>
        </p:nvGraphicFramePr>
        <p:xfrm>
          <a:off x="428596" y="1071546"/>
          <a:ext cx="8286808" cy="4857784"/>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1"/>
          </p:nvPr>
        </p:nvSpPr>
        <p:spPr/>
        <p:txBody>
          <a:bodyPr/>
          <a:lstStyle/>
          <a:p>
            <a:fld id="{323594FA-E141-4234-AE05-360401972BE7}" type="slidenum">
              <a:rPr lang="en-US" altLang="en-US" smtClean="0"/>
              <a:pPr/>
              <a:t>157</a:t>
            </a:fld>
            <a:endParaRPr lang="en-US" altLang="en-US"/>
          </a:p>
        </p:txBody>
      </p:sp>
      <p:sp>
        <p:nvSpPr>
          <p:cNvPr id="7" name="Oval 6"/>
          <p:cNvSpPr/>
          <p:nvPr/>
        </p:nvSpPr>
        <p:spPr>
          <a:xfrm>
            <a:off x="2786050" y="2000240"/>
            <a:ext cx="428628" cy="7143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 name="Oval 7"/>
          <p:cNvSpPr/>
          <p:nvPr/>
        </p:nvSpPr>
        <p:spPr>
          <a:xfrm>
            <a:off x="3714744" y="2714620"/>
            <a:ext cx="428628" cy="7143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 name="Oval 8"/>
          <p:cNvSpPr/>
          <p:nvPr/>
        </p:nvSpPr>
        <p:spPr>
          <a:xfrm>
            <a:off x="4643438" y="3143248"/>
            <a:ext cx="428628" cy="7143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 name="Oval 9"/>
          <p:cNvSpPr/>
          <p:nvPr/>
        </p:nvSpPr>
        <p:spPr>
          <a:xfrm>
            <a:off x="5625641" y="2285993"/>
            <a:ext cx="428628" cy="7143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 name="Rectangle 11"/>
          <p:cNvSpPr/>
          <p:nvPr/>
        </p:nvSpPr>
        <p:spPr>
          <a:xfrm>
            <a:off x="428596" y="5143512"/>
            <a:ext cx="8286808" cy="9286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defRPr/>
            </a:pPr>
            <a:r>
              <a:rPr lang="en-US" sz="3000" dirty="0">
                <a:solidFill>
                  <a:srgbClr val="C00000"/>
                </a:solidFill>
                <a:latin typeface="Tahoma"/>
                <a:ea typeface="Tahoma" pitchFamily="34" charset="0"/>
                <a:cs typeface="Tahoma" pitchFamily="34" charset="0"/>
              </a:rPr>
              <a:t>Higher performance when bound is loose</a:t>
            </a:r>
          </a:p>
          <a:p>
            <a:pPr algn="ctr" defTabSz="914165"/>
            <a:endParaRPr lang="en-US" dirty="0">
              <a:solidFill>
                <a:srgbClr val="FFFFFF"/>
              </a:solidFill>
              <a:latin typeface="Tahoma"/>
            </a:endParaRPr>
          </a:p>
        </p:txBody>
      </p:sp>
      <p:sp>
        <p:nvSpPr>
          <p:cNvPr id="13" name="TextBox 12"/>
          <p:cNvSpPr txBox="1"/>
          <p:nvPr/>
        </p:nvSpPr>
        <p:spPr>
          <a:xfrm>
            <a:off x="98476" y="5056544"/>
            <a:ext cx="8964613" cy="1015663"/>
          </a:xfrm>
          <a:prstGeom prst="rect">
            <a:avLst/>
          </a:prstGeom>
          <a:solidFill>
            <a:schemeClr val="bg1"/>
          </a:solidFill>
          <a:ln w="25400">
            <a:solidFill>
              <a:schemeClr val="tx1"/>
            </a:solidFill>
          </a:ln>
        </p:spPr>
        <p:txBody>
          <a:bodyPr lIns="91416" tIns="45709" rIns="91416" bIns="45709">
            <a:spAutoFit/>
          </a:bodyPr>
          <a:lstStyle/>
          <a:p>
            <a:pPr algn="ctr" defTabSz="914165"/>
            <a:r>
              <a:rPr lang="en-US" sz="3000" dirty="0">
                <a:solidFill>
                  <a:srgbClr val="C00000"/>
                </a:solidFill>
                <a:latin typeface="Tahoma"/>
                <a:cs typeface="Tahoma" pitchFamily="34" charset="0"/>
              </a:rPr>
              <a:t>When slowdown bound is 10/3 </a:t>
            </a:r>
          </a:p>
          <a:p>
            <a:pPr algn="ctr" defTabSz="914165"/>
            <a:r>
              <a:rPr lang="en-US" sz="3000" dirty="0">
                <a:solidFill>
                  <a:srgbClr val="C00000"/>
                </a:solidFill>
                <a:latin typeface="Tahoma"/>
                <a:cs typeface="Tahoma" pitchFamily="34" charset="0"/>
              </a:rPr>
              <a:t>MISE-</a:t>
            </a:r>
            <a:r>
              <a:rPr lang="en-US" sz="3000" dirty="0" err="1">
                <a:solidFill>
                  <a:srgbClr val="C00000"/>
                </a:solidFill>
                <a:latin typeface="Tahoma"/>
                <a:cs typeface="Tahoma" pitchFamily="34" charset="0"/>
              </a:rPr>
              <a:t>QoS</a:t>
            </a:r>
            <a:r>
              <a:rPr lang="en-US" sz="3000" dirty="0">
                <a:solidFill>
                  <a:srgbClr val="C00000"/>
                </a:solidFill>
                <a:latin typeface="Tahoma"/>
                <a:cs typeface="Tahoma" pitchFamily="34" charset="0"/>
              </a:rPr>
              <a:t> improves system performance by 10%  </a:t>
            </a:r>
            <a:r>
              <a:rPr lang="en-US" sz="3000" dirty="0">
                <a:solidFill>
                  <a:srgbClr val="C00000"/>
                </a:solidFill>
                <a:latin typeface="Tahoma"/>
                <a:ea typeface="Tahoma" pitchFamily="34" charset="0"/>
                <a:cs typeface="Tahoma" pitchFamily="34" charset="0"/>
              </a:rPr>
              <a:t> </a:t>
            </a:r>
          </a:p>
        </p:txBody>
      </p:sp>
    </p:spTree>
    <p:custDataLst>
      <p:tags r:id="rId1"/>
    </p:custDataLst>
    <p:extLst>
      <p:ext uri="{BB962C8B-B14F-4D97-AF65-F5344CB8AC3E}">
        <p14:creationId xmlns:p14="http://schemas.microsoft.com/office/powerpoint/2010/main" val="3490475810"/>
      </p:ext>
    </p:extLst>
  </p:cSld>
  <p:clrMapOvr>
    <a:masterClrMapping/>
  </p:clrMapOvr>
  <p:transition xmlns:p14="http://schemas.microsoft.com/office/powerpoint/2010/main" advTm="6329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4">
                                            <p:graphicEl>
                                              <a:chart seriesIdx="1" categoryIdx="-4" bldStep="series"/>
                                            </p:graphic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4">
                                            <p:graphicEl>
                                              <a:chart seriesIdx="3" categoryIdx="-4" bldStep="series"/>
                                            </p:graphic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4">
                                            <p:graphicEl>
                                              <a:chart seriesIdx="4" categoryIdx="-4" bldStep="series"/>
                                            </p:graphic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4">
                                            <p:graphicEl>
                                              <a:chart seriesIdx="5" categoryIdx="-4" bldStep="series"/>
                                            </p:graphicEl>
                                          </p:spTgt>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series"/>
        </p:bldSub>
      </p:bldGraphic>
      <p:bldP spid="7" grpId="0" animBg="1"/>
      <p:bldP spid="7" grpId="1" animBg="1"/>
      <p:bldP spid="8" grpId="0" animBg="1"/>
      <p:bldP spid="8" grpId="1" animBg="1"/>
      <p:bldP spid="9" grpId="0" animBg="1"/>
      <p:bldP spid="9" grpId="1" animBg="1"/>
      <p:bldP spid="10" grpId="0" animBg="1"/>
      <p:bldP spid="10" grpId="1" animBg="1"/>
      <p:bldP spid="12" grpId="0" animBg="1"/>
      <p:bldP spid="13"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 in the Paper</a:t>
            </a:r>
            <a:endParaRPr lang="en-US" dirty="0"/>
          </a:p>
        </p:txBody>
      </p:sp>
      <p:sp>
        <p:nvSpPr>
          <p:cNvPr id="3" name="Content Placeholder 2"/>
          <p:cNvSpPr>
            <a:spLocks noGrp="1"/>
          </p:cNvSpPr>
          <p:nvPr>
            <p:ph idx="1"/>
          </p:nvPr>
        </p:nvSpPr>
        <p:spPr>
          <a:xfrm>
            <a:off x="228600" y="908720"/>
            <a:ext cx="8915400" cy="5339680"/>
          </a:xfrm>
        </p:spPr>
        <p:txBody>
          <a:bodyPr/>
          <a:lstStyle/>
          <a:p>
            <a:r>
              <a:rPr lang="en-US" dirty="0" smtClean="0"/>
              <a:t>Sensitivity to model parameters</a:t>
            </a:r>
          </a:p>
          <a:p>
            <a:pPr lvl="1">
              <a:spcAft>
                <a:spcPts val="1200"/>
              </a:spcAft>
            </a:pPr>
            <a:r>
              <a:rPr lang="en-US" sz="2300" dirty="0"/>
              <a:t>Robust across different values of model parameters</a:t>
            </a:r>
          </a:p>
          <a:p>
            <a:pPr lvl="1"/>
            <a:endParaRPr lang="en-US" dirty="0" smtClean="0"/>
          </a:p>
          <a:p>
            <a:r>
              <a:rPr lang="en-US" dirty="0" smtClean="0"/>
              <a:t>Comparison of STFM and MISE models in enforcing soft slowdown guarantees</a:t>
            </a:r>
          </a:p>
          <a:p>
            <a:pPr lvl="1">
              <a:spcAft>
                <a:spcPts val="1200"/>
              </a:spcAft>
            </a:pPr>
            <a:r>
              <a:rPr lang="en-US" sz="2300" dirty="0"/>
              <a:t>MISE significantly more effective in enforcing guarantees</a:t>
            </a:r>
          </a:p>
          <a:p>
            <a:pPr>
              <a:buNone/>
            </a:pPr>
            <a:endParaRPr lang="en-US" dirty="0" smtClean="0"/>
          </a:p>
          <a:p>
            <a:r>
              <a:rPr lang="en-US" dirty="0" smtClean="0"/>
              <a:t>Minimizing maximum slowdown</a:t>
            </a:r>
          </a:p>
          <a:p>
            <a:pPr lvl="1">
              <a:spcAft>
                <a:spcPts val="1200"/>
              </a:spcAft>
            </a:pPr>
            <a:r>
              <a:rPr lang="en-US" sz="2300" dirty="0"/>
              <a:t>MISE improves fairness across several system configurations</a:t>
            </a:r>
          </a:p>
          <a:p>
            <a:pPr lvl="1"/>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158</a:t>
            </a:fld>
            <a:endParaRPr lang="en-US" altLang="en-US"/>
          </a:p>
        </p:txBody>
      </p:sp>
    </p:spTree>
    <p:extLst>
      <p:ext uri="{BB962C8B-B14F-4D97-AF65-F5344CB8AC3E}">
        <p14:creationId xmlns:p14="http://schemas.microsoft.com/office/powerpoint/2010/main" val="3397975355"/>
      </p:ext>
    </p:extLst>
  </p:cSld>
  <p:clrMapOvr>
    <a:masterClrMapping/>
  </p:clrMapOvr>
  <p:transition xmlns:p14="http://schemas.microsoft.com/office/powerpoint/2010/main" advTm="26000"/>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14282" y="908720"/>
            <a:ext cx="8929718" cy="5339680"/>
          </a:xfrm>
        </p:spPr>
        <p:txBody>
          <a:bodyPr/>
          <a:lstStyle/>
          <a:p>
            <a:r>
              <a:rPr lang="en-US" sz="2600" dirty="0"/>
              <a:t>Uncontrolled memory interference slows down  applications unpredictably</a:t>
            </a:r>
          </a:p>
          <a:p>
            <a:r>
              <a:rPr lang="en-US" sz="2600" dirty="0"/>
              <a:t>Goal: </a:t>
            </a:r>
            <a:r>
              <a:rPr lang="en-US" sz="2600" dirty="0">
                <a:solidFill>
                  <a:srgbClr val="FF0000"/>
                </a:solidFill>
              </a:rPr>
              <a:t>Estimate and control </a:t>
            </a:r>
            <a:r>
              <a:rPr lang="en-US" sz="2600" dirty="0"/>
              <a:t>slowdowns</a:t>
            </a:r>
          </a:p>
          <a:p>
            <a:r>
              <a:rPr lang="en-US" sz="2600" dirty="0"/>
              <a:t>Key contribution</a:t>
            </a:r>
          </a:p>
          <a:p>
            <a:pPr lvl="1"/>
            <a:r>
              <a:rPr lang="en-US" sz="2100" dirty="0">
                <a:solidFill>
                  <a:srgbClr val="0070C0"/>
                </a:solidFill>
              </a:rPr>
              <a:t>MISE: An accurate slowdown estimation model </a:t>
            </a:r>
          </a:p>
          <a:p>
            <a:pPr lvl="1"/>
            <a:r>
              <a:rPr lang="en-US" sz="2100" dirty="0">
                <a:solidFill>
                  <a:srgbClr val="0070C0"/>
                </a:solidFill>
              </a:rPr>
              <a:t>Average error of MISE: 8.2%</a:t>
            </a:r>
          </a:p>
          <a:p>
            <a:r>
              <a:rPr lang="en-US" sz="2600" dirty="0"/>
              <a:t>Key Idea</a:t>
            </a:r>
          </a:p>
          <a:p>
            <a:pPr lvl="1"/>
            <a:r>
              <a:rPr lang="en-US" sz="2100" dirty="0">
                <a:solidFill>
                  <a:srgbClr val="0070C0"/>
                </a:solidFill>
              </a:rPr>
              <a:t>Request Service Rate is a proxy for performance</a:t>
            </a:r>
          </a:p>
          <a:p>
            <a:pPr lvl="1"/>
            <a:r>
              <a:rPr lang="en-US" sz="2100" dirty="0">
                <a:solidFill>
                  <a:srgbClr val="0070C0"/>
                </a:solidFill>
              </a:rPr>
              <a:t>Request Service Rate </a:t>
            </a:r>
            <a:r>
              <a:rPr lang="en-US" sz="2100" baseline="-25000" dirty="0">
                <a:solidFill>
                  <a:srgbClr val="0070C0"/>
                </a:solidFill>
              </a:rPr>
              <a:t>Alone</a:t>
            </a:r>
            <a:r>
              <a:rPr lang="en-US" sz="2100" dirty="0">
                <a:solidFill>
                  <a:srgbClr val="0070C0"/>
                </a:solidFill>
              </a:rPr>
              <a:t> estimated by giving an application highest priority in accessing memory</a:t>
            </a:r>
          </a:p>
          <a:p>
            <a:r>
              <a:rPr lang="en-US" sz="2600" dirty="0">
                <a:solidFill>
                  <a:srgbClr val="FF0000"/>
                </a:solidFill>
              </a:rPr>
              <a:t>Leverage slowdown estimates to control slowdowns</a:t>
            </a:r>
          </a:p>
          <a:p>
            <a:pPr lvl="1"/>
            <a:r>
              <a:rPr lang="en-US" sz="2100" dirty="0">
                <a:solidFill>
                  <a:srgbClr val="0070C0"/>
                </a:solidFill>
              </a:rPr>
              <a:t>Providing soft slowdown guarantees</a:t>
            </a:r>
          </a:p>
          <a:p>
            <a:pPr lvl="1"/>
            <a:r>
              <a:rPr lang="en-US" sz="2100" dirty="0">
                <a:solidFill>
                  <a:srgbClr val="0070C0"/>
                </a:solidFill>
              </a:rPr>
              <a:t>Minimizing maximum slowdown</a:t>
            </a:r>
          </a:p>
          <a:p>
            <a:pPr lvl="1"/>
            <a:endParaRPr lang="en-US" sz="21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159</a:t>
            </a:fld>
            <a:endParaRPr lang="en-US" altLang="en-US"/>
          </a:p>
        </p:txBody>
      </p:sp>
    </p:spTree>
    <p:custDataLst>
      <p:tags r:id="rId1"/>
    </p:custDataLst>
    <p:extLst>
      <p:ext uri="{BB962C8B-B14F-4D97-AF65-F5344CB8AC3E}">
        <p14:creationId xmlns:p14="http://schemas.microsoft.com/office/powerpoint/2010/main" val="2465287074"/>
      </p:ext>
    </p:extLst>
  </p:cSld>
  <p:clrMapOvr>
    <a:masterClrMapping/>
  </p:clrMapOvr>
  <p:transition xmlns:p14="http://schemas.microsoft.com/office/powerpoint/2010/main" advTm="4312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a:latin typeface="Garamond" charset="0"/>
              </a:rPr>
              <a:t>Greater Problem with More Cores</a:t>
            </a:r>
          </a:p>
        </p:txBody>
      </p:sp>
      <p:sp>
        <p:nvSpPr>
          <p:cNvPr id="497667" name="Rectangle 3"/>
          <p:cNvSpPr>
            <a:spLocks noGrp="1" noChangeArrowheads="1"/>
          </p:cNvSpPr>
          <p:nvPr>
            <p:ph type="body" idx="1"/>
          </p:nvPr>
        </p:nvSpPr>
        <p:spPr>
          <a:xfrm>
            <a:off x="127000" y="4359275"/>
            <a:ext cx="9017000" cy="2070100"/>
          </a:xfrm>
        </p:spPr>
        <p:txBody>
          <a:bodyPr/>
          <a:lstStyle/>
          <a:p>
            <a:pPr eaLnBrk="1" hangingPunct="1">
              <a:lnSpc>
                <a:spcPct val="90000"/>
              </a:lnSpc>
              <a:defRPr/>
            </a:pPr>
            <a:r>
              <a:rPr lang="en-US" dirty="0" smtClean="0"/>
              <a:t>Vulnerable to denial of service (DoS) </a:t>
            </a:r>
            <a:r>
              <a:rPr lang="en-US" sz="1400" dirty="0">
                <a:solidFill>
                  <a:schemeClr val="accent2">
                    <a:lumMod val="75000"/>
                  </a:schemeClr>
                </a:solidFill>
              </a:rPr>
              <a:t>[Usenix Security’07]</a:t>
            </a:r>
          </a:p>
          <a:p>
            <a:pPr eaLnBrk="1" hangingPunct="1">
              <a:lnSpc>
                <a:spcPct val="90000"/>
              </a:lnSpc>
              <a:defRPr/>
            </a:pPr>
            <a:r>
              <a:rPr lang="en-US" dirty="0" smtClean="0"/>
              <a:t>Unable to enforce priorities or SLAs </a:t>
            </a:r>
            <a:r>
              <a:rPr lang="en-US" sz="1400" dirty="0">
                <a:solidFill>
                  <a:srgbClr val="2C6123"/>
                </a:solidFill>
              </a:rPr>
              <a:t>[MICRO’07,’10,’11, ISCA’08’11’12, ASPLOS’10]</a:t>
            </a:r>
          </a:p>
          <a:p>
            <a:pPr eaLnBrk="1" hangingPunct="1">
              <a:lnSpc>
                <a:spcPct val="90000"/>
              </a:lnSpc>
              <a:defRPr/>
            </a:pPr>
            <a:r>
              <a:rPr lang="en-US" dirty="0" smtClean="0"/>
              <a:t>Low system performance </a:t>
            </a:r>
            <a:r>
              <a:rPr lang="en-US" sz="1400" dirty="0">
                <a:solidFill>
                  <a:srgbClr val="2C6123"/>
                </a:solidFill>
              </a:rPr>
              <a:t>[IEEE Micro Top Picks ’09,’11a,’11b,’12]</a:t>
            </a:r>
          </a:p>
          <a:p>
            <a:pPr marL="0" indent="0" eaLnBrk="1" hangingPunct="1">
              <a:lnSpc>
                <a:spcPct val="90000"/>
              </a:lnSpc>
              <a:buNone/>
              <a:defRPr/>
            </a:pPr>
            <a:endParaRPr lang="en-US" sz="1100" dirty="0">
              <a:solidFill>
                <a:schemeClr val="tx1">
                  <a:lumMod val="60000"/>
                  <a:lumOff val="40000"/>
                </a:schemeClr>
              </a:solidFill>
              <a:sym typeface="Wingdings"/>
            </a:endParaRPr>
          </a:p>
          <a:p>
            <a:pPr marL="0" indent="0" algn="ctr" eaLnBrk="1" hangingPunct="1">
              <a:lnSpc>
                <a:spcPct val="90000"/>
              </a:lnSpc>
              <a:buNone/>
              <a:defRPr/>
            </a:pPr>
            <a:r>
              <a:rPr lang="en-US" b="1" dirty="0" smtClean="0">
                <a:solidFill>
                  <a:srgbClr val="FF0000"/>
                </a:solidFill>
                <a:sym typeface="Wingdings"/>
              </a:rPr>
              <a:t>Uncontrollable, unpredictable system</a:t>
            </a:r>
            <a:endParaRPr lang="en-US" b="1" dirty="0" smtClean="0">
              <a:solidFill>
                <a:srgbClr val="FF0000"/>
              </a:solidFill>
            </a:endParaRPr>
          </a:p>
        </p:txBody>
      </p:sp>
      <p:sp>
        <p:nvSpPr>
          <p:cNvPr id="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pPr/>
              <a:t>16</a:t>
            </a:fld>
            <a:endParaRPr lang="en-US" altLang="en-US" dirty="0"/>
          </a:p>
        </p:txBody>
      </p:sp>
      <p:pic>
        <p:nvPicPr>
          <p:cNvPr id="8" name="Picture 7"/>
          <p:cNvPicPr>
            <a:picLocks noChangeAspect="1"/>
          </p:cNvPicPr>
          <p:nvPr/>
        </p:nvPicPr>
        <p:blipFill>
          <a:blip r:embed="rId4"/>
          <a:stretch>
            <a:fillRect/>
          </a:stretch>
        </p:blipFill>
        <p:spPr>
          <a:xfrm>
            <a:off x="1447800" y="1000968"/>
            <a:ext cx="6038850" cy="3286448"/>
          </a:xfrm>
          <a:prstGeom prst="rect">
            <a:avLst/>
          </a:prstGeom>
        </p:spPr>
      </p:pic>
    </p:spTree>
    <p:custDataLst>
      <p:tags r:id="rId1"/>
    </p:custDataLst>
    <p:extLst>
      <p:ext uri="{BB962C8B-B14F-4D97-AF65-F5344CB8AC3E}">
        <p14:creationId xmlns:p14="http://schemas.microsoft.com/office/powerpoint/2010/main" val="2785678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1142984"/>
            <a:ext cx="8643998" cy="2214578"/>
          </a:xfrm>
        </p:spPr>
        <p:txBody>
          <a:bodyPr anchor="ctr">
            <a:noAutofit/>
          </a:bodyPr>
          <a:lstStyle/>
          <a:p>
            <a:pPr algn="ctr"/>
            <a:r>
              <a:rPr lang="en-US" sz="4000" b="1" dirty="0">
                <a:solidFill>
                  <a:schemeClr val="accent2"/>
                </a:solidFill>
                <a:latin typeface="Garamond" pitchFamily="18" charset="0"/>
              </a:rPr>
              <a:t>MISE: </a:t>
            </a:r>
            <a:br>
              <a:rPr lang="en-US" sz="4000" b="1" dirty="0">
                <a:solidFill>
                  <a:schemeClr val="accent2"/>
                </a:solidFill>
                <a:latin typeface="Garamond" pitchFamily="18" charset="0"/>
              </a:rPr>
            </a:br>
            <a:r>
              <a:rPr lang="en-US" sz="4000" b="1" dirty="0">
                <a:solidFill>
                  <a:schemeClr val="accent2"/>
                </a:solidFill>
                <a:latin typeface="Garamond" pitchFamily="18" charset="0"/>
              </a:rPr>
              <a:t>Providing Performance Predictability </a:t>
            </a:r>
            <a:br>
              <a:rPr lang="en-US" sz="4000" b="1" dirty="0">
                <a:solidFill>
                  <a:schemeClr val="accent2"/>
                </a:solidFill>
                <a:latin typeface="Garamond" pitchFamily="18" charset="0"/>
              </a:rPr>
            </a:br>
            <a:r>
              <a:rPr lang="en-US" sz="4000" b="1" dirty="0">
                <a:solidFill>
                  <a:schemeClr val="accent2"/>
                </a:solidFill>
                <a:latin typeface="Garamond" pitchFamily="18" charset="0"/>
              </a:rPr>
              <a:t>in Shared Main Memory Systems</a:t>
            </a:r>
          </a:p>
        </p:txBody>
      </p:sp>
      <p:sp>
        <p:nvSpPr>
          <p:cNvPr id="3" name="Subtitle 2"/>
          <p:cNvSpPr>
            <a:spLocks noGrp="1"/>
          </p:cNvSpPr>
          <p:nvPr>
            <p:ph type="subTitle" idx="1"/>
          </p:nvPr>
        </p:nvSpPr>
        <p:spPr>
          <a:xfrm>
            <a:off x="381000" y="3886200"/>
            <a:ext cx="8534400" cy="2819400"/>
          </a:xfrm>
        </p:spPr>
        <p:txBody>
          <a:bodyPr>
            <a:noAutofit/>
          </a:bodyPr>
          <a:lstStyle/>
          <a:p>
            <a:r>
              <a:rPr lang="en-US" sz="3000" b="1" dirty="0" err="1">
                <a:latin typeface="Tahoma" pitchFamily="34" charset="0"/>
                <a:ea typeface="Tahoma" pitchFamily="34" charset="0"/>
                <a:cs typeface="Tahoma" pitchFamily="34" charset="0"/>
              </a:rPr>
              <a:t>Lavanya</a:t>
            </a:r>
            <a:r>
              <a:rPr lang="en-US" sz="3000" b="1" dirty="0">
                <a:latin typeface="Tahoma" pitchFamily="34" charset="0"/>
                <a:ea typeface="Tahoma" pitchFamily="34" charset="0"/>
                <a:cs typeface="Tahoma" pitchFamily="34" charset="0"/>
              </a:rPr>
              <a:t> Subramanian</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Vivek</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Seshadri</a:t>
            </a:r>
            <a:r>
              <a:rPr lang="en-US" sz="3000" dirty="0">
                <a:latin typeface="Tahoma" pitchFamily="34" charset="0"/>
                <a:ea typeface="Tahoma" pitchFamily="34" charset="0"/>
                <a:cs typeface="Tahoma" pitchFamily="34" charset="0"/>
              </a:rPr>
              <a:t>, </a:t>
            </a:r>
          </a:p>
          <a:p>
            <a:r>
              <a:rPr lang="en-US" sz="3000" dirty="0" err="1">
                <a:latin typeface="Tahoma" pitchFamily="34" charset="0"/>
                <a:ea typeface="Tahoma" pitchFamily="34" charset="0"/>
                <a:cs typeface="Tahoma" pitchFamily="34" charset="0"/>
              </a:rPr>
              <a:t>Yoongu</a:t>
            </a:r>
            <a:r>
              <a:rPr lang="en-US" sz="3000" dirty="0">
                <a:latin typeface="Tahoma" pitchFamily="34" charset="0"/>
                <a:ea typeface="Tahoma" pitchFamily="34" charset="0"/>
                <a:cs typeface="Tahoma" pitchFamily="34" charset="0"/>
              </a:rPr>
              <a:t> Kim, Ben </a:t>
            </a:r>
            <a:r>
              <a:rPr lang="en-US" sz="3000" dirty="0" err="1">
                <a:latin typeface="Tahoma" pitchFamily="34" charset="0"/>
                <a:ea typeface="Tahoma" pitchFamily="34" charset="0"/>
                <a:cs typeface="Tahoma" pitchFamily="34" charset="0"/>
              </a:rPr>
              <a:t>Jaiyen</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Onur</a:t>
            </a:r>
            <a:r>
              <a:rPr lang="en-US" sz="3000" dirty="0">
                <a:latin typeface="Tahoma" pitchFamily="34" charset="0"/>
                <a:ea typeface="Tahoma" pitchFamily="34" charset="0"/>
                <a:cs typeface="Tahoma" pitchFamily="34" charset="0"/>
              </a:rPr>
              <a:t> </a:t>
            </a:r>
            <a:r>
              <a:rPr lang="en-US" sz="3000" dirty="0" err="1">
                <a:latin typeface="Tahoma" pitchFamily="34" charset="0"/>
                <a:ea typeface="Tahoma" pitchFamily="34" charset="0"/>
                <a:cs typeface="Tahoma" pitchFamily="34" charset="0"/>
              </a:rPr>
              <a:t>Mutlu</a:t>
            </a:r>
            <a:endParaRPr lang="en-US" sz="3000" dirty="0">
              <a:latin typeface="Tahoma" pitchFamily="34" charset="0"/>
              <a:ea typeface="Tahoma" pitchFamily="34" charset="0"/>
              <a:cs typeface="Tahoma" pitchFamily="34" charset="0"/>
            </a:endParaRPr>
          </a:p>
        </p:txBody>
      </p:sp>
      <p:pic>
        <p:nvPicPr>
          <p:cNvPr id="4" name="Picture 3" descr="Burgundy_CMU_JPG_Logo.jpg"/>
          <p:cNvPicPr>
            <a:picLocks noChangeAspect="1"/>
          </p:cNvPicPr>
          <p:nvPr/>
        </p:nvPicPr>
        <p:blipFill>
          <a:blip r:embed="rId2" cstate="print"/>
          <a:stretch>
            <a:fillRect/>
          </a:stretch>
        </p:blipFill>
        <p:spPr>
          <a:xfrm>
            <a:off x="4643438" y="5414557"/>
            <a:ext cx="3786214" cy="1367244"/>
          </a:xfrm>
          <a:prstGeom prst="rect">
            <a:avLst/>
          </a:prstGeom>
        </p:spPr>
      </p:pic>
      <p:pic>
        <p:nvPicPr>
          <p:cNvPr id="5" name="Picture 4" descr="safari.png"/>
          <p:cNvPicPr>
            <a:picLocks noChangeAspect="1"/>
          </p:cNvPicPr>
          <p:nvPr/>
        </p:nvPicPr>
        <p:blipFill>
          <a:blip r:embed="rId3" cstate="print"/>
          <a:stretch>
            <a:fillRect/>
          </a:stretch>
        </p:blipFill>
        <p:spPr>
          <a:xfrm>
            <a:off x="928667" y="5682269"/>
            <a:ext cx="2501587" cy="723810"/>
          </a:xfrm>
          <a:prstGeom prst="rect">
            <a:avLst/>
          </a:prstGeom>
        </p:spPr>
      </p:pic>
      <p:sp>
        <p:nvSpPr>
          <p:cNvPr id="6" name="Slide Number Placeholder 5"/>
          <p:cNvSpPr>
            <a:spLocks noGrp="1"/>
          </p:cNvSpPr>
          <p:nvPr>
            <p:ph type="sldNum" sz="quarter" idx="12"/>
          </p:nvPr>
        </p:nvSpPr>
        <p:spPr/>
        <p:txBody>
          <a:bodyPr/>
          <a:lstStyle/>
          <a:p>
            <a:fld id="{C848E0DA-72AF-4492-BFF0-A82983318CD7}" type="slidenum">
              <a:rPr lang="en-US" smtClean="0"/>
              <a:pPr/>
              <a:t>160</a:t>
            </a:fld>
            <a:endParaRPr lang="en-US" dirty="0"/>
          </a:p>
        </p:txBody>
      </p:sp>
    </p:spTree>
    <p:extLst>
      <p:ext uri="{BB962C8B-B14F-4D97-AF65-F5344CB8AC3E}">
        <p14:creationId xmlns:p14="http://schemas.microsoft.com/office/powerpoint/2010/main" val="3059990708"/>
      </p:ext>
    </p:extLst>
  </p:cSld>
  <p:clrMapOvr>
    <a:masterClrMapping/>
  </p:clrMapOvr>
  <p:transition xmlns:p14="http://schemas.microsoft.com/office/powerpoint/2010/main" advTm="5125"/>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a:t>
            </a: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r>
              <a:rPr lang="en-US" sz="2000" dirty="0" err="1">
                <a:solidFill>
                  <a:srgbClr val="000000"/>
                </a:solidFill>
                <a:ea typeface="ＭＳ Ｐゴシック" pitchFamily="30" charset="-128"/>
              </a:rPr>
              <a:t>QoS</a:t>
            </a:r>
            <a:r>
              <a:rPr lang="en-US" sz="2000" dirty="0">
                <a:solidFill>
                  <a:srgbClr val="000000"/>
                </a:solidFill>
                <a:ea typeface="ＭＳ Ｐゴシック" pitchFamily="30" charset="-128"/>
              </a:rPr>
              <a:t>-aware thread scheduling to cores</a:t>
            </a:r>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161</a:t>
            </a:fld>
            <a:endParaRPr lang="en-US"/>
          </a:p>
        </p:txBody>
      </p:sp>
      <p:sp>
        <p:nvSpPr>
          <p:cNvPr id="6" name="Rectangle 5"/>
          <p:cNvSpPr/>
          <p:nvPr/>
        </p:nvSpPr>
        <p:spPr>
          <a:xfrm>
            <a:off x="922682" y="4630046"/>
            <a:ext cx="6120680" cy="36004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Tree>
    <p:extLst>
      <p:ext uri="{BB962C8B-B14F-4D97-AF65-F5344CB8AC3E}">
        <p14:creationId xmlns:p14="http://schemas.microsoft.com/office/powerpoint/2010/main" val="39829116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44829"/>
            <a:ext cx="8428037" cy="822325"/>
          </a:xfrm>
        </p:spPr>
        <p:txBody>
          <a:bodyPr/>
          <a:lstStyle/>
          <a:p>
            <a:pPr algn="ctr" eaLnBrk="1" hangingPunct="1"/>
            <a:r>
              <a:rPr lang="en-US" sz="4000" dirty="0">
                <a:latin typeface="Garamond" charset="0"/>
              </a:rPr>
              <a:t>Fairness via Source Throttling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0884" y="4293101"/>
            <a:ext cx="9101939" cy="1431161"/>
          </a:xfrm>
          <a:prstGeom prst="rect">
            <a:avLst/>
          </a:prstGeom>
          <a:noFill/>
        </p:spPr>
        <p:txBody>
          <a:bodyPr wrap="none" lIns="91416" tIns="45709" rIns="91416" bIns="45709" rtlCol="0">
            <a:spAutoFit/>
          </a:bodyPr>
          <a:lstStyle/>
          <a:p>
            <a:pPr algn="ctr"/>
            <a:r>
              <a:rPr lang="en-US" dirty="0"/>
              <a:t>Eiman Ebrahimi, Chang </a:t>
            </a:r>
            <a:r>
              <a:rPr lang="en-US" dirty="0" err="1"/>
              <a:t>Joo</a:t>
            </a:r>
            <a:r>
              <a:rPr lang="en-US" dirty="0"/>
              <a:t> Lee, </a:t>
            </a:r>
            <a:r>
              <a:rPr lang="en-US" u="sng" dirty="0"/>
              <a:t>Onur Mutlu</a:t>
            </a:r>
            <a:r>
              <a:rPr lang="en-US" dirty="0"/>
              <a:t>, and Yale N. </a:t>
            </a:r>
            <a:r>
              <a:rPr lang="en-US" dirty="0" err="1"/>
              <a:t>Patt</a:t>
            </a:r>
            <a:r>
              <a:rPr lang="en-US" dirty="0"/>
              <a:t>,</a:t>
            </a:r>
            <a:br>
              <a:rPr lang="en-US" dirty="0"/>
            </a:br>
            <a:r>
              <a:rPr lang="en-US" b="1" dirty="0">
                <a:hlinkClick r:id="rId3"/>
              </a:rPr>
              <a:t>"Fairness via Source Throttling: A Configurable and High-Performance </a:t>
            </a:r>
            <a:endParaRPr lang="en-US" b="1" dirty="0" smtClean="0">
              <a:hlinkClick r:id="rId3"/>
            </a:endParaRPr>
          </a:p>
          <a:p>
            <a:pPr algn="ctr"/>
            <a:r>
              <a:rPr lang="en-US" b="1" dirty="0" smtClean="0">
                <a:hlinkClick r:id="rId3"/>
              </a:rPr>
              <a:t>Fairness </a:t>
            </a:r>
            <a:r>
              <a:rPr lang="en-US" b="1" dirty="0">
                <a:hlinkClick r:id="rId3"/>
              </a:rPr>
              <a:t>Substrate for Multi-Core Memory Systems"</a:t>
            </a:r>
            <a:r>
              <a:rPr lang="en-US" dirty="0"/>
              <a:t> </a:t>
            </a:r>
            <a:br>
              <a:rPr lang="en-US" dirty="0"/>
            </a:br>
            <a:r>
              <a:rPr lang="en-US" sz="1500" i="1" dirty="0">
                <a:hlinkClick r:id="rId4"/>
              </a:rPr>
              <a:t>15th Intl. Conf. on Architectural Support for Programming Languages and Operating Systems</a:t>
            </a:r>
            <a:r>
              <a:rPr lang="en-US" sz="1500" i="1" dirty="0"/>
              <a:t> (</a:t>
            </a:r>
            <a:r>
              <a:rPr lang="en-US" sz="1500" b="1" i="1" dirty="0"/>
              <a:t>ASPLOS</a:t>
            </a:r>
            <a:r>
              <a:rPr lang="en-US" sz="1500" i="1" dirty="0"/>
              <a:t>)</a:t>
            </a:r>
            <a:r>
              <a:rPr lang="en-US" sz="1500" dirty="0"/>
              <a:t>, </a:t>
            </a:r>
          </a:p>
          <a:p>
            <a:pPr algn="ctr"/>
            <a:r>
              <a:rPr lang="en-US" dirty="0" smtClean="0"/>
              <a:t>pages </a:t>
            </a:r>
            <a:r>
              <a:rPr lang="en-US" dirty="0"/>
              <a:t>335-346, Pittsburgh, PA, March 2010. </a:t>
            </a:r>
            <a:r>
              <a:rPr lang="en-US" dirty="0">
                <a:hlinkClick r:id="rId5"/>
              </a:rPr>
              <a:t>Slides (pdf)</a:t>
            </a:r>
            <a:r>
              <a:rPr lang="en-US" dirty="0"/>
              <a:t> </a:t>
            </a:r>
          </a:p>
        </p:txBody>
      </p:sp>
      <p:sp>
        <p:nvSpPr>
          <p:cNvPr id="5" name="TextBox 4"/>
          <p:cNvSpPr txBox="1"/>
          <p:nvPr/>
        </p:nvSpPr>
        <p:spPr>
          <a:xfrm>
            <a:off x="6516216" y="6381328"/>
            <a:ext cx="2529055" cy="373659"/>
          </a:xfrm>
          <a:prstGeom prst="rect">
            <a:avLst/>
          </a:prstGeom>
          <a:noFill/>
        </p:spPr>
        <p:txBody>
          <a:bodyPr wrap="none" lIns="91416" tIns="45709" rIns="91416" bIns="45709" rtlCol="0">
            <a:spAutoFit/>
          </a:bodyPr>
          <a:lstStyle/>
          <a:p>
            <a:r>
              <a:rPr lang="en-US" dirty="0" smtClean="0">
                <a:hlinkClick r:id="rId6" action="ppaction://hlinkfile"/>
              </a:rPr>
              <a:t>FST ASPLOS 2010 Talk</a:t>
            </a:r>
            <a:endParaRPr lang="en-US" dirty="0"/>
          </a:p>
        </p:txBody>
      </p:sp>
    </p:spTree>
    <p:extLst>
      <p:ext uri="{BB962C8B-B14F-4D97-AF65-F5344CB8AC3E}">
        <p14:creationId xmlns:p14="http://schemas.microsoft.com/office/powerpoint/2010/main" val="19422763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p:cNvSpPr>
          <p:nvPr/>
        </p:nvSpPr>
        <p:spPr bwMode="auto">
          <a:xfrm>
            <a:off x="7090173" y="6474028"/>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41990" name="Rectangle 6"/>
          <p:cNvSpPr>
            <a:spLocks noGrp="1" noChangeArrowheads="1"/>
          </p:cNvSpPr>
          <p:nvPr>
            <p:ph type="title"/>
          </p:nvPr>
        </p:nvSpPr>
        <p:spPr>
          <a:xfrm>
            <a:off x="152405" y="152400"/>
            <a:ext cx="7358063" cy="884039"/>
          </a:xfrm>
        </p:spPr>
        <p:txBody>
          <a:bodyPr rIns="116964"/>
          <a:lstStyle/>
          <a:p>
            <a:pPr marL="40172" eaLnBrk="1" hangingPunct="1"/>
            <a:r>
              <a:rPr lang="en-US" dirty="0" smtClean="0">
                <a:solidFill>
                  <a:schemeClr val="accent2"/>
                </a:solidFill>
              </a:rPr>
              <a:t>Many Shared Resources</a:t>
            </a:r>
            <a:endParaRPr lang="en-US" dirty="0">
              <a:solidFill>
                <a:schemeClr val="accent2"/>
              </a:solidFill>
            </a:endParaRPr>
          </a:p>
        </p:txBody>
      </p:sp>
      <p:sp>
        <p:nvSpPr>
          <p:cNvPr id="41991" name="Rectangle 7"/>
          <p:cNvSpPr>
            <a:spLocks/>
          </p:cNvSpPr>
          <p:nvPr/>
        </p:nvSpPr>
        <p:spPr bwMode="auto">
          <a:xfrm>
            <a:off x="2196705" y="1197769"/>
            <a:ext cx="714375"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Core 0</a:t>
            </a:r>
          </a:p>
        </p:txBody>
      </p:sp>
      <p:sp>
        <p:nvSpPr>
          <p:cNvPr id="41992" name="Rectangle 8"/>
          <p:cNvSpPr>
            <a:spLocks/>
          </p:cNvSpPr>
          <p:nvPr/>
        </p:nvSpPr>
        <p:spPr bwMode="auto">
          <a:xfrm>
            <a:off x="3286126" y="1197769"/>
            <a:ext cx="714375"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Core 1</a:t>
            </a:r>
          </a:p>
        </p:txBody>
      </p:sp>
      <p:sp>
        <p:nvSpPr>
          <p:cNvPr id="41993" name="Rectangle 9"/>
          <p:cNvSpPr>
            <a:spLocks/>
          </p:cNvSpPr>
          <p:nvPr/>
        </p:nvSpPr>
        <p:spPr bwMode="auto">
          <a:xfrm>
            <a:off x="4375548" y="1197769"/>
            <a:ext cx="714375"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Core 2</a:t>
            </a:r>
          </a:p>
        </p:txBody>
      </p:sp>
      <p:sp>
        <p:nvSpPr>
          <p:cNvPr id="41994" name="Rectangle 10"/>
          <p:cNvSpPr>
            <a:spLocks/>
          </p:cNvSpPr>
          <p:nvPr/>
        </p:nvSpPr>
        <p:spPr bwMode="auto">
          <a:xfrm>
            <a:off x="5777508" y="1197769"/>
            <a:ext cx="776883"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Core N</a:t>
            </a:r>
          </a:p>
        </p:txBody>
      </p:sp>
      <p:sp>
        <p:nvSpPr>
          <p:cNvPr id="7179" name="Rectangle 11"/>
          <p:cNvSpPr>
            <a:spLocks/>
          </p:cNvSpPr>
          <p:nvPr/>
        </p:nvSpPr>
        <p:spPr bwMode="auto">
          <a:xfrm>
            <a:off x="3080742" y="2492573"/>
            <a:ext cx="2580680" cy="714375"/>
          </a:xfrm>
          <a:prstGeom prst="rect">
            <a:avLst/>
          </a:prstGeom>
          <a:solidFill>
            <a:schemeClr val="accent1"/>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2100" dirty="0">
                <a:solidFill>
                  <a:srgbClr val="000000"/>
                </a:solidFill>
                <a:latin typeface="Tahoma"/>
                <a:ea typeface="Gill Sans" pitchFamily="30" charset="0"/>
                <a:cs typeface="Gill Sans" pitchFamily="30" charset="0"/>
              </a:rPr>
              <a:t>Shared Cache</a:t>
            </a:r>
          </a:p>
        </p:txBody>
      </p:sp>
      <p:sp>
        <p:nvSpPr>
          <p:cNvPr id="7180" name="Rectangle 12"/>
          <p:cNvSpPr>
            <a:spLocks/>
          </p:cNvSpPr>
          <p:nvPr/>
        </p:nvSpPr>
        <p:spPr bwMode="auto">
          <a:xfrm>
            <a:off x="3268270" y="3528416"/>
            <a:ext cx="2214563" cy="526852"/>
          </a:xfrm>
          <a:prstGeom prst="rect">
            <a:avLst/>
          </a:prstGeom>
          <a:solidFill>
            <a:srgbClr val="3F691E"/>
          </a:solidFill>
          <a:ln w="9525">
            <a:solidFill>
              <a:schemeClr val="tx1"/>
            </a:solidFill>
            <a:round/>
            <a:headEnd/>
            <a:tailEnd/>
          </a:ln>
        </p:spPr>
        <p:txBody>
          <a:bodyPr lIns="0" tIns="0" rIns="40628" bIns="0" anchor="ctr">
            <a:prstTxWarp prst="textNoShape">
              <a:avLst/>
            </a:prstTxWarp>
          </a:bodyPr>
          <a:lstStyle/>
          <a:p>
            <a:pPr marL="40172" algn="ctr" defTabSz="914165"/>
            <a:r>
              <a:rPr lang="en-US" sz="2000" dirty="0">
                <a:solidFill>
                  <a:srgbClr val="47CCFC"/>
                </a:solidFill>
                <a:latin typeface="Tahoma"/>
                <a:ea typeface="Gill Sans" pitchFamily="30" charset="0"/>
                <a:cs typeface="Gill Sans" pitchFamily="30" charset="0"/>
              </a:rPr>
              <a:t>Memory Controller</a:t>
            </a:r>
          </a:p>
        </p:txBody>
      </p:sp>
      <p:sp>
        <p:nvSpPr>
          <p:cNvPr id="7181" name="Rectangle 13"/>
          <p:cNvSpPr>
            <a:spLocks/>
          </p:cNvSpPr>
          <p:nvPr/>
        </p:nvSpPr>
        <p:spPr bwMode="auto">
          <a:xfrm>
            <a:off x="2348509" y="5126832"/>
            <a:ext cx="732234"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DRAM</a:t>
            </a:r>
          </a:p>
          <a:p>
            <a:pPr marL="40172" algn="ctr" defTabSz="914165"/>
            <a:r>
              <a:rPr lang="en-US" sz="1500" dirty="0">
                <a:solidFill>
                  <a:srgbClr val="000000"/>
                </a:solidFill>
                <a:latin typeface="Tahoma"/>
                <a:ea typeface="Gill Sans" pitchFamily="30" charset="0"/>
                <a:cs typeface="Gill Sans" pitchFamily="30" charset="0"/>
              </a:rPr>
              <a:t>Bank 0</a:t>
            </a:r>
          </a:p>
        </p:txBody>
      </p:sp>
      <p:sp>
        <p:nvSpPr>
          <p:cNvPr id="7182" name="Rectangle 14"/>
          <p:cNvSpPr>
            <a:spLocks/>
          </p:cNvSpPr>
          <p:nvPr/>
        </p:nvSpPr>
        <p:spPr bwMode="auto">
          <a:xfrm>
            <a:off x="3196828" y="5126832"/>
            <a:ext cx="732234"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DRAM</a:t>
            </a:r>
          </a:p>
          <a:p>
            <a:pPr marL="40172" algn="ctr" defTabSz="914165"/>
            <a:r>
              <a:rPr lang="en-US" sz="1500" dirty="0">
                <a:solidFill>
                  <a:srgbClr val="000000"/>
                </a:solidFill>
                <a:latin typeface="Tahoma"/>
                <a:ea typeface="Gill Sans" pitchFamily="30" charset="0"/>
                <a:cs typeface="Gill Sans" pitchFamily="30" charset="0"/>
              </a:rPr>
              <a:t>Bank 1</a:t>
            </a:r>
          </a:p>
        </p:txBody>
      </p:sp>
      <p:sp>
        <p:nvSpPr>
          <p:cNvPr id="7183" name="Rectangle 15"/>
          <p:cNvSpPr>
            <a:spLocks/>
          </p:cNvSpPr>
          <p:nvPr/>
        </p:nvSpPr>
        <p:spPr bwMode="auto">
          <a:xfrm>
            <a:off x="4054078" y="5126832"/>
            <a:ext cx="732234"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DRAM Bank 2</a:t>
            </a:r>
          </a:p>
        </p:txBody>
      </p:sp>
      <p:sp>
        <p:nvSpPr>
          <p:cNvPr id="7184" name="Rectangle 16"/>
          <p:cNvSpPr>
            <a:spLocks/>
          </p:cNvSpPr>
          <p:nvPr/>
        </p:nvSpPr>
        <p:spPr bwMode="auto">
          <a:xfrm>
            <a:off x="5044158" y="5251846"/>
            <a:ext cx="190678" cy="215444"/>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1400" dirty="0">
                <a:solidFill>
                  <a:srgbClr val="000000"/>
                </a:solidFill>
                <a:latin typeface="Arial" pitchFamily="30" charset="0"/>
                <a:ea typeface="Arial" pitchFamily="30" charset="0"/>
                <a:cs typeface="Arial" pitchFamily="30" charset="0"/>
                <a:sym typeface="Arial" pitchFamily="30" charset="0"/>
              </a:rPr>
              <a:t>...</a:t>
            </a:r>
          </a:p>
        </p:txBody>
      </p:sp>
      <p:sp>
        <p:nvSpPr>
          <p:cNvPr id="7185" name="Rectangle 17"/>
          <p:cNvSpPr>
            <a:spLocks/>
          </p:cNvSpPr>
          <p:nvPr/>
        </p:nvSpPr>
        <p:spPr bwMode="auto">
          <a:xfrm>
            <a:off x="5634633" y="5126832"/>
            <a:ext cx="794742"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0" charset="0"/>
                <a:cs typeface="Gill Sans" pitchFamily="30" charset="0"/>
              </a:rPr>
              <a:t>DRAM Bank K</a:t>
            </a:r>
          </a:p>
        </p:txBody>
      </p:sp>
      <p:sp>
        <p:nvSpPr>
          <p:cNvPr id="7186" name="AutoShape 18"/>
          <p:cNvSpPr>
            <a:spLocks/>
          </p:cNvSpPr>
          <p:nvPr/>
        </p:nvSpPr>
        <p:spPr bwMode="auto">
          <a:xfrm>
            <a:off x="1857380" y="2019300"/>
            <a:ext cx="5072063" cy="3920133"/>
          </a:xfrm>
          <a:prstGeom prst="roundRect">
            <a:avLst>
              <a:gd name="adj" fmla="val 3417"/>
            </a:avLst>
          </a:prstGeom>
          <a:noFill/>
          <a:ln w="254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7187" name="Line 19"/>
          <p:cNvSpPr>
            <a:spLocks noChangeShapeType="1"/>
          </p:cNvSpPr>
          <p:nvPr/>
        </p:nvSpPr>
        <p:spPr bwMode="auto">
          <a:xfrm>
            <a:off x="2553891" y="1912143"/>
            <a:ext cx="0" cy="258961"/>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88" name="Line 20"/>
          <p:cNvSpPr>
            <a:spLocks noChangeShapeType="1"/>
          </p:cNvSpPr>
          <p:nvPr/>
        </p:nvSpPr>
        <p:spPr bwMode="auto">
          <a:xfrm>
            <a:off x="3643313" y="1885354"/>
            <a:ext cx="0" cy="28575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89" name="Line 21"/>
          <p:cNvSpPr>
            <a:spLocks noChangeShapeType="1"/>
          </p:cNvSpPr>
          <p:nvPr/>
        </p:nvSpPr>
        <p:spPr bwMode="auto">
          <a:xfrm>
            <a:off x="4732734" y="1894289"/>
            <a:ext cx="0" cy="267891"/>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0" name="Line 22"/>
          <p:cNvSpPr>
            <a:spLocks noChangeShapeType="1"/>
          </p:cNvSpPr>
          <p:nvPr/>
        </p:nvSpPr>
        <p:spPr bwMode="auto">
          <a:xfrm>
            <a:off x="6170414" y="1894289"/>
            <a:ext cx="0" cy="267891"/>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1" name="Line 23"/>
          <p:cNvSpPr>
            <a:spLocks noChangeShapeType="1"/>
          </p:cNvSpPr>
          <p:nvPr/>
        </p:nvSpPr>
        <p:spPr bwMode="auto">
          <a:xfrm>
            <a:off x="4375547" y="3215879"/>
            <a:ext cx="0" cy="312539"/>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2" name="Line 24"/>
          <p:cNvSpPr>
            <a:spLocks noChangeShapeType="1"/>
          </p:cNvSpPr>
          <p:nvPr/>
        </p:nvSpPr>
        <p:spPr bwMode="auto">
          <a:xfrm>
            <a:off x="4375547" y="4055268"/>
            <a:ext cx="0" cy="410766"/>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3" name="Line 25"/>
          <p:cNvSpPr>
            <a:spLocks noChangeShapeType="1"/>
          </p:cNvSpPr>
          <p:nvPr/>
        </p:nvSpPr>
        <p:spPr bwMode="auto">
          <a:xfrm rot="10800000" flipH="1">
            <a:off x="2705701" y="4455988"/>
            <a:ext cx="3330773" cy="1116"/>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7194" name="Line 26"/>
          <p:cNvSpPr>
            <a:spLocks noChangeShapeType="1"/>
          </p:cNvSpPr>
          <p:nvPr/>
        </p:nvSpPr>
        <p:spPr bwMode="auto">
          <a:xfrm flipH="1">
            <a:off x="2702348" y="4466034"/>
            <a:ext cx="2232" cy="684238"/>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5" name="Line 27"/>
          <p:cNvSpPr>
            <a:spLocks noChangeShapeType="1"/>
          </p:cNvSpPr>
          <p:nvPr/>
        </p:nvSpPr>
        <p:spPr bwMode="auto">
          <a:xfrm>
            <a:off x="3571875" y="4474969"/>
            <a:ext cx="0" cy="663029"/>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6" name="Line 28"/>
          <p:cNvSpPr>
            <a:spLocks noChangeShapeType="1"/>
          </p:cNvSpPr>
          <p:nvPr/>
        </p:nvSpPr>
        <p:spPr bwMode="auto">
          <a:xfrm>
            <a:off x="4375552" y="4457109"/>
            <a:ext cx="5581" cy="669727"/>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7" name="Line 29"/>
          <p:cNvSpPr>
            <a:spLocks noChangeShapeType="1"/>
          </p:cNvSpPr>
          <p:nvPr/>
        </p:nvSpPr>
        <p:spPr bwMode="auto">
          <a:xfrm flipH="1">
            <a:off x="6024191" y="4466035"/>
            <a:ext cx="3348" cy="660797"/>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8" name="Line 30"/>
          <p:cNvSpPr>
            <a:spLocks noChangeShapeType="1"/>
          </p:cNvSpPr>
          <p:nvPr/>
        </p:nvSpPr>
        <p:spPr bwMode="auto">
          <a:xfrm>
            <a:off x="4375547" y="2162175"/>
            <a:ext cx="0" cy="321469"/>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7199" name="Line 31"/>
          <p:cNvSpPr>
            <a:spLocks noChangeShapeType="1"/>
          </p:cNvSpPr>
          <p:nvPr/>
        </p:nvSpPr>
        <p:spPr bwMode="auto">
          <a:xfrm rot="10800000" flipH="1">
            <a:off x="2553891" y="2155478"/>
            <a:ext cx="3613175" cy="21208"/>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42016" name="Rectangle 32"/>
          <p:cNvSpPr>
            <a:spLocks/>
          </p:cNvSpPr>
          <p:nvPr/>
        </p:nvSpPr>
        <p:spPr bwMode="auto">
          <a:xfrm>
            <a:off x="5259586" y="1322784"/>
            <a:ext cx="222744" cy="261610"/>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1700" dirty="0">
                <a:solidFill>
                  <a:srgbClr val="000000"/>
                </a:solidFill>
                <a:latin typeface="Arial" pitchFamily="30" charset="0"/>
                <a:ea typeface="Arial" pitchFamily="30" charset="0"/>
                <a:cs typeface="Arial" pitchFamily="30" charset="0"/>
                <a:sym typeface="Arial" pitchFamily="30" charset="0"/>
              </a:rPr>
              <a:t>...</a:t>
            </a:r>
          </a:p>
        </p:txBody>
      </p:sp>
      <p:sp>
        <p:nvSpPr>
          <p:cNvPr id="7201" name="Rectangle 33"/>
          <p:cNvSpPr>
            <a:spLocks/>
          </p:cNvSpPr>
          <p:nvPr/>
        </p:nvSpPr>
        <p:spPr bwMode="auto">
          <a:xfrm>
            <a:off x="6941716" y="2349700"/>
            <a:ext cx="1905916" cy="646331"/>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D90B00"/>
                </a:solidFill>
                <a:latin typeface="Tahoma"/>
                <a:ea typeface="Gill Sans" pitchFamily="30" charset="0"/>
                <a:cs typeface="Gill Sans" pitchFamily="30" charset="0"/>
              </a:rPr>
              <a:t>Shared Memory</a:t>
            </a:r>
          </a:p>
          <a:p>
            <a:pPr marL="40172" defTabSz="914165"/>
            <a:r>
              <a:rPr lang="en-US" sz="2100" dirty="0">
                <a:solidFill>
                  <a:srgbClr val="D90B00"/>
                </a:solidFill>
                <a:latin typeface="Tahoma"/>
                <a:ea typeface="Gill Sans" pitchFamily="30" charset="0"/>
                <a:cs typeface="Gill Sans" pitchFamily="30" charset="0"/>
              </a:rPr>
              <a:t>Resources</a:t>
            </a:r>
          </a:p>
        </p:txBody>
      </p:sp>
      <p:sp>
        <p:nvSpPr>
          <p:cNvPr id="7202" name="Line 34"/>
          <p:cNvSpPr>
            <a:spLocks noChangeShapeType="1"/>
          </p:cNvSpPr>
          <p:nvPr/>
        </p:nvSpPr>
        <p:spPr bwMode="auto">
          <a:xfrm rot="10800000" flipH="1">
            <a:off x="767958" y="4250605"/>
            <a:ext cx="6292081" cy="0"/>
          </a:xfrm>
          <a:prstGeom prst="line">
            <a:avLst/>
          </a:prstGeom>
          <a:noFill/>
          <a:ln w="38100">
            <a:solidFill>
              <a:schemeClr val="tx1"/>
            </a:solidFill>
            <a:prstDash val="sysDot"/>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7203" name="Rectangle 35"/>
          <p:cNvSpPr>
            <a:spLocks/>
          </p:cNvSpPr>
          <p:nvPr/>
        </p:nvSpPr>
        <p:spPr bwMode="auto">
          <a:xfrm>
            <a:off x="7095754" y="4050804"/>
            <a:ext cx="177547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000000"/>
                </a:solidFill>
                <a:latin typeface="Tahoma"/>
                <a:ea typeface="Gill Sans" pitchFamily="30" charset="0"/>
                <a:cs typeface="Gill Sans" pitchFamily="30" charset="0"/>
              </a:rPr>
              <a:t>Chip Boundary</a:t>
            </a:r>
          </a:p>
        </p:txBody>
      </p:sp>
      <p:sp>
        <p:nvSpPr>
          <p:cNvPr id="7204" name="Rectangle 36"/>
          <p:cNvSpPr>
            <a:spLocks/>
          </p:cNvSpPr>
          <p:nvPr/>
        </p:nvSpPr>
        <p:spPr bwMode="auto">
          <a:xfrm>
            <a:off x="680889" y="3867744"/>
            <a:ext cx="96440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000000"/>
                </a:solidFill>
                <a:latin typeface="Tahoma"/>
                <a:ea typeface="Gill Sans" pitchFamily="30" charset="0"/>
                <a:cs typeface="Gill Sans" pitchFamily="30" charset="0"/>
              </a:rPr>
              <a:t>On-chip</a:t>
            </a:r>
          </a:p>
        </p:txBody>
      </p:sp>
      <p:sp>
        <p:nvSpPr>
          <p:cNvPr id="7205" name="Rectangle 37"/>
          <p:cNvSpPr>
            <a:spLocks/>
          </p:cNvSpPr>
          <p:nvPr/>
        </p:nvSpPr>
        <p:spPr bwMode="auto">
          <a:xfrm>
            <a:off x="674192" y="4233864"/>
            <a:ext cx="97492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000000"/>
                </a:solidFill>
                <a:latin typeface="Tahoma"/>
                <a:ea typeface="Gill Sans" pitchFamily="30" charset="0"/>
                <a:cs typeface="Gill Sans" pitchFamily="30" charset="0"/>
              </a:rPr>
              <a:t>Off-chip</a:t>
            </a:r>
          </a:p>
        </p:txBody>
      </p:sp>
      <p:sp>
        <p:nvSpPr>
          <p:cNvPr id="7206" name="Oval 38"/>
          <p:cNvSpPr>
            <a:spLocks/>
          </p:cNvSpPr>
          <p:nvPr/>
        </p:nvSpPr>
        <p:spPr bwMode="auto">
          <a:xfrm>
            <a:off x="2973587" y="2376487"/>
            <a:ext cx="2821781" cy="964406"/>
          </a:xfrm>
          <a:prstGeom prst="ellipse">
            <a:avLst/>
          </a:prstGeom>
          <a:noFill/>
          <a:ln w="508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7207" name="Oval 39"/>
          <p:cNvSpPr>
            <a:spLocks/>
          </p:cNvSpPr>
          <p:nvPr/>
        </p:nvSpPr>
        <p:spPr bwMode="auto">
          <a:xfrm>
            <a:off x="2955727" y="3314104"/>
            <a:ext cx="2821781" cy="964406"/>
          </a:xfrm>
          <a:prstGeom prst="ellipse">
            <a:avLst/>
          </a:prstGeom>
          <a:noFill/>
          <a:ln w="508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7208" name="Oval 40"/>
          <p:cNvSpPr>
            <a:spLocks/>
          </p:cNvSpPr>
          <p:nvPr/>
        </p:nvSpPr>
        <p:spPr bwMode="auto">
          <a:xfrm>
            <a:off x="2339583" y="1921073"/>
            <a:ext cx="4098727" cy="508992"/>
          </a:xfrm>
          <a:prstGeom prst="ellipse">
            <a:avLst/>
          </a:prstGeom>
          <a:noFill/>
          <a:ln w="508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7209" name="Oval 41"/>
          <p:cNvSpPr>
            <a:spLocks/>
          </p:cNvSpPr>
          <p:nvPr/>
        </p:nvSpPr>
        <p:spPr bwMode="auto">
          <a:xfrm>
            <a:off x="1964536" y="4983956"/>
            <a:ext cx="4839891" cy="1035844"/>
          </a:xfrm>
          <a:prstGeom prst="ellipse">
            <a:avLst/>
          </a:prstGeom>
          <a:noFill/>
          <a:ln w="508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42026" name="Text Box 42"/>
          <p:cNvSpPr txBox="1">
            <a:spLocks noChangeArrowheads="1"/>
          </p:cNvSpPr>
          <p:nvPr/>
        </p:nvSpPr>
        <p:spPr bwMode="auto">
          <a:xfrm>
            <a:off x="8108157" y="6545461"/>
            <a:ext cx="261193" cy="241102"/>
          </a:xfrm>
          <a:prstGeom prst="rect">
            <a:avLst/>
          </a:prstGeom>
          <a:noFill/>
          <a:ln w="12700">
            <a:noFill/>
            <a:miter lim="800000"/>
            <a:headEnd/>
            <a:tailEnd/>
          </a:ln>
        </p:spPr>
        <p:txBody>
          <a:bodyPr wrap="none" lIns="64274" tIns="32137" rIns="64274" bIns="32137">
            <a:prstTxWarp prst="textNoShape">
              <a:avLst/>
            </a:prstTxWarp>
          </a:bodyPr>
          <a:lstStyle/>
          <a:p>
            <a:pPr algn="ctr" defTabSz="914165"/>
            <a:fld id="{94DCC252-AEFE-E545-A17C-7CC23BD74F33}" type="slidenum">
              <a:rPr lang="en-US" sz="1100">
                <a:solidFill>
                  <a:srgbClr val="000000"/>
                </a:solidFill>
                <a:latin typeface="Verdana" pitchFamily="30" charset="0"/>
                <a:ea typeface="Verdana" pitchFamily="30" charset="0"/>
                <a:cs typeface="Verdana" pitchFamily="30" charset="0"/>
                <a:sym typeface="Verdana" pitchFamily="30" charset="0"/>
              </a:rPr>
              <a:pPr algn="ctr" defTabSz="914165"/>
              <a:t>163</a:t>
            </a:fld>
            <a:endParaRPr lang="en-US" sz="1100" dirty="0">
              <a:solidFill>
                <a:srgbClr val="000000"/>
              </a:solidFill>
              <a:latin typeface="Verdana" pitchFamily="30" charset="0"/>
              <a:ea typeface="Verdana" pitchFamily="30" charset="0"/>
              <a:cs typeface="Verdana" pitchFamily="30" charset="0"/>
              <a:sym typeface="Verdana" pitchFamily="30" charset="0"/>
            </a:endParaRPr>
          </a:p>
        </p:txBody>
      </p:sp>
    </p:spTree>
    <p:custDataLst>
      <p:tags r:id="rId1"/>
    </p:custDataLst>
    <p:extLst>
      <p:ext uri="{BB962C8B-B14F-4D97-AF65-F5344CB8AC3E}">
        <p14:creationId xmlns:p14="http://schemas.microsoft.com/office/powerpoint/2010/main" val="33625807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9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9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9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9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9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9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20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20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20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20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20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207"/>
                                        </p:tgtEl>
                                        <p:attrNameLst>
                                          <p:attrName>style.visibility</p:attrName>
                                        </p:attrNameLst>
                                      </p:cBhvr>
                                      <p:to>
                                        <p:strVal val="visible"/>
                                      </p:to>
                                    </p:set>
                                  </p:childTnLst>
                                </p:cTn>
                              </p:par>
                            </p:childTnLst>
                          </p:cTn>
                        </p:par>
                        <p:par>
                          <p:cTn id="61" fill="hold">
                            <p:stCondLst>
                              <p:cond delay="0"/>
                            </p:stCondLst>
                            <p:childTnLst>
                              <p:par>
                                <p:cTn id="62" presetID="1" presetClass="exit" presetSubtype="0" fill="hold" grpId="1" nodeType="afterEffect">
                                  <p:stCondLst>
                                    <p:cond delay="0"/>
                                  </p:stCondLst>
                                  <p:childTnLst>
                                    <p:set>
                                      <p:cBhvr>
                                        <p:cTn id="63" dur="1" fill="hold">
                                          <p:stCondLst>
                                            <p:cond delay="0"/>
                                          </p:stCondLst>
                                        </p:cTn>
                                        <p:tgtEl>
                                          <p:spTgt spid="720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7208"/>
                                        </p:tgtEl>
                                        <p:attrNameLst>
                                          <p:attrName>style.visibility</p:attrName>
                                        </p:attrNameLst>
                                      </p:cBhvr>
                                      <p:to>
                                        <p:strVal val="visible"/>
                                      </p:to>
                                    </p:set>
                                  </p:childTnLst>
                                </p:cTn>
                              </p:par>
                            </p:childTnLst>
                          </p:cTn>
                        </p:par>
                        <p:par>
                          <p:cTn id="68" fill="hold">
                            <p:stCondLst>
                              <p:cond delay="0"/>
                            </p:stCondLst>
                            <p:childTnLst>
                              <p:par>
                                <p:cTn id="69" presetID="1" presetClass="exit" presetSubtype="0" fill="hold" grpId="1" nodeType="afterEffect">
                                  <p:stCondLst>
                                    <p:cond delay="0"/>
                                  </p:stCondLst>
                                  <p:childTnLst>
                                    <p:set>
                                      <p:cBhvr>
                                        <p:cTn id="70" dur="1" fill="hold">
                                          <p:stCondLst>
                                            <p:cond delay="0"/>
                                          </p:stCondLst>
                                        </p:cTn>
                                        <p:tgtEl>
                                          <p:spTgt spid="720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09"/>
                                        </p:tgtEl>
                                        <p:attrNameLst>
                                          <p:attrName>style.visibility</p:attrName>
                                        </p:attrNameLst>
                                      </p:cBhvr>
                                      <p:to>
                                        <p:strVal val="visible"/>
                                      </p:to>
                                    </p:set>
                                  </p:childTnLst>
                                </p:cTn>
                              </p:par>
                            </p:childTnLst>
                          </p:cTn>
                        </p:par>
                        <p:par>
                          <p:cTn id="75" fill="hold">
                            <p:stCondLst>
                              <p:cond delay="0"/>
                            </p:stCondLst>
                            <p:childTnLst>
                              <p:par>
                                <p:cTn id="76" presetID="1" presetClass="exit" presetSubtype="0" fill="hold" grpId="1" nodeType="afterEffect">
                                  <p:stCondLst>
                                    <p:cond delay="0"/>
                                  </p:stCondLst>
                                  <p:childTnLst>
                                    <p:set>
                                      <p:cBhvr>
                                        <p:cTn id="77" dur="1" fill="hold">
                                          <p:stCondLst>
                                            <p:cond delay="0"/>
                                          </p:stCondLst>
                                        </p:cTn>
                                        <p:tgtEl>
                                          <p:spTgt spid="720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7186"/>
                                        </p:tgtEl>
                                        <p:attrNameLst>
                                          <p:attrName>style.visibility</p:attrName>
                                        </p:attrNameLst>
                                      </p:cBhvr>
                                      <p:to>
                                        <p:strVal val="visible"/>
                                      </p:to>
                                    </p:set>
                                  </p:childTnLst>
                                </p:cTn>
                              </p:par>
                            </p:childTnLst>
                          </p:cTn>
                        </p:par>
                        <p:par>
                          <p:cTn id="82" fill="hold">
                            <p:stCondLst>
                              <p:cond delay="0"/>
                            </p:stCondLst>
                            <p:childTnLst>
                              <p:par>
                                <p:cTn id="83" presetID="1" presetClass="exit" presetSubtype="0" fill="hold" grpId="1" nodeType="afterEffect">
                                  <p:stCondLst>
                                    <p:cond delay="0"/>
                                  </p:stCondLst>
                                  <p:childTnLst>
                                    <p:set>
                                      <p:cBhvr>
                                        <p:cTn id="84" dur="1" fill="hold">
                                          <p:stCondLst>
                                            <p:cond delay="0"/>
                                          </p:stCondLst>
                                        </p:cTn>
                                        <p:tgtEl>
                                          <p:spTgt spid="7209"/>
                                        </p:tgtEl>
                                        <p:attrNameLst>
                                          <p:attrName>style.visibility</p:attrName>
                                        </p:attrNameLst>
                                      </p:cBhvr>
                                      <p:to>
                                        <p:strVal val="hidden"/>
                                      </p:to>
                                    </p:set>
                                  </p:childTnLst>
                                </p:cTn>
                              </p:par>
                            </p:childTnLst>
                          </p:cTn>
                        </p:par>
                        <p:par>
                          <p:cTn id="85" fill="hold">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7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animBg="1" autoUpdateAnimBg="0"/>
      <p:bldP spid="7180" grpId="0" animBg="1" autoUpdateAnimBg="0"/>
      <p:bldP spid="7181" grpId="0" animBg="1" autoUpdateAnimBg="0"/>
      <p:bldP spid="7182" grpId="0" animBg="1" autoUpdateAnimBg="0"/>
      <p:bldP spid="7183" grpId="0" animBg="1" autoUpdateAnimBg="0"/>
      <p:bldP spid="7184" grpId="0" autoUpdateAnimBg="0"/>
      <p:bldP spid="7185" grpId="0" animBg="1" autoUpdateAnimBg="0"/>
      <p:bldP spid="7186" grpId="0" animBg="1"/>
      <p:bldP spid="7187" grpId="0" animBg="1"/>
      <p:bldP spid="7188" grpId="0" animBg="1"/>
      <p:bldP spid="7189" grpId="0" animBg="1"/>
      <p:bldP spid="7190" grpId="0" animBg="1"/>
      <p:bldP spid="7191" grpId="0" animBg="1"/>
      <p:bldP spid="7192" grpId="0" animBg="1"/>
      <p:bldP spid="7193" grpId="0" animBg="1"/>
      <p:bldP spid="7194" grpId="0" animBg="1"/>
      <p:bldP spid="7195" grpId="0" animBg="1"/>
      <p:bldP spid="7196" grpId="0" animBg="1"/>
      <p:bldP spid="7197" grpId="0" animBg="1"/>
      <p:bldP spid="7198" grpId="0" animBg="1"/>
      <p:bldP spid="7199" grpId="0" animBg="1"/>
      <p:bldP spid="7201" grpId="0" autoUpdateAnimBg="0"/>
      <p:bldP spid="7202" grpId="0" animBg="1"/>
      <p:bldP spid="7203" grpId="0" autoUpdateAnimBg="0"/>
      <p:bldP spid="7204" grpId="0" autoUpdateAnimBg="0"/>
      <p:bldP spid="7205" grpId="0" autoUpdateAnimBg="0"/>
      <p:bldP spid="7206" grpId="0" animBg="1"/>
      <p:bldP spid="7206" grpId="1" animBg="1"/>
      <p:bldP spid="7207" grpId="0" animBg="1"/>
      <p:bldP spid="7207" grpId="1" animBg="1"/>
      <p:bldP spid="7208" grpId="0" animBg="1"/>
      <p:bldP spid="7208" grpId="1" animBg="1"/>
      <p:bldP spid="7209" grpId="0" animBg="1"/>
      <p:bldP spid="7209" grpId="1"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“Smart Resources”</a:t>
            </a:r>
            <a:endParaRPr lang="en-US" dirty="0"/>
          </a:p>
        </p:txBody>
      </p:sp>
      <p:sp>
        <p:nvSpPr>
          <p:cNvPr id="3" name="Content Placeholder 2"/>
          <p:cNvSpPr>
            <a:spLocks noGrp="1"/>
          </p:cNvSpPr>
          <p:nvPr>
            <p:ph idx="1"/>
          </p:nvPr>
        </p:nvSpPr>
        <p:spPr>
          <a:xfrm>
            <a:off x="228600" y="685800"/>
            <a:ext cx="8610600" cy="5105400"/>
          </a:xfrm>
        </p:spPr>
        <p:txBody>
          <a:bodyPr/>
          <a:lstStyle/>
          <a:p>
            <a:endParaRPr lang="en-US" dirty="0" smtClean="0"/>
          </a:p>
          <a:p>
            <a:r>
              <a:rPr lang="en-US" sz="2800" dirty="0">
                <a:solidFill>
                  <a:srgbClr val="0000FF"/>
                </a:solidFill>
              </a:rPr>
              <a:t>Independent interference control mechanisms in caches, interconnect, and memory can contradict each other</a:t>
            </a:r>
          </a:p>
          <a:p>
            <a:endParaRPr lang="en-US" sz="2800" dirty="0"/>
          </a:p>
          <a:p>
            <a:r>
              <a:rPr lang="en-US" sz="2800" dirty="0"/>
              <a:t>Explicitly coordinating mechanisms for different resources requires complex implementation</a:t>
            </a:r>
          </a:p>
          <a:p>
            <a:endParaRPr lang="en-US" sz="2800" dirty="0"/>
          </a:p>
          <a:p>
            <a:r>
              <a:rPr lang="en-US" sz="2800" dirty="0"/>
              <a:t>How do we enable fair sharing of the </a:t>
            </a:r>
            <a:r>
              <a:rPr lang="en-US" sz="2800" dirty="0">
                <a:solidFill>
                  <a:srgbClr val="FF0000"/>
                </a:solidFill>
              </a:rPr>
              <a:t>entire memory system </a:t>
            </a:r>
            <a:r>
              <a:rPr lang="en-US" sz="2800" dirty="0"/>
              <a:t>by controlling interference in a </a:t>
            </a:r>
            <a:r>
              <a:rPr lang="en-US" sz="2800" dirty="0">
                <a:solidFill>
                  <a:srgbClr val="FF0000"/>
                </a:solidFill>
              </a:rPr>
              <a:t>coordinated manner?</a:t>
            </a:r>
          </a:p>
          <a:p>
            <a:endParaRPr lang="en-US" sz="2800" dirty="0"/>
          </a:p>
          <a:p>
            <a:endParaRPr lang="en-US" sz="2800" dirty="0"/>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164</a:t>
            </a:fld>
            <a:endParaRPr lang="en-US" altLang="en-US">
              <a:solidFill>
                <a:srgbClr val="000000"/>
              </a:solidFill>
            </a:endParaRPr>
          </a:p>
        </p:txBody>
      </p:sp>
    </p:spTree>
    <p:extLst>
      <p:ext uri="{BB962C8B-B14F-4D97-AF65-F5344CB8AC3E}">
        <p14:creationId xmlns:p14="http://schemas.microsoft.com/office/powerpoint/2010/main" val="14349957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807896" cy="1066800"/>
          </a:xfrm>
        </p:spPr>
        <p:txBody>
          <a:bodyPr/>
          <a:lstStyle/>
          <a:p>
            <a:r>
              <a:rPr lang="en-US" sz="3800" dirty="0"/>
              <a:t>An Alternative Approach: Source Throttling</a:t>
            </a:r>
          </a:p>
        </p:txBody>
      </p:sp>
      <p:sp>
        <p:nvSpPr>
          <p:cNvPr id="3" name="Content Placeholder 2"/>
          <p:cNvSpPr>
            <a:spLocks noGrp="1"/>
          </p:cNvSpPr>
          <p:nvPr>
            <p:ph idx="1"/>
          </p:nvPr>
        </p:nvSpPr>
        <p:spPr>
          <a:xfrm>
            <a:off x="228600" y="1066800"/>
            <a:ext cx="8610600" cy="4876800"/>
          </a:xfrm>
        </p:spPr>
        <p:txBody>
          <a:bodyPr/>
          <a:lstStyle/>
          <a:p>
            <a:r>
              <a:rPr lang="en-US" dirty="0" smtClean="0"/>
              <a:t>Manage inter-thread interference at the </a:t>
            </a:r>
            <a:r>
              <a:rPr lang="en-US" dirty="0" smtClean="0">
                <a:solidFill>
                  <a:srgbClr val="0000FF"/>
                </a:solidFill>
              </a:rPr>
              <a:t>cores</a:t>
            </a:r>
            <a:r>
              <a:rPr lang="en-US" dirty="0" smtClean="0"/>
              <a:t>, </a:t>
            </a:r>
            <a:r>
              <a:rPr lang="en-US" dirty="0" smtClean="0">
                <a:solidFill>
                  <a:srgbClr val="D90B00"/>
                </a:solidFill>
              </a:rPr>
              <a:t>not</a:t>
            </a:r>
            <a:r>
              <a:rPr lang="en-US" dirty="0" smtClean="0"/>
              <a:t> at the </a:t>
            </a:r>
            <a:r>
              <a:rPr lang="en-US" dirty="0" smtClean="0">
                <a:solidFill>
                  <a:srgbClr val="D90B00"/>
                </a:solidFill>
              </a:rPr>
              <a:t>shared resources</a:t>
            </a:r>
            <a:endParaRPr lang="en-US" dirty="0" smtClean="0"/>
          </a:p>
          <a:p>
            <a:endParaRPr lang="en-US" sz="1800" dirty="0"/>
          </a:p>
          <a:p>
            <a:r>
              <a:rPr lang="en-US" dirty="0" smtClean="0">
                <a:solidFill>
                  <a:srgbClr val="0000FF"/>
                </a:solidFill>
              </a:rPr>
              <a:t>Dynamically estimate unfairness </a:t>
            </a:r>
            <a:r>
              <a:rPr lang="en-US" dirty="0" smtClean="0"/>
              <a:t>in the memory system </a:t>
            </a:r>
          </a:p>
          <a:p>
            <a:r>
              <a:rPr lang="en-US" dirty="0" smtClean="0"/>
              <a:t>Feed back this information into a controller</a:t>
            </a:r>
          </a:p>
          <a:p>
            <a:r>
              <a:rPr lang="en-US" dirty="0" smtClean="0">
                <a:solidFill>
                  <a:srgbClr val="0000FF"/>
                </a:solidFill>
              </a:rPr>
              <a:t>Throttle cores’ memory access rates</a:t>
            </a:r>
            <a:r>
              <a:rPr lang="en-US" dirty="0" smtClean="0"/>
              <a:t> accordingly</a:t>
            </a:r>
          </a:p>
          <a:p>
            <a:pPr lvl="1"/>
            <a:r>
              <a:rPr lang="en-US" dirty="0" smtClean="0"/>
              <a:t>Whom to throttle and by how much depends on performance target (throughput, fairness, per-thread </a:t>
            </a:r>
            <a:r>
              <a:rPr lang="en-US" dirty="0" err="1" smtClean="0"/>
              <a:t>QoS</a:t>
            </a:r>
            <a:r>
              <a:rPr lang="en-US" dirty="0" smtClean="0"/>
              <a:t>, etc)</a:t>
            </a:r>
          </a:p>
          <a:p>
            <a:pPr lvl="1"/>
            <a:r>
              <a:rPr lang="en-US" dirty="0" smtClean="0"/>
              <a:t>E.g., if unfairness &gt; system-software-specified target then</a:t>
            </a:r>
            <a:br>
              <a:rPr lang="en-US" dirty="0" smtClean="0"/>
            </a:br>
            <a:r>
              <a:rPr lang="en-US" dirty="0" smtClean="0">
                <a:solidFill>
                  <a:srgbClr val="0000FF"/>
                </a:solidFill>
              </a:rPr>
              <a:t>throttle down </a:t>
            </a:r>
            <a:r>
              <a:rPr lang="en-US" dirty="0" smtClean="0"/>
              <a:t>core causing unfairness &amp;</a:t>
            </a:r>
            <a:r>
              <a:rPr lang="en-US" dirty="0" smtClean="0">
                <a:solidFill>
                  <a:srgbClr val="002D99"/>
                </a:solidFill>
              </a:rPr>
              <a:t> </a:t>
            </a:r>
            <a:br>
              <a:rPr lang="en-US" dirty="0" smtClean="0">
                <a:solidFill>
                  <a:srgbClr val="002D99"/>
                </a:solidFill>
              </a:rPr>
            </a:br>
            <a:r>
              <a:rPr lang="en-US" dirty="0" smtClean="0">
                <a:solidFill>
                  <a:srgbClr val="0000FF"/>
                </a:solidFill>
              </a:rPr>
              <a:t>throttle up </a:t>
            </a:r>
            <a:r>
              <a:rPr lang="en-US" dirty="0" smtClean="0"/>
              <a:t>core that was unfairly treated</a:t>
            </a:r>
          </a:p>
          <a:p>
            <a:pPr lvl="1"/>
            <a:endParaRPr lang="en-US" dirty="0"/>
          </a:p>
          <a:p>
            <a:r>
              <a:rPr lang="en-US" sz="2000" dirty="0"/>
              <a:t>Ebrahimi et al., “</a:t>
            </a:r>
            <a:r>
              <a:rPr lang="en-US" sz="2000" dirty="0">
                <a:solidFill>
                  <a:srgbClr val="0000FF"/>
                </a:solidFill>
              </a:rPr>
              <a:t>Fairness via Source Throttling</a:t>
            </a:r>
            <a:r>
              <a:rPr lang="en-US" sz="2000" dirty="0"/>
              <a:t>,” ASPLOS’10, TOCS’12.</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165</a:t>
            </a:fld>
            <a:endParaRPr lang="en-US" altLang="en-US">
              <a:solidFill>
                <a:srgbClr val="000000"/>
              </a:solidFill>
            </a:endParaRPr>
          </a:p>
        </p:txBody>
      </p:sp>
    </p:spTree>
    <p:extLst>
      <p:ext uri="{BB962C8B-B14F-4D97-AF65-F5344CB8AC3E}">
        <p14:creationId xmlns:p14="http://schemas.microsoft.com/office/powerpoint/2010/main" val="39230166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1544836" y="1009056"/>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A4</a:t>
            </a:r>
          </a:p>
        </p:txBody>
      </p:sp>
      <p:sp>
        <p:nvSpPr>
          <p:cNvPr id="19458" name="Rectangle 2"/>
          <p:cNvSpPr>
            <a:spLocks/>
          </p:cNvSpPr>
          <p:nvPr/>
        </p:nvSpPr>
        <p:spPr bwMode="auto">
          <a:xfrm>
            <a:off x="1544836" y="714375"/>
            <a:ext cx="625078" cy="330398"/>
          </a:xfrm>
          <a:prstGeom prst="rect">
            <a:avLst/>
          </a:prstGeom>
          <a:solidFill>
            <a:srgbClr val="84DDFD"/>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B1</a:t>
            </a:r>
          </a:p>
        </p:txBody>
      </p:sp>
      <p:sp>
        <p:nvSpPr>
          <p:cNvPr id="19459" name="Rectangle 3"/>
          <p:cNvSpPr>
            <a:spLocks/>
          </p:cNvSpPr>
          <p:nvPr/>
        </p:nvSpPr>
        <p:spPr bwMode="auto">
          <a:xfrm>
            <a:off x="1544836" y="2000250"/>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A1</a:t>
            </a:r>
          </a:p>
        </p:txBody>
      </p:sp>
      <p:sp>
        <p:nvSpPr>
          <p:cNvPr id="19460" name="Rectangle 4"/>
          <p:cNvSpPr>
            <a:spLocks/>
          </p:cNvSpPr>
          <p:nvPr/>
        </p:nvSpPr>
        <p:spPr bwMode="auto">
          <a:xfrm>
            <a:off x="1544836" y="1669852"/>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A2</a:t>
            </a:r>
          </a:p>
        </p:txBody>
      </p:sp>
      <p:sp>
        <p:nvSpPr>
          <p:cNvPr id="19461" name="Rectangle 5"/>
          <p:cNvSpPr>
            <a:spLocks/>
          </p:cNvSpPr>
          <p:nvPr/>
        </p:nvSpPr>
        <p:spPr bwMode="auto">
          <a:xfrm>
            <a:off x="1544836" y="1339453"/>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A3</a:t>
            </a:r>
          </a:p>
        </p:txBody>
      </p:sp>
      <p:sp>
        <p:nvSpPr>
          <p:cNvPr id="19462" name="Rectangle 6"/>
          <p:cNvSpPr>
            <a:spLocks/>
          </p:cNvSpPr>
          <p:nvPr/>
        </p:nvSpPr>
        <p:spPr bwMode="auto">
          <a:xfrm>
            <a:off x="508800" y="1981543"/>
            <a:ext cx="743793" cy="3231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000000"/>
                </a:solidFill>
                <a:latin typeface="Gill Sans"/>
                <a:ea typeface="Gill Sans" pitchFamily="31" charset="0"/>
                <a:cs typeface="Gill Sans" pitchFamily="31" charset="0"/>
                <a:sym typeface="Gill Sans" pitchFamily="31" charset="0"/>
              </a:rPr>
              <a:t>Oldest</a:t>
            </a:r>
          </a:p>
        </p:txBody>
      </p:sp>
      <p:grpSp>
        <p:nvGrpSpPr>
          <p:cNvPr id="2" name="Group 7"/>
          <p:cNvGrpSpPr>
            <a:grpSpLocks/>
          </p:cNvGrpSpPr>
          <p:nvPr/>
        </p:nvGrpSpPr>
        <p:grpSpPr bwMode="auto">
          <a:xfrm>
            <a:off x="1077144" y="2270375"/>
            <a:ext cx="1480096" cy="385093"/>
            <a:chOff x="22" y="31"/>
            <a:chExt cx="1326" cy="345"/>
          </a:xfrm>
        </p:grpSpPr>
        <p:sp>
          <p:nvSpPr>
            <p:cNvPr id="54356" name="Rectangle 8"/>
            <p:cNvSpPr>
              <a:spLocks/>
            </p:cNvSpPr>
            <p:nvPr/>
          </p:nvSpPr>
          <p:spPr bwMode="auto">
            <a:xfrm rot="5400000">
              <a:off x="968" y="-3"/>
              <a:ext cx="345" cy="414"/>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sp>
          <p:nvSpPr>
            <p:cNvPr id="54357" name="Rectangle 9"/>
            <p:cNvSpPr>
              <a:spLocks/>
            </p:cNvSpPr>
            <p:nvPr/>
          </p:nvSpPr>
          <p:spPr bwMode="auto">
            <a:xfrm rot="5400000">
              <a:off x="664" y="-3"/>
              <a:ext cx="345" cy="414"/>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sp>
          <p:nvSpPr>
            <p:cNvPr id="54358" name="Rectangle 10"/>
            <p:cNvSpPr>
              <a:spLocks/>
            </p:cNvSpPr>
            <p:nvPr/>
          </p:nvSpPr>
          <p:spPr bwMode="auto">
            <a:xfrm rot="5400000">
              <a:off x="360" y="-3"/>
              <a:ext cx="345" cy="414"/>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sp>
          <p:nvSpPr>
            <p:cNvPr id="54359" name="Rectangle 11"/>
            <p:cNvSpPr>
              <a:spLocks/>
            </p:cNvSpPr>
            <p:nvPr/>
          </p:nvSpPr>
          <p:spPr bwMode="auto">
            <a:xfrm rot="5400000">
              <a:off x="56" y="-3"/>
              <a:ext cx="345" cy="414"/>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grpSp>
      <p:sp>
        <p:nvSpPr>
          <p:cNvPr id="19468" name="Rectangle 12"/>
          <p:cNvSpPr>
            <a:spLocks/>
          </p:cNvSpPr>
          <p:nvPr/>
        </p:nvSpPr>
        <p:spPr bwMode="auto">
          <a:xfrm>
            <a:off x="965814" y="2574520"/>
            <a:ext cx="1744067" cy="646331"/>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D90B00"/>
                </a:solidFill>
                <a:latin typeface="Gill Sans"/>
                <a:ea typeface="Gill Sans" pitchFamily="31" charset="0"/>
                <a:cs typeface="Gill Sans" pitchFamily="31" charset="0"/>
                <a:sym typeface="Gill Sans" pitchFamily="31" charset="0"/>
              </a:rPr>
              <a:t>Shared Memory</a:t>
            </a:r>
          </a:p>
          <a:p>
            <a:pPr algn="ctr" defTabSz="914165" fontAlgn="base">
              <a:spcBef>
                <a:spcPct val="0"/>
              </a:spcBef>
              <a:spcAft>
                <a:spcPct val="0"/>
              </a:spcAft>
            </a:pPr>
            <a:r>
              <a:rPr lang="en-US" sz="2100" dirty="0">
                <a:solidFill>
                  <a:srgbClr val="D90B00"/>
                </a:solidFill>
                <a:latin typeface="Gill Sans"/>
                <a:ea typeface="Gill Sans" pitchFamily="31" charset="0"/>
                <a:cs typeface="Gill Sans" pitchFamily="31" charset="0"/>
                <a:sym typeface="Gill Sans" pitchFamily="31" charset="0"/>
              </a:rPr>
              <a:t>Resources</a:t>
            </a:r>
          </a:p>
        </p:txBody>
      </p:sp>
      <p:sp>
        <p:nvSpPr>
          <p:cNvPr id="19469" name="Rectangle 13"/>
          <p:cNvSpPr>
            <a:spLocks/>
          </p:cNvSpPr>
          <p:nvPr/>
        </p:nvSpPr>
        <p:spPr bwMode="auto">
          <a:xfrm>
            <a:off x="2360888" y="749246"/>
            <a:ext cx="238666" cy="3231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000000"/>
                </a:solidFill>
                <a:latin typeface="Gill Sans"/>
                <a:ea typeface="Gill Sans" pitchFamily="31" charset="0"/>
                <a:cs typeface="Gill Sans" pitchFamily="31" charset="0"/>
                <a:sym typeface="Gill Sans" pitchFamily="31" charset="0"/>
              </a:rPr>
              <a:t>A:</a:t>
            </a:r>
          </a:p>
        </p:txBody>
      </p:sp>
      <p:sp>
        <p:nvSpPr>
          <p:cNvPr id="19470" name="Rectangle 14"/>
          <p:cNvSpPr>
            <a:spLocks/>
          </p:cNvSpPr>
          <p:nvPr/>
        </p:nvSpPr>
        <p:spPr bwMode="auto">
          <a:xfrm>
            <a:off x="2652123" y="723305"/>
            <a:ext cx="1071563" cy="392906"/>
          </a:xfrm>
          <a:prstGeom prst="rect">
            <a:avLst/>
          </a:prstGeom>
          <a:solidFill>
            <a:srgbClr val="A3D979"/>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Compute</a:t>
            </a:r>
          </a:p>
        </p:txBody>
      </p:sp>
      <p:sp>
        <p:nvSpPr>
          <p:cNvPr id="19471" name="Rectangle 15"/>
          <p:cNvSpPr>
            <a:spLocks/>
          </p:cNvSpPr>
          <p:nvPr/>
        </p:nvSpPr>
        <p:spPr bwMode="auto">
          <a:xfrm>
            <a:off x="3723685" y="72330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A1</a:t>
            </a:r>
          </a:p>
        </p:txBody>
      </p:sp>
      <p:sp>
        <p:nvSpPr>
          <p:cNvPr id="19472" name="Rectangle 16"/>
          <p:cNvSpPr>
            <a:spLocks/>
          </p:cNvSpPr>
          <p:nvPr/>
        </p:nvSpPr>
        <p:spPr bwMode="auto">
          <a:xfrm>
            <a:off x="4795248" y="72330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A2</a:t>
            </a:r>
          </a:p>
        </p:txBody>
      </p:sp>
      <p:sp>
        <p:nvSpPr>
          <p:cNvPr id="19473" name="Rectangle 17"/>
          <p:cNvSpPr>
            <a:spLocks/>
          </p:cNvSpPr>
          <p:nvPr/>
        </p:nvSpPr>
        <p:spPr bwMode="auto">
          <a:xfrm>
            <a:off x="5866810" y="72330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A3</a:t>
            </a:r>
          </a:p>
        </p:txBody>
      </p:sp>
      <p:sp>
        <p:nvSpPr>
          <p:cNvPr id="19474" name="Rectangle 18"/>
          <p:cNvSpPr>
            <a:spLocks/>
          </p:cNvSpPr>
          <p:nvPr/>
        </p:nvSpPr>
        <p:spPr bwMode="auto">
          <a:xfrm>
            <a:off x="6938373" y="72330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A4</a:t>
            </a:r>
          </a:p>
        </p:txBody>
      </p:sp>
      <p:sp>
        <p:nvSpPr>
          <p:cNvPr id="19475" name="Rectangle 19"/>
          <p:cNvSpPr>
            <a:spLocks/>
          </p:cNvSpPr>
          <p:nvPr/>
        </p:nvSpPr>
        <p:spPr bwMode="auto">
          <a:xfrm>
            <a:off x="2652123" y="1169789"/>
            <a:ext cx="1071563" cy="392906"/>
          </a:xfrm>
          <a:prstGeom prst="rect">
            <a:avLst/>
          </a:prstGeom>
          <a:solidFill>
            <a:srgbClr val="A3D979"/>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Compute</a:t>
            </a:r>
          </a:p>
        </p:txBody>
      </p:sp>
      <p:sp>
        <p:nvSpPr>
          <p:cNvPr id="19476" name="Rectangle 20"/>
          <p:cNvSpPr>
            <a:spLocks/>
          </p:cNvSpPr>
          <p:nvPr/>
        </p:nvSpPr>
        <p:spPr bwMode="auto">
          <a:xfrm>
            <a:off x="3723680" y="1169789"/>
            <a:ext cx="4277320" cy="392906"/>
          </a:xfrm>
          <a:prstGeom prst="rect">
            <a:avLst/>
          </a:prstGeom>
          <a:solidFill>
            <a:srgbClr val="FFFFFF"/>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DDDDDD"/>
                  </a:outerShdw>
                </a:effectLst>
                <a:latin typeface="Gill Sans"/>
                <a:ea typeface="Gill Sans" charset="0"/>
                <a:cs typeface="Gill Sans" charset="0"/>
                <a:sym typeface="Gill Sans" charset="0"/>
              </a:rPr>
              <a:t>Stall waiting for shared resources</a:t>
            </a:r>
          </a:p>
        </p:txBody>
      </p:sp>
      <p:sp>
        <p:nvSpPr>
          <p:cNvPr id="19477" name="Rectangle 21"/>
          <p:cNvSpPr>
            <a:spLocks/>
          </p:cNvSpPr>
          <p:nvPr/>
        </p:nvSpPr>
        <p:spPr bwMode="auto">
          <a:xfrm>
            <a:off x="8001006" y="1169789"/>
            <a:ext cx="1071563" cy="392906"/>
          </a:xfrm>
          <a:prstGeom prst="rect">
            <a:avLst/>
          </a:prstGeom>
          <a:solidFill>
            <a:srgbClr val="84DDFD"/>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B1</a:t>
            </a:r>
          </a:p>
        </p:txBody>
      </p:sp>
      <p:sp>
        <p:nvSpPr>
          <p:cNvPr id="19478" name="Rectangle 22"/>
          <p:cNvSpPr>
            <a:spLocks/>
          </p:cNvSpPr>
          <p:nvPr/>
        </p:nvSpPr>
        <p:spPr bwMode="auto">
          <a:xfrm>
            <a:off x="2378247" y="1119828"/>
            <a:ext cx="210657" cy="3231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000000"/>
                </a:solidFill>
                <a:latin typeface="Gill Sans"/>
                <a:ea typeface="Gill Sans" pitchFamily="31" charset="0"/>
                <a:cs typeface="Gill Sans" pitchFamily="31" charset="0"/>
                <a:sym typeface="Gill Sans" pitchFamily="31" charset="0"/>
              </a:rPr>
              <a:t>B:</a:t>
            </a:r>
          </a:p>
        </p:txBody>
      </p:sp>
      <p:sp>
        <p:nvSpPr>
          <p:cNvPr id="19479" name="Rectangle 23"/>
          <p:cNvSpPr>
            <a:spLocks/>
          </p:cNvSpPr>
          <p:nvPr/>
        </p:nvSpPr>
        <p:spPr bwMode="auto">
          <a:xfrm>
            <a:off x="3055070" y="93768"/>
            <a:ext cx="4223742" cy="589359"/>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 Request Generation Order: </a:t>
            </a:r>
          </a:p>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A1, A2, A3, A4, B1</a:t>
            </a:r>
          </a:p>
        </p:txBody>
      </p:sp>
      <p:sp>
        <p:nvSpPr>
          <p:cNvPr id="19480" name="AutoShape 24"/>
          <p:cNvSpPr>
            <a:spLocks/>
          </p:cNvSpPr>
          <p:nvPr/>
        </p:nvSpPr>
        <p:spPr bwMode="auto">
          <a:xfrm>
            <a:off x="35719" y="687586"/>
            <a:ext cx="1321594" cy="848320"/>
          </a:xfrm>
          <a:prstGeom prst="roundRect">
            <a:avLst>
              <a:gd name="adj" fmla="val 15787"/>
            </a:avLst>
          </a:prstGeom>
          <a:solidFill>
            <a:srgbClr val="C2E5A6"/>
          </a:solidFill>
          <a:ln w="12700">
            <a:solidFill>
              <a:schemeClr val="tx1"/>
            </a:solid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Unmanaged Interference</a:t>
            </a:r>
          </a:p>
        </p:txBody>
      </p:sp>
      <p:sp>
        <p:nvSpPr>
          <p:cNvPr id="19481" name="Line 25"/>
          <p:cNvSpPr>
            <a:spLocks noChangeShapeType="1"/>
          </p:cNvSpPr>
          <p:nvPr/>
        </p:nvSpPr>
        <p:spPr bwMode="auto">
          <a:xfrm rot="10800000" flipH="1">
            <a:off x="3723680" y="1891978"/>
            <a:ext cx="4286250" cy="2232"/>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482" name="Rectangle 26"/>
          <p:cNvSpPr>
            <a:spLocks/>
          </p:cNvSpPr>
          <p:nvPr/>
        </p:nvSpPr>
        <p:spPr bwMode="auto">
          <a:xfrm>
            <a:off x="4458153" y="1619622"/>
            <a:ext cx="2018109" cy="258961"/>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Core A’s stall time</a:t>
            </a:r>
          </a:p>
        </p:txBody>
      </p:sp>
      <p:sp>
        <p:nvSpPr>
          <p:cNvPr id="19483" name="Line 27"/>
          <p:cNvSpPr>
            <a:spLocks noChangeShapeType="1"/>
          </p:cNvSpPr>
          <p:nvPr/>
        </p:nvSpPr>
        <p:spPr bwMode="auto">
          <a:xfrm>
            <a:off x="3723680" y="2152055"/>
            <a:ext cx="5348883"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484" name="Rectangle 28"/>
          <p:cNvSpPr>
            <a:spLocks/>
          </p:cNvSpPr>
          <p:nvPr/>
        </p:nvSpPr>
        <p:spPr bwMode="auto">
          <a:xfrm>
            <a:off x="4597384" y="1904234"/>
            <a:ext cx="1739635" cy="281327"/>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Core B’s stall time</a:t>
            </a:r>
          </a:p>
        </p:txBody>
      </p:sp>
      <p:sp>
        <p:nvSpPr>
          <p:cNvPr id="19485" name="Rectangle 29"/>
          <p:cNvSpPr>
            <a:spLocks/>
          </p:cNvSpPr>
          <p:nvPr/>
        </p:nvSpPr>
        <p:spPr bwMode="auto">
          <a:xfrm>
            <a:off x="1518047" y="4089797"/>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A4</a:t>
            </a:r>
          </a:p>
        </p:txBody>
      </p:sp>
      <p:sp>
        <p:nvSpPr>
          <p:cNvPr id="19486" name="Rectangle 30"/>
          <p:cNvSpPr>
            <a:spLocks/>
          </p:cNvSpPr>
          <p:nvPr/>
        </p:nvSpPr>
        <p:spPr bwMode="auto">
          <a:xfrm>
            <a:off x="1518047" y="5080992"/>
            <a:ext cx="625078" cy="330398"/>
          </a:xfrm>
          <a:prstGeom prst="rect">
            <a:avLst/>
          </a:prstGeom>
          <a:solidFill>
            <a:srgbClr val="84DDFD"/>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B1</a:t>
            </a:r>
          </a:p>
        </p:txBody>
      </p:sp>
      <p:sp>
        <p:nvSpPr>
          <p:cNvPr id="19487" name="Rectangle 31"/>
          <p:cNvSpPr>
            <a:spLocks/>
          </p:cNvSpPr>
          <p:nvPr/>
        </p:nvSpPr>
        <p:spPr bwMode="auto">
          <a:xfrm>
            <a:off x="1518047" y="5411392"/>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A1</a:t>
            </a:r>
          </a:p>
        </p:txBody>
      </p:sp>
      <p:sp>
        <p:nvSpPr>
          <p:cNvPr id="19488" name="Rectangle 32"/>
          <p:cNvSpPr>
            <a:spLocks/>
          </p:cNvSpPr>
          <p:nvPr/>
        </p:nvSpPr>
        <p:spPr bwMode="auto">
          <a:xfrm>
            <a:off x="1518047" y="4750595"/>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A2</a:t>
            </a:r>
          </a:p>
        </p:txBody>
      </p:sp>
      <p:sp>
        <p:nvSpPr>
          <p:cNvPr id="19489" name="Rectangle 33"/>
          <p:cNvSpPr>
            <a:spLocks/>
          </p:cNvSpPr>
          <p:nvPr/>
        </p:nvSpPr>
        <p:spPr bwMode="auto">
          <a:xfrm>
            <a:off x="1518047" y="4420196"/>
            <a:ext cx="625078" cy="330398"/>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A3</a:t>
            </a:r>
          </a:p>
        </p:txBody>
      </p:sp>
      <p:sp>
        <p:nvSpPr>
          <p:cNvPr id="19490" name="Line 34"/>
          <p:cNvSpPr>
            <a:spLocks noChangeShapeType="1"/>
          </p:cNvSpPr>
          <p:nvPr/>
        </p:nvSpPr>
        <p:spPr bwMode="auto">
          <a:xfrm flipH="1">
            <a:off x="1348383" y="2169914"/>
            <a:ext cx="205383" cy="0"/>
          </a:xfrm>
          <a:prstGeom prst="line">
            <a:avLst/>
          </a:prstGeom>
          <a:noFill/>
          <a:ln w="25400">
            <a:solidFill>
              <a:schemeClr val="tx1"/>
            </a:solidFill>
            <a:prstDash val="sysDot"/>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491" name="Rectangle 35"/>
          <p:cNvSpPr>
            <a:spLocks/>
          </p:cNvSpPr>
          <p:nvPr/>
        </p:nvSpPr>
        <p:spPr bwMode="auto">
          <a:xfrm rot="5400000">
            <a:off x="2169547" y="5624811"/>
            <a:ext cx="384721" cy="4616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sp>
        <p:nvSpPr>
          <p:cNvPr id="19492" name="Rectangle 36"/>
          <p:cNvSpPr>
            <a:spLocks/>
          </p:cNvSpPr>
          <p:nvPr/>
        </p:nvSpPr>
        <p:spPr bwMode="auto">
          <a:xfrm rot="5400000">
            <a:off x="1830219" y="5624811"/>
            <a:ext cx="384721" cy="4616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sp>
        <p:nvSpPr>
          <p:cNvPr id="19493" name="Rectangle 37"/>
          <p:cNvSpPr>
            <a:spLocks/>
          </p:cNvSpPr>
          <p:nvPr/>
        </p:nvSpPr>
        <p:spPr bwMode="auto">
          <a:xfrm rot="5400000">
            <a:off x="1490891" y="5624811"/>
            <a:ext cx="384721" cy="4616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sp>
        <p:nvSpPr>
          <p:cNvPr id="19494" name="Rectangle 38"/>
          <p:cNvSpPr>
            <a:spLocks/>
          </p:cNvSpPr>
          <p:nvPr/>
        </p:nvSpPr>
        <p:spPr bwMode="auto">
          <a:xfrm rot="5400000">
            <a:off x="1151563" y="5624811"/>
            <a:ext cx="384721" cy="4616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3000" dirty="0">
                <a:solidFill>
                  <a:srgbClr val="FF2712"/>
                </a:solidFill>
                <a:latin typeface="Gill Sans"/>
                <a:ea typeface="ヒラギノ角ゴ ProN W3"/>
                <a:cs typeface="ヒラギノ角ゴ ProN W3"/>
                <a:sym typeface="Gill Sans" pitchFamily="31" charset="0"/>
              </a:rPr>
              <a:t>⎩</a:t>
            </a:r>
          </a:p>
        </p:txBody>
      </p:sp>
      <p:sp>
        <p:nvSpPr>
          <p:cNvPr id="19495" name="Rectangle 39"/>
          <p:cNvSpPr>
            <a:spLocks/>
          </p:cNvSpPr>
          <p:nvPr/>
        </p:nvSpPr>
        <p:spPr bwMode="auto">
          <a:xfrm>
            <a:off x="944606" y="5914221"/>
            <a:ext cx="1744067" cy="646331"/>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D90B00"/>
                </a:solidFill>
                <a:latin typeface="Gill Sans"/>
                <a:ea typeface="Gill Sans" pitchFamily="31" charset="0"/>
                <a:cs typeface="Gill Sans" pitchFamily="31" charset="0"/>
                <a:sym typeface="Gill Sans" pitchFamily="31" charset="0"/>
              </a:rPr>
              <a:t>Shared Memory</a:t>
            </a:r>
          </a:p>
          <a:p>
            <a:pPr algn="ctr" defTabSz="914165" fontAlgn="base">
              <a:spcBef>
                <a:spcPct val="0"/>
              </a:spcBef>
              <a:spcAft>
                <a:spcPct val="0"/>
              </a:spcAft>
            </a:pPr>
            <a:r>
              <a:rPr lang="en-US" sz="2100" dirty="0">
                <a:solidFill>
                  <a:srgbClr val="D90B00"/>
                </a:solidFill>
                <a:latin typeface="Gill Sans"/>
                <a:ea typeface="Gill Sans" pitchFamily="31" charset="0"/>
                <a:cs typeface="Gill Sans" pitchFamily="31" charset="0"/>
                <a:sym typeface="Gill Sans" pitchFamily="31" charset="0"/>
              </a:rPr>
              <a:t>Resources</a:t>
            </a:r>
          </a:p>
        </p:txBody>
      </p:sp>
      <p:sp>
        <p:nvSpPr>
          <p:cNvPr id="19496" name="Rectangle 40"/>
          <p:cNvSpPr>
            <a:spLocks/>
          </p:cNvSpPr>
          <p:nvPr/>
        </p:nvSpPr>
        <p:spPr bwMode="auto">
          <a:xfrm>
            <a:off x="2326286" y="4075554"/>
            <a:ext cx="238666" cy="3231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000000"/>
                </a:solidFill>
                <a:latin typeface="Gill Sans"/>
                <a:ea typeface="Gill Sans" pitchFamily="31" charset="0"/>
                <a:cs typeface="Gill Sans" pitchFamily="31" charset="0"/>
                <a:sym typeface="Gill Sans" pitchFamily="31" charset="0"/>
              </a:rPr>
              <a:t>A:</a:t>
            </a:r>
          </a:p>
        </p:txBody>
      </p:sp>
      <p:sp>
        <p:nvSpPr>
          <p:cNvPr id="19497" name="Rectangle 41"/>
          <p:cNvSpPr>
            <a:spLocks/>
          </p:cNvSpPr>
          <p:nvPr/>
        </p:nvSpPr>
        <p:spPr bwMode="auto">
          <a:xfrm>
            <a:off x="2652123" y="4134445"/>
            <a:ext cx="1071563" cy="392906"/>
          </a:xfrm>
          <a:prstGeom prst="rect">
            <a:avLst/>
          </a:prstGeom>
          <a:solidFill>
            <a:srgbClr val="A3D979"/>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Compute</a:t>
            </a:r>
          </a:p>
        </p:txBody>
      </p:sp>
      <p:sp>
        <p:nvSpPr>
          <p:cNvPr id="19498" name="Rectangle 42"/>
          <p:cNvSpPr>
            <a:spLocks/>
          </p:cNvSpPr>
          <p:nvPr/>
        </p:nvSpPr>
        <p:spPr bwMode="auto">
          <a:xfrm>
            <a:off x="3723685" y="413444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A1</a:t>
            </a:r>
          </a:p>
        </p:txBody>
      </p:sp>
      <p:sp>
        <p:nvSpPr>
          <p:cNvPr id="19499" name="Rectangle 43"/>
          <p:cNvSpPr>
            <a:spLocks/>
          </p:cNvSpPr>
          <p:nvPr/>
        </p:nvSpPr>
        <p:spPr bwMode="auto">
          <a:xfrm>
            <a:off x="5857881" y="413444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A2</a:t>
            </a:r>
          </a:p>
        </p:txBody>
      </p:sp>
      <p:sp>
        <p:nvSpPr>
          <p:cNvPr id="19500" name="Rectangle 44"/>
          <p:cNvSpPr>
            <a:spLocks/>
          </p:cNvSpPr>
          <p:nvPr/>
        </p:nvSpPr>
        <p:spPr bwMode="auto">
          <a:xfrm>
            <a:off x="2652123" y="4580930"/>
            <a:ext cx="1071563" cy="392906"/>
          </a:xfrm>
          <a:prstGeom prst="rect">
            <a:avLst/>
          </a:prstGeom>
          <a:solidFill>
            <a:srgbClr val="A3D979"/>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Compute</a:t>
            </a:r>
          </a:p>
        </p:txBody>
      </p:sp>
      <p:sp>
        <p:nvSpPr>
          <p:cNvPr id="19501" name="Rectangle 45"/>
          <p:cNvSpPr>
            <a:spLocks/>
          </p:cNvSpPr>
          <p:nvPr/>
        </p:nvSpPr>
        <p:spPr bwMode="auto">
          <a:xfrm>
            <a:off x="3723685" y="4580930"/>
            <a:ext cx="1071563" cy="392906"/>
          </a:xfrm>
          <a:prstGeom prst="rect">
            <a:avLst/>
          </a:prstGeom>
          <a:solidFill>
            <a:srgbClr val="FFFFFF"/>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DDDDDD"/>
                  </a:outerShdw>
                </a:effectLst>
                <a:latin typeface="Gill Sans"/>
                <a:ea typeface="Gill Sans" charset="0"/>
                <a:cs typeface="Gill Sans" charset="0"/>
                <a:sym typeface="Gill Sans" charset="0"/>
              </a:rPr>
              <a:t>Stall wait.</a:t>
            </a:r>
          </a:p>
        </p:txBody>
      </p:sp>
      <p:sp>
        <p:nvSpPr>
          <p:cNvPr id="19502" name="Rectangle 46"/>
          <p:cNvSpPr>
            <a:spLocks/>
          </p:cNvSpPr>
          <p:nvPr/>
        </p:nvSpPr>
        <p:spPr bwMode="auto">
          <a:xfrm>
            <a:off x="4795248" y="4580930"/>
            <a:ext cx="1071563" cy="392906"/>
          </a:xfrm>
          <a:prstGeom prst="rect">
            <a:avLst/>
          </a:prstGeom>
          <a:solidFill>
            <a:srgbClr val="84DDFD"/>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B1</a:t>
            </a:r>
          </a:p>
        </p:txBody>
      </p:sp>
      <p:sp>
        <p:nvSpPr>
          <p:cNvPr id="19503" name="Rectangle 47"/>
          <p:cNvSpPr>
            <a:spLocks/>
          </p:cNvSpPr>
          <p:nvPr/>
        </p:nvSpPr>
        <p:spPr bwMode="auto">
          <a:xfrm>
            <a:off x="2340296" y="4548828"/>
            <a:ext cx="210657" cy="3231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000000"/>
                </a:solidFill>
                <a:latin typeface="Gill Sans"/>
                <a:ea typeface="Gill Sans" pitchFamily="31" charset="0"/>
                <a:cs typeface="Gill Sans" pitchFamily="31" charset="0"/>
                <a:sym typeface="Gill Sans" pitchFamily="31" charset="0"/>
              </a:rPr>
              <a:t>B:</a:t>
            </a:r>
          </a:p>
        </p:txBody>
      </p:sp>
      <p:sp>
        <p:nvSpPr>
          <p:cNvPr id="19504" name="Rectangle 48"/>
          <p:cNvSpPr>
            <a:spLocks/>
          </p:cNvSpPr>
          <p:nvPr/>
        </p:nvSpPr>
        <p:spPr bwMode="auto">
          <a:xfrm>
            <a:off x="3071819" y="5817691"/>
            <a:ext cx="5616773" cy="660797"/>
          </a:xfrm>
          <a:prstGeom prst="rect">
            <a:avLst/>
          </a:prstGeom>
          <a:solidFill>
            <a:srgbClr val="C2E5A6"/>
          </a:solidFill>
          <a:ln w="12700">
            <a:solidFill>
              <a:schemeClr val="tx1"/>
            </a:solidFill>
            <a:miter lim="800000"/>
            <a:headEnd/>
            <a:tailEnd/>
          </a:ln>
        </p:spPr>
        <p:txBody>
          <a:bodyPr lIns="0" tIns="0" rIns="0" bIns="0" anchor="ctr">
            <a:prstTxWarp prst="textNoShape">
              <a:avLst/>
            </a:prstTxWarp>
          </a:bodyPr>
          <a:lstStyle/>
          <a:p>
            <a:pPr defTabSz="914165" fontAlgn="base">
              <a:spcBef>
                <a:spcPts val="352"/>
              </a:spcBef>
              <a:spcAft>
                <a:spcPct val="0"/>
              </a:spcAft>
            </a:pPr>
            <a:r>
              <a:rPr lang="en-US" sz="2000" dirty="0">
                <a:solidFill>
                  <a:srgbClr val="000000"/>
                </a:solidFill>
                <a:latin typeface="Gill Sans"/>
                <a:ea typeface="Gill Sans" pitchFamily="31" charset="0"/>
                <a:cs typeface="Gill Sans" pitchFamily="31" charset="0"/>
                <a:sym typeface="Gill Sans" pitchFamily="31" charset="0"/>
              </a:rPr>
              <a:t>Dynamically detect </a:t>
            </a:r>
            <a:r>
              <a:rPr lang="en-US" sz="2000" dirty="0">
                <a:solidFill>
                  <a:srgbClr val="D90B00"/>
                </a:solidFill>
                <a:latin typeface="Gill Sans"/>
                <a:ea typeface="Gill Sans" pitchFamily="31" charset="0"/>
                <a:cs typeface="Gill Sans" pitchFamily="31" charset="0"/>
                <a:sym typeface="Gill Sans" pitchFamily="31" charset="0"/>
              </a:rPr>
              <a:t>application A’s interference</a:t>
            </a:r>
            <a:r>
              <a:rPr lang="en-US" sz="2000" dirty="0">
                <a:solidFill>
                  <a:srgbClr val="000000"/>
                </a:solidFill>
                <a:latin typeface="Gill Sans"/>
                <a:ea typeface="Gill Sans" pitchFamily="31" charset="0"/>
                <a:cs typeface="Gill Sans" pitchFamily="31" charset="0"/>
                <a:sym typeface="Gill Sans" pitchFamily="31" charset="0"/>
              </a:rPr>
              <a:t> for application B and </a:t>
            </a:r>
            <a:r>
              <a:rPr lang="en-US" sz="2000" dirty="0">
                <a:solidFill>
                  <a:srgbClr val="003DCC"/>
                </a:solidFill>
                <a:latin typeface="Gill Sans"/>
                <a:ea typeface="Gill Sans" pitchFamily="31" charset="0"/>
                <a:cs typeface="Gill Sans" pitchFamily="31" charset="0"/>
                <a:sym typeface="Gill Sans" pitchFamily="31" charset="0"/>
              </a:rPr>
              <a:t>throttle down</a:t>
            </a:r>
            <a:r>
              <a:rPr lang="en-US" sz="2000" dirty="0">
                <a:solidFill>
                  <a:srgbClr val="000000"/>
                </a:solidFill>
                <a:latin typeface="Gill Sans"/>
                <a:ea typeface="Gill Sans" pitchFamily="31" charset="0"/>
                <a:cs typeface="Gill Sans" pitchFamily="31" charset="0"/>
                <a:sym typeface="Gill Sans" pitchFamily="31" charset="0"/>
              </a:rPr>
              <a:t> </a:t>
            </a:r>
            <a:r>
              <a:rPr lang="en-US" sz="2000" dirty="0">
                <a:solidFill>
                  <a:srgbClr val="D90B00"/>
                </a:solidFill>
                <a:latin typeface="Gill Sans"/>
                <a:ea typeface="Gill Sans" pitchFamily="31" charset="0"/>
                <a:cs typeface="Gill Sans" pitchFamily="31" charset="0"/>
                <a:sym typeface="Gill Sans" pitchFamily="31" charset="0"/>
              </a:rPr>
              <a:t>application A</a:t>
            </a:r>
          </a:p>
        </p:txBody>
      </p:sp>
      <p:sp>
        <p:nvSpPr>
          <p:cNvPr id="19505" name="Line 49"/>
          <p:cNvSpPr>
            <a:spLocks noChangeShapeType="1"/>
          </p:cNvSpPr>
          <p:nvPr/>
        </p:nvSpPr>
        <p:spPr bwMode="auto">
          <a:xfrm rot="10800000" flipH="1">
            <a:off x="3723680" y="5312049"/>
            <a:ext cx="5348883" cy="2232"/>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06" name="Rectangle 50"/>
          <p:cNvSpPr>
            <a:spLocks/>
          </p:cNvSpPr>
          <p:nvPr/>
        </p:nvSpPr>
        <p:spPr bwMode="auto">
          <a:xfrm>
            <a:off x="3920134" y="5037460"/>
            <a:ext cx="1910953" cy="258961"/>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Core A’s stall time</a:t>
            </a:r>
          </a:p>
        </p:txBody>
      </p:sp>
      <p:sp>
        <p:nvSpPr>
          <p:cNvPr id="19507" name="Line 51"/>
          <p:cNvSpPr>
            <a:spLocks noChangeShapeType="1"/>
          </p:cNvSpPr>
          <p:nvPr/>
        </p:nvSpPr>
        <p:spPr bwMode="auto">
          <a:xfrm rot="10800000" flipH="1">
            <a:off x="3723680" y="5679281"/>
            <a:ext cx="2143125"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08" name="Rectangle 52"/>
          <p:cNvSpPr>
            <a:spLocks/>
          </p:cNvSpPr>
          <p:nvPr/>
        </p:nvSpPr>
        <p:spPr bwMode="auto">
          <a:xfrm>
            <a:off x="3953332" y="5422533"/>
            <a:ext cx="1739635" cy="281327"/>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Core B’s stall time</a:t>
            </a:r>
          </a:p>
        </p:txBody>
      </p:sp>
      <p:sp>
        <p:nvSpPr>
          <p:cNvPr id="19509" name="AutoShape 53"/>
          <p:cNvSpPr>
            <a:spLocks/>
          </p:cNvSpPr>
          <p:nvPr/>
        </p:nvSpPr>
        <p:spPr bwMode="auto">
          <a:xfrm>
            <a:off x="62509" y="4134445"/>
            <a:ext cx="1339453" cy="848320"/>
          </a:xfrm>
          <a:prstGeom prst="roundRect">
            <a:avLst>
              <a:gd name="adj" fmla="val 15787"/>
            </a:avLst>
          </a:prstGeom>
          <a:solidFill>
            <a:srgbClr val="C2E5A6"/>
          </a:solidFill>
          <a:ln w="12700">
            <a:solidFill>
              <a:schemeClr val="tx1"/>
            </a:solid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Fair Source Throttling</a:t>
            </a:r>
          </a:p>
        </p:txBody>
      </p:sp>
      <p:sp>
        <p:nvSpPr>
          <p:cNvPr id="19510" name="Rectangle 54"/>
          <p:cNvSpPr>
            <a:spLocks/>
          </p:cNvSpPr>
          <p:nvPr/>
        </p:nvSpPr>
        <p:spPr bwMode="auto">
          <a:xfrm>
            <a:off x="4795248" y="4134445"/>
            <a:ext cx="1071563" cy="392906"/>
          </a:xfrm>
          <a:prstGeom prst="rect">
            <a:avLst/>
          </a:prstGeom>
          <a:solidFill>
            <a:srgbClr val="FFFFFF"/>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DDDDDD"/>
                  </a:outerShdw>
                </a:effectLst>
                <a:latin typeface="Gill Sans"/>
                <a:ea typeface="Gill Sans" charset="0"/>
                <a:cs typeface="Gill Sans" charset="0"/>
                <a:sym typeface="Gill Sans" charset="0"/>
              </a:rPr>
              <a:t>Stall wait.</a:t>
            </a:r>
          </a:p>
        </p:txBody>
      </p:sp>
      <p:sp>
        <p:nvSpPr>
          <p:cNvPr id="19511" name="Rectangle 55"/>
          <p:cNvSpPr>
            <a:spLocks/>
          </p:cNvSpPr>
          <p:nvPr/>
        </p:nvSpPr>
        <p:spPr bwMode="auto">
          <a:xfrm>
            <a:off x="3821906" y="3295055"/>
            <a:ext cx="2696766" cy="634008"/>
          </a:xfrm>
          <a:prstGeom prst="rect">
            <a:avLst/>
          </a:prstGeom>
          <a:solidFill>
            <a:srgbClr val="F3EB00"/>
          </a:solidFill>
          <a:ln w="25400">
            <a:solidFill>
              <a:schemeClr val="tx1"/>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12" name="Rectangle 56"/>
          <p:cNvSpPr>
            <a:spLocks/>
          </p:cNvSpPr>
          <p:nvPr/>
        </p:nvSpPr>
        <p:spPr bwMode="auto">
          <a:xfrm>
            <a:off x="4955977" y="3607594"/>
            <a:ext cx="1089422" cy="241102"/>
          </a:xfrm>
          <a:prstGeom prst="rect">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13" name="Line 57"/>
          <p:cNvSpPr>
            <a:spLocks noChangeShapeType="1"/>
          </p:cNvSpPr>
          <p:nvPr/>
        </p:nvSpPr>
        <p:spPr bwMode="auto">
          <a:xfrm flipH="1">
            <a:off x="6045404" y="3723680"/>
            <a:ext cx="1357313" cy="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14" name="Rectangle 58"/>
          <p:cNvSpPr>
            <a:spLocks/>
          </p:cNvSpPr>
          <p:nvPr/>
        </p:nvSpPr>
        <p:spPr bwMode="auto">
          <a:xfrm>
            <a:off x="3848695" y="3281660"/>
            <a:ext cx="2634258" cy="330398"/>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Request Generation Order</a:t>
            </a:r>
          </a:p>
        </p:txBody>
      </p:sp>
      <p:sp>
        <p:nvSpPr>
          <p:cNvPr id="19515" name="Rectangle 59"/>
          <p:cNvSpPr>
            <a:spLocks/>
          </p:cNvSpPr>
          <p:nvPr/>
        </p:nvSpPr>
        <p:spPr bwMode="auto">
          <a:xfrm>
            <a:off x="4313045" y="3567416"/>
            <a:ext cx="383977" cy="303609"/>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A1</a:t>
            </a:r>
            <a:r>
              <a:rPr lang="en-US" sz="1600" dirty="0">
                <a:solidFill>
                  <a:srgbClr val="000000"/>
                </a:solidFill>
                <a:latin typeface="Gill Sans"/>
                <a:ea typeface="Gill Sans" pitchFamily="31" charset="0"/>
                <a:cs typeface="Gill Sans" pitchFamily="31" charset="0"/>
                <a:sym typeface="Gill Sans" pitchFamily="31" charset="0"/>
              </a:rPr>
              <a:t>, </a:t>
            </a:r>
          </a:p>
        </p:txBody>
      </p:sp>
      <p:sp>
        <p:nvSpPr>
          <p:cNvPr id="19516" name="Rectangle 60"/>
          <p:cNvSpPr>
            <a:spLocks/>
          </p:cNvSpPr>
          <p:nvPr/>
        </p:nvSpPr>
        <p:spPr bwMode="auto">
          <a:xfrm>
            <a:off x="4536281" y="3558481"/>
            <a:ext cx="1169789" cy="330398"/>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A2, A3, A4, </a:t>
            </a:r>
          </a:p>
        </p:txBody>
      </p:sp>
      <p:sp>
        <p:nvSpPr>
          <p:cNvPr id="19517" name="Rectangle 61"/>
          <p:cNvSpPr>
            <a:spLocks/>
          </p:cNvSpPr>
          <p:nvPr/>
        </p:nvSpPr>
        <p:spPr bwMode="auto">
          <a:xfrm>
            <a:off x="5509617" y="3562946"/>
            <a:ext cx="482203" cy="330398"/>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B1</a:t>
            </a:r>
          </a:p>
        </p:txBody>
      </p:sp>
      <p:sp>
        <p:nvSpPr>
          <p:cNvPr id="19518" name="Rectangle 62"/>
          <p:cNvSpPr>
            <a:spLocks/>
          </p:cNvSpPr>
          <p:nvPr/>
        </p:nvSpPr>
        <p:spPr bwMode="auto">
          <a:xfrm>
            <a:off x="4652368" y="3598664"/>
            <a:ext cx="928688" cy="250031"/>
          </a:xfrm>
          <a:prstGeom prst="rect">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19" name="Rectangle 63"/>
          <p:cNvSpPr>
            <a:spLocks/>
          </p:cNvSpPr>
          <p:nvPr/>
        </p:nvSpPr>
        <p:spPr bwMode="auto">
          <a:xfrm>
            <a:off x="5616779" y="3598664"/>
            <a:ext cx="267891" cy="250031"/>
          </a:xfrm>
          <a:prstGeom prst="rect">
            <a:avLst/>
          </a:prstGeom>
          <a:noFill/>
          <a:ln w="25400">
            <a:solidFill>
              <a:srgbClr val="290082"/>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20" name="Freeform 64"/>
          <p:cNvSpPr>
            <a:spLocks/>
          </p:cNvSpPr>
          <p:nvPr/>
        </p:nvSpPr>
        <p:spPr bwMode="auto">
          <a:xfrm>
            <a:off x="5072062" y="3848695"/>
            <a:ext cx="830461" cy="205383"/>
          </a:xfrm>
          <a:custGeom>
            <a:avLst/>
            <a:gdLst>
              <a:gd name="T0" fmla="*/ 0 w 21600"/>
              <a:gd name="T1" fmla="*/ 9426 h 21444"/>
              <a:gd name="T2" fmla="*/ 622319 w 21600"/>
              <a:gd name="T3" fmla="*/ 292086 h 21444"/>
              <a:gd name="T4" fmla="*/ 1181100 w 21600"/>
              <a:gd name="T5" fmla="*/ 0 h 21444"/>
              <a:gd name="T6" fmla="*/ 0 60000 65536"/>
              <a:gd name="T7" fmla="*/ 0 60000 65536"/>
              <a:gd name="T8" fmla="*/ 0 60000 65536"/>
              <a:gd name="T9" fmla="*/ 0 w 21600"/>
              <a:gd name="T10" fmla="*/ 0 h 21444"/>
              <a:gd name="T11" fmla="*/ 21600 w 21600"/>
              <a:gd name="T12" fmla="*/ 21444 h 21444"/>
            </a:gdLst>
            <a:ahLst/>
            <a:cxnLst>
              <a:cxn ang="T6">
                <a:pos x="T0" y="T1"/>
              </a:cxn>
              <a:cxn ang="T7">
                <a:pos x="T2" y="T3"/>
              </a:cxn>
              <a:cxn ang="T8">
                <a:pos x="T4" y="T5"/>
              </a:cxn>
            </a:cxnLst>
            <a:rect l="T9" t="T10" r="T11" b="T12"/>
            <a:pathLst>
              <a:path w="21600" h="21444">
                <a:moveTo>
                  <a:pt x="0" y="692"/>
                </a:moveTo>
                <a:cubicBezTo>
                  <a:pt x="0" y="692"/>
                  <a:pt x="8956" y="21600"/>
                  <a:pt x="11381" y="21443"/>
                </a:cubicBezTo>
                <a:cubicBezTo>
                  <a:pt x="13707" y="21293"/>
                  <a:pt x="21600" y="0"/>
                  <a:pt x="21600" y="0"/>
                </a:cubicBezTo>
              </a:path>
            </a:pathLst>
          </a:custGeom>
          <a:noFill/>
          <a:ln w="25400">
            <a:solidFill>
              <a:schemeClr val="tx1"/>
            </a:solidFill>
            <a:prstDash val="sysDot"/>
            <a:miter lim="800000"/>
            <a:headEnd type="triangle" w="med" len="med"/>
            <a:tailEnd type="triangle" w="med" len="me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21" name="Rectangle 65"/>
          <p:cNvSpPr>
            <a:spLocks/>
          </p:cNvSpPr>
          <p:nvPr/>
        </p:nvSpPr>
        <p:spPr bwMode="auto">
          <a:xfrm>
            <a:off x="4545211" y="3562946"/>
            <a:ext cx="508992" cy="330398"/>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B1</a:t>
            </a:r>
            <a:r>
              <a:rPr lang="en-US" sz="1600" dirty="0">
                <a:solidFill>
                  <a:srgbClr val="000000"/>
                </a:solidFill>
                <a:latin typeface="Gill Sans"/>
                <a:ea typeface="Gill Sans" pitchFamily="31" charset="0"/>
                <a:cs typeface="Gill Sans" pitchFamily="31" charset="0"/>
                <a:sym typeface="Gill Sans" pitchFamily="31" charset="0"/>
              </a:rPr>
              <a:t>, </a:t>
            </a:r>
          </a:p>
        </p:txBody>
      </p:sp>
      <p:sp>
        <p:nvSpPr>
          <p:cNvPr id="19522" name="Rectangle 66"/>
          <p:cNvSpPr>
            <a:spLocks/>
          </p:cNvSpPr>
          <p:nvPr/>
        </p:nvSpPr>
        <p:spPr bwMode="auto">
          <a:xfrm>
            <a:off x="4777383" y="3562946"/>
            <a:ext cx="1401961" cy="330398"/>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A2, A3, A4</a:t>
            </a:r>
          </a:p>
        </p:txBody>
      </p:sp>
      <p:sp>
        <p:nvSpPr>
          <p:cNvPr id="19523" name="Rectangle 67"/>
          <p:cNvSpPr>
            <a:spLocks/>
          </p:cNvSpPr>
          <p:nvPr/>
        </p:nvSpPr>
        <p:spPr bwMode="auto">
          <a:xfrm>
            <a:off x="954743" y="116046"/>
            <a:ext cx="1972700" cy="562654"/>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queue of requests to </a:t>
            </a:r>
          </a:p>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shared resources</a:t>
            </a:r>
          </a:p>
        </p:txBody>
      </p:sp>
      <p:sp>
        <p:nvSpPr>
          <p:cNvPr id="19524" name="Rectangle 68"/>
          <p:cNvSpPr>
            <a:spLocks/>
          </p:cNvSpPr>
          <p:nvPr/>
        </p:nvSpPr>
        <p:spPr bwMode="auto">
          <a:xfrm>
            <a:off x="904513" y="3536117"/>
            <a:ext cx="1972700" cy="562654"/>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queue of requests to </a:t>
            </a:r>
          </a:p>
          <a:p>
            <a:pPr algn="ctr" defTabSz="914165" fontAlgn="base">
              <a:spcBef>
                <a:spcPct val="0"/>
              </a:spcBef>
              <a:spcAft>
                <a:spcPct val="0"/>
              </a:spcAft>
            </a:pPr>
            <a:r>
              <a:rPr lang="en-US" dirty="0">
                <a:solidFill>
                  <a:srgbClr val="000000"/>
                </a:solidFill>
                <a:latin typeface="Gill Sans"/>
                <a:ea typeface="Gill Sans" pitchFamily="31" charset="0"/>
                <a:cs typeface="Gill Sans" pitchFamily="31" charset="0"/>
                <a:sym typeface="Gill Sans" pitchFamily="31" charset="0"/>
              </a:rPr>
              <a:t>shared resources</a:t>
            </a:r>
          </a:p>
        </p:txBody>
      </p:sp>
      <p:sp>
        <p:nvSpPr>
          <p:cNvPr id="19525" name="Line 69"/>
          <p:cNvSpPr>
            <a:spLocks noChangeShapeType="1"/>
          </p:cNvSpPr>
          <p:nvPr/>
        </p:nvSpPr>
        <p:spPr bwMode="auto">
          <a:xfrm>
            <a:off x="8009930" y="1732359"/>
            <a:ext cx="0" cy="3170039"/>
          </a:xfrm>
          <a:prstGeom prst="line">
            <a:avLst/>
          </a:prstGeom>
          <a:noFill/>
          <a:ln w="25400">
            <a:solidFill>
              <a:srgbClr val="343434"/>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26" name="Line 70"/>
          <p:cNvSpPr>
            <a:spLocks noChangeShapeType="1"/>
          </p:cNvSpPr>
          <p:nvPr/>
        </p:nvSpPr>
        <p:spPr bwMode="auto">
          <a:xfrm rot="10800000" flipH="1">
            <a:off x="8009930" y="4830961"/>
            <a:ext cx="1053703" cy="0"/>
          </a:xfrm>
          <a:prstGeom prst="line">
            <a:avLst/>
          </a:prstGeom>
          <a:noFill/>
          <a:ln w="38100">
            <a:solidFill>
              <a:srgbClr val="FF2712"/>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27" name="Line 71"/>
          <p:cNvSpPr>
            <a:spLocks noChangeShapeType="1"/>
          </p:cNvSpPr>
          <p:nvPr/>
        </p:nvSpPr>
        <p:spPr bwMode="auto">
          <a:xfrm>
            <a:off x="9072563" y="1955607"/>
            <a:ext cx="0" cy="3643313"/>
          </a:xfrm>
          <a:prstGeom prst="line">
            <a:avLst/>
          </a:prstGeom>
          <a:noFill/>
          <a:ln w="25400">
            <a:solidFill>
              <a:srgbClr val="343434"/>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28" name="Line 72"/>
          <p:cNvSpPr>
            <a:spLocks noChangeShapeType="1"/>
          </p:cNvSpPr>
          <p:nvPr/>
        </p:nvSpPr>
        <p:spPr bwMode="auto">
          <a:xfrm>
            <a:off x="5866805" y="5402462"/>
            <a:ext cx="0" cy="312539"/>
          </a:xfrm>
          <a:prstGeom prst="line">
            <a:avLst/>
          </a:prstGeom>
          <a:noFill/>
          <a:ln w="25400">
            <a:solidFill>
              <a:srgbClr val="343434"/>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29" name="Line 73"/>
          <p:cNvSpPr>
            <a:spLocks noChangeShapeType="1"/>
          </p:cNvSpPr>
          <p:nvPr/>
        </p:nvSpPr>
        <p:spPr bwMode="auto">
          <a:xfrm>
            <a:off x="5866805" y="5554266"/>
            <a:ext cx="3178969" cy="0"/>
          </a:xfrm>
          <a:prstGeom prst="line">
            <a:avLst/>
          </a:prstGeom>
          <a:noFill/>
          <a:ln w="50800">
            <a:solidFill>
              <a:srgbClr val="FF2712"/>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30" name="Rectangle 74"/>
          <p:cNvSpPr>
            <a:spLocks/>
          </p:cNvSpPr>
          <p:nvPr/>
        </p:nvSpPr>
        <p:spPr bwMode="auto">
          <a:xfrm>
            <a:off x="6426220" y="5317063"/>
            <a:ext cx="1514312" cy="215444"/>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1400" dirty="0">
                <a:solidFill>
                  <a:srgbClr val="D90B00"/>
                </a:solidFill>
                <a:latin typeface="Gill Sans"/>
                <a:ea typeface="Gill Sans" pitchFamily="31" charset="0"/>
                <a:cs typeface="Gill Sans" pitchFamily="31" charset="0"/>
                <a:sym typeface="Gill Sans" pitchFamily="31" charset="0"/>
              </a:rPr>
              <a:t>Saved Cycles Core B</a:t>
            </a:r>
          </a:p>
        </p:txBody>
      </p:sp>
      <p:sp>
        <p:nvSpPr>
          <p:cNvPr id="19531" name="Oval 75"/>
          <p:cNvSpPr>
            <a:spLocks/>
          </p:cNvSpPr>
          <p:nvPr/>
        </p:nvSpPr>
        <p:spPr bwMode="auto">
          <a:xfrm>
            <a:off x="6232922" y="5179220"/>
            <a:ext cx="1893094" cy="482203"/>
          </a:xfrm>
          <a:prstGeom prst="ellipse">
            <a:avLst/>
          </a:prstGeom>
          <a:noFill/>
          <a:ln w="50800">
            <a:solidFill>
              <a:srgbClr val="FF2712"/>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32" name="Freeform 76"/>
          <p:cNvSpPr>
            <a:spLocks/>
          </p:cNvSpPr>
          <p:nvPr/>
        </p:nvSpPr>
        <p:spPr bwMode="auto">
          <a:xfrm>
            <a:off x="1455539" y="714377"/>
            <a:ext cx="794742" cy="1678781"/>
          </a:xfrm>
          <a:custGeom>
            <a:avLst/>
            <a:gdLst>
              <a:gd name="T0" fmla="*/ 0 w 21600"/>
              <a:gd name="T1" fmla="*/ 0 h 21600"/>
              <a:gd name="T2" fmla="*/ 0 w 21600"/>
              <a:gd name="T3" fmla="*/ 2387600 h 21600"/>
              <a:gd name="T4" fmla="*/ 1130300 w 21600"/>
              <a:gd name="T5" fmla="*/ 2387600 h 21600"/>
              <a:gd name="T6" fmla="*/ 113030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path>
            </a:pathLst>
          </a:custGeom>
          <a:noFill/>
          <a:ln w="25400">
            <a:solidFill>
              <a:srgbClr val="6E7A89"/>
            </a:solidFill>
            <a:prstDash val="sysDot"/>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33" name="Oval 77"/>
          <p:cNvSpPr>
            <a:spLocks/>
          </p:cNvSpPr>
          <p:nvPr/>
        </p:nvSpPr>
        <p:spPr bwMode="auto">
          <a:xfrm>
            <a:off x="3205759" y="107156"/>
            <a:ext cx="3911203" cy="544711"/>
          </a:xfrm>
          <a:prstGeom prst="ellipse">
            <a:avLst/>
          </a:prstGeom>
          <a:noFill/>
          <a:ln w="38100">
            <a:solidFill>
              <a:srgbClr val="FF2712"/>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34" name="Freeform 78"/>
          <p:cNvSpPr>
            <a:spLocks/>
          </p:cNvSpPr>
          <p:nvPr/>
        </p:nvSpPr>
        <p:spPr bwMode="auto">
          <a:xfrm>
            <a:off x="1455545" y="4063009"/>
            <a:ext cx="759023" cy="1741289"/>
          </a:xfrm>
          <a:custGeom>
            <a:avLst/>
            <a:gdLst>
              <a:gd name="T0" fmla="*/ 0 w 21600"/>
              <a:gd name="T1" fmla="*/ 0 h 21600"/>
              <a:gd name="T2" fmla="*/ 0 w 21600"/>
              <a:gd name="T3" fmla="*/ 2476500 h 21600"/>
              <a:gd name="T4" fmla="*/ 1079500 w 21600"/>
              <a:gd name="T5" fmla="*/ 2476500 h 21600"/>
              <a:gd name="T6" fmla="*/ 107950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path>
            </a:pathLst>
          </a:custGeom>
          <a:noFill/>
          <a:ln w="25400">
            <a:solidFill>
              <a:srgbClr val="6E7A89"/>
            </a:solidFill>
            <a:prstDash val="sysDot"/>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35" name="Rectangle 79"/>
          <p:cNvSpPr>
            <a:spLocks/>
          </p:cNvSpPr>
          <p:nvPr/>
        </p:nvSpPr>
        <p:spPr bwMode="auto">
          <a:xfrm>
            <a:off x="584144" y="5406078"/>
            <a:ext cx="743793" cy="323165"/>
          </a:xfrm>
          <a:prstGeom prst="rect">
            <a:avLst/>
          </a:prstGeom>
          <a:noFill/>
          <a:ln w="12700">
            <a:noFill/>
            <a:miter lim="800000"/>
            <a:headEnd/>
            <a:tailEnd/>
          </a:ln>
        </p:spPr>
        <p:txBody>
          <a:bodyPr wrap="none" lIns="0" tIns="0" rIns="0" bIns="0" anchor="ctr">
            <a:prstTxWarp prst="textNoShape">
              <a:avLst/>
            </a:prstTxWarp>
            <a:spAutoFit/>
          </a:bodyPr>
          <a:lstStyle/>
          <a:p>
            <a:pPr algn="ctr" defTabSz="914165" fontAlgn="base">
              <a:spcBef>
                <a:spcPct val="0"/>
              </a:spcBef>
              <a:spcAft>
                <a:spcPct val="0"/>
              </a:spcAft>
            </a:pPr>
            <a:r>
              <a:rPr lang="en-US" sz="2100" dirty="0">
                <a:solidFill>
                  <a:srgbClr val="000000"/>
                </a:solidFill>
                <a:latin typeface="Gill Sans"/>
                <a:ea typeface="Gill Sans" pitchFamily="31" charset="0"/>
                <a:cs typeface="Gill Sans" pitchFamily="31" charset="0"/>
                <a:sym typeface="Gill Sans" pitchFamily="31" charset="0"/>
              </a:rPr>
              <a:t>Oldest</a:t>
            </a:r>
          </a:p>
        </p:txBody>
      </p:sp>
      <p:sp>
        <p:nvSpPr>
          <p:cNvPr id="19536" name="Line 80"/>
          <p:cNvSpPr>
            <a:spLocks noChangeShapeType="1"/>
          </p:cNvSpPr>
          <p:nvPr/>
        </p:nvSpPr>
        <p:spPr bwMode="auto">
          <a:xfrm flipH="1">
            <a:off x="1321594" y="5589984"/>
            <a:ext cx="205383" cy="0"/>
          </a:xfrm>
          <a:prstGeom prst="line">
            <a:avLst/>
          </a:prstGeom>
          <a:noFill/>
          <a:ln w="25400">
            <a:solidFill>
              <a:schemeClr val="tx1"/>
            </a:solidFill>
            <a:prstDash val="sysDot"/>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37" name="Rectangle 81"/>
          <p:cNvSpPr>
            <a:spLocks/>
          </p:cNvSpPr>
          <p:nvPr/>
        </p:nvSpPr>
        <p:spPr bwMode="auto">
          <a:xfrm>
            <a:off x="3036100" y="2335113"/>
            <a:ext cx="5616773" cy="660797"/>
          </a:xfrm>
          <a:prstGeom prst="rect">
            <a:avLst/>
          </a:prstGeom>
          <a:solidFill>
            <a:srgbClr val="C2E5A6"/>
          </a:solidFill>
          <a:ln w="12700">
            <a:solidFill>
              <a:schemeClr val="tx1"/>
            </a:solidFill>
            <a:miter lim="800000"/>
            <a:headEnd/>
            <a:tailEnd/>
          </a:ln>
        </p:spPr>
        <p:txBody>
          <a:bodyPr lIns="0" tIns="0" rIns="0" bIns="0" anchor="ctr">
            <a:prstTxWarp prst="textNoShape">
              <a:avLst/>
            </a:prstTxWarp>
          </a:bodyPr>
          <a:lstStyle/>
          <a:p>
            <a:pPr defTabSz="914165" fontAlgn="base">
              <a:spcBef>
                <a:spcPts val="2461"/>
              </a:spcBef>
              <a:spcAft>
                <a:spcPct val="0"/>
              </a:spcAft>
            </a:pPr>
            <a:r>
              <a:rPr lang="en-US" sz="2000" dirty="0">
                <a:solidFill>
                  <a:srgbClr val="D90B00"/>
                </a:solidFill>
                <a:latin typeface="Gill Sans"/>
                <a:ea typeface="Gill Sans" pitchFamily="31" charset="0"/>
                <a:cs typeface="Gill Sans" pitchFamily="31" charset="0"/>
                <a:sym typeface="Gill Sans" pitchFamily="31" charset="0"/>
              </a:rPr>
              <a:t>Intensive application A</a:t>
            </a:r>
            <a:r>
              <a:rPr lang="en-US" sz="2000" dirty="0">
                <a:solidFill>
                  <a:srgbClr val="000000"/>
                </a:solidFill>
                <a:latin typeface="Gill Sans"/>
                <a:ea typeface="Gill Sans" pitchFamily="31" charset="0"/>
                <a:cs typeface="Gill Sans" pitchFamily="31" charset="0"/>
                <a:sym typeface="Gill Sans" pitchFamily="31" charset="0"/>
              </a:rPr>
              <a:t> generates many requests and causes </a:t>
            </a:r>
            <a:r>
              <a:rPr lang="en-US" sz="2000" dirty="0">
                <a:solidFill>
                  <a:srgbClr val="D90B00"/>
                </a:solidFill>
                <a:latin typeface="Gill Sans"/>
                <a:ea typeface="Gill Sans" pitchFamily="31" charset="0"/>
                <a:cs typeface="Gill Sans" pitchFamily="31" charset="0"/>
                <a:sym typeface="Gill Sans" pitchFamily="31" charset="0"/>
              </a:rPr>
              <a:t>long stall times</a:t>
            </a:r>
            <a:r>
              <a:rPr lang="en-US" sz="2000" dirty="0">
                <a:solidFill>
                  <a:srgbClr val="000000"/>
                </a:solidFill>
                <a:latin typeface="Gill Sans"/>
                <a:ea typeface="Gill Sans" pitchFamily="31" charset="0"/>
                <a:cs typeface="Gill Sans" pitchFamily="31" charset="0"/>
                <a:sym typeface="Gill Sans" pitchFamily="31" charset="0"/>
              </a:rPr>
              <a:t> for less intensive application B</a:t>
            </a:r>
          </a:p>
        </p:txBody>
      </p:sp>
      <p:sp>
        <p:nvSpPr>
          <p:cNvPr id="19538" name="Rectangle 82"/>
          <p:cNvSpPr>
            <a:spLocks/>
          </p:cNvSpPr>
          <p:nvPr/>
        </p:nvSpPr>
        <p:spPr bwMode="auto">
          <a:xfrm>
            <a:off x="7278812" y="3326308"/>
            <a:ext cx="1473398" cy="696516"/>
          </a:xfrm>
          <a:prstGeom prst="rect">
            <a:avLst/>
          </a:prstGeom>
          <a:noFill/>
          <a:ln w="127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sz="2100" dirty="0">
                <a:solidFill>
                  <a:srgbClr val="D90B00"/>
                </a:solidFill>
                <a:latin typeface="Gill Sans"/>
                <a:ea typeface="Gill Sans" pitchFamily="31" charset="0"/>
                <a:cs typeface="Gill Sans" pitchFamily="31" charset="0"/>
                <a:sym typeface="Gill Sans" pitchFamily="31" charset="0"/>
              </a:rPr>
              <a:t>Throttled </a:t>
            </a:r>
          </a:p>
          <a:p>
            <a:pPr algn="ctr" defTabSz="914165" fontAlgn="base">
              <a:spcBef>
                <a:spcPct val="0"/>
              </a:spcBef>
              <a:spcAft>
                <a:spcPct val="0"/>
              </a:spcAft>
            </a:pPr>
            <a:r>
              <a:rPr lang="en-US" sz="2100" dirty="0">
                <a:solidFill>
                  <a:srgbClr val="D90B00"/>
                </a:solidFill>
                <a:latin typeface="Gill Sans"/>
                <a:ea typeface="Gill Sans" pitchFamily="31" charset="0"/>
                <a:cs typeface="Gill Sans" pitchFamily="31" charset="0"/>
                <a:sym typeface="Gill Sans" pitchFamily="31" charset="0"/>
              </a:rPr>
              <a:t>Requests</a:t>
            </a:r>
          </a:p>
        </p:txBody>
      </p:sp>
      <p:sp>
        <p:nvSpPr>
          <p:cNvPr id="19539" name="Rectangle 83"/>
          <p:cNvSpPr>
            <a:spLocks/>
          </p:cNvSpPr>
          <p:nvPr/>
        </p:nvSpPr>
        <p:spPr bwMode="auto">
          <a:xfrm>
            <a:off x="8001006" y="413444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A4</a:t>
            </a:r>
          </a:p>
        </p:txBody>
      </p:sp>
      <p:sp>
        <p:nvSpPr>
          <p:cNvPr id="19540" name="Oval 84"/>
          <p:cNvSpPr>
            <a:spLocks/>
          </p:cNvSpPr>
          <p:nvPr/>
        </p:nvSpPr>
        <p:spPr bwMode="auto">
          <a:xfrm>
            <a:off x="7929563" y="4482703"/>
            <a:ext cx="1250156" cy="598289"/>
          </a:xfrm>
          <a:prstGeom prst="ellipse">
            <a:avLst/>
          </a:prstGeom>
          <a:noFill/>
          <a:ln w="50800">
            <a:solidFill>
              <a:srgbClr val="FF2712"/>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a:ea typeface="ヒラギノ角ゴ ProN W3"/>
              <a:cs typeface="ヒラギノ角ゴ ProN W3"/>
              <a:sym typeface="Gill Sans" pitchFamily="31" charset="0"/>
            </a:endParaRPr>
          </a:p>
        </p:txBody>
      </p:sp>
      <p:sp>
        <p:nvSpPr>
          <p:cNvPr id="19541" name="Rectangle 85"/>
          <p:cNvSpPr>
            <a:spLocks/>
          </p:cNvSpPr>
          <p:nvPr/>
        </p:nvSpPr>
        <p:spPr bwMode="auto">
          <a:xfrm>
            <a:off x="6929443" y="4134445"/>
            <a:ext cx="1071563" cy="392906"/>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algn="ctr" defTabSz="914165" fontAlgn="base">
              <a:spcBef>
                <a:spcPct val="0"/>
              </a:spcBef>
              <a:spcAft>
                <a:spcPct val="0"/>
              </a:spcAft>
              <a:defRPr/>
            </a:pPr>
            <a:r>
              <a:rPr lang="en-US" dirty="0">
                <a:solidFill>
                  <a:srgbClr val="000000"/>
                </a:solidFill>
                <a:effectLst>
                  <a:outerShdw blurRad="38100" dist="38100" dir="2700000" algn="tl">
                    <a:srgbClr val="FFFFFF"/>
                  </a:outerShdw>
                </a:effectLst>
                <a:latin typeface="Gill Sans"/>
                <a:ea typeface="Gill Sans" charset="0"/>
                <a:cs typeface="Gill Sans" charset="0"/>
                <a:sym typeface="Gill Sans" charset="0"/>
              </a:rPr>
              <a:t>Stall on A3</a:t>
            </a:r>
          </a:p>
        </p:txBody>
      </p:sp>
      <p:sp>
        <p:nvSpPr>
          <p:cNvPr id="19542" name="Rectangle 86"/>
          <p:cNvSpPr>
            <a:spLocks/>
          </p:cNvSpPr>
          <p:nvPr/>
        </p:nvSpPr>
        <p:spPr bwMode="auto">
          <a:xfrm>
            <a:off x="8063508" y="4585395"/>
            <a:ext cx="1143000" cy="482203"/>
          </a:xfrm>
          <a:prstGeom prst="rect">
            <a:avLst/>
          </a:prstGeom>
          <a:noFill/>
          <a:ln w="38100">
            <a:noFill/>
            <a:miter lim="800000"/>
            <a:headEnd/>
            <a:tailEnd/>
          </a:ln>
        </p:spPr>
        <p:txBody>
          <a:bodyPr lIns="0" tIns="0" rIns="0" bIns="0" anchor="ctr">
            <a:prstTxWarp prst="textNoShape">
              <a:avLst/>
            </a:prstTxWarp>
          </a:bodyPr>
          <a:lstStyle/>
          <a:p>
            <a:pPr algn="ctr" defTabSz="914165" fontAlgn="base">
              <a:spcBef>
                <a:spcPct val="0"/>
              </a:spcBef>
              <a:spcAft>
                <a:spcPct val="0"/>
              </a:spcAft>
            </a:pPr>
            <a:r>
              <a:rPr lang="en-US" sz="1400" dirty="0">
                <a:solidFill>
                  <a:srgbClr val="D90B00"/>
                </a:solidFill>
                <a:latin typeface="Gill Sans"/>
                <a:ea typeface="Gill Sans" pitchFamily="31" charset="0"/>
                <a:cs typeface="Gill Sans" pitchFamily="31" charset="0"/>
                <a:sym typeface="Gill Sans" pitchFamily="31" charset="0"/>
              </a:rPr>
              <a:t>Extra Cycles </a:t>
            </a:r>
          </a:p>
          <a:p>
            <a:pPr algn="ctr" defTabSz="914165" fontAlgn="base">
              <a:spcBef>
                <a:spcPct val="0"/>
              </a:spcBef>
              <a:spcAft>
                <a:spcPct val="0"/>
              </a:spcAft>
            </a:pPr>
            <a:r>
              <a:rPr lang="en-US" sz="1400" dirty="0">
                <a:solidFill>
                  <a:srgbClr val="D90B00"/>
                </a:solidFill>
                <a:latin typeface="Gill Sans"/>
                <a:ea typeface="Gill Sans" pitchFamily="31" charset="0"/>
                <a:cs typeface="Gill Sans" pitchFamily="31" charset="0"/>
                <a:sym typeface="Gill Sans" pitchFamily="31" charset="0"/>
              </a:rPr>
              <a:t>Core A</a:t>
            </a:r>
          </a:p>
        </p:txBody>
      </p:sp>
    </p:spTree>
    <p:extLst>
      <p:ext uri="{BB962C8B-B14F-4D97-AF65-F5344CB8AC3E}">
        <p14:creationId xmlns:p14="http://schemas.microsoft.com/office/powerpoint/2010/main" val="34507977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5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5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5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5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470"/>
                                        </p:tgtEl>
                                        <p:attrNameLst>
                                          <p:attrName>style.visibility</p:attrName>
                                        </p:attrNameLst>
                                      </p:cBhvr>
                                      <p:to>
                                        <p:strVal val="visible"/>
                                      </p:to>
                                    </p:set>
                                    <p:animEffect transition="in" filter="wipe(left)">
                                      <p:cBhvr>
                                        <p:cTn id="35" dur="500"/>
                                        <p:tgtEl>
                                          <p:spTgt spid="1947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475"/>
                                        </p:tgtEl>
                                        <p:attrNameLst>
                                          <p:attrName>style.visibility</p:attrName>
                                        </p:attrNameLst>
                                      </p:cBhvr>
                                      <p:to>
                                        <p:strVal val="visible"/>
                                      </p:to>
                                    </p:set>
                                    <p:animEffect transition="in" filter="wipe(left)">
                                      <p:cBhvr>
                                        <p:cTn id="38" dur="500"/>
                                        <p:tgtEl>
                                          <p:spTgt spid="1947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47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5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9533"/>
                                        </p:tgtEl>
                                        <p:attrNameLst>
                                          <p:attrName>style.visibility</p:attrName>
                                        </p:attrNameLst>
                                      </p:cBhvr>
                                      <p:to>
                                        <p:strVal val="hidden"/>
                                      </p:to>
                                    </p:set>
                                  </p:childTnLst>
                                </p:cTn>
                              </p:par>
                              <p:par>
                                <p:cTn id="49" presetID="1" presetClass="entr" presetSubtype="0" fill="hold" grpId="0" nodeType="withEffect">
                                  <p:stCondLst>
                                    <p:cond delay="200"/>
                                  </p:stCondLst>
                                  <p:childTnLst>
                                    <p:set>
                                      <p:cBhvr>
                                        <p:cTn id="50" dur="1" fill="hold">
                                          <p:stCondLst>
                                            <p:cond delay="0"/>
                                          </p:stCondLst>
                                        </p:cTn>
                                        <p:tgtEl>
                                          <p:spTgt spid="19459"/>
                                        </p:tgtEl>
                                        <p:attrNameLst>
                                          <p:attrName>style.visibility</p:attrName>
                                        </p:attrNameLst>
                                      </p:cBhvr>
                                      <p:to>
                                        <p:strVal val="visible"/>
                                      </p:to>
                                    </p:set>
                                  </p:childTnLst>
                                </p:cTn>
                              </p:par>
                            </p:childTnLst>
                          </p:cTn>
                        </p:par>
                        <p:par>
                          <p:cTn id="51" fill="hold">
                            <p:stCondLst>
                              <p:cond delay="200"/>
                            </p:stCondLst>
                            <p:childTnLst>
                              <p:par>
                                <p:cTn id="52" presetID="1" presetClass="entr" presetSubtype="0" fill="hold" grpId="0" nodeType="afterEffect">
                                  <p:stCondLst>
                                    <p:cond delay="200"/>
                                  </p:stCondLst>
                                  <p:childTnLst>
                                    <p:set>
                                      <p:cBhvr>
                                        <p:cTn id="53" dur="1" fill="hold">
                                          <p:stCondLst>
                                            <p:cond delay="0"/>
                                          </p:stCondLst>
                                        </p:cTn>
                                        <p:tgtEl>
                                          <p:spTgt spid="19460"/>
                                        </p:tgtEl>
                                        <p:attrNameLst>
                                          <p:attrName>style.visibility</p:attrName>
                                        </p:attrNameLst>
                                      </p:cBhvr>
                                      <p:to>
                                        <p:strVal val="visible"/>
                                      </p:to>
                                    </p:set>
                                  </p:childTnLst>
                                </p:cTn>
                              </p:par>
                            </p:childTnLst>
                          </p:cTn>
                        </p:par>
                        <p:par>
                          <p:cTn id="54" fill="hold">
                            <p:stCondLst>
                              <p:cond delay="400"/>
                            </p:stCondLst>
                            <p:childTnLst>
                              <p:par>
                                <p:cTn id="55" presetID="1" presetClass="entr" presetSubtype="0" fill="hold" grpId="0" nodeType="afterEffect">
                                  <p:stCondLst>
                                    <p:cond delay="200"/>
                                  </p:stCondLst>
                                  <p:childTnLst>
                                    <p:set>
                                      <p:cBhvr>
                                        <p:cTn id="56" dur="1" fill="hold">
                                          <p:stCondLst>
                                            <p:cond delay="0"/>
                                          </p:stCondLst>
                                        </p:cTn>
                                        <p:tgtEl>
                                          <p:spTgt spid="19461"/>
                                        </p:tgtEl>
                                        <p:attrNameLst>
                                          <p:attrName>style.visibility</p:attrName>
                                        </p:attrNameLst>
                                      </p:cBhvr>
                                      <p:to>
                                        <p:strVal val="visible"/>
                                      </p:to>
                                    </p:set>
                                  </p:childTnLst>
                                </p:cTn>
                              </p:par>
                            </p:childTnLst>
                          </p:cTn>
                        </p:par>
                        <p:par>
                          <p:cTn id="57" fill="hold">
                            <p:stCondLst>
                              <p:cond delay="600"/>
                            </p:stCondLst>
                            <p:childTnLst>
                              <p:par>
                                <p:cTn id="58" presetID="1" presetClass="entr" presetSubtype="0" fill="hold" grpId="0" nodeType="afterEffect">
                                  <p:stCondLst>
                                    <p:cond delay="200"/>
                                  </p:stCondLst>
                                  <p:childTnLst>
                                    <p:set>
                                      <p:cBhvr>
                                        <p:cTn id="59" dur="1" fill="hold">
                                          <p:stCondLst>
                                            <p:cond delay="0"/>
                                          </p:stCondLst>
                                        </p:cTn>
                                        <p:tgtEl>
                                          <p:spTgt spid="19457"/>
                                        </p:tgtEl>
                                        <p:attrNameLst>
                                          <p:attrName>style.visibility</p:attrName>
                                        </p:attrNameLst>
                                      </p:cBhvr>
                                      <p:to>
                                        <p:strVal val="visible"/>
                                      </p:to>
                                    </p:set>
                                  </p:childTnLst>
                                </p:cTn>
                              </p:par>
                            </p:childTnLst>
                          </p:cTn>
                        </p:par>
                        <p:par>
                          <p:cTn id="60" fill="hold">
                            <p:stCondLst>
                              <p:cond delay="800"/>
                            </p:stCondLst>
                            <p:childTnLst>
                              <p:par>
                                <p:cTn id="61" presetID="1" presetClass="entr" presetSubtype="0" fill="hold" grpId="0" nodeType="afterEffect">
                                  <p:stCondLst>
                                    <p:cond delay="200"/>
                                  </p:stCondLst>
                                  <p:childTnLst>
                                    <p:set>
                                      <p:cBhvr>
                                        <p:cTn id="62" dur="1" fill="hold">
                                          <p:stCondLst>
                                            <p:cond delay="0"/>
                                          </p:stCondLst>
                                        </p:cTn>
                                        <p:tgtEl>
                                          <p:spTgt spid="194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9471"/>
                                        </p:tgtEl>
                                        <p:attrNameLst>
                                          <p:attrName>style.visibility</p:attrName>
                                        </p:attrNameLst>
                                      </p:cBhvr>
                                      <p:to>
                                        <p:strVal val="visible"/>
                                      </p:to>
                                    </p:set>
                                    <p:animEffect transition="in" filter="wipe(left)">
                                      <p:cBhvr>
                                        <p:cTn id="67" dur="500"/>
                                        <p:tgtEl>
                                          <p:spTgt spid="19471"/>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9472"/>
                                        </p:tgtEl>
                                        <p:attrNameLst>
                                          <p:attrName>style.visibility</p:attrName>
                                        </p:attrNameLst>
                                      </p:cBhvr>
                                      <p:to>
                                        <p:strVal val="visible"/>
                                      </p:to>
                                    </p:set>
                                    <p:animEffect transition="in" filter="wipe(left)">
                                      <p:cBhvr>
                                        <p:cTn id="71" dur="500"/>
                                        <p:tgtEl>
                                          <p:spTgt spid="19472"/>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19473"/>
                                        </p:tgtEl>
                                        <p:attrNameLst>
                                          <p:attrName>style.visibility</p:attrName>
                                        </p:attrNameLst>
                                      </p:cBhvr>
                                      <p:to>
                                        <p:strVal val="visible"/>
                                      </p:to>
                                    </p:set>
                                    <p:animEffect transition="in" filter="wipe(left)">
                                      <p:cBhvr>
                                        <p:cTn id="75" dur="500"/>
                                        <p:tgtEl>
                                          <p:spTgt spid="19473"/>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19474"/>
                                        </p:tgtEl>
                                        <p:attrNameLst>
                                          <p:attrName>style.visibility</p:attrName>
                                        </p:attrNameLst>
                                      </p:cBhvr>
                                      <p:to>
                                        <p:strVal val="visible"/>
                                      </p:to>
                                    </p:set>
                                    <p:animEffect transition="in" filter="wipe(left)">
                                      <p:cBhvr>
                                        <p:cTn id="79" dur="500"/>
                                        <p:tgtEl>
                                          <p:spTgt spid="19474"/>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9481"/>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948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9476"/>
                                        </p:tgtEl>
                                        <p:attrNameLst>
                                          <p:attrName>style.visibility</p:attrName>
                                        </p:attrNameLst>
                                      </p:cBhvr>
                                      <p:to>
                                        <p:strVal val="visible"/>
                                      </p:to>
                                    </p:set>
                                    <p:animEffect transition="in" filter="wipe(left)">
                                      <p:cBhvr>
                                        <p:cTn id="90" dur="500"/>
                                        <p:tgtEl>
                                          <p:spTgt spid="1947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9477"/>
                                        </p:tgtEl>
                                        <p:attrNameLst>
                                          <p:attrName>style.visibility</p:attrName>
                                        </p:attrNameLst>
                                      </p:cBhvr>
                                      <p:to>
                                        <p:strVal val="visible"/>
                                      </p:to>
                                    </p:set>
                                    <p:animEffect transition="in" filter="wipe(left)">
                                      <p:cBhvr>
                                        <p:cTn id="95" dur="500"/>
                                        <p:tgtEl>
                                          <p:spTgt spid="19477"/>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9483"/>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9484"/>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9537"/>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9514"/>
                                        </p:tgtEl>
                                        <p:attrNameLst>
                                          <p:attrName>style.visibility</p:attrName>
                                        </p:attrNameLst>
                                      </p:cBhvr>
                                      <p:to>
                                        <p:strVal val="visible"/>
                                      </p:to>
                                    </p:set>
                                  </p:childTnLst>
                                </p:cTn>
                              </p:par>
                            </p:childTnLst>
                          </p:cTn>
                        </p:par>
                        <p:par>
                          <p:cTn id="110" fill="hold">
                            <p:stCondLst>
                              <p:cond delay="0"/>
                            </p:stCondLst>
                            <p:childTnLst>
                              <p:par>
                                <p:cTn id="111" presetID="1" presetClass="entr" presetSubtype="0" fill="hold" grpId="0" nodeType="afterEffect">
                                  <p:stCondLst>
                                    <p:cond delay="0"/>
                                  </p:stCondLst>
                                  <p:childTnLst>
                                    <p:set>
                                      <p:cBhvr>
                                        <p:cTn id="112" dur="1" fill="hold">
                                          <p:stCondLst>
                                            <p:cond delay="0"/>
                                          </p:stCondLst>
                                        </p:cTn>
                                        <p:tgtEl>
                                          <p:spTgt spid="19497"/>
                                        </p:tgtEl>
                                        <p:attrNameLst>
                                          <p:attrName>style.visibility</p:attrName>
                                        </p:attrNameLst>
                                      </p:cBhvr>
                                      <p:to>
                                        <p:strVal val="visible"/>
                                      </p:to>
                                    </p:set>
                                  </p:childTnLst>
                                </p:cTn>
                              </p:par>
                            </p:childTnLst>
                          </p:cTn>
                        </p:par>
                        <p:par>
                          <p:cTn id="113" fill="hold">
                            <p:stCondLst>
                              <p:cond delay="0"/>
                            </p:stCondLst>
                            <p:childTnLst>
                              <p:par>
                                <p:cTn id="114" presetID="1" presetClass="entr" presetSubtype="0" fill="hold" grpId="0" nodeType="afterEffect">
                                  <p:stCondLst>
                                    <p:cond delay="0"/>
                                  </p:stCondLst>
                                  <p:childTnLst>
                                    <p:set>
                                      <p:cBhvr>
                                        <p:cTn id="115" dur="1" fill="hold">
                                          <p:stCondLst>
                                            <p:cond delay="0"/>
                                          </p:stCondLst>
                                        </p:cTn>
                                        <p:tgtEl>
                                          <p:spTgt spid="19500"/>
                                        </p:tgtEl>
                                        <p:attrNameLst>
                                          <p:attrName>style.visibility</p:attrName>
                                        </p:attrNameLst>
                                      </p:cBhvr>
                                      <p:to>
                                        <p:strVal val="visible"/>
                                      </p:to>
                                    </p:set>
                                  </p:childTnLst>
                                </p:cTn>
                              </p:par>
                            </p:childTnLst>
                          </p:cTn>
                        </p:par>
                        <p:par>
                          <p:cTn id="116" fill="hold">
                            <p:stCondLst>
                              <p:cond delay="0"/>
                            </p:stCondLst>
                            <p:childTnLst>
                              <p:par>
                                <p:cTn id="117" presetID="1" presetClass="entr" presetSubtype="0" fill="hold" grpId="0" nodeType="afterEffect">
                                  <p:stCondLst>
                                    <p:cond delay="0"/>
                                  </p:stCondLst>
                                  <p:childTnLst>
                                    <p:set>
                                      <p:cBhvr>
                                        <p:cTn id="118" dur="1" fill="hold">
                                          <p:stCondLst>
                                            <p:cond delay="0"/>
                                          </p:stCondLst>
                                        </p:cTn>
                                        <p:tgtEl>
                                          <p:spTgt spid="19511"/>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grpId="0" nodeType="afterEffect">
                                  <p:stCondLst>
                                    <p:cond delay="0"/>
                                  </p:stCondLst>
                                  <p:childTnLst>
                                    <p:set>
                                      <p:cBhvr>
                                        <p:cTn id="121" dur="1" fill="hold">
                                          <p:stCondLst>
                                            <p:cond delay="0"/>
                                          </p:stCondLst>
                                        </p:cTn>
                                        <p:tgtEl>
                                          <p:spTgt spid="19515"/>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grpId="0" nodeType="afterEffect">
                                  <p:stCondLst>
                                    <p:cond delay="0"/>
                                  </p:stCondLst>
                                  <p:childTnLst>
                                    <p:set>
                                      <p:cBhvr>
                                        <p:cTn id="124" dur="1" fill="hold">
                                          <p:stCondLst>
                                            <p:cond delay="0"/>
                                          </p:stCondLst>
                                        </p:cTn>
                                        <p:tgtEl>
                                          <p:spTgt spid="19516"/>
                                        </p:tgtEl>
                                        <p:attrNameLst>
                                          <p:attrName>style.visibility</p:attrName>
                                        </p:attrNameLst>
                                      </p:cBhvr>
                                      <p:to>
                                        <p:strVal val="visible"/>
                                      </p:to>
                                    </p:set>
                                  </p:childTnLst>
                                </p:cTn>
                              </p:par>
                            </p:childTnLst>
                          </p:cTn>
                        </p:par>
                        <p:par>
                          <p:cTn id="125" fill="hold">
                            <p:stCondLst>
                              <p:cond delay="0"/>
                            </p:stCondLst>
                            <p:childTnLst>
                              <p:par>
                                <p:cTn id="126" presetID="1" presetClass="entr" presetSubtype="0" fill="hold" grpId="0" nodeType="afterEffect">
                                  <p:stCondLst>
                                    <p:cond delay="0"/>
                                  </p:stCondLst>
                                  <p:childTnLst>
                                    <p:set>
                                      <p:cBhvr>
                                        <p:cTn id="127" dur="1" fill="hold">
                                          <p:stCondLst>
                                            <p:cond delay="0"/>
                                          </p:stCondLst>
                                        </p:cTn>
                                        <p:tgtEl>
                                          <p:spTgt spid="19517"/>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19518"/>
                                        </p:tgtEl>
                                        <p:attrNameLst>
                                          <p:attrName>style.visibility</p:attrName>
                                        </p:attrNameLst>
                                      </p:cBhvr>
                                      <p:to>
                                        <p:strVal val="visible"/>
                                      </p:to>
                                    </p:set>
                                  </p:childTnLst>
                                </p:cTn>
                              </p:par>
                            </p:childTnLst>
                          </p:cTn>
                        </p:par>
                        <p:par>
                          <p:cTn id="132" fill="hold">
                            <p:stCondLst>
                              <p:cond delay="0"/>
                            </p:stCondLst>
                            <p:childTnLst>
                              <p:par>
                                <p:cTn id="133" presetID="1" presetClass="entr" presetSubtype="0" fill="hold" grpId="0" nodeType="afterEffect">
                                  <p:stCondLst>
                                    <p:cond delay="0"/>
                                  </p:stCondLst>
                                  <p:childTnLst>
                                    <p:set>
                                      <p:cBhvr>
                                        <p:cTn id="134" dur="1" fill="hold">
                                          <p:stCondLst>
                                            <p:cond delay="0"/>
                                          </p:stCondLst>
                                        </p:cTn>
                                        <p:tgtEl>
                                          <p:spTgt spid="19519"/>
                                        </p:tgtEl>
                                        <p:attrNameLst>
                                          <p:attrName>style.visibility</p:attrName>
                                        </p:attrNameLst>
                                      </p:cBhvr>
                                      <p:to>
                                        <p:strVal val="visible"/>
                                      </p:to>
                                    </p:set>
                                  </p:childTnLst>
                                </p:cTn>
                              </p:par>
                            </p:childTnLst>
                          </p:cTn>
                        </p:par>
                        <p:par>
                          <p:cTn id="135" fill="hold">
                            <p:stCondLst>
                              <p:cond delay="0"/>
                            </p:stCondLst>
                            <p:childTnLst>
                              <p:par>
                                <p:cTn id="136" presetID="1" presetClass="entr" presetSubtype="0" fill="hold" grpId="0" nodeType="afterEffect">
                                  <p:stCondLst>
                                    <p:cond delay="0"/>
                                  </p:stCondLst>
                                  <p:childTnLst>
                                    <p:set>
                                      <p:cBhvr>
                                        <p:cTn id="137" dur="1" fill="hold">
                                          <p:stCondLst>
                                            <p:cond delay="0"/>
                                          </p:stCondLst>
                                        </p:cTn>
                                        <p:tgtEl>
                                          <p:spTgt spid="19520"/>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1" nodeType="clickEffect">
                                  <p:stCondLst>
                                    <p:cond delay="0"/>
                                  </p:stCondLst>
                                  <p:childTnLst>
                                    <p:set>
                                      <p:cBhvr>
                                        <p:cTn id="141" dur="1" fill="hold">
                                          <p:stCondLst>
                                            <p:cond delay="0"/>
                                          </p:stCondLst>
                                        </p:cTn>
                                        <p:tgtEl>
                                          <p:spTgt spid="19518"/>
                                        </p:tgtEl>
                                        <p:attrNameLst>
                                          <p:attrName>style.visibility</p:attrName>
                                        </p:attrNameLst>
                                      </p:cBhvr>
                                      <p:to>
                                        <p:strVal val="hidden"/>
                                      </p:to>
                                    </p:set>
                                  </p:childTnLst>
                                </p:cTn>
                              </p:par>
                            </p:childTnLst>
                          </p:cTn>
                        </p:par>
                        <p:par>
                          <p:cTn id="142" fill="hold">
                            <p:stCondLst>
                              <p:cond delay="0"/>
                            </p:stCondLst>
                            <p:childTnLst>
                              <p:par>
                                <p:cTn id="143" presetID="1" presetClass="exit" presetSubtype="0" fill="hold" grpId="1" nodeType="afterEffect">
                                  <p:stCondLst>
                                    <p:cond delay="0"/>
                                  </p:stCondLst>
                                  <p:childTnLst>
                                    <p:set>
                                      <p:cBhvr>
                                        <p:cTn id="144" dur="1" fill="hold">
                                          <p:stCondLst>
                                            <p:cond delay="0"/>
                                          </p:stCondLst>
                                        </p:cTn>
                                        <p:tgtEl>
                                          <p:spTgt spid="19519"/>
                                        </p:tgtEl>
                                        <p:attrNameLst>
                                          <p:attrName>style.visibility</p:attrName>
                                        </p:attrNameLst>
                                      </p:cBhvr>
                                      <p:to>
                                        <p:strVal val="hidden"/>
                                      </p:to>
                                    </p:set>
                                  </p:childTnLst>
                                </p:cTn>
                              </p:par>
                            </p:childTnLst>
                          </p:cTn>
                        </p:par>
                        <p:par>
                          <p:cTn id="145" fill="hold">
                            <p:stCondLst>
                              <p:cond delay="0"/>
                            </p:stCondLst>
                            <p:childTnLst>
                              <p:par>
                                <p:cTn id="146" presetID="1" presetClass="exit" presetSubtype="0" fill="hold" grpId="1" nodeType="afterEffect">
                                  <p:stCondLst>
                                    <p:cond delay="0"/>
                                  </p:stCondLst>
                                  <p:childTnLst>
                                    <p:set>
                                      <p:cBhvr>
                                        <p:cTn id="147" dur="1" fill="hold">
                                          <p:stCondLst>
                                            <p:cond delay="0"/>
                                          </p:stCondLst>
                                        </p:cTn>
                                        <p:tgtEl>
                                          <p:spTgt spid="19520"/>
                                        </p:tgtEl>
                                        <p:attrNameLst>
                                          <p:attrName>style.visibility</p:attrName>
                                        </p:attrNameLst>
                                      </p:cBhvr>
                                      <p:to>
                                        <p:strVal val="hidden"/>
                                      </p:to>
                                    </p:set>
                                  </p:childTnLst>
                                </p:cTn>
                              </p:par>
                            </p:childTnLst>
                          </p:cTn>
                        </p:par>
                        <p:par>
                          <p:cTn id="148" fill="hold">
                            <p:stCondLst>
                              <p:cond delay="0"/>
                            </p:stCondLst>
                            <p:childTnLst>
                              <p:par>
                                <p:cTn id="149" presetID="1" presetClass="exit" presetSubtype="0" fill="hold" grpId="1" nodeType="afterEffect">
                                  <p:stCondLst>
                                    <p:cond delay="0"/>
                                  </p:stCondLst>
                                  <p:childTnLst>
                                    <p:set>
                                      <p:cBhvr>
                                        <p:cTn id="150" dur="1" fill="hold">
                                          <p:stCondLst>
                                            <p:cond delay="0"/>
                                          </p:stCondLst>
                                        </p:cTn>
                                        <p:tgtEl>
                                          <p:spTgt spid="19517"/>
                                        </p:tgtEl>
                                        <p:attrNameLst>
                                          <p:attrName>style.visibility</p:attrName>
                                        </p:attrNameLst>
                                      </p:cBhvr>
                                      <p:to>
                                        <p:strVal val="hidden"/>
                                      </p:to>
                                    </p:set>
                                  </p:childTnLst>
                                </p:cTn>
                              </p:par>
                            </p:childTnLst>
                          </p:cTn>
                        </p:par>
                        <p:par>
                          <p:cTn id="151" fill="hold">
                            <p:stCondLst>
                              <p:cond delay="0"/>
                            </p:stCondLst>
                            <p:childTnLst>
                              <p:par>
                                <p:cTn id="152" presetID="1" presetClass="entr" presetSubtype="0" fill="hold" grpId="0" nodeType="afterEffect">
                                  <p:stCondLst>
                                    <p:cond delay="0"/>
                                  </p:stCondLst>
                                  <p:childTnLst>
                                    <p:set>
                                      <p:cBhvr>
                                        <p:cTn id="153" dur="1" fill="hold">
                                          <p:stCondLst>
                                            <p:cond delay="0"/>
                                          </p:stCondLst>
                                        </p:cTn>
                                        <p:tgtEl>
                                          <p:spTgt spid="19521"/>
                                        </p:tgtEl>
                                        <p:attrNameLst>
                                          <p:attrName>style.visibility</p:attrName>
                                        </p:attrNameLst>
                                      </p:cBhvr>
                                      <p:to>
                                        <p:strVal val="visible"/>
                                      </p:to>
                                    </p:set>
                                  </p:childTnLst>
                                </p:cTn>
                              </p:par>
                            </p:childTnLst>
                          </p:cTn>
                        </p:par>
                        <p:par>
                          <p:cTn id="154" fill="hold">
                            <p:stCondLst>
                              <p:cond delay="0"/>
                            </p:stCondLst>
                            <p:childTnLst>
                              <p:par>
                                <p:cTn id="155" presetID="1" presetClass="exit" presetSubtype="0" fill="hold" grpId="1" nodeType="afterEffect">
                                  <p:stCondLst>
                                    <p:cond delay="0"/>
                                  </p:stCondLst>
                                  <p:childTnLst>
                                    <p:set>
                                      <p:cBhvr>
                                        <p:cTn id="156" dur="1" fill="hold">
                                          <p:stCondLst>
                                            <p:cond delay="0"/>
                                          </p:stCondLst>
                                        </p:cTn>
                                        <p:tgtEl>
                                          <p:spTgt spid="19516"/>
                                        </p:tgtEl>
                                        <p:attrNameLst>
                                          <p:attrName>style.visibility</p:attrName>
                                        </p:attrNameLst>
                                      </p:cBhvr>
                                      <p:to>
                                        <p:strVal val="hidden"/>
                                      </p:to>
                                    </p:set>
                                  </p:childTnLst>
                                </p:cTn>
                              </p:par>
                            </p:childTnLst>
                          </p:cTn>
                        </p:par>
                        <p:par>
                          <p:cTn id="157" fill="hold">
                            <p:stCondLst>
                              <p:cond delay="0"/>
                            </p:stCondLst>
                            <p:childTnLst>
                              <p:par>
                                <p:cTn id="158" presetID="1" presetClass="entr" presetSubtype="0" fill="hold" grpId="0" nodeType="afterEffect">
                                  <p:stCondLst>
                                    <p:cond delay="0"/>
                                  </p:stCondLst>
                                  <p:childTnLst>
                                    <p:set>
                                      <p:cBhvr>
                                        <p:cTn id="159" dur="1" fill="hold">
                                          <p:stCondLst>
                                            <p:cond delay="0"/>
                                          </p:stCondLst>
                                        </p:cTn>
                                        <p:tgtEl>
                                          <p:spTgt spid="19522"/>
                                        </p:tgtEl>
                                        <p:attrNameLst>
                                          <p:attrName>style.visibility</p:attrName>
                                        </p:attrNameLst>
                                      </p:cBhvr>
                                      <p:to>
                                        <p:strVal val="visible"/>
                                      </p:to>
                                    </p:set>
                                  </p:childTnLst>
                                </p:cTn>
                              </p:par>
                            </p:childTnLst>
                          </p:cTn>
                        </p:par>
                        <p:par>
                          <p:cTn id="160" fill="hold">
                            <p:stCondLst>
                              <p:cond delay="0"/>
                            </p:stCondLst>
                            <p:childTnLst>
                              <p:par>
                                <p:cTn id="161" presetID="1" presetClass="exit" presetSubtype="0" fill="hold" grpId="1" nodeType="afterEffect">
                                  <p:stCondLst>
                                    <p:cond delay="0"/>
                                  </p:stCondLst>
                                  <p:childTnLst>
                                    <p:set>
                                      <p:cBhvr>
                                        <p:cTn id="162" dur="1" fill="hold">
                                          <p:stCondLst>
                                            <p:cond delay="0"/>
                                          </p:stCondLst>
                                        </p:cTn>
                                        <p:tgtEl>
                                          <p:spTgt spid="19511"/>
                                        </p:tgtEl>
                                        <p:attrNameLst>
                                          <p:attrName>style.visibility</p:attrName>
                                        </p:attrNameLst>
                                      </p:cBhvr>
                                      <p:to>
                                        <p:strVal val="hidden"/>
                                      </p:to>
                                    </p:set>
                                  </p:childTnLst>
                                </p:cTn>
                              </p:par>
                            </p:childTnLst>
                          </p:cTn>
                        </p:par>
                        <p:par>
                          <p:cTn id="163" fill="hold">
                            <p:stCondLst>
                              <p:cond delay="0"/>
                            </p:stCondLst>
                            <p:childTnLst>
                              <p:par>
                                <p:cTn id="164" presetID="1" presetClass="entr" presetSubtype="0" fill="hold" grpId="0" nodeType="afterEffect">
                                  <p:stCondLst>
                                    <p:cond delay="0"/>
                                  </p:stCondLst>
                                  <p:childTnLst>
                                    <p:set>
                                      <p:cBhvr>
                                        <p:cTn id="165" dur="1" fill="hold">
                                          <p:stCondLst>
                                            <p:cond delay="0"/>
                                          </p:stCondLst>
                                        </p:cTn>
                                        <p:tgtEl>
                                          <p:spTgt spid="19512"/>
                                        </p:tgtEl>
                                        <p:attrNameLst>
                                          <p:attrName>style.visibility</p:attrName>
                                        </p:attrNameLst>
                                      </p:cBhvr>
                                      <p:to>
                                        <p:strVal val="visible"/>
                                      </p:to>
                                    </p:set>
                                  </p:childTnLst>
                                </p:cTn>
                              </p:par>
                            </p:childTnLst>
                          </p:cTn>
                        </p:par>
                        <p:par>
                          <p:cTn id="166" fill="hold">
                            <p:stCondLst>
                              <p:cond delay="0"/>
                            </p:stCondLst>
                            <p:childTnLst>
                              <p:par>
                                <p:cTn id="167" presetID="1" presetClass="entr" presetSubtype="0" fill="hold" grpId="0" nodeType="afterEffect">
                                  <p:stCondLst>
                                    <p:cond delay="0"/>
                                  </p:stCondLst>
                                  <p:childTnLst>
                                    <p:set>
                                      <p:cBhvr>
                                        <p:cTn id="168" dur="1" fill="hold">
                                          <p:stCondLst>
                                            <p:cond delay="0"/>
                                          </p:stCondLst>
                                        </p:cTn>
                                        <p:tgtEl>
                                          <p:spTgt spid="19513"/>
                                        </p:tgtEl>
                                        <p:attrNameLst>
                                          <p:attrName>style.visibility</p:attrName>
                                        </p:attrNameLst>
                                      </p:cBhvr>
                                      <p:to>
                                        <p:strVal val="visible"/>
                                      </p:to>
                                    </p:set>
                                  </p:childTnLst>
                                </p:cTn>
                              </p:par>
                            </p:childTnLst>
                          </p:cTn>
                        </p:par>
                        <p:par>
                          <p:cTn id="169" fill="hold">
                            <p:stCondLst>
                              <p:cond delay="0"/>
                            </p:stCondLst>
                            <p:childTnLst>
                              <p:par>
                                <p:cTn id="170" presetID="1" presetClass="entr" presetSubtype="0" fill="hold" grpId="0" nodeType="afterEffect">
                                  <p:stCondLst>
                                    <p:cond delay="0"/>
                                  </p:stCondLst>
                                  <p:childTnLst>
                                    <p:set>
                                      <p:cBhvr>
                                        <p:cTn id="171" dur="1" fill="hold">
                                          <p:stCondLst>
                                            <p:cond delay="0"/>
                                          </p:stCondLst>
                                        </p:cTn>
                                        <p:tgtEl>
                                          <p:spTgt spid="19538"/>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19534"/>
                                        </p:tgtEl>
                                        <p:attrNameLst>
                                          <p:attrName>style.visibility</p:attrName>
                                        </p:attrNameLst>
                                      </p:cBhvr>
                                      <p:to>
                                        <p:strVal val="visible"/>
                                      </p:to>
                                    </p:set>
                                  </p:childTnLst>
                                </p:cTn>
                              </p:par>
                            </p:childTnLst>
                          </p:cTn>
                        </p:par>
                        <p:par>
                          <p:cTn id="176" fill="hold">
                            <p:stCondLst>
                              <p:cond delay="0"/>
                            </p:stCondLst>
                            <p:childTnLst>
                              <p:par>
                                <p:cTn id="177" presetID="1" presetClass="entr" presetSubtype="0" fill="hold" grpId="0" nodeType="afterEffect">
                                  <p:stCondLst>
                                    <p:cond delay="0"/>
                                  </p:stCondLst>
                                  <p:childTnLst>
                                    <p:set>
                                      <p:cBhvr>
                                        <p:cTn id="178" dur="1" fill="hold">
                                          <p:stCondLst>
                                            <p:cond delay="0"/>
                                          </p:stCondLst>
                                        </p:cTn>
                                        <p:tgtEl>
                                          <p:spTgt spid="19535"/>
                                        </p:tgtEl>
                                        <p:attrNameLst>
                                          <p:attrName>style.visibility</p:attrName>
                                        </p:attrNameLst>
                                      </p:cBhvr>
                                      <p:to>
                                        <p:strVal val="visible"/>
                                      </p:to>
                                    </p:set>
                                  </p:childTnLst>
                                </p:cTn>
                              </p:par>
                            </p:childTnLst>
                          </p:cTn>
                        </p:par>
                        <p:par>
                          <p:cTn id="179" fill="hold">
                            <p:stCondLst>
                              <p:cond delay="0"/>
                            </p:stCondLst>
                            <p:childTnLst>
                              <p:par>
                                <p:cTn id="180" presetID="1" presetClass="entr" presetSubtype="0" fill="hold" grpId="0" nodeType="afterEffect">
                                  <p:stCondLst>
                                    <p:cond delay="0"/>
                                  </p:stCondLst>
                                  <p:childTnLst>
                                    <p:set>
                                      <p:cBhvr>
                                        <p:cTn id="181" dur="1" fill="hold">
                                          <p:stCondLst>
                                            <p:cond delay="0"/>
                                          </p:stCondLst>
                                        </p:cTn>
                                        <p:tgtEl>
                                          <p:spTgt spid="19536"/>
                                        </p:tgtEl>
                                        <p:attrNameLst>
                                          <p:attrName>style.visibility</p:attrName>
                                        </p:attrNameLst>
                                      </p:cBhvr>
                                      <p:to>
                                        <p:strVal val="visible"/>
                                      </p:to>
                                    </p:set>
                                  </p:childTnLst>
                                </p:cTn>
                              </p:par>
                            </p:childTnLst>
                          </p:cTn>
                        </p:par>
                        <p:par>
                          <p:cTn id="182" fill="hold">
                            <p:stCondLst>
                              <p:cond delay="0"/>
                            </p:stCondLst>
                            <p:childTnLst>
                              <p:par>
                                <p:cTn id="183" presetID="1" presetClass="entr" presetSubtype="0" fill="hold" grpId="0" nodeType="afterEffect">
                                  <p:stCondLst>
                                    <p:cond delay="0"/>
                                  </p:stCondLst>
                                  <p:childTnLst>
                                    <p:set>
                                      <p:cBhvr>
                                        <p:cTn id="184" dur="1" fill="hold">
                                          <p:stCondLst>
                                            <p:cond delay="0"/>
                                          </p:stCondLst>
                                        </p:cTn>
                                        <p:tgtEl>
                                          <p:spTgt spid="19491"/>
                                        </p:tgtEl>
                                        <p:attrNameLst>
                                          <p:attrName>style.visibility</p:attrName>
                                        </p:attrNameLst>
                                      </p:cBhvr>
                                      <p:to>
                                        <p:strVal val="visible"/>
                                      </p:to>
                                    </p:set>
                                  </p:childTnLst>
                                </p:cTn>
                              </p:par>
                            </p:childTnLst>
                          </p:cTn>
                        </p:par>
                        <p:par>
                          <p:cTn id="185" fill="hold">
                            <p:stCondLst>
                              <p:cond delay="0"/>
                            </p:stCondLst>
                            <p:childTnLst>
                              <p:par>
                                <p:cTn id="186" presetID="1" presetClass="entr" presetSubtype="0" fill="hold" grpId="0" nodeType="afterEffect">
                                  <p:stCondLst>
                                    <p:cond delay="0"/>
                                  </p:stCondLst>
                                  <p:childTnLst>
                                    <p:set>
                                      <p:cBhvr>
                                        <p:cTn id="187" dur="1" fill="hold">
                                          <p:stCondLst>
                                            <p:cond delay="0"/>
                                          </p:stCondLst>
                                        </p:cTn>
                                        <p:tgtEl>
                                          <p:spTgt spid="19492"/>
                                        </p:tgtEl>
                                        <p:attrNameLst>
                                          <p:attrName>style.visibility</p:attrName>
                                        </p:attrNameLst>
                                      </p:cBhvr>
                                      <p:to>
                                        <p:strVal val="visible"/>
                                      </p:to>
                                    </p:set>
                                  </p:childTnLst>
                                </p:cTn>
                              </p:par>
                            </p:childTnLst>
                          </p:cTn>
                        </p:par>
                        <p:par>
                          <p:cTn id="188" fill="hold">
                            <p:stCondLst>
                              <p:cond delay="0"/>
                            </p:stCondLst>
                            <p:childTnLst>
                              <p:par>
                                <p:cTn id="189" presetID="1" presetClass="entr" presetSubtype="0" fill="hold" grpId="0" nodeType="afterEffect">
                                  <p:stCondLst>
                                    <p:cond delay="0"/>
                                  </p:stCondLst>
                                  <p:childTnLst>
                                    <p:set>
                                      <p:cBhvr>
                                        <p:cTn id="190" dur="1" fill="hold">
                                          <p:stCondLst>
                                            <p:cond delay="0"/>
                                          </p:stCondLst>
                                        </p:cTn>
                                        <p:tgtEl>
                                          <p:spTgt spid="19493"/>
                                        </p:tgtEl>
                                        <p:attrNameLst>
                                          <p:attrName>style.visibility</p:attrName>
                                        </p:attrNameLst>
                                      </p:cBhvr>
                                      <p:to>
                                        <p:strVal val="visible"/>
                                      </p:to>
                                    </p:set>
                                  </p:childTnLst>
                                </p:cTn>
                              </p:par>
                            </p:childTnLst>
                          </p:cTn>
                        </p:par>
                        <p:par>
                          <p:cTn id="191" fill="hold">
                            <p:stCondLst>
                              <p:cond delay="0"/>
                            </p:stCondLst>
                            <p:childTnLst>
                              <p:par>
                                <p:cTn id="192" presetID="1" presetClass="entr" presetSubtype="0" fill="hold" grpId="0" nodeType="afterEffect">
                                  <p:stCondLst>
                                    <p:cond delay="0"/>
                                  </p:stCondLst>
                                  <p:childTnLst>
                                    <p:set>
                                      <p:cBhvr>
                                        <p:cTn id="193" dur="1" fill="hold">
                                          <p:stCondLst>
                                            <p:cond delay="0"/>
                                          </p:stCondLst>
                                        </p:cTn>
                                        <p:tgtEl>
                                          <p:spTgt spid="19494"/>
                                        </p:tgtEl>
                                        <p:attrNameLst>
                                          <p:attrName>style.visibility</p:attrName>
                                        </p:attrNameLst>
                                      </p:cBhvr>
                                      <p:to>
                                        <p:strVal val="visible"/>
                                      </p:to>
                                    </p:set>
                                  </p:childTnLst>
                                </p:cTn>
                              </p:par>
                            </p:childTnLst>
                          </p:cTn>
                        </p:par>
                        <p:par>
                          <p:cTn id="194" fill="hold">
                            <p:stCondLst>
                              <p:cond delay="0"/>
                            </p:stCondLst>
                            <p:childTnLst>
                              <p:par>
                                <p:cTn id="195" presetID="1" presetClass="entr" presetSubtype="0" fill="hold" grpId="0" nodeType="afterEffect">
                                  <p:stCondLst>
                                    <p:cond delay="0"/>
                                  </p:stCondLst>
                                  <p:childTnLst>
                                    <p:set>
                                      <p:cBhvr>
                                        <p:cTn id="196" dur="1" fill="hold">
                                          <p:stCondLst>
                                            <p:cond delay="0"/>
                                          </p:stCondLst>
                                        </p:cTn>
                                        <p:tgtEl>
                                          <p:spTgt spid="19495"/>
                                        </p:tgtEl>
                                        <p:attrNameLst>
                                          <p:attrName>style.visibility</p:attrName>
                                        </p:attrNameLst>
                                      </p:cBhvr>
                                      <p:to>
                                        <p:strVal val="visible"/>
                                      </p:to>
                                    </p:set>
                                  </p:childTnLst>
                                </p:cTn>
                              </p:par>
                            </p:childTnLst>
                          </p:cTn>
                        </p:par>
                        <p:par>
                          <p:cTn id="197" fill="hold">
                            <p:stCondLst>
                              <p:cond delay="0"/>
                            </p:stCondLst>
                            <p:childTnLst>
                              <p:par>
                                <p:cTn id="198" presetID="1" presetClass="entr" presetSubtype="0" fill="hold" grpId="0" nodeType="afterEffect">
                                  <p:stCondLst>
                                    <p:cond delay="0"/>
                                  </p:stCondLst>
                                  <p:childTnLst>
                                    <p:set>
                                      <p:cBhvr>
                                        <p:cTn id="199" dur="1" fill="hold">
                                          <p:stCondLst>
                                            <p:cond delay="0"/>
                                          </p:stCondLst>
                                        </p:cTn>
                                        <p:tgtEl>
                                          <p:spTgt spid="19524"/>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presetID="1" presetClass="entr" presetSubtype="0" fill="hold" grpId="0" nodeType="clickEffect">
                                  <p:stCondLst>
                                    <p:cond delay="0"/>
                                  </p:stCondLst>
                                  <p:childTnLst>
                                    <p:set>
                                      <p:cBhvr>
                                        <p:cTn id="203" dur="1" fill="hold">
                                          <p:stCondLst>
                                            <p:cond delay="0"/>
                                          </p:stCondLst>
                                        </p:cTn>
                                        <p:tgtEl>
                                          <p:spTgt spid="19487"/>
                                        </p:tgtEl>
                                        <p:attrNameLst>
                                          <p:attrName>style.visibility</p:attrName>
                                        </p:attrNameLst>
                                      </p:cBhvr>
                                      <p:to>
                                        <p:strVal val="visible"/>
                                      </p:to>
                                    </p:set>
                                  </p:childTnLst>
                                </p:cTn>
                              </p:par>
                            </p:childTnLst>
                          </p:cTn>
                        </p:par>
                        <p:par>
                          <p:cTn id="204" fill="hold">
                            <p:stCondLst>
                              <p:cond delay="0"/>
                            </p:stCondLst>
                            <p:childTnLst>
                              <p:par>
                                <p:cTn id="205" presetID="1" presetClass="entr" presetSubtype="0" fill="hold" grpId="0" nodeType="afterEffect">
                                  <p:stCondLst>
                                    <p:cond delay="200"/>
                                  </p:stCondLst>
                                  <p:childTnLst>
                                    <p:set>
                                      <p:cBhvr>
                                        <p:cTn id="206" dur="1" fill="hold">
                                          <p:stCondLst>
                                            <p:cond delay="0"/>
                                          </p:stCondLst>
                                        </p:cTn>
                                        <p:tgtEl>
                                          <p:spTgt spid="19486"/>
                                        </p:tgtEl>
                                        <p:attrNameLst>
                                          <p:attrName>style.visibility</p:attrName>
                                        </p:attrNameLst>
                                      </p:cBhvr>
                                      <p:to>
                                        <p:strVal val="visible"/>
                                      </p:to>
                                    </p:set>
                                  </p:childTnLst>
                                </p:cTn>
                              </p:par>
                            </p:childTnLst>
                          </p:cTn>
                        </p:par>
                        <p:par>
                          <p:cTn id="207" fill="hold">
                            <p:stCondLst>
                              <p:cond delay="200"/>
                            </p:stCondLst>
                            <p:childTnLst>
                              <p:par>
                                <p:cTn id="208" presetID="1" presetClass="entr" presetSubtype="0" fill="hold" grpId="0" nodeType="afterEffect">
                                  <p:stCondLst>
                                    <p:cond delay="600"/>
                                  </p:stCondLst>
                                  <p:childTnLst>
                                    <p:set>
                                      <p:cBhvr>
                                        <p:cTn id="209" dur="1" fill="hold">
                                          <p:stCondLst>
                                            <p:cond delay="0"/>
                                          </p:stCondLst>
                                        </p:cTn>
                                        <p:tgtEl>
                                          <p:spTgt spid="19488"/>
                                        </p:tgtEl>
                                        <p:attrNameLst>
                                          <p:attrName>style.visibility</p:attrName>
                                        </p:attrNameLst>
                                      </p:cBhvr>
                                      <p:to>
                                        <p:strVal val="visible"/>
                                      </p:to>
                                    </p:set>
                                  </p:childTnLst>
                                </p:cTn>
                              </p:par>
                            </p:childTnLst>
                          </p:cTn>
                        </p:par>
                        <p:par>
                          <p:cTn id="210" fill="hold">
                            <p:stCondLst>
                              <p:cond delay="800"/>
                            </p:stCondLst>
                            <p:childTnLst>
                              <p:par>
                                <p:cTn id="211" presetID="1" presetClass="entr" presetSubtype="0" fill="hold" grpId="0" nodeType="afterEffect">
                                  <p:stCondLst>
                                    <p:cond delay="600"/>
                                  </p:stCondLst>
                                  <p:childTnLst>
                                    <p:set>
                                      <p:cBhvr>
                                        <p:cTn id="212" dur="1" fill="hold">
                                          <p:stCondLst>
                                            <p:cond delay="0"/>
                                          </p:stCondLst>
                                        </p:cTn>
                                        <p:tgtEl>
                                          <p:spTgt spid="19489"/>
                                        </p:tgtEl>
                                        <p:attrNameLst>
                                          <p:attrName>style.visibility</p:attrName>
                                        </p:attrNameLst>
                                      </p:cBhvr>
                                      <p:to>
                                        <p:strVal val="visible"/>
                                      </p:to>
                                    </p:set>
                                  </p:childTnLst>
                                </p:cTn>
                              </p:par>
                            </p:childTnLst>
                          </p:cTn>
                        </p:par>
                        <p:par>
                          <p:cTn id="213" fill="hold">
                            <p:stCondLst>
                              <p:cond delay="1400"/>
                            </p:stCondLst>
                            <p:childTnLst>
                              <p:par>
                                <p:cTn id="214" presetID="1" presetClass="entr" presetSubtype="0" fill="hold" grpId="0" nodeType="afterEffect">
                                  <p:stCondLst>
                                    <p:cond delay="600"/>
                                  </p:stCondLst>
                                  <p:childTnLst>
                                    <p:set>
                                      <p:cBhvr>
                                        <p:cTn id="215" dur="1" fill="hold">
                                          <p:stCondLst>
                                            <p:cond delay="0"/>
                                          </p:stCondLst>
                                        </p:cTn>
                                        <p:tgtEl>
                                          <p:spTgt spid="19485"/>
                                        </p:tgtEl>
                                        <p:attrNameLst>
                                          <p:attrName>style.visibility</p:attrName>
                                        </p:attrNameLst>
                                      </p:cBhvr>
                                      <p:to>
                                        <p:strVal val="visible"/>
                                      </p:to>
                                    </p:set>
                                  </p:childTnLst>
                                </p:cTn>
                              </p:par>
                            </p:childTnLst>
                          </p:cTn>
                        </p:par>
                      </p:childTnLst>
                    </p:cTn>
                  </p:par>
                  <p:par>
                    <p:cTn id="216" fill="hold">
                      <p:stCondLst>
                        <p:cond delay="indefinite"/>
                      </p:stCondLst>
                      <p:childTnLst>
                        <p:par>
                          <p:cTn id="217" fill="hold">
                            <p:stCondLst>
                              <p:cond delay="0"/>
                            </p:stCondLst>
                            <p:childTnLst>
                              <p:par>
                                <p:cTn id="218" presetID="22" presetClass="entr" presetSubtype="8" fill="hold" grpId="0" nodeType="clickEffect">
                                  <p:stCondLst>
                                    <p:cond delay="0"/>
                                  </p:stCondLst>
                                  <p:childTnLst>
                                    <p:set>
                                      <p:cBhvr>
                                        <p:cTn id="219" dur="1" fill="hold">
                                          <p:stCondLst>
                                            <p:cond delay="0"/>
                                          </p:stCondLst>
                                        </p:cTn>
                                        <p:tgtEl>
                                          <p:spTgt spid="19498"/>
                                        </p:tgtEl>
                                        <p:attrNameLst>
                                          <p:attrName>style.visibility</p:attrName>
                                        </p:attrNameLst>
                                      </p:cBhvr>
                                      <p:to>
                                        <p:strVal val="visible"/>
                                      </p:to>
                                    </p:set>
                                    <p:animEffect transition="in" filter="wipe(left)">
                                      <p:cBhvr>
                                        <p:cTn id="220" dur="500"/>
                                        <p:tgtEl>
                                          <p:spTgt spid="19498"/>
                                        </p:tgtEl>
                                      </p:cBhvr>
                                    </p:animEffect>
                                  </p:childTnLst>
                                </p:cTn>
                              </p:par>
                              <p:par>
                                <p:cTn id="221" presetID="22" presetClass="entr" presetSubtype="8" fill="hold" grpId="0" nodeType="withEffect">
                                  <p:stCondLst>
                                    <p:cond delay="0"/>
                                  </p:stCondLst>
                                  <p:childTnLst>
                                    <p:set>
                                      <p:cBhvr>
                                        <p:cTn id="222" dur="1" fill="hold">
                                          <p:stCondLst>
                                            <p:cond delay="0"/>
                                          </p:stCondLst>
                                        </p:cTn>
                                        <p:tgtEl>
                                          <p:spTgt spid="19501"/>
                                        </p:tgtEl>
                                        <p:attrNameLst>
                                          <p:attrName>style.visibility</p:attrName>
                                        </p:attrNameLst>
                                      </p:cBhvr>
                                      <p:to>
                                        <p:strVal val="visible"/>
                                      </p:to>
                                    </p:set>
                                    <p:animEffect transition="in" filter="wipe(left)">
                                      <p:cBhvr>
                                        <p:cTn id="223" dur="500"/>
                                        <p:tgtEl>
                                          <p:spTgt spid="19501"/>
                                        </p:tgtEl>
                                      </p:cBhvr>
                                    </p:animEffect>
                                  </p:childTnLst>
                                </p:cTn>
                              </p:par>
                            </p:childTnLst>
                          </p:cTn>
                        </p:par>
                      </p:childTnLst>
                    </p:cTn>
                  </p:par>
                  <p:par>
                    <p:cTn id="224" fill="hold">
                      <p:stCondLst>
                        <p:cond delay="indefinite"/>
                      </p:stCondLst>
                      <p:childTnLst>
                        <p:par>
                          <p:cTn id="225" fill="hold">
                            <p:stCondLst>
                              <p:cond delay="0"/>
                            </p:stCondLst>
                            <p:childTnLst>
                              <p:par>
                                <p:cTn id="226" presetID="22" presetClass="entr" presetSubtype="8" fill="hold" grpId="0" nodeType="clickEffect">
                                  <p:stCondLst>
                                    <p:cond delay="0"/>
                                  </p:stCondLst>
                                  <p:childTnLst>
                                    <p:set>
                                      <p:cBhvr>
                                        <p:cTn id="227" dur="1" fill="hold">
                                          <p:stCondLst>
                                            <p:cond delay="0"/>
                                          </p:stCondLst>
                                        </p:cTn>
                                        <p:tgtEl>
                                          <p:spTgt spid="19502"/>
                                        </p:tgtEl>
                                        <p:attrNameLst>
                                          <p:attrName>style.visibility</p:attrName>
                                        </p:attrNameLst>
                                      </p:cBhvr>
                                      <p:to>
                                        <p:strVal val="visible"/>
                                      </p:to>
                                    </p:set>
                                    <p:animEffect transition="in" filter="wipe(left)">
                                      <p:cBhvr>
                                        <p:cTn id="228" dur="500"/>
                                        <p:tgtEl>
                                          <p:spTgt spid="19502"/>
                                        </p:tgtEl>
                                      </p:cBhvr>
                                    </p:animEffect>
                                  </p:childTnLst>
                                </p:cTn>
                              </p:par>
                              <p:par>
                                <p:cTn id="229" presetID="22" presetClass="entr" presetSubtype="8" fill="hold" grpId="0" nodeType="withEffect">
                                  <p:stCondLst>
                                    <p:cond delay="0"/>
                                  </p:stCondLst>
                                  <p:childTnLst>
                                    <p:set>
                                      <p:cBhvr>
                                        <p:cTn id="230" dur="1" fill="hold">
                                          <p:stCondLst>
                                            <p:cond delay="0"/>
                                          </p:stCondLst>
                                        </p:cTn>
                                        <p:tgtEl>
                                          <p:spTgt spid="19510"/>
                                        </p:tgtEl>
                                        <p:attrNameLst>
                                          <p:attrName>style.visibility</p:attrName>
                                        </p:attrNameLst>
                                      </p:cBhvr>
                                      <p:to>
                                        <p:strVal val="visible"/>
                                      </p:to>
                                    </p:set>
                                    <p:animEffect transition="in" filter="wipe(left)">
                                      <p:cBhvr>
                                        <p:cTn id="231" dur="500"/>
                                        <p:tgtEl>
                                          <p:spTgt spid="19510"/>
                                        </p:tgtEl>
                                      </p:cBhvr>
                                    </p:animEffect>
                                  </p:childTnLst>
                                </p:cTn>
                              </p:par>
                            </p:childTnLst>
                          </p:cTn>
                        </p:par>
                      </p:childTnLst>
                    </p:cTn>
                  </p:par>
                  <p:par>
                    <p:cTn id="232" fill="hold">
                      <p:stCondLst>
                        <p:cond delay="indefinite"/>
                      </p:stCondLst>
                      <p:childTnLst>
                        <p:par>
                          <p:cTn id="233" fill="hold">
                            <p:stCondLst>
                              <p:cond delay="0"/>
                            </p:stCondLst>
                            <p:childTnLst>
                              <p:par>
                                <p:cTn id="234" presetID="1" presetClass="entr" presetSubtype="0" fill="hold" grpId="0" nodeType="clickEffect">
                                  <p:stCondLst>
                                    <p:cond delay="0"/>
                                  </p:stCondLst>
                                  <p:childTnLst>
                                    <p:set>
                                      <p:cBhvr>
                                        <p:cTn id="235" dur="1" fill="hold">
                                          <p:stCondLst>
                                            <p:cond delay="0"/>
                                          </p:stCondLst>
                                        </p:cTn>
                                        <p:tgtEl>
                                          <p:spTgt spid="19507"/>
                                        </p:tgtEl>
                                        <p:attrNameLst>
                                          <p:attrName>style.visibility</p:attrName>
                                        </p:attrNameLst>
                                      </p:cBhvr>
                                      <p:to>
                                        <p:strVal val="visible"/>
                                      </p:to>
                                    </p:set>
                                  </p:childTnLst>
                                </p:cTn>
                              </p:par>
                            </p:childTnLst>
                          </p:cTn>
                        </p:par>
                        <p:par>
                          <p:cTn id="236" fill="hold">
                            <p:stCondLst>
                              <p:cond delay="0"/>
                            </p:stCondLst>
                            <p:childTnLst>
                              <p:par>
                                <p:cTn id="237" presetID="1" presetClass="entr" presetSubtype="0" fill="hold" grpId="0" nodeType="afterEffect">
                                  <p:stCondLst>
                                    <p:cond delay="0"/>
                                  </p:stCondLst>
                                  <p:childTnLst>
                                    <p:set>
                                      <p:cBhvr>
                                        <p:cTn id="238" dur="1" fill="hold">
                                          <p:stCondLst>
                                            <p:cond delay="0"/>
                                          </p:stCondLst>
                                        </p:cTn>
                                        <p:tgtEl>
                                          <p:spTgt spid="19508"/>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22" presetClass="entr" presetSubtype="8" fill="hold" grpId="0" nodeType="clickEffect">
                                  <p:stCondLst>
                                    <p:cond delay="0"/>
                                  </p:stCondLst>
                                  <p:childTnLst>
                                    <p:set>
                                      <p:cBhvr>
                                        <p:cTn id="242" dur="1" fill="hold">
                                          <p:stCondLst>
                                            <p:cond delay="0"/>
                                          </p:stCondLst>
                                        </p:cTn>
                                        <p:tgtEl>
                                          <p:spTgt spid="19499"/>
                                        </p:tgtEl>
                                        <p:attrNameLst>
                                          <p:attrName>style.visibility</p:attrName>
                                        </p:attrNameLst>
                                      </p:cBhvr>
                                      <p:to>
                                        <p:strVal val="visible"/>
                                      </p:to>
                                    </p:set>
                                    <p:animEffect transition="in" filter="wipe(left)">
                                      <p:cBhvr>
                                        <p:cTn id="243" dur="500"/>
                                        <p:tgtEl>
                                          <p:spTgt spid="19499"/>
                                        </p:tgtEl>
                                      </p:cBhvr>
                                    </p:animEffect>
                                  </p:childTnLst>
                                </p:cTn>
                              </p:par>
                            </p:childTnLst>
                          </p:cTn>
                        </p:par>
                        <p:par>
                          <p:cTn id="244" fill="hold">
                            <p:stCondLst>
                              <p:cond delay="500"/>
                            </p:stCondLst>
                            <p:childTnLst>
                              <p:par>
                                <p:cTn id="245" presetID="22" presetClass="entr" presetSubtype="8" fill="hold" grpId="0" nodeType="afterEffect">
                                  <p:stCondLst>
                                    <p:cond delay="0"/>
                                  </p:stCondLst>
                                  <p:childTnLst>
                                    <p:set>
                                      <p:cBhvr>
                                        <p:cTn id="246" dur="1" fill="hold">
                                          <p:stCondLst>
                                            <p:cond delay="0"/>
                                          </p:stCondLst>
                                        </p:cTn>
                                        <p:tgtEl>
                                          <p:spTgt spid="19541"/>
                                        </p:tgtEl>
                                        <p:attrNameLst>
                                          <p:attrName>style.visibility</p:attrName>
                                        </p:attrNameLst>
                                      </p:cBhvr>
                                      <p:to>
                                        <p:strVal val="visible"/>
                                      </p:to>
                                    </p:set>
                                    <p:animEffect transition="in" filter="wipe(left)">
                                      <p:cBhvr>
                                        <p:cTn id="247" dur="500"/>
                                        <p:tgtEl>
                                          <p:spTgt spid="19541"/>
                                        </p:tgtEl>
                                      </p:cBhvr>
                                    </p:animEffect>
                                  </p:childTnLst>
                                </p:cTn>
                              </p:par>
                            </p:childTnLst>
                          </p:cTn>
                        </p:par>
                        <p:par>
                          <p:cTn id="248" fill="hold">
                            <p:stCondLst>
                              <p:cond delay="1000"/>
                            </p:stCondLst>
                            <p:childTnLst>
                              <p:par>
                                <p:cTn id="249" presetID="22" presetClass="entr" presetSubtype="8" fill="hold" grpId="0" nodeType="afterEffect">
                                  <p:stCondLst>
                                    <p:cond delay="0"/>
                                  </p:stCondLst>
                                  <p:childTnLst>
                                    <p:set>
                                      <p:cBhvr>
                                        <p:cTn id="250" dur="1" fill="hold">
                                          <p:stCondLst>
                                            <p:cond delay="0"/>
                                          </p:stCondLst>
                                        </p:cTn>
                                        <p:tgtEl>
                                          <p:spTgt spid="19539"/>
                                        </p:tgtEl>
                                        <p:attrNameLst>
                                          <p:attrName>style.visibility</p:attrName>
                                        </p:attrNameLst>
                                      </p:cBhvr>
                                      <p:to>
                                        <p:strVal val="visible"/>
                                      </p:to>
                                    </p:set>
                                    <p:animEffect transition="in" filter="wipe(left)">
                                      <p:cBhvr>
                                        <p:cTn id="251" dur="500"/>
                                        <p:tgtEl>
                                          <p:spTgt spid="19539"/>
                                        </p:tgtEl>
                                      </p:cBhvr>
                                    </p:animEffect>
                                  </p:childTnLst>
                                </p:cTn>
                              </p:par>
                            </p:childTnLst>
                          </p:cTn>
                        </p:par>
                      </p:childTnLst>
                    </p:cTn>
                  </p:par>
                  <p:par>
                    <p:cTn id="252" fill="hold">
                      <p:stCondLst>
                        <p:cond delay="indefinite"/>
                      </p:stCondLst>
                      <p:childTnLst>
                        <p:par>
                          <p:cTn id="253" fill="hold">
                            <p:stCondLst>
                              <p:cond delay="0"/>
                            </p:stCondLst>
                            <p:childTnLst>
                              <p:par>
                                <p:cTn id="254" presetID="1" presetClass="entr" presetSubtype="0" fill="hold" grpId="0" nodeType="clickEffect">
                                  <p:stCondLst>
                                    <p:cond delay="0"/>
                                  </p:stCondLst>
                                  <p:childTnLst>
                                    <p:set>
                                      <p:cBhvr>
                                        <p:cTn id="255" dur="1" fill="hold">
                                          <p:stCondLst>
                                            <p:cond delay="0"/>
                                          </p:stCondLst>
                                        </p:cTn>
                                        <p:tgtEl>
                                          <p:spTgt spid="19505"/>
                                        </p:tgtEl>
                                        <p:attrNameLst>
                                          <p:attrName>style.visibility</p:attrName>
                                        </p:attrNameLst>
                                      </p:cBhvr>
                                      <p:to>
                                        <p:strVal val="visible"/>
                                      </p:to>
                                    </p:set>
                                  </p:childTnLst>
                                </p:cTn>
                              </p:par>
                            </p:childTnLst>
                          </p:cTn>
                        </p:par>
                        <p:par>
                          <p:cTn id="256" fill="hold">
                            <p:stCondLst>
                              <p:cond delay="0"/>
                            </p:stCondLst>
                            <p:childTnLst>
                              <p:par>
                                <p:cTn id="257" presetID="1" presetClass="entr" presetSubtype="0" fill="hold" grpId="0" nodeType="afterEffect">
                                  <p:stCondLst>
                                    <p:cond delay="0"/>
                                  </p:stCondLst>
                                  <p:childTnLst>
                                    <p:set>
                                      <p:cBhvr>
                                        <p:cTn id="258" dur="1" fill="hold">
                                          <p:stCondLst>
                                            <p:cond delay="0"/>
                                          </p:stCondLst>
                                        </p:cTn>
                                        <p:tgtEl>
                                          <p:spTgt spid="19506"/>
                                        </p:tgtEl>
                                        <p:attrNameLst>
                                          <p:attrName>style.visibility</p:attrName>
                                        </p:attrNameLst>
                                      </p:cBhvr>
                                      <p:to>
                                        <p:strVal val="visible"/>
                                      </p:to>
                                    </p:set>
                                  </p:childTnLst>
                                </p:cTn>
                              </p:par>
                            </p:childTnLst>
                          </p:cTn>
                        </p:par>
                        <p:par>
                          <p:cTn id="259" fill="hold">
                            <p:stCondLst>
                              <p:cond delay="0"/>
                            </p:stCondLst>
                            <p:childTnLst>
                              <p:par>
                                <p:cTn id="260" presetID="1" presetClass="entr" presetSubtype="0" fill="hold" grpId="0" nodeType="afterEffect">
                                  <p:stCondLst>
                                    <p:cond delay="0"/>
                                  </p:stCondLst>
                                  <p:childTnLst>
                                    <p:set>
                                      <p:cBhvr>
                                        <p:cTn id="261" dur="1" fill="hold">
                                          <p:stCondLst>
                                            <p:cond delay="0"/>
                                          </p:stCondLst>
                                        </p:cTn>
                                        <p:tgtEl>
                                          <p:spTgt spid="19525"/>
                                        </p:tgtEl>
                                        <p:attrNameLst>
                                          <p:attrName>style.visibility</p:attrName>
                                        </p:attrNameLst>
                                      </p:cBhvr>
                                      <p:to>
                                        <p:strVal val="visible"/>
                                      </p:to>
                                    </p:set>
                                  </p:childTnLst>
                                </p:cTn>
                              </p:par>
                            </p:childTnLst>
                          </p:cTn>
                        </p:par>
                        <p:par>
                          <p:cTn id="262" fill="hold">
                            <p:stCondLst>
                              <p:cond delay="0"/>
                            </p:stCondLst>
                            <p:childTnLst>
                              <p:par>
                                <p:cTn id="263" presetID="1" presetClass="entr" presetSubtype="0" fill="hold" grpId="0" nodeType="afterEffect">
                                  <p:stCondLst>
                                    <p:cond delay="0"/>
                                  </p:stCondLst>
                                  <p:childTnLst>
                                    <p:set>
                                      <p:cBhvr>
                                        <p:cTn id="264" dur="1" fill="hold">
                                          <p:stCondLst>
                                            <p:cond delay="0"/>
                                          </p:stCondLst>
                                        </p:cTn>
                                        <p:tgtEl>
                                          <p:spTgt spid="19526"/>
                                        </p:tgtEl>
                                        <p:attrNameLst>
                                          <p:attrName>style.visibility</p:attrName>
                                        </p:attrNameLst>
                                      </p:cBhvr>
                                      <p:to>
                                        <p:strVal val="visible"/>
                                      </p:to>
                                    </p:set>
                                  </p:childTnLst>
                                </p:cTn>
                              </p:par>
                            </p:childTnLst>
                          </p:cTn>
                        </p:par>
                        <p:par>
                          <p:cTn id="265" fill="hold">
                            <p:stCondLst>
                              <p:cond delay="0"/>
                            </p:stCondLst>
                            <p:childTnLst>
                              <p:par>
                                <p:cTn id="266" presetID="1" presetClass="entr" presetSubtype="0" fill="hold" grpId="0" nodeType="afterEffect">
                                  <p:stCondLst>
                                    <p:cond delay="0"/>
                                  </p:stCondLst>
                                  <p:childTnLst>
                                    <p:set>
                                      <p:cBhvr>
                                        <p:cTn id="267" dur="1" fill="hold">
                                          <p:stCondLst>
                                            <p:cond delay="0"/>
                                          </p:stCondLst>
                                        </p:cTn>
                                        <p:tgtEl>
                                          <p:spTgt spid="19542"/>
                                        </p:tgtEl>
                                        <p:attrNameLst>
                                          <p:attrName>style.visibility</p:attrName>
                                        </p:attrNameLst>
                                      </p:cBhvr>
                                      <p:to>
                                        <p:strVal val="visible"/>
                                      </p:to>
                                    </p:set>
                                  </p:childTnLst>
                                </p:cTn>
                              </p:par>
                            </p:childTnLst>
                          </p:cTn>
                        </p:par>
                        <p:par>
                          <p:cTn id="268" fill="hold">
                            <p:stCondLst>
                              <p:cond delay="0"/>
                            </p:stCondLst>
                            <p:childTnLst>
                              <p:par>
                                <p:cTn id="269" presetID="1" presetClass="entr" presetSubtype="0" fill="hold" grpId="0" nodeType="afterEffect">
                                  <p:stCondLst>
                                    <p:cond delay="0"/>
                                  </p:stCondLst>
                                  <p:childTnLst>
                                    <p:set>
                                      <p:cBhvr>
                                        <p:cTn id="270" dur="1" fill="hold">
                                          <p:stCondLst>
                                            <p:cond delay="0"/>
                                          </p:stCondLst>
                                        </p:cTn>
                                        <p:tgtEl>
                                          <p:spTgt spid="19540"/>
                                        </p:tgtEl>
                                        <p:attrNameLst>
                                          <p:attrName>style.visibility</p:attrName>
                                        </p:attrNameLst>
                                      </p:cBhvr>
                                      <p:to>
                                        <p:strVal val="visible"/>
                                      </p:to>
                                    </p:set>
                                  </p:childTnLst>
                                </p:cTn>
                              </p:par>
                            </p:childTnLst>
                          </p:cTn>
                        </p:par>
                        <p:par>
                          <p:cTn id="271" fill="hold">
                            <p:stCondLst>
                              <p:cond delay="0"/>
                            </p:stCondLst>
                            <p:childTnLst>
                              <p:par>
                                <p:cTn id="272" presetID="1" presetClass="entr" presetSubtype="0" fill="hold" grpId="0" nodeType="afterEffect">
                                  <p:stCondLst>
                                    <p:cond delay="0"/>
                                  </p:stCondLst>
                                  <p:childTnLst>
                                    <p:set>
                                      <p:cBhvr>
                                        <p:cTn id="273" dur="1" fill="hold">
                                          <p:stCondLst>
                                            <p:cond delay="0"/>
                                          </p:stCondLst>
                                        </p:cTn>
                                        <p:tgtEl>
                                          <p:spTgt spid="19527"/>
                                        </p:tgtEl>
                                        <p:attrNameLst>
                                          <p:attrName>style.visibility</p:attrName>
                                        </p:attrNameLst>
                                      </p:cBhvr>
                                      <p:to>
                                        <p:strVal val="visible"/>
                                      </p:to>
                                    </p:set>
                                  </p:childTnLst>
                                </p:cTn>
                              </p:par>
                            </p:childTnLst>
                          </p:cTn>
                        </p:par>
                      </p:childTnLst>
                    </p:cTn>
                  </p:par>
                  <p:par>
                    <p:cTn id="274" fill="hold">
                      <p:stCondLst>
                        <p:cond delay="indefinite"/>
                      </p:stCondLst>
                      <p:childTnLst>
                        <p:par>
                          <p:cTn id="275" fill="hold">
                            <p:stCondLst>
                              <p:cond delay="0"/>
                            </p:stCondLst>
                            <p:childTnLst>
                              <p:par>
                                <p:cTn id="276" presetID="1" presetClass="entr" presetSubtype="0" fill="hold" grpId="0" nodeType="clickEffect">
                                  <p:stCondLst>
                                    <p:cond delay="0"/>
                                  </p:stCondLst>
                                  <p:childTnLst>
                                    <p:set>
                                      <p:cBhvr>
                                        <p:cTn id="277" dur="1" fill="hold">
                                          <p:stCondLst>
                                            <p:cond delay="0"/>
                                          </p:stCondLst>
                                        </p:cTn>
                                        <p:tgtEl>
                                          <p:spTgt spid="19528"/>
                                        </p:tgtEl>
                                        <p:attrNameLst>
                                          <p:attrName>style.visibility</p:attrName>
                                        </p:attrNameLst>
                                      </p:cBhvr>
                                      <p:to>
                                        <p:strVal val="visible"/>
                                      </p:to>
                                    </p:set>
                                  </p:childTnLst>
                                </p:cTn>
                              </p:par>
                            </p:childTnLst>
                          </p:cTn>
                        </p:par>
                        <p:par>
                          <p:cTn id="278" fill="hold">
                            <p:stCondLst>
                              <p:cond delay="0"/>
                            </p:stCondLst>
                            <p:childTnLst>
                              <p:par>
                                <p:cTn id="279" presetID="1" presetClass="entr" presetSubtype="0" fill="hold" grpId="0" nodeType="afterEffect">
                                  <p:stCondLst>
                                    <p:cond delay="0"/>
                                  </p:stCondLst>
                                  <p:childTnLst>
                                    <p:set>
                                      <p:cBhvr>
                                        <p:cTn id="280" dur="1" fill="hold">
                                          <p:stCondLst>
                                            <p:cond delay="0"/>
                                          </p:stCondLst>
                                        </p:cTn>
                                        <p:tgtEl>
                                          <p:spTgt spid="19529"/>
                                        </p:tgtEl>
                                        <p:attrNameLst>
                                          <p:attrName>style.visibility</p:attrName>
                                        </p:attrNameLst>
                                      </p:cBhvr>
                                      <p:to>
                                        <p:strVal val="visible"/>
                                      </p:to>
                                    </p:set>
                                  </p:childTnLst>
                                </p:cTn>
                              </p:par>
                            </p:childTnLst>
                          </p:cTn>
                        </p:par>
                        <p:par>
                          <p:cTn id="281" fill="hold">
                            <p:stCondLst>
                              <p:cond delay="0"/>
                            </p:stCondLst>
                            <p:childTnLst>
                              <p:par>
                                <p:cTn id="282" presetID="1" presetClass="entr" presetSubtype="0" fill="hold" grpId="0" nodeType="afterEffect">
                                  <p:stCondLst>
                                    <p:cond delay="0"/>
                                  </p:stCondLst>
                                  <p:childTnLst>
                                    <p:set>
                                      <p:cBhvr>
                                        <p:cTn id="283" dur="1" fill="hold">
                                          <p:stCondLst>
                                            <p:cond delay="0"/>
                                          </p:stCondLst>
                                        </p:cTn>
                                        <p:tgtEl>
                                          <p:spTgt spid="19530"/>
                                        </p:tgtEl>
                                        <p:attrNameLst>
                                          <p:attrName>style.visibility</p:attrName>
                                        </p:attrNameLst>
                                      </p:cBhvr>
                                      <p:to>
                                        <p:strVal val="visible"/>
                                      </p:to>
                                    </p:set>
                                  </p:childTnLst>
                                </p:cTn>
                              </p:par>
                            </p:childTnLst>
                          </p:cTn>
                        </p:par>
                        <p:par>
                          <p:cTn id="284" fill="hold">
                            <p:stCondLst>
                              <p:cond delay="0"/>
                            </p:stCondLst>
                            <p:childTnLst>
                              <p:par>
                                <p:cTn id="285" presetID="1" presetClass="entr" presetSubtype="0" fill="hold" grpId="0" nodeType="afterEffect">
                                  <p:stCondLst>
                                    <p:cond delay="0"/>
                                  </p:stCondLst>
                                  <p:childTnLst>
                                    <p:set>
                                      <p:cBhvr>
                                        <p:cTn id="286" dur="1" fill="hold">
                                          <p:stCondLst>
                                            <p:cond delay="0"/>
                                          </p:stCondLst>
                                        </p:cTn>
                                        <p:tgtEl>
                                          <p:spTgt spid="19531"/>
                                        </p:tgtEl>
                                        <p:attrNameLst>
                                          <p:attrName>style.visibility</p:attrName>
                                        </p:attrNameLst>
                                      </p:cBhvr>
                                      <p:to>
                                        <p:strVal val="visible"/>
                                      </p:to>
                                    </p:set>
                                  </p:childTnLst>
                                </p:cTn>
                              </p:par>
                            </p:childTnLst>
                          </p:cTn>
                        </p:par>
                        <p:par>
                          <p:cTn id="287" fill="hold">
                            <p:stCondLst>
                              <p:cond delay="0"/>
                            </p:stCondLst>
                            <p:childTnLst>
                              <p:par>
                                <p:cTn id="288" presetID="1" presetClass="exit" presetSubtype="0" fill="hold" grpId="1" nodeType="afterEffect">
                                  <p:stCondLst>
                                    <p:cond delay="0"/>
                                  </p:stCondLst>
                                  <p:childTnLst>
                                    <p:set>
                                      <p:cBhvr>
                                        <p:cTn id="289" dur="1" fill="hold">
                                          <p:stCondLst>
                                            <p:cond delay="0"/>
                                          </p:stCondLst>
                                        </p:cTn>
                                        <p:tgtEl>
                                          <p:spTgt spid="19540"/>
                                        </p:tgtEl>
                                        <p:attrNameLst>
                                          <p:attrName>style.visibility</p:attrName>
                                        </p:attrNameLst>
                                      </p:cBhvr>
                                      <p:to>
                                        <p:strVal val="hidden"/>
                                      </p:to>
                                    </p:set>
                                  </p:childTnLst>
                                </p:cTn>
                              </p:par>
                            </p:childTnLst>
                          </p:cTn>
                        </p:par>
                      </p:childTnLst>
                    </p:cTn>
                  </p:par>
                  <p:par>
                    <p:cTn id="290" fill="hold">
                      <p:stCondLst>
                        <p:cond delay="indefinite"/>
                      </p:stCondLst>
                      <p:childTnLst>
                        <p:par>
                          <p:cTn id="291" fill="hold">
                            <p:stCondLst>
                              <p:cond delay="0"/>
                            </p:stCondLst>
                            <p:childTnLst>
                              <p:par>
                                <p:cTn id="292" presetID="1" presetClass="entr" presetSubtype="0" fill="hold" grpId="0" nodeType="clickEffect">
                                  <p:stCondLst>
                                    <p:cond delay="0"/>
                                  </p:stCondLst>
                                  <p:childTnLst>
                                    <p:set>
                                      <p:cBhvr>
                                        <p:cTn id="293" dur="1" fill="hold">
                                          <p:stCondLst>
                                            <p:cond delay="0"/>
                                          </p:stCondLst>
                                        </p:cTn>
                                        <p:tgtEl>
                                          <p:spTgt spid="19504"/>
                                        </p:tgtEl>
                                        <p:attrNameLst>
                                          <p:attrName>style.visibility</p:attrName>
                                        </p:attrNameLst>
                                      </p:cBhvr>
                                      <p:to>
                                        <p:strVal val="visible"/>
                                      </p:to>
                                    </p:set>
                                  </p:childTnLst>
                                </p:cTn>
                              </p:par>
                            </p:childTnLst>
                          </p:cTn>
                        </p:par>
                        <p:par>
                          <p:cTn id="294" fill="hold">
                            <p:stCondLst>
                              <p:cond delay="0"/>
                            </p:stCondLst>
                            <p:childTnLst>
                              <p:par>
                                <p:cTn id="295" presetID="1" presetClass="exit" presetSubtype="0" fill="hold" grpId="1" nodeType="afterEffect">
                                  <p:stCondLst>
                                    <p:cond delay="0"/>
                                  </p:stCondLst>
                                  <p:childTnLst>
                                    <p:set>
                                      <p:cBhvr>
                                        <p:cTn id="296" dur="1" fill="hold">
                                          <p:stCondLst>
                                            <p:cond delay="0"/>
                                          </p:stCondLst>
                                        </p:cTn>
                                        <p:tgtEl>
                                          <p:spTgt spid="195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autoUpdateAnimBg="0"/>
      <p:bldP spid="19458" grpId="0" animBg="1" autoUpdateAnimBg="0"/>
      <p:bldP spid="19459" grpId="0" animBg="1" autoUpdateAnimBg="0"/>
      <p:bldP spid="19460" grpId="0" animBg="1" autoUpdateAnimBg="0"/>
      <p:bldP spid="19461" grpId="0" animBg="1" autoUpdateAnimBg="0"/>
      <p:bldP spid="19462" grpId="0" autoUpdateAnimBg="0"/>
      <p:bldP spid="19468" grpId="0" autoUpdateAnimBg="0"/>
      <p:bldP spid="19469" grpId="0" autoUpdateAnimBg="0"/>
      <p:bldP spid="19470" grpId="0" animBg="1" autoUpdateAnimBg="0"/>
      <p:bldP spid="19471" grpId="0" animBg="1" autoUpdateAnimBg="0"/>
      <p:bldP spid="19472" grpId="0" animBg="1" autoUpdateAnimBg="0"/>
      <p:bldP spid="19473" grpId="0" animBg="1" autoUpdateAnimBg="0"/>
      <p:bldP spid="19474" grpId="0" animBg="1" autoUpdateAnimBg="0"/>
      <p:bldP spid="19475" grpId="0" animBg="1" autoUpdateAnimBg="0"/>
      <p:bldP spid="19476" grpId="0" animBg="1" autoUpdateAnimBg="0"/>
      <p:bldP spid="19477" grpId="0" animBg="1" autoUpdateAnimBg="0"/>
      <p:bldP spid="19478" grpId="0" autoUpdateAnimBg="0"/>
      <p:bldP spid="19479" grpId="0" autoUpdateAnimBg="0"/>
      <p:bldP spid="19480" grpId="0" animBg="1" autoUpdateAnimBg="0"/>
      <p:bldP spid="19481" grpId="0" animBg="1"/>
      <p:bldP spid="19482" grpId="0" autoUpdateAnimBg="0"/>
      <p:bldP spid="19483" grpId="0" animBg="1"/>
      <p:bldP spid="19484" grpId="0" autoUpdateAnimBg="0"/>
      <p:bldP spid="19485" grpId="0" animBg="1" autoUpdateAnimBg="0"/>
      <p:bldP spid="19486" grpId="0" animBg="1" autoUpdateAnimBg="0"/>
      <p:bldP spid="19487" grpId="0" animBg="1" autoUpdateAnimBg="0"/>
      <p:bldP spid="19488" grpId="0" animBg="1" autoUpdateAnimBg="0"/>
      <p:bldP spid="19489" grpId="0" animBg="1" autoUpdateAnimBg="0"/>
      <p:bldP spid="19490" grpId="0" animBg="1"/>
      <p:bldP spid="19491" grpId="0" autoUpdateAnimBg="0"/>
      <p:bldP spid="19492" grpId="0" autoUpdateAnimBg="0"/>
      <p:bldP spid="19493" grpId="0" autoUpdateAnimBg="0"/>
      <p:bldP spid="19494" grpId="0" autoUpdateAnimBg="0"/>
      <p:bldP spid="19495" grpId="0" autoUpdateAnimBg="0"/>
      <p:bldP spid="19496" grpId="0" autoUpdateAnimBg="0"/>
      <p:bldP spid="19497" grpId="0" animBg="1" autoUpdateAnimBg="0"/>
      <p:bldP spid="19498" grpId="0" animBg="1" autoUpdateAnimBg="0"/>
      <p:bldP spid="19499" grpId="0" animBg="1" autoUpdateAnimBg="0"/>
      <p:bldP spid="19500" grpId="0" animBg="1" autoUpdateAnimBg="0"/>
      <p:bldP spid="19501" grpId="0" animBg="1" autoUpdateAnimBg="0"/>
      <p:bldP spid="19502" grpId="0" animBg="1" autoUpdateAnimBg="0"/>
      <p:bldP spid="19503" grpId="0" autoUpdateAnimBg="0"/>
      <p:bldP spid="19504" grpId="0" animBg="1" autoUpdateAnimBg="0"/>
      <p:bldP spid="19505" grpId="0" animBg="1"/>
      <p:bldP spid="19506" grpId="0" autoUpdateAnimBg="0"/>
      <p:bldP spid="19507" grpId="0" animBg="1"/>
      <p:bldP spid="19508" grpId="0" autoUpdateAnimBg="0"/>
      <p:bldP spid="19509" grpId="0" animBg="1" autoUpdateAnimBg="0"/>
      <p:bldP spid="19510" grpId="0" animBg="1" autoUpdateAnimBg="0"/>
      <p:bldP spid="19511" grpId="0" animBg="1"/>
      <p:bldP spid="19511" grpId="1" animBg="1"/>
      <p:bldP spid="19512" grpId="0" animBg="1"/>
      <p:bldP spid="19513" grpId="0" animBg="1"/>
      <p:bldP spid="19514" grpId="0" autoUpdateAnimBg="0"/>
      <p:bldP spid="19515" grpId="0" autoUpdateAnimBg="0"/>
      <p:bldP spid="19516" grpId="0" autoUpdateAnimBg="0"/>
      <p:bldP spid="19516" grpId="1" autoUpdateAnimBg="0"/>
      <p:bldP spid="19517" grpId="0" autoUpdateAnimBg="0"/>
      <p:bldP spid="19517" grpId="1" autoUpdateAnimBg="0"/>
      <p:bldP spid="19518" grpId="0" animBg="1"/>
      <p:bldP spid="19518" grpId="1" animBg="1"/>
      <p:bldP spid="19519" grpId="0" animBg="1"/>
      <p:bldP spid="19519" grpId="1" animBg="1"/>
      <p:bldP spid="19520" grpId="0" animBg="1"/>
      <p:bldP spid="19520" grpId="1" animBg="1"/>
      <p:bldP spid="19521" grpId="0" autoUpdateAnimBg="0"/>
      <p:bldP spid="19522" grpId="0" autoUpdateAnimBg="0"/>
      <p:bldP spid="19523" grpId="0" autoUpdateAnimBg="0"/>
      <p:bldP spid="19524" grpId="0" autoUpdateAnimBg="0"/>
      <p:bldP spid="19525" grpId="0" animBg="1"/>
      <p:bldP spid="19526" grpId="0" animBg="1"/>
      <p:bldP spid="19527" grpId="0" animBg="1"/>
      <p:bldP spid="19528" grpId="0" animBg="1"/>
      <p:bldP spid="19529" grpId="0" animBg="1"/>
      <p:bldP spid="19530" grpId="0" autoUpdateAnimBg="0"/>
      <p:bldP spid="19531" grpId="0" animBg="1"/>
      <p:bldP spid="19531" grpId="1" animBg="1"/>
      <p:bldP spid="19532" grpId="0" animBg="1"/>
      <p:bldP spid="19533" grpId="0" animBg="1"/>
      <p:bldP spid="19533" grpId="1" animBg="1"/>
      <p:bldP spid="19534" grpId="0" animBg="1"/>
      <p:bldP spid="19535" grpId="0" autoUpdateAnimBg="0"/>
      <p:bldP spid="19536" grpId="0" animBg="1"/>
      <p:bldP spid="19537" grpId="0" animBg="1" autoUpdateAnimBg="0"/>
      <p:bldP spid="19538" grpId="0" autoUpdateAnimBg="0"/>
      <p:bldP spid="19539" grpId="0" animBg="1" autoUpdateAnimBg="0"/>
      <p:bldP spid="19540" grpId="0" animBg="1"/>
      <p:bldP spid="19540" grpId="1" animBg="1"/>
      <p:bldP spid="19541" grpId="0" animBg="1" autoUpdateAnimBg="0"/>
      <p:bldP spid="19542" grpId="0" autoUpdateAnimBg="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Fairness via Source Throttling (FST)</a:t>
            </a:r>
          </a:p>
        </p:txBody>
      </p:sp>
      <p:sp>
        <p:nvSpPr>
          <p:cNvPr id="3" name="Content Placeholder 2"/>
          <p:cNvSpPr>
            <a:spLocks noGrp="1"/>
          </p:cNvSpPr>
          <p:nvPr>
            <p:ph idx="1"/>
          </p:nvPr>
        </p:nvSpPr>
        <p:spPr>
          <a:xfrm>
            <a:off x="228600" y="1066801"/>
            <a:ext cx="8610600" cy="5181600"/>
          </a:xfrm>
        </p:spPr>
        <p:txBody>
          <a:bodyPr/>
          <a:lstStyle/>
          <a:p>
            <a:r>
              <a:rPr lang="en-US" dirty="0" smtClean="0"/>
              <a:t>Two components (interval-based)</a:t>
            </a:r>
          </a:p>
          <a:p>
            <a:endParaRPr lang="en-US" dirty="0" smtClean="0"/>
          </a:p>
          <a:p>
            <a:r>
              <a:rPr lang="en-US" dirty="0" smtClean="0">
                <a:solidFill>
                  <a:srgbClr val="0000FF"/>
                </a:solidFill>
              </a:rPr>
              <a:t>Run-time unfairness evaluation (in hardware)</a:t>
            </a:r>
          </a:p>
          <a:p>
            <a:pPr lvl="1"/>
            <a:r>
              <a:rPr lang="en-US" dirty="0" smtClean="0"/>
              <a:t>Dynamically estimates the unfairness in the memory system</a:t>
            </a:r>
          </a:p>
          <a:p>
            <a:pPr lvl="1"/>
            <a:r>
              <a:rPr lang="en-US" dirty="0" smtClean="0"/>
              <a:t>Estimates which application is slowing down which other</a:t>
            </a:r>
          </a:p>
          <a:p>
            <a:endParaRPr lang="en-US" dirty="0" smtClean="0"/>
          </a:p>
          <a:p>
            <a:r>
              <a:rPr lang="en-US" dirty="0" smtClean="0">
                <a:solidFill>
                  <a:srgbClr val="0000FF"/>
                </a:solidFill>
              </a:rPr>
              <a:t>Dynamic request throttling (hardware or software)</a:t>
            </a:r>
          </a:p>
          <a:p>
            <a:pPr lvl="1"/>
            <a:r>
              <a:rPr lang="en-US" dirty="0" smtClean="0"/>
              <a:t>Adjusts how aggressively each core makes requests to the shared resources</a:t>
            </a:r>
          </a:p>
          <a:p>
            <a:pPr lvl="1"/>
            <a:r>
              <a:rPr lang="en-US" dirty="0" smtClean="0"/>
              <a:t>Throttles down request rates of cores causing unfairness</a:t>
            </a:r>
          </a:p>
          <a:p>
            <a:pPr lvl="2"/>
            <a:r>
              <a:rPr lang="en-US" dirty="0" smtClean="0"/>
              <a:t>Limit miss buffers, limit injection rate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167</a:t>
            </a:fld>
            <a:endParaRPr lang="en-US" altLang="en-US">
              <a:solidFill>
                <a:srgbClr val="000000"/>
              </a:solidFill>
            </a:endParaRPr>
          </a:p>
        </p:txBody>
      </p:sp>
    </p:spTree>
    <p:extLst>
      <p:ext uri="{BB962C8B-B14F-4D97-AF65-F5344CB8AC3E}">
        <p14:creationId xmlns:p14="http://schemas.microsoft.com/office/powerpoint/2010/main" val="18751200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p:cNvSpPr>
          <p:nvPr/>
        </p:nvSpPr>
        <p:spPr bwMode="auto">
          <a:xfrm>
            <a:off x="7090173" y="6474028"/>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60420" name="Text Box 5"/>
          <p:cNvSpPr txBox="1">
            <a:spLocks noChangeArrowheads="1"/>
          </p:cNvSpPr>
          <p:nvPr/>
        </p:nvSpPr>
        <p:spPr bwMode="auto">
          <a:xfrm>
            <a:off x="8109273" y="6545461"/>
            <a:ext cx="261193" cy="241102"/>
          </a:xfrm>
          <a:prstGeom prst="rect">
            <a:avLst/>
          </a:prstGeom>
          <a:noFill/>
          <a:ln w="12700">
            <a:noFill/>
            <a:miter lim="800000"/>
            <a:headEnd/>
            <a:tailEnd/>
          </a:ln>
        </p:spPr>
        <p:txBody>
          <a:bodyPr wrap="none" lIns="64274" tIns="32137" rIns="64274" bIns="32137">
            <a:prstTxWarp prst="textNoShape">
              <a:avLst/>
            </a:prstTxWarp>
          </a:bodyPr>
          <a:lstStyle/>
          <a:p>
            <a:pPr algn="ctr" defTabSz="914165"/>
            <a:fld id="{C445231B-BF33-B140-84BB-0105214CB111}" type="slidenum">
              <a:rPr lang="en-US" sz="1100">
                <a:solidFill>
                  <a:srgbClr val="000000"/>
                </a:solidFill>
                <a:latin typeface="Verdana" pitchFamily="31" charset="0"/>
                <a:ea typeface="Verdana" pitchFamily="31" charset="0"/>
                <a:cs typeface="Verdana" pitchFamily="31" charset="0"/>
                <a:sym typeface="Verdana" pitchFamily="31" charset="0"/>
              </a:rPr>
              <a:pPr algn="ctr" defTabSz="914165"/>
              <a:t>168</a:t>
            </a:fld>
            <a:endParaRPr lang="en-US" sz="1100" dirty="0">
              <a:solidFill>
                <a:srgbClr val="000000"/>
              </a:solidFill>
              <a:latin typeface="Verdana" pitchFamily="31" charset="0"/>
              <a:ea typeface="Verdana" pitchFamily="31" charset="0"/>
              <a:cs typeface="Verdana" pitchFamily="31" charset="0"/>
              <a:sym typeface="Verdana" pitchFamily="31" charset="0"/>
            </a:endParaRPr>
          </a:p>
        </p:txBody>
      </p:sp>
      <p:sp>
        <p:nvSpPr>
          <p:cNvPr id="60421" name="Rectangle 6"/>
          <p:cNvSpPr>
            <a:spLocks/>
          </p:cNvSpPr>
          <p:nvPr/>
        </p:nvSpPr>
        <p:spPr bwMode="auto">
          <a:xfrm>
            <a:off x="455414" y="3562950"/>
            <a:ext cx="2571750" cy="1241227"/>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2300" dirty="0">
                <a:solidFill>
                  <a:srgbClr val="001F67"/>
                </a:solidFill>
                <a:latin typeface="Tahoma"/>
                <a:ea typeface="Gill Sans" pitchFamily="31" charset="0"/>
                <a:cs typeface="Gill Sans" pitchFamily="31" charset="0"/>
              </a:rPr>
              <a:t>Runtime Unfairness</a:t>
            </a:r>
          </a:p>
          <a:p>
            <a:pPr marL="40172" algn="ctr" defTabSz="914165"/>
            <a:r>
              <a:rPr lang="en-US" sz="2300" dirty="0">
                <a:solidFill>
                  <a:srgbClr val="001F67"/>
                </a:solidFill>
                <a:latin typeface="Tahoma"/>
                <a:ea typeface="Gill Sans" pitchFamily="31" charset="0"/>
                <a:cs typeface="Gill Sans" pitchFamily="31" charset="0"/>
              </a:rPr>
              <a:t>Evaluation</a:t>
            </a:r>
          </a:p>
        </p:txBody>
      </p:sp>
      <p:sp>
        <p:nvSpPr>
          <p:cNvPr id="60422" name="Rectangle 7"/>
          <p:cNvSpPr>
            <a:spLocks/>
          </p:cNvSpPr>
          <p:nvPr/>
        </p:nvSpPr>
        <p:spPr bwMode="auto">
          <a:xfrm>
            <a:off x="6170414" y="3562950"/>
            <a:ext cx="2571750" cy="1241227"/>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2300" dirty="0">
                <a:solidFill>
                  <a:srgbClr val="D90B00"/>
                </a:solidFill>
                <a:latin typeface="Tahoma"/>
                <a:ea typeface="Gill Sans" pitchFamily="31" charset="0"/>
                <a:cs typeface="Gill Sans" pitchFamily="31" charset="0"/>
              </a:rPr>
              <a:t>Dynamic</a:t>
            </a:r>
          </a:p>
          <a:p>
            <a:pPr marL="40172" algn="ctr" defTabSz="914165"/>
            <a:r>
              <a:rPr lang="en-US" sz="2300" dirty="0">
                <a:solidFill>
                  <a:srgbClr val="D90B00"/>
                </a:solidFill>
                <a:latin typeface="Tahoma"/>
                <a:ea typeface="Gill Sans" pitchFamily="31" charset="0"/>
                <a:cs typeface="Gill Sans" pitchFamily="31" charset="0"/>
              </a:rPr>
              <a:t>Request Throttling</a:t>
            </a:r>
          </a:p>
        </p:txBody>
      </p:sp>
      <p:sp>
        <p:nvSpPr>
          <p:cNvPr id="25608" name="Rectangle 8"/>
          <p:cNvSpPr>
            <a:spLocks/>
          </p:cNvSpPr>
          <p:nvPr/>
        </p:nvSpPr>
        <p:spPr bwMode="auto">
          <a:xfrm>
            <a:off x="187524" y="4964906"/>
            <a:ext cx="4277320" cy="1848445"/>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1- Estimating system unfairness </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2- Find app. with the highest slowdown (App-slowest)</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3- Find app. causing most interference for App-slowest </a:t>
            </a:r>
            <a:br>
              <a:rPr lang="en-US" dirty="0">
                <a:solidFill>
                  <a:srgbClr val="000000"/>
                </a:solidFill>
                <a:latin typeface="Verdana" pitchFamily="31" charset="0"/>
                <a:ea typeface="Verdana" pitchFamily="31" charset="0"/>
                <a:cs typeface="Verdana" pitchFamily="31" charset="0"/>
                <a:sym typeface="Verdana" pitchFamily="31" charset="0"/>
              </a:rPr>
            </a:br>
            <a:r>
              <a:rPr lang="en-US" dirty="0">
                <a:solidFill>
                  <a:srgbClr val="000000"/>
                </a:solidFill>
                <a:latin typeface="Verdana" pitchFamily="31" charset="0"/>
                <a:ea typeface="Verdana" pitchFamily="31" charset="0"/>
                <a:cs typeface="Verdana" pitchFamily="31" charset="0"/>
                <a:sym typeface="Verdana" pitchFamily="31" charset="0"/>
              </a:rPr>
              <a:t>(App-interfering)</a:t>
            </a:r>
          </a:p>
        </p:txBody>
      </p:sp>
      <p:sp>
        <p:nvSpPr>
          <p:cNvPr id="25609" name="Rectangle 9"/>
          <p:cNvSpPr>
            <a:spLocks/>
          </p:cNvSpPr>
          <p:nvPr/>
        </p:nvSpPr>
        <p:spPr bwMode="auto">
          <a:xfrm>
            <a:off x="4679156" y="4964906"/>
            <a:ext cx="4277320" cy="1848445"/>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if (Unfairness Estimate &gt;Target) </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 1-Throttle down App-interfering</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 2-Throttle up App-slowest</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a:t>
            </a:r>
          </a:p>
        </p:txBody>
      </p:sp>
      <p:sp>
        <p:nvSpPr>
          <p:cNvPr id="60425" name="AutoShape 10"/>
          <p:cNvSpPr>
            <a:spLocks/>
          </p:cNvSpPr>
          <p:nvPr/>
        </p:nvSpPr>
        <p:spPr bwMode="auto">
          <a:xfrm>
            <a:off x="250031" y="3303984"/>
            <a:ext cx="8706445" cy="1598414"/>
          </a:xfrm>
          <a:prstGeom prst="roundRect">
            <a:avLst>
              <a:gd name="adj" fmla="val 8380"/>
            </a:avLst>
          </a:prstGeom>
          <a:noFill/>
          <a:ln w="25400">
            <a:solidFill>
              <a:schemeClr val="tx1"/>
            </a:solidFill>
            <a:prstDash val="sysDot"/>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60426" name="Rectangle 11"/>
          <p:cNvSpPr>
            <a:spLocks/>
          </p:cNvSpPr>
          <p:nvPr/>
        </p:nvSpPr>
        <p:spPr bwMode="auto">
          <a:xfrm>
            <a:off x="193105" y="2893224"/>
            <a:ext cx="643764" cy="430887"/>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800" dirty="0">
                <a:solidFill>
                  <a:srgbClr val="000000"/>
                </a:solidFill>
                <a:latin typeface="Tahoma"/>
                <a:ea typeface="Gill Sans" pitchFamily="31" charset="0"/>
                <a:cs typeface="Gill Sans" pitchFamily="31" charset="0"/>
              </a:rPr>
              <a:t>FST</a:t>
            </a:r>
          </a:p>
        </p:txBody>
      </p:sp>
      <p:sp>
        <p:nvSpPr>
          <p:cNvPr id="25612" name="Line 12"/>
          <p:cNvSpPr>
            <a:spLocks noChangeShapeType="1"/>
          </p:cNvSpPr>
          <p:nvPr/>
        </p:nvSpPr>
        <p:spPr bwMode="auto">
          <a:xfrm flipH="1">
            <a:off x="3011537" y="3786188"/>
            <a:ext cx="3143250"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5613" name="Rectangle 13"/>
          <p:cNvSpPr>
            <a:spLocks/>
          </p:cNvSpPr>
          <p:nvPr/>
        </p:nvSpPr>
        <p:spPr bwMode="auto">
          <a:xfrm>
            <a:off x="3508251" y="3415605"/>
            <a:ext cx="238890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9B2C01"/>
                </a:solidFill>
                <a:latin typeface="Tahoma"/>
                <a:ea typeface="Gill Sans" pitchFamily="31" charset="0"/>
                <a:cs typeface="Gill Sans" pitchFamily="31" charset="0"/>
              </a:rPr>
              <a:t>Unfairness Estimate</a:t>
            </a:r>
          </a:p>
        </p:txBody>
      </p:sp>
      <p:sp>
        <p:nvSpPr>
          <p:cNvPr id="25614" name="Line 14"/>
          <p:cNvSpPr>
            <a:spLocks noChangeShapeType="1"/>
          </p:cNvSpPr>
          <p:nvPr/>
        </p:nvSpPr>
        <p:spPr bwMode="auto">
          <a:xfrm rot="10800000">
            <a:off x="3023821" y="4154537"/>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5615" name="Rectangle 15"/>
          <p:cNvSpPr>
            <a:spLocks/>
          </p:cNvSpPr>
          <p:nvPr/>
        </p:nvSpPr>
        <p:spPr bwMode="auto">
          <a:xfrm>
            <a:off x="3993808" y="3790652"/>
            <a:ext cx="1477895"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9B2C01"/>
                </a:solidFill>
                <a:latin typeface="Tahoma"/>
                <a:ea typeface="Gill Sans" pitchFamily="31" charset="0"/>
                <a:cs typeface="Gill Sans" pitchFamily="31" charset="0"/>
              </a:rPr>
              <a:t>App-slowest</a:t>
            </a:r>
          </a:p>
        </p:txBody>
      </p:sp>
      <p:sp>
        <p:nvSpPr>
          <p:cNvPr id="25616" name="Line 16"/>
          <p:cNvSpPr>
            <a:spLocks noChangeShapeType="1"/>
          </p:cNvSpPr>
          <p:nvPr/>
        </p:nvSpPr>
        <p:spPr bwMode="auto">
          <a:xfrm rot="10800000">
            <a:off x="3023821" y="4535165"/>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5617" name="Rectangle 17"/>
          <p:cNvSpPr>
            <a:spLocks/>
          </p:cNvSpPr>
          <p:nvPr/>
        </p:nvSpPr>
        <p:spPr bwMode="auto">
          <a:xfrm>
            <a:off x="3808512" y="4156769"/>
            <a:ext cx="1821101"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9B2C01"/>
                </a:solidFill>
                <a:latin typeface="Tahoma"/>
                <a:ea typeface="Gill Sans" pitchFamily="31" charset="0"/>
                <a:cs typeface="Gill Sans" pitchFamily="31" charset="0"/>
              </a:rPr>
              <a:t>App-interfering</a:t>
            </a:r>
          </a:p>
        </p:txBody>
      </p:sp>
      <p:grpSp>
        <p:nvGrpSpPr>
          <p:cNvPr id="3" name="Group 18"/>
          <p:cNvGrpSpPr>
            <a:grpSpLocks/>
          </p:cNvGrpSpPr>
          <p:nvPr/>
        </p:nvGrpSpPr>
        <p:grpSpPr bwMode="auto">
          <a:xfrm>
            <a:off x="2096256" y="2157724"/>
            <a:ext cx="1573834" cy="417284"/>
            <a:chOff x="15" y="35"/>
            <a:chExt cx="1409" cy="373"/>
          </a:xfrm>
        </p:grpSpPr>
        <p:sp>
          <p:nvSpPr>
            <p:cNvPr id="60446" name="Rectangle 19"/>
            <p:cNvSpPr>
              <a:spLocks/>
            </p:cNvSpPr>
            <p:nvPr/>
          </p:nvSpPr>
          <p:spPr bwMode="auto">
            <a:xfrm rot="5400000" flipH="1">
              <a:off x="290" y="98"/>
              <a:ext cx="259" cy="248"/>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dirty="0">
                  <a:solidFill>
                    <a:srgbClr val="000000"/>
                  </a:solidFill>
                  <a:latin typeface="Arial" pitchFamily="31" charset="0"/>
                  <a:sym typeface="Arial" pitchFamily="31" charset="0"/>
                </a:rPr>
                <a:t>⎪</a:t>
              </a:r>
            </a:p>
          </p:txBody>
        </p:sp>
        <p:sp>
          <p:nvSpPr>
            <p:cNvPr id="60447" name="Rectangle 20"/>
            <p:cNvSpPr>
              <a:spLocks/>
            </p:cNvSpPr>
            <p:nvPr/>
          </p:nvSpPr>
          <p:spPr bwMode="auto">
            <a:xfrm rot="5400000" flipH="1">
              <a:off x="532"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800" dirty="0">
                  <a:solidFill>
                    <a:srgbClr val="000000"/>
                  </a:solidFill>
                  <a:latin typeface="Arial" pitchFamily="31" charset="0"/>
                  <a:sym typeface="Arial" pitchFamily="31" charset="0"/>
                </a:rPr>
                <a:t>⎨</a:t>
              </a:r>
            </a:p>
          </p:txBody>
        </p:sp>
        <p:sp>
          <p:nvSpPr>
            <p:cNvPr id="60448" name="Rectangle 21"/>
            <p:cNvSpPr>
              <a:spLocks/>
            </p:cNvSpPr>
            <p:nvPr/>
          </p:nvSpPr>
          <p:spPr bwMode="auto">
            <a:xfrm rot="5400000" flipH="1">
              <a:off x="874" y="98"/>
              <a:ext cx="259" cy="248"/>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dirty="0">
                  <a:solidFill>
                    <a:srgbClr val="000000"/>
                  </a:solidFill>
                  <a:latin typeface="Arial" pitchFamily="31" charset="0"/>
                  <a:sym typeface="Arial" pitchFamily="31" charset="0"/>
                </a:rPr>
                <a:t>⎪</a:t>
              </a:r>
            </a:p>
          </p:txBody>
        </p:sp>
        <p:sp>
          <p:nvSpPr>
            <p:cNvPr id="60449" name="Rectangle 22"/>
            <p:cNvSpPr>
              <a:spLocks/>
            </p:cNvSpPr>
            <p:nvPr/>
          </p:nvSpPr>
          <p:spPr bwMode="auto">
            <a:xfrm rot="5400000" flipH="1">
              <a:off x="1044"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800" dirty="0">
                  <a:solidFill>
                    <a:srgbClr val="000000"/>
                  </a:solidFill>
                  <a:latin typeface="Arial" pitchFamily="31" charset="0"/>
                  <a:sym typeface="Arial" pitchFamily="31" charset="0"/>
                </a:rPr>
                <a:t>⎧</a:t>
              </a:r>
            </a:p>
          </p:txBody>
        </p:sp>
        <p:sp>
          <p:nvSpPr>
            <p:cNvPr id="60450" name="Rectangle 23"/>
            <p:cNvSpPr>
              <a:spLocks/>
            </p:cNvSpPr>
            <p:nvPr/>
          </p:nvSpPr>
          <p:spPr bwMode="auto">
            <a:xfrm rot="5400000" flipH="1">
              <a:off x="21"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800" dirty="0">
                  <a:solidFill>
                    <a:srgbClr val="000000"/>
                  </a:solidFill>
                  <a:latin typeface="Arial" pitchFamily="31" charset="0"/>
                  <a:sym typeface="Arial" pitchFamily="31" charset="0"/>
                </a:rPr>
                <a:t>⎩</a:t>
              </a:r>
            </a:p>
          </p:txBody>
        </p:sp>
      </p:grpSp>
      <p:sp>
        <p:nvSpPr>
          <p:cNvPr id="25624" name="Rectangle 24"/>
          <p:cNvSpPr>
            <a:spLocks/>
          </p:cNvSpPr>
          <p:nvPr/>
        </p:nvSpPr>
        <p:spPr bwMode="auto">
          <a:xfrm>
            <a:off x="1877472" y="2419945"/>
            <a:ext cx="2098477" cy="696516"/>
          </a:xfrm>
          <a:prstGeom prst="rect">
            <a:avLst/>
          </a:prstGeom>
          <a:noFill/>
          <a:ln w="12700">
            <a:noFill/>
            <a:miter lim="800000"/>
            <a:headEnd/>
            <a:tailEnd/>
          </a:ln>
        </p:spPr>
        <p:txBody>
          <a:bodyPr lIns="0" tIns="0" rIns="40628" bIns="0">
            <a:prstTxWarp prst="textNoShape">
              <a:avLst/>
            </a:prstTxWarp>
          </a:bodyPr>
          <a:lstStyle/>
          <a:p>
            <a:pPr marL="40172" algn="ctr" defTabSz="914165"/>
            <a:r>
              <a:rPr lang="en-US" sz="2100" dirty="0">
                <a:solidFill>
                  <a:srgbClr val="000000"/>
                </a:solidFill>
                <a:latin typeface="Tahoma"/>
                <a:ea typeface="Gill Sans" pitchFamily="31" charset="0"/>
                <a:cs typeface="Gill Sans" pitchFamily="31" charset="0"/>
              </a:rPr>
              <a:t>Slowdown Estimation</a:t>
            </a:r>
          </a:p>
        </p:txBody>
      </p:sp>
      <p:sp>
        <p:nvSpPr>
          <p:cNvPr id="60435" name="Rectangle 25"/>
          <p:cNvSpPr>
            <a:spLocks/>
          </p:cNvSpPr>
          <p:nvPr/>
        </p:nvSpPr>
        <p:spPr bwMode="auto">
          <a:xfrm>
            <a:off x="6712893" y="1826122"/>
            <a:ext cx="627771"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000000"/>
                </a:solidFill>
                <a:latin typeface="Tahoma"/>
                <a:ea typeface="Gill Sans" pitchFamily="31" charset="0"/>
                <a:cs typeface="Gill Sans" pitchFamily="31" charset="0"/>
              </a:rPr>
              <a:t>Time</a:t>
            </a:r>
          </a:p>
        </p:txBody>
      </p:sp>
      <p:sp>
        <p:nvSpPr>
          <p:cNvPr id="60436" name="Line 26"/>
          <p:cNvSpPr>
            <a:spLocks noChangeShapeType="1"/>
          </p:cNvSpPr>
          <p:nvPr/>
        </p:nvSpPr>
        <p:spPr bwMode="auto">
          <a:xfrm>
            <a:off x="2187773"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60437" name="Rectangle 27"/>
          <p:cNvSpPr>
            <a:spLocks/>
          </p:cNvSpPr>
          <p:nvPr/>
        </p:nvSpPr>
        <p:spPr bwMode="auto">
          <a:xfrm>
            <a:off x="2342927" y="1602879"/>
            <a:ext cx="118229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000000"/>
                </a:solidFill>
                <a:latin typeface="Tahoma"/>
                <a:ea typeface="Gill Sans" pitchFamily="31" charset="0"/>
                <a:cs typeface="Gill Sans" pitchFamily="31" charset="0"/>
              </a:rPr>
              <a:t>Interval 1</a:t>
            </a:r>
          </a:p>
        </p:txBody>
      </p:sp>
      <p:sp>
        <p:nvSpPr>
          <p:cNvPr id="60438" name="Line 28"/>
          <p:cNvSpPr>
            <a:spLocks noChangeShapeType="1"/>
          </p:cNvSpPr>
          <p:nvPr/>
        </p:nvSpPr>
        <p:spPr bwMode="auto">
          <a:xfrm>
            <a:off x="3643313"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60439" name="Rectangle 29"/>
          <p:cNvSpPr>
            <a:spLocks/>
          </p:cNvSpPr>
          <p:nvPr/>
        </p:nvSpPr>
        <p:spPr bwMode="auto">
          <a:xfrm>
            <a:off x="3801815" y="1602879"/>
            <a:ext cx="118229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000000"/>
                </a:solidFill>
                <a:latin typeface="Tahoma"/>
                <a:ea typeface="Gill Sans" pitchFamily="31" charset="0"/>
                <a:cs typeface="Gill Sans" pitchFamily="31" charset="0"/>
              </a:rPr>
              <a:t>Interval 2</a:t>
            </a:r>
          </a:p>
        </p:txBody>
      </p:sp>
      <p:sp>
        <p:nvSpPr>
          <p:cNvPr id="60440" name="Line 30"/>
          <p:cNvSpPr>
            <a:spLocks noChangeShapeType="1"/>
          </p:cNvSpPr>
          <p:nvPr/>
        </p:nvSpPr>
        <p:spPr bwMode="auto">
          <a:xfrm>
            <a:off x="5098852"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60441" name="Rectangle 31"/>
          <p:cNvSpPr>
            <a:spLocks/>
          </p:cNvSpPr>
          <p:nvPr/>
        </p:nvSpPr>
        <p:spPr bwMode="auto">
          <a:xfrm>
            <a:off x="5257354" y="1602879"/>
            <a:ext cx="118229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000000"/>
                </a:solidFill>
                <a:latin typeface="Tahoma"/>
                <a:ea typeface="Gill Sans" pitchFamily="31" charset="0"/>
                <a:cs typeface="Gill Sans" pitchFamily="31" charset="0"/>
              </a:rPr>
              <a:t>Interval 3</a:t>
            </a:r>
          </a:p>
        </p:txBody>
      </p:sp>
      <p:sp>
        <p:nvSpPr>
          <p:cNvPr id="60442" name="Line 32"/>
          <p:cNvSpPr>
            <a:spLocks noChangeShapeType="1"/>
          </p:cNvSpPr>
          <p:nvPr/>
        </p:nvSpPr>
        <p:spPr bwMode="auto">
          <a:xfrm rot="10800000">
            <a:off x="2178844" y="2195587"/>
            <a:ext cx="5089922" cy="0"/>
          </a:xfrm>
          <a:prstGeom prst="line">
            <a:avLst/>
          </a:prstGeom>
          <a:noFill/>
          <a:ln w="38100">
            <a:solidFill>
              <a:schemeClr val="tx1"/>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5633" name="Rectangle 33"/>
          <p:cNvSpPr>
            <a:spLocks/>
          </p:cNvSpPr>
          <p:nvPr/>
        </p:nvSpPr>
        <p:spPr bwMode="auto">
          <a:xfrm>
            <a:off x="455414" y="3562950"/>
            <a:ext cx="2571750" cy="1241227"/>
          </a:xfrm>
          <a:prstGeom prst="rect">
            <a:avLst/>
          </a:prstGeom>
          <a:solidFill>
            <a:srgbClr val="F3EB00"/>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2300" dirty="0">
                <a:solidFill>
                  <a:srgbClr val="001F67"/>
                </a:solidFill>
                <a:latin typeface="Tahoma"/>
                <a:ea typeface="Gill Sans" pitchFamily="31" charset="0"/>
                <a:cs typeface="Gill Sans" pitchFamily="31" charset="0"/>
              </a:rPr>
              <a:t>Runtime Unfairness</a:t>
            </a:r>
          </a:p>
          <a:p>
            <a:pPr marL="40172" algn="ctr" defTabSz="914165"/>
            <a:r>
              <a:rPr lang="en-US" sz="2300" dirty="0">
                <a:solidFill>
                  <a:srgbClr val="001F67"/>
                </a:solidFill>
                <a:latin typeface="Tahoma"/>
                <a:ea typeface="Gill Sans" pitchFamily="31" charset="0"/>
                <a:cs typeface="Gill Sans" pitchFamily="31" charset="0"/>
              </a:rPr>
              <a:t>Evaluation</a:t>
            </a:r>
          </a:p>
        </p:txBody>
      </p:sp>
      <p:sp>
        <p:nvSpPr>
          <p:cNvPr id="25634" name="Rectangle 34"/>
          <p:cNvSpPr>
            <a:spLocks/>
          </p:cNvSpPr>
          <p:nvPr/>
        </p:nvSpPr>
        <p:spPr bwMode="auto">
          <a:xfrm>
            <a:off x="6170414" y="3562950"/>
            <a:ext cx="2571750" cy="1241227"/>
          </a:xfrm>
          <a:prstGeom prst="rect">
            <a:avLst/>
          </a:prstGeom>
          <a:solidFill>
            <a:srgbClr val="F3EB00"/>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2300" dirty="0">
                <a:solidFill>
                  <a:srgbClr val="D90B00"/>
                </a:solidFill>
                <a:latin typeface="Tahoma"/>
                <a:ea typeface="Gill Sans" pitchFamily="31" charset="0"/>
                <a:cs typeface="Gill Sans" pitchFamily="31" charset="0"/>
              </a:rPr>
              <a:t>Dynamic</a:t>
            </a:r>
          </a:p>
          <a:p>
            <a:pPr marL="40172" algn="ctr" defTabSz="914165"/>
            <a:r>
              <a:rPr lang="en-US" sz="2300" dirty="0">
                <a:solidFill>
                  <a:srgbClr val="D90B00"/>
                </a:solidFill>
                <a:latin typeface="Tahoma"/>
                <a:ea typeface="Gill Sans" pitchFamily="31" charset="0"/>
                <a:cs typeface="Gill Sans" pitchFamily="31" charset="0"/>
              </a:rPr>
              <a:t>Request Throttling</a:t>
            </a:r>
          </a:p>
        </p:txBody>
      </p:sp>
      <p:sp>
        <p:nvSpPr>
          <p:cNvPr id="37" name="Title 1"/>
          <p:cNvSpPr>
            <a:spLocks noGrp="1"/>
          </p:cNvSpPr>
          <p:nvPr>
            <p:ph type="title"/>
          </p:nvPr>
        </p:nvSpPr>
        <p:spPr>
          <a:xfrm>
            <a:off x="228600" y="152401"/>
            <a:ext cx="8610600" cy="1066800"/>
          </a:xfrm>
        </p:spPr>
        <p:txBody>
          <a:bodyPr/>
          <a:lstStyle/>
          <a:p>
            <a:r>
              <a:rPr lang="en-US" sz="3800" dirty="0"/>
              <a:t>Fairness via Source Throttling (FST)</a:t>
            </a:r>
          </a:p>
        </p:txBody>
      </p:sp>
    </p:spTree>
    <p:extLst>
      <p:ext uri="{BB962C8B-B14F-4D97-AF65-F5344CB8AC3E}">
        <p14:creationId xmlns:p14="http://schemas.microsoft.com/office/powerpoint/2010/main" val="13958480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56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63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5608">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612"/>
                                        </p:tgtEl>
                                        <p:attrNameLst>
                                          <p:attrName>style.visibility</p:attrName>
                                        </p:attrNameLst>
                                      </p:cBhvr>
                                      <p:to>
                                        <p:strVal val="visible"/>
                                      </p:to>
                                    </p:set>
                                    <p:animEffect transition="in" filter="wipe(left)">
                                      <p:cBhvr>
                                        <p:cTn id="31" dur="500"/>
                                        <p:tgtEl>
                                          <p:spTgt spid="256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614"/>
                                        </p:tgtEl>
                                        <p:attrNameLst>
                                          <p:attrName>style.visibility</p:attrName>
                                        </p:attrNameLst>
                                      </p:cBhvr>
                                      <p:to>
                                        <p:strVal val="visible"/>
                                      </p:to>
                                    </p:set>
                                    <p:animEffect transition="in" filter="wipe(left)">
                                      <p:cBhvr>
                                        <p:cTn id="34" dur="500"/>
                                        <p:tgtEl>
                                          <p:spTgt spid="2561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5616"/>
                                        </p:tgtEl>
                                        <p:attrNameLst>
                                          <p:attrName>style.visibility</p:attrName>
                                        </p:attrNameLst>
                                      </p:cBhvr>
                                      <p:to>
                                        <p:strVal val="visible"/>
                                      </p:to>
                                    </p:set>
                                    <p:animEffect transition="in" filter="wipe(left)">
                                      <p:cBhvr>
                                        <p:cTn id="37" dur="500"/>
                                        <p:tgtEl>
                                          <p:spTgt spid="25616"/>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561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561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5617"/>
                                        </p:tgtEl>
                                        <p:attrNameLst>
                                          <p:attrName>style.visibility</p:attrName>
                                        </p:attrNameLst>
                                      </p:cBhvr>
                                      <p:to>
                                        <p:strVal val="visible"/>
                                      </p:to>
                                    </p:set>
                                  </p:childTnLst>
                                </p:cTn>
                              </p:par>
                            </p:childTnLst>
                          </p:cTn>
                        </p:par>
                        <p:par>
                          <p:cTn id="44" fill="hold">
                            <p:stCondLst>
                              <p:cond delay="500"/>
                            </p:stCondLst>
                            <p:childTnLst>
                              <p:par>
                                <p:cTn id="45" presetID="1" presetClass="exit" presetSubtype="0" fill="hold" grpId="1" nodeType="afterEffect">
                                  <p:stCondLst>
                                    <p:cond delay="0"/>
                                  </p:stCondLst>
                                  <p:childTnLst>
                                    <p:set>
                                      <p:cBhvr>
                                        <p:cTn id="46" dur="1" fill="hold">
                                          <p:stCondLst>
                                            <p:cond delay="499"/>
                                          </p:stCondLst>
                                        </p:cTn>
                                        <p:tgtEl>
                                          <p:spTgt spid="25633"/>
                                        </p:tgtEl>
                                        <p:attrNameLst>
                                          <p:attrName>style.visibility</p:attrName>
                                        </p:attrNameLst>
                                      </p:cBhvr>
                                      <p:to>
                                        <p:strVal val="hidden"/>
                                      </p:to>
                                    </p:se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2563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5609">
                                            <p:bg/>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609">
                                            <p:txEl>
                                              <p:pRg st="0" end="0"/>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5609">
                                            <p:txEl>
                                              <p:pRg st="1" end="1"/>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5609">
                                            <p:txEl>
                                              <p:pRg st="2" end="2"/>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5609">
                                            <p:txEl>
                                              <p:pRg st="3" end="3"/>
                                            </p:txEl>
                                          </p:spTgt>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56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build="p" animBg="1" autoUpdateAnimBg="0" advAuto="0"/>
      <p:bldP spid="25609" grpId="0" build="p" animBg="1" autoUpdateAnimBg="0"/>
      <p:bldP spid="25612" grpId="0" animBg="1"/>
      <p:bldP spid="25613" grpId="0" autoUpdateAnimBg="0"/>
      <p:bldP spid="25614" grpId="0" animBg="1"/>
      <p:bldP spid="25615" grpId="0" autoUpdateAnimBg="0"/>
      <p:bldP spid="25616" grpId="0" animBg="1"/>
      <p:bldP spid="25617" grpId="0" autoUpdateAnimBg="0"/>
      <p:bldP spid="25624" grpId="0" autoUpdateAnimBg="0"/>
      <p:bldP spid="25633" grpId="0" animBg="1" autoUpdateAnimBg="0"/>
      <p:bldP spid="25633" grpId="1" animBg="1" autoUpdateAnimBg="0"/>
      <p:bldP spid="25634" grpId="0" animBg="1"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5"/>
          <p:cNvSpPr>
            <a:spLocks/>
          </p:cNvSpPr>
          <p:nvPr/>
        </p:nvSpPr>
        <p:spPr bwMode="auto">
          <a:xfrm>
            <a:off x="7090173" y="6474028"/>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62470" name="Rectangle 6"/>
          <p:cNvSpPr>
            <a:spLocks/>
          </p:cNvSpPr>
          <p:nvPr/>
        </p:nvSpPr>
        <p:spPr bwMode="auto">
          <a:xfrm>
            <a:off x="455414" y="2741419"/>
            <a:ext cx="2571750" cy="1241227"/>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2300" dirty="0">
                <a:solidFill>
                  <a:srgbClr val="001F67"/>
                </a:solidFill>
                <a:latin typeface="Tahoma"/>
                <a:ea typeface="Gill Sans" pitchFamily="31" charset="0"/>
                <a:cs typeface="Gill Sans" pitchFamily="31" charset="0"/>
              </a:rPr>
              <a:t>Runtime Unfairness</a:t>
            </a:r>
          </a:p>
          <a:p>
            <a:pPr marL="40172" algn="ctr" defTabSz="914165"/>
            <a:r>
              <a:rPr lang="en-US" sz="2300" dirty="0">
                <a:solidFill>
                  <a:srgbClr val="001F67"/>
                </a:solidFill>
                <a:latin typeface="Tahoma"/>
                <a:ea typeface="Gill Sans" pitchFamily="31" charset="0"/>
                <a:cs typeface="Gill Sans" pitchFamily="31" charset="0"/>
              </a:rPr>
              <a:t>Evaluation</a:t>
            </a:r>
          </a:p>
        </p:txBody>
      </p:sp>
      <p:sp>
        <p:nvSpPr>
          <p:cNvPr id="62471" name="Rectangle 7"/>
          <p:cNvSpPr>
            <a:spLocks/>
          </p:cNvSpPr>
          <p:nvPr/>
        </p:nvSpPr>
        <p:spPr bwMode="auto">
          <a:xfrm>
            <a:off x="6170414" y="2741419"/>
            <a:ext cx="2571750" cy="1241227"/>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2300" dirty="0">
                <a:solidFill>
                  <a:srgbClr val="9A9A9A"/>
                </a:solidFill>
                <a:latin typeface="Tahoma"/>
                <a:ea typeface="Gill Sans" pitchFamily="31" charset="0"/>
                <a:cs typeface="Gill Sans" pitchFamily="31" charset="0"/>
              </a:rPr>
              <a:t>Dynamic</a:t>
            </a:r>
          </a:p>
          <a:p>
            <a:pPr marL="40172" algn="ctr" defTabSz="914165"/>
            <a:r>
              <a:rPr lang="en-US" sz="2300" dirty="0">
                <a:solidFill>
                  <a:srgbClr val="9A9A9A"/>
                </a:solidFill>
                <a:latin typeface="Tahoma"/>
                <a:ea typeface="Gill Sans" pitchFamily="31" charset="0"/>
                <a:cs typeface="Gill Sans" pitchFamily="31" charset="0"/>
              </a:rPr>
              <a:t>Request Throttling</a:t>
            </a:r>
          </a:p>
        </p:txBody>
      </p:sp>
      <p:sp>
        <p:nvSpPr>
          <p:cNvPr id="62472" name="Rectangle 8"/>
          <p:cNvSpPr>
            <a:spLocks/>
          </p:cNvSpPr>
          <p:nvPr/>
        </p:nvSpPr>
        <p:spPr bwMode="auto">
          <a:xfrm>
            <a:off x="187524" y="4143375"/>
            <a:ext cx="4277320" cy="1848445"/>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1- Estimating system unfairness </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2- Find app. with the highest slowdown (App-slowest)</a:t>
            </a:r>
          </a:p>
          <a:p>
            <a:pPr marL="40172" defTabSz="914165"/>
            <a:r>
              <a:rPr lang="en-US" dirty="0">
                <a:solidFill>
                  <a:srgbClr val="676767"/>
                </a:solidFill>
                <a:latin typeface="Verdana" pitchFamily="31" charset="0"/>
                <a:ea typeface="Verdana" pitchFamily="31" charset="0"/>
                <a:cs typeface="Verdana" pitchFamily="31" charset="0"/>
                <a:sym typeface="Verdana" pitchFamily="31" charset="0"/>
              </a:rPr>
              <a:t>3- Find app. causing most interference for App-slowest </a:t>
            </a:r>
            <a:br>
              <a:rPr lang="en-US" dirty="0">
                <a:solidFill>
                  <a:srgbClr val="676767"/>
                </a:solidFill>
                <a:latin typeface="Verdana" pitchFamily="31" charset="0"/>
                <a:ea typeface="Verdana" pitchFamily="31" charset="0"/>
                <a:cs typeface="Verdana" pitchFamily="31" charset="0"/>
                <a:sym typeface="Verdana" pitchFamily="31" charset="0"/>
              </a:rPr>
            </a:br>
            <a:r>
              <a:rPr lang="en-US" dirty="0">
                <a:solidFill>
                  <a:srgbClr val="676767"/>
                </a:solidFill>
                <a:latin typeface="Verdana" pitchFamily="31" charset="0"/>
                <a:ea typeface="Verdana" pitchFamily="31" charset="0"/>
                <a:cs typeface="Verdana" pitchFamily="31" charset="0"/>
                <a:sym typeface="Verdana" pitchFamily="31" charset="0"/>
              </a:rPr>
              <a:t>(App-interfering)</a:t>
            </a:r>
          </a:p>
        </p:txBody>
      </p:sp>
      <p:sp>
        <p:nvSpPr>
          <p:cNvPr id="62473" name="Rectangle 9"/>
          <p:cNvSpPr>
            <a:spLocks/>
          </p:cNvSpPr>
          <p:nvPr/>
        </p:nvSpPr>
        <p:spPr bwMode="auto">
          <a:xfrm>
            <a:off x="4679156" y="4143375"/>
            <a:ext cx="4277320" cy="1848445"/>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defTabSz="914165"/>
            <a:r>
              <a:rPr lang="en-US" dirty="0">
                <a:solidFill>
                  <a:srgbClr val="808080"/>
                </a:solidFill>
                <a:latin typeface="Verdana" pitchFamily="31" charset="0"/>
                <a:ea typeface="Verdana" pitchFamily="31" charset="0"/>
                <a:cs typeface="Verdana" pitchFamily="31" charset="0"/>
                <a:sym typeface="Verdana" pitchFamily="31" charset="0"/>
              </a:rPr>
              <a:t>if (Unfairness Estimate &gt;Target) </a:t>
            </a:r>
          </a:p>
          <a:p>
            <a:pPr marL="40172" defTabSz="914165"/>
            <a:r>
              <a:rPr lang="en-US" dirty="0">
                <a:solidFill>
                  <a:srgbClr val="808080"/>
                </a:solidFill>
                <a:latin typeface="Verdana" pitchFamily="31" charset="0"/>
                <a:ea typeface="Verdana" pitchFamily="31" charset="0"/>
                <a:cs typeface="Verdana" pitchFamily="31" charset="0"/>
                <a:sym typeface="Verdana" pitchFamily="31" charset="0"/>
              </a:rPr>
              <a:t>{</a:t>
            </a:r>
          </a:p>
          <a:p>
            <a:pPr marL="40172" defTabSz="914165"/>
            <a:r>
              <a:rPr lang="en-US" dirty="0">
                <a:solidFill>
                  <a:srgbClr val="808080"/>
                </a:solidFill>
                <a:latin typeface="Verdana" pitchFamily="31" charset="0"/>
                <a:ea typeface="Verdana" pitchFamily="31" charset="0"/>
                <a:cs typeface="Verdana" pitchFamily="31" charset="0"/>
                <a:sym typeface="Verdana" pitchFamily="31" charset="0"/>
              </a:rPr>
              <a:t> 1-Throttle down App-interfering</a:t>
            </a:r>
          </a:p>
          <a:p>
            <a:pPr marL="40172" defTabSz="914165"/>
            <a:r>
              <a:rPr lang="en-US" dirty="0">
                <a:solidFill>
                  <a:srgbClr val="808080"/>
                </a:solidFill>
                <a:latin typeface="Verdana" pitchFamily="31" charset="0"/>
                <a:ea typeface="Verdana" pitchFamily="31" charset="0"/>
                <a:cs typeface="Verdana" pitchFamily="31" charset="0"/>
                <a:sym typeface="Verdana" pitchFamily="31" charset="0"/>
              </a:rPr>
              <a:t> 2-Throttle up App-slowest</a:t>
            </a:r>
          </a:p>
          <a:p>
            <a:pPr marL="40172" defTabSz="914165"/>
            <a:r>
              <a:rPr lang="en-US" dirty="0">
                <a:solidFill>
                  <a:srgbClr val="808080"/>
                </a:solidFill>
                <a:latin typeface="Verdana" pitchFamily="31" charset="0"/>
                <a:ea typeface="Verdana" pitchFamily="31" charset="0"/>
                <a:cs typeface="Verdana" pitchFamily="31" charset="0"/>
                <a:sym typeface="Verdana" pitchFamily="31" charset="0"/>
              </a:rPr>
              <a:t>}</a:t>
            </a:r>
          </a:p>
        </p:txBody>
      </p:sp>
      <p:sp>
        <p:nvSpPr>
          <p:cNvPr id="62474" name="AutoShape 10"/>
          <p:cNvSpPr>
            <a:spLocks/>
          </p:cNvSpPr>
          <p:nvPr/>
        </p:nvSpPr>
        <p:spPr bwMode="auto">
          <a:xfrm>
            <a:off x="250031" y="2482453"/>
            <a:ext cx="8706445" cy="1598414"/>
          </a:xfrm>
          <a:prstGeom prst="roundRect">
            <a:avLst>
              <a:gd name="adj" fmla="val 8380"/>
            </a:avLst>
          </a:prstGeom>
          <a:noFill/>
          <a:ln w="25400">
            <a:solidFill>
              <a:schemeClr val="tx1"/>
            </a:solidFill>
            <a:prstDash val="sysDot"/>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62475" name="Rectangle 11"/>
          <p:cNvSpPr>
            <a:spLocks/>
          </p:cNvSpPr>
          <p:nvPr/>
        </p:nvSpPr>
        <p:spPr bwMode="auto">
          <a:xfrm>
            <a:off x="193105" y="2071693"/>
            <a:ext cx="643764" cy="430887"/>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800" dirty="0">
                <a:solidFill>
                  <a:srgbClr val="000000"/>
                </a:solidFill>
                <a:latin typeface="Tahoma"/>
                <a:ea typeface="Gill Sans" pitchFamily="31" charset="0"/>
                <a:cs typeface="Gill Sans" pitchFamily="31" charset="0"/>
              </a:rPr>
              <a:t>FST</a:t>
            </a:r>
          </a:p>
        </p:txBody>
      </p:sp>
      <p:sp>
        <p:nvSpPr>
          <p:cNvPr id="62476" name="Line 12"/>
          <p:cNvSpPr>
            <a:spLocks noChangeShapeType="1"/>
          </p:cNvSpPr>
          <p:nvPr/>
        </p:nvSpPr>
        <p:spPr bwMode="auto">
          <a:xfrm flipH="1">
            <a:off x="3011537" y="2964656"/>
            <a:ext cx="3143250"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62477" name="Rectangle 13"/>
          <p:cNvSpPr>
            <a:spLocks/>
          </p:cNvSpPr>
          <p:nvPr/>
        </p:nvSpPr>
        <p:spPr bwMode="auto">
          <a:xfrm>
            <a:off x="3508251" y="2594075"/>
            <a:ext cx="2388902"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9B2C01"/>
                </a:solidFill>
                <a:latin typeface="Tahoma"/>
                <a:ea typeface="Gill Sans" pitchFamily="31" charset="0"/>
                <a:cs typeface="Gill Sans" pitchFamily="31" charset="0"/>
              </a:rPr>
              <a:t>Unfairness Estimate</a:t>
            </a:r>
          </a:p>
        </p:txBody>
      </p:sp>
      <p:sp>
        <p:nvSpPr>
          <p:cNvPr id="62478" name="Line 14"/>
          <p:cNvSpPr>
            <a:spLocks noChangeShapeType="1"/>
          </p:cNvSpPr>
          <p:nvPr/>
        </p:nvSpPr>
        <p:spPr bwMode="auto">
          <a:xfrm rot="10800000">
            <a:off x="3023821" y="3333006"/>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62479" name="Rectangle 15"/>
          <p:cNvSpPr>
            <a:spLocks/>
          </p:cNvSpPr>
          <p:nvPr/>
        </p:nvSpPr>
        <p:spPr bwMode="auto">
          <a:xfrm>
            <a:off x="3993808" y="2969122"/>
            <a:ext cx="1477895"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9B2C01"/>
                </a:solidFill>
                <a:latin typeface="Tahoma"/>
                <a:ea typeface="Gill Sans" pitchFamily="31" charset="0"/>
                <a:cs typeface="Gill Sans" pitchFamily="31" charset="0"/>
              </a:rPr>
              <a:t>App-slowest</a:t>
            </a:r>
          </a:p>
        </p:txBody>
      </p:sp>
      <p:sp>
        <p:nvSpPr>
          <p:cNvPr id="62480" name="Line 16"/>
          <p:cNvSpPr>
            <a:spLocks noChangeShapeType="1"/>
          </p:cNvSpPr>
          <p:nvPr/>
        </p:nvSpPr>
        <p:spPr bwMode="auto">
          <a:xfrm rot="10800000">
            <a:off x="3023821" y="3713634"/>
            <a:ext cx="3130971" cy="0"/>
          </a:xfrm>
          <a:prstGeom prst="line">
            <a:avLst/>
          </a:prstGeom>
          <a:noFill/>
          <a:ln w="25400">
            <a:solidFill>
              <a:srgbClr val="676767"/>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62481" name="Rectangle 17"/>
          <p:cNvSpPr>
            <a:spLocks/>
          </p:cNvSpPr>
          <p:nvPr/>
        </p:nvSpPr>
        <p:spPr bwMode="auto">
          <a:xfrm>
            <a:off x="3808512" y="3335240"/>
            <a:ext cx="1821101" cy="323165"/>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2100" dirty="0">
                <a:solidFill>
                  <a:srgbClr val="9A9A9A"/>
                </a:solidFill>
                <a:latin typeface="Tahoma"/>
                <a:ea typeface="Gill Sans" pitchFamily="31" charset="0"/>
                <a:cs typeface="Gill Sans" pitchFamily="31" charset="0"/>
              </a:rPr>
              <a:t>App-interfering</a:t>
            </a:r>
          </a:p>
        </p:txBody>
      </p:sp>
      <p:sp>
        <p:nvSpPr>
          <p:cNvPr id="62482" name="Text Box 18"/>
          <p:cNvSpPr txBox="1">
            <a:spLocks noChangeArrowheads="1"/>
          </p:cNvSpPr>
          <p:nvPr/>
        </p:nvSpPr>
        <p:spPr bwMode="auto">
          <a:xfrm>
            <a:off x="8108157" y="6545461"/>
            <a:ext cx="261193" cy="241102"/>
          </a:xfrm>
          <a:prstGeom prst="rect">
            <a:avLst/>
          </a:prstGeom>
          <a:noFill/>
          <a:ln w="12700">
            <a:noFill/>
            <a:miter lim="800000"/>
            <a:headEnd/>
            <a:tailEnd/>
          </a:ln>
        </p:spPr>
        <p:txBody>
          <a:bodyPr wrap="none" lIns="64274" tIns="32137" rIns="64274" bIns="32137">
            <a:prstTxWarp prst="textNoShape">
              <a:avLst/>
            </a:prstTxWarp>
          </a:bodyPr>
          <a:lstStyle/>
          <a:p>
            <a:pPr algn="ctr" defTabSz="914165"/>
            <a:fld id="{CC0E17CB-F57B-2B48-A285-E57A00E82847}" type="slidenum">
              <a:rPr lang="en-US" sz="1100">
                <a:solidFill>
                  <a:srgbClr val="000000"/>
                </a:solidFill>
                <a:latin typeface="Verdana" pitchFamily="31" charset="0"/>
                <a:ea typeface="Verdana" pitchFamily="31" charset="0"/>
                <a:cs typeface="Verdana" pitchFamily="31" charset="0"/>
                <a:sym typeface="Verdana" pitchFamily="31" charset="0"/>
              </a:rPr>
              <a:pPr algn="ctr" defTabSz="914165"/>
              <a:t>169</a:t>
            </a:fld>
            <a:endParaRPr lang="en-US" sz="1100" dirty="0">
              <a:solidFill>
                <a:srgbClr val="000000"/>
              </a:solidFill>
              <a:latin typeface="Verdana" pitchFamily="31" charset="0"/>
              <a:ea typeface="Verdana" pitchFamily="31" charset="0"/>
              <a:cs typeface="Verdana" pitchFamily="31" charset="0"/>
              <a:sym typeface="Verdana" pitchFamily="31" charset="0"/>
            </a:endParaRPr>
          </a:p>
        </p:txBody>
      </p:sp>
      <p:sp>
        <p:nvSpPr>
          <p:cNvPr id="22" name="Title 1"/>
          <p:cNvSpPr>
            <a:spLocks noGrp="1"/>
          </p:cNvSpPr>
          <p:nvPr>
            <p:ph type="title"/>
          </p:nvPr>
        </p:nvSpPr>
        <p:spPr>
          <a:xfrm>
            <a:off x="228600" y="152401"/>
            <a:ext cx="8610600" cy="1066800"/>
          </a:xfrm>
        </p:spPr>
        <p:txBody>
          <a:bodyPr/>
          <a:lstStyle/>
          <a:p>
            <a:r>
              <a:rPr lang="en-US" sz="3800" dirty="0"/>
              <a:t>Fairness via Source Throttling (FST)</a:t>
            </a:r>
          </a:p>
        </p:txBody>
      </p:sp>
    </p:spTree>
    <p:extLst>
      <p:ext uri="{BB962C8B-B14F-4D97-AF65-F5344CB8AC3E}">
        <p14:creationId xmlns:p14="http://schemas.microsoft.com/office/powerpoint/2010/main" val="2319668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400" dirty="0"/>
              <a:t>Distributed DoS in Networked Multi-Core Systems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17</a:t>
            </a:fld>
            <a:endParaRPr lang="en-US" altLang="en-US" dirty="0"/>
          </a:p>
        </p:txBody>
      </p:sp>
      <p:pic>
        <p:nvPicPr>
          <p:cNvPr id="5" name="Picture 4"/>
          <p:cNvPicPr>
            <a:picLocks noChangeAspect="1"/>
          </p:cNvPicPr>
          <p:nvPr/>
        </p:nvPicPr>
        <p:blipFill>
          <a:blip r:embed="rId2"/>
          <a:stretch>
            <a:fillRect/>
          </a:stretch>
        </p:blipFill>
        <p:spPr>
          <a:xfrm>
            <a:off x="3635895" y="1028743"/>
            <a:ext cx="5244947" cy="5352586"/>
          </a:xfrm>
          <a:prstGeom prst="rect">
            <a:avLst/>
          </a:prstGeom>
        </p:spPr>
      </p:pic>
      <p:sp>
        <p:nvSpPr>
          <p:cNvPr id="6" name="TextBox 5"/>
          <p:cNvSpPr txBox="1"/>
          <p:nvPr/>
        </p:nvSpPr>
        <p:spPr>
          <a:xfrm>
            <a:off x="3563888" y="945280"/>
            <a:ext cx="1211590" cy="584776"/>
          </a:xfrm>
          <a:prstGeom prst="rect">
            <a:avLst/>
          </a:prstGeom>
          <a:solidFill>
            <a:schemeClr val="bg1"/>
          </a:solidFill>
        </p:spPr>
        <p:txBody>
          <a:bodyPr wrap="none" lIns="91402" tIns="45702" rIns="91402" bIns="45702" rtlCol="0">
            <a:spAutoFit/>
          </a:bodyPr>
          <a:lstStyle/>
          <a:p>
            <a:pPr algn="ctr"/>
            <a:r>
              <a:rPr lang="en-US" sz="1600" dirty="0"/>
              <a:t>Attackers</a:t>
            </a:r>
          </a:p>
          <a:p>
            <a:pPr algn="ctr"/>
            <a:r>
              <a:rPr lang="en-US" sz="1600" dirty="0"/>
              <a:t>(Cores 1-8)</a:t>
            </a:r>
          </a:p>
        </p:txBody>
      </p:sp>
      <p:sp>
        <p:nvSpPr>
          <p:cNvPr id="7" name="TextBox 6"/>
          <p:cNvSpPr txBox="1"/>
          <p:nvPr/>
        </p:nvSpPr>
        <p:spPr>
          <a:xfrm>
            <a:off x="5004048" y="972016"/>
            <a:ext cx="3168352" cy="584776"/>
          </a:xfrm>
          <a:prstGeom prst="rect">
            <a:avLst/>
          </a:prstGeom>
          <a:solidFill>
            <a:schemeClr val="bg1"/>
          </a:solidFill>
        </p:spPr>
        <p:txBody>
          <a:bodyPr wrap="square" lIns="91402" tIns="45702" rIns="91402" bIns="45702" rtlCol="0">
            <a:spAutoFit/>
          </a:bodyPr>
          <a:lstStyle/>
          <a:p>
            <a:pPr algn="ctr"/>
            <a:r>
              <a:rPr lang="en-US" sz="1600" dirty="0"/>
              <a:t>Stock option pricing application</a:t>
            </a:r>
          </a:p>
          <a:p>
            <a:pPr algn="ctr"/>
            <a:r>
              <a:rPr lang="en-US" sz="1600" dirty="0"/>
              <a:t>(Cores 9-64)</a:t>
            </a:r>
          </a:p>
        </p:txBody>
      </p:sp>
      <p:sp>
        <p:nvSpPr>
          <p:cNvPr id="8" name="Rectangle 3"/>
          <p:cNvSpPr txBox="1">
            <a:spLocks noChangeArrowheads="1"/>
          </p:cNvSpPr>
          <p:nvPr/>
        </p:nvSpPr>
        <p:spPr bwMode="auto">
          <a:xfrm>
            <a:off x="-180528" y="2060848"/>
            <a:ext cx="3744416" cy="20701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None/>
              <a:defRPr/>
            </a:pPr>
            <a:r>
              <a:rPr lang="en-US" dirty="0" smtClean="0"/>
              <a:t>    Cores connected via </a:t>
            </a:r>
          </a:p>
          <a:p>
            <a:pPr marL="0" indent="0" eaLnBrk="1" hangingPunct="1">
              <a:lnSpc>
                <a:spcPct val="90000"/>
              </a:lnSpc>
              <a:buNone/>
              <a:defRPr/>
            </a:pPr>
            <a:r>
              <a:rPr lang="en-US" dirty="0"/>
              <a:t> </a:t>
            </a:r>
            <a:r>
              <a:rPr lang="en-US" dirty="0" smtClean="0"/>
              <a:t>   packet-switched</a:t>
            </a:r>
          </a:p>
          <a:p>
            <a:pPr marL="0" indent="0" eaLnBrk="1" hangingPunct="1">
              <a:lnSpc>
                <a:spcPct val="90000"/>
              </a:lnSpc>
              <a:buNone/>
              <a:defRPr/>
            </a:pPr>
            <a:r>
              <a:rPr lang="en-US" dirty="0"/>
              <a:t> </a:t>
            </a:r>
            <a:r>
              <a:rPr lang="en-US" dirty="0" smtClean="0"/>
              <a:t>   routers on chip</a:t>
            </a:r>
          </a:p>
        </p:txBody>
      </p:sp>
      <p:sp>
        <p:nvSpPr>
          <p:cNvPr id="10" name="Rectangle 3"/>
          <p:cNvSpPr txBox="1">
            <a:spLocks noChangeArrowheads="1"/>
          </p:cNvSpPr>
          <p:nvPr/>
        </p:nvSpPr>
        <p:spPr bwMode="auto">
          <a:xfrm>
            <a:off x="-324544" y="3807172"/>
            <a:ext cx="4176464" cy="20701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None/>
              <a:defRPr/>
            </a:pPr>
            <a:r>
              <a:rPr lang="en-US" dirty="0" smtClean="0">
                <a:solidFill>
                  <a:srgbClr val="FF0000"/>
                </a:solidFill>
              </a:rPr>
              <a:t>     ~5000X latency increase</a:t>
            </a:r>
          </a:p>
        </p:txBody>
      </p:sp>
      <p:sp>
        <p:nvSpPr>
          <p:cNvPr id="11" name="Rectangle 10"/>
          <p:cNvSpPr/>
          <p:nvPr/>
        </p:nvSpPr>
        <p:spPr>
          <a:xfrm>
            <a:off x="179512" y="5013177"/>
            <a:ext cx="3672408" cy="1336662"/>
          </a:xfrm>
          <a:prstGeom prst="rect">
            <a:avLst/>
          </a:prstGeom>
        </p:spPr>
        <p:txBody>
          <a:bodyPr wrap="square" lIns="91402" tIns="45702" rIns="91402" bIns="45702">
            <a:spAutoFit/>
          </a:bodyPr>
          <a:lstStyle/>
          <a:p>
            <a:r>
              <a:rPr lang="en-US" sz="1600" dirty="0">
                <a:solidFill>
                  <a:srgbClr val="000000"/>
                </a:solidFill>
                <a:latin typeface="Tahoma" charset="0"/>
              </a:rPr>
              <a:t>Grot, Hestness, Keckler, Mutlu, </a:t>
            </a:r>
          </a:p>
          <a:p>
            <a:r>
              <a:rPr lang="ja-JP" altLang="en-US" sz="1600" dirty="0">
                <a:solidFill>
                  <a:srgbClr val="000000"/>
                </a:solidFill>
                <a:latin typeface="Tahoma" charset="0"/>
              </a:rPr>
              <a:t>“</a:t>
            </a:r>
            <a:r>
              <a:rPr lang="en-US" altLang="ja-JP" sz="1600" dirty="0">
                <a:solidFill>
                  <a:srgbClr val="0000FF"/>
                </a:solidFill>
                <a:latin typeface="Tahoma" charset="0"/>
              </a:rPr>
              <a:t>Preemptive virtual clock: A Flexible, </a:t>
            </a:r>
          </a:p>
          <a:p>
            <a:r>
              <a:rPr lang="en-US" altLang="ja-JP" sz="1600" dirty="0">
                <a:solidFill>
                  <a:srgbClr val="0000FF"/>
                </a:solidFill>
                <a:latin typeface="Tahoma" charset="0"/>
              </a:rPr>
              <a:t>Efficient, and Cost-effective QOS </a:t>
            </a:r>
          </a:p>
          <a:p>
            <a:r>
              <a:rPr lang="en-US" altLang="ja-JP" sz="1600" dirty="0">
                <a:solidFill>
                  <a:srgbClr val="0000FF"/>
                </a:solidFill>
                <a:latin typeface="Tahoma" charset="0"/>
              </a:rPr>
              <a:t>Scheme for Networks-on-Chip,“</a:t>
            </a:r>
          </a:p>
          <a:p>
            <a:r>
              <a:rPr lang="en-US" altLang="ja-JP" sz="1600" dirty="0">
                <a:solidFill>
                  <a:srgbClr val="000000"/>
                </a:solidFill>
                <a:latin typeface="Tahoma" charset="0"/>
              </a:rPr>
              <a:t>MICRO 2009.</a:t>
            </a:r>
            <a:endParaRPr lang="en-US" sz="1600" dirty="0">
              <a:cs typeface="Arial" charset="0"/>
            </a:endParaRPr>
          </a:p>
        </p:txBody>
      </p:sp>
    </p:spTree>
    <p:extLst>
      <p:ext uri="{BB962C8B-B14F-4D97-AF65-F5344CB8AC3E}">
        <p14:creationId xmlns:p14="http://schemas.microsoft.com/office/powerpoint/2010/main" val="30452125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System Unfairness</a:t>
            </a:r>
            <a:br>
              <a:rPr lang="en-US" dirty="0" smtClean="0"/>
            </a:br>
            <a:endParaRPr lang="en-US" dirty="0"/>
          </a:p>
        </p:txBody>
      </p:sp>
      <p:sp>
        <p:nvSpPr>
          <p:cNvPr id="3" name="Content Placeholder 2"/>
          <p:cNvSpPr>
            <a:spLocks noGrp="1"/>
          </p:cNvSpPr>
          <p:nvPr>
            <p:ph idx="1"/>
          </p:nvPr>
        </p:nvSpPr>
        <p:spPr/>
        <p:txBody>
          <a:bodyPr/>
          <a:lstStyle/>
          <a:p>
            <a:r>
              <a:rPr lang="en-US" dirty="0" smtClean="0"/>
              <a:t>Unfairness = </a:t>
            </a:r>
          </a:p>
          <a:p>
            <a:endParaRPr lang="en-US" dirty="0" smtClean="0"/>
          </a:p>
          <a:p>
            <a:endParaRPr lang="en-US" dirty="0" smtClean="0"/>
          </a:p>
          <a:p>
            <a:r>
              <a:rPr lang="en-US" dirty="0" smtClean="0"/>
              <a:t>Slowdown of application </a:t>
            </a:r>
            <a:r>
              <a:rPr lang="en-US" dirty="0" err="1" smtClean="0"/>
              <a:t>i</a:t>
            </a:r>
            <a:r>
              <a:rPr lang="en-US" dirty="0" smtClean="0"/>
              <a:t> = </a:t>
            </a:r>
          </a:p>
          <a:p>
            <a:endParaRPr lang="en-US" dirty="0" smtClean="0"/>
          </a:p>
          <a:p>
            <a:r>
              <a:rPr lang="en-US" dirty="0" smtClean="0"/>
              <a:t>How can            be estimated in shared mode?</a:t>
            </a:r>
          </a:p>
          <a:p>
            <a:endParaRPr lang="en-US" dirty="0" smtClean="0"/>
          </a:p>
          <a:p>
            <a:r>
              <a:rPr lang="en-US" dirty="0" smtClean="0"/>
              <a:t>            is the number of </a:t>
            </a:r>
            <a:r>
              <a:rPr lang="en-US" dirty="0" smtClean="0">
                <a:solidFill>
                  <a:srgbClr val="FF0000"/>
                </a:solidFill>
              </a:rPr>
              <a:t>extra cycles </a:t>
            </a:r>
            <a:r>
              <a:rPr lang="en-US" dirty="0" smtClean="0"/>
              <a:t>it takes </a:t>
            </a:r>
            <a:br>
              <a:rPr lang="en-US" dirty="0" smtClean="0"/>
            </a:br>
            <a:r>
              <a:rPr lang="en-US" dirty="0" smtClean="0"/>
              <a:t>application </a:t>
            </a:r>
            <a:r>
              <a:rPr lang="en-US" dirty="0" err="1" smtClean="0"/>
              <a:t>i</a:t>
            </a:r>
            <a:r>
              <a:rPr lang="en-US" dirty="0" smtClean="0"/>
              <a:t> to execute </a:t>
            </a:r>
            <a:r>
              <a:rPr lang="en-US" dirty="0" smtClean="0">
                <a:solidFill>
                  <a:srgbClr val="FF0000"/>
                </a:solidFill>
              </a:rPr>
              <a:t>due to interference</a:t>
            </a:r>
          </a:p>
          <a:p>
            <a:endParaRPr lang="en-US" dirty="0" smtClean="0">
              <a:solidFill>
                <a:srgbClr val="FF0000"/>
              </a:solidFill>
            </a:endParaRPr>
          </a:p>
          <a:p>
            <a:r>
              <a:rPr lang="en-US" dirty="0" smtClean="0">
                <a:solidFill>
                  <a:srgbClr val="FF0000"/>
                </a:solidFill>
              </a:rPr>
              <a:t> </a:t>
            </a:r>
          </a:p>
          <a:p>
            <a:endParaRPr lang="en-US" dirty="0" smtClean="0">
              <a:solidFill>
                <a:srgbClr val="FF0000"/>
              </a:solidFill>
            </a:endParaRPr>
          </a:p>
          <a:p>
            <a:endParaRPr lang="en-US" dirty="0" smtClean="0">
              <a:solidFill>
                <a:srgbClr val="FF0000"/>
              </a:solidFill>
            </a:endParaRPr>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170</a:t>
            </a:fld>
            <a:endParaRPr lang="en-US" altLang="en-US">
              <a:solidFill>
                <a:srgbClr val="000000"/>
              </a:solidFill>
            </a:endParaRPr>
          </a:p>
        </p:txBody>
      </p:sp>
      <p:sp>
        <p:nvSpPr>
          <p:cNvPr id="15" name="Line 19"/>
          <p:cNvSpPr>
            <a:spLocks noChangeShapeType="1"/>
          </p:cNvSpPr>
          <p:nvPr/>
        </p:nvSpPr>
        <p:spPr bwMode="auto">
          <a:xfrm rot="10800000" flipH="1">
            <a:off x="2438400" y="1632487"/>
            <a:ext cx="5494338" cy="4763"/>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16" name="Rectangle 20"/>
          <p:cNvSpPr>
            <a:spLocks/>
          </p:cNvSpPr>
          <p:nvPr/>
        </p:nvSpPr>
        <p:spPr bwMode="auto">
          <a:xfrm>
            <a:off x="2438400" y="1143000"/>
            <a:ext cx="5389300" cy="369332"/>
          </a:xfrm>
          <a:prstGeom prst="rect">
            <a:avLst/>
          </a:prstGeom>
          <a:noFill/>
          <a:ln w="12700">
            <a:noFill/>
            <a:miter lim="800000"/>
            <a:headEnd/>
            <a:tailEnd/>
          </a:ln>
        </p:spPr>
        <p:txBody>
          <a:bodyPr wrap="none" lIns="0" tIns="0" rIns="57784" bIns="0">
            <a:prstTxWarp prst="textNoShape">
              <a:avLst/>
            </a:prstTxWarp>
            <a:spAutoFit/>
          </a:bodyPr>
          <a:lstStyle/>
          <a:p>
            <a:pPr marL="57135" defTabSz="914165"/>
            <a:r>
              <a:rPr lang="en-US" sz="2400" dirty="0" err="1">
                <a:solidFill>
                  <a:srgbClr val="000000"/>
                </a:solidFill>
                <a:latin typeface="Tahoma"/>
                <a:ea typeface="Verdana" pitchFamily="31" charset="0"/>
                <a:cs typeface="Verdana" pitchFamily="31" charset="0"/>
                <a:sym typeface="Verdana" pitchFamily="31" charset="0"/>
              </a:rPr>
              <a:t>Max{Slowdown</a:t>
            </a:r>
            <a:r>
              <a:rPr lang="en-US" sz="2400" dirty="0">
                <a:solidFill>
                  <a:srgbClr val="000000"/>
                </a:solidFill>
                <a:latin typeface="Tahoma"/>
                <a:ea typeface="Verdana" pitchFamily="31" charset="0"/>
                <a:cs typeface="Verdana" pitchFamily="31" charset="0"/>
                <a:sym typeface="Verdana" pitchFamily="31" charset="0"/>
              </a:rPr>
              <a:t> </a:t>
            </a:r>
            <a:r>
              <a:rPr lang="en-US" sz="2400" dirty="0" err="1">
                <a:solidFill>
                  <a:srgbClr val="000000"/>
                </a:solidFill>
                <a:latin typeface="Tahoma"/>
                <a:ea typeface="Verdana Italic" charset="0"/>
                <a:cs typeface="Verdana Italic" charset="0"/>
                <a:sym typeface="Verdana Italic" charset="0"/>
              </a:rPr>
              <a:t>i</a:t>
            </a:r>
            <a:r>
              <a:rPr lang="en-US" sz="2400" dirty="0">
                <a:solidFill>
                  <a:srgbClr val="000000"/>
                </a:solidFill>
                <a:latin typeface="Tahoma"/>
                <a:ea typeface="Verdana" pitchFamily="31" charset="0"/>
                <a:cs typeface="Verdana" pitchFamily="31" charset="0"/>
                <a:sym typeface="Verdana" pitchFamily="31" charset="0"/>
              </a:rPr>
              <a:t>} over all applications </a:t>
            </a:r>
            <a:r>
              <a:rPr lang="en-US" sz="2400" dirty="0" err="1">
                <a:solidFill>
                  <a:srgbClr val="000000"/>
                </a:solidFill>
                <a:latin typeface="Tahoma"/>
                <a:ea typeface="Verdana Italic" charset="0"/>
                <a:cs typeface="Verdana Italic" charset="0"/>
                <a:sym typeface="Verdana Italic" charset="0"/>
              </a:rPr>
              <a:t>i</a:t>
            </a:r>
            <a:endParaRPr lang="en-US" sz="2400" dirty="0">
              <a:solidFill>
                <a:srgbClr val="000000"/>
              </a:solidFill>
              <a:latin typeface="Tahoma"/>
              <a:ea typeface="Verdana Italic" charset="0"/>
              <a:cs typeface="Verdana Italic" charset="0"/>
              <a:sym typeface="Verdana Italic" charset="0"/>
            </a:endParaRPr>
          </a:p>
        </p:txBody>
      </p:sp>
      <p:sp>
        <p:nvSpPr>
          <p:cNvPr id="17" name="Rectangle 21"/>
          <p:cNvSpPr>
            <a:spLocks/>
          </p:cNvSpPr>
          <p:nvPr/>
        </p:nvSpPr>
        <p:spPr bwMode="auto">
          <a:xfrm>
            <a:off x="2473325" y="1746250"/>
            <a:ext cx="5317315" cy="369332"/>
          </a:xfrm>
          <a:prstGeom prst="rect">
            <a:avLst/>
          </a:prstGeom>
          <a:noFill/>
          <a:ln w="12700">
            <a:noFill/>
            <a:miter lim="800000"/>
            <a:headEnd/>
            <a:tailEnd/>
          </a:ln>
        </p:spPr>
        <p:txBody>
          <a:bodyPr wrap="none" lIns="0" tIns="0" rIns="57784" bIns="0">
            <a:prstTxWarp prst="textNoShape">
              <a:avLst/>
            </a:prstTxWarp>
            <a:spAutoFit/>
          </a:bodyPr>
          <a:lstStyle/>
          <a:p>
            <a:pPr marL="57135" defTabSz="914165"/>
            <a:r>
              <a:rPr lang="en-US" sz="2400" dirty="0" err="1">
                <a:solidFill>
                  <a:srgbClr val="000000"/>
                </a:solidFill>
                <a:latin typeface="Tahoma"/>
                <a:ea typeface="Verdana" pitchFamily="31" charset="0"/>
                <a:cs typeface="Verdana" pitchFamily="31" charset="0"/>
                <a:sym typeface="Verdana" pitchFamily="31" charset="0"/>
              </a:rPr>
              <a:t>Min{Slowdown</a:t>
            </a:r>
            <a:r>
              <a:rPr lang="en-US" sz="2400" dirty="0">
                <a:solidFill>
                  <a:srgbClr val="000000"/>
                </a:solidFill>
                <a:latin typeface="Tahoma"/>
                <a:ea typeface="Verdana" pitchFamily="31" charset="0"/>
                <a:cs typeface="Verdana" pitchFamily="31" charset="0"/>
                <a:sym typeface="Verdana" pitchFamily="31" charset="0"/>
              </a:rPr>
              <a:t> </a:t>
            </a:r>
            <a:r>
              <a:rPr lang="en-US" sz="2400" dirty="0" err="1">
                <a:solidFill>
                  <a:srgbClr val="000000"/>
                </a:solidFill>
                <a:latin typeface="Tahoma"/>
                <a:ea typeface="Verdana Italic" charset="0"/>
                <a:cs typeface="Verdana Italic" charset="0"/>
                <a:sym typeface="Verdana Italic" charset="0"/>
              </a:rPr>
              <a:t>i</a:t>
            </a:r>
            <a:r>
              <a:rPr lang="en-US" sz="2400" dirty="0">
                <a:solidFill>
                  <a:srgbClr val="000000"/>
                </a:solidFill>
                <a:latin typeface="Tahoma"/>
                <a:ea typeface="Verdana" pitchFamily="31" charset="0"/>
                <a:cs typeface="Verdana" pitchFamily="31" charset="0"/>
                <a:sym typeface="Verdana" pitchFamily="31" charset="0"/>
              </a:rPr>
              <a:t>} over all applications </a:t>
            </a:r>
            <a:r>
              <a:rPr lang="en-US" sz="2400" dirty="0" err="1">
                <a:solidFill>
                  <a:srgbClr val="000000"/>
                </a:solidFill>
                <a:latin typeface="Tahoma"/>
                <a:ea typeface="Verdana Italic" charset="0"/>
                <a:cs typeface="Verdana Italic" charset="0"/>
                <a:sym typeface="Verdana Italic" charset="0"/>
              </a:rPr>
              <a:t>i</a:t>
            </a:r>
            <a:endParaRPr lang="en-US" sz="2400" dirty="0">
              <a:solidFill>
                <a:srgbClr val="000000"/>
              </a:solidFill>
              <a:latin typeface="Tahoma"/>
              <a:ea typeface="Verdana Italic" charset="0"/>
              <a:cs typeface="Verdana Italic" charset="0"/>
              <a:sym typeface="Verdana Italic" charset="0"/>
            </a:endParaRPr>
          </a:p>
        </p:txBody>
      </p:sp>
      <p:sp>
        <p:nvSpPr>
          <p:cNvPr id="18" name="Rectangle 12"/>
          <p:cNvSpPr>
            <a:spLocks/>
          </p:cNvSpPr>
          <p:nvPr/>
        </p:nvSpPr>
        <p:spPr bwMode="auto">
          <a:xfrm>
            <a:off x="4787133" y="2362200"/>
            <a:ext cx="835018" cy="261610"/>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Shared</a:t>
            </a:r>
          </a:p>
        </p:txBody>
      </p:sp>
      <p:sp>
        <p:nvSpPr>
          <p:cNvPr id="19" name="Line 13"/>
          <p:cNvSpPr>
            <a:spLocks noChangeShapeType="1"/>
          </p:cNvSpPr>
          <p:nvPr/>
        </p:nvSpPr>
        <p:spPr bwMode="auto">
          <a:xfrm>
            <a:off x="4495805" y="2933700"/>
            <a:ext cx="1526977" cy="0"/>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0" name="Rectangle 14"/>
          <p:cNvSpPr>
            <a:spLocks/>
          </p:cNvSpPr>
          <p:nvPr/>
        </p:nvSpPr>
        <p:spPr bwMode="auto">
          <a:xfrm>
            <a:off x="4609654" y="2496145"/>
            <a:ext cx="292039" cy="338554"/>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21" name="Rectangle 16"/>
          <p:cNvSpPr>
            <a:spLocks/>
          </p:cNvSpPr>
          <p:nvPr/>
        </p:nvSpPr>
        <p:spPr bwMode="auto">
          <a:xfrm>
            <a:off x="4629748" y="3067646"/>
            <a:ext cx="292039" cy="338554"/>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22" name="Rectangle 17"/>
          <p:cNvSpPr>
            <a:spLocks/>
          </p:cNvSpPr>
          <p:nvPr/>
        </p:nvSpPr>
        <p:spPr bwMode="auto">
          <a:xfrm>
            <a:off x="4817271" y="2933700"/>
            <a:ext cx="667361" cy="261610"/>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Alone</a:t>
            </a:r>
          </a:p>
        </p:txBody>
      </p:sp>
      <p:sp>
        <p:nvSpPr>
          <p:cNvPr id="24" name="Rectangle 16"/>
          <p:cNvSpPr>
            <a:spLocks/>
          </p:cNvSpPr>
          <p:nvPr/>
        </p:nvSpPr>
        <p:spPr bwMode="auto">
          <a:xfrm>
            <a:off x="1946078" y="3639146"/>
            <a:ext cx="292039" cy="338554"/>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25" name="Rectangle 17"/>
          <p:cNvSpPr>
            <a:spLocks/>
          </p:cNvSpPr>
          <p:nvPr/>
        </p:nvSpPr>
        <p:spPr bwMode="auto">
          <a:xfrm>
            <a:off x="2133601" y="3505200"/>
            <a:ext cx="667361" cy="261610"/>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Alone</a:t>
            </a:r>
          </a:p>
        </p:txBody>
      </p:sp>
      <p:sp>
        <p:nvSpPr>
          <p:cNvPr id="26" name="Rectangle 24"/>
          <p:cNvSpPr>
            <a:spLocks/>
          </p:cNvSpPr>
          <p:nvPr/>
        </p:nvSpPr>
        <p:spPr bwMode="auto">
          <a:xfrm>
            <a:off x="685805" y="4500564"/>
            <a:ext cx="292447" cy="338212"/>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27" name="Rectangle 25"/>
          <p:cNvSpPr>
            <a:spLocks/>
          </p:cNvSpPr>
          <p:nvPr/>
        </p:nvSpPr>
        <p:spPr bwMode="auto">
          <a:xfrm>
            <a:off x="854348" y="4357689"/>
            <a:ext cx="793626" cy="261193"/>
          </a:xfrm>
          <a:prstGeom prst="rect">
            <a:avLst/>
          </a:prstGeom>
          <a:noFill/>
          <a:ln w="12700">
            <a:noFill/>
            <a:miter lim="800000"/>
            <a:headEnd/>
            <a:tailEnd/>
          </a:ln>
        </p:spPr>
        <p:txBody>
          <a:bodyPr wrap="none" lIns="0" tIns="0" rIns="57784"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Excess</a:t>
            </a:r>
          </a:p>
        </p:txBody>
      </p:sp>
      <p:grpSp>
        <p:nvGrpSpPr>
          <p:cNvPr id="28" name="Group 28"/>
          <p:cNvGrpSpPr>
            <a:grpSpLocks/>
          </p:cNvGrpSpPr>
          <p:nvPr/>
        </p:nvGrpSpPr>
        <p:grpSpPr bwMode="auto">
          <a:xfrm>
            <a:off x="762005" y="5605984"/>
            <a:ext cx="3436651" cy="490016"/>
            <a:chOff x="0" y="0"/>
            <a:chExt cx="3078" cy="439"/>
          </a:xfrm>
        </p:grpSpPr>
        <p:grpSp>
          <p:nvGrpSpPr>
            <p:cNvPr id="29" name="Group 29"/>
            <p:cNvGrpSpPr>
              <a:grpSpLocks/>
            </p:cNvGrpSpPr>
            <p:nvPr/>
          </p:nvGrpSpPr>
          <p:grpSpPr bwMode="auto">
            <a:xfrm>
              <a:off x="1112" y="8"/>
              <a:ext cx="906" cy="431"/>
              <a:chOff x="0" y="0"/>
              <a:chExt cx="906" cy="431"/>
            </a:xfrm>
          </p:grpSpPr>
          <p:sp>
            <p:nvSpPr>
              <p:cNvPr id="38" name="Rectangle 30"/>
              <p:cNvSpPr>
                <a:spLocks/>
              </p:cNvSpPr>
              <p:nvPr/>
            </p:nvSpPr>
            <p:spPr bwMode="auto">
              <a:xfrm>
                <a:off x="0" y="128"/>
                <a:ext cx="262" cy="30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39" name="Rectangle 31"/>
              <p:cNvSpPr>
                <a:spLocks/>
              </p:cNvSpPr>
              <p:nvPr/>
            </p:nvSpPr>
            <p:spPr bwMode="auto">
              <a:xfrm>
                <a:off x="158" y="0"/>
                <a:ext cx="748"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Shared</a:t>
                </a:r>
              </a:p>
            </p:txBody>
          </p:sp>
        </p:grpSp>
        <p:sp>
          <p:nvSpPr>
            <p:cNvPr id="30" name="Rectangle 32"/>
            <p:cNvSpPr>
              <a:spLocks/>
            </p:cNvSpPr>
            <p:nvPr/>
          </p:nvSpPr>
          <p:spPr bwMode="auto">
            <a:xfrm>
              <a:off x="837" y="184"/>
              <a:ext cx="166"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Arial" pitchFamily="31" charset="0"/>
                  <a:ea typeface="Arial" pitchFamily="31" charset="0"/>
                  <a:cs typeface="Arial" pitchFamily="31" charset="0"/>
                  <a:sym typeface="Arial" pitchFamily="31" charset="0"/>
                </a:rPr>
                <a:t>=</a:t>
              </a:r>
            </a:p>
          </p:txBody>
        </p:sp>
        <p:grpSp>
          <p:nvGrpSpPr>
            <p:cNvPr id="31" name="Group 33"/>
            <p:cNvGrpSpPr>
              <a:grpSpLocks/>
            </p:cNvGrpSpPr>
            <p:nvPr/>
          </p:nvGrpSpPr>
          <p:grpSpPr bwMode="auto">
            <a:xfrm>
              <a:off x="0" y="16"/>
              <a:ext cx="766" cy="423"/>
              <a:chOff x="0" y="0"/>
              <a:chExt cx="766" cy="423"/>
            </a:xfrm>
          </p:grpSpPr>
          <p:sp>
            <p:nvSpPr>
              <p:cNvPr id="36" name="Rectangle 34"/>
              <p:cNvSpPr>
                <a:spLocks/>
              </p:cNvSpPr>
              <p:nvPr/>
            </p:nvSpPr>
            <p:spPr bwMode="auto">
              <a:xfrm>
                <a:off x="0" y="120"/>
                <a:ext cx="262" cy="30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37" name="Rectangle 35"/>
              <p:cNvSpPr>
                <a:spLocks/>
              </p:cNvSpPr>
              <p:nvPr/>
            </p:nvSpPr>
            <p:spPr bwMode="auto">
              <a:xfrm>
                <a:off x="168" y="0"/>
                <a:ext cx="598"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Alone</a:t>
                </a:r>
              </a:p>
            </p:txBody>
          </p:sp>
        </p:grpSp>
        <p:sp>
          <p:nvSpPr>
            <p:cNvPr id="32" name="Rectangle 36"/>
            <p:cNvSpPr>
              <a:spLocks/>
            </p:cNvSpPr>
            <p:nvPr/>
          </p:nvSpPr>
          <p:spPr bwMode="auto">
            <a:xfrm>
              <a:off x="1990" y="168"/>
              <a:ext cx="117"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Arial" pitchFamily="31" charset="0"/>
                  <a:ea typeface="Arial" pitchFamily="31" charset="0"/>
                  <a:cs typeface="Arial" pitchFamily="31" charset="0"/>
                  <a:sym typeface="Arial" pitchFamily="31" charset="0"/>
                </a:rPr>
                <a:t>-</a:t>
              </a:r>
            </a:p>
          </p:txBody>
        </p:sp>
        <p:grpSp>
          <p:nvGrpSpPr>
            <p:cNvPr id="33" name="Group 37"/>
            <p:cNvGrpSpPr>
              <a:grpSpLocks/>
            </p:cNvGrpSpPr>
            <p:nvPr/>
          </p:nvGrpSpPr>
          <p:grpSpPr bwMode="auto">
            <a:xfrm>
              <a:off x="2224" y="0"/>
              <a:ext cx="854" cy="439"/>
              <a:chOff x="0" y="0"/>
              <a:chExt cx="854" cy="439"/>
            </a:xfrm>
          </p:grpSpPr>
          <p:sp>
            <p:nvSpPr>
              <p:cNvPr id="34" name="Rectangle 38"/>
              <p:cNvSpPr>
                <a:spLocks/>
              </p:cNvSpPr>
              <p:nvPr/>
            </p:nvSpPr>
            <p:spPr bwMode="auto">
              <a:xfrm>
                <a:off x="0" y="136"/>
                <a:ext cx="262" cy="30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35" name="Rectangle 39"/>
              <p:cNvSpPr>
                <a:spLocks/>
              </p:cNvSpPr>
              <p:nvPr/>
            </p:nvSpPr>
            <p:spPr bwMode="auto">
              <a:xfrm>
                <a:off x="143" y="0"/>
                <a:ext cx="711"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Excess</a:t>
                </a:r>
              </a:p>
            </p:txBody>
          </p:sp>
        </p:grpSp>
      </p:grpSp>
      <p:sp>
        <p:nvSpPr>
          <p:cNvPr id="40" name="Rectangle 39"/>
          <p:cNvSpPr/>
          <p:nvPr/>
        </p:nvSpPr>
        <p:spPr>
          <a:xfrm>
            <a:off x="3200400" y="5600700"/>
            <a:ext cx="1143000" cy="533400"/>
          </a:xfrm>
          <a:prstGeom prst="rect">
            <a:avLst/>
          </a:prstGeom>
          <a:noFill/>
          <a:ln w="57150">
            <a:solidFill>
              <a:srgbClr val="2A55D6"/>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extLst>
      <p:ext uri="{BB962C8B-B14F-4D97-AF65-F5344CB8AC3E}">
        <p14:creationId xmlns:p14="http://schemas.microsoft.com/office/powerpoint/2010/main" val="35398172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Inter-Core Interference</a:t>
            </a:r>
            <a:br>
              <a:rPr lang="en-US" dirty="0" smtClean="0"/>
            </a:b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171</a:t>
            </a:fld>
            <a:endParaRPr lang="en-US" altLang="en-US">
              <a:solidFill>
                <a:srgbClr val="000000"/>
              </a:solidFill>
            </a:endParaRPr>
          </a:p>
        </p:txBody>
      </p:sp>
      <p:sp>
        <p:nvSpPr>
          <p:cNvPr id="5" name="Rectangle 6"/>
          <p:cNvSpPr>
            <a:spLocks/>
          </p:cNvSpPr>
          <p:nvPr/>
        </p:nvSpPr>
        <p:spPr bwMode="auto">
          <a:xfrm>
            <a:off x="5447109" y="2723555"/>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sp>
        <p:nvSpPr>
          <p:cNvPr id="6" name="Rectangle 7"/>
          <p:cNvSpPr>
            <a:spLocks/>
          </p:cNvSpPr>
          <p:nvPr/>
        </p:nvSpPr>
        <p:spPr bwMode="auto">
          <a:xfrm>
            <a:off x="5759648" y="2723555"/>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sp>
        <p:nvSpPr>
          <p:cNvPr id="7" name="Rectangle 8"/>
          <p:cNvSpPr>
            <a:spLocks/>
          </p:cNvSpPr>
          <p:nvPr/>
        </p:nvSpPr>
        <p:spPr bwMode="auto">
          <a:xfrm>
            <a:off x="6072188" y="2723555"/>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sp>
        <p:nvSpPr>
          <p:cNvPr id="8" name="Rectangle 9"/>
          <p:cNvSpPr>
            <a:spLocks/>
          </p:cNvSpPr>
          <p:nvPr/>
        </p:nvSpPr>
        <p:spPr bwMode="auto">
          <a:xfrm>
            <a:off x="6384727" y="2723555"/>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sp>
        <p:nvSpPr>
          <p:cNvPr id="9" name="Line 10"/>
          <p:cNvSpPr>
            <a:spLocks noChangeShapeType="1"/>
          </p:cNvSpPr>
          <p:nvPr/>
        </p:nvSpPr>
        <p:spPr bwMode="auto">
          <a:xfrm>
            <a:off x="4411266" y="5125641"/>
            <a:ext cx="0" cy="312539"/>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grpSp>
        <p:nvGrpSpPr>
          <p:cNvPr id="10" name="Group 11"/>
          <p:cNvGrpSpPr>
            <a:grpSpLocks/>
          </p:cNvGrpSpPr>
          <p:nvPr/>
        </p:nvGrpSpPr>
        <p:grpSpPr bwMode="auto">
          <a:xfrm>
            <a:off x="4778505" y="3036094"/>
            <a:ext cx="1996901" cy="752327"/>
            <a:chOff x="19" y="0"/>
            <a:chExt cx="1789" cy="674"/>
          </a:xfrm>
        </p:grpSpPr>
        <p:sp>
          <p:nvSpPr>
            <p:cNvPr id="11" name="Rectangle 12"/>
            <p:cNvSpPr>
              <a:spLocks/>
            </p:cNvSpPr>
            <p:nvPr/>
          </p:nvSpPr>
          <p:spPr bwMode="auto">
            <a:xfrm>
              <a:off x="143" y="260"/>
              <a:ext cx="1665" cy="414"/>
            </a:xfrm>
            <a:prstGeom prst="rect">
              <a:avLst/>
            </a:prstGeom>
            <a:noFill/>
            <a:ln w="12700">
              <a:noFill/>
              <a:miter lim="800000"/>
              <a:headEnd/>
              <a:tailEnd/>
            </a:ln>
          </p:spPr>
          <p:txBody>
            <a:bodyPr wrap="none" lIns="0" tIns="0" rIns="57799" bIns="0">
              <a:prstTxWarp prst="textNoShape">
                <a:avLst/>
              </a:prstTxWarp>
              <a:spAutoFit/>
            </a:bodyPr>
            <a:lstStyle/>
            <a:p>
              <a:pPr marL="40172" algn="ctr" defTabSz="914165"/>
              <a:r>
                <a:rPr lang="en-US" sz="1500" dirty="0">
                  <a:solidFill>
                    <a:srgbClr val="000000"/>
                  </a:solidFill>
                  <a:latin typeface="Tahoma"/>
                  <a:ea typeface="Gill Sans" pitchFamily="31" charset="0"/>
                  <a:cs typeface="Gill Sans" pitchFamily="31" charset="0"/>
                </a:rPr>
                <a:t>Interference per core</a:t>
              </a:r>
            </a:p>
            <a:p>
              <a:pPr marL="40172" algn="ctr" defTabSz="914165"/>
              <a:r>
                <a:rPr lang="en-US" sz="1500" dirty="0">
                  <a:solidFill>
                    <a:srgbClr val="000000"/>
                  </a:solidFill>
                  <a:latin typeface="Tahoma"/>
                  <a:ea typeface="Gill Sans" pitchFamily="31" charset="0"/>
                  <a:cs typeface="Gill Sans" pitchFamily="31" charset="0"/>
                </a:rPr>
                <a:t>bit vector</a:t>
              </a:r>
            </a:p>
          </p:txBody>
        </p:sp>
        <p:grpSp>
          <p:nvGrpSpPr>
            <p:cNvPr id="12" name="Group 13"/>
            <p:cNvGrpSpPr>
              <a:grpSpLocks/>
            </p:cNvGrpSpPr>
            <p:nvPr/>
          </p:nvGrpSpPr>
          <p:grpSpPr bwMode="auto">
            <a:xfrm>
              <a:off x="19" y="0"/>
              <a:ext cx="1647" cy="193"/>
              <a:chOff x="19" y="0"/>
              <a:chExt cx="1647" cy="193"/>
            </a:xfrm>
          </p:grpSpPr>
          <p:sp>
            <p:nvSpPr>
              <p:cNvPr id="13" name="Rectangle 14"/>
              <p:cNvSpPr>
                <a:spLocks/>
              </p:cNvSpPr>
              <p:nvPr/>
            </p:nvSpPr>
            <p:spPr bwMode="auto">
              <a:xfrm>
                <a:off x="19" y="0"/>
                <a:ext cx="545" cy="193"/>
              </a:xfrm>
              <a:prstGeom prst="rect">
                <a:avLst/>
              </a:prstGeom>
              <a:noFill/>
              <a:ln w="12700">
                <a:noFill/>
                <a:miter lim="800000"/>
                <a:headEnd/>
                <a:tailEnd/>
              </a:ln>
            </p:spPr>
            <p:txBody>
              <a:bodyPr wrap="none" lIns="0" tIns="0" rIns="57799" bIns="0">
                <a:prstTxWarp prst="textNoShape">
                  <a:avLst/>
                </a:prstTxWarp>
                <a:spAutoFit/>
              </a:bodyPr>
              <a:lstStyle/>
              <a:p>
                <a:pPr marL="40172" algn="ctr" defTabSz="914165"/>
                <a:r>
                  <a:rPr lang="en-US" sz="1400" dirty="0">
                    <a:solidFill>
                      <a:srgbClr val="000000"/>
                    </a:solidFill>
                    <a:latin typeface="Tahoma"/>
                    <a:ea typeface="Gill Sans" pitchFamily="31" charset="0"/>
                    <a:cs typeface="Gill Sans" pitchFamily="31" charset="0"/>
                  </a:rPr>
                  <a:t>Core #</a:t>
                </a:r>
              </a:p>
            </p:txBody>
          </p:sp>
          <p:sp>
            <p:nvSpPr>
              <p:cNvPr id="14" name="Rectangle 15"/>
              <p:cNvSpPr>
                <a:spLocks/>
              </p:cNvSpPr>
              <p:nvPr/>
            </p:nvSpPr>
            <p:spPr bwMode="auto">
              <a:xfrm>
                <a:off x="685" y="0"/>
                <a:ext cx="140" cy="193"/>
              </a:xfrm>
              <a:prstGeom prst="rect">
                <a:avLst/>
              </a:prstGeom>
              <a:noFill/>
              <a:ln w="12700">
                <a:noFill/>
                <a:miter lim="800000"/>
                <a:headEnd/>
                <a:tailEnd/>
              </a:ln>
            </p:spPr>
            <p:txBody>
              <a:bodyPr wrap="none" lIns="0" tIns="0" rIns="57799" bIns="0">
                <a:prstTxWarp prst="textNoShape">
                  <a:avLst/>
                </a:prstTxWarp>
                <a:spAutoFit/>
              </a:bodyPr>
              <a:lstStyle/>
              <a:p>
                <a:pPr marL="40172" algn="ctr" defTabSz="914165"/>
                <a:r>
                  <a:rPr lang="en-US" sz="1400" dirty="0">
                    <a:solidFill>
                      <a:srgbClr val="000000"/>
                    </a:solidFill>
                    <a:latin typeface="Tahoma"/>
                    <a:ea typeface="Gill Sans" pitchFamily="31" charset="0"/>
                    <a:cs typeface="Gill Sans" pitchFamily="31" charset="0"/>
                  </a:rPr>
                  <a:t>0</a:t>
                </a:r>
              </a:p>
            </p:txBody>
          </p:sp>
          <p:sp>
            <p:nvSpPr>
              <p:cNvPr id="15" name="Rectangle 16"/>
              <p:cNvSpPr>
                <a:spLocks/>
              </p:cNvSpPr>
              <p:nvPr/>
            </p:nvSpPr>
            <p:spPr bwMode="auto">
              <a:xfrm>
                <a:off x="966" y="0"/>
                <a:ext cx="140" cy="193"/>
              </a:xfrm>
              <a:prstGeom prst="rect">
                <a:avLst/>
              </a:prstGeom>
              <a:noFill/>
              <a:ln w="12700">
                <a:noFill/>
                <a:miter lim="800000"/>
                <a:headEnd/>
                <a:tailEnd/>
              </a:ln>
            </p:spPr>
            <p:txBody>
              <a:bodyPr wrap="none" lIns="0" tIns="0" rIns="57799" bIns="0">
                <a:prstTxWarp prst="textNoShape">
                  <a:avLst/>
                </a:prstTxWarp>
                <a:spAutoFit/>
              </a:bodyPr>
              <a:lstStyle/>
              <a:p>
                <a:pPr marL="40172" algn="ctr" defTabSz="914165"/>
                <a:r>
                  <a:rPr lang="en-US" sz="1400" dirty="0">
                    <a:solidFill>
                      <a:srgbClr val="000000"/>
                    </a:solidFill>
                    <a:latin typeface="Tahoma"/>
                    <a:ea typeface="Gill Sans" pitchFamily="31" charset="0"/>
                    <a:cs typeface="Gill Sans" pitchFamily="31" charset="0"/>
                  </a:rPr>
                  <a:t>1</a:t>
                </a:r>
              </a:p>
            </p:txBody>
          </p:sp>
          <p:sp>
            <p:nvSpPr>
              <p:cNvPr id="16" name="Rectangle 17"/>
              <p:cNvSpPr>
                <a:spLocks/>
              </p:cNvSpPr>
              <p:nvPr/>
            </p:nvSpPr>
            <p:spPr bwMode="auto">
              <a:xfrm>
                <a:off x="1246" y="0"/>
                <a:ext cx="140" cy="193"/>
              </a:xfrm>
              <a:prstGeom prst="rect">
                <a:avLst/>
              </a:prstGeom>
              <a:noFill/>
              <a:ln w="12700">
                <a:noFill/>
                <a:miter lim="800000"/>
                <a:headEnd/>
                <a:tailEnd/>
              </a:ln>
            </p:spPr>
            <p:txBody>
              <a:bodyPr wrap="none" lIns="0" tIns="0" rIns="57799" bIns="0">
                <a:prstTxWarp prst="textNoShape">
                  <a:avLst/>
                </a:prstTxWarp>
                <a:spAutoFit/>
              </a:bodyPr>
              <a:lstStyle/>
              <a:p>
                <a:pPr marL="40172" algn="ctr" defTabSz="914165"/>
                <a:r>
                  <a:rPr lang="en-US" sz="1400" dirty="0">
                    <a:solidFill>
                      <a:srgbClr val="000000"/>
                    </a:solidFill>
                    <a:latin typeface="Tahoma"/>
                    <a:ea typeface="Gill Sans" pitchFamily="31" charset="0"/>
                    <a:cs typeface="Gill Sans" pitchFamily="31" charset="0"/>
                  </a:rPr>
                  <a:t>2</a:t>
                </a:r>
              </a:p>
            </p:txBody>
          </p:sp>
          <p:sp>
            <p:nvSpPr>
              <p:cNvPr id="17" name="Rectangle 18"/>
              <p:cNvSpPr>
                <a:spLocks/>
              </p:cNvSpPr>
              <p:nvPr/>
            </p:nvSpPr>
            <p:spPr bwMode="auto">
              <a:xfrm>
                <a:off x="1526" y="0"/>
                <a:ext cx="140" cy="193"/>
              </a:xfrm>
              <a:prstGeom prst="rect">
                <a:avLst/>
              </a:prstGeom>
              <a:noFill/>
              <a:ln w="12700">
                <a:noFill/>
                <a:miter lim="800000"/>
                <a:headEnd/>
                <a:tailEnd/>
              </a:ln>
            </p:spPr>
            <p:txBody>
              <a:bodyPr wrap="none" lIns="0" tIns="0" rIns="57799" bIns="0">
                <a:prstTxWarp prst="textNoShape">
                  <a:avLst/>
                </a:prstTxWarp>
                <a:spAutoFit/>
              </a:bodyPr>
              <a:lstStyle/>
              <a:p>
                <a:pPr marL="40172" algn="ctr" defTabSz="914165"/>
                <a:r>
                  <a:rPr lang="en-US" sz="1400" dirty="0">
                    <a:solidFill>
                      <a:srgbClr val="000000"/>
                    </a:solidFill>
                    <a:latin typeface="Tahoma"/>
                    <a:ea typeface="Gill Sans" pitchFamily="31" charset="0"/>
                    <a:cs typeface="Gill Sans" pitchFamily="31" charset="0"/>
                  </a:rPr>
                  <a:t>3</a:t>
                </a:r>
              </a:p>
            </p:txBody>
          </p:sp>
        </p:grpSp>
      </p:grpSp>
      <p:grpSp>
        <p:nvGrpSpPr>
          <p:cNvPr id="18" name="Group 19"/>
          <p:cNvGrpSpPr>
            <a:grpSpLocks/>
          </p:cNvGrpSpPr>
          <p:nvPr/>
        </p:nvGrpSpPr>
        <p:grpSpPr bwMode="auto">
          <a:xfrm>
            <a:off x="741169" y="1857375"/>
            <a:ext cx="4018359" cy="4286250"/>
            <a:chOff x="0" y="0"/>
            <a:chExt cx="3600" cy="3840"/>
          </a:xfrm>
        </p:grpSpPr>
        <p:sp>
          <p:nvSpPr>
            <p:cNvPr id="19" name="Rectangle 20"/>
            <p:cNvSpPr>
              <a:spLocks/>
            </p:cNvSpPr>
            <p:nvPr/>
          </p:nvSpPr>
          <p:spPr bwMode="auto">
            <a:xfrm>
              <a:off x="0"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Core 0</a:t>
              </a:r>
            </a:p>
          </p:txBody>
        </p:sp>
        <p:sp>
          <p:nvSpPr>
            <p:cNvPr id="20" name="Rectangle 21"/>
            <p:cNvSpPr>
              <a:spLocks/>
            </p:cNvSpPr>
            <p:nvPr/>
          </p:nvSpPr>
          <p:spPr bwMode="auto">
            <a:xfrm>
              <a:off x="976"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Core 1</a:t>
              </a:r>
            </a:p>
          </p:txBody>
        </p:sp>
        <p:sp>
          <p:nvSpPr>
            <p:cNvPr id="21" name="Rectangle 22"/>
            <p:cNvSpPr>
              <a:spLocks/>
            </p:cNvSpPr>
            <p:nvPr/>
          </p:nvSpPr>
          <p:spPr bwMode="auto">
            <a:xfrm>
              <a:off x="1952"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Core 2</a:t>
              </a:r>
            </a:p>
          </p:txBody>
        </p:sp>
        <p:sp>
          <p:nvSpPr>
            <p:cNvPr id="22" name="Rectangle 23"/>
            <p:cNvSpPr>
              <a:spLocks/>
            </p:cNvSpPr>
            <p:nvPr/>
          </p:nvSpPr>
          <p:spPr bwMode="auto">
            <a:xfrm>
              <a:off x="2928"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Core 3</a:t>
              </a:r>
            </a:p>
          </p:txBody>
        </p:sp>
        <p:sp>
          <p:nvSpPr>
            <p:cNvPr id="23" name="Line 24"/>
            <p:cNvSpPr>
              <a:spLocks noChangeShapeType="1"/>
            </p:cNvSpPr>
            <p:nvPr/>
          </p:nvSpPr>
          <p:spPr bwMode="auto">
            <a:xfrm rot="10800000" flipH="1">
              <a:off x="312" y="2936"/>
              <a:ext cx="2984" cy="0"/>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4" name="Rectangle 25"/>
            <p:cNvSpPr>
              <a:spLocks/>
            </p:cNvSpPr>
            <p:nvPr/>
          </p:nvSpPr>
          <p:spPr bwMode="auto">
            <a:xfrm>
              <a:off x="0"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0</a:t>
              </a:r>
            </a:p>
          </p:txBody>
        </p:sp>
        <p:sp>
          <p:nvSpPr>
            <p:cNvPr id="25" name="Rectangle 26"/>
            <p:cNvSpPr>
              <a:spLocks/>
            </p:cNvSpPr>
            <p:nvPr/>
          </p:nvSpPr>
          <p:spPr bwMode="auto">
            <a:xfrm>
              <a:off x="760"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1</a:t>
              </a:r>
            </a:p>
          </p:txBody>
        </p:sp>
        <p:sp>
          <p:nvSpPr>
            <p:cNvPr id="26" name="Rectangle 27"/>
            <p:cNvSpPr>
              <a:spLocks/>
            </p:cNvSpPr>
            <p:nvPr/>
          </p:nvSpPr>
          <p:spPr bwMode="auto">
            <a:xfrm>
              <a:off x="1528"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2</a:t>
              </a:r>
            </a:p>
          </p:txBody>
        </p:sp>
        <p:sp>
          <p:nvSpPr>
            <p:cNvPr id="27" name="Rectangle 28"/>
            <p:cNvSpPr>
              <a:spLocks/>
            </p:cNvSpPr>
            <p:nvPr/>
          </p:nvSpPr>
          <p:spPr bwMode="auto">
            <a:xfrm>
              <a:off x="2944"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7</a:t>
              </a:r>
            </a:p>
          </p:txBody>
        </p:sp>
        <p:sp>
          <p:nvSpPr>
            <p:cNvPr id="28" name="Rectangle 29"/>
            <p:cNvSpPr>
              <a:spLocks/>
            </p:cNvSpPr>
            <p:nvPr/>
          </p:nvSpPr>
          <p:spPr bwMode="auto">
            <a:xfrm>
              <a:off x="2416" y="3312"/>
              <a:ext cx="215"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Arial" pitchFamily="31" charset="0"/>
                  <a:ea typeface="Arial" pitchFamily="31" charset="0"/>
                  <a:cs typeface="Arial" pitchFamily="31" charset="0"/>
                  <a:sym typeface="Arial" pitchFamily="31" charset="0"/>
                </a:rPr>
                <a:t>...</a:t>
              </a:r>
            </a:p>
          </p:txBody>
        </p:sp>
        <p:sp>
          <p:nvSpPr>
            <p:cNvPr id="29" name="Line 30"/>
            <p:cNvSpPr>
              <a:spLocks noChangeShapeType="1"/>
            </p:cNvSpPr>
            <p:nvPr/>
          </p:nvSpPr>
          <p:spPr bwMode="auto">
            <a:xfrm>
              <a:off x="312" y="2928"/>
              <a:ext cx="0" cy="28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0" name="Line 31"/>
            <p:cNvSpPr>
              <a:spLocks noChangeShapeType="1"/>
            </p:cNvSpPr>
            <p:nvPr/>
          </p:nvSpPr>
          <p:spPr bwMode="auto">
            <a:xfrm>
              <a:off x="1088" y="2944"/>
              <a:ext cx="0" cy="272"/>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1" name="Line 32"/>
            <p:cNvSpPr>
              <a:spLocks noChangeShapeType="1"/>
            </p:cNvSpPr>
            <p:nvPr/>
          </p:nvSpPr>
          <p:spPr bwMode="auto">
            <a:xfrm>
              <a:off x="1808" y="2936"/>
              <a:ext cx="0" cy="264"/>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2" name="Line 33"/>
            <p:cNvSpPr>
              <a:spLocks noChangeShapeType="1"/>
            </p:cNvSpPr>
            <p:nvPr/>
          </p:nvSpPr>
          <p:spPr bwMode="auto">
            <a:xfrm flipH="1">
              <a:off x="312" y="632"/>
              <a:ext cx="0" cy="232"/>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3" name="Line 34"/>
            <p:cNvSpPr>
              <a:spLocks noChangeShapeType="1"/>
            </p:cNvSpPr>
            <p:nvPr/>
          </p:nvSpPr>
          <p:spPr bwMode="auto">
            <a:xfrm>
              <a:off x="1288" y="616"/>
              <a:ext cx="0" cy="256"/>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4" name="Line 35"/>
            <p:cNvSpPr>
              <a:spLocks noChangeShapeType="1"/>
            </p:cNvSpPr>
            <p:nvPr/>
          </p:nvSpPr>
          <p:spPr bwMode="auto">
            <a:xfrm>
              <a:off x="2280" y="624"/>
              <a:ext cx="0" cy="24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5" name="Line 36"/>
            <p:cNvSpPr>
              <a:spLocks noChangeShapeType="1"/>
            </p:cNvSpPr>
            <p:nvPr/>
          </p:nvSpPr>
          <p:spPr bwMode="auto">
            <a:xfrm>
              <a:off x="3240" y="624"/>
              <a:ext cx="0" cy="24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6" name="Line 37"/>
            <p:cNvSpPr>
              <a:spLocks noChangeShapeType="1"/>
            </p:cNvSpPr>
            <p:nvPr/>
          </p:nvSpPr>
          <p:spPr bwMode="auto">
            <a:xfrm rot="10800000" flipH="1">
              <a:off x="304" y="856"/>
              <a:ext cx="2936" cy="0"/>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37" name="Line 38"/>
            <p:cNvSpPr>
              <a:spLocks noChangeShapeType="1"/>
            </p:cNvSpPr>
            <p:nvPr/>
          </p:nvSpPr>
          <p:spPr bwMode="auto">
            <a:xfrm>
              <a:off x="1784" y="856"/>
              <a:ext cx="0" cy="208"/>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38" name="Rectangle 39"/>
            <p:cNvSpPr>
              <a:spLocks/>
            </p:cNvSpPr>
            <p:nvPr/>
          </p:nvSpPr>
          <p:spPr bwMode="auto">
            <a:xfrm>
              <a:off x="640" y="1056"/>
              <a:ext cx="2312" cy="640"/>
            </a:xfrm>
            <a:prstGeom prst="rect">
              <a:avLst/>
            </a:prstGeom>
            <a:solidFill>
              <a:schemeClr val="accent1"/>
            </a:solidFill>
            <a:ln w="25400">
              <a:solidFill>
                <a:schemeClr val="tx1"/>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39" name="Rectangle 40"/>
            <p:cNvSpPr>
              <a:spLocks/>
            </p:cNvSpPr>
            <p:nvPr/>
          </p:nvSpPr>
          <p:spPr bwMode="auto">
            <a:xfrm>
              <a:off x="808" y="1976"/>
              <a:ext cx="1984" cy="472"/>
            </a:xfrm>
            <a:prstGeom prst="rect">
              <a:avLst/>
            </a:prstGeom>
            <a:solidFill>
              <a:srgbClr val="3F691E"/>
            </a:solidFill>
            <a:ln w="9525">
              <a:solidFill>
                <a:schemeClr val="tx1"/>
              </a:solidFill>
              <a:round/>
              <a:headEnd/>
              <a:tailEnd/>
            </a:ln>
          </p:spPr>
          <p:txBody>
            <a:bodyPr lIns="0" tIns="0" rIns="57799" bIns="0" anchor="ctr">
              <a:prstTxWarp prst="textNoShape">
                <a:avLst/>
              </a:prstTxWarp>
            </a:bodyPr>
            <a:lstStyle/>
            <a:p>
              <a:pPr marL="40172" algn="ctr" defTabSz="914165"/>
              <a:r>
                <a:rPr lang="en-US" sz="2000" dirty="0">
                  <a:solidFill>
                    <a:srgbClr val="47CCFC"/>
                  </a:solidFill>
                  <a:latin typeface="Tahoma"/>
                  <a:ea typeface="Gill Sans" pitchFamily="31" charset="0"/>
                  <a:cs typeface="Gill Sans" pitchFamily="31" charset="0"/>
                </a:rPr>
                <a:t>Memory Controller</a:t>
              </a:r>
            </a:p>
          </p:txBody>
        </p:sp>
        <p:sp>
          <p:nvSpPr>
            <p:cNvPr id="40" name="Line 41"/>
            <p:cNvSpPr>
              <a:spLocks noChangeShapeType="1"/>
            </p:cNvSpPr>
            <p:nvPr/>
          </p:nvSpPr>
          <p:spPr bwMode="auto">
            <a:xfrm>
              <a:off x="1800" y="1696"/>
              <a:ext cx="0" cy="28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41" name="Line 42"/>
            <p:cNvSpPr>
              <a:spLocks noChangeShapeType="1"/>
            </p:cNvSpPr>
            <p:nvPr/>
          </p:nvSpPr>
          <p:spPr bwMode="auto">
            <a:xfrm>
              <a:off x="1808" y="2448"/>
              <a:ext cx="0" cy="496"/>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42" name="Rectangle 43"/>
            <p:cNvSpPr>
              <a:spLocks/>
            </p:cNvSpPr>
            <p:nvPr/>
          </p:nvSpPr>
          <p:spPr bwMode="auto">
            <a:xfrm>
              <a:off x="881" y="1240"/>
              <a:ext cx="1928" cy="344"/>
            </a:xfrm>
            <a:prstGeom prst="rect">
              <a:avLst/>
            </a:prstGeom>
            <a:noFill/>
            <a:ln w="12700">
              <a:noFill/>
              <a:miter lim="800000"/>
              <a:headEnd/>
              <a:tailEnd/>
            </a:ln>
          </p:spPr>
          <p:txBody>
            <a:bodyPr lIns="0" tIns="0" rIns="57799" bIns="0">
              <a:prstTxWarp prst="textNoShape">
                <a:avLst/>
              </a:prstTxWarp>
            </a:bodyPr>
            <a:lstStyle/>
            <a:p>
              <a:pPr marL="40172" algn="ctr" defTabSz="914165"/>
              <a:r>
                <a:rPr lang="en-US" sz="2100" dirty="0">
                  <a:solidFill>
                    <a:srgbClr val="000000"/>
                  </a:solidFill>
                  <a:latin typeface="Tahoma"/>
                  <a:ea typeface="Gill Sans" pitchFamily="31" charset="0"/>
                  <a:cs typeface="Gill Sans" pitchFamily="31" charset="0"/>
                </a:rPr>
                <a:t>Shared Cache</a:t>
              </a:r>
            </a:p>
          </p:txBody>
        </p:sp>
      </p:grpSp>
      <p:sp>
        <p:nvSpPr>
          <p:cNvPr id="43" name="Rectangle 44"/>
          <p:cNvSpPr>
            <a:spLocks/>
          </p:cNvSpPr>
          <p:nvPr/>
        </p:nvSpPr>
        <p:spPr bwMode="auto">
          <a:xfrm>
            <a:off x="5589985" y="4170164"/>
            <a:ext cx="3420070" cy="1196578"/>
          </a:xfrm>
          <a:prstGeom prst="rect">
            <a:avLst/>
          </a:prstGeom>
          <a:solidFill>
            <a:srgbClr val="F3EB00"/>
          </a:solidFill>
          <a:ln w="12700">
            <a:solidFill>
              <a:schemeClr val="tx1"/>
            </a:solidFill>
            <a:miter lim="800000"/>
            <a:headEnd/>
            <a:tailEnd/>
          </a:ln>
        </p:spPr>
        <p:txBody>
          <a:bodyPr lIns="0" tIns="0" rIns="40628" bIns="0">
            <a:prstTxWarp prst="textNoShape">
              <a:avLst/>
            </a:prstTxWarp>
          </a:bodyPr>
          <a:lstStyle/>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Three interference sources:</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1. Shared Cache</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2. DRAM bus and bank</a:t>
            </a:r>
          </a:p>
          <a:p>
            <a:pPr marL="40172" defTabSz="914165"/>
            <a:r>
              <a:rPr lang="en-US" dirty="0">
                <a:solidFill>
                  <a:srgbClr val="000000"/>
                </a:solidFill>
                <a:latin typeface="Verdana" pitchFamily="31" charset="0"/>
                <a:ea typeface="Verdana" pitchFamily="31" charset="0"/>
                <a:cs typeface="Verdana" pitchFamily="31" charset="0"/>
                <a:sym typeface="Verdana" pitchFamily="31" charset="0"/>
              </a:rPr>
              <a:t>3. DRAM row-buffers</a:t>
            </a:r>
          </a:p>
        </p:txBody>
      </p:sp>
      <p:sp>
        <p:nvSpPr>
          <p:cNvPr id="44" name="Line 45"/>
          <p:cNvSpPr>
            <a:spLocks noChangeShapeType="1"/>
          </p:cNvSpPr>
          <p:nvPr/>
        </p:nvSpPr>
        <p:spPr bwMode="auto">
          <a:xfrm>
            <a:off x="4054078" y="3768328"/>
            <a:ext cx="1598414" cy="86618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45" name="Line 46"/>
          <p:cNvSpPr>
            <a:spLocks noChangeShapeType="1"/>
          </p:cNvSpPr>
          <p:nvPr/>
        </p:nvSpPr>
        <p:spPr bwMode="auto">
          <a:xfrm rot="10800000" flipH="1">
            <a:off x="3098606" y="4911333"/>
            <a:ext cx="2553891" cy="214313"/>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46" name="Line 47"/>
          <p:cNvSpPr>
            <a:spLocks noChangeShapeType="1"/>
          </p:cNvSpPr>
          <p:nvPr/>
        </p:nvSpPr>
        <p:spPr bwMode="auto">
          <a:xfrm rot="10800000" flipH="1">
            <a:off x="3170041" y="5197078"/>
            <a:ext cx="2482453" cy="348258"/>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47" name="AutoShape 48"/>
          <p:cNvSpPr>
            <a:spLocks/>
          </p:cNvSpPr>
          <p:nvPr/>
        </p:nvSpPr>
        <p:spPr bwMode="auto">
          <a:xfrm>
            <a:off x="4813102" y="1875235"/>
            <a:ext cx="2044898" cy="2134195"/>
          </a:xfrm>
          <a:prstGeom prst="roundRect">
            <a:avLst>
              <a:gd name="adj" fmla="val 6546"/>
            </a:avLst>
          </a:prstGeom>
          <a:noFill/>
          <a:ln w="25400">
            <a:solidFill>
              <a:srgbClr val="6E7A89"/>
            </a:solidFill>
            <a:prstDash val="sysDot"/>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48" name="Rectangle 49"/>
          <p:cNvSpPr>
            <a:spLocks/>
          </p:cNvSpPr>
          <p:nvPr/>
        </p:nvSpPr>
        <p:spPr bwMode="auto">
          <a:xfrm>
            <a:off x="4788546" y="1888629"/>
            <a:ext cx="1372185" cy="261610"/>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1700" dirty="0">
                <a:solidFill>
                  <a:srgbClr val="000000"/>
                </a:solidFill>
                <a:latin typeface="Tahoma"/>
                <a:ea typeface="Gill Sans" pitchFamily="31" charset="0"/>
                <a:cs typeface="Gill Sans" pitchFamily="31" charset="0"/>
              </a:rPr>
              <a:t>FST hardware</a:t>
            </a:r>
          </a:p>
        </p:txBody>
      </p:sp>
      <p:sp>
        <p:nvSpPr>
          <p:cNvPr id="49" name="Oval 50"/>
          <p:cNvSpPr>
            <a:spLocks/>
          </p:cNvSpPr>
          <p:nvPr/>
        </p:nvSpPr>
        <p:spPr bwMode="auto">
          <a:xfrm>
            <a:off x="5500687" y="4953000"/>
            <a:ext cx="2982516" cy="401836"/>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50" name="Line 51"/>
          <p:cNvSpPr>
            <a:spLocks noChangeShapeType="1"/>
          </p:cNvSpPr>
          <p:nvPr/>
        </p:nvSpPr>
        <p:spPr bwMode="auto">
          <a:xfrm rot="10800000" flipH="1">
            <a:off x="3187899" y="4911329"/>
            <a:ext cx="2482453" cy="507876"/>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51" name="Rectangle 53"/>
          <p:cNvSpPr>
            <a:spLocks/>
          </p:cNvSpPr>
          <p:nvPr/>
        </p:nvSpPr>
        <p:spPr bwMode="auto">
          <a:xfrm>
            <a:off x="2446735" y="5429251"/>
            <a:ext cx="732234" cy="714375"/>
          </a:xfrm>
          <a:prstGeom prst="rect">
            <a:avLst/>
          </a:prstGeom>
          <a:solidFill>
            <a:srgbClr val="FFFFFF"/>
          </a:solidFill>
          <a:ln w="9525">
            <a:solidFill>
              <a:schemeClr val="tx1"/>
            </a:solidFill>
            <a:round/>
            <a:headEnd/>
            <a:tailEnd/>
          </a:ln>
        </p:spPr>
        <p:txBody>
          <a:bodyPr lIns="0" tIns="0" rIns="40628" bIns="0" anchor="ctr">
            <a:prstTxWarp prst="textNoShape">
              <a:avLst/>
            </a:prstTxWarp>
          </a:bodyPr>
          <a:lstStyle/>
          <a:p>
            <a:pPr marL="40172" defTabSz="914165"/>
            <a:endParaRPr lang="en-US" sz="1500" dirty="0">
              <a:solidFill>
                <a:srgbClr val="000000"/>
              </a:solidFill>
              <a:latin typeface="Tahoma"/>
              <a:ea typeface="Gill Sans" pitchFamily="31" charset="0"/>
              <a:cs typeface="Gill Sans" pitchFamily="31" charset="0"/>
            </a:endParaRPr>
          </a:p>
          <a:p>
            <a:pPr marL="40172" defTabSz="914165"/>
            <a:r>
              <a:rPr lang="en-US" sz="1500" dirty="0">
                <a:solidFill>
                  <a:srgbClr val="000000"/>
                </a:solidFill>
                <a:latin typeface="Tahoma"/>
                <a:ea typeface="Gill Sans" pitchFamily="31" charset="0"/>
                <a:cs typeface="Gill Sans" pitchFamily="31" charset="0"/>
              </a:rPr>
              <a:t>Bank 2</a:t>
            </a:r>
          </a:p>
        </p:txBody>
      </p:sp>
      <p:sp>
        <p:nvSpPr>
          <p:cNvPr id="52" name="Rectangle 55"/>
          <p:cNvSpPr>
            <a:spLocks/>
          </p:cNvSpPr>
          <p:nvPr/>
        </p:nvSpPr>
        <p:spPr bwMode="auto">
          <a:xfrm>
            <a:off x="2446735" y="5429251"/>
            <a:ext cx="732234" cy="258961"/>
          </a:xfrm>
          <a:prstGeom prst="rect">
            <a:avLst/>
          </a:prstGeom>
          <a:solidFill>
            <a:srgbClr val="FDA531"/>
          </a:solidFill>
          <a:ln w="9525">
            <a:solidFill>
              <a:schemeClr val="tx1"/>
            </a:solidFill>
            <a:round/>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Row</a:t>
            </a:r>
          </a:p>
        </p:txBody>
      </p:sp>
    </p:spTree>
    <p:extLst>
      <p:ext uri="{BB962C8B-B14F-4D97-AF65-F5344CB8AC3E}">
        <p14:creationId xmlns:p14="http://schemas.microsoft.com/office/powerpoint/2010/main" val="37896436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3">
                                            <p:bg/>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3">
                                            <p:txEl>
                                              <p:pRg st="1" end="1"/>
                                            </p:txEl>
                                          </p:spTgt>
                                        </p:tgtEl>
                                        <p:attrNameLst>
                                          <p:attrName>style.visibility</p:attrName>
                                        </p:attrNameLst>
                                      </p:cBhvr>
                                      <p:to>
                                        <p:strVal val="visible"/>
                                      </p:to>
                                    </p:set>
                                  </p:childTnLst>
                                </p:cTn>
                              </p:par>
                            </p:childTnLst>
                          </p:cTn>
                        </p:par>
                        <p:par>
                          <p:cTn id="20" fill="hold">
                            <p:stCondLst>
                              <p:cond delay="0"/>
                            </p:stCondLst>
                            <p:childTnLst>
                              <p:par>
                                <p:cTn id="21" presetID="22" presetClass="entr" presetSubtype="2"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right)">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3">
                                            <p:txEl>
                                              <p:pRg st="2" end="2"/>
                                            </p:txEl>
                                          </p:spTgt>
                                        </p:tgtEl>
                                        <p:attrNameLst>
                                          <p:attrName>style.visibility</p:attrName>
                                        </p:attrNameLst>
                                      </p:cBhvr>
                                      <p:to>
                                        <p:strVal val="visible"/>
                                      </p:to>
                                    </p:set>
                                  </p:childTnLst>
                                </p:cTn>
                              </p:par>
                            </p:childTnLst>
                          </p:cTn>
                        </p:par>
                        <p:par>
                          <p:cTn id="28" fill="hold">
                            <p:stCondLst>
                              <p:cond delay="0"/>
                            </p:stCondLst>
                            <p:childTnLst>
                              <p:par>
                                <p:cTn id="29" presetID="22" presetClass="exit" presetSubtype="8" fill="hold" grpId="1" nodeType="afterEffect">
                                  <p:stCondLst>
                                    <p:cond delay="0"/>
                                  </p:stCondLst>
                                  <p:childTnLst>
                                    <p:animEffect transition="out" filter="wipe(left)">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cTn>
                              </p:par>
                            </p:childTnLst>
                          </p:cTn>
                        </p:par>
                        <p:par>
                          <p:cTn id="32" fill="hold">
                            <p:stCondLst>
                              <p:cond delay="500"/>
                            </p:stCondLst>
                            <p:childTnLst>
                              <p:par>
                                <p:cTn id="33" presetID="22" presetClass="entr" presetSubtype="2" fill="hold" grpId="0" nodeType="afterEffect">
                                  <p:stCondLst>
                                    <p:cond delay="100"/>
                                  </p:stCondLst>
                                  <p:childTnLst>
                                    <p:set>
                                      <p:cBhvr>
                                        <p:cTn id="34" dur="1" fill="hold">
                                          <p:stCondLst>
                                            <p:cond delay="0"/>
                                          </p:stCondLst>
                                        </p:cTn>
                                        <p:tgtEl>
                                          <p:spTgt spid="45"/>
                                        </p:tgtEl>
                                        <p:attrNameLst>
                                          <p:attrName>style.visibility</p:attrName>
                                        </p:attrNameLst>
                                      </p:cBhvr>
                                      <p:to>
                                        <p:strVal val="visible"/>
                                      </p:to>
                                    </p:set>
                                    <p:animEffect transition="in" filter="wipe(right)">
                                      <p:cBhvr>
                                        <p:cTn id="35" dur="500"/>
                                        <p:tgtEl>
                                          <p:spTgt spid="45"/>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right)">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xEl>
                                              <p:pRg st="3" end="3"/>
                                            </p:txEl>
                                          </p:spTgt>
                                        </p:tgtEl>
                                        <p:attrNameLst>
                                          <p:attrName>style.visibility</p:attrName>
                                        </p:attrNameLst>
                                      </p:cBhvr>
                                      <p:to>
                                        <p:strVal val="visible"/>
                                      </p:to>
                                    </p:set>
                                  </p:childTnLst>
                                </p:cTn>
                              </p:par>
                            </p:childTnLst>
                          </p:cTn>
                        </p:par>
                        <p:par>
                          <p:cTn id="43" fill="hold">
                            <p:stCondLst>
                              <p:cond delay="0"/>
                            </p:stCondLst>
                            <p:childTnLst>
                              <p:par>
                                <p:cTn id="44" presetID="22" presetClass="exit" presetSubtype="8" fill="hold" grpId="1" nodeType="afterEffect">
                                  <p:stCondLst>
                                    <p:cond delay="0"/>
                                  </p:stCondLst>
                                  <p:childTnLst>
                                    <p:animEffect transition="out" filter="wipe(left)">
                                      <p:cBhvr>
                                        <p:cTn id="45" dur="500"/>
                                        <p:tgtEl>
                                          <p:spTgt spid="45"/>
                                        </p:tgtEl>
                                      </p:cBhvr>
                                    </p:animEffect>
                                    <p:set>
                                      <p:cBhvr>
                                        <p:cTn id="46" dur="1" fill="hold">
                                          <p:stCondLst>
                                            <p:cond delay="499"/>
                                          </p:stCondLst>
                                        </p:cTn>
                                        <p:tgtEl>
                                          <p:spTgt spid="45"/>
                                        </p:tgtEl>
                                        <p:attrNameLst>
                                          <p:attrName>style.visibility</p:attrName>
                                        </p:attrNameLst>
                                      </p:cBhvr>
                                      <p:to>
                                        <p:strVal val="hidden"/>
                                      </p:to>
                                    </p:set>
                                  </p:childTnLst>
                                </p:cTn>
                              </p:par>
                              <p:par>
                                <p:cTn id="47" presetID="22" presetClass="exit" presetSubtype="8" fill="hold" grpId="1" nodeType="withEffect">
                                  <p:stCondLst>
                                    <p:cond delay="0"/>
                                  </p:stCondLst>
                                  <p:childTnLst>
                                    <p:animEffect transition="out" filter="wipe(left)">
                                      <p:cBhvr>
                                        <p:cTn id="48" dur="500"/>
                                        <p:tgtEl>
                                          <p:spTgt spid="50"/>
                                        </p:tgtEl>
                                      </p:cBhvr>
                                    </p:animEffect>
                                    <p:set>
                                      <p:cBhvr>
                                        <p:cTn id="49" dur="1" fill="hold">
                                          <p:stCondLst>
                                            <p:cond delay="499"/>
                                          </p:stCondLst>
                                        </p:cTn>
                                        <p:tgtEl>
                                          <p:spTgt spid="50"/>
                                        </p:tgtEl>
                                        <p:attrNameLst>
                                          <p:attrName>style.visibility</p:attrName>
                                        </p:attrNameLst>
                                      </p:cBhvr>
                                      <p:to>
                                        <p:strVal val="hidden"/>
                                      </p:to>
                                    </p:set>
                                  </p:childTnLst>
                                </p:cTn>
                              </p:par>
                            </p:childTnLst>
                          </p:cTn>
                        </p:par>
                        <p:par>
                          <p:cTn id="50" fill="hold">
                            <p:stCondLst>
                              <p:cond delay="500"/>
                            </p:stCondLst>
                            <p:childTnLst>
                              <p:par>
                                <p:cTn id="51" presetID="22" presetClass="entr" presetSubtype="2" fill="hold" grpId="0" nodeType="afterEffect">
                                  <p:stCondLst>
                                    <p:cond delay="100"/>
                                  </p:stCondLst>
                                  <p:childTnLst>
                                    <p:set>
                                      <p:cBhvr>
                                        <p:cTn id="52" dur="1" fill="hold">
                                          <p:stCondLst>
                                            <p:cond delay="0"/>
                                          </p:stCondLst>
                                        </p:cTn>
                                        <p:tgtEl>
                                          <p:spTgt spid="46"/>
                                        </p:tgtEl>
                                        <p:attrNameLst>
                                          <p:attrName>style.visibility</p:attrName>
                                        </p:attrNameLst>
                                      </p:cBhvr>
                                      <p:to>
                                        <p:strVal val="visible"/>
                                      </p:to>
                                    </p:set>
                                    <p:animEffect transition="in" filter="wipe(right)">
                                      <p:cBhvr>
                                        <p:cTn id="53" dur="500"/>
                                        <p:tgtEl>
                                          <p:spTgt spid="46"/>
                                        </p:tgtEl>
                                      </p:cBhvr>
                                    </p:animEffect>
                                  </p:childTnLst>
                                </p:cTn>
                              </p:par>
                            </p:childTnLst>
                          </p:cTn>
                        </p:par>
                        <p:par>
                          <p:cTn id="54" fill="hold">
                            <p:stCondLst>
                              <p:cond delay="1100"/>
                            </p:stCondLst>
                            <p:childTnLst>
                              <p:par>
                                <p:cTn id="55" presetID="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par>
                          <p:cTn id="57" fill="hold">
                            <p:stCondLst>
                              <p:cond delay="1100"/>
                            </p:stCondLst>
                            <p:childTnLst>
                              <p:par>
                                <p:cTn id="58" presetID="1" presetClass="entr" presetSubtype="0" fill="hold" grpId="0" nodeType="afterEffect">
                                  <p:stCondLst>
                                    <p:cond delay="0"/>
                                  </p:stCondLst>
                                  <p:childTnLst>
                                    <p:set>
                                      <p:cBhvr>
                                        <p:cTn id="59" dur="1" fill="hold">
                                          <p:stCondLst>
                                            <p:cond delay="0"/>
                                          </p:stCondLst>
                                        </p:cTn>
                                        <p:tgtEl>
                                          <p:spTgt spid="5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xit" presetSubtype="8" fill="hold" grpId="1" nodeType="clickEffect">
                                  <p:stCondLst>
                                    <p:cond delay="0"/>
                                  </p:stCondLst>
                                  <p:childTnLst>
                                    <p:animEffect transition="out" filter="wipe(left)">
                                      <p:cBhvr>
                                        <p:cTn id="63" dur="500"/>
                                        <p:tgtEl>
                                          <p:spTgt spid="46"/>
                                        </p:tgtEl>
                                      </p:cBhvr>
                                    </p:animEffect>
                                    <p:set>
                                      <p:cBhvr>
                                        <p:cTn id="64" dur="1" fill="hold">
                                          <p:stCondLst>
                                            <p:cond delay="499"/>
                                          </p:stCondLst>
                                        </p:cTn>
                                        <p:tgtEl>
                                          <p:spTgt spid="4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par>
                          <p:cTn id="69" fill="hold">
                            <p:stCondLst>
                              <p:cond delay="0"/>
                            </p:stCondLst>
                            <p:childTnLst>
                              <p:par>
                                <p:cTn id="70" presetID="1" presetClass="entr" presetSubtype="8"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grpId="0" nodeType="afterEffect">
                                  <p:stCondLst>
                                    <p:cond delay="0"/>
                                  </p:stCondLst>
                                  <p:childTnLst>
                                    <p:set>
                                      <p:cBhvr>
                                        <p:cTn id="77" dur="1" fill="hold">
                                          <p:stCondLst>
                                            <p:cond delay="0"/>
                                          </p:stCondLst>
                                        </p:cTn>
                                        <p:tgtEl>
                                          <p:spTgt spid="5"/>
                                        </p:tgtEl>
                                        <p:attrNameLst>
                                          <p:attrName>style.visibility</p:attrName>
                                        </p:attrNameLst>
                                      </p:cBhvr>
                                      <p:to>
                                        <p:strVal val="visible"/>
                                      </p:to>
                                    </p:set>
                                  </p:childTnLst>
                                </p:cTn>
                              </p:par>
                            </p:childTnLst>
                          </p:cTn>
                        </p:par>
                        <p:par>
                          <p:cTn id="78" fill="hold">
                            <p:stCondLst>
                              <p:cond delay="0"/>
                            </p:stCondLst>
                            <p:childTnLst>
                              <p:par>
                                <p:cTn id="79" presetID="1"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childTnLst>
                                </p:cTn>
                              </p:par>
                            </p:childTnLst>
                          </p:cTn>
                        </p:par>
                        <p:par>
                          <p:cTn id="81" fill="hold">
                            <p:stCondLst>
                              <p:cond delay="0"/>
                            </p:stCondLst>
                            <p:childTnLst>
                              <p:par>
                                <p:cTn id="82" presetID="1" presetClass="entr" presetSubtype="8" fill="hold" grpId="0" nodeType="afterEffect">
                                  <p:stCondLst>
                                    <p:cond delay="0"/>
                                  </p:stCondLst>
                                  <p:childTnLst>
                                    <p:set>
                                      <p:cBhvr>
                                        <p:cTn id="83" dur="1" fill="hold">
                                          <p:stCondLst>
                                            <p:cond delay="0"/>
                                          </p:stCondLst>
                                        </p:cTn>
                                        <p:tgtEl>
                                          <p:spTgt spid="7"/>
                                        </p:tgtEl>
                                        <p:attrNameLst>
                                          <p:attrName>style.visibility</p:attrName>
                                        </p:attrNameLst>
                                      </p:cBhvr>
                                      <p:to>
                                        <p:strVal val="visible"/>
                                      </p:to>
                                    </p:set>
                                  </p:childTnLst>
                                </p:cTn>
                              </p:par>
                            </p:childTnLst>
                          </p:cTn>
                        </p:par>
                        <p:par>
                          <p:cTn id="84" fill="hold">
                            <p:stCondLst>
                              <p:cond delay="0"/>
                            </p:stCondLst>
                            <p:childTnLst>
                              <p:par>
                                <p:cTn id="85" presetID="1" presetClass="entr" presetSubtype="8" fill="hold" grpId="0" nodeType="afterEffect">
                                  <p:stCondLst>
                                    <p:cond delay="0"/>
                                  </p:stCondLst>
                                  <p:childTnLst>
                                    <p:set>
                                      <p:cBhvr>
                                        <p:cTn id="86" dur="1" fill="hold">
                                          <p:stCondLst>
                                            <p:cond delay="0"/>
                                          </p:stCondLst>
                                        </p:cTn>
                                        <p:tgtEl>
                                          <p:spTgt spid="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8" grpId="0" animBg="1" autoUpdateAnimBg="0"/>
      <p:bldP spid="9" grpId="0" animBg="1"/>
      <p:bldP spid="43" grpId="0" build="p" animBg="1" autoUpdateAnimBg="0"/>
      <p:bldP spid="44" grpId="0" animBg="1"/>
      <p:bldP spid="44" grpId="1" animBg="1"/>
      <p:bldP spid="45" grpId="0" animBg="1"/>
      <p:bldP spid="45" grpId="1" animBg="1"/>
      <p:bldP spid="46" grpId="0" animBg="1"/>
      <p:bldP spid="46" grpId="1" animBg="1"/>
      <p:bldP spid="47" grpId="0" animBg="1"/>
      <p:bldP spid="48" grpId="0" autoUpdateAnimBg="0"/>
      <p:bldP spid="49" grpId="0" animBg="1"/>
      <p:bldP spid="50" grpId="0" animBg="1"/>
      <p:bldP spid="50" grpId="1" animBg="1"/>
      <p:bldP spid="51" grpId="0" animBg="1" autoUpdateAnimBg="0"/>
      <p:bldP spid="52" grpId="0" animBg="1"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p:nvPr/>
        </p:nvCxnSpPr>
        <p:spPr>
          <a:xfrm rot="16200000" flipV="1">
            <a:off x="2247900" y="3467101"/>
            <a:ext cx="1600200" cy="609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5261229" y="4800600"/>
            <a:ext cx="1024128" cy="304800"/>
          </a:xfrm>
          <a:prstGeom prst="rect">
            <a:avLst/>
          </a:prstGeom>
          <a:solidFill>
            <a:srgbClr val="FF851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A</a:t>
            </a:r>
            <a:endParaRPr lang="en-US" dirty="0">
              <a:solidFill>
                <a:srgbClr val="000000"/>
              </a:solidFill>
              <a:latin typeface="Tahoma"/>
            </a:endParaRPr>
          </a:p>
        </p:txBody>
      </p:sp>
      <p:sp>
        <p:nvSpPr>
          <p:cNvPr id="2" name="Title 1"/>
          <p:cNvSpPr>
            <a:spLocks noGrp="1"/>
          </p:cNvSpPr>
          <p:nvPr>
            <p:ph type="title"/>
          </p:nvPr>
        </p:nvSpPr>
        <p:spPr/>
        <p:txBody>
          <a:bodyPr/>
          <a:lstStyle/>
          <a:p>
            <a:r>
              <a:rPr lang="en-US" dirty="0" smtClean="0"/>
              <a:t>Tracking DRAM Row-Buffer Interference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172</a:t>
            </a:fld>
            <a:endParaRPr lang="en-US" altLang="en-US">
              <a:solidFill>
                <a:srgbClr val="000000"/>
              </a:solidFill>
            </a:endParaRPr>
          </a:p>
        </p:txBody>
      </p:sp>
      <p:sp>
        <p:nvSpPr>
          <p:cNvPr id="5" name="Rectangle 4"/>
          <p:cNvSpPr/>
          <p:nvPr/>
        </p:nvSpPr>
        <p:spPr>
          <a:xfrm>
            <a:off x="4081272" y="990600"/>
            <a:ext cx="1024128" cy="1024128"/>
          </a:xfrm>
          <a:prstGeom prst="rect">
            <a:avLst/>
          </a:prstGeom>
          <a:solidFill>
            <a:srgbClr val="FF85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100" dirty="0">
                <a:solidFill>
                  <a:srgbClr val="000000"/>
                </a:solidFill>
                <a:latin typeface="Gill Sans"/>
                <a:cs typeface="Gill Sans"/>
              </a:rPr>
              <a:t>Core 0</a:t>
            </a:r>
          </a:p>
        </p:txBody>
      </p:sp>
      <p:sp>
        <p:nvSpPr>
          <p:cNvPr id="6" name="Rectangle 5"/>
          <p:cNvSpPr/>
          <p:nvPr/>
        </p:nvSpPr>
        <p:spPr>
          <a:xfrm>
            <a:off x="6367272" y="990600"/>
            <a:ext cx="1024128" cy="1024128"/>
          </a:xfrm>
          <a:prstGeom prst="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100" dirty="0">
                <a:solidFill>
                  <a:srgbClr val="000000"/>
                </a:solidFill>
                <a:latin typeface="Gill Sans"/>
                <a:cs typeface="Gill Sans"/>
              </a:rPr>
              <a:t>Core 1</a:t>
            </a:r>
          </a:p>
        </p:txBody>
      </p:sp>
      <p:grpSp>
        <p:nvGrpSpPr>
          <p:cNvPr id="3" name="Group 50"/>
          <p:cNvGrpSpPr/>
          <p:nvPr/>
        </p:nvGrpSpPr>
        <p:grpSpPr>
          <a:xfrm>
            <a:off x="5163693" y="2971800"/>
            <a:ext cx="1220788" cy="1525588"/>
            <a:chOff x="5163693" y="2971800"/>
            <a:chExt cx="1220788" cy="1525588"/>
          </a:xfrm>
        </p:grpSpPr>
        <p:cxnSp>
          <p:nvCxnSpPr>
            <p:cNvPr id="8" name="Straight Connector 7"/>
            <p:cNvCxnSpPr/>
            <p:nvPr/>
          </p:nvCxnSpPr>
          <p:spPr>
            <a:xfrm rot="5400000">
              <a:off x="4402487" y="3733006"/>
              <a:ext cx="1524000" cy="1588"/>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11" name="Straight Connector 10"/>
            <p:cNvCxnSpPr/>
            <p:nvPr/>
          </p:nvCxnSpPr>
          <p:spPr>
            <a:xfrm>
              <a:off x="5163693" y="4495800"/>
              <a:ext cx="1219200" cy="1588"/>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15" name="Straight Connector 14"/>
            <p:cNvCxnSpPr/>
            <p:nvPr/>
          </p:nvCxnSpPr>
          <p:spPr>
            <a:xfrm rot="5400000">
              <a:off x="5621687" y="3733006"/>
              <a:ext cx="1524000" cy="1588"/>
            </a:xfrm>
            <a:prstGeom prst="line">
              <a:avLst/>
            </a:prstGeom>
            <a:ln>
              <a:prstDash val="dash"/>
            </a:ln>
          </p:spPr>
          <p:style>
            <a:lnRef idx="2">
              <a:schemeClr val="accent4"/>
            </a:lnRef>
            <a:fillRef idx="0">
              <a:schemeClr val="accent4"/>
            </a:fillRef>
            <a:effectRef idx="1">
              <a:schemeClr val="accent4"/>
            </a:effectRef>
            <a:fontRef idx="minor">
              <a:schemeClr val="tx1"/>
            </a:fontRef>
          </p:style>
        </p:cxnSp>
      </p:grpSp>
      <p:sp>
        <p:nvSpPr>
          <p:cNvPr id="18" name="Rectangle 17"/>
          <p:cNvSpPr/>
          <p:nvPr/>
        </p:nvSpPr>
        <p:spPr>
          <a:xfrm>
            <a:off x="2844165" y="5105400"/>
            <a:ext cx="1024128" cy="1024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100" dirty="0">
                <a:solidFill>
                  <a:srgbClr val="000000"/>
                </a:solidFill>
                <a:latin typeface="Gill Sans"/>
                <a:cs typeface="Gill Sans"/>
              </a:rPr>
              <a:t>Bank 0</a:t>
            </a:r>
          </a:p>
        </p:txBody>
      </p:sp>
      <p:sp>
        <p:nvSpPr>
          <p:cNvPr id="19" name="Rectangle 18"/>
          <p:cNvSpPr/>
          <p:nvPr/>
        </p:nvSpPr>
        <p:spPr>
          <a:xfrm>
            <a:off x="4063365" y="5105400"/>
            <a:ext cx="1024128" cy="1024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100" dirty="0">
                <a:solidFill>
                  <a:srgbClr val="000000"/>
                </a:solidFill>
                <a:latin typeface="Gill Sans"/>
                <a:cs typeface="Gill Sans"/>
              </a:rPr>
              <a:t>Bank 1 </a:t>
            </a:r>
          </a:p>
        </p:txBody>
      </p:sp>
      <p:sp>
        <p:nvSpPr>
          <p:cNvPr id="20" name="Rectangle 19"/>
          <p:cNvSpPr/>
          <p:nvPr/>
        </p:nvSpPr>
        <p:spPr>
          <a:xfrm>
            <a:off x="5261229" y="5105400"/>
            <a:ext cx="1024128" cy="1024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100" dirty="0">
                <a:solidFill>
                  <a:srgbClr val="000000"/>
                </a:solidFill>
                <a:latin typeface="Gill Sans"/>
                <a:cs typeface="Gill Sans"/>
              </a:rPr>
              <a:t>Bank 2</a:t>
            </a:r>
          </a:p>
        </p:txBody>
      </p:sp>
      <p:sp>
        <p:nvSpPr>
          <p:cNvPr id="21" name="Rectangle 20"/>
          <p:cNvSpPr/>
          <p:nvPr/>
        </p:nvSpPr>
        <p:spPr>
          <a:xfrm>
            <a:off x="7297293" y="5105400"/>
            <a:ext cx="1024128" cy="1024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100" dirty="0">
                <a:solidFill>
                  <a:srgbClr val="000000"/>
                </a:solidFill>
                <a:latin typeface="Gill Sans"/>
                <a:cs typeface="Gill Sans"/>
              </a:rPr>
              <a:t>Bank 7</a:t>
            </a:r>
          </a:p>
        </p:txBody>
      </p:sp>
      <p:sp>
        <p:nvSpPr>
          <p:cNvPr id="22" name="TextBox 21"/>
          <p:cNvSpPr txBox="1"/>
          <p:nvPr/>
        </p:nvSpPr>
        <p:spPr>
          <a:xfrm>
            <a:off x="6619149" y="5410200"/>
            <a:ext cx="376290" cy="373659"/>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a:t>
            </a:r>
            <a:endParaRPr lang="en-US" dirty="0">
              <a:solidFill>
                <a:srgbClr val="000000"/>
              </a:solidFill>
              <a:latin typeface="Tahoma"/>
            </a:endParaRPr>
          </a:p>
        </p:txBody>
      </p:sp>
      <p:sp>
        <p:nvSpPr>
          <p:cNvPr id="23" name="TextBox 22"/>
          <p:cNvSpPr txBox="1"/>
          <p:nvPr/>
        </p:nvSpPr>
        <p:spPr>
          <a:xfrm>
            <a:off x="152401" y="1371601"/>
            <a:ext cx="3316738" cy="654986"/>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Shadow Row Address Register</a:t>
            </a:r>
          </a:p>
          <a:p>
            <a:pPr defTabSz="914165"/>
            <a:r>
              <a:rPr lang="en-US" dirty="0" smtClean="0">
                <a:solidFill>
                  <a:srgbClr val="000000"/>
                </a:solidFill>
                <a:latin typeface="Tahoma"/>
              </a:rPr>
              <a:t>(SRAR) Core 1:</a:t>
            </a:r>
            <a:endParaRPr lang="en-US" dirty="0">
              <a:solidFill>
                <a:srgbClr val="000000"/>
              </a:solidFill>
              <a:latin typeface="Tahoma"/>
            </a:endParaRPr>
          </a:p>
        </p:txBody>
      </p:sp>
      <p:sp>
        <p:nvSpPr>
          <p:cNvPr id="24" name="TextBox 23"/>
          <p:cNvSpPr txBox="1"/>
          <p:nvPr/>
        </p:nvSpPr>
        <p:spPr>
          <a:xfrm>
            <a:off x="152401" y="2173070"/>
            <a:ext cx="3316738" cy="654986"/>
          </a:xfrm>
          <a:prstGeom prst="rect">
            <a:avLst/>
          </a:prstGeom>
          <a:noFill/>
        </p:spPr>
        <p:txBody>
          <a:bodyPr wrap="none" lIns="91416" tIns="45709" rIns="91416" bIns="45709" rtlCol="0">
            <a:spAutoFit/>
          </a:bodyPr>
          <a:lstStyle/>
          <a:p>
            <a:pPr defTabSz="914165"/>
            <a:r>
              <a:rPr lang="en-US" dirty="0" smtClean="0">
                <a:solidFill>
                  <a:srgbClr val="000000"/>
                </a:solidFill>
                <a:latin typeface="Tahoma"/>
              </a:rPr>
              <a:t>Shadow Row Address Register</a:t>
            </a:r>
          </a:p>
          <a:p>
            <a:pPr defTabSz="914165"/>
            <a:r>
              <a:rPr lang="en-US" dirty="0" smtClean="0">
                <a:solidFill>
                  <a:srgbClr val="000000"/>
                </a:solidFill>
                <a:latin typeface="Tahoma"/>
              </a:rPr>
              <a:t>(SRAR) Core 0:</a:t>
            </a:r>
            <a:endParaRPr lang="en-US" dirty="0">
              <a:solidFill>
                <a:srgbClr val="000000"/>
              </a:solidFill>
              <a:latin typeface="Tahoma"/>
            </a:endParaRPr>
          </a:p>
        </p:txBody>
      </p:sp>
      <p:sp>
        <p:nvSpPr>
          <p:cNvPr id="25" name="TextBox 24"/>
          <p:cNvSpPr txBox="1"/>
          <p:nvPr/>
        </p:nvSpPr>
        <p:spPr>
          <a:xfrm>
            <a:off x="6382898" y="4191000"/>
            <a:ext cx="2608707" cy="323165"/>
          </a:xfrm>
          <a:prstGeom prst="rect">
            <a:avLst/>
          </a:prstGeom>
          <a:noFill/>
        </p:spPr>
        <p:txBody>
          <a:bodyPr wrap="none" lIns="91416" tIns="45709" rIns="91416" bIns="45709" rtlCol="0">
            <a:spAutoFit/>
          </a:bodyPr>
          <a:lstStyle/>
          <a:p>
            <a:pPr defTabSz="914165"/>
            <a:r>
              <a:rPr lang="en-US" sz="1500" dirty="0">
                <a:solidFill>
                  <a:srgbClr val="000000"/>
                </a:solidFill>
                <a:latin typeface="Tahoma"/>
              </a:rPr>
              <a:t>Queue of requests to bank 2</a:t>
            </a:r>
          </a:p>
        </p:txBody>
      </p:sp>
      <p:sp>
        <p:nvSpPr>
          <p:cNvPr id="26" name="Rectangle 25"/>
          <p:cNvSpPr/>
          <p:nvPr/>
        </p:nvSpPr>
        <p:spPr>
          <a:xfrm>
            <a:off x="457200" y="4038600"/>
            <a:ext cx="457200" cy="45720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100" dirty="0">
                <a:solidFill>
                  <a:srgbClr val="000000"/>
                </a:solidFill>
                <a:latin typeface="Tahoma"/>
              </a:rPr>
              <a:t>0</a:t>
            </a:r>
          </a:p>
        </p:txBody>
      </p:sp>
      <p:sp>
        <p:nvSpPr>
          <p:cNvPr id="27" name="Rectangle 26"/>
          <p:cNvSpPr/>
          <p:nvPr/>
        </p:nvSpPr>
        <p:spPr>
          <a:xfrm>
            <a:off x="914400" y="4038600"/>
            <a:ext cx="457200" cy="45720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100" dirty="0">
                <a:solidFill>
                  <a:srgbClr val="000000"/>
                </a:solidFill>
                <a:latin typeface="Tahoma"/>
              </a:rPr>
              <a:t>0</a:t>
            </a:r>
          </a:p>
        </p:txBody>
      </p:sp>
      <p:sp>
        <p:nvSpPr>
          <p:cNvPr id="28" name="Rectangle 27"/>
          <p:cNvSpPr/>
          <p:nvPr/>
        </p:nvSpPr>
        <p:spPr>
          <a:xfrm>
            <a:off x="1828800" y="1676400"/>
            <a:ext cx="914400" cy="457200"/>
          </a:xfrm>
          <a:prstGeom prst="rect">
            <a:avLst/>
          </a:prstGeom>
          <a:solidFill>
            <a:srgbClr val="66FF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B</a:t>
            </a:r>
            <a:endParaRPr lang="en-US" dirty="0">
              <a:solidFill>
                <a:srgbClr val="000000"/>
              </a:solidFill>
              <a:latin typeface="Tahoma"/>
            </a:endParaRPr>
          </a:p>
        </p:txBody>
      </p:sp>
      <p:sp>
        <p:nvSpPr>
          <p:cNvPr id="29" name="Rectangle 28"/>
          <p:cNvSpPr/>
          <p:nvPr/>
        </p:nvSpPr>
        <p:spPr>
          <a:xfrm>
            <a:off x="1828800" y="2514600"/>
            <a:ext cx="914400" cy="457200"/>
          </a:xfrm>
          <a:prstGeom prst="rect">
            <a:avLst/>
          </a:prstGeom>
          <a:solidFill>
            <a:srgbClr val="FF851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A</a:t>
            </a:r>
            <a:endParaRPr lang="en-US" dirty="0">
              <a:solidFill>
                <a:srgbClr val="000000"/>
              </a:solidFill>
              <a:latin typeface="Tahoma"/>
            </a:endParaRPr>
          </a:p>
        </p:txBody>
      </p:sp>
      <p:sp>
        <p:nvSpPr>
          <p:cNvPr id="31" name="Rectangle 30"/>
          <p:cNvSpPr/>
          <p:nvPr/>
        </p:nvSpPr>
        <p:spPr>
          <a:xfrm>
            <a:off x="5261229" y="4114800"/>
            <a:ext cx="1024128" cy="304800"/>
          </a:xfrm>
          <a:prstGeom prst="rect">
            <a:avLst/>
          </a:prstGeom>
          <a:solidFill>
            <a:srgbClr val="FF851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A</a:t>
            </a:r>
            <a:endParaRPr lang="en-US" dirty="0">
              <a:solidFill>
                <a:srgbClr val="000000"/>
              </a:solidFill>
              <a:latin typeface="Tahoma"/>
            </a:endParaRPr>
          </a:p>
        </p:txBody>
      </p:sp>
      <p:sp>
        <p:nvSpPr>
          <p:cNvPr id="34" name="Rectangle 33"/>
          <p:cNvSpPr/>
          <p:nvPr/>
        </p:nvSpPr>
        <p:spPr>
          <a:xfrm>
            <a:off x="5261229" y="3733801"/>
            <a:ext cx="1024128" cy="304800"/>
          </a:xfrm>
          <a:prstGeom prst="rect">
            <a:avLst/>
          </a:prstGeom>
          <a:solidFill>
            <a:srgbClr val="66FF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B</a:t>
            </a:r>
            <a:endParaRPr lang="en-US" dirty="0">
              <a:solidFill>
                <a:srgbClr val="000000"/>
              </a:solidFill>
              <a:latin typeface="Tahoma"/>
            </a:endParaRPr>
          </a:p>
        </p:txBody>
      </p:sp>
      <p:sp>
        <p:nvSpPr>
          <p:cNvPr id="35" name="Rectangle 34"/>
          <p:cNvSpPr/>
          <p:nvPr/>
        </p:nvSpPr>
        <p:spPr>
          <a:xfrm>
            <a:off x="5261229" y="3352800"/>
            <a:ext cx="1024128" cy="304800"/>
          </a:xfrm>
          <a:prstGeom prst="rect">
            <a:avLst/>
          </a:prstGeom>
          <a:solidFill>
            <a:srgbClr val="66FF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B</a:t>
            </a:r>
            <a:endParaRPr lang="en-US" dirty="0">
              <a:solidFill>
                <a:srgbClr val="000000"/>
              </a:solidFill>
              <a:latin typeface="Tahoma"/>
            </a:endParaRPr>
          </a:p>
        </p:txBody>
      </p:sp>
      <p:sp>
        <p:nvSpPr>
          <p:cNvPr id="36" name="TextBox 35"/>
          <p:cNvSpPr txBox="1"/>
          <p:nvPr/>
        </p:nvSpPr>
        <p:spPr>
          <a:xfrm>
            <a:off x="152401" y="4495800"/>
            <a:ext cx="1742146" cy="553998"/>
          </a:xfrm>
          <a:prstGeom prst="rect">
            <a:avLst/>
          </a:prstGeom>
          <a:noFill/>
        </p:spPr>
        <p:txBody>
          <a:bodyPr wrap="none" lIns="91416" tIns="45709" rIns="91416" bIns="45709" rtlCol="0">
            <a:spAutoFit/>
          </a:bodyPr>
          <a:lstStyle/>
          <a:p>
            <a:pPr defTabSz="914165"/>
            <a:r>
              <a:rPr lang="en-US" sz="1500" dirty="0">
                <a:solidFill>
                  <a:srgbClr val="000000"/>
                </a:solidFill>
                <a:latin typeface="Tahoma"/>
              </a:rPr>
              <a:t>Interference </a:t>
            </a:r>
          </a:p>
          <a:p>
            <a:pPr defTabSz="914165"/>
            <a:r>
              <a:rPr lang="en-US" sz="1500" dirty="0">
                <a:solidFill>
                  <a:srgbClr val="000000"/>
                </a:solidFill>
                <a:latin typeface="Tahoma"/>
              </a:rPr>
              <a:t>per core bit vector</a:t>
            </a:r>
          </a:p>
        </p:txBody>
      </p:sp>
      <p:grpSp>
        <p:nvGrpSpPr>
          <p:cNvPr id="7" name="Group 44"/>
          <p:cNvGrpSpPr/>
          <p:nvPr/>
        </p:nvGrpSpPr>
        <p:grpSpPr>
          <a:xfrm>
            <a:off x="151606" y="1371600"/>
            <a:ext cx="3278982" cy="3659188"/>
            <a:chOff x="151606" y="1981200"/>
            <a:chExt cx="3278982" cy="3049588"/>
          </a:xfrm>
        </p:grpSpPr>
        <p:cxnSp>
          <p:nvCxnSpPr>
            <p:cNvPr id="38" name="Straight Connector 37"/>
            <p:cNvCxnSpPr/>
            <p:nvPr/>
          </p:nvCxnSpPr>
          <p:spPr>
            <a:xfrm rot="5400000">
              <a:off x="-1371600" y="3505200"/>
              <a:ext cx="3048000"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52400" y="5029200"/>
              <a:ext cx="3276600"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1905794" y="3504406"/>
              <a:ext cx="3048000"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52400" y="1981200"/>
              <a:ext cx="3276600"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
        <p:nvSpPr>
          <p:cNvPr id="46" name="TextBox 45"/>
          <p:cNvSpPr txBox="1"/>
          <p:nvPr/>
        </p:nvSpPr>
        <p:spPr>
          <a:xfrm>
            <a:off x="3394483" y="4495804"/>
            <a:ext cx="1961449" cy="481861"/>
          </a:xfrm>
          <a:prstGeom prst="rect">
            <a:avLst/>
          </a:prstGeom>
          <a:noFill/>
        </p:spPr>
        <p:txBody>
          <a:bodyPr wrap="none" lIns="91416" tIns="45709" rIns="91416" bIns="45709" rtlCol="0">
            <a:spAutoFit/>
          </a:bodyPr>
          <a:lstStyle/>
          <a:p>
            <a:pPr defTabSz="914165"/>
            <a:r>
              <a:rPr lang="en-US" sz="2500" dirty="0">
                <a:solidFill>
                  <a:srgbClr val="FF0000"/>
                </a:solidFill>
                <a:latin typeface="Tahoma"/>
              </a:rPr>
              <a:t>Row Conflict</a:t>
            </a:r>
          </a:p>
        </p:txBody>
      </p:sp>
      <p:sp>
        <p:nvSpPr>
          <p:cNvPr id="47" name="TextBox 46"/>
          <p:cNvSpPr txBox="1"/>
          <p:nvPr/>
        </p:nvSpPr>
        <p:spPr>
          <a:xfrm>
            <a:off x="3394485" y="4495804"/>
            <a:ext cx="1302758" cy="481861"/>
          </a:xfrm>
          <a:prstGeom prst="rect">
            <a:avLst/>
          </a:prstGeom>
          <a:noFill/>
        </p:spPr>
        <p:txBody>
          <a:bodyPr wrap="none" lIns="91416" tIns="45709" rIns="91416" bIns="45709" rtlCol="0">
            <a:spAutoFit/>
          </a:bodyPr>
          <a:lstStyle/>
          <a:p>
            <a:pPr defTabSz="914165"/>
            <a:r>
              <a:rPr lang="en-US" sz="2500" dirty="0">
                <a:solidFill>
                  <a:srgbClr val="FF0000"/>
                </a:solidFill>
                <a:latin typeface="Tahoma"/>
              </a:rPr>
              <a:t>Row Hit</a:t>
            </a:r>
          </a:p>
        </p:txBody>
      </p:sp>
      <p:sp>
        <p:nvSpPr>
          <p:cNvPr id="48" name="TextBox 47"/>
          <p:cNvSpPr txBox="1"/>
          <p:nvPr/>
        </p:nvSpPr>
        <p:spPr>
          <a:xfrm>
            <a:off x="152405" y="2971805"/>
            <a:ext cx="2800767" cy="800219"/>
          </a:xfrm>
          <a:prstGeom prst="rect">
            <a:avLst/>
          </a:prstGeom>
          <a:noFill/>
        </p:spPr>
        <p:txBody>
          <a:bodyPr wrap="none" lIns="91416" tIns="45709" rIns="91416" bIns="45709" rtlCol="0">
            <a:spAutoFit/>
          </a:bodyPr>
          <a:lstStyle/>
          <a:p>
            <a:pPr defTabSz="914165"/>
            <a:r>
              <a:rPr lang="en-US" sz="2300" dirty="0">
                <a:solidFill>
                  <a:srgbClr val="FF0000"/>
                </a:solidFill>
                <a:latin typeface="Tahoma"/>
              </a:rPr>
              <a:t>Interference </a:t>
            </a:r>
          </a:p>
          <a:p>
            <a:pPr defTabSz="914165"/>
            <a:r>
              <a:rPr lang="en-US" sz="2300" dirty="0">
                <a:solidFill>
                  <a:srgbClr val="FF0000"/>
                </a:solidFill>
                <a:latin typeface="Tahoma"/>
              </a:rPr>
              <a:t>induced row conflict</a:t>
            </a:r>
          </a:p>
        </p:txBody>
      </p:sp>
      <p:sp>
        <p:nvSpPr>
          <p:cNvPr id="49" name="Rectangle 48"/>
          <p:cNvSpPr/>
          <p:nvPr/>
        </p:nvSpPr>
        <p:spPr>
          <a:xfrm>
            <a:off x="457200" y="4038600"/>
            <a:ext cx="457200" cy="457200"/>
          </a:xfrm>
          <a:prstGeom prst="rect">
            <a:avLst/>
          </a:prstGeom>
          <a:solidFill>
            <a:srgbClr val="FF851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100" dirty="0">
                <a:solidFill>
                  <a:srgbClr val="000000"/>
                </a:solidFill>
                <a:latin typeface="Tahoma"/>
              </a:rPr>
              <a:t>1</a:t>
            </a:r>
          </a:p>
        </p:txBody>
      </p:sp>
      <p:sp>
        <p:nvSpPr>
          <p:cNvPr id="50" name="Oval 49"/>
          <p:cNvSpPr/>
          <p:nvPr/>
        </p:nvSpPr>
        <p:spPr>
          <a:xfrm>
            <a:off x="4953000" y="4038600"/>
            <a:ext cx="1676400" cy="457200"/>
          </a:xfrm>
          <a:prstGeom prst="ellipse">
            <a:avLst/>
          </a:prstGeom>
          <a:noFill/>
          <a:ln w="508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2" name="Rectangle 31"/>
          <p:cNvSpPr/>
          <p:nvPr/>
        </p:nvSpPr>
        <p:spPr>
          <a:xfrm>
            <a:off x="4081272" y="1752600"/>
            <a:ext cx="1024128" cy="304800"/>
          </a:xfrm>
          <a:prstGeom prst="rect">
            <a:avLst/>
          </a:prstGeom>
          <a:solidFill>
            <a:srgbClr val="FF851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Row A</a:t>
            </a:r>
            <a:endParaRPr lang="en-US" dirty="0">
              <a:solidFill>
                <a:srgbClr val="000000"/>
              </a:solidFill>
              <a:latin typeface="Tahoma"/>
            </a:endParaRPr>
          </a:p>
        </p:txBody>
      </p:sp>
      <p:cxnSp>
        <p:nvCxnSpPr>
          <p:cNvPr id="58" name="Straight Arrow Connector 57"/>
          <p:cNvCxnSpPr/>
          <p:nvPr/>
        </p:nvCxnSpPr>
        <p:spPr>
          <a:xfrm rot="10800000">
            <a:off x="914400" y="4495800"/>
            <a:ext cx="2438400" cy="76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12792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0"/>
                                        </p:tgtEl>
                                        <p:attrNameLst>
                                          <p:attrName>style.visibility</p:attrName>
                                        </p:attrNameLst>
                                      </p:cBhvr>
                                      <p:to>
                                        <p:strVal val="hidden"/>
                                      </p:to>
                                    </p:set>
                                  </p:childTnLst>
                                </p:cTn>
                              </p:par>
                              <p:par>
                                <p:cTn id="27" presetID="0" presetClass="path" presetSubtype="0" accel="50000" decel="50000" fill="hold" grpId="0" nodeType="withEffect">
                                  <p:stCondLst>
                                    <p:cond delay="0"/>
                                  </p:stCondLst>
                                  <p:childTnLst>
                                    <p:animMotion origin="layout" path="M -2.24883E-6 -4.21491E-7 L -2.24883E-6 0.10005 " pathEditMode="relative" ptsTypes="AA">
                                      <p:cBhvr>
                                        <p:cTn id="28" dur="500" fill="hold"/>
                                        <p:tgtEl>
                                          <p:spTgt spid="31"/>
                                        </p:tgtEl>
                                        <p:attrNameLst>
                                          <p:attrName>ppt_x</p:attrName>
                                          <p:attrName>ppt_y</p:attrName>
                                        </p:attrNameLst>
                                      </p:cBhvr>
                                    </p:animMotion>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7"/>
                                        </p:tgtEl>
                                        <p:attrNameLst>
                                          <p:attrName>style.visibility</p:attrName>
                                        </p:attrNameLst>
                                      </p:cBhvr>
                                      <p:to>
                                        <p:strVal val="hidden"/>
                                      </p:to>
                                    </p:set>
                                  </p:childTnLst>
                                </p:cTn>
                              </p:par>
                            </p:childTnLst>
                          </p:cTn>
                        </p:par>
                        <p:par>
                          <p:cTn id="40" fill="hold">
                            <p:stCondLst>
                              <p:cond delay="0"/>
                            </p:stCondLst>
                            <p:childTnLst>
                              <p:par>
                                <p:cTn id="41" presetID="0" presetClass="path" presetSubtype="0" accel="50000" decel="50000" fill="hold" grpId="0" nodeType="afterEffect">
                                  <p:stCondLst>
                                    <p:cond delay="0"/>
                                  </p:stCondLst>
                                  <p:childTnLst>
                                    <p:animMotion origin="layout" path="M -2.24883E-6 8.66142E-7 L -2.24883E-6 0.15563 " pathEditMode="relative" ptsTypes="AA">
                                      <p:cBhvr>
                                        <p:cTn id="42" dur="500" fill="hold"/>
                                        <p:tgtEl>
                                          <p:spTgt spid="34"/>
                                        </p:tgtEl>
                                        <p:attrNameLst>
                                          <p:attrName>ppt_x</p:attrName>
                                          <p:attrName>ppt_y</p:attrName>
                                        </p:attrNameLst>
                                      </p:cBhvr>
                                    </p:animMotion>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46"/>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par>
                          <p:cTn id="55" fill="hold">
                            <p:stCondLst>
                              <p:cond delay="0"/>
                            </p:stCondLst>
                            <p:childTnLst>
                              <p:par>
                                <p:cTn id="56" presetID="0" presetClass="path" presetSubtype="0" accel="50000" decel="50000" fill="hold" grpId="1" nodeType="afterEffect">
                                  <p:stCondLst>
                                    <p:cond delay="0"/>
                                  </p:stCondLst>
                                  <p:childTnLst>
                                    <p:animMotion origin="layout" path="M 4.51154E-6 3.56183E-6 L 0.12962 0.17786 " pathEditMode="relative" rAng="0" ptsTypes="AA">
                                      <p:cBhvr>
                                        <p:cTn id="57" dur="1000" fill="hold"/>
                                        <p:tgtEl>
                                          <p:spTgt spid="32"/>
                                        </p:tgtEl>
                                        <p:attrNameLst>
                                          <p:attrName>ppt_x</p:attrName>
                                          <p:attrName>ppt_y</p:attrName>
                                        </p:attrNameLst>
                                      </p:cBhvr>
                                      <p:rCtr x="65" y="89"/>
                                    </p:animMotion>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grpId="0" nodeType="clickEffect">
                                  <p:stCondLst>
                                    <p:cond delay="0"/>
                                  </p:stCondLst>
                                  <p:childTnLst>
                                    <p:animMotion origin="layout" path="M -1.39511E-6 2.15377E-6 L 0.00087 0.21121 " pathEditMode="relative" rAng="0" ptsTypes="AA">
                                      <p:cBhvr>
                                        <p:cTn id="61" dur="1000" fill="hold"/>
                                        <p:tgtEl>
                                          <p:spTgt spid="35"/>
                                        </p:tgtEl>
                                        <p:attrNameLst>
                                          <p:attrName>ppt_x</p:attrName>
                                          <p:attrName>ppt_y</p:attrName>
                                        </p:attrNameLst>
                                      </p:cBhvr>
                                      <p:rCtr x="0" y="106"/>
                                    </p:animMotion>
                                  </p:childTnLst>
                                </p:cTn>
                              </p:par>
                            </p:childTnLst>
                          </p:cTn>
                        </p:par>
                        <p:par>
                          <p:cTn id="62" fill="hold">
                            <p:stCondLst>
                              <p:cond delay="1000"/>
                            </p:stCondLst>
                            <p:childTnLst>
                              <p:par>
                                <p:cTn id="63" presetID="1" presetClass="entr" presetSubtype="0" fill="hold" grpId="2" nodeType="after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3" nodeType="clickEffect">
                                  <p:stCondLst>
                                    <p:cond delay="0"/>
                                  </p:stCondLst>
                                  <p:childTnLst>
                                    <p:set>
                                      <p:cBhvr>
                                        <p:cTn id="68" dur="1" fill="hold">
                                          <p:stCondLst>
                                            <p:cond delay="0"/>
                                          </p:stCondLst>
                                        </p:cTn>
                                        <p:tgtEl>
                                          <p:spTgt spid="47"/>
                                        </p:tgtEl>
                                        <p:attrNameLst>
                                          <p:attrName>style.visibility</p:attrName>
                                        </p:attrNameLst>
                                      </p:cBhvr>
                                      <p:to>
                                        <p:strVal val="hidden"/>
                                      </p:to>
                                    </p:set>
                                  </p:childTnLst>
                                </p:cTn>
                              </p:par>
                              <p:par>
                                <p:cTn id="69" presetID="0" presetClass="path" presetSubtype="0" accel="50000" decel="50000" fill="hold" grpId="2" nodeType="withEffect">
                                  <p:stCondLst>
                                    <p:cond delay="0"/>
                                  </p:stCondLst>
                                  <p:childTnLst>
                                    <p:animMotion origin="layout" path="M 0.12961 0.17786 L 0.12961 0.44465 " pathEditMode="relative" ptsTypes="AA">
                                      <p:cBhvr>
                                        <p:cTn id="70" dur="500" fill="hold"/>
                                        <p:tgtEl>
                                          <p:spTgt spid="32"/>
                                        </p:tgtEl>
                                        <p:attrNameLst>
                                          <p:attrName>ppt_x</p:attrName>
                                          <p:attrName>ppt_y</p:attrName>
                                        </p:attrNameLst>
                                      </p:cBhvr>
                                    </p:animMotion>
                                  </p:childTnLst>
                                </p:cTn>
                              </p:par>
                            </p:childTnLst>
                          </p:cTn>
                        </p:par>
                        <p:par>
                          <p:cTn id="71" fill="hold">
                            <p:stCondLst>
                              <p:cond delay="500"/>
                            </p:stCondLst>
                            <p:childTnLst>
                              <p:par>
                                <p:cTn id="72" presetID="1" presetClass="entr" presetSubtype="0" fill="hold" grpId="2" nodeType="afterEffect">
                                  <p:stCondLst>
                                    <p:cond delay="0"/>
                                  </p:stCondLst>
                                  <p:childTnLst>
                                    <p:set>
                                      <p:cBhvr>
                                        <p:cTn id="73" dur="1" fill="hold">
                                          <p:stCondLst>
                                            <p:cond delay="0"/>
                                          </p:stCondLst>
                                        </p:cTn>
                                        <p:tgtEl>
                                          <p:spTgt spid="4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down)">
                                      <p:cBhvr>
                                        <p:cTn id="78" dur="500"/>
                                        <p:tgtEl>
                                          <p:spTgt spid="53"/>
                                        </p:tgtEl>
                                      </p:cBhvr>
                                    </p:animEffect>
                                  </p:childTnLst>
                                </p:cTn>
                              </p:par>
                            </p:childTnLst>
                          </p:cTn>
                        </p:par>
                        <p:par>
                          <p:cTn id="79" fill="hold">
                            <p:stCondLst>
                              <p:cond delay="500"/>
                            </p:stCondLst>
                            <p:childTnLst>
                              <p:par>
                                <p:cTn id="80" presetID="1" presetClass="entr" presetSubtype="0" fill="hold" grpId="0" nodeType="afterEffect">
                                  <p:stCondLst>
                                    <p:cond delay="0"/>
                                  </p:stCondLst>
                                  <p:childTnLst>
                                    <p:set>
                                      <p:cBhvr>
                                        <p:cTn id="81" dur="1" fill="hold">
                                          <p:stCondLst>
                                            <p:cond delay="0"/>
                                          </p:stCondLst>
                                        </p:cTn>
                                        <p:tgtEl>
                                          <p:spTgt spid="4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nodeType="click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right)">
                                      <p:cBhvr>
                                        <p:cTn id="86" dur="500"/>
                                        <p:tgtEl>
                                          <p:spTgt spid="58"/>
                                        </p:tgtEl>
                                      </p:cBhvr>
                                    </p:animEffect>
                                  </p:childTnLst>
                                </p:cTn>
                              </p:par>
                            </p:childTnLst>
                          </p:cTn>
                        </p:par>
                        <p:par>
                          <p:cTn id="87" fill="hold">
                            <p:stCondLst>
                              <p:cond delay="500"/>
                            </p:stCondLst>
                            <p:childTnLst>
                              <p:par>
                                <p:cTn id="88" presetID="1" presetClass="entr" presetSubtype="0"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animBg="1"/>
      <p:bldP spid="27" grpId="0" animBg="1"/>
      <p:bldP spid="28" grpId="0" animBg="1"/>
      <p:bldP spid="29" grpId="0" animBg="1"/>
      <p:bldP spid="31" grpId="0" animBg="1"/>
      <p:bldP spid="34" grpId="0" animBg="1"/>
      <p:bldP spid="35" grpId="0" animBg="1"/>
      <p:bldP spid="36" grpId="0"/>
      <p:bldP spid="46" grpId="0"/>
      <p:bldP spid="46" grpId="1"/>
      <p:bldP spid="46" grpId="2"/>
      <p:bldP spid="47" grpId="0"/>
      <p:bldP spid="47" grpId="1"/>
      <p:bldP spid="47" grpId="2"/>
      <p:bldP spid="47" grpId="3"/>
      <p:bldP spid="48" grpId="0"/>
      <p:bldP spid="49" grpId="0" animBg="1"/>
      <p:bldP spid="50" grpId="0" animBg="1"/>
      <p:bldP spid="50" grpId="1" animBg="1"/>
      <p:bldP spid="32" grpId="0" animBg="1"/>
      <p:bldP spid="32" grpId="1" animBg="1"/>
      <p:bldP spid="32" grpId="2"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Inter-Core Interference</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173</a:t>
            </a:fld>
            <a:endParaRPr lang="en-US" altLang="en-US">
              <a:solidFill>
                <a:srgbClr val="000000"/>
              </a:solidFill>
            </a:endParaRPr>
          </a:p>
        </p:txBody>
      </p:sp>
      <p:sp>
        <p:nvSpPr>
          <p:cNvPr id="5" name="Rectangle 6"/>
          <p:cNvSpPr>
            <a:spLocks/>
          </p:cNvSpPr>
          <p:nvPr/>
        </p:nvSpPr>
        <p:spPr bwMode="auto">
          <a:xfrm>
            <a:off x="5393531" y="2714626"/>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sp>
        <p:nvSpPr>
          <p:cNvPr id="6" name="Rectangle 7"/>
          <p:cNvSpPr>
            <a:spLocks/>
          </p:cNvSpPr>
          <p:nvPr/>
        </p:nvSpPr>
        <p:spPr bwMode="auto">
          <a:xfrm>
            <a:off x="5706070" y="2714626"/>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sp>
        <p:nvSpPr>
          <p:cNvPr id="7" name="Rectangle 8"/>
          <p:cNvSpPr>
            <a:spLocks/>
          </p:cNvSpPr>
          <p:nvPr/>
        </p:nvSpPr>
        <p:spPr bwMode="auto">
          <a:xfrm>
            <a:off x="6018609" y="2714626"/>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sp>
        <p:nvSpPr>
          <p:cNvPr id="8" name="Rectangle 9"/>
          <p:cNvSpPr>
            <a:spLocks/>
          </p:cNvSpPr>
          <p:nvPr/>
        </p:nvSpPr>
        <p:spPr bwMode="auto">
          <a:xfrm>
            <a:off x="6331148" y="2714626"/>
            <a:ext cx="312539" cy="312539"/>
          </a:xfrm>
          <a:prstGeom prst="rect">
            <a:avLst/>
          </a:prstGeom>
          <a:solidFill>
            <a:srgbClr val="FFFFFF"/>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0</a:t>
            </a:r>
          </a:p>
        </p:txBody>
      </p:sp>
      <p:grpSp>
        <p:nvGrpSpPr>
          <p:cNvPr id="9" name="Group 10"/>
          <p:cNvGrpSpPr>
            <a:grpSpLocks/>
          </p:cNvGrpSpPr>
          <p:nvPr/>
        </p:nvGrpSpPr>
        <p:grpSpPr bwMode="auto">
          <a:xfrm>
            <a:off x="4763993" y="3009305"/>
            <a:ext cx="2091779" cy="779116"/>
            <a:chOff x="0" y="0"/>
            <a:chExt cx="1874" cy="698"/>
          </a:xfrm>
        </p:grpSpPr>
        <p:sp>
          <p:nvSpPr>
            <p:cNvPr id="10" name="Rectangle 11"/>
            <p:cNvSpPr>
              <a:spLocks/>
            </p:cNvSpPr>
            <p:nvPr/>
          </p:nvSpPr>
          <p:spPr bwMode="auto">
            <a:xfrm>
              <a:off x="209" y="284"/>
              <a:ext cx="1665" cy="414"/>
            </a:xfrm>
            <a:prstGeom prst="rect">
              <a:avLst/>
            </a:prstGeom>
            <a:noFill/>
            <a:ln w="12700">
              <a:noFill/>
              <a:miter lim="800000"/>
              <a:headEnd/>
              <a:tailEnd/>
            </a:ln>
          </p:spPr>
          <p:txBody>
            <a:bodyPr wrap="none" lIns="0" tIns="0" rIns="57799" bIns="0">
              <a:prstTxWarp prst="textNoShape">
                <a:avLst/>
              </a:prstTxWarp>
              <a:spAutoFit/>
            </a:bodyPr>
            <a:lstStyle/>
            <a:p>
              <a:pPr marL="40172" algn="ctr" defTabSz="914165"/>
              <a:r>
                <a:rPr lang="en-US" sz="1500" dirty="0">
                  <a:solidFill>
                    <a:srgbClr val="000000"/>
                  </a:solidFill>
                  <a:latin typeface="Tahoma"/>
                  <a:ea typeface="Gill Sans" pitchFamily="31" charset="0"/>
                  <a:cs typeface="Gill Sans" pitchFamily="31" charset="0"/>
                </a:rPr>
                <a:t>Interference per core</a:t>
              </a:r>
            </a:p>
            <a:p>
              <a:pPr marL="40172" algn="ctr" defTabSz="914165"/>
              <a:r>
                <a:rPr lang="en-US" sz="1500" dirty="0">
                  <a:solidFill>
                    <a:srgbClr val="000000"/>
                  </a:solidFill>
                  <a:latin typeface="Tahoma"/>
                  <a:ea typeface="Gill Sans" pitchFamily="31" charset="0"/>
                  <a:cs typeface="Gill Sans" pitchFamily="31" charset="0"/>
                </a:rPr>
                <a:t>bit vector</a:t>
              </a:r>
            </a:p>
          </p:txBody>
        </p:sp>
        <p:grpSp>
          <p:nvGrpSpPr>
            <p:cNvPr id="11" name="Group 12"/>
            <p:cNvGrpSpPr>
              <a:grpSpLocks/>
            </p:cNvGrpSpPr>
            <p:nvPr/>
          </p:nvGrpSpPr>
          <p:grpSpPr bwMode="auto">
            <a:xfrm>
              <a:off x="0" y="0"/>
              <a:ext cx="1583" cy="233"/>
              <a:chOff x="0" y="0"/>
              <a:chExt cx="1583" cy="233"/>
            </a:xfrm>
          </p:grpSpPr>
          <p:sp>
            <p:nvSpPr>
              <p:cNvPr id="12" name="Rectangle 13"/>
              <p:cNvSpPr>
                <a:spLocks/>
              </p:cNvSpPr>
              <p:nvPr/>
            </p:nvSpPr>
            <p:spPr bwMode="auto">
              <a:xfrm>
                <a:off x="0" y="40"/>
                <a:ext cx="545" cy="19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400" dirty="0">
                    <a:solidFill>
                      <a:srgbClr val="000000"/>
                    </a:solidFill>
                    <a:latin typeface="Tahoma"/>
                    <a:ea typeface="Gill Sans" pitchFamily="31" charset="0"/>
                    <a:cs typeface="Gill Sans" pitchFamily="31" charset="0"/>
                  </a:rPr>
                  <a:t>Core #</a:t>
                </a:r>
              </a:p>
            </p:txBody>
          </p:sp>
          <p:sp>
            <p:nvSpPr>
              <p:cNvPr id="13" name="Rectangle 14"/>
              <p:cNvSpPr>
                <a:spLocks/>
              </p:cNvSpPr>
              <p:nvPr/>
            </p:nvSpPr>
            <p:spPr bwMode="auto">
              <a:xfrm>
                <a:off x="602" y="0"/>
                <a:ext cx="140" cy="19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400" dirty="0">
                    <a:solidFill>
                      <a:srgbClr val="000000"/>
                    </a:solidFill>
                    <a:latin typeface="Tahoma"/>
                    <a:ea typeface="Gill Sans" pitchFamily="31" charset="0"/>
                    <a:cs typeface="Gill Sans" pitchFamily="31" charset="0"/>
                  </a:rPr>
                  <a:t>0</a:t>
                </a:r>
              </a:p>
            </p:txBody>
          </p:sp>
          <p:sp>
            <p:nvSpPr>
              <p:cNvPr id="14" name="Rectangle 15"/>
              <p:cNvSpPr>
                <a:spLocks/>
              </p:cNvSpPr>
              <p:nvPr/>
            </p:nvSpPr>
            <p:spPr bwMode="auto">
              <a:xfrm>
                <a:off x="875" y="0"/>
                <a:ext cx="140" cy="19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400" dirty="0">
                    <a:solidFill>
                      <a:srgbClr val="000000"/>
                    </a:solidFill>
                    <a:latin typeface="Tahoma"/>
                    <a:ea typeface="Gill Sans" pitchFamily="31" charset="0"/>
                    <a:cs typeface="Gill Sans" pitchFamily="31" charset="0"/>
                  </a:rPr>
                  <a:t>1</a:t>
                </a:r>
              </a:p>
            </p:txBody>
          </p:sp>
          <p:sp>
            <p:nvSpPr>
              <p:cNvPr id="15" name="Rectangle 16"/>
              <p:cNvSpPr>
                <a:spLocks/>
              </p:cNvSpPr>
              <p:nvPr/>
            </p:nvSpPr>
            <p:spPr bwMode="auto">
              <a:xfrm>
                <a:off x="1155" y="8"/>
                <a:ext cx="140" cy="19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400" dirty="0">
                    <a:solidFill>
                      <a:srgbClr val="000000"/>
                    </a:solidFill>
                    <a:latin typeface="Tahoma"/>
                    <a:ea typeface="Gill Sans" pitchFamily="31" charset="0"/>
                    <a:cs typeface="Gill Sans" pitchFamily="31" charset="0"/>
                  </a:rPr>
                  <a:t>2</a:t>
                </a:r>
              </a:p>
            </p:txBody>
          </p:sp>
          <p:sp>
            <p:nvSpPr>
              <p:cNvPr id="16" name="Rectangle 17"/>
              <p:cNvSpPr>
                <a:spLocks/>
              </p:cNvSpPr>
              <p:nvPr/>
            </p:nvSpPr>
            <p:spPr bwMode="auto">
              <a:xfrm>
                <a:off x="1443" y="8"/>
                <a:ext cx="140" cy="19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400" dirty="0">
                    <a:solidFill>
                      <a:srgbClr val="000000"/>
                    </a:solidFill>
                    <a:latin typeface="Tahoma"/>
                    <a:ea typeface="Gill Sans" pitchFamily="31" charset="0"/>
                    <a:cs typeface="Gill Sans" pitchFamily="31" charset="0"/>
                  </a:rPr>
                  <a:t>3</a:t>
                </a:r>
              </a:p>
            </p:txBody>
          </p:sp>
        </p:grpSp>
      </p:grpSp>
      <p:sp>
        <p:nvSpPr>
          <p:cNvPr id="17" name="Rectangle 18"/>
          <p:cNvSpPr>
            <a:spLocks/>
          </p:cNvSpPr>
          <p:nvPr/>
        </p:nvSpPr>
        <p:spPr bwMode="auto">
          <a:xfrm>
            <a:off x="7009805" y="2125266"/>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0</a:t>
            </a:r>
          </a:p>
        </p:txBody>
      </p:sp>
      <p:sp>
        <p:nvSpPr>
          <p:cNvPr id="18" name="Rectangle 19"/>
          <p:cNvSpPr>
            <a:spLocks/>
          </p:cNvSpPr>
          <p:nvPr/>
        </p:nvSpPr>
        <p:spPr bwMode="auto">
          <a:xfrm>
            <a:off x="7009805" y="2428877"/>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0</a:t>
            </a:r>
          </a:p>
        </p:txBody>
      </p:sp>
      <p:sp>
        <p:nvSpPr>
          <p:cNvPr id="19" name="Rectangle 20"/>
          <p:cNvSpPr>
            <a:spLocks/>
          </p:cNvSpPr>
          <p:nvPr/>
        </p:nvSpPr>
        <p:spPr bwMode="auto">
          <a:xfrm>
            <a:off x="7009805" y="2732485"/>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0</a:t>
            </a:r>
          </a:p>
        </p:txBody>
      </p:sp>
      <p:sp>
        <p:nvSpPr>
          <p:cNvPr id="20" name="Rectangle 21"/>
          <p:cNvSpPr>
            <a:spLocks/>
          </p:cNvSpPr>
          <p:nvPr/>
        </p:nvSpPr>
        <p:spPr bwMode="auto">
          <a:xfrm>
            <a:off x="7009805" y="3036095"/>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0</a:t>
            </a:r>
          </a:p>
        </p:txBody>
      </p:sp>
      <p:sp>
        <p:nvSpPr>
          <p:cNvPr id="21" name="Rectangle 22"/>
          <p:cNvSpPr>
            <a:spLocks/>
          </p:cNvSpPr>
          <p:nvPr/>
        </p:nvSpPr>
        <p:spPr bwMode="auto">
          <a:xfrm>
            <a:off x="6674259" y="3326309"/>
            <a:ext cx="1556248" cy="461665"/>
          </a:xfrm>
          <a:prstGeom prst="rect">
            <a:avLst/>
          </a:prstGeom>
          <a:noFill/>
          <a:ln w="12700">
            <a:noFill/>
            <a:miter lim="800000"/>
            <a:headEnd/>
            <a:tailEnd/>
          </a:ln>
        </p:spPr>
        <p:txBody>
          <a:bodyPr wrap="none" lIns="0" tIns="0" rIns="40628" bIns="0">
            <a:prstTxWarp prst="textNoShape">
              <a:avLst/>
            </a:prstTxWarp>
            <a:spAutoFit/>
          </a:bodyPr>
          <a:lstStyle/>
          <a:p>
            <a:pPr marL="40172" algn="ctr" defTabSz="914165"/>
            <a:r>
              <a:rPr lang="en-US" sz="1500" dirty="0">
                <a:solidFill>
                  <a:srgbClr val="000000"/>
                </a:solidFill>
                <a:latin typeface="Tahoma"/>
                <a:ea typeface="Gill Sans" pitchFamily="31" charset="0"/>
                <a:cs typeface="Gill Sans" pitchFamily="31" charset="0"/>
              </a:rPr>
              <a:t>Excess Cycles </a:t>
            </a:r>
          </a:p>
          <a:p>
            <a:pPr marL="40172" algn="ctr" defTabSz="914165"/>
            <a:r>
              <a:rPr lang="en-US" sz="1500" dirty="0">
                <a:solidFill>
                  <a:srgbClr val="000000"/>
                </a:solidFill>
                <a:latin typeface="Tahoma"/>
                <a:ea typeface="Gill Sans" pitchFamily="31" charset="0"/>
                <a:cs typeface="Gill Sans" pitchFamily="31" charset="0"/>
              </a:rPr>
              <a:t>Counters per core</a:t>
            </a:r>
          </a:p>
        </p:txBody>
      </p:sp>
      <p:sp>
        <p:nvSpPr>
          <p:cNvPr id="22" name="Rectangle 23"/>
          <p:cNvSpPr>
            <a:spLocks/>
          </p:cNvSpPr>
          <p:nvPr/>
        </p:nvSpPr>
        <p:spPr bwMode="auto">
          <a:xfrm>
            <a:off x="5393531" y="2714626"/>
            <a:ext cx="312539" cy="312539"/>
          </a:xfrm>
          <a:prstGeom prst="rect">
            <a:avLst/>
          </a:prstGeom>
          <a:solidFill>
            <a:srgbClr val="47CCFC"/>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1</a:t>
            </a:r>
          </a:p>
        </p:txBody>
      </p:sp>
      <p:sp>
        <p:nvSpPr>
          <p:cNvPr id="23" name="Line 24"/>
          <p:cNvSpPr>
            <a:spLocks noChangeShapeType="1"/>
          </p:cNvSpPr>
          <p:nvPr/>
        </p:nvSpPr>
        <p:spPr bwMode="auto">
          <a:xfrm flipH="1">
            <a:off x="4045149" y="3036099"/>
            <a:ext cx="2134195" cy="373931"/>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4" name="Rectangle 25"/>
          <p:cNvSpPr>
            <a:spLocks/>
          </p:cNvSpPr>
          <p:nvPr/>
        </p:nvSpPr>
        <p:spPr bwMode="auto">
          <a:xfrm>
            <a:off x="7009805" y="1419820"/>
            <a:ext cx="919758" cy="276820"/>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700" dirty="0">
                <a:solidFill>
                  <a:srgbClr val="000000"/>
                </a:solidFill>
                <a:latin typeface="Gill Sans" charset="0"/>
                <a:ea typeface="Gill Sans" charset="0"/>
                <a:cs typeface="Gill Sans" charset="0"/>
                <a:sym typeface="Gill Sans" charset="0"/>
              </a:rPr>
              <a:t>T</a:t>
            </a:r>
          </a:p>
        </p:txBody>
      </p:sp>
      <p:sp>
        <p:nvSpPr>
          <p:cNvPr id="25" name="Rectangle 26"/>
          <p:cNvSpPr>
            <a:spLocks/>
          </p:cNvSpPr>
          <p:nvPr/>
        </p:nvSpPr>
        <p:spPr bwMode="auto">
          <a:xfrm>
            <a:off x="5636159" y="1401961"/>
            <a:ext cx="1182373" cy="261610"/>
          </a:xfrm>
          <a:prstGeom prst="rect">
            <a:avLst/>
          </a:prstGeom>
          <a:noFill/>
          <a:ln w="12700">
            <a:noFill/>
            <a:miter lim="800000"/>
            <a:headEnd/>
            <a:tailEnd/>
          </a:ln>
        </p:spPr>
        <p:txBody>
          <a:bodyPr wrap="none" lIns="0" tIns="0" rIns="40628" bIns="0">
            <a:prstTxWarp prst="textNoShape">
              <a:avLst/>
            </a:prstTxWarp>
            <a:spAutoFit/>
          </a:bodyPr>
          <a:lstStyle/>
          <a:p>
            <a:pPr marL="40172" algn="ctr" defTabSz="914165"/>
            <a:r>
              <a:rPr lang="en-US" sz="1700" dirty="0">
                <a:solidFill>
                  <a:srgbClr val="000000"/>
                </a:solidFill>
                <a:latin typeface="Tahoma"/>
                <a:ea typeface="Gill Sans" pitchFamily="31" charset="0"/>
                <a:cs typeface="Gill Sans" pitchFamily="31" charset="0"/>
              </a:rPr>
              <a:t>Cycle Count</a:t>
            </a:r>
          </a:p>
        </p:txBody>
      </p:sp>
      <p:sp>
        <p:nvSpPr>
          <p:cNvPr id="26" name="Rectangle 27"/>
          <p:cNvSpPr>
            <a:spLocks/>
          </p:cNvSpPr>
          <p:nvPr/>
        </p:nvSpPr>
        <p:spPr bwMode="auto">
          <a:xfrm>
            <a:off x="7009805" y="1419820"/>
            <a:ext cx="919758" cy="276820"/>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700" dirty="0">
                <a:solidFill>
                  <a:srgbClr val="000000"/>
                </a:solidFill>
                <a:latin typeface="Gill Sans" charset="0"/>
                <a:ea typeface="Gill Sans" charset="0"/>
                <a:cs typeface="Gill Sans" charset="0"/>
                <a:sym typeface="Gill Sans" charset="0"/>
              </a:rPr>
              <a:t>T+1</a:t>
            </a:r>
          </a:p>
        </p:txBody>
      </p:sp>
      <p:sp>
        <p:nvSpPr>
          <p:cNvPr id="27" name="Line 28"/>
          <p:cNvSpPr>
            <a:spLocks noChangeShapeType="1"/>
          </p:cNvSpPr>
          <p:nvPr/>
        </p:nvSpPr>
        <p:spPr bwMode="auto">
          <a:xfrm rot="10800000" flipH="1">
            <a:off x="7465219" y="1687711"/>
            <a:ext cx="0" cy="437555"/>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28" name="Rectangle 29"/>
          <p:cNvSpPr>
            <a:spLocks/>
          </p:cNvSpPr>
          <p:nvPr/>
        </p:nvSpPr>
        <p:spPr bwMode="auto">
          <a:xfrm>
            <a:off x="7009805" y="2125266"/>
            <a:ext cx="919758" cy="250031"/>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1</a:t>
            </a:r>
          </a:p>
        </p:txBody>
      </p:sp>
      <p:sp>
        <p:nvSpPr>
          <p:cNvPr id="29" name="Rectangle 30"/>
          <p:cNvSpPr>
            <a:spLocks/>
          </p:cNvSpPr>
          <p:nvPr/>
        </p:nvSpPr>
        <p:spPr bwMode="auto">
          <a:xfrm>
            <a:off x="7009805" y="1419820"/>
            <a:ext cx="919758" cy="276820"/>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700" dirty="0">
                <a:solidFill>
                  <a:srgbClr val="000000"/>
                </a:solidFill>
                <a:latin typeface="Gill Sans" charset="0"/>
                <a:ea typeface="Gill Sans" charset="0"/>
                <a:cs typeface="Gill Sans" charset="0"/>
                <a:sym typeface="Gill Sans" charset="0"/>
              </a:rPr>
              <a:t>T+2</a:t>
            </a:r>
          </a:p>
        </p:txBody>
      </p:sp>
      <p:sp>
        <p:nvSpPr>
          <p:cNvPr id="30" name="Rectangle 31"/>
          <p:cNvSpPr>
            <a:spLocks/>
          </p:cNvSpPr>
          <p:nvPr/>
        </p:nvSpPr>
        <p:spPr bwMode="auto">
          <a:xfrm>
            <a:off x="7009805" y="2125266"/>
            <a:ext cx="919758" cy="250031"/>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2</a:t>
            </a:r>
          </a:p>
        </p:txBody>
      </p:sp>
      <p:sp>
        <p:nvSpPr>
          <p:cNvPr id="31" name="Line 32"/>
          <p:cNvSpPr>
            <a:spLocks noChangeShapeType="1"/>
          </p:cNvSpPr>
          <p:nvPr/>
        </p:nvSpPr>
        <p:spPr bwMode="auto">
          <a:xfrm rot="10800000" flipH="1">
            <a:off x="7465219" y="1714501"/>
            <a:ext cx="0" cy="410766"/>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32" name="Rectangle 33"/>
          <p:cNvSpPr>
            <a:spLocks/>
          </p:cNvSpPr>
          <p:nvPr/>
        </p:nvSpPr>
        <p:spPr bwMode="auto">
          <a:xfrm>
            <a:off x="4788546" y="1888629"/>
            <a:ext cx="1372185" cy="261610"/>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1700" dirty="0">
                <a:solidFill>
                  <a:srgbClr val="000000"/>
                </a:solidFill>
                <a:latin typeface="Tahoma"/>
                <a:ea typeface="Gill Sans" pitchFamily="31" charset="0"/>
                <a:cs typeface="Gill Sans" pitchFamily="31" charset="0"/>
              </a:rPr>
              <a:t>FST hardware</a:t>
            </a:r>
          </a:p>
        </p:txBody>
      </p:sp>
      <p:sp>
        <p:nvSpPr>
          <p:cNvPr id="33" name="Line 34"/>
          <p:cNvSpPr>
            <a:spLocks noChangeShapeType="1"/>
          </p:cNvSpPr>
          <p:nvPr/>
        </p:nvSpPr>
        <p:spPr bwMode="auto">
          <a:xfrm flipH="1">
            <a:off x="3857627" y="3027169"/>
            <a:ext cx="1678781" cy="1330523"/>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34" name="Rectangle 35"/>
          <p:cNvSpPr>
            <a:spLocks/>
          </p:cNvSpPr>
          <p:nvPr/>
        </p:nvSpPr>
        <p:spPr bwMode="auto">
          <a:xfrm>
            <a:off x="6018609" y="2714626"/>
            <a:ext cx="312539" cy="312539"/>
          </a:xfrm>
          <a:prstGeom prst="rect">
            <a:avLst/>
          </a:prstGeom>
          <a:solidFill>
            <a:srgbClr val="47CCFC"/>
          </a:solidFill>
          <a:ln w="25400">
            <a:solidFill>
              <a:schemeClr val="tx1"/>
            </a:solidFill>
            <a:miter lim="800000"/>
            <a:headEnd/>
            <a:tailEnd/>
          </a:ln>
        </p:spPr>
        <p:txBody>
          <a:bodyPr lIns="0" tIns="0" rIns="40628"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1</a:t>
            </a:r>
          </a:p>
        </p:txBody>
      </p:sp>
      <p:sp>
        <p:nvSpPr>
          <p:cNvPr id="35" name="Rectangle 36"/>
          <p:cNvSpPr>
            <a:spLocks/>
          </p:cNvSpPr>
          <p:nvPr/>
        </p:nvSpPr>
        <p:spPr bwMode="auto">
          <a:xfrm>
            <a:off x="7009805" y="1419820"/>
            <a:ext cx="919758" cy="276820"/>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700" dirty="0">
                <a:solidFill>
                  <a:srgbClr val="000000"/>
                </a:solidFill>
                <a:latin typeface="Gill Sans" charset="0"/>
                <a:ea typeface="Gill Sans" charset="0"/>
                <a:cs typeface="Gill Sans" charset="0"/>
                <a:sym typeface="Gill Sans" charset="0"/>
              </a:rPr>
              <a:t>T+3</a:t>
            </a:r>
          </a:p>
        </p:txBody>
      </p:sp>
      <p:sp>
        <p:nvSpPr>
          <p:cNvPr id="36" name="Rectangle 37"/>
          <p:cNvSpPr>
            <a:spLocks/>
          </p:cNvSpPr>
          <p:nvPr/>
        </p:nvSpPr>
        <p:spPr bwMode="auto">
          <a:xfrm>
            <a:off x="7009805" y="2125266"/>
            <a:ext cx="919758" cy="250031"/>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3</a:t>
            </a:r>
          </a:p>
        </p:txBody>
      </p:sp>
      <p:sp>
        <p:nvSpPr>
          <p:cNvPr id="37" name="Rectangle 38"/>
          <p:cNvSpPr>
            <a:spLocks/>
          </p:cNvSpPr>
          <p:nvPr/>
        </p:nvSpPr>
        <p:spPr bwMode="auto">
          <a:xfrm>
            <a:off x="7009805" y="2732485"/>
            <a:ext cx="919758" cy="250031"/>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8" bIns="0" anchor="ctr">
            <a:prstTxWarp prst="textNoShape">
              <a:avLst/>
            </a:prstTxWarp>
          </a:bodyPr>
          <a:lstStyle/>
          <a:p>
            <a:pPr marL="40172" algn="ctr" defTabSz="914165">
              <a:defRPr/>
            </a:pPr>
            <a:r>
              <a:rPr lang="en-US" sz="1400" dirty="0">
                <a:solidFill>
                  <a:srgbClr val="000000"/>
                </a:solidFill>
                <a:latin typeface="Gill Sans" charset="0"/>
                <a:ea typeface="Gill Sans" charset="0"/>
                <a:cs typeface="Gill Sans" charset="0"/>
                <a:sym typeface="Gill Sans" charset="0"/>
              </a:rPr>
              <a:t>1</a:t>
            </a:r>
          </a:p>
        </p:txBody>
      </p:sp>
      <p:sp>
        <p:nvSpPr>
          <p:cNvPr id="38" name="Line 39"/>
          <p:cNvSpPr>
            <a:spLocks noChangeShapeType="1"/>
          </p:cNvSpPr>
          <p:nvPr/>
        </p:nvSpPr>
        <p:spPr bwMode="auto">
          <a:xfrm rot="10800000">
            <a:off x="7590234" y="1696641"/>
            <a:ext cx="8930" cy="1026914"/>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39" name="Line 40"/>
          <p:cNvSpPr>
            <a:spLocks noChangeShapeType="1"/>
          </p:cNvSpPr>
          <p:nvPr/>
        </p:nvSpPr>
        <p:spPr bwMode="auto">
          <a:xfrm rot="10800000" flipH="1">
            <a:off x="7465219" y="1705570"/>
            <a:ext cx="0" cy="410766"/>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40" name="Line 41"/>
          <p:cNvSpPr>
            <a:spLocks noChangeShapeType="1"/>
          </p:cNvSpPr>
          <p:nvPr/>
        </p:nvSpPr>
        <p:spPr bwMode="auto">
          <a:xfrm>
            <a:off x="4420195" y="5134576"/>
            <a:ext cx="0" cy="303609"/>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grpSp>
        <p:nvGrpSpPr>
          <p:cNvPr id="41" name="Group 42"/>
          <p:cNvGrpSpPr>
            <a:grpSpLocks/>
          </p:cNvGrpSpPr>
          <p:nvPr/>
        </p:nvGrpSpPr>
        <p:grpSpPr bwMode="auto">
          <a:xfrm>
            <a:off x="741169" y="1857375"/>
            <a:ext cx="4018359" cy="4286250"/>
            <a:chOff x="0" y="0"/>
            <a:chExt cx="3600" cy="3840"/>
          </a:xfrm>
        </p:grpSpPr>
        <p:sp>
          <p:nvSpPr>
            <p:cNvPr id="42" name="Rectangle 43"/>
            <p:cNvSpPr>
              <a:spLocks/>
            </p:cNvSpPr>
            <p:nvPr/>
          </p:nvSpPr>
          <p:spPr bwMode="auto">
            <a:xfrm>
              <a:off x="0"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Core 0</a:t>
              </a:r>
            </a:p>
          </p:txBody>
        </p:sp>
        <p:sp>
          <p:nvSpPr>
            <p:cNvPr id="43" name="Rectangle 44"/>
            <p:cNvSpPr>
              <a:spLocks/>
            </p:cNvSpPr>
            <p:nvPr/>
          </p:nvSpPr>
          <p:spPr bwMode="auto">
            <a:xfrm>
              <a:off x="976"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Core 1</a:t>
              </a:r>
            </a:p>
          </p:txBody>
        </p:sp>
        <p:sp>
          <p:nvSpPr>
            <p:cNvPr id="44" name="Rectangle 45"/>
            <p:cNvSpPr>
              <a:spLocks/>
            </p:cNvSpPr>
            <p:nvPr/>
          </p:nvSpPr>
          <p:spPr bwMode="auto">
            <a:xfrm>
              <a:off x="1952"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Core 2</a:t>
              </a:r>
            </a:p>
          </p:txBody>
        </p:sp>
        <p:sp>
          <p:nvSpPr>
            <p:cNvPr id="45" name="Rectangle 46"/>
            <p:cNvSpPr>
              <a:spLocks/>
            </p:cNvSpPr>
            <p:nvPr/>
          </p:nvSpPr>
          <p:spPr bwMode="auto">
            <a:xfrm>
              <a:off x="2928" y="0"/>
              <a:ext cx="640"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algn="ctr" defTabSz="914165"/>
              <a:r>
                <a:rPr lang="en-US" sz="1500" dirty="0">
                  <a:solidFill>
                    <a:srgbClr val="000000"/>
                  </a:solidFill>
                  <a:latin typeface="Tahoma"/>
                  <a:ea typeface="Gill Sans" pitchFamily="31" charset="0"/>
                  <a:cs typeface="Gill Sans" pitchFamily="31" charset="0"/>
                </a:rPr>
                <a:t>Core 3</a:t>
              </a:r>
            </a:p>
          </p:txBody>
        </p:sp>
        <p:sp>
          <p:nvSpPr>
            <p:cNvPr id="46" name="Line 47"/>
            <p:cNvSpPr>
              <a:spLocks noChangeShapeType="1"/>
            </p:cNvSpPr>
            <p:nvPr/>
          </p:nvSpPr>
          <p:spPr bwMode="auto">
            <a:xfrm rot="10800000" flipH="1">
              <a:off x="312" y="2936"/>
              <a:ext cx="2984" cy="0"/>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47" name="Rectangle 48"/>
            <p:cNvSpPr>
              <a:spLocks/>
            </p:cNvSpPr>
            <p:nvPr/>
          </p:nvSpPr>
          <p:spPr bwMode="auto">
            <a:xfrm>
              <a:off x="0"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0</a:t>
              </a:r>
            </a:p>
          </p:txBody>
        </p:sp>
        <p:sp>
          <p:nvSpPr>
            <p:cNvPr id="48" name="Rectangle 49"/>
            <p:cNvSpPr>
              <a:spLocks/>
            </p:cNvSpPr>
            <p:nvPr/>
          </p:nvSpPr>
          <p:spPr bwMode="auto">
            <a:xfrm>
              <a:off x="760"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1</a:t>
              </a:r>
            </a:p>
          </p:txBody>
        </p:sp>
        <p:sp>
          <p:nvSpPr>
            <p:cNvPr id="49" name="Rectangle 50"/>
            <p:cNvSpPr>
              <a:spLocks/>
            </p:cNvSpPr>
            <p:nvPr/>
          </p:nvSpPr>
          <p:spPr bwMode="auto">
            <a:xfrm>
              <a:off x="1528"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2</a:t>
              </a:r>
            </a:p>
          </p:txBody>
        </p:sp>
        <p:sp>
          <p:nvSpPr>
            <p:cNvPr id="50" name="Rectangle 51"/>
            <p:cNvSpPr>
              <a:spLocks/>
            </p:cNvSpPr>
            <p:nvPr/>
          </p:nvSpPr>
          <p:spPr bwMode="auto">
            <a:xfrm>
              <a:off x="2944" y="3200"/>
              <a:ext cx="656" cy="640"/>
            </a:xfrm>
            <a:prstGeom prst="rect">
              <a:avLst/>
            </a:prstGeom>
            <a:solidFill>
              <a:srgbClr val="FFFFFF"/>
            </a:solidFill>
            <a:ln w="9525">
              <a:solidFill>
                <a:schemeClr val="tx1"/>
              </a:solidFill>
              <a:round/>
              <a:headEnd/>
              <a:tailEnd/>
            </a:ln>
          </p:spPr>
          <p:txBody>
            <a:bodyPr lIns="0" tIns="0" rIns="57799" bIns="0" anchor="ctr">
              <a:prstTxWarp prst="textNoShape">
                <a:avLst/>
              </a:prstTxWarp>
            </a:bodyPr>
            <a:lstStyle/>
            <a:p>
              <a:pPr marL="40172" defTabSz="914165"/>
              <a:r>
                <a:rPr lang="en-US" sz="1500" dirty="0">
                  <a:solidFill>
                    <a:srgbClr val="000000"/>
                  </a:solidFill>
                  <a:latin typeface="Tahoma"/>
                  <a:ea typeface="Gill Sans" pitchFamily="31" charset="0"/>
                  <a:cs typeface="Gill Sans" pitchFamily="31" charset="0"/>
                </a:rPr>
                <a:t>Bank 7</a:t>
              </a:r>
            </a:p>
          </p:txBody>
        </p:sp>
        <p:sp>
          <p:nvSpPr>
            <p:cNvPr id="51" name="Rectangle 52"/>
            <p:cNvSpPr>
              <a:spLocks/>
            </p:cNvSpPr>
            <p:nvPr/>
          </p:nvSpPr>
          <p:spPr bwMode="auto">
            <a:xfrm>
              <a:off x="2416" y="3312"/>
              <a:ext cx="215"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Arial" pitchFamily="31" charset="0"/>
                  <a:ea typeface="Arial" pitchFamily="31" charset="0"/>
                  <a:cs typeface="Arial" pitchFamily="31" charset="0"/>
                  <a:sym typeface="Arial" pitchFamily="31" charset="0"/>
                </a:rPr>
                <a:t>...</a:t>
              </a:r>
            </a:p>
          </p:txBody>
        </p:sp>
        <p:sp>
          <p:nvSpPr>
            <p:cNvPr id="52" name="Line 53"/>
            <p:cNvSpPr>
              <a:spLocks noChangeShapeType="1"/>
            </p:cNvSpPr>
            <p:nvPr/>
          </p:nvSpPr>
          <p:spPr bwMode="auto">
            <a:xfrm>
              <a:off x="312" y="2928"/>
              <a:ext cx="0" cy="28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53" name="Line 54"/>
            <p:cNvSpPr>
              <a:spLocks noChangeShapeType="1"/>
            </p:cNvSpPr>
            <p:nvPr/>
          </p:nvSpPr>
          <p:spPr bwMode="auto">
            <a:xfrm>
              <a:off x="1088" y="2944"/>
              <a:ext cx="0" cy="272"/>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54" name="Line 55"/>
            <p:cNvSpPr>
              <a:spLocks noChangeShapeType="1"/>
            </p:cNvSpPr>
            <p:nvPr/>
          </p:nvSpPr>
          <p:spPr bwMode="auto">
            <a:xfrm>
              <a:off x="1808" y="2936"/>
              <a:ext cx="0" cy="264"/>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55" name="Line 56"/>
            <p:cNvSpPr>
              <a:spLocks noChangeShapeType="1"/>
            </p:cNvSpPr>
            <p:nvPr/>
          </p:nvSpPr>
          <p:spPr bwMode="auto">
            <a:xfrm flipH="1">
              <a:off x="312" y="632"/>
              <a:ext cx="0" cy="232"/>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56" name="Line 57"/>
            <p:cNvSpPr>
              <a:spLocks noChangeShapeType="1"/>
            </p:cNvSpPr>
            <p:nvPr/>
          </p:nvSpPr>
          <p:spPr bwMode="auto">
            <a:xfrm>
              <a:off x="1288" y="616"/>
              <a:ext cx="0" cy="256"/>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57" name="Line 58"/>
            <p:cNvSpPr>
              <a:spLocks noChangeShapeType="1"/>
            </p:cNvSpPr>
            <p:nvPr/>
          </p:nvSpPr>
          <p:spPr bwMode="auto">
            <a:xfrm>
              <a:off x="2280" y="624"/>
              <a:ext cx="0" cy="24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58" name="Line 59"/>
            <p:cNvSpPr>
              <a:spLocks noChangeShapeType="1"/>
            </p:cNvSpPr>
            <p:nvPr/>
          </p:nvSpPr>
          <p:spPr bwMode="auto">
            <a:xfrm>
              <a:off x="3240" y="624"/>
              <a:ext cx="0" cy="24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59" name="Line 60"/>
            <p:cNvSpPr>
              <a:spLocks noChangeShapeType="1"/>
            </p:cNvSpPr>
            <p:nvPr/>
          </p:nvSpPr>
          <p:spPr bwMode="auto">
            <a:xfrm rot="10800000" flipH="1">
              <a:off x="304" y="856"/>
              <a:ext cx="2936" cy="0"/>
            </a:xfrm>
            <a:prstGeom prst="line">
              <a:avLst/>
            </a:prstGeom>
            <a:noFill/>
            <a:ln w="25400">
              <a:solidFill>
                <a:schemeClr val="tx1"/>
              </a:solidFill>
              <a:miter lim="800000"/>
              <a:headEn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60" name="Line 61"/>
            <p:cNvSpPr>
              <a:spLocks noChangeShapeType="1"/>
            </p:cNvSpPr>
            <p:nvPr/>
          </p:nvSpPr>
          <p:spPr bwMode="auto">
            <a:xfrm>
              <a:off x="1784" y="856"/>
              <a:ext cx="0" cy="208"/>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61" name="Rectangle 62"/>
            <p:cNvSpPr>
              <a:spLocks/>
            </p:cNvSpPr>
            <p:nvPr/>
          </p:nvSpPr>
          <p:spPr bwMode="auto">
            <a:xfrm>
              <a:off x="640" y="1056"/>
              <a:ext cx="2312" cy="640"/>
            </a:xfrm>
            <a:prstGeom prst="rect">
              <a:avLst/>
            </a:prstGeom>
            <a:solidFill>
              <a:schemeClr val="accent1"/>
            </a:solidFill>
            <a:ln w="25400">
              <a:solidFill>
                <a:schemeClr val="tx1"/>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62" name="Rectangle 63"/>
            <p:cNvSpPr>
              <a:spLocks/>
            </p:cNvSpPr>
            <p:nvPr/>
          </p:nvSpPr>
          <p:spPr bwMode="auto">
            <a:xfrm>
              <a:off x="808" y="1976"/>
              <a:ext cx="1984" cy="472"/>
            </a:xfrm>
            <a:prstGeom prst="rect">
              <a:avLst/>
            </a:prstGeom>
            <a:solidFill>
              <a:srgbClr val="3F691E"/>
            </a:solidFill>
            <a:ln w="9525">
              <a:solidFill>
                <a:schemeClr val="tx1"/>
              </a:solidFill>
              <a:round/>
              <a:headEnd/>
              <a:tailEnd/>
            </a:ln>
          </p:spPr>
          <p:txBody>
            <a:bodyPr lIns="0" tIns="0" rIns="57799" bIns="0" anchor="ctr">
              <a:prstTxWarp prst="textNoShape">
                <a:avLst/>
              </a:prstTxWarp>
            </a:bodyPr>
            <a:lstStyle/>
            <a:p>
              <a:pPr marL="40172" algn="ctr" defTabSz="914165"/>
              <a:r>
                <a:rPr lang="en-US" sz="2000" dirty="0">
                  <a:solidFill>
                    <a:srgbClr val="47CCFC"/>
                  </a:solidFill>
                  <a:latin typeface="Tahoma"/>
                  <a:ea typeface="Gill Sans" pitchFamily="31" charset="0"/>
                  <a:cs typeface="Gill Sans" pitchFamily="31" charset="0"/>
                </a:rPr>
                <a:t>Memory Controller</a:t>
              </a:r>
            </a:p>
          </p:txBody>
        </p:sp>
        <p:sp>
          <p:nvSpPr>
            <p:cNvPr id="63" name="Line 64"/>
            <p:cNvSpPr>
              <a:spLocks noChangeShapeType="1"/>
            </p:cNvSpPr>
            <p:nvPr/>
          </p:nvSpPr>
          <p:spPr bwMode="auto">
            <a:xfrm>
              <a:off x="1800" y="1696"/>
              <a:ext cx="0" cy="28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64" name="Line 65"/>
            <p:cNvSpPr>
              <a:spLocks noChangeShapeType="1"/>
            </p:cNvSpPr>
            <p:nvPr/>
          </p:nvSpPr>
          <p:spPr bwMode="auto">
            <a:xfrm>
              <a:off x="1808" y="2448"/>
              <a:ext cx="0" cy="496"/>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a:endParaRPr lang="en-US">
                <a:solidFill>
                  <a:srgbClr val="000000"/>
                </a:solidFill>
                <a:latin typeface="Tahoma"/>
              </a:endParaRPr>
            </a:p>
          </p:txBody>
        </p:sp>
        <p:sp>
          <p:nvSpPr>
            <p:cNvPr id="65" name="Rectangle 66"/>
            <p:cNvSpPr>
              <a:spLocks/>
            </p:cNvSpPr>
            <p:nvPr/>
          </p:nvSpPr>
          <p:spPr bwMode="auto">
            <a:xfrm>
              <a:off x="881" y="1240"/>
              <a:ext cx="1928" cy="344"/>
            </a:xfrm>
            <a:prstGeom prst="rect">
              <a:avLst/>
            </a:prstGeom>
            <a:noFill/>
            <a:ln w="12700">
              <a:noFill/>
              <a:miter lim="800000"/>
              <a:headEnd/>
              <a:tailEnd/>
            </a:ln>
          </p:spPr>
          <p:txBody>
            <a:bodyPr lIns="0" tIns="0" rIns="57799" bIns="0">
              <a:prstTxWarp prst="textNoShape">
                <a:avLst/>
              </a:prstTxWarp>
            </a:bodyPr>
            <a:lstStyle/>
            <a:p>
              <a:pPr marL="40172" algn="ctr" defTabSz="914165"/>
              <a:r>
                <a:rPr lang="en-US" sz="2100" dirty="0">
                  <a:solidFill>
                    <a:srgbClr val="000000"/>
                  </a:solidFill>
                  <a:latin typeface="Tahoma"/>
                  <a:ea typeface="Gill Sans" pitchFamily="31" charset="0"/>
                  <a:cs typeface="Gill Sans" pitchFamily="31" charset="0"/>
                </a:rPr>
                <a:t>Shared Cache</a:t>
              </a:r>
            </a:p>
          </p:txBody>
        </p:sp>
      </p:grpSp>
      <p:sp>
        <p:nvSpPr>
          <p:cNvPr id="66" name="Oval 67"/>
          <p:cNvSpPr>
            <a:spLocks/>
          </p:cNvSpPr>
          <p:nvPr/>
        </p:nvSpPr>
        <p:spPr bwMode="auto">
          <a:xfrm>
            <a:off x="1375173" y="3982641"/>
            <a:ext cx="2768203" cy="714375"/>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grpSp>
        <p:nvGrpSpPr>
          <p:cNvPr id="67" name="Group 69"/>
          <p:cNvGrpSpPr>
            <a:grpSpLocks/>
          </p:cNvGrpSpPr>
          <p:nvPr/>
        </p:nvGrpSpPr>
        <p:grpSpPr bwMode="auto">
          <a:xfrm>
            <a:off x="7785572" y="2164503"/>
            <a:ext cx="1230019" cy="929333"/>
            <a:chOff x="-1" y="219"/>
            <a:chExt cx="1101" cy="832"/>
          </a:xfrm>
        </p:grpSpPr>
        <p:sp>
          <p:nvSpPr>
            <p:cNvPr id="68" name="Rectangle 70"/>
            <p:cNvSpPr>
              <a:spLocks/>
            </p:cNvSpPr>
            <p:nvPr/>
          </p:nvSpPr>
          <p:spPr bwMode="auto">
            <a:xfrm>
              <a:off x="247" y="527"/>
              <a:ext cx="261" cy="30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69" name="Rectangle 71"/>
            <p:cNvSpPr>
              <a:spLocks/>
            </p:cNvSpPr>
            <p:nvPr/>
          </p:nvSpPr>
          <p:spPr bwMode="auto">
            <a:xfrm>
              <a:off x="390" y="399"/>
              <a:ext cx="710"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Excess</a:t>
              </a:r>
            </a:p>
          </p:txBody>
        </p:sp>
        <p:grpSp>
          <p:nvGrpSpPr>
            <p:cNvPr id="70" name="Group 72"/>
            <p:cNvGrpSpPr>
              <a:grpSpLocks/>
            </p:cNvGrpSpPr>
            <p:nvPr/>
          </p:nvGrpSpPr>
          <p:grpSpPr bwMode="auto">
            <a:xfrm rot="-5400000">
              <a:off x="-287" y="505"/>
              <a:ext cx="832" cy="259"/>
              <a:chOff x="391" y="0"/>
              <a:chExt cx="832" cy="258"/>
            </a:xfrm>
          </p:grpSpPr>
          <p:sp>
            <p:nvSpPr>
              <p:cNvPr id="71" name="Rectangle 73"/>
              <p:cNvSpPr>
                <a:spLocks/>
              </p:cNvSpPr>
              <p:nvPr/>
            </p:nvSpPr>
            <p:spPr bwMode="auto">
              <a:xfrm rot="5400000" flipH="1">
                <a:off x="386" y="5"/>
                <a:ext cx="258" cy="248"/>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dirty="0">
                    <a:solidFill>
                      <a:srgbClr val="000000"/>
                    </a:solidFill>
                    <a:latin typeface="Arial" pitchFamily="31" charset="0"/>
                    <a:sym typeface="Arial" pitchFamily="31" charset="0"/>
                  </a:rPr>
                  <a:t>⎪</a:t>
                </a:r>
              </a:p>
            </p:txBody>
          </p:sp>
          <p:sp>
            <p:nvSpPr>
              <p:cNvPr id="73" name="Rectangle 75"/>
              <p:cNvSpPr>
                <a:spLocks/>
              </p:cNvSpPr>
              <p:nvPr/>
            </p:nvSpPr>
            <p:spPr bwMode="auto">
              <a:xfrm rot="5400000" flipH="1">
                <a:off x="970" y="5"/>
                <a:ext cx="258" cy="248"/>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dirty="0">
                    <a:solidFill>
                      <a:srgbClr val="000000"/>
                    </a:solidFill>
                    <a:latin typeface="Arial" pitchFamily="31" charset="0"/>
                    <a:sym typeface="Arial" pitchFamily="31" charset="0"/>
                  </a:rPr>
                  <a:t>⎪</a:t>
                </a:r>
              </a:p>
            </p:txBody>
          </p:sp>
        </p:grpSp>
      </p:grpSp>
      <p:sp>
        <p:nvSpPr>
          <p:cNvPr id="76" name="AutoShape 78"/>
          <p:cNvSpPr>
            <a:spLocks/>
          </p:cNvSpPr>
          <p:nvPr/>
        </p:nvSpPr>
        <p:spPr bwMode="auto">
          <a:xfrm>
            <a:off x="4795242" y="1875235"/>
            <a:ext cx="4259461" cy="2134195"/>
          </a:xfrm>
          <a:prstGeom prst="roundRect">
            <a:avLst>
              <a:gd name="adj" fmla="val 6273"/>
            </a:avLst>
          </a:prstGeom>
          <a:noFill/>
          <a:ln w="25400">
            <a:solidFill>
              <a:srgbClr val="6E7A89"/>
            </a:solidFill>
            <a:prstDash val="sysDot"/>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77" name="Oval 79"/>
          <p:cNvSpPr>
            <a:spLocks/>
          </p:cNvSpPr>
          <p:nvPr/>
        </p:nvSpPr>
        <p:spPr bwMode="auto">
          <a:xfrm>
            <a:off x="1259086" y="2973587"/>
            <a:ext cx="2982516" cy="892969"/>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grpSp>
        <p:nvGrpSpPr>
          <p:cNvPr id="78" name="Group 28"/>
          <p:cNvGrpSpPr>
            <a:grpSpLocks/>
          </p:cNvGrpSpPr>
          <p:nvPr/>
        </p:nvGrpSpPr>
        <p:grpSpPr bwMode="auto">
          <a:xfrm>
            <a:off x="5410205" y="4615384"/>
            <a:ext cx="3436651" cy="490016"/>
            <a:chOff x="0" y="0"/>
            <a:chExt cx="3078" cy="439"/>
          </a:xfrm>
        </p:grpSpPr>
        <p:grpSp>
          <p:nvGrpSpPr>
            <p:cNvPr id="79" name="Group 29"/>
            <p:cNvGrpSpPr>
              <a:grpSpLocks/>
            </p:cNvGrpSpPr>
            <p:nvPr/>
          </p:nvGrpSpPr>
          <p:grpSpPr bwMode="auto">
            <a:xfrm>
              <a:off x="1112" y="8"/>
              <a:ext cx="906" cy="431"/>
              <a:chOff x="0" y="0"/>
              <a:chExt cx="906" cy="431"/>
            </a:xfrm>
          </p:grpSpPr>
          <p:sp>
            <p:nvSpPr>
              <p:cNvPr id="88" name="Rectangle 30"/>
              <p:cNvSpPr>
                <a:spLocks/>
              </p:cNvSpPr>
              <p:nvPr/>
            </p:nvSpPr>
            <p:spPr bwMode="auto">
              <a:xfrm>
                <a:off x="0" y="128"/>
                <a:ext cx="262" cy="30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89" name="Rectangle 31"/>
              <p:cNvSpPr>
                <a:spLocks/>
              </p:cNvSpPr>
              <p:nvPr/>
            </p:nvSpPr>
            <p:spPr bwMode="auto">
              <a:xfrm>
                <a:off x="158" y="0"/>
                <a:ext cx="748"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Shared</a:t>
                </a:r>
              </a:p>
            </p:txBody>
          </p:sp>
        </p:grpSp>
        <p:sp>
          <p:nvSpPr>
            <p:cNvPr id="80" name="Rectangle 32"/>
            <p:cNvSpPr>
              <a:spLocks/>
            </p:cNvSpPr>
            <p:nvPr/>
          </p:nvSpPr>
          <p:spPr bwMode="auto">
            <a:xfrm>
              <a:off x="837" y="184"/>
              <a:ext cx="166"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Arial" pitchFamily="31" charset="0"/>
                  <a:ea typeface="Arial" pitchFamily="31" charset="0"/>
                  <a:cs typeface="Arial" pitchFamily="31" charset="0"/>
                  <a:sym typeface="Arial" pitchFamily="31" charset="0"/>
                </a:rPr>
                <a:t>=</a:t>
              </a:r>
            </a:p>
          </p:txBody>
        </p:sp>
        <p:grpSp>
          <p:nvGrpSpPr>
            <p:cNvPr id="81" name="Group 33"/>
            <p:cNvGrpSpPr>
              <a:grpSpLocks/>
            </p:cNvGrpSpPr>
            <p:nvPr/>
          </p:nvGrpSpPr>
          <p:grpSpPr bwMode="auto">
            <a:xfrm>
              <a:off x="0" y="16"/>
              <a:ext cx="766" cy="423"/>
              <a:chOff x="0" y="0"/>
              <a:chExt cx="766" cy="423"/>
            </a:xfrm>
          </p:grpSpPr>
          <p:sp>
            <p:nvSpPr>
              <p:cNvPr id="86" name="Rectangle 34"/>
              <p:cNvSpPr>
                <a:spLocks/>
              </p:cNvSpPr>
              <p:nvPr/>
            </p:nvSpPr>
            <p:spPr bwMode="auto">
              <a:xfrm>
                <a:off x="0" y="120"/>
                <a:ext cx="262" cy="30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87" name="Rectangle 35"/>
              <p:cNvSpPr>
                <a:spLocks/>
              </p:cNvSpPr>
              <p:nvPr/>
            </p:nvSpPr>
            <p:spPr bwMode="auto">
              <a:xfrm>
                <a:off x="168" y="0"/>
                <a:ext cx="598"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Alone</a:t>
                </a:r>
              </a:p>
            </p:txBody>
          </p:sp>
        </p:grpSp>
        <p:sp>
          <p:nvSpPr>
            <p:cNvPr id="82" name="Rectangle 36"/>
            <p:cNvSpPr>
              <a:spLocks/>
            </p:cNvSpPr>
            <p:nvPr/>
          </p:nvSpPr>
          <p:spPr bwMode="auto">
            <a:xfrm>
              <a:off x="1990" y="168"/>
              <a:ext cx="117"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Arial" pitchFamily="31" charset="0"/>
                  <a:ea typeface="Arial" pitchFamily="31" charset="0"/>
                  <a:cs typeface="Arial" pitchFamily="31" charset="0"/>
                  <a:sym typeface="Arial" pitchFamily="31" charset="0"/>
                </a:rPr>
                <a:t>-</a:t>
              </a:r>
            </a:p>
          </p:txBody>
        </p:sp>
        <p:grpSp>
          <p:nvGrpSpPr>
            <p:cNvPr id="83" name="Group 37"/>
            <p:cNvGrpSpPr>
              <a:grpSpLocks/>
            </p:cNvGrpSpPr>
            <p:nvPr/>
          </p:nvGrpSpPr>
          <p:grpSpPr bwMode="auto">
            <a:xfrm>
              <a:off x="2224" y="0"/>
              <a:ext cx="854" cy="439"/>
              <a:chOff x="0" y="0"/>
              <a:chExt cx="854" cy="439"/>
            </a:xfrm>
          </p:grpSpPr>
          <p:sp>
            <p:nvSpPr>
              <p:cNvPr id="84" name="Rectangle 38"/>
              <p:cNvSpPr>
                <a:spLocks/>
              </p:cNvSpPr>
              <p:nvPr/>
            </p:nvSpPr>
            <p:spPr bwMode="auto">
              <a:xfrm>
                <a:off x="0" y="136"/>
                <a:ext cx="262" cy="303"/>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2200" dirty="0">
                    <a:solidFill>
                      <a:srgbClr val="000000"/>
                    </a:solidFill>
                    <a:latin typeface="Verdana" pitchFamily="31" charset="0"/>
                    <a:ea typeface="Verdana" pitchFamily="31" charset="0"/>
                    <a:cs typeface="Verdana" pitchFamily="31" charset="0"/>
                    <a:sym typeface="Verdana" pitchFamily="31" charset="0"/>
                  </a:rPr>
                  <a:t>T</a:t>
                </a:r>
                <a:r>
                  <a:rPr lang="en-US" sz="1700" dirty="0">
                    <a:solidFill>
                      <a:srgbClr val="000000"/>
                    </a:solidFill>
                    <a:latin typeface="Verdana Italic" charset="0"/>
                    <a:ea typeface="Verdana Italic" charset="0"/>
                    <a:cs typeface="Verdana Italic" charset="0"/>
                    <a:sym typeface="Verdana Italic" charset="0"/>
                  </a:rPr>
                  <a:t>i</a:t>
                </a:r>
              </a:p>
            </p:txBody>
          </p:sp>
          <p:sp>
            <p:nvSpPr>
              <p:cNvPr id="85" name="Rectangle 39"/>
              <p:cNvSpPr>
                <a:spLocks/>
              </p:cNvSpPr>
              <p:nvPr/>
            </p:nvSpPr>
            <p:spPr bwMode="auto">
              <a:xfrm>
                <a:off x="143" y="0"/>
                <a:ext cx="711" cy="234"/>
              </a:xfrm>
              <a:prstGeom prst="rect">
                <a:avLst/>
              </a:prstGeom>
              <a:noFill/>
              <a:ln w="12700">
                <a:noFill/>
                <a:miter lim="800000"/>
                <a:headEnd/>
                <a:tailEnd/>
              </a:ln>
            </p:spPr>
            <p:txBody>
              <a:bodyPr wrap="none" lIns="0" tIns="0" rIns="57799" bIns="0">
                <a:prstTxWarp prst="textNoShape">
                  <a:avLst/>
                </a:prstTxWarp>
                <a:spAutoFit/>
              </a:bodyPr>
              <a:lstStyle/>
              <a:p>
                <a:pPr marL="40172" defTabSz="914165"/>
                <a:r>
                  <a:rPr lang="en-US" sz="1700" dirty="0">
                    <a:solidFill>
                      <a:srgbClr val="000000"/>
                    </a:solidFill>
                    <a:latin typeface="Verdana" pitchFamily="31" charset="0"/>
                    <a:ea typeface="Verdana" pitchFamily="31" charset="0"/>
                    <a:cs typeface="Verdana" pitchFamily="31" charset="0"/>
                    <a:sym typeface="Verdana" pitchFamily="31" charset="0"/>
                  </a:rPr>
                  <a:t>Excess</a:t>
                </a:r>
              </a:p>
            </p:txBody>
          </p:sp>
        </p:grpSp>
      </p:grpSp>
    </p:spTree>
    <p:extLst>
      <p:ext uri="{BB962C8B-B14F-4D97-AF65-F5344CB8AC3E}">
        <p14:creationId xmlns:p14="http://schemas.microsoft.com/office/powerpoint/2010/main" val="28683453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66"/>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par>
                          <p:cTn id="32" fill="hold">
                            <p:stCondLst>
                              <p:cond delay="500"/>
                            </p:stCondLst>
                            <p:childTnLst>
                              <p:par>
                                <p:cTn id="33" presetID="1" presetClass="exit" presetSubtype="0" fill="hold" grpId="0" nodeType="afterEffect">
                                  <p:stCondLst>
                                    <p:cond delay="200"/>
                                  </p:stCondLst>
                                  <p:childTnLst>
                                    <p:set>
                                      <p:cBhvr>
                                        <p:cTn id="34" dur="1" fill="hold">
                                          <p:stCondLst>
                                            <p:cond delay="0"/>
                                          </p:stCondLst>
                                        </p:cTn>
                                        <p:tgtEl>
                                          <p:spTgt spid="5"/>
                                        </p:tgtEl>
                                        <p:attrNameLst>
                                          <p:attrName>style.visibility</p:attrName>
                                        </p:attrNameLst>
                                      </p:cBhvr>
                                      <p:to>
                                        <p:strVal val="hidden"/>
                                      </p:to>
                                    </p:set>
                                  </p:childTnLst>
                                </p:cTn>
                              </p:par>
                            </p:childTnLst>
                          </p:cTn>
                        </p:par>
                        <p:par>
                          <p:cTn id="35" fill="hold">
                            <p:stCondLst>
                              <p:cond delay="700"/>
                            </p:stCondLst>
                            <p:childTnLst>
                              <p:par>
                                <p:cTn id="36" presetID="1"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par>
                          <p:cTn id="38" fill="hold">
                            <p:stCondLst>
                              <p:cond delay="700"/>
                            </p:stCondLst>
                            <p:childTnLst>
                              <p:par>
                                <p:cTn id="39" presetID="1" presetClass="exit" presetSubtype="0" fill="hold" grpId="1" nodeType="afterEffect">
                                  <p:stCondLst>
                                    <p:cond delay="0"/>
                                  </p:stCondLst>
                                  <p:childTnLst>
                                    <p:set>
                                      <p:cBhvr>
                                        <p:cTn id="40" dur="1" fill="hold">
                                          <p:stCondLst>
                                            <p:cond delay="0"/>
                                          </p:stCondLst>
                                        </p:cTn>
                                        <p:tgtEl>
                                          <p:spTgt spid="6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xit" presetSubtype="2" fill="hold" grpId="1" nodeType="clickEffect">
                                  <p:stCondLst>
                                    <p:cond delay="0"/>
                                  </p:stCondLst>
                                  <p:childTnLst>
                                    <p:animEffect transition="out" filter="wipe(right)">
                                      <p:cBhvr>
                                        <p:cTn id="44" dur="500"/>
                                        <p:tgtEl>
                                          <p:spTgt spid="33"/>
                                        </p:tgtEl>
                                      </p:cBhvr>
                                    </p:animEffect>
                                    <p:set>
                                      <p:cBhvr>
                                        <p:cTn id="45" dur="1" fill="hold">
                                          <p:stCondLst>
                                            <p:cond delay="499"/>
                                          </p:stCondLst>
                                        </p:cTn>
                                        <p:tgtEl>
                                          <p:spTgt spid="3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24"/>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par>
                          <p:cTn id="53" fill="hold">
                            <p:stCondLst>
                              <p:cond delay="0"/>
                            </p:stCondLst>
                            <p:childTnLst>
                              <p:par>
                                <p:cTn id="54" presetID="22" presetClass="entr" presetSubtype="1"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childTnLst>
                          </p:cTn>
                        </p:par>
                        <p:par>
                          <p:cTn id="57" fill="hold">
                            <p:stCondLst>
                              <p:cond delay="500"/>
                            </p:stCondLst>
                            <p:childTnLst>
                              <p:par>
                                <p:cTn id="58" presetID="1" presetClass="exit" presetSubtype="0" fill="hold" grpId="1" nodeType="afterEffect">
                                  <p:stCondLst>
                                    <p:cond delay="0"/>
                                  </p:stCondLst>
                                  <p:childTnLst>
                                    <p:set>
                                      <p:cBhvr>
                                        <p:cTn id="59" dur="1" fill="hold">
                                          <p:stCondLst>
                                            <p:cond delay="499"/>
                                          </p:stCondLst>
                                        </p:cTn>
                                        <p:tgtEl>
                                          <p:spTgt spid="17"/>
                                        </p:tgtEl>
                                        <p:attrNameLst>
                                          <p:attrName>style.visibility</p:attrName>
                                        </p:attrNameLst>
                                      </p:cBhvr>
                                      <p:to>
                                        <p:strVal val="hidden"/>
                                      </p:to>
                                    </p:set>
                                  </p:childTnLst>
                                </p:cTn>
                              </p:par>
                            </p:childTnLst>
                          </p:cTn>
                        </p:par>
                        <p:par>
                          <p:cTn id="60" fill="hold">
                            <p:stCondLst>
                              <p:cond delay="1000"/>
                            </p:stCondLst>
                            <p:childTnLst>
                              <p:par>
                                <p:cTn id="61" presetID="1"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par>
                          <p:cTn id="63" fill="hold">
                            <p:stCondLst>
                              <p:cond delay="1000"/>
                            </p:stCondLst>
                            <p:childTnLst>
                              <p:par>
                                <p:cTn id="64" presetID="22" presetClass="exit" presetSubtype="4" fill="hold" grpId="1" nodeType="afterEffect">
                                  <p:stCondLst>
                                    <p:cond delay="500"/>
                                  </p:stCondLst>
                                  <p:childTnLst>
                                    <p:animEffect transition="out" filter="wipe(down)">
                                      <p:cBhvr>
                                        <p:cTn id="65" dur="500"/>
                                        <p:tgtEl>
                                          <p:spTgt spid="27"/>
                                        </p:tgtEl>
                                      </p:cBhvr>
                                    </p:animEffect>
                                    <p:set>
                                      <p:cBhvr>
                                        <p:cTn id="66" dur="1" fill="hold">
                                          <p:stCondLst>
                                            <p:cond delay="499"/>
                                          </p:stCondLst>
                                        </p:cTn>
                                        <p:tgtEl>
                                          <p:spTgt spid="27"/>
                                        </p:tgtEl>
                                        <p:attrNameLst>
                                          <p:attrName>style.visibility</p:attrName>
                                        </p:attrNameLst>
                                      </p:cBhvr>
                                      <p:to>
                                        <p:strVal val="hidden"/>
                                      </p:to>
                                    </p:set>
                                  </p:childTnLst>
                                </p:cTn>
                              </p:par>
                            </p:childTnLst>
                          </p:cTn>
                        </p:par>
                        <p:par>
                          <p:cTn id="67" fill="hold">
                            <p:stCondLst>
                              <p:cond delay="2000"/>
                            </p:stCondLst>
                            <p:childTnLst>
                              <p:par>
                                <p:cTn id="68" presetID="1" presetClass="exit" presetSubtype="0" fill="hold" grpId="1" nodeType="afterEffect">
                                  <p:stCondLst>
                                    <p:cond delay="500"/>
                                  </p:stCondLst>
                                  <p:childTnLst>
                                    <p:set>
                                      <p:cBhvr>
                                        <p:cTn id="69" dur="1" fill="hold">
                                          <p:stCondLst>
                                            <p:cond delay="0"/>
                                          </p:stCondLst>
                                        </p:cTn>
                                        <p:tgtEl>
                                          <p:spTgt spid="26"/>
                                        </p:tgtEl>
                                        <p:attrNameLst>
                                          <p:attrName>style.visibility</p:attrName>
                                        </p:attrNameLst>
                                      </p:cBhvr>
                                      <p:to>
                                        <p:strVal val="hidden"/>
                                      </p:to>
                                    </p:set>
                                  </p:childTnLst>
                                </p:cTn>
                              </p:par>
                            </p:childTnLst>
                          </p:cTn>
                        </p:par>
                        <p:par>
                          <p:cTn id="70" fill="hold">
                            <p:stCondLst>
                              <p:cond delay="2500"/>
                            </p:stCondLst>
                            <p:childTnLst>
                              <p:par>
                                <p:cTn id="71" presetID="1"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childTnLst>
                          </p:cTn>
                        </p:par>
                        <p:par>
                          <p:cTn id="73" fill="hold">
                            <p:stCondLst>
                              <p:cond delay="2500"/>
                            </p:stCondLst>
                            <p:childTnLst>
                              <p:par>
                                <p:cTn id="74" presetID="22" presetClass="entr" presetSubtype="1" fill="hold" grpId="0" nodeType="afterEffect">
                                  <p:stCondLst>
                                    <p:cond delay="200"/>
                                  </p:stCondLst>
                                  <p:childTnLst>
                                    <p:set>
                                      <p:cBhvr>
                                        <p:cTn id="75" dur="1" fill="hold">
                                          <p:stCondLst>
                                            <p:cond delay="0"/>
                                          </p:stCondLst>
                                        </p:cTn>
                                        <p:tgtEl>
                                          <p:spTgt spid="31"/>
                                        </p:tgtEl>
                                        <p:attrNameLst>
                                          <p:attrName>style.visibility</p:attrName>
                                        </p:attrNameLst>
                                      </p:cBhvr>
                                      <p:to>
                                        <p:strVal val="visible"/>
                                      </p:to>
                                    </p:set>
                                    <p:animEffect transition="in" filter="wipe(up)">
                                      <p:cBhvr>
                                        <p:cTn id="76" dur="500"/>
                                        <p:tgtEl>
                                          <p:spTgt spid="31"/>
                                        </p:tgtEl>
                                      </p:cBhvr>
                                    </p:animEffect>
                                  </p:childTnLst>
                                </p:cTn>
                              </p:par>
                            </p:childTnLst>
                          </p:cTn>
                        </p:par>
                        <p:par>
                          <p:cTn id="77" fill="hold">
                            <p:stCondLst>
                              <p:cond delay="3200"/>
                            </p:stCondLst>
                            <p:childTnLst>
                              <p:par>
                                <p:cTn id="78" presetID="1" presetClass="exit" presetSubtype="0" fill="hold" grpId="1" nodeType="afterEffect">
                                  <p:stCondLst>
                                    <p:cond delay="0"/>
                                  </p:stCondLst>
                                  <p:childTnLst>
                                    <p:set>
                                      <p:cBhvr>
                                        <p:cTn id="79" dur="1" fill="hold">
                                          <p:stCondLst>
                                            <p:cond delay="0"/>
                                          </p:stCondLst>
                                        </p:cTn>
                                        <p:tgtEl>
                                          <p:spTgt spid="28"/>
                                        </p:tgtEl>
                                        <p:attrNameLst>
                                          <p:attrName>style.visibility</p:attrName>
                                        </p:attrNameLst>
                                      </p:cBhvr>
                                      <p:to>
                                        <p:strVal val="hidden"/>
                                      </p:to>
                                    </p:set>
                                  </p:childTnLst>
                                </p:cTn>
                              </p:par>
                            </p:childTnLst>
                          </p:cTn>
                        </p:par>
                        <p:par>
                          <p:cTn id="80" fill="hold">
                            <p:stCondLst>
                              <p:cond delay="3200"/>
                            </p:stCondLst>
                            <p:childTnLst>
                              <p:par>
                                <p:cTn id="81" presetID="1"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xit" presetSubtype="4" fill="hold" grpId="1" nodeType="clickEffect">
                                  <p:stCondLst>
                                    <p:cond delay="0"/>
                                  </p:stCondLst>
                                  <p:childTnLst>
                                    <p:animEffect transition="out" filter="wipe(down)">
                                      <p:cBhvr>
                                        <p:cTn id="86" dur="500"/>
                                        <p:tgtEl>
                                          <p:spTgt spid="31"/>
                                        </p:tgtEl>
                                      </p:cBhvr>
                                    </p:animEffect>
                                    <p:set>
                                      <p:cBhvr>
                                        <p:cTn id="87" dur="1" fill="hold">
                                          <p:stCondLst>
                                            <p:cond delay="499"/>
                                          </p:stCondLst>
                                        </p:cTn>
                                        <p:tgtEl>
                                          <p:spTgt spid="31"/>
                                        </p:tgtEl>
                                        <p:attrNameLst>
                                          <p:attrName>style.visibility</p:attrName>
                                        </p:attrNameLst>
                                      </p:cBhvr>
                                      <p:to>
                                        <p:strVal val="hidden"/>
                                      </p:to>
                                    </p:set>
                                  </p:childTnLst>
                                </p:cTn>
                              </p:par>
                            </p:childTnLst>
                          </p:cTn>
                        </p:par>
                        <p:par>
                          <p:cTn id="88" fill="hold">
                            <p:stCondLst>
                              <p:cond delay="500"/>
                            </p:stCondLst>
                            <p:childTnLst>
                              <p:par>
                                <p:cTn id="89" presetID="1" presetClass="entr" presetSubtype="0" fill="hold" grpId="0" nodeType="afterEffect">
                                  <p:stCondLst>
                                    <p:cond delay="0"/>
                                  </p:stCondLst>
                                  <p:childTnLst>
                                    <p:set>
                                      <p:cBhvr>
                                        <p:cTn id="90" dur="1" fill="hold">
                                          <p:stCondLst>
                                            <p:cond delay="0"/>
                                          </p:stCondLst>
                                        </p:cTn>
                                        <p:tgtEl>
                                          <p:spTgt spid="7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left)">
                                      <p:cBhvr>
                                        <p:cTn id="95" dur="500"/>
                                        <p:tgtEl>
                                          <p:spTgt spid="23"/>
                                        </p:tgtEl>
                                      </p:cBhvr>
                                    </p:animEffect>
                                  </p:childTnLst>
                                </p:cTn>
                              </p:par>
                            </p:childTnLst>
                          </p:cTn>
                        </p:par>
                        <p:par>
                          <p:cTn id="96" fill="hold">
                            <p:stCondLst>
                              <p:cond delay="500"/>
                            </p:stCondLst>
                            <p:childTnLst>
                              <p:par>
                                <p:cTn id="97" presetID="1" presetClass="entr" presetSubtype="0"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2" presetClass="exit" presetSubtype="2" fill="hold" grpId="1" nodeType="clickEffect">
                                  <p:stCondLst>
                                    <p:cond delay="0"/>
                                  </p:stCondLst>
                                  <p:childTnLst>
                                    <p:animEffect transition="out" filter="wipe(right)">
                                      <p:cBhvr>
                                        <p:cTn id="102" dur="500"/>
                                        <p:tgtEl>
                                          <p:spTgt spid="23"/>
                                        </p:tgtEl>
                                      </p:cBhvr>
                                    </p:animEffect>
                                    <p:set>
                                      <p:cBhvr>
                                        <p:cTn id="103" dur="1" fill="hold">
                                          <p:stCondLst>
                                            <p:cond delay="499"/>
                                          </p:stCondLst>
                                        </p:cTn>
                                        <p:tgtEl>
                                          <p:spTgt spid="23"/>
                                        </p:tgtEl>
                                        <p:attrNameLst>
                                          <p:attrName>style.visibility</p:attrName>
                                        </p:attrNameLst>
                                      </p:cBhvr>
                                      <p:to>
                                        <p:strVal val="hidden"/>
                                      </p:to>
                                    </p:set>
                                  </p:childTnLst>
                                </p:cTn>
                              </p:par>
                            </p:childTnLst>
                          </p:cTn>
                        </p:par>
                        <p:par>
                          <p:cTn id="104" fill="hold">
                            <p:stCondLst>
                              <p:cond delay="500"/>
                            </p:stCondLst>
                            <p:childTnLst>
                              <p:par>
                                <p:cTn id="105" presetID="1" presetClass="exit" presetSubtype="0" fill="hold" grpId="1" nodeType="afterEffect">
                                  <p:stCondLst>
                                    <p:cond delay="0"/>
                                  </p:stCondLst>
                                  <p:childTnLst>
                                    <p:set>
                                      <p:cBhvr>
                                        <p:cTn id="106" dur="1" fill="hold">
                                          <p:stCondLst>
                                            <p:cond delay="0"/>
                                          </p:stCondLst>
                                        </p:cTn>
                                        <p:tgtEl>
                                          <p:spTgt spid="77"/>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5"/>
                                        </p:tgtEl>
                                        <p:attrNameLst>
                                          <p:attrName>style.visibility</p:attrName>
                                        </p:attrNameLst>
                                      </p:cBhvr>
                                      <p:to>
                                        <p:strVal val="visible"/>
                                      </p:to>
                                    </p:set>
                                  </p:childTnLst>
                                </p:cTn>
                              </p:par>
                            </p:childTnLst>
                          </p:cTn>
                        </p:par>
                        <p:par>
                          <p:cTn id="111" fill="hold">
                            <p:stCondLst>
                              <p:cond delay="0"/>
                            </p:stCondLst>
                            <p:childTnLst>
                              <p:par>
                                <p:cTn id="112" presetID="22" presetClass="entr" presetSubtype="1" fill="hold" grpId="0" nodeType="afterEffect">
                                  <p:stCondLst>
                                    <p:cond delay="200"/>
                                  </p:stCondLst>
                                  <p:childTnLst>
                                    <p:set>
                                      <p:cBhvr>
                                        <p:cTn id="113" dur="1" fill="hold">
                                          <p:stCondLst>
                                            <p:cond delay="0"/>
                                          </p:stCondLst>
                                        </p:cTn>
                                        <p:tgtEl>
                                          <p:spTgt spid="38"/>
                                        </p:tgtEl>
                                        <p:attrNameLst>
                                          <p:attrName>style.visibility</p:attrName>
                                        </p:attrNameLst>
                                      </p:cBhvr>
                                      <p:to>
                                        <p:strVal val="visible"/>
                                      </p:to>
                                    </p:set>
                                    <p:animEffect transition="in" filter="wipe(up)">
                                      <p:cBhvr>
                                        <p:cTn id="114" dur="500"/>
                                        <p:tgtEl>
                                          <p:spTgt spid="38"/>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wipe(up)">
                                      <p:cBhvr>
                                        <p:cTn id="117" dur="500"/>
                                        <p:tgtEl>
                                          <p:spTgt spid="39"/>
                                        </p:tgtEl>
                                      </p:cBhvr>
                                    </p:animEffect>
                                  </p:childTnLst>
                                </p:cTn>
                              </p:par>
                            </p:childTnLst>
                          </p:cTn>
                        </p:par>
                        <p:par>
                          <p:cTn id="118" fill="hold">
                            <p:stCondLst>
                              <p:cond delay="700"/>
                            </p:stCondLst>
                            <p:childTnLst>
                              <p:par>
                                <p:cTn id="119" presetID="1"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17" grpId="0" animBg="1" autoUpdateAnimBg="0"/>
      <p:bldP spid="17" grpId="1" animBg="1" autoUpdateAnimBg="0"/>
      <p:bldP spid="18" grpId="0" animBg="1" autoUpdateAnimBg="0"/>
      <p:bldP spid="19" grpId="0" animBg="1" autoUpdateAnimBg="0"/>
      <p:bldP spid="20" grpId="0" animBg="1" autoUpdateAnimBg="0"/>
      <p:bldP spid="21" grpId="0" autoUpdateAnimBg="0"/>
      <p:bldP spid="22" grpId="0" animBg="1" autoUpdateAnimBg="0"/>
      <p:bldP spid="23" grpId="0" animBg="1"/>
      <p:bldP spid="23" grpId="1" animBg="1"/>
      <p:bldP spid="24" grpId="0" animBg="1" autoUpdateAnimBg="0"/>
      <p:bldP spid="24" grpId="1" animBg="1" autoUpdateAnimBg="0"/>
      <p:bldP spid="25" grpId="0" autoUpdateAnimBg="0"/>
      <p:bldP spid="26" grpId="0" animBg="1" autoUpdateAnimBg="0"/>
      <p:bldP spid="26" grpId="1" animBg="1" autoUpdateAnimBg="0"/>
      <p:bldP spid="27" grpId="0" animBg="1"/>
      <p:bldP spid="27" grpId="1" animBg="1"/>
      <p:bldP spid="28" grpId="0" animBg="1" autoUpdateAnimBg="0"/>
      <p:bldP spid="28" grpId="1" animBg="1" autoUpdateAnimBg="0"/>
      <p:bldP spid="29" grpId="0" animBg="1" autoUpdateAnimBg="0"/>
      <p:bldP spid="30" grpId="0" animBg="1" autoUpdateAnimBg="0"/>
      <p:bldP spid="31" grpId="0" animBg="1"/>
      <p:bldP spid="31" grpId="1" animBg="1"/>
      <p:bldP spid="33" grpId="0" animBg="1"/>
      <p:bldP spid="33" grpId="1" animBg="1"/>
      <p:bldP spid="34" grpId="0" animBg="1" autoUpdateAnimBg="0"/>
      <p:bldP spid="35" grpId="0" animBg="1" autoUpdateAnimBg="0"/>
      <p:bldP spid="36" grpId="0" animBg="1" autoUpdateAnimBg="0"/>
      <p:bldP spid="37" grpId="0" animBg="1" autoUpdateAnimBg="0"/>
      <p:bldP spid="38" grpId="0" animBg="1"/>
      <p:bldP spid="39" grpId="0" animBg="1"/>
      <p:bldP spid="66" grpId="0" animBg="1"/>
      <p:bldP spid="66" grpId="1" animBg="1"/>
      <p:bldP spid="77" grpId="0" animBg="1"/>
      <p:bldP spid="77" grpId="1"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5"/>
          <p:cNvSpPr>
            <a:spLocks/>
          </p:cNvSpPr>
          <p:nvPr/>
        </p:nvSpPr>
        <p:spPr bwMode="auto">
          <a:xfrm>
            <a:off x="7090173" y="6474029"/>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72710" name="Rectangle 6"/>
          <p:cNvSpPr>
            <a:spLocks/>
          </p:cNvSpPr>
          <p:nvPr/>
        </p:nvSpPr>
        <p:spPr bwMode="auto">
          <a:xfrm>
            <a:off x="455414" y="2741420"/>
            <a:ext cx="2571750" cy="1241227"/>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a:r>
              <a:rPr lang="en-US" sz="2300" dirty="0">
                <a:solidFill>
                  <a:srgbClr val="001F67"/>
                </a:solidFill>
                <a:latin typeface="Tahoma"/>
                <a:ea typeface="Gill Sans" pitchFamily="31" charset="0"/>
                <a:cs typeface="Gill Sans" pitchFamily="31" charset="0"/>
              </a:rPr>
              <a:t>Runtime Unfairness</a:t>
            </a:r>
          </a:p>
          <a:p>
            <a:pPr marL="40170" algn="ctr" defTabSz="914165"/>
            <a:r>
              <a:rPr lang="en-US" sz="2300" dirty="0">
                <a:solidFill>
                  <a:srgbClr val="001F67"/>
                </a:solidFill>
                <a:latin typeface="Tahoma"/>
                <a:ea typeface="Gill Sans" pitchFamily="31" charset="0"/>
                <a:cs typeface="Gill Sans" pitchFamily="31" charset="0"/>
              </a:rPr>
              <a:t>Evaluation</a:t>
            </a:r>
          </a:p>
        </p:txBody>
      </p:sp>
      <p:sp>
        <p:nvSpPr>
          <p:cNvPr id="72711" name="Rectangle 7"/>
          <p:cNvSpPr>
            <a:spLocks/>
          </p:cNvSpPr>
          <p:nvPr/>
        </p:nvSpPr>
        <p:spPr bwMode="auto">
          <a:xfrm>
            <a:off x="6170414" y="2741420"/>
            <a:ext cx="2571750" cy="1241227"/>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a:r>
              <a:rPr lang="en-US" sz="2300" dirty="0">
                <a:solidFill>
                  <a:srgbClr val="9A9A9A"/>
                </a:solidFill>
                <a:latin typeface="Tahoma"/>
                <a:ea typeface="Gill Sans" pitchFamily="31" charset="0"/>
                <a:cs typeface="Gill Sans" pitchFamily="31" charset="0"/>
              </a:rPr>
              <a:t>Dynamic</a:t>
            </a:r>
          </a:p>
          <a:p>
            <a:pPr marL="40170" algn="ctr" defTabSz="914165"/>
            <a:r>
              <a:rPr lang="en-US" sz="2300" dirty="0">
                <a:solidFill>
                  <a:srgbClr val="9A9A9A"/>
                </a:solidFill>
                <a:latin typeface="Tahoma"/>
                <a:ea typeface="Gill Sans" pitchFamily="31" charset="0"/>
                <a:cs typeface="Gill Sans" pitchFamily="31" charset="0"/>
              </a:rPr>
              <a:t>Request Throttling</a:t>
            </a:r>
          </a:p>
        </p:txBody>
      </p:sp>
      <p:sp>
        <p:nvSpPr>
          <p:cNvPr id="72712" name="Rectangle 8"/>
          <p:cNvSpPr>
            <a:spLocks/>
          </p:cNvSpPr>
          <p:nvPr/>
        </p:nvSpPr>
        <p:spPr bwMode="auto">
          <a:xfrm>
            <a:off x="187524" y="4143375"/>
            <a:ext cx="4277320" cy="1848445"/>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defTabSz="914165"/>
            <a:r>
              <a:rPr lang="en-US" dirty="0">
                <a:solidFill>
                  <a:srgbClr val="808080"/>
                </a:solidFill>
                <a:latin typeface="Verdana" pitchFamily="31" charset="0"/>
                <a:ea typeface="Verdana" pitchFamily="31" charset="0"/>
                <a:cs typeface="Verdana" pitchFamily="31" charset="0"/>
                <a:sym typeface="Verdana" pitchFamily="31" charset="0"/>
              </a:rPr>
              <a:t>1- Estimating system unfairness </a:t>
            </a:r>
          </a:p>
          <a:p>
            <a:pPr marL="40170" defTabSz="914165"/>
            <a:r>
              <a:rPr lang="en-US" dirty="0">
                <a:solidFill>
                  <a:srgbClr val="808080"/>
                </a:solidFill>
                <a:latin typeface="Verdana" pitchFamily="31" charset="0"/>
                <a:ea typeface="Verdana" pitchFamily="31" charset="0"/>
                <a:cs typeface="Verdana" pitchFamily="31" charset="0"/>
                <a:sym typeface="Verdana" pitchFamily="31" charset="0"/>
              </a:rPr>
              <a:t>2- Find app. with the highest slowdown (App-slowest)</a:t>
            </a:r>
          </a:p>
          <a:p>
            <a:pPr marL="40170" defTabSz="914165"/>
            <a:r>
              <a:rPr lang="en-US" dirty="0">
                <a:solidFill>
                  <a:srgbClr val="000000"/>
                </a:solidFill>
                <a:latin typeface="Verdana" pitchFamily="31" charset="0"/>
                <a:ea typeface="Verdana" pitchFamily="31" charset="0"/>
                <a:cs typeface="Verdana" pitchFamily="31" charset="0"/>
                <a:sym typeface="Verdana" pitchFamily="31" charset="0"/>
              </a:rPr>
              <a:t>3- Find app. causing most interference for App-slowest </a:t>
            </a:r>
            <a:br>
              <a:rPr lang="en-US" dirty="0">
                <a:solidFill>
                  <a:srgbClr val="000000"/>
                </a:solidFill>
                <a:latin typeface="Verdana" pitchFamily="31" charset="0"/>
                <a:ea typeface="Verdana" pitchFamily="31" charset="0"/>
                <a:cs typeface="Verdana" pitchFamily="31" charset="0"/>
                <a:sym typeface="Verdana" pitchFamily="31" charset="0"/>
              </a:rPr>
            </a:br>
            <a:r>
              <a:rPr lang="en-US" dirty="0">
                <a:solidFill>
                  <a:srgbClr val="000000"/>
                </a:solidFill>
                <a:latin typeface="Verdana" pitchFamily="31" charset="0"/>
                <a:ea typeface="Verdana" pitchFamily="31" charset="0"/>
                <a:cs typeface="Verdana" pitchFamily="31" charset="0"/>
                <a:sym typeface="Verdana" pitchFamily="31" charset="0"/>
              </a:rPr>
              <a:t>(App-interfering)</a:t>
            </a:r>
          </a:p>
        </p:txBody>
      </p:sp>
      <p:sp>
        <p:nvSpPr>
          <p:cNvPr id="72713" name="Rectangle 9"/>
          <p:cNvSpPr>
            <a:spLocks/>
          </p:cNvSpPr>
          <p:nvPr/>
        </p:nvSpPr>
        <p:spPr bwMode="auto">
          <a:xfrm>
            <a:off x="4679156" y="4143375"/>
            <a:ext cx="4277320" cy="1848445"/>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defTabSz="914165"/>
            <a:r>
              <a:rPr lang="en-US" dirty="0">
                <a:solidFill>
                  <a:srgbClr val="808080"/>
                </a:solidFill>
                <a:latin typeface="Verdana" pitchFamily="31" charset="0"/>
                <a:ea typeface="Verdana" pitchFamily="31" charset="0"/>
                <a:cs typeface="Verdana" pitchFamily="31" charset="0"/>
                <a:sym typeface="Verdana" pitchFamily="31" charset="0"/>
              </a:rPr>
              <a:t>if (Unfairness Estimate &gt;Target) </a:t>
            </a:r>
          </a:p>
          <a:p>
            <a:pPr marL="40170" defTabSz="914165"/>
            <a:r>
              <a:rPr lang="en-US" dirty="0">
                <a:solidFill>
                  <a:srgbClr val="808080"/>
                </a:solidFill>
                <a:latin typeface="Verdana" pitchFamily="31" charset="0"/>
                <a:ea typeface="Verdana" pitchFamily="31" charset="0"/>
                <a:cs typeface="Verdana" pitchFamily="31" charset="0"/>
                <a:sym typeface="Verdana" pitchFamily="31" charset="0"/>
              </a:rPr>
              <a:t>{</a:t>
            </a:r>
          </a:p>
          <a:p>
            <a:pPr marL="40170" defTabSz="914165"/>
            <a:r>
              <a:rPr lang="en-US" dirty="0">
                <a:solidFill>
                  <a:srgbClr val="808080"/>
                </a:solidFill>
                <a:latin typeface="Verdana" pitchFamily="31" charset="0"/>
                <a:ea typeface="Verdana" pitchFamily="31" charset="0"/>
                <a:cs typeface="Verdana" pitchFamily="31" charset="0"/>
                <a:sym typeface="Verdana" pitchFamily="31" charset="0"/>
              </a:rPr>
              <a:t> 1-Throttle down App-interfering</a:t>
            </a:r>
          </a:p>
          <a:p>
            <a:pPr marL="40170" defTabSz="914165"/>
            <a:r>
              <a:rPr lang="en-US" dirty="0">
                <a:solidFill>
                  <a:srgbClr val="808080"/>
                </a:solidFill>
                <a:latin typeface="Verdana" pitchFamily="31" charset="0"/>
                <a:ea typeface="Verdana" pitchFamily="31" charset="0"/>
                <a:cs typeface="Verdana" pitchFamily="31" charset="0"/>
                <a:sym typeface="Verdana" pitchFamily="31" charset="0"/>
              </a:rPr>
              <a:t> 2-Throttle up App-slowest</a:t>
            </a:r>
          </a:p>
          <a:p>
            <a:pPr marL="40170" defTabSz="914165"/>
            <a:r>
              <a:rPr lang="en-US" dirty="0">
                <a:solidFill>
                  <a:srgbClr val="808080"/>
                </a:solidFill>
                <a:latin typeface="Verdana" pitchFamily="31" charset="0"/>
                <a:ea typeface="Verdana" pitchFamily="31" charset="0"/>
                <a:cs typeface="Verdana" pitchFamily="31" charset="0"/>
                <a:sym typeface="Verdana" pitchFamily="31" charset="0"/>
              </a:rPr>
              <a:t>}</a:t>
            </a:r>
          </a:p>
        </p:txBody>
      </p:sp>
      <p:sp>
        <p:nvSpPr>
          <p:cNvPr id="72714" name="AutoShape 10"/>
          <p:cNvSpPr>
            <a:spLocks/>
          </p:cNvSpPr>
          <p:nvPr/>
        </p:nvSpPr>
        <p:spPr bwMode="auto">
          <a:xfrm>
            <a:off x="250031" y="2482453"/>
            <a:ext cx="8706445" cy="1598414"/>
          </a:xfrm>
          <a:prstGeom prst="roundRect">
            <a:avLst>
              <a:gd name="adj" fmla="val 8380"/>
            </a:avLst>
          </a:prstGeom>
          <a:noFill/>
          <a:ln w="25400">
            <a:solidFill>
              <a:schemeClr val="tx1"/>
            </a:solidFill>
            <a:prstDash val="sysDot"/>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
        <p:nvSpPr>
          <p:cNvPr id="72715" name="Rectangle 11"/>
          <p:cNvSpPr>
            <a:spLocks/>
          </p:cNvSpPr>
          <p:nvPr/>
        </p:nvSpPr>
        <p:spPr bwMode="auto">
          <a:xfrm>
            <a:off x="193105" y="2071694"/>
            <a:ext cx="643762" cy="430887"/>
          </a:xfrm>
          <a:prstGeom prst="rect">
            <a:avLst/>
          </a:prstGeom>
          <a:noFill/>
          <a:ln w="12700">
            <a:noFill/>
            <a:miter lim="800000"/>
            <a:headEnd/>
            <a:tailEnd/>
          </a:ln>
        </p:spPr>
        <p:txBody>
          <a:bodyPr wrap="none" lIns="0" tIns="0" rIns="40626" bIns="0">
            <a:prstTxWarp prst="textNoShape">
              <a:avLst/>
            </a:prstTxWarp>
            <a:spAutoFit/>
          </a:bodyPr>
          <a:lstStyle/>
          <a:p>
            <a:pPr marL="40170" defTabSz="914165"/>
            <a:r>
              <a:rPr lang="en-US" sz="2800" dirty="0">
                <a:solidFill>
                  <a:srgbClr val="000000"/>
                </a:solidFill>
                <a:latin typeface="Tahoma"/>
                <a:ea typeface="Gill Sans" pitchFamily="31" charset="0"/>
                <a:cs typeface="Gill Sans" pitchFamily="31" charset="0"/>
              </a:rPr>
              <a:t>FST</a:t>
            </a:r>
          </a:p>
        </p:txBody>
      </p:sp>
      <p:sp>
        <p:nvSpPr>
          <p:cNvPr id="72716" name="Line 12"/>
          <p:cNvSpPr>
            <a:spLocks noChangeShapeType="1"/>
          </p:cNvSpPr>
          <p:nvPr/>
        </p:nvSpPr>
        <p:spPr bwMode="auto">
          <a:xfrm flipH="1">
            <a:off x="3011537" y="2964656"/>
            <a:ext cx="3143250" cy="0"/>
          </a:xfrm>
          <a:prstGeom prst="line">
            <a:avLst/>
          </a:prstGeom>
          <a:noFill/>
          <a:ln w="25400">
            <a:solidFill>
              <a:srgbClr val="80808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72717" name="Rectangle 13"/>
          <p:cNvSpPr>
            <a:spLocks/>
          </p:cNvSpPr>
          <p:nvPr/>
        </p:nvSpPr>
        <p:spPr bwMode="auto">
          <a:xfrm>
            <a:off x="3508251" y="2594075"/>
            <a:ext cx="2388900" cy="323165"/>
          </a:xfrm>
          <a:prstGeom prst="rect">
            <a:avLst/>
          </a:prstGeom>
          <a:noFill/>
          <a:ln w="12700">
            <a:noFill/>
            <a:miter lim="800000"/>
            <a:headEnd/>
            <a:tailEnd/>
          </a:ln>
        </p:spPr>
        <p:txBody>
          <a:bodyPr wrap="none" lIns="0" tIns="0" rIns="40626" bIns="0">
            <a:prstTxWarp prst="textNoShape">
              <a:avLst/>
            </a:prstTxWarp>
            <a:spAutoFit/>
          </a:bodyPr>
          <a:lstStyle/>
          <a:p>
            <a:pPr marL="40170" defTabSz="914165"/>
            <a:r>
              <a:rPr lang="en-US" sz="2100" dirty="0">
                <a:solidFill>
                  <a:srgbClr val="9A9A9A"/>
                </a:solidFill>
                <a:latin typeface="Tahoma"/>
                <a:ea typeface="Gill Sans" pitchFamily="31" charset="0"/>
                <a:cs typeface="Gill Sans" pitchFamily="31" charset="0"/>
              </a:rPr>
              <a:t>Unfairness Estimate</a:t>
            </a:r>
          </a:p>
        </p:txBody>
      </p:sp>
      <p:sp>
        <p:nvSpPr>
          <p:cNvPr id="72718" name="Line 14"/>
          <p:cNvSpPr>
            <a:spLocks noChangeShapeType="1"/>
          </p:cNvSpPr>
          <p:nvPr/>
        </p:nvSpPr>
        <p:spPr bwMode="auto">
          <a:xfrm rot="10800000">
            <a:off x="3023822" y="3333006"/>
            <a:ext cx="3130971" cy="0"/>
          </a:xfrm>
          <a:prstGeom prst="line">
            <a:avLst/>
          </a:prstGeom>
          <a:noFill/>
          <a:ln w="25400">
            <a:solidFill>
              <a:srgbClr val="808080"/>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72719" name="Rectangle 15"/>
          <p:cNvSpPr>
            <a:spLocks/>
          </p:cNvSpPr>
          <p:nvPr/>
        </p:nvSpPr>
        <p:spPr bwMode="auto">
          <a:xfrm>
            <a:off x="3993805" y="2969122"/>
            <a:ext cx="1477893" cy="323165"/>
          </a:xfrm>
          <a:prstGeom prst="rect">
            <a:avLst/>
          </a:prstGeom>
          <a:noFill/>
          <a:ln w="12700">
            <a:noFill/>
            <a:miter lim="800000"/>
            <a:headEnd/>
            <a:tailEnd/>
          </a:ln>
        </p:spPr>
        <p:txBody>
          <a:bodyPr wrap="none" lIns="0" tIns="0" rIns="40626" bIns="0">
            <a:prstTxWarp prst="textNoShape">
              <a:avLst/>
            </a:prstTxWarp>
            <a:spAutoFit/>
          </a:bodyPr>
          <a:lstStyle/>
          <a:p>
            <a:pPr marL="40170" defTabSz="914165"/>
            <a:r>
              <a:rPr lang="en-US" sz="2100" dirty="0">
                <a:solidFill>
                  <a:srgbClr val="9A9A9A"/>
                </a:solidFill>
                <a:latin typeface="Tahoma"/>
                <a:ea typeface="Gill Sans" pitchFamily="31" charset="0"/>
                <a:cs typeface="Gill Sans" pitchFamily="31" charset="0"/>
              </a:rPr>
              <a:t>App-slowest</a:t>
            </a:r>
          </a:p>
        </p:txBody>
      </p:sp>
      <p:sp>
        <p:nvSpPr>
          <p:cNvPr id="72720" name="Line 16"/>
          <p:cNvSpPr>
            <a:spLocks noChangeShapeType="1"/>
          </p:cNvSpPr>
          <p:nvPr/>
        </p:nvSpPr>
        <p:spPr bwMode="auto">
          <a:xfrm rot="10800000">
            <a:off x="3023822" y="3713634"/>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a:endParaRPr lang="en-US">
              <a:solidFill>
                <a:srgbClr val="000000"/>
              </a:solidFill>
              <a:latin typeface="Tahoma"/>
            </a:endParaRPr>
          </a:p>
        </p:txBody>
      </p:sp>
      <p:sp>
        <p:nvSpPr>
          <p:cNvPr id="72721" name="Rectangle 17"/>
          <p:cNvSpPr>
            <a:spLocks/>
          </p:cNvSpPr>
          <p:nvPr/>
        </p:nvSpPr>
        <p:spPr bwMode="auto">
          <a:xfrm>
            <a:off x="3808517" y="3335240"/>
            <a:ext cx="1821099" cy="323165"/>
          </a:xfrm>
          <a:prstGeom prst="rect">
            <a:avLst/>
          </a:prstGeom>
          <a:noFill/>
          <a:ln w="12700">
            <a:noFill/>
            <a:miter lim="800000"/>
            <a:headEnd/>
            <a:tailEnd/>
          </a:ln>
        </p:spPr>
        <p:txBody>
          <a:bodyPr wrap="none" lIns="0" tIns="0" rIns="40626" bIns="0">
            <a:prstTxWarp prst="textNoShape">
              <a:avLst/>
            </a:prstTxWarp>
            <a:spAutoFit/>
          </a:bodyPr>
          <a:lstStyle/>
          <a:p>
            <a:pPr marL="40170" defTabSz="914165"/>
            <a:r>
              <a:rPr lang="en-US" sz="2100" dirty="0">
                <a:solidFill>
                  <a:srgbClr val="9B2C01"/>
                </a:solidFill>
                <a:latin typeface="Tahoma"/>
                <a:ea typeface="Gill Sans" pitchFamily="31" charset="0"/>
                <a:cs typeface="Gill Sans" pitchFamily="31" charset="0"/>
              </a:rPr>
              <a:t>App-interfering</a:t>
            </a:r>
          </a:p>
        </p:txBody>
      </p:sp>
      <p:sp>
        <p:nvSpPr>
          <p:cNvPr id="72722" name="Text Box 18"/>
          <p:cNvSpPr txBox="1">
            <a:spLocks noChangeArrowheads="1"/>
          </p:cNvSpPr>
          <p:nvPr/>
        </p:nvSpPr>
        <p:spPr bwMode="auto">
          <a:xfrm>
            <a:off x="8108157" y="6545461"/>
            <a:ext cx="261193" cy="241102"/>
          </a:xfrm>
          <a:prstGeom prst="rect">
            <a:avLst/>
          </a:prstGeom>
          <a:noFill/>
          <a:ln w="12700">
            <a:noFill/>
            <a:miter lim="800000"/>
            <a:headEnd/>
            <a:tailEnd/>
          </a:ln>
        </p:spPr>
        <p:txBody>
          <a:bodyPr wrap="none" lIns="64270" tIns="32135" rIns="64270" bIns="32135">
            <a:prstTxWarp prst="textNoShape">
              <a:avLst/>
            </a:prstTxWarp>
          </a:bodyPr>
          <a:lstStyle/>
          <a:p>
            <a:pPr algn="ctr" defTabSz="914165"/>
            <a:fld id="{38D3A671-A0DC-7043-95EC-C350B0A062CD}" type="slidenum">
              <a:rPr lang="en-US" sz="1100">
                <a:solidFill>
                  <a:srgbClr val="000000"/>
                </a:solidFill>
                <a:latin typeface="Verdana" pitchFamily="31" charset="0"/>
                <a:ea typeface="Verdana" pitchFamily="31" charset="0"/>
                <a:cs typeface="Verdana" pitchFamily="31" charset="0"/>
                <a:sym typeface="Verdana" pitchFamily="31" charset="0"/>
              </a:rPr>
              <a:pPr algn="ctr" defTabSz="914165"/>
              <a:t>174</a:t>
            </a:fld>
            <a:endParaRPr lang="en-US" sz="1100" dirty="0">
              <a:solidFill>
                <a:srgbClr val="000000"/>
              </a:solidFill>
              <a:latin typeface="Verdana" pitchFamily="31" charset="0"/>
              <a:ea typeface="Verdana" pitchFamily="31" charset="0"/>
              <a:cs typeface="Verdana" pitchFamily="31" charset="0"/>
              <a:sym typeface="Verdana" pitchFamily="31" charset="0"/>
            </a:endParaRPr>
          </a:p>
        </p:txBody>
      </p:sp>
      <p:sp>
        <p:nvSpPr>
          <p:cNvPr id="22" name="Title 1"/>
          <p:cNvSpPr>
            <a:spLocks noGrp="1"/>
          </p:cNvSpPr>
          <p:nvPr>
            <p:ph type="title"/>
          </p:nvPr>
        </p:nvSpPr>
        <p:spPr>
          <a:xfrm>
            <a:off x="228600" y="152401"/>
            <a:ext cx="8610600" cy="1066800"/>
          </a:xfrm>
        </p:spPr>
        <p:txBody>
          <a:bodyPr/>
          <a:lstStyle/>
          <a:p>
            <a:r>
              <a:rPr lang="en-US" dirty="0" smtClean="0"/>
              <a:t>Fairness via Source Throttling (FST)</a:t>
            </a:r>
            <a:br>
              <a:rPr lang="en-US" dirty="0" smtClean="0"/>
            </a:br>
            <a:endParaRPr lang="en-US" dirty="0"/>
          </a:p>
        </p:txBody>
      </p:sp>
    </p:spTree>
    <p:extLst>
      <p:ext uri="{BB962C8B-B14F-4D97-AF65-F5344CB8AC3E}">
        <p14:creationId xmlns:p14="http://schemas.microsoft.com/office/powerpoint/2010/main" val="23541734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Inter-Core Interference</a:t>
            </a:r>
          </a:p>
        </p:txBody>
      </p:sp>
      <p:sp>
        <p:nvSpPr>
          <p:cNvPr id="3" name="Content Placeholder 2"/>
          <p:cNvSpPr>
            <a:spLocks noGrp="1"/>
          </p:cNvSpPr>
          <p:nvPr>
            <p:ph idx="1"/>
          </p:nvPr>
        </p:nvSpPr>
        <p:spPr/>
        <p:txBody>
          <a:bodyPr/>
          <a:lstStyle/>
          <a:p>
            <a:r>
              <a:rPr lang="en-US" dirty="0" smtClean="0"/>
              <a:t>To identify App-interfering, for each core </a:t>
            </a:r>
            <a:r>
              <a:rPr lang="en-US" dirty="0" smtClean="0">
                <a:latin typeface="Verdana Italic" charset="0"/>
                <a:ea typeface="Verdana Italic" charset="0"/>
                <a:cs typeface="Verdana Italic" charset="0"/>
                <a:sym typeface="Verdana Italic" charset="0"/>
              </a:rPr>
              <a:t>i</a:t>
            </a:r>
          </a:p>
          <a:p>
            <a:pPr lvl="1"/>
            <a:r>
              <a:rPr lang="en-US" sz="2400" dirty="0">
                <a:ea typeface="Verdana" pitchFamily="31" charset="0"/>
                <a:cs typeface="Verdana" pitchFamily="31" charset="0"/>
              </a:rPr>
              <a:t>FST separately tracks interference caused by each core </a:t>
            </a:r>
            <a:r>
              <a:rPr lang="en-US" sz="2400" dirty="0" err="1">
                <a:ea typeface="Verdana Italic" charset="0"/>
                <a:cs typeface="Verdana Italic" charset="0"/>
                <a:sym typeface="Verdana Italic" charset="0"/>
              </a:rPr>
              <a:t>j</a:t>
            </a:r>
            <a:r>
              <a:rPr lang="en-US" sz="2400" dirty="0">
                <a:ea typeface="Verdana" pitchFamily="31" charset="0"/>
                <a:cs typeface="Verdana" pitchFamily="31" charset="0"/>
              </a:rPr>
              <a:t> ( </a:t>
            </a:r>
            <a:r>
              <a:rPr lang="en-US" sz="2400" dirty="0" err="1">
                <a:ea typeface="Verdana Italic" charset="0"/>
                <a:cs typeface="Verdana Italic" charset="0"/>
                <a:sym typeface="Verdana Italic" charset="0"/>
              </a:rPr>
              <a:t>j</a:t>
            </a:r>
            <a:r>
              <a:rPr lang="en-US" sz="2400" dirty="0">
                <a:ea typeface="Verdana Italic" charset="0"/>
                <a:cs typeface="Verdana Italic" charset="0"/>
                <a:sym typeface="Verdana Italic" charset="0"/>
              </a:rPr>
              <a:t> ≠ </a:t>
            </a:r>
            <a:r>
              <a:rPr lang="en-US" sz="2400" dirty="0" err="1">
                <a:ea typeface="Verdana Italic" charset="0"/>
                <a:cs typeface="Verdana Italic" charset="0"/>
                <a:sym typeface="Verdana Italic" charset="0"/>
              </a:rPr>
              <a:t>i</a:t>
            </a:r>
            <a:r>
              <a:rPr lang="en-US" sz="2400" dirty="0">
                <a:ea typeface="Verdana Italic" charset="0"/>
                <a:cs typeface="Verdana Italic" charset="0"/>
                <a:sym typeface="Verdana Italic" charset="0"/>
              </a:rPr>
              <a:t> </a:t>
            </a:r>
            <a:r>
              <a:rPr lang="en-US" sz="2400" dirty="0">
                <a:ea typeface="Verdana" pitchFamily="31" charset="0"/>
                <a:cs typeface="Verdana" pitchFamily="31" charset="0"/>
              </a:rPr>
              <a:t>)</a:t>
            </a:r>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175</a:t>
            </a:fld>
            <a:endParaRPr lang="en-US" altLang="en-US">
              <a:solidFill>
                <a:srgbClr val="000000"/>
              </a:solidFill>
            </a:endParaRPr>
          </a:p>
        </p:txBody>
      </p:sp>
      <p:sp>
        <p:nvSpPr>
          <p:cNvPr id="81" name="Rectangle 6"/>
          <p:cNvSpPr>
            <a:spLocks/>
          </p:cNvSpPr>
          <p:nvPr/>
        </p:nvSpPr>
        <p:spPr bwMode="auto">
          <a:xfrm>
            <a:off x="7072312"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3</a:t>
            </a:r>
          </a:p>
        </p:txBody>
      </p:sp>
      <p:sp>
        <p:nvSpPr>
          <p:cNvPr id="82" name="Rectangle 7"/>
          <p:cNvSpPr>
            <a:spLocks/>
          </p:cNvSpPr>
          <p:nvPr/>
        </p:nvSpPr>
        <p:spPr bwMode="auto">
          <a:xfrm>
            <a:off x="6116836"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2</a:t>
            </a:r>
          </a:p>
        </p:txBody>
      </p:sp>
      <p:sp>
        <p:nvSpPr>
          <p:cNvPr id="83" name="Rectangle 8"/>
          <p:cNvSpPr>
            <a:spLocks/>
          </p:cNvSpPr>
          <p:nvPr/>
        </p:nvSpPr>
        <p:spPr bwMode="auto">
          <a:xfrm>
            <a:off x="5161359"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1</a:t>
            </a:r>
          </a:p>
        </p:txBody>
      </p:sp>
      <p:sp>
        <p:nvSpPr>
          <p:cNvPr id="84" name="Rectangle 9"/>
          <p:cNvSpPr>
            <a:spLocks/>
          </p:cNvSpPr>
          <p:nvPr/>
        </p:nvSpPr>
        <p:spPr bwMode="auto">
          <a:xfrm>
            <a:off x="4205883"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0</a:t>
            </a:r>
          </a:p>
        </p:txBody>
      </p:sp>
      <p:sp>
        <p:nvSpPr>
          <p:cNvPr id="85" name="Rectangle 10"/>
          <p:cNvSpPr>
            <a:spLocks/>
          </p:cNvSpPr>
          <p:nvPr/>
        </p:nvSpPr>
        <p:spPr bwMode="auto">
          <a:xfrm>
            <a:off x="2035969" y="422857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86" name="Rectangle 11"/>
          <p:cNvSpPr>
            <a:spLocks/>
          </p:cNvSpPr>
          <p:nvPr/>
        </p:nvSpPr>
        <p:spPr bwMode="auto">
          <a:xfrm>
            <a:off x="2035969" y="5059038"/>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87" name="Rectangle 12"/>
          <p:cNvSpPr>
            <a:spLocks/>
          </p:cNvSpPr>
          <p:nvPr/>
        </p:nvSpPr>
        <p:spPr bwMode="auto">
          <a:xfrm>
            <a:off x="2277070" y="5059038"/>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88" name="Rectangle 13"/>
          <p:cNvSpPr>
            <a:spLocks/>
          </p:cNvSpPr>
          <p:nvPr/>
        </p:nvSpPr>
        <p:spPr bwMode="auto">
          <a:xfrm>
            <a:off x="2518172" y="5059038"/>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89" name="Rectangle 14"/>
          <p:cNvSpPr>
            <a:spLocks/>
          </p:cNvSpPr>
          <p:nvPr/>
        </p:nvSpPr>
        <p:spPr bwMode="auto">
          <a:xfrm>
            <a:off x="2759273" y="5059038"/>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a:t>
            </a:r>
          </a:p>
        </p:txBody>
      </p:sp>
      <p:sp>
        <p:nvSpPr>
          <p:cNvPr id="90" name="Rectangle 15"/>
          <p:cNvSpPr>
            <a:spLocks/>
          </p:cNvSpPr>
          <p:nvPr/>
        </p:nvSpPr>
        <p:spPr bwMode="auto">
          <a:xfrm>
            <a:off x="1333478" y="2871266"/>
            <a:ext cx="2390609" cy="646331"/>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Interference per core</a:t>
            </a:r>
          </a:p>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bit vector</a:t>
            </a:r>
          </a:p>
        </p:txBody>
      </p:sp>
      <p:grpSp>
        <p:nvGrpSpPr>
          <p:cNvPr id="91" name="Group 16"/>
          <p:cNvGrpSpPr>
            <a:grpSpLocks/>
          </p:cNvGrpSpPr>
          <p:nvPr/>
        </p:nvGrpSpPr>
        <p:grpSpPr bwMode="auto">
          <a:xfrm>
            <a:off x="1256856" y="3933902"/>
            <a:ext cx="1665387" cy="292447"/>
            <a:chOff x="0" y="0"/>
            <a:chExt cx="1492" cy="262"/>
          </a:xfrm>
        </p:grpSpPr>
        <p:sp>
          <p:nvSpPr>
            <p:cNvPr id="92" name="Rectangle 17"/>
            <p:cNvSpPr>
              <a:spLocks/>
            </p:cNvSpPr>
            <p:nvPr/>
          </p:nvSpPr>
          <p:spPr bwMode="auto">
            <a:xfrm>
              <a:off x="0" y="0"/>
              <a:ext cx="702"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Core #</a:t>
              </a:r>
            </a:p>
          </p:txBody>
        </p:sp>
        <p:grpSp>
          <p:nvGrpSpPr>
            <p:cNvPr id="93" name="Group 18"/>
            <p:cNvGrpSpPr>
              <a:grpSpLocks/>
            </p:cNvGrpSpPr>
            <p:nvPr/>
          </p:nvGrpSpPr>
          <p:grpSpPr bwMode="auto">
            <a:xfrm>
              <a:off x="682" y="0"/>
              <a:ext cx="810" cy="262"/>
              <a:chOff x="0" y="0"/>
              <a:chExt cx="810" cy="262"/>
            </a:xfrm>
          </p:grpSpPr>
          <p:sp>
            <p:nvSpPr>
              <p:cNvPr id="94" name="Rectangle 19"/>
              <p:cNvSpPr>
                <a:spLocks/>
              </p:cNvSpPr>
              <p:nvPr/>
            </p:nvSpPr>
            <p:spPr bwMode="auto">
              <a:xfrm>
                <a:off x="0" y="0"/>
                <a:ext cx="174"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Arial" pitchFamily="31" charset="0"/>
                    <a:ea typeface="Arial" pitchFamily="31" charset="0"/>
                    <a:cs typeface="Arial" pitchFamily="31" charset="0"/>
                    <a:sym typeface="Arial" pitchFamily="31" charset="0"/>
                  </a:rPr>
                  <a:t>0</a:t>
                </a:r>
              </a:p>
            </p:txBody>
          </p:sp>
          <p:sp>
            <p:nvSpPr>
              <p:cNvPr id="95" name="Rectangle 20"/>
              <p:cNvSpPr>
                <a:spLocks/>
              </p:cNvSpPr>
              <p:nvPr/>
            </p:nvSpPr>
            <p:spPr bwMode="auto">
              <a:xfrm>
                <a:off x="217" y="0"/>
                <a:ext cx="161"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1</a:t>
                </a:r>
              </a:p>
            </p:txBody>
          </p:sp>
          <p:sp>
            <p:nvSpPr>
              <p:cNvPr id="96" name="Rectangle 21"/>
              <p:cNvSpPr>
                <a:spLocks/>
              </p:cNvSpPr>
              <p:nvPr/>
            </p:nvSpPr>
            <p:spPr bwMode="auto">
              <a:xfrm>
                <a:off x="433" y="0"/>
                <a:ext cx="161"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2</a:t>
                </a:r>
              </a:p>
            </p:txBody>
          </p:sp>
          <p:sp>
            <p:nvSpPr>
              <p:cNvPr id="97" name="Rectangle 22"/>
              <p:cNvSpPr>
                <a:spLocks/>
              </p:cNvSpPr>
              <p:nvPr/>
            </p:nvSpPr>
            <p:spPr bwMode="auto">
              <a:xfrm>
                <a:off x="649" y="0"/>
                <a:ext cx="161"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3</a:t>
                </a:r>
              </a:p>
            </p:txBody>
          </p:sp>
        </p:grpSp>
      </p:grpSp>
      <p:sp>
        <p:nvSpPr>
          <p:cNvPr id="98" name="Rectangle 23"/>
          <p:cNvSpPr>
            <a:spLocks/>
          </p:cNvSpPr>
          <p:nvPr/>
        </p:nvSpPr>
        <p:spPr bwMode="auto">
          <a:xfrm>
            <a:off x="4205883"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a:solidFill>
                  <a:srgbClr val="000000"/>
                </a:solidFill>
                <a:latin typeface="Gill Sans" charset="0"/>
                <a:ea typeface="Gill Sans" charset="0"/>
                <a:cs typeface="Gill Sans" charset="0"/>
                <a:sym typeface="Gill Sans" charset="0"/>
              </a:rPr>
              <a:t>-</a:t>
            </a:r>
          </a:p>
        </p:txBody>
      </p:sp>
      <p:sp>
        <p:nvSpPr>
          <p:cNvPr id="99" name="Rectangle 24"/>
          <p:cNvSpPr>
            <a:spLocks/>
          </p:cNvSpPr>
          <p:nvPr/>
        </p:nvSpPr>
        <p:spPr bwMode="auto">
          <a:xfrm>
            <a:off x="4205883" y="447860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1,0</a:t>
            </a:r>
          </a:p>
        </p:txBody>
      </p:sp>
      <p:sp>
        <p:nvSpPr>
          <p:cNvPr id="100" name="Rectangle 25"/>
          <p:cNvSpPr>
            <a:spLocks/>
          </p:cNvSpPr>
          <p:nvPr/>
        </p:nvSpPr>
        <p:spPr bwMode="auto">
          <a:xfrm>
            <a:off x="4205883" y="478221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2,0</a:t>
            </a:r>
          </a:p>
        </p:txBody>
      </p:sp>
      <p:sp>
        <p:nvSpPr>
          <p:cNvPr id="101" name="Rectangle 26"/>
          <p:cNvSpPr>
            <a:spLocks/>
          </p:cNvSpPr>
          <p:nvPr/>
        </p:nvSpPr>
        <p:spPr bwMode="auto">
          <a:xfrm>
            <a:off x="4205883" y="5085826"/>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3,0</a:t>
            </a:r>
          </a:p>
        </p:txBody>
      </p:sp>
      <p:sp>
        <p:nvSpPr>
          <p:cNvPr id="102" name="Rectangle 27"/>
          <p:cNvSpPr>
            <a:spLocks/>
          </p:cNvSpPr>
          <p:nvPr/>
        </p:nvSpPr>
        <p:spPr bwMode="auto">
          <a:xfrm>
            <a:off x="5117759" y="2871266"/>
            <a:ext cx="2095269" cy="646331"/>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Excess Cycles </a:t>
            </a:r>
          </a:p>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Counters per core</a:t>
            </a:r>
          </a:p>
        </p:txBody>
      </p:sp>
      <p:sp>
        <p:nvSpPr>
          <p:cNvPr id="103" name="Rectangle 29"/>
          <p:cNvSpPr>
            <a:spLocks/>
          </p:cNvSpPr>
          <p:nvPr/>
        </p:nvSpPr>
        <p:spPr bwMode="auto">
          <a:xfrm>
            <a:off x="2035969" y="478221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04" name="Rectangle 30"/>
          <p:cNvSpPr>
            <a:spLocks/>
          </p:cNvSpPr>
          <p:nvPr/>
        </p:nvSpPr>
        <p:spPr bwMode="auto">
          <a:xfrm>
            <a:off x="2277070" y="478221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05" name="Rectangle 31"/>
          <p:cNvSpPr>
            <a:spLocks/>
          </p:cNvSpPr>
          <p:nvPr/>
        </p:nvSpPr>
        <p:spPr bwMode="auto">
          <a:xfrm>
            <a:off x="2518172" y="478221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a:t>
            </a:r>
          </a:p>
        </p:txBody>
      </p:sp>
      <p:sp>
        <p:nvSpPr>
          <p:cNvPr id="106" name="Rectangle 32"/>
          <p:cNvSpPr>
            <a:spLocks/>
          </p:cNvSpPr>
          <p:nvPr/>
        </p:nvSpPr>
        <p:spPr bwMode="auto">
          <a:xfrm>
            <a:off x="2759273" y="478221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07" name="Rectangle 33"/>
          <p:cNvSpPr>
            <a:spLocks/>
          </p:cNvSpPr>
          <p:nvPr/>
        </p:nvSpPr>
        <p:spPr bwMode="auto">
          <a:xfrm>
            <a:off x="2035969" y="4505396"/>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08" name="Rectangle 34"/>
          <p:cNvSpPr>
            <a:spLocks/>
          </p:cNvSpPr>
          <p:nvPr/>
        </p:nvSpPr>
        <p:spPr bwMode="auto">
          <a:xfrm>
            <a:off x="2277070" y="4505396"/>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a:t>
            </a:r>
          </a:p>
        </p:txBody>
      </p:sp>
      <p:sp>
        <p:nvSpPr>
          <p:cNvPr id="109" name="Rectangle 35"/>
          <p:cNvSpPr>
            <a:spLocks/>
          </p:cNvSpPr>
          <p:nvPr/>
        </p:nvSpPr>
        <p:spPr bwMode="auto">
          <a:xfrm>
            <a:off x="2518172" y="4505396"/>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10" name="Rectangle 36"/>
          <p:cNvSpPr>
            <a:spLocks/>
          </p:cNvSpPr>
          <p:nvPr/>
        </p:nvSpPr>
        <p:spPr bwMode="auto">
          <a:xfrm>
            <a:off x="2759273" y="4505396"/>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11" name="Rectangle 37"/>
          <p:cNvSpPr>
            <a:spLocks/>
          </p:cNvSpPr>
          <p:nvPr/>
        </p:nvSpPr>
        <p:spPr bwMode="auto">
          <a:xfrm>
            <a:off x="2035969" y="422857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a:t>
            </a:r>
          </a:p>
        </p:txBody>
      </p:sp>
      <p:sp>
        <p:nvSpPr>
          <p:cNvPr id="112" name="Rectangle 38"/>
          <p:cNvSpPr>
            <a:spLocks/>
          </p:cNvSpPr>
          <p:nvPr/>
        </p:nvSpPr>
        <p:spPr bwMode="auto">
          <a:xfrm>
            <a:off x="2277070" y="422857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13" name="Rectangle 39"/>
          <p:cNvSpPr>
            <a:spLocks/>
          </p:cNvSpPr>
          <p:nvPr/>
        </p:nvSpPr>
        <p:spPr bwMode="auto">
          <a:xfrm>
            <a:off x="2518172" y="422857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14" name="Rectangle 40"/>
          <p:cNvSpPr>
            <a:spLocks/>
          </p:cNvSpPr>
          <p:nvPr/>
        </p:nvSpPr>
        <p:spPr bwMode="auto">
          <a:xfrm>
            <a:off x="2759273" y="4228577"/>
            <a:ext cx="241102" cy="241102"/>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0</a:t>
            </a:r>
          </a:p>
        </p:txBody>
      </p:sp>
      <p:grpSp>
        <p:nvGrpSpPr>
          <p:cNvPr id="115" name="Group 41"/>
          <p:cNvGrpSpPr>
            <a:grpSpLocks/>
          </p:cNvGrpSpPr>
          <p:nvPr/>
        </p:nvGrpSpPr>
        <p:grpSpPr bwMode="auto">
          <a:xfrm>
            <a:off x="1977960" y="3762006"/>
            <a:ext cx="1016802" cy="251147"/>
            <a:chOff x="29" y="30"/>
            <a:chExt cx="910" cy="225"/>
          </a:xfrm>
        </p:grpSpPr>
        <p:sp>
          <p:nvSpPr>
            <p:cNvPr id="116" name="Rectangle 42"/>
            <p:cNvSpPr>
              <a:spLocks/>
            </p:cNvSpPr>
            <p:nvPr/>
          </p:nvSpPr>
          <p:spPr bwMode="auto">
            <a:xfrm rot="16200000" flipH="1">
              <a:off x="547" y="39"/>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17" name="Rectangle 43"/>
            <p:cNvSpPr>
              <a:spLocks/>
            </p:cNvSpPr>
            <p:nvPr/>
          </p:nvSpPr>
          <p:spPr bwMode="auto">
            <a:xfrm rot="16200000" flipH="1">
              <a:off x="371" y="39"/>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18" name="Rectangle 44"/>
            <p:cNvSpPr>
              <a:spLocks/>
            </p:cNvSpPr>
            <p:nvPr/>
          </p:nvSpPr>
          <p:spPr bwMode="auto">
            <a:xfrm rot="16200000" flipH="1">
              <a:off x="195" y="39"/>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19" name="Rectangle 45"/>
            <p:cNvSpPr>
              <a:spLocks/>
            </p:cNvSpPr>
            <p:nvPr/>
          </p:nvSpPr>
          <p:spPr bwMode="auto">
            <a:xfrm rot="16200000" flipH="1">
              <a:off x="20" y="39"/>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20" name="Rectangle 46"/>
            <p:cNvSpPr>
              <a:spLocks/>
            </p:cNvSpPr>
            <p:nvPr/>
          </p:nvSpPr>
          <p:spPr bwMode="auto">
            <a:xfrm rot="16200000" flipH="1">
              <a:off x="723" y="39"/>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grpSp>
      <p:grpSp>
        <p:nvGrpSpPr>
          <p:cNvPr id="121" name="Group 47"/>
          <p:cNvGrpSpPr>
            <a:grpSpLocks/>
          </p:cNvGrpSpPr>
          <p:nvPr/>
        </p:nvGrpSpPr>
        <p:grpSpPr bwMode="auto">
          <a:xfrm rot="-5400000">
            <a:off x="1220584" y="4677853"/>
            <a:ext cx="1015752" cy="251147"/>
            <a:chOff x="29" y="36"/>
            <a:chExt cx="910" cy="225"/>
          </a:xfrm>
        </p:grpSpPr>
        <p:sp>
          <p:nvSpPr>
            <p:cNvPr id="122" name="Rectangle 48"/>
            <p:cNvSpPr>
              <a:spLocks/>
            </p:cNvSpPr>
            <p:nvPr/>
          </p:nvSpPr>
          <p:spPr bwMode="auto">
            <a:xfrm rot="16200000" flipH="1">
              <a:off x="547" y="45"/>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23" name="Rectangle 49"/>
            <p:cNvSpPr>
              <a:spLocks/>
            </p:cNvSpPr>
            <p:nvPr/>
          </p:nvSpPr>
          <p:spPr bwMode="auto">
            <a:xfrm rot="16200000" flipH="1">
              <a:off x="371" y="45"/>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24" name="Rectangle 50"/>
            <p:cNvSpPr>
              <a:spLocks/>
            </p:cNvSpPr>
            <p:nvPr/>
          </p:nvSpPr>
          <p:spPr bwMode="auto">
            <a:xfrm rot="16200000" flipH="1">
              <a:off x="195" y="45"/>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25" name="Rectangle 51"/>
            <p:cNvSpPr>
              <a:spLocks/>
            </p:cNvSpPr>
            <p:nvPr/>
          </p:nvSpPr>
          <p:spPr bwMode="auto">
            <a:xfrm rot="16200000" flipH="1">
              <a:off x="20" y="45"/>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sp>
          <p:nvSpPr>
            <p:cNvPr id="126" name="Rectangle 52"/>
            <p:cNvSpPr>
              <a:spLocks/>
            </p:cNvSpPr>
            <p:nvPr/>
          </p:nvSpPr>
          <p:spPr bwMode="auto">
            <a:xfrm rot="16200000" flipH="1">
              <a:off x="723" y="45"/>
              <a:ext cx="225" cy="207"/>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500" dirty="0">
                  <a:solidFill>
                    <a:srgbClr val="000000"/>
                  </a:solidFill>
                  <a:latin typeface="Arial" pitchFamily="31" charset="0"/>
                  <a:sym typeface="Arial" pitchFamily="31" charset="0"/>
                </a:rPr>
                <a:t>⎩</a:t>
              </a:r>
            </a:p>
          </p:txBody>
        </p:sp>
      </p:grpSp>
      <p:sp>
        <p:nvSpPr>
          <p:cNvPr id="127" name="Rectangle 53"/>
          <p:cNvSpPr>
            <a:spLocks/>
          </p:cNvSpPr>
          <p:nvPr/>
        </p:nvSpPr>
        <p:spPr bwMode="auto">
          <a:xfrm>
            <a:off x="1481905" y="3572245"/>
            <a:ext cx="2042397" cy="292388"/>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Interfered with core</a:t>
            </a:r>
          </a:p>
        </p:txBody>
      </p:sp>
      <p:sp>
        <p:nvSpPr>
          <p:cNvPr id="128" name="Rectangle 54"/>
          <p:cNvSpPr>
            <a:spLocks/>
          </p:cNvSpPr>
          <p:nvPr/>
        </p:nvSpPr>
        <p:spPr bwMode="auto">
          <a:xfrm>
            <a:off x="583909" y="4433960"/>
            <a:ext cx="1069077" cy="584775"/>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Interfering </a:t>
            </a:r>
          </a:p>
          <a:p>
            <a:pPr marL="40170" algn="ctr"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core</a:t>
            </a:r>
          </a:p>
        </p:txBody>
      </p:sp>
      <p:sp>
        <p:nvSpPr>
          <p:cNvPr id="129" name="Rectangle 55"/>
          <p:cNvSpPr>
            <a:spLocks/>
          </p:cNvSpPr>
          <p:nvPr/>
        </p:nvSpPr>
        <p:spPr bwMode="auto">
          <a:xfrm>
            <a:off x="5161359"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0,1</a:t>
            </a:r>
          </a:p>
        </p:txBody>
      </p:sp>
      <p:sp>
        <p:nvSpPr>
          <p:cNvPr id="130" name="Rectangle 56"/>
          <p:cNvSpPr>
            <a:spLocks/>
          </p:cNvSpPr>
          <p:nvPr/>
        </p:nvSpPr>
        <p:spPr bwMode="auto">
          <a:xfrm>
            <a:off x="5161359" y="447860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a:solidFill>
                  <a:srgbClr val="000000"/>
                </a:solidFill>
                <a:latin typeface="Gill Sans" charset="0"/>
                <a:ea typeface="Gill Sans" charset="0"/>
                <a:cs typeface="Gill Sans" charset="0"/>
                <a:sym typeface="Gill Sans" charset="0"/>
              </a:rPr>
              <a:t>-</a:t>
            </a:r>
          </a:p>
        </p:txBody>
      </p:sp>
      <p:sp>
        <p:nvSpPr>
          <p:cNvPr id="131" name="Rectangle 57"/>
          <p:cNvSpPr>
            <a:spLocks/>
          </p:cNvSpPr>
          <p:nvPr/>
        </p:nvSpPr>
        <p:spPr bwMode="auto">
          <a:xfrm>
            <a:off x="5161359" y="478221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2,1</a:t>
            </a:r>
          </a:p>
        </p:txBody>
      </p:sp>
      <p:sp>
        <p:nvSpPr>
          <p:cNvPr id="132" name="Rectangle 58"/>
          <p:cNvSpPr>
            <a:spLocks/>
          </p:cNvSpPr>
          <p:nvPr/>
        </p:nvSpPr>
        <p:spPr bwMode="auto">
          <a:xfrm>
            <a:off x="5161359" y="5086944"/>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3,1</a:t>
            </a:r>
          </a:p>
        </p:txBody>
      </p:sp>
      <p:sp>
        <p:nvSpPr>
          <p:cNvPr id="133" name="Rectangle 59"/>
          <p:cNvSpPr>
            <a:spLocks/>
          </p:cNvSpPr>
          <p:nvPr/>
        </p:nvSpPr>
        <p:spPr bwMode="auto">
          <a:xfrm>
            <a:off x="6116836"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0,2</a:t>
            </a:r>
          </a:p>
        </p:txBody>
      </p:sp>
      <p:sp>
        <p:nvSpPr>
          <p:cNvPr id="134" name="Rectangle 60"/>
          <p:cNvSpPr>
            <a:spLocks/>
          </p:cNvSpPr>
          <p:nvPr/>
        </p:nvSpPr>
        <p:spPr bwMode="auto">
          <a:xfrm>
            <a:off x="6116836" y="447860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1,2</a:t>
            </a:r>
          </a:p>
        </p:txBody>
      </p:sp>
      <p:sp>
        <p:nvSpPr>
          <p:cNvPr id="135" name="Rectangle 61"/>
          <p:cNvSpPr>
            <a:spLocks/>
          </p:cNvSpPr>
          <p:nvPr/>
        </p:nvSpPr>
        <p:spPr bwMode="auto">
          <a:xfrm>
            <a:off x="6116836" y="478221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a:solidFill>
                  <a:srgbClr val="000000"/>
                </a:solidFill>
                <a:latin typeface="Gill Sans" charset="0"/>
                <a:ea typeface="Gill Sans" charset="0"/>
                <a:cs typeface="Gill Sans" charset="0"/>
                <a:sym typeface="Gill Sans" charset="0"/>
              </a:rPr>
              <a:t>-</a:t>
            </a:r>
          </a:p>
        </p:txBody>
      </p:sp>
      <p:sp>
        <p:nvSpPr>
          <p:cNvPr id="136" name="Rectangle 62"/>
          <p:cNvSpPr>
            <a:spLocks/>
          </p:cNvSpPr>
          <p:nvPr/>
        </p:nvSpPr>
        <p:spPr bwMode="auto">
          <a:xfrm>
            <a:off x="6116836" y="5085826"/>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3,2</a:t>
            </a:r>
          </a:p>
        </p:txBody>
      </p:sp>
      <p:sp>
        <p:nvSpPr>
          <p:cNvPr id="137" name="Rectangle 63"/>
          <p:cNvSpPr>
            <a:spLocks/>
          </p:cNvSpPr>
          <p:nvPr/>
        </p:nvSpPr>
        <p:spPr bwMode="auto">
          <a:xfrm>
            <a:off x="7072312" y="417499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0,3</a:t>
            </a:r>
          </a:p>
        </p:txBody>
      </p:sp>
      <p:sp>
        <p:nvSpPr>
          <p:cNvPr id="138" name="Rectangle 64"/>
          <p:cNvSpPr>
            <a:spLocks/>
          </p:cNvSpPr>
          <p:nvPr/>
        </p:nvSpPr>
        <p:spPr bwMode="auto">
          <a:xfrm>
            <a:off x="7072312" y="447860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1,3</a:t>
            </a:r>
          </a:p>
        </p:txBody>
      </p:sp>
      <p:sp>
        <p:nvSpPr>
          <p:cNvPr id="139" name="Rectangle 65"/>
          <p:cNvSpPr>
            <a:spLocks/>
          </p:cNvSpPr>
          <p:nvPr/>
        </p:nvSpPr>
        <p:spPr bwMode="auto">
          <a:xfrm>
            <a:off x="7072312" y="4782218"/>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err="1">
                <a:solidFill>
                  <a:srgbClr val="000000"/>
                </a:solidFill>
                <a:latin typeface="Gill Sans" charset="0"/>
                <a:ea typeface="Gill Sans" charset="0"/>
                <a:cs typeface="Gill Sans" charset="0"/>
                <a:sym typeface="Gill Sans" charset="0"/>
              </a:rPr>
              <a:t>Cnt</a:t>
            </a:r>
            <a:r>
              <a:rPr lang="en-US" sz="1400" dirty="0">
                <a:solidFill>
                  <a:srgbClr val="000000"/>
                </a:solidFill>
                <a:latin typeface="Gill Sans" charset="0"/>
                <a:ea typeface="Gill Sans" charset="0"/>
                <a:cs typeface="Gill Sans" charset="0"/>
                <a:sym typeface="Gill Sans" charset="0"/>
              </a:rPr>
              <a:t> 2,3</a:t>
            </a:r>
          </a:p>
        </p:txBody>
      </p:sp>
      <p:sp>
        <p:nvSpPr>
          <p:cNvPr id="140" name="Rectangle 66"/>
          <p:cNvSpPr>
            <a:spLocks/>
          </p:cNvSpPr>
          <p:nvPr/>
        </p:nvSpPr>
        <p:spPr bwMode="auto">
          <a:xfrm>
            <a:off x="7072312" y="5085826"/>
            <a:ext cx="919758" cy="250031"/>
          </a:xfrm>
          <a:prstGeom prst="rect">
            <a:avLst/>
          </a:prstGeom>
          <a:solidFill>
            <a:srgbClr val="FFFFFF"/>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sz="1400" dirty="0">
                <a:solidFill>
                  <a:srgbClr val="000000"/>
                </a:solidFill>
                <a:latin typeface="Gill Sans" charset="0"/>
                <a:ea typeface="Gill Sans" charset="0"/>
                <a:cs typeface="Gill Sans" charset="0"/>
                <a:sym typeface="Gill Sans" charset="0"/>
              </a:rPr>
              <a:t>-</a:t>
            </a:r>
          </a:p>
        </p:txBody>
      </p:sp>
      <p:sp>
        <p:nvSpPr>
          <p:cNvPr id="141" name="Rectangle 67"/>
          <p:cNvSpPr>
            <a:spLocks/>
          </p:cNvSpPr>
          <p:nvPr/>
        </p:nvSpPr>
        <p:spPr bwMode="auto">
          <a:xfrm>
            <a:off x="2277070" y="4782217"/>
            <a:ext cx="241102" cy="241102"/>
          </a:xfrm>
          <a:prstGeom prst="rect">
            <a:avLst/>
          </a:prstGeom>
          <a:solidFill>
            <a:srgbClr val="47CCFC"/>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1</a:t>
            </a:r>
          </a:p>
        </p:txBody>
      </p:sp>
      <p:sp>
        <p:nvSpPr>
          <p:cNvPr id="142" name="Rectangle 68"/>
          <p:cNvSpPr>
            <a:spLocks/>
          </p:cNvSpPr>
          <p:nvPr/>
        </p:nvSpPr>
        <p:spPr bwMode="auto">
          <a:xfrm>
            <a:off x="3111233" y="4487543"/>
            <a:ext cx="1018395" cy="1169551"/>
          </a:xfrm>
          <a:prstGeom prst="rect">
            <a:avLst/>
          </a:prstGeom>
          <a:noFill/>
          <a:ln w="12700">
            <a:solidFill>
              <a:schemeClr val="tx1">
                <a:alpha val="0"/>
              </a:schemeClr>
            </a:solid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900" dirty="0">
                <a:solidFill>
                  <a:srgbClr val="D90B00"/>
                </a:solidFill>
                <a:latin typeface="Gill Sans" pitchFamily="31" charset="0"/>
                <a:ea typeface="Gill Sans" pitchFamily="31" charset="0"/>
                <a:cs typeface="Gill Sans" pitchFamily="31" charset="0"/>
                <a:sym typeface="Gill Sans" pitchFamily="31" charset="0"/>
              </a:rPr>
              <a:t>core 2</a:t>
            </a:r>
          </a:p>
          <a:p>
            <a:pPr marL="40170" algn="ctr" defTabSz="914165" fontAlgn="base">
              <a:spcBef>
                <a:spcPct val="0"/>
              </a:spcBef>
              <a:spcAft>
                <a:spcPct val="0"/>
              </a:spcAft>
            </a:pPr>
            <a:r>
              <a:rPr lang="en-US" sz="1900" dirty="0">
                <a:solidFill>
                  <a:srgbClr val="D90B00"/>
                </a:solidFill>
                <a:latin typeface="Gill Sans" pitchFamily="31" charset="0"/>
                <a:ea typeface="Gill Sans" pitchFamily="31" charset="0"/>
                <a:cs typeface="Gill Sans" pitchFamily="31" charset="0"/>
                <a:sym typeface="Gill Sans" pitchFamily="31" charset="0"/>
              </a:rPr>
              <a:t>interfered </a:t>
            </a:r>
          </a:p>
          <a:p>
            <a:pPr marL="40170" algn="ctr" defTabSz="914165" fontAlgn="base">
              <a:spcBef>
                <a:spcPct val="0"/>
              </a:spcBef>
              <a:spcAft>
                <a:spcPct val="0"/>
              </a:spcAft>
            </a:pPr>
            <a:r>
              <a:rPr lang="en-US" sz="1900" dirty="0">
                <a:solidFill>
                  <a:srgbClr val="D90B00"/>
                </a:solidFill>
                <a:latin typeface="Gill Sans" pitchFamily="31" charset="0"/>
                <a:ea typeface="Gill Sans" pitchFamily="31" charset="0"/>
                <a:cs typeface="Gill Sans" pitchFamily="31" charset="0"/>
                <a:sym typeface="Gill Sans" pitchFamily="31" charset="0"/>
              </a:rPr>
              <a:t>with</a:t>
            </a:r>
          </a:p>
          <a:p>
            <a:pPr marL="40170" algn="ctr" defTabSz="914165" fontAlgn="base">
              <a:spcBef>
                <a:spcPct val="0"/>
              </a:spcBef>
              <a:spcAft>
                <a:spcPct val="0"/>
              </a:spcAft>
            </a:pPr>
            <a:r>
              <a:rPr lang="en-US" sz="1900" dirty="0">
                <a:solidFill>
                  <a:srgbClr val="D90B00"/>
                </a:solidFill>
                <a:latin typeface="Gill Sans" pitchFamily="31" charset="0"/>
                <a:ea typeface="Gill Sans" pitchFamily="31" charset="0"/>
                <a:cs typeface="Gill Sans" pitchFamily="31" charset="0"/>
                <a:sym typeface="Gill Sans" pitchFamily="31" charset="0"/>
              </a:rPr>
              <a:t>core 1</a:t>
            </a:r>
          </a:p>
        </p:txBody>
      </p:sp>
      <p:sp>
        <p:nvSpPr>
          <p:cNvPr id="143" name="Rectangle 69"/>
          <p:cNvSpPr>
            <a:spLocks/>
          </p:cNvSpPr>
          <p:nvPr/>
        </p:nvSpPr>
        <p:spPr bwMode="auto">
          <a:xfrm>
            <a:off x="5162476" y="4784449"/>
            <a:ext cx="919758" cy="250031"/>
          </a:xfrm>
          <a:prstGeom prst="rect">
            <a:avLst/>
          </a:prstGeom>
          <a:solidFill>
            <a:srgbClr val="47CCFC"/>
          </a:solidFill>
          <a:ln w="25400" cap="flat">
            <a:solidFill>
              <a:schemeClr val="tx1"/>
            </a:solidFill>
            <a:prstDash val="solid"/>
            <a:miter lim="800000"/>
            <a:headEnd type="none" w="med" len="med"/>
            <a:tailEnd type="none" w="med" len="med"/>
          </a:ln>
          <a:effectLst>
            <a:outerShdw blurRad="12700" dist="12700" dir="2700000" algn="ctr" rotWithShape="0">
              <a:schemeClr val="bg2">
                <a:alpha val="74998"/>
              </a:schemeClr>
            </a:outerShdw>
          </a:effectLst>
        </p:spPr>
        <p:txBody>
          <a:bodyPr lIns="0" tIns="0" rIns="40626" bIns="0" anchor="ctr">
            <a:prstTxWarp prst="textNoShape">
              <a:avLst/>
            </a:prstTxWarp>
          </a:bodyPr>
          <a:lstStyle/>
          <a:p>
            <a:pPr marL="40170" algn="ctr" defTabSz="914165" fontAlgn="base">
              <a:spcBef>
                <a:spcPct val="0"/>
              </a:spcBef>
              <a:spcAft>
                <a:spcPct val="0"/>
              </a:spcAft>
              <a:defRPr/>
            </a:pPr>
            <a:r>
              <a:rPr lang="en-US" dirty="0" err="1">
                <a:solidFill>
                  <a:srgbClr val="000000"/>
                </a:solidFill>
                <a:latin typeface="Gill Sans" charset="0"/>
                <a:ea typeface="Gill Sans" charset="0"/>
                <a:cs typeface="Gill Sans" charset="0"/>
                <a:sym typeface="Gill Sans" charset="0"/>
              </a:rPr>
              <a:t>Cnt</a:t>
            </a:r>
            <a:r>
              <a:rPr lang="en-US" dirty="0">
                <a:solidFill>
                  <a:srgbClr val="000000"/>
                </a:solidFill>
                <a:latin typeface="Gill Sans" charset="0"/>
                <a:ea typeface="Gill Sans" charset="0"/>
                <a:cs typeface="Gill Sans" charset="0"/>
                <a:sym typeface="Gill Sans" charset="0"/>
              </a:rPr>
              <a:t> </a:t>
            </a:r>
            <a:r>
              <a:rPr lang="en-US" dirty="0" smtClean="0">
                <a:solidFill>
                  <a:srgbClr val="000000"/>
                </a:solidFill>
                <a:latin typeface="Gill Sans" charset="0"/>
                <a:ea typeface="Gill Sans" charset="0"/>
                <a:cs typeface="Gill Sans" charset="0"/>
                <a:sym typeface="Gill Sans" charset="0"/>
              </a:rPr>
              <a:t>2,1+</a:t>
            </a:r>
            <a:endParaRPr lang="en-US" dirty="0">
              <a:solidFill>
                <a:srgbClr val="000000"/>
              </a:solidFill>
              <a:latin typeface="Gill Sans" charset="0"/>
              <a:ea typeface="Gill Sans" charset="0"/>
              <a:cs typeface="Gill Sans" charset="0"/>
              <a:sym typeface="Gill Sans" charset="0"/>
            </a:endParaRPr>
          </a:p>
        </p:txBody>
      </p:sp>
      <p:sp>
        <p:nvSpPr>
          <p:cNvPr id="144" name="Freeform 70"/>
          <p:cNvSpPr>
            <a:spLocks/>
          </p:cNvSpPr>
          <p:nvPr/>
        </p:nvSpPr>
        <p:spPr bwMode="auto">
          <a:xfrm>
            <a:off x="2464600" y="4442889"/>
            <a:ext cx="2759273" cy="464344"/>
          </a:xfrm>
          <a:custGeom>
            <a:avLst/>
            <a:gdLst>
              <a:gd name="T0" fmla="*/ 0 w 21600"/>
              <a:gd name="T1" fmla="*/ 660400 h 21600"/>
              <a:gd name="T2" fmla="*/ 1574807 w 21600"/>
              <a:gd name="T3" fmla="*/ 0 h 21600"/>
              <a:gd name="T4" fmla="*/ 3924300 w 21600"/>
              <a:gd name="T5" fmla="*/ 660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cubicBezTo>
                  <a:pt x="0" y="21600"/>
                  <a:pt x="6566" y="0"/>
                  <a:pt x="8668" y="0"/>
                </a:cubicBezTo>
                <a:cubicBezTo>
                  <a:pt x="10555" y="0"/>
                  <a:pt x="21600" y="21600"/>
                  <a:pt x="21600" y="21600"/>
                </a:cubicBezTo>
              </a:path>
            </a:pathLst>
          </a:custGeom>
          <a:noFill/>
          <a:ln w="25400">
            <a:solidFill>
              <a:schemeClr val="tx1"/>
            </a:solidFill>
            <a:prstDash val="sysDot"/>
            <a:miter lim="800000"/>
            <a:headEnd/>
            <a:tailEnd type="triangle" w="med" len="me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grpSp>
        <p:nvGrpSpPr>
          <p:cNvPr id="145" name="Group 71"/>
          <p:cNvGrpSpPr>
            <a:grpSpLocks/>
          </p:cNvGrpSpPr>
          <p:nvPr/>
        </p:nvGrpSpPr>
        <p:grpSpPr bwMode="auto">
          <a:xfrm>
            <a:off x="1797099" y="4174999"/>
            <a:ext cx="179710" cy="1122908"/>
            <a:chOff x="0" y="0"/>
            <a:chExt cx="161" cy="1006"/>
          </a:xfrm>
        </p:grpSpPr>
        <p:sp>
          <p:nvSpPr>
            <p:cNvPr id="146" name="Rectangle 72"/>
            <p:cNvSpPr>
              <a:spLocks/>
            </p:cNvSpPr>
            <p:nvPr/>
          </p:nvSpPr>
          <p:spPr bwMode="auto">
            <a:xfrm>
              <a:off x="0" y="0"/>
              <a:ext cx="161"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0</a:t>
              </a:r>
            </a:p>
          </p:txBody>
        </p:sp>
        <p:sp>
          <p:nvSpPr>
            <p:cNvPr id="147" name="Rectangle 73"/>
            <p:cNvSpPr>
              <a:spLocks/>
            </p:cNvSpPr>
            <p:nvPr/>
          </p:nvSpPr>
          <p:spPr bwMode="auto">
            <a:xfrm>
              <a:off x="0" y="248"/>
              <a:ext cx="161"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1</a:t>
              </a:r>
            </a:p>
          </p:txBody>
        </p:sp>
        <p:sp>
          <p:nvSpPr>
            <p:cNvPr id="148" name="Rectangle 74"/>
            <p:cNvSpPr>
              <a:spLocks/>
            </p:cNvSpPr>
            <p:nvPr/>
          </p:nvSpPr>
          <p:spPr bwMode="auto">
            <a:xfrm>
              <a:off x="0" y="496"/>
              <a:ext cx="161"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2</a:t>
              </a:r>
            </a:p>
          </p:txBody>
        </p:sp>
        <p:sp>
          <p:nvSpPr>
            <p:cNvPr id="149" name="Rectangle 75"/>
            <p:cNvSpPr>
              <a:spLocks/>
            </p:cNvSpPr>
            <p:nvPr/>
          </p:nvSpPr>
          <p:spPr bwMode="auto">
            <a:xfrm>
              <a:off x="0" y="744"/>
              <a:ext cx="161" cy="262"/>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900" dirty="0">
                  <a:solidFill>
                    <a:srgbClr val="000000"/>
                  </a:solidFill>
                  <a:latin typeface="Gill Sans" pitchFamily="31" charset="0"/>
                  <a:ea typeface="Gill Sans" pitchFamily="31" charset="0"/>
                  <a:cs typeface="Gill Sans" pitchFamily="31" charset="0"/>
                  <a:sym typeface="Gill Sans" pitchFamily="31" charset="0"/>
                </a:rPr>
                <a:t>3</a:t>
              </a:r>
            </a:p>
          </p:txBody>
        </p:sp>
      </p:grpSp>
      <p:sp>
        <p:nvSpPr>
          <p:cNvPr id="150" name="Oval 76"/>
          <p:cNvSpPr>
            <a:spLocks/>
          </p:cNvSpPr>
          <p:nvPr/>
        </p:nvSpPr>
        <p:spPr bwMode="auto">
          <a:xfrm>
            <a:off x="1803797" y="4782218"/>
            <a:ext cx="241102" cy="258961"/>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51" name="Oval 77"/>
          <p:cNvSpPr>
            <a:spLocks/>
          </p:cNvSpPr>
          <p:nvPr/>
        </p:nvSpPr>
        <p:spPr bwMode="auto">
          <a:xfrm>
            <a:off x="2268140" y="3978546"/>
            <a:ext cx="241102" cy="258961"/>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52" name="Oval 78"/>
          <p:cNvSpPr>
            <a:spLocks/>
          </p:cNvSpPr>
          <p:nvPr/>
        </p:nvSpPr>
        <p:spPr bwMode="auto">
          <a:xfrm>
            <a:off x="6125766" y="4085702"/>
            <a:ext cx="892969" cy="1384102"/>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53" name="Rectangle 79"/>
          <p:cNvSpPr>
            <a:spLocks/>
          </p:cNvSpPr>
          <p:nvPr/>
        </p:nvSpPr>
        <p:spPr bwMode="auto">
          <a:xfrm>
            <a:off x="5104259" y="5411762"/>
            <a:ext cx="2978398" cy="646331"/>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100" dirty="0">
                <a:solidFill>
                  <a:srgbClr val="D90B00"/>
                </a:solidFill>
                <a:latin typeface="Gill Sans" pitchFamily="31" charset="0"/>
                <a:ea typeface="Gill Sans" pitchFamily="31" charset="0"/>
                <a:cs typeface="Gill Sans" pitchFamily="31" charset="0"/>
                <a:sym typeface="Gill Sans" pitchFamily="31" charset="0"/>
              </a:rPr>
              <a:t>Row with largest count </a:t>
            </a:r>
          </a:p>
          <a:p>
            <a:pPr marL="40170" algn="ctr" defTabSz="914165" fontAlgn="base">
              <a:spcBef>
                <a:spcPct val="0"/>
              </a:spcBef>
              <a:spcAft>
                <a:spcPct val="0"/>
              </a:spcAft>
            </a:pPr>
            <a:r>
              <a:rPr lang="en-US" sz="2100" dirty="0">
                <a:solidFill>
                  <a:srgbClr val="D90B00"/>
                </a:solidFill>
                <a:latin typeface="Gill Sans" pitchFamily="31" charset="0"/>
                <a:ea typeface="Gill Sans" pitchFamily="31" charset="0"/>
                <a:cs typeface="Gill Sans" pitchFamily="31" charset="0"/>
                <a:sym typeface="Gill Sans" pitchFamily="31" charset="0"/>
              </a:rPr>
              <a:t>determines App-interfering</a:t>
            </a:r>
          </a:p>
        </p:txBody>
      </p:sp>
      <p:sp>
        <p:nvSpPr>
          <p:cNvPr id="154" name="Rectangle 80"/>
          <p:cNvSpPr>
            <a:spLocks/>
          </p:cNvSpPr>
          <p:nvPr/>
        </p:nvSpPr>
        <p:spPr bwMode="auto">
          <a:xfrm>
            <a:off x="5680145" y="3674935"/>
            <a:ext cx="1837801" cy="323165"/>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100" dirty="0">
                <a:solidFill>
                  <a:srgbClr val="D90B00"/>
                </a:solidFill>
                <a:latin typeface="Gill Sans" pitchFamily="31" charset="0"/>
                <a:ea typeface="Gill Sans" pitchFamily="31" charset="0"/>
                <a:cs typeface="Gill Sans" pitchFamily="31" charset="0"/>
                <a:sym typeface="Gill Sans" pitchFamily="31" charset="0"/>
              </a:rPr>
              <a:t>App-slowest = 2</a:t>
            </a:r>
          </a:p>
        </p:txBody>
      </p:sp>
      <p:sp>
        <p:nvSpPr>
          <p:cNvPr id="79" name="Rectangle 15"/>
          <p:cNvSpPr>
            <a:spLocks/>
          </p:cNvSpPr>
          <p:nvPr/>
        </p:nvSpPr>
        <p:spPr bwMode="auto">
          <a:xfrm>
            <a:off x="1371601" y="2858870"/>
            <a:ext cx="2343665" cy="646331"/>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100" dirty="0" err="1">
                <a:solidFill>
                  <a:srgbClr val="000000"/>
                </a:solidFill>
                <a:latin typeface="Gill Sans" pitchFamily="31" charset="0"/>
                <a:ea typeface="Gill Sans" pitchFamily="31" charset="0"/>
                <a:cs typeface="Gill Sans" pitchFamily="31" charset="0"/>
                <a:sym typeface="Gill Sans" pitchFamily="31" charset="0"/>
              </a:rPr>
              <a:t>Pairwise</a:t>
            </a:r>
            <a:r>
              <a:rPr lang="en-US" sz="2100" dirty="0">
                <a:solidFill>
                  <a:srgbClr val="000000"/>
                </a:solidFill>
                <a:latin typeface="Gill Sans" pitchFamily="31" charset="0"/>
                <a:ea typeface="Gill Sans" pitchFamily="31" charset="0"/>
                <a:cs typeface="Gill Sans" pitchFamily="31" charset="0"/>
                <a:sym typeface="Gill Sans" pitchFamily="31" charset="0"/>
              </a:rPr>
              <a:t> interference</a:t>
            </a:r>
          </a:p>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bit matrix</a:t>
            </a:r>
          </a:p>
        </p:txBody>
      </p:sp>
      <p:sp>
        <p:nvSpPr>
          <p:cNvPr id="80" name="Rectangle 27"/>
          <p:cNvSpPr>
            <a:spLocks/>
          </p:cNvSpPr>
          <p:nvPr/>
        </p:nvSpPr>
        <p:spPr bwMode="auto">
          <a:xfrm>
            <a:off x="4953000" y="2858870"/>
            <a:ext cx="2457278" cy="646331"/>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100" dirty="0" err="1">
                <a:solidFill>
                  <a:srgbClr val="000000"/>
                </a:solidFill>
                <a:latin typeface="Gill Sans" pitchFamily="31" charset="0"/>
                <a:ea typeface="Gill Sans" pitchFamily="31" charset="0"/>
                <a:cs typeface="Gill Sans" pitchFamily="31" charset="0"/>
                <a:sym typeface="Gill Sans" pitchFamily="31" charset="0"/>
              </a:rPr>
              <a:t>Pairwise</a:t>
            </a:r>
            <a:r>
              <a:rPr lang="en-US" sz="2100" dirty="0">
                <a:solidFill>
                  <a:srgbClr val="000000"/>
                </a:solidFill>
                <a:latin typeface="Gill Sans" pitchFamily="31" charset="0"/>
                <a:ea typeface="Gill Sans" pitchFamily="31" charset="0"/>
                <a:cs typeface="Gill Sans" pitchFamily="31" charset="0"/>
                <a:sym typeface="Gill Sans" pitchFamily="31" charset="0"/>
              </a:rPr>
              <a:t> excess cycles </a:t>
            </a:r>
          </a:p>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matrix</a:t>
            </a:r>
          </a:p>
        </p:txBody>
      </p:sp>
    </p:spTree>
    <p:extLst>
      <p:ext uri="{BB962C8B-B14F-4D97-AF65-F5344CB8AC3E}">
        <p14:creationId xmlns:p14="http://schemas.microsoft.com/office/powerpoint/2010/main" val="25751681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14"/>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3"/>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4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04"/>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06"/>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107"/>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110"/>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111"/>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87"/>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0" nodeType="afterEffect">
                                  <p:stCondLst>
                                    <p:cond delay="0"/>
                                  </p:stCondLst>
                                  <p:childTnLst>
                                    <p:set>
                                      <p:cBhvr>
                                        <p:cTn id="61" dur="1" fill="hold">
                                          <p:stCondLst>
                                            <p:cond delay="0"/>
                                          </p:stCondLst>
                                        </p:cTn>
                                        <p:tgtEl>
                                          <p:spTgt spid="88"/>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89"/>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90"/>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7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15"/>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nodeType="afterEffect">
                                  <p:stCondLst>
                                    <p:cond delay="0"/>
                                  </p:stCondLst>
                                  <p:childTnLst>
                                    <p:set>
                                      <p:cBhvr>
                                        <p:cTn id="75" dur="1" fill="hold">
                                          <p:stCondLst>
                                            <p:cond delay="0"/>
                                          </p:stCondLst>
                                        </p:cTn>
                                        <p:tgtEl>
                                          <p:spTgt spid="121"/>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grpId="0" nodeType="afterEffect">
                                  <p:stCondLst>
                                    <p:cond delay="0"/>
                                  </p:stCondLst>
                                  <p:childTnLst>
                                    <p:set>
                                      <p:cBhvr>
                                        <p:cTn id="78" dur="1" fill="hold">
                                          <p:stCondLst>
                                            <p:cond delay="0"/>
                                          </p:stCondLst>
                                        </p:cTn>
                                        <p:tgtEl>
                                          <p:spTgt spid="127"/>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childTnLst>
                                    <p:set>
                                      <p:cBhvr>
                                        <p:cTn id="81" dur="1" fill="hold">
                                          <p:stCondLst>
                                            <p:cond delay="0"/>
                                          </p:stCondLst>
                                        </p:cTn>
                                        <p:tgtEl>
                                          <p:spTgt spid="12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02"/>
                                        </p:tgtEl>
                                        <p:attrNameLst>
                                          <p:attrName>style.visibility</p:attrName>
                                        </p:attrNameLst>
                                      </p:cBhvr>
                                      <p:to>
                                        <p:strVal val="visible"/>
                                      </p:to>
                                    </p:set>
                                  </p:childTnLst>
                                </p:cTn>
                              </p:par>
                            </p:childTnLst>
                          </p:cTn>
                        </p:par>
                        <p:par>
                          <p:cTn id="86" fill="hold">
                            <p:stCondLst>
                              <p:cond delay="0"/>
                            </p:stCondLst>
                            <p:childTnLst>
                              <p:par>
                                <p:cTn id="87" presetID="1" presetClass="entr" presetSubtype="0" fill="hold" grpId="0" nodeType="afterEffect">
                                  <p:stCondLst>
                                    <p:cond delay="0"/>
                                  </p:stCondLst>
                                  <p:childTnLst>
                                    <p:set>
                                      <p:cBhvr>
                                        <p:cTn id="88" dur="1" fill="hold">
                                          <p:stCondLst>
                                            <p:cond delay="0"/>
                                          </p:stCondLst>
                                        </p:cTn>
                                        <p:tgtEl>
                                          <p:spTgt spid="84"/>
                                        </p:tgtEl>
                                        <p:attrNameLst>
                                          <p:attrName>style.visibility</p:attrName>
                                        </p:attrNameLst>
                                      </p:cBhvr>
                                      <p:to>
                                        <p:strVal val="visible"/>
                                      </p:to>
                                    </p:set>
                                  </p:childTnLst>
                                </p:cTn>
                              </p:par>
                            </p:childTnLst>
                          </p:cTn>
                        </p:par>
                        <p:par>
                          <p:cTn id="89" fill="hold">
                            <p:stCondLst>
                              <p:cond delay="0"/>
                            </p:stCondLst>
                            <p:childTnLst>
                              <p:par>
                                <p:cTn id="90" presetID="1" presetClass="entr" presetSubtype="0"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grpId="0" nodeType="afterEffect">
                                  <p:stCondLst>
                                    <p:cond delay="0"/>
                                  </p:stCondLst>
                                  <p:childTnLst>
                                    <p:set>
                                      <p:cBhvr>
                                        <p:cTn id="94" dur="1" fill="hold">
                                          <p:stCondLst>
                                            <p:cond delay="0"/>
                                          </p:stCondLst>
                                        </p:cTn>
                                        <p:tgtEl>
                                          <p:spTgt spid="82"/>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102"/>
                                        </p:tgtEl>
                                        <p:attrNameLst>
                                          <p:attrName>style.visibility</p:attrName>
                                        </p:attrNameLst>
                                      </p:cBhvr>
                                      <p:to>
                                        <p:strVal val="hidden"/>
                                      </p:to>
                                    </p:set>
                                  </p:childTnLst>
                                </p:cTn>
                              </p:par>
                              <p:par>
                                <p:cTn id="102" presetID="1" presetClass="entr" presetSubtype="0" fill="hold" grpId="0" nodeType="withEffect">
                                  <p:stCondLst>
                                    <p:cond delay="0"/>
                                  </p:stCondLst>
                                  <p:childTnLst>
                                    <p:set>
                                      <p:cBhvr>
                                        <p:cTn id="103" dur="1" fill="hold">
                                          <p:stCondLst>
                                            <p:cond delay="0"/>
                                          </p:stCondLst>
                                        </p:cTn>
                                        <p:tgtEl>
                                          <p:spTgt spid="8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98"/>
                                        </p:tgtEl>
                                        <p:attrNameLst>
                                          <p:attrName>style.visibility</p:attrName>
                                        </p:attrNameLst>
                                      </p:cBhvr>
                                      <p:to>
                                        <p:strVal val="visible"/>
                                      </p:to>
                                    </p:set>
                                  </p:childTnLst>
                                </p:cTn>
                              </p:par>
                            </p:childTnLst>
                          </p:cTn>
                        </p:par>
                        <p:par>
                          <p:cTn id="106" fill="hold">
                            <p:stCondLst>
                              <p:cond delay="0"/>
                            </p:stCondLst>
                            <p:childTnLst>
                              <p:par>
                                <p:cTn id="107" presetID="1" presetClass="entr" presetSubtype="0" fill="hold" grpId="0" nodeType="afterEffect">
                                  <p:stCondLst>
                                    <p:cond delay="0"/>
                                  </p:stCondLst>
                                  <p:childTnLst>
                                    <p:set>
                                      <p:cBhvr>
                                        <p:cTn id="108" dur="1" fill="hold">
                                          <p:stCondLst>
                                            <p:cond delay="0"/>
                                          </p:stCondLst>
                                        </p:cTn>
                                        <p:tgtEl>
                                          <p:spTgt spid="99"/>
                                        </p:tgtEl>
                                        <p:attrNameLst>
                                          <p:attrName>style.visibility</p:attrName>
                                        </p:attrNameLst>
                                      </p:cBhvr>
                                      <p:to>
                                        <p:strVal val="visible"/>
                                      </p:to>
                                    </p:set>
                                  </p:childTnLst>
                                </p:cTn>
                              </p:par>
                            </p:childTnLst>
                          </p:cTn>
                        </p:par>
                        <p:par>
                          <p:cTn id="109" fill="hold">
                            <p:stCondLst>
                              <p:cond delay="0"/>
                            </p:stCondLst>
                            <p:childTnLst>
                              <p:par>
                                <p:cTn id="110" presetID="1" presetClass="entr" presetSubtype="0" fill="hold" grpId="0" nodeType="afterEffect">
                                  <p:stCondLst>
                                    <p:cond delay="0"/>
                                  </p:stCondLst>
                                  <p:childTnLst>
                                    <p:set>
                                      <p:cBhvr>
                                        <p:cTn id="111" dur="1" fill="hold">
                                          <p:stCondLst>
                                            <p:cond delay="0"/>
                                          </p:stCondLst>
                                        </p:cTn>
                                        <p:tgtEl>
                                          <p:spTgt spid="100"/>
                                        </p:tgtEl>
                                        <p:attrNameLst>
                                          <p:attrName>style.visibility</p:attrName>
                                        </p:attrNameLst>
                                      </p:cBhvr>
                                      <p:to>
                                        <p:strVal val="visible"/>
                                      </p:to>
                                    </p:set>
                                  </p:childTnLst>
                                </p:cTn>
                              </p:par>
                            </p:childTnLst>
                          </p:cTn>
                        </p:par>
                        <p:par>
                          <p:cTn id="112" fill="hold">
                            <p:stCondLst>
                              <p:cond delay="0"/>
                            </p:stCondLst>
                            <p:childTnLst>
                              <p:par>
                                <p:cTn id="113" presetID="1" presetClass="entr" presetSubtype="0" fill="hold" grpId="0" nodeType="afterEffect">
                                  <p:stCondLst>
                                    <p:cond delay="0"/>
                                  </p:stCondLst>
                                  <p:childTnLst>
                                    <p:set>
                                      <p:cBhvr>
                                        <p:cTn id="114" dur="1" fill="hold">
                                          <p:stCondLst>
                                            <p:cond delay="0"/>
                                          </p:stCondLst>
                                        </p:cTn>
                                        <p:tgtEl>
                                          <p:spTgt spid="129"/>
                                        </p:tgtEl>
                                        <p:attrNameLst>
                                          <p:attrName>style.visibility</p:attrName>
                                        </p:attrNameLst>
                                      </p:cBhvr>
                                      <p:to>
                                        <p:strVal val="visible"/>
                                      </p:to>
                                    </p:set>
                                  </p:childTnLst>
                                </p:cTn>
                              </p:par>
                            </p:childTnLst>
                          </p:cTn>
                        </p:par>
                        <p:par>
                          <p:cTn id="115" fill="hold">
                            <p:stCondLst>
                              <p:cond delay="0"/>
                            </p:stCondLst>
                            <p:childTnLst>
                              <p:par>
                                <p:cTn id="116" presetID="1" presetClass="entr" presetSubtype="0" fill="hold" grpId="0" nodeType="afterEffect">
                                  <p:stCondLst>
                                    <p:cond delay="0"/>
                                  </p:stCondLst>
                                  <p:childTnLst>
                                    <p:set>
                                      <p:cBhvr>
                                        <p:cTn id="117" dur="1" fill="hold">
                                          <p:stCondLst>
                                            <p:cond delay="0"/>
                                          </p:stCondLst>
                                        </p:cTn>
                                        <p:tgtEl>
                                          <p:spTgt spid="130"/>
                                        </p:tgtEl>
                                        <p:attrNameLst>
                                          <p:attrName>style.visibility</p:attrName>
                                        </p:attrNameLst>
                                      </p:cBhvr>
                                      <p:to>
                                        <p:strVal val="visible"/>
                                      </p:to>
                                    </p:set>
                                  </p:childTnLst>
                                </p:cTn>
                              </p:par>
                            </p:childTnLst>
                          </p:cTn>
                        </p:par>
                        <p:par>
                          <p:cTn id="118" fill="hold">
                            <p:stCondLst>
                              <p:cond delay="0"/>
                            </p:stCondLst>
                            <p:childTnLst>
                              <p:par>
                                <p:cTn id="119" presetID="1" presetClass="entr" presetSubtype="0" fill="hold" grpId="0" nodeType="afterEffect">
                                  <p:stCondLst>
                                    <p:cond delay="0"/>
                                  </p:stCondLst>
                                  <p:childTnLst>
                                    <p:set>
                                      <p:cBhvr>
                                        <p:cTn id="120" dur="1" fill="hold">
                                          <p:stCondLst>
                                            <p:cond delay="0"/>
                                          </p:stCondLst>
                                        </p:cTn>
                                        <p:tgtEl>
                                          <p:spTgt spid="131"/>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grpId="0" nodeType="afterEffect">
                                  <p:stCondLst>
                                    <p:cond delay="0"/>
                                  </p:stCondLst>
                                  <p:childTnLst>
                                    <p:set>
                                      <p:cBhvr>
                                        <p:cTn id="123" dur="1" fill="hold">
                                          <p:stCondLst>
                                            <p:cond delay="0"/>
                                          </p:stCondLst>
                                        </p:cTn>
                                        <p:tgtEl>
                                          <p:spTgt spid="133"/>
                                        </p:tgtEl>
                                        <p:attrNameLst>
                                          <p:attrName>style.visibility</p:attrName>
                                        </p:attrNameLst>
                                      </p:cBhvr>
                                      <p:to>
                                        <p:strVal val="visible"/>
                                      </p:to>
                                    </p:set>
                                  </p:childTnLst>
                                </p:cTn>
                              </p:par>
                            </p:childTnLst>
                          </p:cTn>
                        </p:par>
                        <p:par>
                          <p:cTn id="124" fill="hold">
                            <p:stCondLst>
                              <p:cond delay="0"/>
                            </p:stCondLst>
                            <p:childTnLst>
                              <p:par>
                                <p:cTn id="125" presetID="1" presetClass="entr" presetSubtype="0" fill="hold" grpId="0" nodeType="afterEffect">
                                  <p:stCondLst>
                                    <p:cond delay="0"/>
                                  </p:stCondLst>
                                  <p:childTnLst>
                                    <p:set>
                                      <p:cBhvr>
                                        <p:cTn id="126" dur="1" fill="hold">
                                          <p:stCondLst>
                                            <p:cond delay="0"/>
                                          </p:stCondLst>
                                        </p:cTn>
                                        <p:tgtEl>
                                          <p:spTgt spid="134"/>
                                        </p:tgtEl>
                                        <p:attrNameLst>
                                          <p:attrName>style.visibility</p:attrName>
                                        </p:attrNameLst>
                                      </p:cBhvr>
                                      <p:to>
                                        <p:strVal val="visible"/>
                                      </p:to>
                                    </p:set>
                                  </p:childTnLst>
                                </p:cTn>
                              </p:par>
                            </p:childTnLst>
                          </p:cTn>
                        </p:par>
                        <p:par>
                          <p:cTn id="127" fill="hold">
                            <p:stCondLst>
                              <p:cond delay="0"/>
                            </p:stCondLst>
                            <p:childTnLst>
                              <p:par>
                                <p:cTn id="128" presetID="1" presetClass="entr" presetSubtype="0" fill="hold" grpId="0" nodeType="afterEffect">
                                  <p:stCondLst>
                                    <p:cond delay="0"/>
                                  </p:stCondLst>
                                  <p:childTnLst>
                                    <p:set>
                                      <p:cBhvr>
                                        <p:cTn id="129" dur="1" fill="hold">
                                          <p:stCondLst>
                                            <p:cond delay="0"/>
                                          </p:stCondLst>
                                        </p:cTn>
                                        <p:tgtEl>
                                          <p:spTgt spid="135"/>
                                        </p:tgtEl>
                                        <p:attrNameLst>
                                          <p:attrName>style.visibility</p:attrName>
                                        </p:attrNameLst>
                                      </p:cBhvr>
                                      <p:to>
                                        <p:strVal val="visible"/>
                                      </p:to>
                                    </p:set>
                                  </p:childTnLst>
                                </p:cTn>
                              </p:par>
                            </p:childTnLst>
                          </p:cTn>
                        </p:par>
                        <p:par>
                          <p:cTn id="130" fill="hold">
                            <p:stCondLst>
                              <p:cond delay="0"/>
                            </p:stCondLst>
                            <p:childTnLst>
                              <p:par>
                                <p:cTn id="131" presetID="1" presetClass="entr" presetSubtype="0" fill="hold" grpId="0" nodeType="afterEffect">
                                  <p:stCondLst>
                                    <p:cond delay="0"/>
                                  </p:stCondLst>
                                  <p:childTnLst>
                                    <p:set>
                                      <p:cBhvr>
                                        <p:cTn id="132" dur="1" fill="hold">
                                          <p:stCondLst>
                                            <p:cond delay="0"/>
                                          </p:stCondLst>
                                        </p:cTn>
                                        <p:tgtEl>
                                          <p:spTgt spid="137"/>
                                        </p:tgtEl>
                                        <p:attrNameLst>
                                          <p:attrName>style.visibility</p:attrName>
                                        </p:attrNameLst>
                                      </p:cBhvr>
                                      <p:to>
                                        <p:strVal val="visible"/>
                                      </p:to>
                                    </p:set>
                                  </p:childTnLst>
                                </p:cTn>
                              </p:par>
                            </p:childTnLst>
                          </p:cTn>
                        </p:par>
                        <p:par>
                          <p:cTn id="133" fill="hold">
                            <p:stCondLst>
                              <p:cond delay="0"/>
                            </p:stCondLst>
                            <p:childTnLst>
                              <p:par>
                                <p:cTn id="134" presetID="1" presetClass="entr" presetSubtype="0" fill="hold" grpId="0" nodeType="afterEffect">
                                  <p:stCondLst>
                                    <p:cond delay="0"/>
                                  </p:stCondLst>
                                  <p:childTnLst>
                                    <p:set>
                                      <p:cBhvr>
                                        <p:cTn id="135" dur="1" fill="hold">
                                          <p:stCondLst>
                                            <p:cond delay="0"/>
                                          </p:stCondLst>
                                        </p:cTn>
                                        <p:tgtEl>
                                          <p:spTgt spid="138"/>
                                        </p:tgtEl>
                                        <p:attrNameLst>
                                          <p:attrName>style.visibility</p:attrName>
                                        </p:attrNameLst>
                                      </p:cBhvr>
                                      <p:to>
                                        <p:strVal val="visible"/>
                                      </p:to>
                                    </p:set>
                                  </p:childTnLst>
                                </p:cTn>
                              </p:par>
                            </p:childTnLst>
                          </p:cTn>
                        </p:par>
                        <p:par>
                          <p:cTn id="136" fill="hold">
                            <p:stCondLst>
                              <p:cond delay="0"/>
                            </p:stCondLst>
                            <p:childTnLst>
                              <p:par>
                                <p:cTn id="137" presetID="1" presetClass="entr" presetSubtype="0" fill="hold" grpId="0" nodeType="afterEffect">
                                  <p:stCondLst>
                                    <p:cond delay="0"/>
                                  </p:stCondLst>
                                  <p:childTnLst>
                                    <p:set>
                                      <p:cBhvr>
                                        <p:cTn id="138" dur="1" fill="hold">
                                          <p:stCondLst>
                                            <p:cond delay="0"/>
                                          </p:stCondLst>
                                        </p:cTn>
                                        <p:tgtEl>
                                          <p:spTgt spid="139"/>
                                        </p:tgtEl>
                                        <p:attrNameLst>
                                          <p:attrName>style.visibility</p:attrName>
                                        </p:attrNameLst>
                                      </p:cBhvr>
                                      <p:to>
                                        <p:strVal val="visible"/>
                                      </p:to>
                                    </p:set>
                                  </p:childTnLst>
                                </p:cTn>
                              </p:par>
                            </p:childTnLst>
                          </p:cTn>
                        </p:par>
                        <p:par>
                          <p:cTn id="139" fill="hold">
                            <p:stCondLst>
                              <p:cond delay="0"/>
                            </p:stCondLst>
                            <p:childTnLst>
                              <p:par>
                                <p:cTn id="140" presetID="1" presetClass="entr" presetSubtype="0" fill="hold" grpId="0" nodeType="afterEffect">
                                  <p:stCondLst>
                                    <p:cond delay="0"/>
                                  </p:stCondLst>
                                  <p:childTnLst>
                                    <p:set>
                                      <p:cBhvr>
                                        <p:cTn id="141" dur="1" fill="hold">
                                          <p:stCondLst>
                                            <p:cond delay="0"/>
                                          </p:stCondLst>
                                        </p:cTn>
                                        <p:tgtEl>
                                          <p:spTgt spid="140"/>
                                        </p:tgtEl>
                                        <p:attrNameLst>
                                          <p:attrName>style.visibility</p:attrName>
                                        </p:attrNameLst>
                                      </p:cBhvr>
                                      <p:to>
                                        <p:strVal val="visible"/>
                                      </p:to>
                                    </p:set>
                                  </p:childTnLst>
                                </p:cTn>
                              </p:par>
                            </p:childTnLst>
                          </p:cTn>
                        </p:par>
                        <p:par>
                          <p:cTn id="142" fill="hold">
                            <p:stCondLst>
                              <p:cond delay="0"/>
                            </p:stCondLst>
                            <p:childTnLst>
                              <p:par>
                                <p:cTn id="143" presetID="1" presetClass="entr" presetSubtype="0" fill="hold" grpId="0" nodeType="afterEffect">
                                  <p:stCondLst>
                                    <p:cond delay="0"/>
                                  </p:stCondLst>
                                  <p:childTnLst>
                                    <p:set>
                                      <p:cBhvr>
                                        <p:cTn id="144" dur="1" fill="hold">
                                          <p:stCondLst>
                                            <p:cond delay="0"/>
                                          </p:stCondLst>
                                        </p:cTn>
                                        <p:tgtEl>
                                          <p:spTgt spid="136"/>
                                        </p:tgtEl>
                                        <p:attrNameLst>
                                          <p:attrName>style.visibility</p:attrName>
                                        </p:attrNameLst>
                                      </p:cBhvr>
                                      <p:to>
                                        <p:strVal val="visible"/>
                                      </p:to>
                                    </p:set>
                                  </p:childTnLst>
                                </p:cTn>
                              </p:par>
                            </p:childTnLst>
                          </p:cTn>
                        </p:par>
                        <p:par>
                          <p:cTn id="145" fill="hold">
                            <p:stCondLst>
                              <p:cond delay="0"/>
                            </p:stCondLst>
                            <p:childTnLst>
                              <p:par>
                                <p:cTn id="146" presetID="1" presetClass="entr" presetSubtype="0" fill="hold" grpId="0" nodeType="afterEffect">
                                  <p:stCondLst>
                                    <p:cond delay="0"/>
                                  </p:stCondLst>
                                  <p:childTnLst>
                                    <p:set>
                                      <p:cBhvr>
                                        <p:cTn id="147" dur="1" fill="hold">
                                          <p:stCondLst>
                                            <p:cond delay="0"/>
                                          </p:stCondLst>
                                        </p:cTn>
                                        <p:tgtEl>
                                          <p:spTgt spid="132"/>
                                        </p:tgtEl>
                                        <p:attrNameLst>
                                          <p:attrName>style.visibility</p:attrName>
                                        </p:attrNameLst>
                                      </p:cBhvr>
                                      <p:to>
                                        <p:strVal val="visible"/>
                                      </p:to>
                                    </p:set>
                                  </p:childTnLst>
                                </p:cTn>
                              </p:par>
                            </p:childTnLst>
                          </p:cTn>
                        </p:par>
                        <p:par>
                          <p:cTn id="148" fill="hold">
                            <p:stCondLst>
                              <p:cond delay="0"/>
                            </p:stCondLst>
                            <p:childTnLst>
                              <p:par>
                                <p:cTn id="149" presetID="1" presetClass="entr" presetSubtype="0" fill="hold" grpId="0" nodeType="afterEffect">
                                  <p:stCondLst>
                                    <p:cond delay="0"/>
                                  </p:stCondLst>
                                  <p:childTnLst>
                                    <p:set>
                                      <p:cBhvr>
                                        <p:cTn id="150" dur="1" fill="hold">
                                          <p:stCondLst>
                                            <p:cond delay="0"/>
                                          </p:stCondLst>
                                        </p:cTn>
                                        <p:tgtEl>
                                          <p:spTgt spid="10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141"/>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142"/>
                                        </p:tgtEl>
                                        <p:attrNameLst>
                                          <p:attrName>style.visibility</p:attrName>
                                        </p:attrNameLst>
                                      </p:cBhvr>
                                      <p:to>
                                        <p:strVal val="visible"/>
                                      </p:to>
                                    </p:set>
                                  </p:childTnLst>
                                </p:cTn>
                              </p:par>
                            </p:childTnLst>
                          </p:cTn>
                        </p:par>
                        <p:par>
                          <p:cTn id="159" fill="hold">
                            <p:stCondLst>
                              <p:cond delay="0"/>
                            </p:stCondLst>
                            <p:childTnLst>
                              <p:par>
                                <p:cTn id="160" presetID="1" presetClass="entr" presetSubtype="0" fill="hold" grpId="0" nodeType="afterEffect">
                                  <p:stCondLst>
                                    <p:cond delay="0"/>
                                  </p:stCondLst>
                                  <p:childTnLst>
                                    <p:set>
                                      <p:cBhvr>
                                        <p:cTn id="161" dur="1" fill="hold">
                                          <p:stCondLst>
                                            <p:cond delay="0"/>
                                          </p:stCondLst>
                                        </p:cTn>
                                        <p:tgtEl>
                                          <p:spTgt spid="150"/>
                                        </p:tgtEl>
                                        <p:attrNameLst>
                                          <p:attrName>style.visibility</p:attrName>
                                        </p:attrNameLst>
                                      </p:cBhvr>
                                      <p:to>
                                        <p:strVal val="visible"/>
                                      </p:to>
                                    </p:set>
                                  </p:childTnLst>
                                </p:cTn>
                              </p:par>
                            </p:childTnLst>
                          </p:cTn>
                        </p:par>
                        <p:par>
                          <p:cTn id="162" fill="hold">
                            <p:stCondLst>
                              <p:cond delay="0"/>
                            </p:stCondLst>
                            <p:childTnLst>
                              <p:par>
                                <p:cTn id="163" presetID="1" presetClass="entr" presetSubtype="0" fill="hold" grpId="0" nodeType="afterEffect">
                                  <p:stCondLst>
                                    <p:cond delay="0"/>
                                  </p:stCondLst>
                                  <p:childTnLst>
                                    <p:set>
                                      <p:cBhvr>
                                        <p:cTn id="164" dur="1" fill="hold">
                                          <p:stCondLst>
                                            <p:cond delay="0"/>
                                          </p:stCondLst>
                                        </p:cTn>
                                        <p:tgtEl>
                                          <p:spTgt spid="151"/>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144"/>
                                        </p:tgtEl>
                                        <p:attrNameLst>
                                          <p:attrName>style.visibility</p:attrName>
                                        </p:attrNameLst>
                                      </p:cBhvr>
                                      <p:to>
                                        <p:strVal val="visible"/>
                                      </p:to>
                                    </p:set>
                                  </p:childTnLst>
                                </p:cTn>
                              </p:par>
                            </p:childTnLst>
                          </p:cTn>
                        </p:par>
                        <p:par>
                          <p:cTn id="169" fill="hold">
                            <p:stCondLst>
                              <p:cond delay="0"/>
                            </p:stCondLst>
                            <p:childTnLst>
                              <p:par>
                                <p:cTn id="170" presetID="1" presetClass="entr" presetSubtype="0" fill="hold" grpId="0" nodeType="afterEffect">
                                  <p:stCondLst>
                                    <p:cond delay="0"/>
                                  </p:stCondLst>
                                  <p:childTnLst>
                                    <p:set>
                                      <p:cBhvr>
                                        <p:cTn id="171" dur="1" fill="hold">
                                          <p:stCondLst>
                                            <p:cond delay="0"/>
                                          </p:stCondLst>
                                        </p:cTn>
                                        <p:tgtEl>
                                          <p:spTgt spid="143"/>
                                        </p:tgtEl>
                                        <p:attrNameLst>
                                          <p:attrName>style.visibility</p:attrName>
                                        </p:attrNameLst>
                                      </p:cBhvr>
                                      <p:to>
                                        <p:strVal val="visible"/>
                                      </p:to>
                                    </p:set>
                                  </p:childTnLst>
                                </p:cTn>
                              </p:par>
                            </p:childTnLst>
                          </p:cTn>
                        </p:par>
                        <p:par>
                          <p:cTn id="172" fill="hold">
                            <p:stCondLst>
                              <p:cond delay="0"/>
                            </p:stCondLst>
                            <p:childTnLst>
                              <p:par>
                                <p:cTn id="173" presetID="1" presetClass="exit" presetSubtype="0" fill="hold" grpId="1" nodeType="afterEffect">
                                  <p:stCondLst>
                                    <p:cond delay="0"/>
                                  </p:stCondLst>
                                  <p:childTnLst>
                                    <p:set>
                                      <p:cBhvr>
                                        <p:cTn id="174" dur="1" fill="hold">
                                          <p:stCondLst>
                                            <p:cond delay="499"/>
                                          </p:stCondLst>
                                        </p:cTn>
                                        <p:tgtEl>
                                          <p:spTgt spid="131"/>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154"/>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52"/>
                                        </p:tgtEl>
                                        <p:attrNameLst>
                                          <p:attrName>style.visibility</p:attrName>
                                        </p:attrNameLst>
                                      </p:cBhvr>
                                      <p:to>
                                        <p:strVal val="visible"/>
                                      </p:to>
                                    </p:set>
                                  </p:childTnLst>
                                </p:cTn>
                              </p:par>
                            </p:childTnLst>
                          </p:cTn>
                        </p:par>
                        <p:par>
                          <p:cTn id="183" fill="hold">
                            <p:stCondLst>
                              <p:cond delay="0"/>
                            </p:stCondLst>
                            <p:childTnLst>
                              <p:par>
                                <p:cTn id="184" presetID="1" presetClass="entr" presetSubtype="0" fill="hold" grpId="0" nodeType="afterEffect">
                                  <p:stCondLst>
                                    <p:cond delay="0"/>
                                  </p:stCondLst>
                                  <p:childTnLst>
                                    <p:set>
                                      <p:cBhvr>
                                        <p:cTn id="185"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autoUpdateAnimBg="0"/>
      <p:bldP spid="82" grpId="0" animBg="1" autoUpdateAnimBg="0"/>
      <p:bldP spid="83" grpId="0" animBg="1" autoUpdateAnimBg="0"/>
      <p:bldP spid="84" grpId="0" animBg="1" autoUpdateAnimBg="0"/>
      <p:bldP spid="85" grpId="0" animBg="1" autoUpdateAnimBg="0"/>
      <p:bldP spid="86" grpId="0" animBg="1" autoUpdateAnimBg="0"/>
      <p:bldP spid="87" grpId="0" animBg="1" autoUpdateAnimBg="0"/>
      <p:bldP spid="88" grpId="0" animBg="1" autoUpdateAnimBg="0"/>
      <p:bldP spid="89" grpId="0" animBg="1" autoUpdateAnimBg="0"/>
      <p:bldP spid="90" grpId="0" autoUpdateAnimBg="0"/>
      <p:bldP spid="90" grpId="1"/>
      <p:bldP spid="98" grpId="0" animBg="1" autoUpdateAnimBg="0"/>
      <p:bldP spid="99" grpId="0" animBg="1" autoUpdateAnimBg="0"/>
      <p:bldP spid="100" grpId="0" animBg="1" autoUpdateAnimBg="0"/>
      <p:bldP spid="101" grpId="0" animBg="1" autoUpdateAnimBg="0"/>
      <p:bldP spid="102" grpId="0" autoUpdateAnimBg="0"/>
      <p:bldP spid="102" grpId="1"/>
      <p:bldP spid="103" grpId="0" animBg="1" autoUpdateAnimBg="0"/>
      <p:bldP spid="104" grpId="0" animBg="1" autoUpdateAnimBg="0"/>
      <p:bldP spid="105" grpId="0" animBg="1" autoUpdateAnimBg="0"/>
      <p:bldP spid="106" grpId="0" animBg="1" autoUpdateAnimBg="0"/>
      <p:bldP spid="107" grpId="0" animBg="1" autoUpdateAnimBg="0"/>
      <p:bldP spid="108" grpId="0" animBg="1" autoUpdateAnimBg="0"/>
      <p:bldP spid="109" grpId="0" animBg="1" autoUpdateAnimBg="0"/>
      <p:bldP spid="110" grpId="0" animBg="1" autoUpdateAnimBg="0"/>
      <p:bldP spid="111" grpId="0" animBg="1" autoUpdateAnimBg="0"/>
      <p:bldP spid="112" grpId="0" animBg="1" autoUpdateAnimBg="0"/>
      <p:bldP spid="113" grpId="0" animBg="1" autoUpdateAnimBg="0"/>
      <p:bldP spid="114" grpId="0" animBg="1" autoUpdateAnimBg="0"/>
      <p:bldP spid="127" grpId="0" autoUpdateAnimBg="0"/>
      <p:bldP spid="128" grpId="0" autoUpdateAnimBg="0"/>
      <p:bldP spid="129" grpId="0" animBg="1" autoUpdateAnimBg="0"/>
      <p:bldP spid="130" grpId="0" animBg="1" autoUpdateAnimBg="0"/>
      <p:bldP spid="131" grpId="0" animBg="1" autoUpdateAnimBg="0"/>
      <p:bldP spid="131" grpId="1" animBg="1" autoUpdateAnimBg="0"/>
      <p:bldP spid="132" grpId="0" animBg="1" autoUpdateAnimBg="0"/>
      <p:bldP spid="133" grpId="0" animBg="1" autoUpdateAnimBg="0"/>
      <p:bldP spid="134" grpId="0" animBg="1" autoUpdateAnimBg="0"/>
      <p:bldP spid="135" grpId="0" animBg="1" autoUpdateAnimBg="0"/>
      <p:bldP spid="136" grpId="0" animBg="1" autoUpdateAnimBg="0"/>
      <p:bldP spid="137" grpId="0" animBg="1" autoUpdateAnimBg="0"/>
      <p:bldP spid="138" grpId="0" animBg="1" autoUpdateAnimBg="0"/>
      <p:bldP spid="139" grpId="0" animBg="1" autoUpdateAnimBg="0"/>
      <p:bldP spid="140" grpId="0" animBg="1" autoUpdateAnimBg="0"/>
      <p:bldP spid="141" grpId="0" animBg="1" autoUpdateAnimBg="0"/>
      <p:bldP spid="142" grpId="0" animBg="1" autoUpdateAnimBg="0"/>
      <p:bldP spid="143" grpId="0" animBg="1" autoUpdateAnimBg="0"/>
      <p:bldP spid="144" grpId="0" animBg="1"/>
      <p:bldP spid="150" grpId="0" animBg="1"/>
      <p:bldP spid="151" grpId="0" animBg="1"/>
      <p:bldP spid="152" grpId="0" animBg="1"/>
      <p:bldP spid="153" grpId="0" autoUpdateAnimBg="0"/>
      <p:bldP spid="154" grpId="0" autoUpdateAnimBg="0"/>
      <p:bldP spid="79" grpId="0" autoUpdateAnimBg="0"/>
      <p:bldP spid="80" grpId="0" autoUpdateAnimBg="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Fairness via Source Throttling (FST)</a:t>
            </a:r>
            <a:br>
              <a:rPr lang="en-US" dirty="0" smtClean="0"/>
            </a:b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176</a:t>
            </a:fld>
            <a:endParaRPr lang="en-US" altLang="en-US">
              <a:solidFill>
                <a:srgbClr val="000000"/>
              </a:solidFill>
            </a:endParaRPr>
          </a:p>
        </p:txBody>
      </p:sp>
      <p:sp>
        <p:nvSpPr>
          <p:cNvPr id="5" name="Rectangle 6"/>
          <p:cNvSpPr>
            <a:spLocks/>
          </p:cNvSpPr>
          <p:nvPr/>
        </p:nvSpPr>
        <p:spPr bwMode="auto">
          <a:xfrm>
            <a:off x="455414" y="2741420"/>
            <a:ext cx="2571750" cy="1241227"/>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sz="2300" dirty="0">
                <a:solidFill>
                  <a:srgbClr val="808080"/>
                </a:solidFill>
                <a:latin typeface="Gill Sans" pitchFamily="31" charset="0"/>
                <a:ea typeface="Gill Sans" pitchFamily="31" charset="0"/>
                <a:cs typeface="Gill Sans" pitchFamily="31" charset="0"/>
                <a:sym typeface="Gill Sans" pitchFamily="31" charset="0"/>
              </a:rPr>
              <a:t>Runtime Unfairness</a:t>
            </a:r>
          </a:p>
          <a:p>
            <a:pPr marL="40170" algn="ctr" defTabSz="914165" fontAlgn="base">
              <a:spcBef>
                <a:spcPct val="0"/>
              </a:spcBef>
              <a:spcAft>
                <a:spcPct val="0"/>
              </a:spcAft>
            </a:pPr>
            <a:r>
              <a:rPr lang="en-US" sz="2300" dirty="0">
                <a:solidFill>
                  <a:srgbClr val="808080"/>
                </a:solidFill>
                <a:latin typeface="Gill Sans" pitchFamily="31" charset="0"/>
                <a:ea typeface="Gill Sans" pitchFamily="31" charset="0"/>
                <a:cs typeface="Gill Sans" pitchFamily="31" charset="0"/>
                <a:sym typeface="Gill Sans" pitchFamily="31" charset="0"/>
              </a:rPr>
              <a:t>Evaluation</a:t>
            </a:r>
          </a:p>
        </p:txBody>
      </p:sp>
      <p:sp>
        <p:nvSpPr>
          <p:cNvPr id="6" name="Rectangle 7"/>
          <p:cNvSpPr>
            <a:spLocks/>
          </p:cNvSpPr>
          <p:nvPr/>
        </p:nvSpPr>
        <p:spPr bwMode="auto">
          <a:xfrm>
            <a:off x="6170414" y="2741420"/>
            <a:ext cx="2571750" cy="1241227"/>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sz="2300" dirty="0">
                <a:solidFill>
                  <a:srgbClr val="D90B00"/>
                </a:solidFill>
                <a:latin typeface="Gill Sans" pitchFamily="31" charset="0"/>
                <a:ea typeface="Gill Sans" pitchFamily="31" charset="0"/>
                <a:cs typeface="Gill Sans" pitchFamily="31" charset="0"/>
                <a:sym typeface="Gill Sans" pitchFamily="31" charset="0"/>
              </a:rPr>
              <a:t>Dynamic</a:t>
            </a:r>
          </a:p>
          <a:p>
            <a:pPr marL="40170" algn="ctr" defTabSz="914165" fontAlgn="base">
              <a:spcBef>
                <a:spcPct val="0"/>
              </a:spcBef>
              <a:spcAft>
                <a:spcPct val="0"/>
              </a:spcAft>
            </a:pPr>
            <a:r>
              <a:rPr lang="en-US" sz="2300" dirty="0">
                <a:solidFill>
                  <a:srgbClr val="D90B00"/>
                </a:solidFill>
                <a:latin typeface="Gill Sans" pitchFamily="31" charset="0"/>
                <a:ea typeface="Gill Sans" pitchFamily="31" charset="0"/>
                <a:cs typeface="Gill Sans" pitchFamily="31" charset="0"/>
                <a:sym typeface="Gill Sans" pitchFamily="31" charset="0"/>
              </a:rPr>
              <a:t>Request Throttling</a:t>
            </a:r>
          </a:p>
        </p:txBody>
      </p:sp>
      <p:sp>
        <p:nvSpPr>
          <p:cNvPr id="7" name="Rectangle 8"/>
          <p:cNvSpPr>
            <a:spLocks/>
          </p:cNvSpPr>
          <p:nvPr/>
        </p:nvSpPr>
        <p:spPr bwMode="auto">
          <a:xfrm>
            <a:off x="187524" y="4143375"/>
            <a:ext cx="4277320" cy="1848445"/>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defTabSz="914165" fontAlgn="base">
              <a:spcBef>
                <a:spcPct val="0"/>
              </a:spcBef>
              <a:spcAft>
                <a:spcPct val="0"/>
              </a:spcAft>
            </a:pPr>
            <a:r>
              <a:rPr lang="en-US" dirty="0">
                <a:solidFill>
                  <a:srgbClr val="808080"/>
                </a:solidFill>
                <a:latin typeface="Tahoma"/>
                <a:ea typeface="Verdana" pitchFamily="31" charset="0"/>
                <a:cs typeface="Verdana" pitchFamily="31" charset="0"/>
                <a:sym typeface="Verdana" pitchFamily="31" charset="0"/>
              </a:rPr>
              <a:t>1- Estimating system unfairness </a:t>
            </a:r>
          </a:p>
          <a:p>
            <a:pPr marL="40170" defTabSz="914165" fontAlgn="base">
              <a:spcBef>
                <a:spcPct val="0"/>
              </a:spcBef>
              <a:spcAft>
                <a:spcPct val="0"/>
              </a:spcAft>
            </a:pPr>
            <a:r>
              <a:rPr lang="en-US" dirty="0">
                <a:solidFill>
                  <a:srgbClr val="808080"/>
                </a:solidFill>
                <a:latin typeface="Tahoma"/>
                <a:ea typeface="Verdana" pitchFamily="31" charset="0"/>
                <a:cs typeface="Verdana" pitchFamily="31" charset="0"/>
                <a:sym typeface="Verdana" pitchFamily="31" charset="0"/>
              </a:rPr>
              <a:t>2- Find app. with the highest slowdown (App-slowest)</a:t>
            </a:r>
          </a:p>
          <a:p>
            <a:pPr marL="40170" defTabSz="914165" fontAlgn="base">
              <a:spcBef>
                <a:spcPct val="0"/>
              </a:spcBef>
              <a:spcAft>
                <a:spcPct val="0"/>
              </a:spcAft>
            </a:pPr>
            <a:r>
              <a:rPr lang="en-US" dirty="0">
                <a:solidFill>
                  <a:srgbClr val="808080"/>
                </a:solidFill>
                <a:latin typeface="Tahoma"/>
                <a:ea typeface="Verdana" pitchFamily="31" charset="0"/>
                <a:cs typeface="Verdana" pitchFamily="31" charset="0"/>
                <a:sym typeface="Verdana" pitchFamily="31" charset="0"/>
              </a:rPr>
              <a:t>3- Find app. causing most interference for App-slowest </a:t>
            </a:r>
            <a:br>
              <a:rPr lang="en-US" dirty="0">
                <a:solidFill>
                  <a:srgbClr val="808080"/>
                </a:solidFill>
                <a:latin typeface="Tahoma"/>
                <a:ea typeface="Verdana" pitchFamily="31" charset="0"/>
                <a:cs typeface="Verdana" pitchFamily="31" charset="0"/>
                <a:sym typeface="Verdana" pitchFamily="31" charset="0"/>
              </a:rPr>
            </a:br>
            <a:r>
              <a:rPr lang="en-US" dirty="0">
                <a:solidFill>
                  <a:srgbClr val="808080"/>
                </a:solidFill>
                <a:latin typeface="Tahoma"/>
                <a:ea typeface="Verdana" pitchFamily="31" charset="0"/>
                <a:cs typeface="Verdana" pitchFamily="31" charset="0"/>
                <a:sym typeface="Verdana" pitchFamily="31" charset="0"/>
              </a:rPr>
              <a:t>(App-interfering)</a:t>
            </a:r>
          </a:p>
        </p:txBody>
      </p:sp>
      <p:sp>
        <p:nvSpPr>
          <p:cNvPr id="8" name="Rectangle 9"/>
          <p:cNvSpPr>
            <a:spLocks/>
          </p:cNvSpPr>
          <p:nvPr/>
        </p:nvSpPr>
        <p:spPr bwMode="auto">
          <a:xfrm>
            <a:off x="4679156" y="4143375"/>
            <a:ext cx="4277320" cy="1848445"/>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defTabSz="914165" fontAlgn="base">
              <a:spcBef>
                <a:spcPct val="0"/>
              </a:spcBef>
              <a:spcAft>
                <a:spcPct val="0"/>
              </a:spcAft>
            </a:pPr>
            <a:r>
              <a:rPr lang="en-US" dirty="0">
                <a:solidFill>
                  <a:srgbClr val="000000"/>
                </a:solidFill>
                <a:latin typeface="Tahoma"/>
                <a:ea typeface="Verdana" pitchFamily="31" charset="0"/>
                <a:cs typeface="Verdana" pitchFamily="31" charset="0"/>
                <a:sym typeface="Verdana" pitchFamily="31" charset="0"/>
              </a:rPr>
              <a:t>if (Unfairness Estimate &gt;Target) </a:t>
            </a:r>
          </a:p>
          <a:p>
            <a:pPr marL="40170" defTabSz="914165" fontAlgn="base">
              <a:spcBef>
                <a:spcPct val="0"/>
              </a:spcBef>
              <a:spcAft>
                <a:spcPct val="0"/>
              </a:spcAft>
            </a:pPr>
            <a:r>
              <a:rPr lang="en-US" dirty="0">
                <a:solidFill>
                  <a:srgbClr val="000000"/>
                </a:solidFill>
                <a:latin typeface="Tahoma"/>
                <a:ea typeface="Verdana" pitchFamily="31" charset="0"/>
                <a:cs typeface="Verdana" pitchFamily="31" charset="0"/>
                <a:sym typeface="Verdana" pitchFamily="31" charset="0"/>
              </a:rPr>
              <a:t>{</a:t>
            </a:r>
          </a:p>
          <a:p>
            <a:pPr marL="40170" defTabSz="914165" fontAlgn="base">
              <a:spcBef>
                <a:spcPct val="0"/>
              </a:spcBef>
              <a:spcAft>
                <a:spcPct val="0"/>
              </a:spcAft>
            </a:pPr>
            <a:r>
              <a:rPr lang="en-US" dirty="0">
                <a:solidFill>
                  <a:srgbClr val="000000"/>
                </a:solidFill>
                <a:latin typeface="Tahoma"/>
                <a:ea typeface="Verdana" pitchFamily="31" charset="0"/>
                <a:cs typeface="Verdana" pitchFamily="31" charset="0"/>
                <a:sym typeface="Verdana" pitchFamily="31" charset="0"/>
              </a:rPr>
              <a:t> 1-Throttle down App-interfering</a:t>
            </a:r>
          </a:p>
          <a:p>
            <a:pPr marL="40170" defTabSz="914165" fontAlgn="base">
              <a:spcBef>
                <a:spcPct val="0"/>
              </a:spcBef>
              <a:spcAft>
                <a:spcPct val="0"/>
              </a:spcAft>
            </a:pPr>
            <a:r>
              <a:rPr lang="en-US" dirty="0">
                <a:solidFill>
                  <a:srgbClr val="000000"/>
                </a:solidFill>
                <a:latin typeface="Tahoma"/>
                <a:ea typeface="Verdana" pitchFamily="31" charset="0"/>
                <a:cs typeface="Verdana" pitchFamily="31" charset="0"/>
                <a:sym typeface="Verdana" pitchFamily="31" charset="0"/>
              </a:rPr>
              <a:t> 2-Throttle up App-slowest</a:t>
            </a:r>
          </a:p>
          <a:p>
            <a:pPr marL="40170" defTabSz="914165" fontAlgn="base">
              <a:spcBef>
                <a:spcPct val="0"/>
              </a:spcBef>
              <a:spcAft>
                <a:spcPct val="0"/>
              </a:spcAft>
            </a:pPr>
            <a:r>
              <a:rPr lang="en-US" dirty="0">
                <a:solidFill>
                  <a:srgbClr val="000000"/>
                </a:solidFill>
                <a:latin typeface="Tahoma"/>
                <a:ea typeface="Verdana" pitchFamily="31" charset="0"/>
                <a:cs typeface="Verdana" pitchFamily="31" charset="0"/>
                <a:sym typeface="Verdana" pitchFamily="31" charset="0"/>
              </a:rPr>
              <a:t>}</a:t>
            </a:r>
          </a:p>
        </p:txBody>
      </p:sp>
      <p:sp>
        <p:nvSpPr>
          <p:cNvPr id="9" name="AutoShape 10"/>
          <p:cNvSpPr>
            <a:spLocks/>
          </p:cNvSpPr>
          <p:nvPr/>
        </p:nvSpPr>
        <p:spPr bwMode="auto">
          <a:xfrm>
            <a:off x="250031" y="2482453"/>
            <a:ext cx="8706445" cy="1598414"/>
          </a:xfrm>
          <a:prstGeom prst="roundRect">
            <a:avLst>
              <a:gd name="adj" fmla="val 8380"/>
            </a:avLst>
          </a:prstGeom>
          <a:noFill/>
          <a:ln w="25400">
            <a:solidFill>
              <a:schemeClr val="tx1"/>
            </a:solidFill>
            <a:prstDash val="sysDot"/>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0" name="Rectangle 11"/>
          <p:cNvSpPr>
            <a:spLocks/>
          </p:cNvSpPr>
          <p:nvPr/>
        </p:nvSpPr>
        <p:spPr bwMode="auto">
          <a:xfrm>
            <a:off x="193105" y="2071694"/>
            <a:ext cx="592468" cy="430887"/>
          </a:xfrm>
          <a:prstGeom prst="rect">
            <a:avLst/>
          </a:prstGeom>
          <a:noFill/>
          <a:ln w="12700">
            <a:no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sz="2800" dirty="0">
                <a:solidFill>
                  <a:srgbClr val="000000"/>
                </a:solidFill>
                <a:latin typeface="Gill Sans" pitchFamily="31" charset="0"/>
                <a:ea typeface="Gill Sans" pitchFamily="31" charset="0"/>
                <a:cs typeface="Gill Sans" pitchFamily="31" charset="0"/>
                <a:sym typeface="Gill Sans" pitchFamily="31" charset="0"/>
              </a:rPr>
              <a:t>FST</a:t>
            </a:r>
          </a:p>
        </p:txBody>
      </p:sp>
      <p:sp>
        <p:nvSpPr>
          <p:cNvPr id="11" name="Line 12"/>
          <p:cNvSpPr>
            <a:spLocks noChangeShapeType="1"/>
          </p:cNvSpPr>
          <p:nvPr/>
        </p:nvSpPr>
        <p:spPr bwMode="auto">
          <a:xfrm flipH="1">
            <a:off x="3011537" y="2964656"/>
            <a:ext cx="3143250"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2" name="Rectangle 13"/>
          <p:cNvSpPr>
            <a:spLocks/>
          </p:cNvSpPr>
          <p:nvPr/>
        </p:nvSpPr>
        <p:spPr bwMode="auto">
          <a:xfrm>
            <a:off x="3508251" y="2594075"/>
            <a:ext cx="2188239" cy="323165"/>
          </a:xfrm>
          <a:prstGeom prst="rect">
            <a:avLst/>
          </a:prstGeom>
          <a:noFill/>
          <a:ln w="12700">
            <a:no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sz="2100" dirty="0">
                <a:solidFill>
                  <a:srgbClr val="9B2C01"/>
                </a:solidFill>
                <a:latin typeface="Gill Sans" pitchFamily="31" charset="0"/>
                <a:ea typeface="Gill Sans" pitchFamily="31" charset="0"/>
                <a:cs typeface="Gill Sans" pitchFamily="31" charset="0"/>
                <a:sym typeface="Gill Sans" pitchFamily="31" charset="0"/>
              </a:rPr>
              <a:t>Unfairness Estimate</a:t>
            </a:r>
          </a:p>
        </p:txBody>
      </p:sp>
      <p:sp>
        <p:nvSpPr>
          <p:cNvPr id="13" name="Line 14"/>
          <p:cNvSpPr>
            <a:spLocks noChangeShapeType="1"/>
          </p:cNvSpPr>
          <p:nvPr/>
        </p:nvSpPr>
        <p:spPr bwMode="auto">
          <a:xfrm rot="10800000">
            <a:off x="3023822" y="3333006"/>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4" name="Rectangle 15"/>
          <p:cNvSpPr>
            <a:spLocks/>
          </p:cNvSpPr>
          <p:nvPr/>
        </p:nvSpPr>
        <p:spPr bwMode="auto">
          <a:xfrm>
            <a:off x="3993809" y="2969122"/>
            <a:ext cx="1400381" cy="323165"/>
          </a:xfrm>
          <a:prstGeom prst="rect">
            <a:avLst/>
          </a:prstGeom>
          <a:noFill/>
          <a:ln w="12700">
            <a:no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sz="2100" dirty="0">
                <a:solidFill>
                  <a:srgbClr val="9B2C01"/>
                </a:solidFill>
                <a:latin typeface="Gill Sans" pitchFamily="31" charset="0"/>
                <a:ea typeface="Gill Sans" pitchFamily="31" charset="0"/>
                <a:cs typeface="Gill Sans" pitchFamily="31" charset="0"/>
                <a:sym typeface="Gill Sans" pitchFamily="31" charset="0"/>
              </a:rPr>
              <a:t>App-slowest</a:t>
            </a:r>
          </a:p>
        </p:txBody>
      </p:sp>
      <p:sp>
        <p:nvSpPr>
          <p:cNvPr id="15" name="Line 16"/>
          <p:cNvSpPr>
            <a:spLocks noChangeShapeType="1"/>
          </p:cNvSpPr>
          <p:nvPr/>
        </p:nvSpPr>
        <p:spPr bwMode="auto">
          <a:xfrm rot="10800000">
            <a:off x="3023822" y="3713634"/>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6" name="Rectangle 17"/>
          <p:cNvSpPr>
            <a:spLocks/>
          </p:cNvSpPr>
          <p:nvPr/>
        </p:nvSpPr>
        <p:spPr bwMode="auto">
          <a:xfrm>
            <a:off x="3808512" y="3335240"/>
            <a:ext cx="1708158" cy="323165"/>
          </a:xfrm>
          <a:prstGeom prst="rect">
            <a:avLst/>
          </a:prstGeom>
          <a:noFill/>
          <a:ln w="12700">
            <a:no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sz="2100" dirty="0">
                <a:solidFill>
                  <a:srgbClr val="9B2C01"/>
                </a:solidFill>
                <a:latin typeface="Gill Sans" pitchFamily="31" charset="0"/>
                <a:ea typeface="Gill Sans" pitchFamily="31" charset="0"/>
                <a:cs typeface="Gill Sans" pitchFamily="31" charset="0"/>
                <a:sym typeface="Gill Sans" pitchFamily="31" charset="0"/>
              </a:rPr>
              <a:t>App-interfering</a:t>
            </a:r>
          </a:p>
        </p:txBody>
      </p:sp>
    </p:spTree>
    <p:extLst>
      <p:ext uri="{BB962C8B-B14F-4D97-AF65-F5344CB8AC3E}">
        <p14:creationId xmlns:p14="http://schemas.microsoft.com/office/powerpoint/2010/main" val="34849099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Request Throttling</a:t>
            </a:r>
            <a:br>
              <a:rPr lang="en-US" dirty="0" smtClean="0"/>
            </a:br>
            <a:endParaRPr lang="en-US" dirty="0"/>
          </a:p>
        </p:txBody>
      </p:sp>
      <p:sp>
        <p:nvSpPr>
          <p:cNvPr id="3" name="Content Placeholder 2"/>
          <p:cNvSpPr>
            <a:spLocks noGrp="1"/>
          </p:cNvSpPr>
          <p:nvPr>
            <p:ph idx="1"/>
          </p:nvPr>
        </p:nvSpPr>
        <p:spPr/>
        <p:txBody>
          <a:bodyPr/>
          <a:lstStyle/>
          <a:p>
            <a:r>
              <a:rPr lang="en-US" dirty="0" smtClean="0"/>
              <a:t>Goal: Adjust </a:t>
            </a:r>
            <a:r>
              <a:rPr lang="en-US" dirty="0" smtClean="0">
                <a:solidFill>
                  <a:srgbClr val="FF0000"/>
                </a:solidFill>
              </a:rPr>
              <a:t>how aggressively </a:t>
            </a:r>
            <a:r>
              <a:rPr lang="en-US" dirty="0" smtClean="0"/>
              <a:t>each core makes requests to the shared memory system </a:t>
            </a:r>
          </a:p>
          <a:p>
            <a:endParaRPr lang="en-US" dirty="0" smtClean="0"/>
          </a:p>
          <a:p>
            <a:r>
              <a:rPr lang="en-US" dirty="0" smtClean="0"/>
              <a:t>Mechanisms:</a:t>
            </a:r>
          </a:p>
          <a:p>
            <a:pPr lvl="1"/>
            <a:r>
              <a:rPr lang="en-US" sz="2400" dirty="0"/>
              <a:t>Miss Status Holding Register (MSHR) quota</a:t>
            </a:r>
          </a:p>
          <a:p>
            <a:pPr lvl="2"/>
            <a:r>
              <a:rPr lang="en-US" dirty="0" smtClean="0"/>
              <a:t>Controls the </a:t>
            </a:r>
            <a:r>
              <a:rPr lang="en-US" dirty="0" smtClean="0">
                <a:solidFill>
                  <a:srgbClr val="FF0000"/>
                </a:solidFill>
              </a:rPr>
              <a:t>number of concurrent requests </a:t>
            </a:r>
            <a:r>
              <a:rPr lang="en-US" dirty="0" smtClean="0"/>
              <a:t>accessing shared resources from each application</a:t>
            </a:r>
          </a:p>
          <a:p>
            <a:pPr lvl="1"/>
            <a:r>
              <a:rPr lang="en-US" sz="2400" dirty="0"/>
              <a:t>Request injection frequency</a:t>
            </a:r>
          </a:p>
          <a:p>
            <a:pPr lvl="2"/>
            <a:r>
              <a:rPr lang="en-US" dirty="0" smtClean="0"/>
              <a:t>Controls </a:t>
            </a:r>
            <a:r>
              <a:rPr lang="en-US" dirty="0" smtClean="0">
                <a:solidFill>
                  <a:srgbClr val="FF0000"/>
                </a:solidFill>
              </a:rPr>
              <a:t>how often memory requests are issued </a:t>
            </a:r>
            <a:r>
              <a:rPr lang="en-US" dirty="0" smtClean="0"/>
              <a:t>to the last level cache from the </a:t>
            </a:r>
            <a:r>
              <a:rPr lang="en-US" dirty="0" err="1" smtClean="0"/>
              <a:t>MSHRs</a:t>
            </a:r>
            <a:endParaRPr lang="en-US" dirty="0" smtClean="0"/>
          </a:p>
          <a:p>
            <a:pPr lvl="2"/>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177</a:t>
            </a:fld>
            <a:endParaRPr lang="en-US" altLang="en-US">
              <a:solidFill>
                <a:srgbClr val="000000"/>
              </a:solidFill>
            </a:endParaRPr>
          </a:p>
        </p:txBody>
      </p:sp>
    </p:spTree>
    <p:extLst>
      <p:ext uri="{BB962C8B-B14F-4D97-AF65-F5344CB8AC3E}">
        <p14:creationId xmlns:p14="http://schemas.microsoft.com/office/powerpoint/2010/main" val="25597416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Request Throttling</a:t>
            </a:r>
            <a:br>
              <a:rPr lang="en-US" dirty="0" smtClean="0"/>
            </a:br>
            <a:endParaRPr lang="en-US" dirty="0"/>
          </a:p>
        </p:txBody>
      </p:sp>
      <p:sp>
        <p:nvSpPr>
          <p:cNvPr id="3" name="Content Placeholder 2"/>
          <p:cNvSpPr>
            <a:spLocks noGrp="1"/>
          </p:cNvSpPr>
          <p:nvPr>
            <p:ph idx="1"/>
          </p:nvPr>
        </p:nvSpPr>
        <p:spPr/>
        <p:txBody>
          <a:bodyPr/>
          <a:lstStyle/>
          <a:p>
            <a:r>
              <a:rPr lang="en-US" dirty="0" smtClean="0">
                <a:solidFill>
                  <a:srgbClr val="FF0000"/>
                </a:solidFill>
              </a:rPr>
              <a:t>Throttling level </a:t>
            </a:r>
            <a:r>
              <a:rPr lang="en-US" dirty="0" smtClean="0"/>
              <a:t>assigned to each core determines both </a:t>
            </a:r>
            <a:r>
              <a:rPr lang="en-US" dirty="0" smtClean="0">
                <a:solidFill>
                  <a:srgbClr val="0000FF"/>
                </a:solidFill>
              </a:rPr>
              <a:t>MSHR quota </a:t>
            </a:r>
            <a:r>
              <a:rPr lang="en-US" dirty="0" smtClean="0"/>
              <a:t>and </a:t>
            </a:r>
            <a:r>
              <a:rPr lang="en-US" dirty="0" smtClean="0">
                <a:solidFill>
                  <a:srgbClr val="0000FF"/>
                </a:solidFill>
              </a:rPr>
              <a:t>request injection rate</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178</a:t>
            </a:fld>
            <a:endParaRPr lang="en-US" altLang="en-US">
              <a:solidFill>
                <a:srgbClr val="000000"/>
              </a:solidFill>
            </a:endParaRPr>
          </a:p>
        </p:txBody>
      </p:sp>
      <p:graphicFrame>
        <p:nvGraphicFramePr>
          <p:cNvPr id="9" name="Group 7"/>
          <p:cNvGraphicFramePr>
            <a:graphicFrameLocks noGrp="1"/>
          </p:cNvGraphicFramePr>
          <p:nvPr/>
        </p:nvGraphicFramePr>
        <p:xfrm>
          <a:off x="1357314" y="2286001"/>
          <a:ext cx="6911577" cy="3802929"/>
        </p:xfrm>
        <a:graphic>
          <a:graphicData uri="http://schemas.openxmlformats.org/drawingml/2006/table">
            <a:tbl>
              <a:tblPr/>
              <a:tblGrid>
                <a:gridCol w="2187773"/>
                <a:gridCol w="2187773"/>
                <a:gridCol w="2536031"/>
              </a:tblGrid>
              <a:tr h="659681">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Throttling level</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MSHR quota</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Request Injection Rate</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100%</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128</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Every cycle</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50%</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64</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Every other cycle</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25%</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32</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Once every 4 cycles</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10%</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12</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Once every 10 cycles</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5%</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6</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Once every 20 cycles</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4%</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5</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Once every 25 cycles</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3%</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3</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Once every 30 cycles</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906">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a:ln>
                            <a:noFill/>
                          </a:ln>
                          <a:solidFill>
                            <a:schemeClr val="tx1"/>
                          </a:solidFill>
                          <a:effectLst/>
                          <a:latin typeface="Gill Sans" charset="0"/>
                          <a:ea typeface="Gill Sans" charset="0"/>
                          <a:cs typeface="Gill Sans" charset="0"/>
                          <a:sym typeface="Gill Sans" charset="0"/>
                        </a:rPr>
                        <a:t>2%</a:t>
                      </a:r>
                    </a:p>
                  </a:txBody>
                  <a:tcPr marL="35719" marR="35719" marT="35719" marB="3571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2</a:t>
                      </a:r>
                    </a:p>
                  </a:txBody>
                  <a:tcPr marL="35719" marR="35719" marT="35719" marB="3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5500"/>
                        </a:buClr>
                        <a:buSzPct val="100000"/>
                        <a:buFont typeface="Wingdings" charset="2"/>
                        <a:buNone/>
                        <a:tabLst>
                          <a:tab pos="1295400" algn="l"/>
                        </a:tabLst>
                      </a:pPr>
                      <a:r>
                        <a:rPr kumimoji="0" lang="en-US" sz="2100" b="0" i="0" u="none" strike="noStrike" cap="none" normalizeH="0" baseline="0" dirty="0">
                          <a:ln>
                            <a:noFill/>
                          </a:ln>
                          <a:solidFill>
                            <a:schemeClr val="tx1"/>
                          </a:solidFill>
                          <a:effectLst/>
                          <a:latin typeface="Gill Sans" charset="0"/>
                          <a:ea typeface="Gill Sans" charset="0"/>
                          <a:cs typeface="Gill Sans" charset="0"/>
                          <a:sym typeface="Gill Sans" charset="0"/>
                        </a:rPr>
                        <a:t>Once every 50 cycles</a:t>
                      </a:r>
                    </a:p>
                  </a:txBody>
                  <a:tcPr marL="35719" marR="35719" marT="35719" marB="3571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Rectangle 101"/>
          <p:cNvSpPr>
            <a:spLocks/>
          </p:cNvSpPr>
          <p:nvPr/>
        </p:nvSpPr>
        <p:spPr bwMode="auto">
          <a:xfrm>
            <a:off x="331516" y="5648032"/>
            <a:ext cx="1035738" cy="430887"/>
          </a:xfrm>
          <a:prstGeom prst="rect">
            <a:avLst/>
          </a:prstGeom>
          <a:noFill/>
          <a:ln w="12700">
            <a:noFill/>
            <a:miter lim="800000"/>
            <a:headEnd/>
            <a:tailEnd/>
          </a:ln>
        </p:spPr>
        <p:txBody>
          <a:bodyPr wrap="none" lIns="0" tIns="0" rIns="40628" bIns="0">
            <a:prstTxWarp prst="textNoShape">
              <a:avLst/>
            </a:prstTxWarp>
            <a:spAutoFit/>
          </a:bodyPr>
          <a:lstStyle/>
          <a:p>
            <a:pPr marL="40172" defTabSz="914165"/>
            <a:r>
              <a:rPr lang="en-US" sz="1400" dirty="0">
                <a:solidFill>
                  <a:srgbClr val="000000"/>
                </a:solidFill>
                <a:latin typeface="Tahoma"/>
                <a:ea typeface="Gill Sans" pitchFamily="31" charset="0"/>
                <a:cs typeface="Gill Sans" pitchFamily="31" charset="0"/>
              </a:rPr>
              <a:t>Total # of</a:t>
            </a:r>
          </a:p>
          <a:p>
            <a:pPr marL="40172" defTabSz="914165"/>
            <a:r>
              <a:rPr lang="en-US" sz="1400" dirty="0" err="1">
                <a:solidFill>
                  <a:srgbClr val="000000"/>
                </a:solidFill>
                <a:latin typeface="Tahoma"/>
                <a:ea typeface="Gill Sans" pitchFamily="31" charset="0"/>
                <a:cs typeface="Gill Sans" pitchFamily="31" charset="0"/>
              </a:rPr>
              <a:t>MSHRs</a:t>
            </a:r>
            <a:r>
              <a:rPr lang="en-US" sz="1400" dirty="0">
                <a:solidFill>
                  <a:srgbClr val="000000"/>
                </a:solidFill>
                <a:latin typeface="Tahoma"/>
                <a:ea typeface="Gill Sans" pitchFamily="31" charset="0"/>
                <a:cs typeface="Gill Sans" pitchFamily="31" charset="0"/>
              </a:rPr>
              <a:t>: 128</a:t>
            </a:r>
          </a:p>
        </p:txBody>
      </p:sp>
      <p:sp>
        <p:nvSpPr>
          <p:cNvPr id="11" name="Oval 102"/>
          <p:cNvSpPr>
            <a:spLocks/>
          </p:cNvSpPr>
          <p:nvPr/>
        </p:nvSpPr>
        <p:spPr bwMode="auto">
          <a:xfrm>
            <a:off x="1134075" y="4107656"/>
            <a:ext cx="7411641" cy="428625"/>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a:endParaRPr lang="en-US">
              <a:solidFill>
                <a:srgbClr val="000000"/>
              </a:solidFill>
              <a:latin typeface="Tahoma"/>
            </a:endParaRPr>
          </a:p>
        </p:txBody>
      </p:sp>
    </p:spTree>
    <p:extLst>
      <p:ext uri="{BB962C8B-B14F-4D97-AF65-F5344CB8AC3E}">
        <p14:creationId xmlns:p14="http://schemas.microsoft.com/office/powerpoint/2010/main" val="40990109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FST at Work</a:t>
            </a:r>
            <a:br>
              <a:rPr lang="en-US" dirty="0" smtClean="0"/>
            </a:b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179</a:t>
            </a:fld>
            <a:endParaRPr lang="en-US" altLang="en-US">
              <a:solidFill>
                <a:srgbClr val="000000"/>
              </a:solidFill>
            </a:endParaRPr>
          </a:p>
        </p:txBody>
      </p:sp>
      <p:sp>
        <p:nvSpPr>
          <p:cNvPr id="5" name="Rectangle 5"/>
          <p:cNvSpPr>
            <a:spLocks/>
          </p:cNvSpPr>
          <p:nvPr/>
        </p:nvSpPr>
        <p:spPr bwMode="auto">
          <a:xfrm>
            <a:off x="6760511" y="1375172"/>
            <a:ext cx="493019" cy="261610"/>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700" dirty="0">
                <a:solidFill>
                  <a:srgbClr val="000000"/>
                </a:solidFill>
                <a:latin typeface="Gill Sans" pitchFamily="31" charset="0"/>
                <a:ea typeface="Gill Sans" pitchFamily="31" charset="0"/>
                <a:cs typeface="Gill Sans" pitchFamily="31" charset="0"/>
                <a:sym typeface="Gill Sans" pitchFamily="31" charset="0"/>
              </a:rPr>
              <a:t>Time</a:t>
            </a:r>
          </a:p>
        </p:txBody>
      </p:sp>
      <p:grpSp>
        <p:nvGrpSpPr>
          <p:cNvPr id="6" name="Group 6"/>
          <p:cNvGrpSpPr>
            <a:grpSpLocks/>
          </p:cNvGrpSpPr>
          <p:nvPr/>
        </p:nvGrpSpPr>
        <p:grpSpPr bwMode="auto">
          <a:xfrm>
            <a:off x="2160984" y="1143000"/>
            <a:ext cx="1455539" cy="285750"/>
            <a:chOff x="0" y="0"/>
            <a:chExt cx="1304" cy="256"/>
          </a:xfrm>
        </p:grpSpPr>
        <p:sp>
          <p:nvSpPr>
            <p:cNvPr id="7" name="Line 7"/>
            <p:cNvSpPr>
              <a:spLocks noChangeShapeType="1"/>
            </p:cNvSpPr>
            <p:nvPr/>
          </p:nvSpPr>
          <p:spPr bwMode="auto">
            <a:xfrm>
              <a:off x="0" y="256"/>
              <a:ext cx="1304"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 name="Rectangle 8"/>
            <p:cNvSpPr>
              <a:spLocks/>
            </p:cNvSpPr>
            <p:nvPr/>
          </p:nvSpPr>
          <p:spPr bwMode="auto">
            <a:xfrm>
              <a:off x="260" y="0"/>
              <a:ext cx="790" cy="234"/>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700" dirty="0">
                  <a:solidFill>
                    <a:srgbClr val="000000"/>
                  </a:solidFill>
                  <a:latin typeface="Arial" pitchFamily="31" charset="0"/>
                  <a:ea typeface="Arial" pitchFamily="31" charset="0"/>
                  <a:cs typeface="Arial" pitchFamily="31" charset="0"/>
                  <a:sym typeface="Arial" pitchFamily="31" charset="0"/>
                </a:rPr>
                <a:t>Interval </a:t>
              </a:r>
              <a:r>
                <a:rPr lang="en-US" sz="1700" dirty="0" err="1">
                  <a:solidFill>
                    <a:srgbClr val="000000"/>
                  </a:solidFill>
                  <a:latin typeface="Arial Italic" pitchFamily="31" charset="0"/>
                  <a:ea typeface="Arial Italic" pitchFamily="31" charset="0"/>
                  <a:cs typeface="Arial Italic" pitchFamily="31" charset="0"/>
                  <a:sym typeface="Arial Italic" pitchFamily="31" charset="0"/>
                </a:rPr>
                <a:t>i</a:t>
              </a:r>
              <a:endParaRPr lang="en-US" sz="1700" dirty="0">
                <a:solidFill>
                  <a:srgbClr val="000000"/>
                </a:solidFill>
                <a:latin typeface="Arial Italic" pitchFamily="31" charset="0"/>
                <a:ea typeface="Arial Italic" pitchFamily="31" charset="0"/>
                <a:cs typeface="Arial Italic" pitchFamily="31" charset="0"/>
                <a:sym typeface="Arial Italic" pitchFamily="31" charset="0"/>
              </a:endParaRPr>
            </a:p>
          </p:txBody>
        </p:sp>
      </p:grpSp>
      <p:grpSp>
        <p:nvGrpSpPr>
          <p:cNvPr id="9" name="Group 9"/>
          <p:cNvGrpSpPr>
            <a:grpSpLocks/>
          </p:cNvGrpSpPr>
          <p:nvPr/>
        </p:nvGrpSpPr>
        <p:grpSpPr bwMode="auto">
          <a:xfrm>
            <a:off x="3616523" y="1143000"/>
            <a:ext cx="1455539" cy="285750"/>
            <a:chOff x="0" y="0"/>
            <a:chExt cx="1304" cy="256"/>
          </a:xfrm>
        </p:grpSpPr>
        <p:sp>
          <p:nvSpPr>
            <p:cNvPr id="10" name="Line 10"/>
            <p:cNvSpPr>
              <a:spLocks noChangeShapeType="1"/>
            </p:cNvSpPr>
            <p:nvPr/>
          </p:nvSpPr>
          <p:spPr bwMode="auto">
            <a:xfrm>
              <a:off x="0" y="256"/>
              <a:ext cx="1304"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1" name="Rectangle 11"/>
            <p:cNvSpPr>
              <a:spLocks/>
            </p:cNvSpPr>
            <p:nvPr/>
          </p:nvSpPr>
          <p:spPr bwMode="auto">
            <a:xfrm>
              <a:off x="167" y="0"/>
              <a:ext cx="1013" cy="234"/>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700" dirty="0">
                  <a:solidFill>
                    <a:srgbClr val="000000"/>
                  </a:solidFill>
                  <a:latin typeface="Arial" pitchFamily="31" charset="0"/>
                  <a:ea typeface="Arial" pitchFamily="31" charset="0"/>
                  <a:cs typeface="Arial" pitchFamily="31" charset="0"/>
                  <a:sym typeface="Arial" pitchFamily="31" charset="0"/>
                </a:rPr>
                <a:t>Interval </a:t>
              </a:r>
              <a:r>
                <a:rPr lang="en-US" sz="1700" dirty="0">
                  <a:solidFill>
                    <a:srgbClr val="000000"/>
                  </a:solidFill>
                  <a:latin typeface="Arial Italic" pitchFamily="31" charset="0"/>
                  <a:ea typeface="Arial Italic" pitchFamily="31" charset="0"/>
                  <a:cs typeface="Arial Italic" pitchFamily="31" charset="0"/>
                  <a:sym typeface="Arial Italic" pitchFamily="31" charset="0"/>
                </a:rPr>
                <a:t>i</a:t>
              </a:r>
              <a:r>
                <a:rPr lang="en-US" sz="1700" dirty="0">
                  <a:solidFill>
                    <a:srgbClr val="000000"/>
                  </a:solidFill>
                  <a:latin typeface="Arial" pitchFamily="31" charset="0"/>
                  <a:ea typeface="Arial" pitchFamily="31" charset="0"/>
                  <a:cs typeface="Arial" pitchFamily="31" charset="0"/>
                  <a:sym typeface="Arial" pitchFamily="31" charset="0"/>
                </a:rPr>
                <a:t>+1</a:t>
              </a:r>
            </a:p>
          </p:txBody>
        </p:sp>
      </p:grpSp>
      <p:grpSp>
        <p:nvGrpSpPr>
          <p:cNvPr id="12" name="Group 12"/>
          <p:cNvGrpSpPr>
            <a:grpSpLocks/>
          </p:cNvGrpSpPr>
          <p:nvPr/>
        </p:nvGrpSpPr>
        <p:grpSpPr bwMode="auto">
          <a:xfrm>
            <a:off x="5072063" y="1143000"/>
            <a:ext cx="1455539" cy="285750"/>
            <a:chOff x="0" y="0"/>
            <a:chExt cx="1304" cy="256"/>
          </a:xfrm>
        </p:grpSpPr>
        <p:sp>
          <p:nvSpPr>
            <p:cNvPr id="13" name="Line 13"/>
            <p:cNvSpPr>
              <a:spLocks noChangeShapeType="1"/>
            </p:cNvSpPr>
            <p:nvPr/>
          </p:nvSpPr>
          <p:spPr bwMode="auto">
            <a:xfrm>
              <a:off x="0" y="256"/>
              <a:ext cx="1304"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4" name="Rectangle 14"/>
            <p:cNvSpPr>
              <a:spLocks/>
            </p:cNvSpPr>
            <p:nvPr/>
          </p:nvSpPr>
          <p:spPr bwMode="auto">
            <a:xfrm>
              <a:off x="167" y="0"/>
              <a:ext cx="1013" cy="234"/>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1700" dirty="0">
                  <a:solidFill>
                    <a:srgbClr val="000000"/>
                  </a:solidFill>
                  <a:latin typeface="Arial" pitchFamily="31" charset="0"/>
                  <a:ea typeface="Arial" pitchFamily="31" charset="0"/>
                  <a:cs typeface="Arial" pitchFamily="31" charset="0"/>
                  <a:sym typeface="Arial" pitchFamily="31" charset="0"/>
                </a:rPr>
                <a:t>Interval </a:t>
              </a:r>
              <a:r>
                <a:rPr lang="en-US" sz="1700" dirty="0">
                  <a:solidFill>
                    <a:srgbClr val="000000"/>
                  </a:solidFill>
                  <a:latin typeface="Arial Italic" pitchFamily="31" charset="0"/>
                  <a:ea typeface="Arial Italic" pitchFamily="31" charset="0"/>
                  <a:cs typeface="Arial Italic" pitchFamily="31" charset="0"/>
                  <a:sym typeface="Arial Italic" pitchFamily="31" charset="0"/>
                </a:rPr>
                <a:t>i</a:t>
              </a:r>
              <a:r>
                <a:rPr lang="en-US" sz="1700" dirty="0">
                  <a:solidFill>
                    <a:srgbClr val="000000"/>
                  </a:solidFill>
                  <a:latin typeface="Arial" pitchFamily="31" charset="0"/>
                  <a:ea typeface="Arial" pitchFamily="31" charset="0"/>
                  <a:cs typeface="Arial" pitchFamily="31" charset="0"/>
                  <a:sym typeface="Arial" pitchFamily="31" charset="0"/>
                </a:rPr>
                <a:t>+2</a:t>
              </a:r>
            </a:p>
          </p:txBody>
        </p:sp>
      </p:grpSp>
      <p:sp>
        <p:nvSpPr>
          <p:cNvPr id="15" name="Line 15"/>
          <p:cNvSpPr>
            <a:spLocks noChangeShapeType="1"/>
          </p:cNvSpPr>
          <p:nvPr/>
        </p:nvSpPr>
        <p:spPr bwMode="auto">
          <a:xfrm rot="10800000">
            <a:off x="2152055" y="1677665"/>
            <a:ext cx="5089922" cy="0"/>
          </a:xfrm>
          <a:prstGeom prst="line">
            <a:avLst/>
          </a:prstGeom>
          <a:noFill/>
          <a:ln w="38100">
            <a:solidFill>
              <a:schemeClr val="tx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6" name="Rectangle 16"/>
          <p:cNvSpPr>
            <a:spLocks/>
          </p:cNvSpPr>
          <p:nvPr/>
        </p:nvSpPr>
        <p:spPr bwMode="auto">
          <a:xfrm>
            <a:off x="794742" y="2991451"/>
            <a:ext cx="2571750" cy="1241227"/>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Runtime Unfairness</a:t>
            </a:r>
          </a:p>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Evaluation</a:t>
            </a:r>
          </a:p>
        </p:txBody>
      </p:sp>
      <p:sp>
        <p:nvSpPr>
          <p:cNvPr id="17" name="Rectangle 17"/>
          <p:cNvSpPr>
            <a:spLocks/>
          </p:cNvSpPr>
          <p:nvPr/>
        </p:nvSpPr>
        <p:spPr bwMode="auto">
          <a:xfrm>
            <a:off x="5625703" y="2973592"/>
            <a:ext cx="2571750" cy="1241227"/>
          </a:xfrm>
          <a:prstGeom prst="rect">
            <a:avLst/>
          </a:prstGeom>
          <a:solidFill>
            <a:srgbClr val="FFFFFF"/>
          </a:solidFill>
          <a:ln w="25400">
            <a:solidFill>
              <a:schemeClr val="tx1"/>
            </a:solidFill>
            <a:miter lim="800000"/>
            <a:headEnd/>
            <a:tailEnd/>
          </a:ln>
        </p:spPr>
        <p:txBody>
          <a:bodyPr lIns="0" tIns="0" rIns="40626" bIns="0" anchor="ctr">
            <a:prstTxWarp prst="textNoShape">
              <a:avLst/>
            </a:prstTxWarp>
          </a:bodyPr>
          <a:lstStyle/>
          <a:p>
            <a:pPr marL="40170" algn="ctr" defTabSz="914165" fontAlgn="base">
              <a:spcBef>
                <a:spcPct val="0"/>
              </a:spcBef>
              <a:spcAft>
                <a:spcPct val="0"/>
              </a:spcAft>
            </a:pPr>
            <a:endParaRPr lang="en-US" sz="21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ts val="1266"/>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Dynamic</a:t>
            </a:r>
          </a:p>
          <a:p>
            <a:pPr marL="40170" algn="ctr" defTabSz="914165" fontAlgn="base">
              <a:spcBef>
                <a:spcPct val="0"/>
              </a:spcBef>
              <a:spcAft>
                <a:spcPct val="0"/>
              </a:spcAft>
            </a:pPr>
            <a:r>
              <a:rPr lang="en-US" sz="2100" dirty="0">
                <a:solidFill>
                  <a:srgbClr val="000000"/>
                </a:solidFill>
                <a:latin typeface="Gill Sans" pitchFamily="31" charset="0"/>
                <a:ea typeface="Gill Sans" pitchFamily="31" charset="0"/>
                <a:cs typeface="Gill Sans" pitchFamily="31" charset="0"/>
                <a:sym typeface="Gill Sans" pitchFamily="31" charset="0"/>
              </a:rPr>
              <a:t>Request Throttling</a:t>
            </a:r>
          </a:p>
        </p:txBody>
      </p:sp>
      <p:sp>
        <p:nvSpPr>
          <p:cNvPr id="18" name="AutoShape 18"/>
          <p:cNvSpPr>
            <a:spLocks/>
          </p:cNvSpPr>
          <p:nvPr/>
        </p:nvSpPr>
        <p:spPr bwMode="auto">
          <a:xfrm>
            <a:off x="517922" y="2723555"/>
            <a:ext cx="7920633" cy="1750219"/>
          </a:xfrm>
          <a:prstGeom prst="roundRect">
            <a:avLst>
              <a:gd name="adj" fmla="val 7653"/>
            </a:avLst>
          </a:prstGeom>
          <a:noFill/>
          <a:ln w="25400">
            <a:solidFill>
              <a:srgbClr val="6E7A89"/>
            </a:solidFill>
            <a:prstDash val="sysDot"/>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9" name="Rectangle 19"/>
          <p:cNvSpPr>
            <a:spLocks/>
          </p:cNvSpPr>
          <p:nvPr/>
        </p:nvSpPr>
        <p:spPr bwMode="auto">
          <a:xfrm>
            <a:off x="549855" y="2294936"/>
            <a:ext cx="592468" cy="43088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800" dirty="0">
                <a:solidFill>
                  <a:srgbClr val="000000"/>
                </a:solidFill>
                <a:latin typeface="Gill Sans" pitchFamily="31" charset="0"/>
                <a:ea typeface="Gill Sans" pitchFamily="31" charset="0"/>
                <a:cs typeface="Gill Sans" pitchFamily="31" charset="0"/>
                <a:sym typeface="Gill Sans" pitchFamily="31" charset="0"/>
              </a:rPr>
              <a:t>FST</a:t>
            </a:r>
          </a:p>
        </p:txBody>
      </p:sp>
      <p:sp>
        <p:nvSpPr>
          <p:cNvPr id="20" name="Line 20"/>
          <p:cNvSpPr>
            <a:spLocks noChangeShapeType="1"/>
          </p:cNvSpPr>
          <p:nvPr/>
        </p:nvSpPr>
        <p:spPr bwMode="auto">
          <a:xfrm flipH="1">
            <a:off x="3366498" y="3205758"/>
            <a:ext cx="2268141" cy="0"/>
          </a:xfrm>
          <a:prstGeom prst="line">
            <a:avLst/>
          </a:prstGeom>
          <a:noFill/>
          <a:ln w="25400">
            <a:solidFill>
              <a:schemeClr val="tx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21" name="Rectangle 21"/>
          <p:cNvSpPr>
            <a:spLocks/>
          </p:cNvSpPr>
          <p:nvPr/>
        </p:nvSpPr>
        <p:spPr bwMode="auto">
          <a:xfrm>
            <a:off x="3347554" y="2920009"/>
            <a:ext cx="1910251" cy="281327"/>
          </a:xfrm>
          <a:prstGeom prst="rect">
            <a:avLst/>
          </a:prstGeom>
          <a:noFill/>
          <a:ln w="12700">
            <a:no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Unfairness Estimate</a:t>
            </a:r>
          </a:p>
        </p:txBody>
      </p:sp>
      <p:sp>
        <p:nvSpPr>
          <p:cNvPr id="22" name="Line 22"/>
          <p:cNvSpPr>
            <a:spLocks noChangeShapeType="1"/>
          </p:cNvSpPr>
          <p:nvPr/>
        </p:nvSpPr>
        <p:spPr bwMode="auto">
          <a:xfrm flipH="1">
            <a:off x="3366492" y="3571875"/>
            <a:ext cx="2277070" cy="0"/>
          </a:xfrm>
          <a:prstGeom prst="line">
            <a:avLst/>
          </a:prstGeom>
          <a:noFill/>
          <a:ln w="25400">
            <a:solidFill>
              <a:schemeClr val="tx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23" name="Rectangle 23"/>
          <p:cNvSpPr>
            <a:spLocks/>
          </p:cNvSpPr>
          <p:nvPr/>
        </p:nvSpPr>
        <p:spPr bwMode="auto">
          <a:xfrm>
            <a:off x="3389941" y="3268267"/>
            <a:ext cx="1222247"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App-slowest</a:t>
            </a:r>
          </a:p>
        </p:txBody>
      </p:sp>
      <p:sp>
        <p:nvSpPr>
          <p:cNvPr id="24" name="Line 24"/>
          <p:cNvSpPr>
            <a:spLocks noChangeShapeType="1"/>
          </p:cNvSpPr>
          <p:nvPr/>
        </p:nvSpPr>
        <p:spPr bwMode="auto">
          <a:xfrm flipH="1">
            <a:off x="3366498" y="3955851"/>
            <a:ext cx="2268141" cy="0"/>
          </a:xfrm>
          <a:prstGeom prst="line">
            <a:avLst/>
          </a:prstGeom>
          <a:noFill/>
          <a:ln w="25400">
            <a:solidFill>
              <a:schemeClr val="tx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25" name="Rectangle 25"/>
          <p:cNvSpPr>
            <a:spLocks/>
          </p:cNvSpPr>
          <p:nvPr/>
        </p:nvSpPr>
        <p:spPr bwMode="auto">
          <a:xfrm>
            <a:off x="3387513" y="3652244"/>
            <a:ext cx="149275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App-interfering</a:t>
            </a:r>
          </a:p>
        </p:txBody>
      </p:sp>
      <p:sp>
        <p:nvSpPr>
          <p:cNvPr id="26" name="Rectangle 26"/>
          <p:cNvSpPr>
            <a:spLocks/>
          </p:cNvSpPr>
          <p:nvPr/>
        </p:nvSpPr>
        <p:spPr bwMode="auto">
          <a:xfrm>
            <a:off x="5426234" y="5871273"/>
            <a:ext cx="208665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b="1" dirty="0">
                <a:solidFill>
                  <a:srgbClr val="000000"/>
                </a:solidFill>
                <a:latin typeface="Gill Sans" pitchFamily="31" charset="0"/>
                <a:ea typeface="Gill Sans" pitchFamily="31" charset="0"/>
                <a:cs typeface="Gill Sans" pitchFamily="31" charset="0"/>
                <a:sym typeface="Gill Sans" pitchFamily="31" charset="0"/>
              </a:rPr>
              <a:t>Throttling Levels</a:t>
            </a:r>
          </a:p>
        </p:txBody>
      </p:sp>
      <p:sp>
        <p:nvSpPr>
          <p:cNvPr id="27" name="Rectangle 27"/>
          <p:cNvSpPr>
            <a:spLocks/>
          </p:cNvSpPr>
          <p:nvPr/>
        </p:nvSpPr>
        <p:spPr bwMode="auto">
          <a:xfrm>
            <a:off x="5419599" y="4813105"/>
            <a:ext cx="719168"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Core 0</a:t>
            </a:r>
          </a:p>
        </p:txBody>
      </p:sp>
      <p:sp>
        <p:nvSpPr>
          <p:cNvPr id="28" name="Rectangle 28"/>
          <p:cNvSpPr>
            <a:spLocks/>
          </p:cNvSpPr>
          <p:nvPr/>
        </p:nvSpPr>
        <p:spPr bwMode="auto">
          <a:xfrm>
            <a:off x="6193690" y="4813105"/>
            <a:ext cx="719168"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Core 1</a:t>
            </a:r>
          </a:p>
        </p:txBody>
      </p:sp>
      <p:sp>
        <p:nvSpPr>
          <p:cNvPr id="29" name="Rectangle 29"/>
          <p:cNvSpPr>
            <a:spLocks/>
          </p:cNvSpPr>
          <p:nvPr/>
        </p:nvSpPr>
        <p:spPr bwMode="auto">
          <a:xfrm>
            <a:off x="7747456" y="4813105"/>
            <a:ext cx="719168"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Core 3</a:t>
            </a:r>
          </a:p>
        </p:txBody>
      </p:sp>
      <p:sp>
        <p:nvSpPr>
          <p:cNvPr id="30" name="Line 30"/>
          <p:cNvSpPr>
            <a:spLocks noChangeShapeType="1"/>
          </p:cNvSpPr>
          <p:nvPr/>
        </p:nvSpPr>
        <p:spPr bwMode="auto">
          <a:xfrm>
            <a:off x="6161484" y="4830961"/>
            <a:ext cx="0" cy="1080492"/>
          </a:xfrm>
          <a:prstGeom prst="line">
            <a:avLst/>
          </a:prstGeom>
          <a:noFill/>
          <a:ln w="9525">
            <a:solidFill>
              <a:schemeClr val="tx1"/>
            </a:solidFill>
            <a:round/>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31" name="Line 31"/>
          <p:cNvSpPr>
            <a:spLocks noChangeShapeType="1"/>
          </p:cNvSpPr>
          <p:nvPr/>
        </p:nvSpPr>
        <p:spPr bwMode="auto">
          <a:xfrm>
            <a:off x="6920508" y="4830961"/>
            <a:ext cx="0" cy="1089422"/>
          </a:xfrm>
          <a:prstGeom prst="line">
            <a:avLst/>
          </a:prstGeom>
          <a:noFill/>
          <a:ln w="9525">
            <a:solidFill>
              <a:schemeClr val="tx1"/>
            </a:solidFill>
            <a:round/>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32" name="Line 32"/>
          <p:cNvSpPr>
            <a:spLocks noChangeShapeType="1"/>
          </p:cNvSpPr>
          <p:nvPr/>
        </p:nvSpPr>
        <p:spPr bwMode="auto">
          <a:xfrm>
            <a:off x="7715250" y="4830961"/>
            <a:ext cx="0" cy="1080492"/>
          </a:xfrm>
          <a:prstGeom prst="line">
            <a:avLst/>
          </a:prstGeom>
          <a:noFill/>
          <a:ln w="9525">
            <a:solidFill>
              <a:schemeClr val="tx1"/>
            </a:solidFill>
            <a:round/>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33" name="Line 33"/>
          <p:cNvSpPr>
            <a:spLocks noChangeShapeType="1"/>
          </p:cNvSpPr>
          <p:nvPr/>
        </p:nvSpPr>
        <p:spPr bwMode="auto">
          <a:xfrm rot="10800000" flipH="1">
            <a:off x="3705820" y="5115595"/>
            <a:ext cx="4723805" cy="1116"/>
          </a:xfrm>
          <a:prstGeom prst="line">
            <a:avLst/>
          </a:prstGeom>
          <a:noFill/>
          <a:ln w="9525">
            <a:solidFill>
              <a:schemeClr val="tx1"/>
            </a:solidFill>
            <a:round/>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34" name="Rectangle 34"/>
          <p:cNvSpPr>
            <a:spLocks/>
          </p:cNvSpPr>
          <p:nvPr/>
        </p:nvSpPr>
        <p:spPr bwMode="auto">
          <a:xfrm>
            <a:off x="5556651" y="5080994"/>
            <a:ext cx="43390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50%</a:t>
            </a:r>
          </a:p>
        </p:txBody>
      </p:sp>
      <p:sp>
        <p:nvSpPr>
          <p:cNvPr id="35" name="Rectangle 35"/>
          <p:cNvSpPr>
            <a:spLocks/>
          </p:cNvSpPr>
          <p:nvPr/>
        </p:nvSpPr>
        <p:spPr bwMode="auto">
          <a:xfrm>
            <a:off x="6265435" y="5080994"/>
            <a:ext cx="551122"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100%</a:t>
            </a:r>
          </a:p>
        </p:txBody>
      </p:sp>
      <p:sp>
        <p:nvSpPr>
          <p:cNvPr id="36" name="Rectangle 36"/>
          <p:cNvSpPr>
            <a:spLocks/>
          </p:cNvSpPr>
          <p:nvPr/>
        </p:nvSpPr>
        <p:spPr bwMode="auto">
          <a:xfrm>
            <a:off x="7100930" y="5080994"/>
            <a:ext cx="43390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10%</a:t>
            </a:r>
          </a:p>
        </p:txBody>
      </p:sp>
      <p:sp>
        <p:nvSpPr>
          <p:cNvPr id="37" name="Rectangle 37"/>
          <p:cNvSpPr>
            <a:spLocks/>
          </p:cNvSpPr>
          <p:nvPr/>
        </p:nvSpPr>
        <p:spPr bwMode="auto">
          <a:xfrm>
            <a:off x="7837060" y="5080994"/>
            <a:ext cx="551122"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100%</a:t>
            </a:r>
          </a:p>
        </p:txBody>
      </p:sp>
      <p:sp>
        <p:nvSpPr>
          <p:cNvPr id="38" name="Rectangle 38"/>
          <p:cNvSpPr>
            <a:spLocks/>
          </p:cNvSpPr>
          <p:nvPr/>
        </p:nvSpPr>
        <p:spPr bwMode="auto">
          <a:xfrm>
            <a:off x="5565023" y="5366744"/>
            <a:ext cx="43390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25%</a:t>
            </a:r>
          </a:p>
        </p:txBody>
      </p:sp>
      <p:sp>
        <p:nvSpPr>
          <p:cNvPr id="39" name="Rectangle 39"/>
          <p:cNvSpPr>
            <a:spLocks/>
          </p:cNvSpPr>
          <p:nvPr/>
        </p:nvSpPr>
        <p:spPr bwMode="auto">
          <a:xfrm>
            <a:off x="6274364" y="5366744"/>
            <a:ext cx="551122"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100%</a:t>
            </a:r>
          </a:p>
        </p:txBody>
      </p:sp>
      <p:sp>
        <p:nvSpPr>
          <p:cNvPr id="40" name="Rectangle 40"/>
          <p:cNvSpPr>
            <a:spLocks/>
          </p:cNvSpPr>
          <p:nvPr/>
        </p:nvSpPr>
        <p:spPr bwMode="auto">
          <a:xfrm>
            <a:off x="7109859" y="5366744"/>
            <a:ext cx="43390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25%</a:t>
            </a:r>
          </a:p>
        </p:txBody>
      </p:sp>
      <p:sp>
        <p:nvSpPr>
          <p:cNvPr id="41" name="Rectangle 41"/>
          <p:cNvSpPr>
            <a:spLocks/>
          </p:cNvSpPr>
          <p:nvPr/>
        </p:nvSpPr>
        <p:spPr bwMode="auto">
          <a:xfrm>
            <a:off x="7845989" y="5366744"/>
            <a:ext cx="551122"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100%</a:t>
            </a:r>
          </a:p>
        </p:txBody>
      </p:sp>
      <p:sp>
        <p:nvSpPr>
          <p:cNvPr id="42" name="Rectangle 42"/>
          <p:cNvSpPr>
            <a:spLocks/>
          </p:cNvSpPr>
          <p:nvPr/>
        </p:nvSpPr>
        <p:spPr bwMode="auto">
          <a:xfrm>
            <a:off x="5565023" y="5616774"/>
            <a:ext cx="43390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25%</a:t>
            </a:r>
          </a:p>
        </p:txBody>
      </p:sp>
      <p:sp>
        <p:nvSpPr>
          <p:cNvPr id="43" name="Rectangle 43"/>
          <p:cNvSpPr>
            <a:spLocks/>
          </p:cNvSpPr>
          <p:nvPr/>
        </p:nvSpPr>
        <p:spPr bwMode="auto">
          <a:xfrm>
            <a:off x="6341905" y="5616774"/>
            <a:ext cx="43390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50%</a:t>
            </a:r>
          </a:p>
        </p:txBody>
      </p:sp>
      <p:sp>
        <p:nvSpPr>
          <p:cNvPr id="44" name="Rectangle 44"/>
          <p:cNvSpPr>
            <a:spLocks/>
          </p:cNvSpPr>
          <p:nvPr/>
        </p:nvSpPr>
        <p:spPr bwMode="auto">
          <a:xfrm>
            <a:off x="7118787" y="5616774"/>
            <a:ext cx="433903"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50%</a:t>
            </a:r>
          </a:p>
        </p:txBody>
      </p:sp>
      <p:sp>
        <p:nvSpPr>
          <p:cNvPr id="45" name="Rectangle 45"/>
          <p:cNvSpPr>
            <a:spLocks/>
          </p:cNvSpPr>
          <p:nvPr/>
        </p:nvSpPr>
        <p:spPr bwMode="auto">
          <a:xfrm>
            <a:off x="7854919" y="5616774"/>
            <a:ext cx="551122"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100%</a:t>
            </a:r>
          </a:p>
        </p:txBody>
      </p:sp>
      <p:sp>
        <p:nvSpPr>
          <p:cNvPr id="46" name="Rectangle 46"/>
          <p:cNvSpPr>
            <a:spLocks/>
          </p:cNvSpPr>
          <p:nvPr/>
        </p:nvSpPr>
        <p:spPr bwMode="auto">
          <a:xfrm>
            <a:off x="4017785" y="5080994"/>
            <a:ext cx="900816"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Interval </a:t>
            </a:r>
            <a:r>
              <a:rPr lang="en-US" i="1" dirty="0" err="1">
                <a:solidFill>
                  <a:srgbClr val="000000"/>
                </a:solidFill>
                <a:latin typeface="Gill Sans" pitchFamily="31" charset="0"/>
                <a:ea typeface="Gill Sans" pitchFamily="31" charset="0"/>
                <a:cs typeface="Gill Sans" pitchFamily="31" charset="0"/>
                <a:sym typeface="Gill Sans" pitchFamily="31" charset="0"/>
              </a:rPr>
              <a:t>i</a:t>
            </a:r>
            <a:endParaRPr lang="en-US" i="1"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47" name="Rectangle 47"/>
          <p:cNvSpPr>
            <a:spLocks/>
          </p:cNvSpPr>
          <p:nvPr/>
        </p:nvSpPr>
        <p:spPr bwMode="auto">
          <a:xfrm>
            <a:off x="3846385" y="5366744"/>
            <a:ext cx="1254782"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Interval </a:t>
            </a:r>
            <a:r>
              <a:rPr lang="en-US" i="1" dirty="0" err="1">
                <a:solidFill>
                  <a:srgbClr val="000000"/>
                </a:solidFill>
                <a:latin typeface="Gill Sans" pitchFamily="31" charset="0"/>
                <a:ea typeface="Gill Sans" pitchFamily="31" charset="0"/>
                <a:cs typeface="Gill Sans" pitchFamily="31" charset="0"/>
                <a:sym typeface="Gill Sans" pitchFamily="31" charset="0"/>
              </a:rPr>
              <a:t>i</a:t>
            </a:r>
            <a:r>
              <a:rPr lang="en-US" i="1" dirty="0">
                <a:solidFill>
                  <a:srgbClr val="000000"/>
                </a:solidFill>
                <a:latin typeface="Gill Sans" pitchFamily="31" charset="0"/>
                <a:ea typeface="Gill Sans" pitchFamily="31" charset="0"/>
                <a:cs typeface="Gill Sans" pitchFamily="31" charset="0"/>
                <a:sym typeface="Gill Sans" pitchFamily="31" charset="0"/>
              </a:rPr>
              <a:t> </a:t>
            </a:r>
            <a:r>
              <a:rPr lang="en-US" dirty="0">
                <a:solidFill>
                  <a:srgbClr val="000000"/>
                </a:solidFill>
                <a:latin typeface="Gill Sans" pitchFamily="31" charset="0"/>
                <a:ea typeface="Gill Sans" pitchFamily="31" charset="0"/>
                <a:cs typeface="Gill Sans" pitchFamily="31" charset="0"/>
                <a:sym typeface="Gill Sans" pitchFamily="31" charset="0"/>
              </a:rPr>
              <a:t>+ 1</a:t>
            </a:r>
          </a:p>
        </p:txBody>
      </p:sp>
      <p:sp>
        <p:nvSpPr>
          <p:cNvPr id="48" name="Rectangle 48"/>
          <p:cNvSpPr>
            <a:spLocks/>
          </p:cNvSpPr>
          <p:nvPr/>
        </p:nvSpPr>
        <p:spPr bwMode="auto">
          <a:xfrm>
            <a:off x="3846385" y="5616774"/>
            <a:ext cx="1254782"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Interval </a:t>
            </a:r>
            <a:r>
              <a:rPr lang="en-US" i="1" dirty="0" err="1">
                <a:solidFill>
                  <a:srgbClr val="000000"/>
                </a:solidFill>
                <a:latin typeface="Gill Sans" pitchFamily="31" charset="0"/>
                <a:ea typeface="Gill Sans" pitchFamily="31" charset="0"/>
                <a:cs typeface="Gill Sans" pitchFamily="31" charset="0"/>
                <a:sym typeface="Gill Sans" pitchFamily="31" charset="0"/>
              </a:rPr>
              <a:t>i</a:t>
            </a:r>
            <a:r>
              <a:rPr lang="en-US" i="1" dirty="0">
                <a:solidFill>
                  <a:srgbClr val="000000"/>
                </a:solidFill>
                <a:latin typeface="Gill Sans" pitchFamily="31" charset="0"/>
                <a:ea typeface="Gill Sans" pitchFamily="31" charset="0"/>
                <a:cs typeface="Gill Sans" pitchFamily="31" charset="0"/>
                <a:sym typeface="Gill Sans" pitchFamily="31" charset="0"/>
              </a:rPr>
              <a:t> </a:t>
            </a:r>
            <a:r>
              <a:rPr lang="en-US" dirty="0">
                <a:solidFill>
                  <a:srgbClr val="000000"/>
                </a:solidFill>
                <a:latin typeface="Gill Sans" pitchFamily="31" charset="0"/>
                <a:ea typeface="Gill Sans" pitchFamily="31" charset="0"/>
                <a:cs typeface="Gill Sans" pitchFamily="31" charset="0"/>
                <a:sym typeface="Gill Sans" pitchFamily="31" charset="0"/>
              </a:rPr>
              <a:t>+ 2</a:t>
            </a:r>
          </a:p>
        </p:txBody>
      </p:sp>
      <p:sp>
        <p:nvSpPr>
          <p:cNvPr id="49" name="Line 49"/>
          <p:cNvSpPr>
            <a:spLocks noChangeShapeType="1"/>
          </p:cNvSpPr>
          <p:nvPr/>
        </p:nvSpPr>
        <p:spPr bwMode="auto">
          <a:xfrm rot="10800000" flipH="1">
            <a:off x="3687961" y="5393531"/>
            <a:ext cx="4723805" cy="0"/>
          </a:xfrm>
          <a:prstGeom prst="line">
            <a:avLst/>
          </a:prstGeom>
          <a:noFill/>
          <a:ln w="9525">
            <a:solidFill>
              <a:schemeClr val="tx1"/>
            </a:solidFill>
            <a:round/>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50" name="Line 50"/>
          <p:cNvSpPr>
            <a:spLocks noChangeShapeType="1"/>
          </p:cNvSpPr>
          <p:nvPr/>
        </p:nvSpPr>
        <p:spPr bwMode="auto">
          <a:xfrm rot="10800000" flipH="1">
            <a:off x="3687961" y="5652492"/>
            <a:ext cx="4723805" cy="0"/>
          </a:xfrm>
          <a:prstGeom prst="line">
            <a:avLst/>
          </a:prstGeom>
          <a:noFill/>
          <a:ln w="9525">
            <a:solidFill>
              <a:schemeClr val="tx1"/>
            </a:solidFill>
            <a:round/>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51" name="Rectangle 51"/>
          <p:cNvSpPr>
            <a:spLocks/>
          </p:cNvSpPr>
          <p:nvPr/>
        </p:nvSpPr>
        <p:spPr bwMode="auto">
          <a:xfrm>
            <a:off x="5292555" y="2946797"/>
            <a:ext cx="137215" cy="230832"/>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500" dirty="0">
                <a:solidFill>
                  <a:srgbClr val="D90B00"/>
                </a:solidFill>
                <a:latin typeface="Gill Sans" pitchFamily="31" charset="0"/>
                <a:ea typeface="Gill Sans" pitchFamily="31" charset="0"/>
                <a:cs typeface="Gill Sans" pitchFamily="31" charset="0"/>
                <a:sym typeface="Gill Sans" pitchFamily="31" charset="0"/>
              </a:rPr>
              <a:t>3</a:t>
            </a:r>
          </a:p>
        </p:txBody>
      </p:sp>
      <p:sp>
        <p:nvSpPr>
          <p:cNvPr id="52" name="Rectangle 52"/>
          <p:cNvSpPr>
            <a:spLocks/>
          </p:cNvSpPr>
          <p:nvPr/>
        </p:nvSpPr>
        <p:spPr bwMode="auto">
          <a:xfrm>
            <a:off x="5000486" y="3295054"/>
            <a:ext cx="597452" cy="230832"/>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500" dirty="0">
                <a:solidFill>
                  <a:srgbClr val="D90B00"/>
                </a:solidFill>
                <a:latin typeface="Gill Sans" pitchFamily="31" charset="0"/>
                <a:ea typeface="Gill Sans" pitchFamily="31" charset="0"/>
                <a:cs typeface="Gill Sans" pitchFamily="31" charset="0"/>
                <a:sym typeface="Gill Sans" pitchFamily="31" charset="0"/>
              </a:rPr>
              <a:t>Core 2</a:t>
            </a:r>
          </a:p>
        </p:txBody>
      </p:sp>
      <p:sp>
        <p:nvSpPr>
          <p:cNvPr id="53" name="Rectangle 53"/>
          <p:cNvSpPr>
            <a:spLocks/>
          </p:cNvSpPr>
          <p:nvPr/>
        </p:nvSpPr>
        <p:spPr bwMode="auto">
          <a:xfrm>
            <a:off x="5001601" y="3679031"/>
            <a:ext cx="597452" cy="230832"/>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500" dirty="0">
                <a:solidFill>
                  <a:srgbClr val="D90B00"/>
                </a:solidFill>
                <a:latin typeface="Gill Sans" pitchFamily="31" charset="0"/>
                <a:ea typeface="Gill Sans" pitchFamily="31" charset="0"/>
                <a:cs typeface="Gill Sans" pitchFamily="31" charset="0"/>
                <a:sym typeface="Gill Sans" pitchFamily="31" charset="0"/>
              </a:rPr>
              <a:t>Core 0</a:t>
            </a:r>
          </a:p>
        </p:txBody>
      </p:sp>
      <p:sp>
        <p:nvSpPr>
          <p:cNvPr id="54" name="Line 54"/>
          <p:cNvSpPr>
            <a:spLocks noChangeShapeType="1"/>
          </p:cNvSpPr>
          <p:nvPr/>
        </p:nvSpPr>
        <p:spPr bwMode="auto">
          <a:xfrm flipH="1">
            <a:off x="3375423" y="3205758"/>
            <a:ext cx="2259211" cy="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55" name="Line 55"/>
          <p:cNvSpPr>
            <a:spLocks noChangeShapeType="1"/>
          </p:cNvSpPr>
          <p:nvPr/>
        </p:nvSpPr>
        <p:spPr bwMode="auto">
          <a:xfrm flipH="1">
            <a:off x="3366498" y="3571875"/>
            <a:ext cx="2268141" cy="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56" name="Line 56"/>
          <p:cNvSpPr>
            <a:spLocks noChangeShapeType="1"/>
          </p:cNvSpPr>
          <p:nvPr/>
        </p:nvSpPr>
        <p:spPr bwMode="auto">
          <a:xfrm rot="10800000">
            <a:off x="3375423" y="3954736"/>
            <a:ext cx="2259211" cy="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57" name="Line 57"/>
          <p:cNvSpPr>
            <a:spLocks noChangeShapeType="1"/>
          </p:cNvSpPr>
          <p:nvPr/>
        </p:nvSpPr>
        <p:spPr bwMode="auto">
          <a:xfrm rot="10800000" flipH="1">
            <a:off x="7313414" y="4214812"/>
            <a:ext cx="0" cy="696516"/>
          </a:xfrm>
          <a:prstGeom prst="line">
            <a:avLst/>
          </a:prstGeom>
          <a:noFill/>
          <a:ln w="25400">
            <a:solidFill>
              <a:srgbClr val="D90B00"/>
            </a:solidFill>
            <a:prstDash val="sysDot"/>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58" name="Line 58"/>
          <p:cNvSpPr>
            <a:spLocks noChangeShapeType="1"/>
          </p:cNvSpPr>
          <p:nvPr/>
        </p:nvSpPr>
        <p:spPr bwMode="auto">
          <a:xfrm rot="10800000" flipH="1">
            <a:off x="5750719" y="4214812"/>
            <a:ext cx="0" cy="696516"/>
          </a:xfrm>
          <a:prstGeom prst="line">
            <a:avLst/>
          </a:prstGeom>
          <a:noFill/>
          <a:ln w="25400">
            <a:solidFill>
              <a:srgbClr val="D90B00"/>
            </a:solidFill>
            <a:prstDash val="sysDot"/>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59" name="Rectangle 59"/>
          <p:cNvSpPr>
            <a:spLocks/>
          </p:cNvSpPr>
          <p:nvPr/>
        </p:nvSpPr>
        <p:spPr bwMode="auto">
          <a:xfrm>
            <a:off x="5419599" y="4813105"/>
            <a:ext cx="719168"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Core 0</a:t>
            </a:r>
          </a:p>
        </p:txBody>
      </p:sp>
      <p:sp>
        <p:nvSpPr>
          <p:cNvPr id="60" name="Rectangle 60"/>
          <p:cNvSpPr>
            <a:spLocks/>
          </p:cNvSpPr>
          <p:nvPr/>
        </p:nvSpPr>
        <p:spPr bwMode="auto">
          <a:xfrm>
            <a:off x="6970574" y="4813105"/>
            <a:ext cx="719168" cy="28132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Core 2</a:t>
            </a:r>
          </a:p>
        </p:txBody>
      </p:sp>
      <p:sp>
        <p:nvSpPr>
          <p:cNvPr id="61" name="Rectangle 61"/>
          <p:cNvSpPr>
            <a:spLocks/>
          </p:cNvSpPr>
          <p:nvPr/>
        </p:nvSpPr>
        <p:spPr bwMode="auto">
          <a:xfrm>
            <a:off x="4191021" y="4500568"/>
            <a:ext cx="1564514" cy="30777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000" dirty="0">
                <a:solidFill>
                  <a:srgbClr val="D90B00"/>
                </a:solidFill>
                <a:latin typeface="Gill Sans" pitchFamily="31" charset="0"/>
                <a:ea typeface="Gill Sans" pitchFamily="31" charset="0"/>
                <a:cs typeface="Gill Sans" pitchFamily="31" charset="0"/>
                <a:sym typeface="Gill Sans" pitchFamily="31" charset="0"/>
              </a:rPr>
              <a:t>Throttle down</a:t>
            </a:r>
          </a:p>
        </p:txBody>
      </p:sp>
      <p:sp>
        <p:nvSpPr>
          <p:cNvPr id="62" name="Rectangle 62"/>
          <p:cNvSpPr>
            <a:spLocks/>
          </p:cNvSpPr>
          <p:nvPr/>
        </p:nvSpPr>
        <p:spPr bwMode="auto">
          <a:xfrm>
            <a:off x="7350482" y="4473779"/>
            <a:ext cx="1238528" cy="30777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000" dirty="0">
                <a:solidFill>
                  <a:srgbClr val="D90B00"/>
                </a:solidFill>
                <a:latin typeface="Gill Sans" pitchFamily="31" charset="0"/>
                <a:ea typeface="Gill Sans" pitchFamily="31" charset="0"/>
                <a:cs typeface="Gill Sans" pitchFamily="31" charset="0"/>
                <a:sym typeface="Gill Sans" pitchFamily="31" charset="0"/>
              </a:rPr>
              <a:t>Throttle up</a:t>
            </a:r>
          </a:p>
        </p:txBody>
      </p:sp>
      <p:sp>
        <p:nvSpPr>
          <p:cNvPr id="63" name="Oval 63"/>
          <p:cNvSpPr>
            <a:spLocks/>
          </p:cNvSpPr>
          <p:nvPr/>
        </p:nvSpPr>
        <p:spPr bwMode="auto">
          <a:xfrm>
            <a:off x="7063383" y="5384601"/>
            <a:ext cx="464344" cy="285750"/>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64" name="Oval 64"/>
          <p:cNvSpPr>
            <a:spLocks/>
          </p:cNvSpPr>
          <p:nvPr/>
        </p:nvSpPr>
        <p:spPr bwMode="auto">
          <a:xfrm>
            <a:off x="5527476" y="5384601"/>
            <a:ext cx="464344" cy="285750"/>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65" name="Line 65"/>
          <p:cNvSpPr>
            <a:spLocks noChangeShapeType="1"/>
          </p:cNvSpPr>
          <p:nvPr/>
        </p:nvSpPr>
        <p:spPr bwMode="auto">
          <a:xfrm flipH="1">
            <a:off x="3366498" y="3205758"/>
            <a:ext cx="2268141" cy="0"/>
          </a:xfrm>
          <a:prstGeom prst="line">
            <a:avLst/>
          </a:prstGeom>
          <a:noFill/>
          <a:ln w="25400">
            <a:solidFill>
              <a:schemeClr val="tx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66" name="Line 66"/>
          <p:cNvSpPr>
            <a:spLocks noChangeShapeType="1"/>
          </p:cNvSpPr>
          <p:nvPr/>
        </p:nvSpPr>
        <p:spPr bwMode="auto">
          <a:xfrm flipH="1">
            <a:off x="3366492" y="3571875"/>
            <a:ext cx="2277070" cy="0"/>
          </a:xfrm>
          <a:prstGeom prst="line">
            <a:avLst/>
          </a:prstGeom>
          <a:noFill/>
          <a:ln w="25400">
            <a:solidFill>
              <a:schemeClr val="tx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67" name="Line 67"/>
          <p:cNvSpPr>
            <a:spLocks noChangeShapeType="1"/>
          </p:cNvSpPr>
          <p:nvPr/>
        </p:nvSpPr>
        <p:spPr bwMode="auto">
          <a:xfrm flipH="1">
            <a:off x="3366498" y="3955851"/>
            <a:ext cx="2268141" cy="0"/>
          </a:xfrm>
          <a:prstGeom prst="line">
            <a:avLst/>
          </a:prstGeom>
          <a:noFill/>
          <a:ln w="25400">
            <a:solidFill>
              <a:schemeClr val="tx1"/>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68" name="Rectangle 68"/>
          <p:cNvSpPr>
            <a:spLocks/>
          </p:cNvSpPr>
          <p:nvPr/>
        </p:nvSpPr>
        <p:spPr bwMode="auto">
          <a:xfrm>
            <a:off x="5236772" y="2946797"/>
            <a:ext cx="275568" cy="230832"/>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500" dirty="0">
                <a:solidFill>
                  <a:srgbClr val="D90B00"/>
                </a:solidFill>
                <a:latin typeface="Gill Sans" pitchFamily="31" charset="0"/>
                <a:ea typeface="Gill Sans" pitchFamily="31" charset="0"/>
                <a:cs typeface="Gill Sans" pitchFamily="31" charset="0"/>
                <a:sym typeface="Gill Sans" pitchFamily="31" charset="0"/>
              </a:rPr>
              <a:t>2.5</a:t>
            </a:r>
          </a:p>
        </p:txBody>
      </p:sp>
      <p:sp>
        <p:nvSpPr>
          <p:cNvPr id="69" name="Rectangle 69"/>
          <p:cNvSpPr>
            <a:spLocks/>
          </p:cNvSpPr>
          <p:nvPr/>
        </p:nvSpPr>
        <p:spPr bwMode="auto">
          <a:xfrm>
            <a:off x="5001601" y="3295054"/>
            <a:ext cx="597452" cy="230832"/>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500" dirty="0">
                <a:solidFill>
                  <a:srgbClr val="D90B00"/>
                </a:solidFill>
                <a:latin typeface="Gill Sans" pitchFamily="31" charset="0"/>
                <a:ea typeface="Gill Sans" pitchFamily="31" charset="0"/>
                <a:cs typeface="Gill Sans" pitchFamily="31" charset="0"/>
                <a:sym typeface="Gill Sans" pitchFamily="31" charset="0"/>
              </a:rPr>
              <a:t>Core 2</a:t>
            </a:r>
          </a:p>
        </p:txBody>
      </p:sp>
      <p:sp>
        <p:nvSpPr>
          <p:cNvPr id="70" name="Rectangle 71"/>
          <p:cNvSpPr>
            <a:spLocks/>
          </p:cNvSpPr>
          <p:nvPr/>
        </p:nvSpPr>
        <p:spPr bwMode="auto">
          <a:xfrm>
            <a:off x="5001601" y="3679031"/>
            <a:ext cx="597452" cy="230832"/>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1500" dirty="0">
                <a:solidFill>
                  <a:srgbClr val="D90B00"/>
                </a:solidFill>
                <a:latin typeface="Gill Sans" pitchFamily="31" charset="0"/>
                <a:ea typeface="Gill Sans" pitchFamily="31" charset="0"/>
                <a:cs typeface="Gill Sans" pitchFamily="31" charset="0"/>
                <a:sym typeface="Gill Sans" pitchFamily="31" charset="0"/>
              </a:rPr>
              <a:t>Core 1</a:t>
            </a:r>
          </a:p>
        </p:txBody>
      </p:sp>
      <p:sp>
        <p:nvSpPr>
          <p:cNvPr id="71" name="Line 72"/>
          <p:cNvSpPr>
            <a:spLocks noChangeShapeType="1"/>
          </p:cNvSpPr>
          <p:nvPr/>
        </p:nvSpPr>
        <p:spPr bwMode="auto">
          <a:xfrm flipH="1">
            <a:off x="3366498" y="3205758"/>
            <a:ext cx="2268141" cy="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2" name="Line 73"/>
          <p:cNvSpPr>
            <a:spLocks noChangeShapeType="1"/>
          </p:cNvSpPr>
          <p:nvPr/>
        </p:nvSpPr>
        <p:spPr bwMode="auto">
          <a:xfrm flipH="1">
            <a:off x="3366492" y="3571875"/>
            <a:ext cx="2277070" cy="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3" name="Line 74"/>
          <p:cNvSpPr>
            <a:spLocks noChangeShapeType="1"/>
          </p:cNvSpPr>
          <p:nvPr/>
        </p:nvSpPr>
        <p:spPr bwMode="auto">
          <a:xfrm flipH="1">
            <a:off x="3375423" y="3955851"/>
            <a:ext cx="2259211" cy="0"/>
          </a:xfrm>
          <a:prstGeom prst="line">
            <a:avLst/>
          </a:prstGeom>
          <a:noFill/>
          <a:ln w="25400">
            <a:solidFill>
              <a:srgbClr val="D90B00"/>
            </a:solidFill>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4" name="Line 75"/>
          <p:cNvSpPr>
            <a:spLocks noChangeShapeType="1"/>
          </p:cNvSpPr>
          <p:nvPr/>
        </p:nvSpPr>
        <p:spPr bwMode="auto">
          <a:xfrm rot="10800000" flipH="1">
            <a:off x="6536531" y="4205883"/>
            <a:ext cx="0" cy="696516"/>
          </a:xfrm>
          <a:prstGeom prst="line">
            <a:avLst/>
          </a:prstGeom>
          <a:noFill/>
          <a:ln w="25400">
            <a:solidFill>
              <a:srgbClr val="D90B00"/>
            </a:solidFill>
            <a:prstDash val="sysDot"/>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5" name="Rectangle 76"/>
          <p:cNvSpPr>
            <a:spLocks/>
          </p:cNvSpPr>
          <p:nvPr/>
        </p:nvSpPr>
        <p:spPr bwMode="auto">
          <a:xfrm>
            <a:off x="4976835" y="4491638"/>
            <a:ext cx="1564514" cy="30777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000" dirty="0">
                <a:solidFill>
                  <a:srgbClr val="D90B00"/>
                </a:solidFill>
                <a:latin typeface="Gill Sans" pitchFamily="31" charset="0"/>
                <a:ea typeface="Gill Sans" pitchFamily="31" charset="0"/>
                <a:cs typeface="Gill Sans" pitchFamily="31" charset="0"/>
                <a:sym typeface="Gill Sans" pitchFamily="31" charset="0"/>
              </a:rPr>
              <a:t>Throttle down</a:t>
            </a:r>
          </a:p>
        </p:txBody>
      </p:sp>
      <p:sp>
        <p:nvSpPr>
          <p:cNvPr id="76" name="Line 77"/>
          <p:cNvSpPr>
            <a:spLocks noChangeShapeType="1"/>
          </p:cNvSpPr>
          <p:nvPr/>
        </p:nvSpPr>
        <p:spPr bwMode="auto">
          <a:xfrm rot="10800000" flipH="1">
            <a:off x="7322344" y="4214812"/>
            <a:ext cx="0" cy="696516"/>
          </a:xfrm>
          <a:prstGeom prst="line">
            <a:avLst/>
          </a:prstGeom>
          <a:noFill/>
          <a:ln w="25400">
            <a:solidFill>
              <a:srgbClr val="D90B00"/>
            </a:solidFill>
            <a:prstDash val="sysDot"/>
            <a:miter lim="800000"/>
            <a:headEnd type="stealth" w="med" len="me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7" name="Rectangle 78"/>
          <p:cNvSpPr>
            <a:spLocks/>
          </p:cNvSpPr>
          <p:nvPr/>
        </p:nvSpPr>
        <p:spPr bwMode="auto">
          <a:xfrm>
            <a:off x="7353831" y="4473779"/>
            <a:ext cx="1238528" cy="307777"/>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sz="2000" dirty="0">
                <a:solidFill>
                  <a:srgbClr val="D90B00"/>
                </a:solidFill>
                <a:latin typeface="Gill Sans" pitchFamily="31" charset="0"/>
                <a:ea typeface="Gill Sans" pitchFamily="31" charset="0"/>
                <a:cs typeface="Gill Sans" pitchFamily="31" charset="0"/>
                <a:sym typeface="Gill Sans" pitchFamily="31" charset="0"/>
              </a:rPr>
              <a:t>Throttle up</a:t>
            </a:r>
          </a:p>
        </p:txBody>
      </p:sp>
      <p:sp>
        <p:nvSpPr>
          <p:cNvPr id="78" name="Oval 79"/>
          <p:cNvSpPr>
            <a:spLocks/>
          </p:cNvSpPr>
          <p:nvPr/>
        </p:nvSpPr>
        <p:spPr bwMode="auto">
          <a:xfrm>
            <a:off x="6313289" y="5625703"/>
            <a:ext cx="464344" cy="285750"/>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9" name="Oval 80"/>
          <p:cNvSpPr>
            <a:spLocks/>
          </p:cNvSpPr>
          <p:nvPr/>
        </p:nvSpPr>
        <p:spPr bwMode="auto">
          <a:xfrm>
            <a:off x="7081242" y="5616773"/>
            <a:ext cx="464344" cy="285750"/>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0" name="Rectangle 81"/>
          <p:cNvSpPr>
            <a:spLocks/>
          </p:cNvSpPr>
          <p:nvPr/>
        </p:nvSpPr>
        <p:spPr bwMode="auto">
          <a:xfrm>
            <a:off x="5625703" y="2973586"/>
            <a:ext cx="1705570" cy="517922"/>
          </a:xfrm>
          <a:prstGeom prst="rect">
            <a:avLst/>
          </a:prstGeom>
          <a:solidFill>
            <a:srgbClr val="FDA531"/>
          </a:solidFill>
          <a:ln w="25400">
            <a:solidFill>
              <a:schemeClr val="tx1"/>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1" name="Rectangle 82"/>
          <p:cNvSpPr>
            <a:spLocks/>
          </p:cNvSpPr>
          <p:nvPr/>
        </p:nvSpPr>
        <p:spPr bwMode="auto">
          <a:xfrm>
            <a:off x="5683739" y="2928939"/>
            <a:ext cx="1602894" cy="562654"/>
          </a:xfrm>
          <a:prstGeom prst="rect">
            <a:avLst/>
          </a:prstGeom>
          <a:noFill/>
          <a:ln w="12700">
            <a:noFill/>
            <a:miter lim="800000"/>
            <a:headEnd/>
            <a:tailEnd/>
          </a:ln>
        </p:spPr>
        <p:txBody>
          <a:bodyPr wrap="none" lIns="0" tIns="0" rIns="40626" bIns="0">
            <a:prstTxWarp prst="textNoShape">
              <a:avLst/>
            </a:prstTxWarp>
            <a:spAutoFit/>
          </a:bodyPr>
          <a:lstStyle/>
          <a:p>
            <a:pPr marL="40170" algn="ctr" defTabSz="914165" fontAlgn="base">
              <a:spcBef>
                <a:spcPct val="0"/>
              </a:spcBef>
              <a:spcAft>
                <a:spcPct val="0"/>
              </a:spcAft>
            </a:pPr>
            <a:r>
              <a:rPr lang="en-US" dirty="0">
                <a:solidFill>
                  <a:srgbClr val="000000"/>
                </a:solidFill>
                <a:latin typeface="Gill Sans" pitchFamily="31" charset="0"/>
                <a:ea typeface="Gill Sans" pitchFamily="31" charset="0"/>
                <a:cs typeface="Gill Sans" pitchFamily="31" charset="0"/>
                <a:sym typeface="Gill Sans" pitchFamily="31" charset="0"/>
              </a:rPr>
              <a:t>System software </a:t>
            </a:r>
            <a:br>
              <a:rPr lang="en-US" dirty="0">
                <a:solidFill>
                  <a:srgbClr val="000000"/>
                </a:solidFill>
                <a:latin typeface="Gill Sans" pitchFamily="31" charset="0"/>
                <a:ea typeface="Gill Sans" pitchFamily="31" charset="0"/>
                <a:cs typeface="Gill Sans" pitchFamily="31" charset="0"/>
                <a:sym typeface="Gill Sans" pitchFamily="31" charset="0"/>
              </a:rPr>
            </a:br>
            <a:r>
              <a:rPr lang="en-US" dirty="0">
                <a:solidFill>
                  <a:srgbClr val="000000"/>
                </a:solidFill>
                <a:latin typeface="Gill Sans" pitchFamily="31" charset="0"/>
                <a:ea typeface="Gill Sans" pitchFamily="31" charset="0"/>
                <a:cs typeface="Gill Sans" pitchFamily="31" charset="0"/>
                <a:sym typeface="Gill Sans" pitchFamily="31" charset="0"/>
              </a:rPr>
              <a:t>fairness goal: 1.4</a:t>
            </a:r>
          </a:p>
        </p:txBody>
      </p:sp>
      <p:sp>
        <p:nvSpPr>
          <p:cNvPr id="82" name="Oval 83"/>
          <p:cNvSpPr>
            <a:spLocks/>
          </p:cNvSpPr>
          <p:nvPr/>
        </p:nvSpPr>
        <p:spPr bwMode="auto">
          <a:xfrm>
            <a:off x="3598666" y="5080992"/>
            <a:ext cx="5456039" cy="339328"/>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3" name="Oval 84"/>
          <p:cNvSpPr>
            <a:spLocks/>
          </p:cNvSpPr>
          <p:nvPr/>
        </p:nvSpPr>
        <p:spPr bwMode="auto">
          <a:xfrm>
            <a:off x="3598666" y="5375678"/>
            <a:ext cx="5456039" cy="303609"/>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4" name="Oval 85"/>
          <p:cNvSpPr>
            <a:spLocks/>
          </p:cNvSpPr>
          <p:nvPr/>
        </p:nvSpPr>
        <p:spPr bwMode="auto">
          <a:xfrm>
            <a:off x="3598666" y="5607844"/>
            <a:ext cx="5456039" cy="321469"/>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grpSp>
        <p:nvGrpSpPr>
          <p:cNvPr id="85" name="Group 88"/>
          <p:cNvGrpSpPr>
            <a:grpSpLocks/>
          </p:cNvGrpSpPr>
          <p:nvPr/>
        </p:nvGrpSpPr>
        <p:grpSpPr bwMode="auto">
          <a:xfrm>
            <a:off x="2105186" y="1725696"/>
            <a:ext cx="1573834" cy="841530"/>
            <a:chOff x="15" y="24"/>
            <a:chExt cx="1409" cy="753"/>
          </a:xfrm>
        </p:grpSpPr>
        <p:sp>
          <p:nvSpPr>
            <p:cNvPr id="86" name="Rectangle 89"/>
            <p:cNvSpPr>
              <a:spLocks/>
            </p:cNvSpPr>
            <p:nvPr/>
          </p:nvSpPr>
          <p:spPr bwMode="auto">
            <a:xfrm>
              <a:off x="288" y="309"/>
              <a:ext cx="880" cy="468"/>
            </a:xfrm>
            <a:prstGeom prst="rect">
              <a:avLst/>
            </a:prstGeom>
            <a:noFill/>
            <a:ln w="12700">
              <a:noFill/>
              <a:miter lim="800000"/>
              <a:headEnd/>
              <a:tailEnd/>
            </a:ln>
          </p:spPr>
          <p:txBody>
            <a:bodyPr wrap="none" lIns="0" tIns="0" rIns="57799" bIns="0">
              <a:prstTxWarp prst="textNoShape">
                <a:avLst/>
              </a:prstTxWarp>
              <a:spAutoFit/>
            </a:bodyPr>
            <a:lstStyle/>
            <a:p>
              <a:pPr marL="40170" algn="ctr" defTabSz="914165" fontAlgn="base">
                <a:spcBef>
                  <a:spcPct val="0"/>
                </a:spcBef>
                <a:spcAft>
                  <a:spcPct val="0"/>
                </a:spcAft>
              </a:pPr>
              <a:r>
                <a:rPr lang="en-US" sz="1700" dirty="0">
                  <a:solidFill>
                    <a:srgbClr val="D90B00"/>
                  </a:solidFill>
                  <a:latin typeface="Gill Sans" pitchFamily="31" charset="0"/>
                  <a:ea typeface="Gill Sans" pitchFamily="31" charset="0"/>
                  <a:cs typeface="Gill Sans" pitchFamily="31" charset="0"/>
                  <a:sym typeface="Gill Sans" pitchFamily="31" charset="0"/>
                </a:rPr>
                <a:t>Slowdown </a:t>
              </a:r>
            </a:p>
            <a:p>
              <a:pPr marL="40170" algn="ctr" defTabSz="914165" fontAlgn="base">
                <a:spcBef>
                  <a:spcPct val="0"/>
                </a:spcBef>
                <a:spcAft>
                  <a:spcPct val="0"/>
                </a:spcAft>
              </a:pPr>
              <a:r>
                <a:rPr lang="en-US" sz="1700" dirty="0">
                  <a:solidFill>
                    <a:srgbClr val="D90B00"/>
                  </a:solidFill>
                  <a:latin typeface="Gill Sans" pitchFamily="31" charset="0"/>
                  <a:ea typeface="Gill Sans" pitchFamily="31" charset="0"/>
                  <a:cs typeface="Gill Sans" pitchFamily="31" charset="0"/>
                  <a:sym typeface="Gill Sans" pitchFamily="31" charset="0"/>
                </a:rPr>
                <a:t>Estimation</a:t>
              </a:r>
            </a:p>
          </p:txBody>
        </p:sp>
        <p:grpSp>
          <p:nvGrpSpPr>
            <p:cNvPr id="87" name="Group 90"/>
            <p:cNvGrpSpPr>
              <a:grpSpLocks/>
            </p:cNvGrpSpPr>
            <p:nvPr/>
          </p:nvGrpSpPr>
          <p:grpSpPr bwMode="auto">
            <a:xfrm>
              <a:off x="15" y="24"/>
              <a:ext cx="1409" cy="396"/>
              <a:chOff x="15" y="24"/>
              <a:chExt cx="1409" cy="396"/>
            </a:xfrm>
          </p:grpSpPr>
          <p:sp>
            <p:nvSpPr>
              <p:cNvPr id="88" name="Rectangle 91"/>
              <p:cNvSpPr>
                <a:spLocks/>
              </p:cNvSpPr>
              <p:nvPr/>
            </p:nvSpPr>
            <p:spPr bwMode="auto">
              <a:xfrm rot="5400000" flipH="1">
                <a:off x="221" y="15"/>
                <a:ext cx="396" cy="413"/>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3000" dirty="0">
                    <a:solidFill>
                      <a:srgbClr val="000000"/>
                    </a:solidFill>
                    <a:latin typeface="Arial" pitchFamily="31" charset="0"/>
                    <a:sym typeface="Arial" pitchFamily="31" charset="0"/>
                  </a:rPr>
                  <a:t>⎪</a:t>
                </a:r>
              </a:p>
            </p:txBody>
          </p:sp>
          <p:sp>
            <p:nvSpPr>
              <p:cNvPr id="89" name="Rectangle 92"/>
              <p:cNvSpPr>
                <a:spLocks/>
              </p:cNvSpPr>
              <p:nvPr/>
            </p:nvSpPr>
            <p:spPr bwMode="auto">
              <a:xfrm rot="5400000" flipH="1">
                <a:off x="532" y="29"/>
                <a:ext cx="374" cy="386"/>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2800" dirty="0">
                    <a:solidFill>
                      <a:srgbClr val="000000"/>
                    </a:solidFill>
                    <a:latin typeface="Arial" pitchFamily="31" charset="0"/>
                    <a:sym typeface="Arial" pitchFamily="31" charset="0"/>
                  </a:rPr>
                  <a:t>⎨</a:t>
                </a:r>
              </a:p>
            </p:txBody>
          </p:sp>
          <p:sp>
            <p:nvSpPr>
              <p:cNvPr id="90" name="Rectangle 93"/>
              <p:cNvSpPr>
                <a:spLocks/>
              </p:cNvSpPr>
              <p:nvPr/>
            </p:nvSpPr>
            <p:spPr bwMode="auto">
              <a:xfrm rot="5400000" flipH="1">
                <a:off x="805" y="15"/>
                <a:ext cx="396" cy="413"/>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3000" dirty="0">
                    <a:solidFill>
                      <a:srgbClr val="000000"/>
                    </a:solidFill>
                    <a:latin typeface="Arial" pitchFamily="31" charset="0"/>
                    <a:sym typeface="Arial" pitchFamily="31" charset="0"/>
                  </a:rPr>
                  <a:t>⎪</a:t>
                </a:r>
              </a:p>
            </p:txBody>
          </p:sp>
          <p:sp>
            <p:nvSpPr>
              <p:cNvPr id="91" name="Rectangle 94"/>
              <p:cNvSpPr>
                <a:spLocks/>
              </p:cNvSpPr>
              <p:nvPr/>
            </p:nvSpPr>
            <p:spPr bwMode="auto">
              <a:xfrm rot="5400000" flipH="1">
                <a:off x="1044" y="29"/>
                <a:ext cx="374" cy="386"/>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2800" dirty="0">
                    <a:solidFill>
                      <a:srgbClr val="000000"/>
                    </a:solidFill>
                    <a:latin typeface="Arial" pitchFamily="31" charset="0"/>
                    <a:sym typeface="Arial" pitchFamily="31" charset="0"/>
                  </a:rPr>
                  <a:t>⎧</a:t>
                </a:r>
              </a:p>
            </p:txBody>
          </p:sp>
          <p:sp>
            <p:nvSpPr>
              <p:cNvPr id="92" name="Rectangle 95"/>
              <p:cNvSpPr>
                <a:spLocks/>
              </p:cNvSpPr>
              <p:nvPr/>
            </p:nvSpPr>
            <p:spPr bwMode="auto">
              <a:xfrm rot="5400000" flipH="1">
                <a:off x="21" y="29"/>
                <a:ext cx="374" cy="386"/>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2800" dirty="0">
                    <a:solidFill>
                      <a:srgbClr val="000000"/>
                    </a:solidFill>
                    <a:latin typeface="Arial" pitchFamily="31" charset="0"/>
                    <a:sym typeface="Arial" pitchFamily="31" charset="0"/>
                  </a:rPr>
                  <a:t>⎩</a:t>
                </a:r>
              </a:p>
            </p:txBody>
          </p:sp>
        </p:grpSp>
      </p:grpSp>
      <p:grpSp>
        <p:nvGrpSpPr>
          <p:cNvPr id="93" name="Group 96"/>
          <p:cNvGrpSpPr>
            <a:grpSpLocks/>
          </p:cNvGrpSpPr>
          <p:nvPr/>
        </p:nvGrpSpPr>
        <p:grpSpPr bwMode="auto">
          <a:xfrm>
            <a:off x="3561841" y="1731249"/>
            <a:ext cx="1573834" cy="836043"/>
            <a:chOff x="15" y="23"/>
            <a:chExt cx="1409" cy="749"/>
          </a:xfrm>
        </p:grpSpPr>
        <p:sp>
          <p:nvSpPr>
            <p:cNvPr id="94" name="Rectangle 97"/>
            <p:cNvSpPr>
              <a:spLocks/>
            </p:cNvSpPr>
            <p:nvPr/>
          </p:nvSpPr>
          <p:spPr bwMode="auto">
            <a:xfrm>
              <a:off x="280" y="303"/>
              <a:ext cx="880" cy="469"/>
            </a:xfrm>
            <a:prstGeom prst="rect">
              <a:avLst/>
            </a:prstGeom>
            <a:noFill/>
            <a:ln w="12700">
              <a:noFill/>
              <a:miter lim="800000"/>
              <a:headEnd/>
              <a:tailEnd/>
            </a:ln>
          </p:spPr>
          <p:txBody>
            <a:bodyPr wrap="none" lIns="0" tIns="0" rIns="57799" bIns="0">
              <a:prstTxWarp prst="textNoShape">
                <a:avLst/>
              </a:prstTxWarp>
              <a:spAutoFit/>
            </a:bodyPr>
            <a:lstStyle/>
            <a:p>
              <a:pPr marL="40170" algn="ctr" defTabSz="914165" fontAlgn="base">
                <a:spcBef>
                  <a:spcPct val="0"/>
                </a:spcBef>
                <a:spcAft>
                  <a:spcPct val="0"/>
                </a:spcAft>
              </a:pPr>
              <a:r>
                <a:rPr lang="en-US" sz="1700" dirty="0">
                  <a:solidFill>
                    <a:srgbClr val="D90B00"/>
                  </a:solidFill>
                  <a:latin typeface="Gill Sans" pitchFamily="31" charset="0"/>
                  <a:ea typeface="Gill Sans" pitchFamily="31" charset="0"/>
                  <a:cs typeface="Gill Sans" pitchFamily="31" charset="0"/>
                  <a:sym typeface="Gill Sans" pitchFamily="31" charset="0"/>
                </a:rPr>
                <a:t>Slowdown </a:t>
              </a:r>
            </a:p>
            <a:p>
              <a:pPr marL="40170" algn="ctr" defTabSz="914165" fontAlgn="base">
                <a:spcBef>
                  <a:spcPct val="0"/>
                </a:spcBef>
                <a:spcAft>
                  <a:spcPct val="0"/>
                </a:spcAft>
              </a:pPr>
              <a:r>
                <a:rPr lang="en-US" sz="1700" dirty="0">
                  <a:solidFill>
                    <a:srgbClr val="D90B00"/>
                  </a:solidFill>
                  <a:latin typeface="Gill Sans" pitchFamily="31" charset="0"/>
                  <a:ea typeface="Gill Sans" pitchFamily="31" charset="0"/>
                  <a:cs typeface="Gill Sans" pitchFamily="31" charset="0"/>
                  <a:sym typeface="Gill Sans" pitchFamily="31" charset="0"/>
                </a:rPr>
                <a:t>Estimation</a:t>
              </a:r>
            </a:p>
          </p:txBody>
        </p:sp>
        <p:grpSp>
          <p:nvGrpSpPr>
            <p:cNvPr id="95" name="Group 98"/>
            <p:cNvGrpSpPr>
              <a:grpSpLocks/>
            </p:cNvGrpSpPr>
            <p:nvPr/>
          </p:nvGrpSpPr>
          <p:grpSpPr bwMode="auto">
            <a:xfrm>
              <a:off x="15" y="23"/>
              <a:ext cx="1409" cy="397"/>
              <a:chOff x="15" y="23"/>
              <a:chExt cx="1409" cy="397"/>
            </a:xfrm>
          </p:grpSpPr>
          <p:sp>
            <p:nvSpPr>
              <p:cNvPr id="96" name="Rectangle 99"/>
              <p:cNvSpPr>
                <a:spLocks/>
              </p:cNvSpPr>
              <p:nvPr/>
            </p:nvSpPr>
            <p:spPr bwMode="auto">
              <a:xfrm rot="5400000" flipH="1">
                <a:off x="221" y="15"/>
                <a:ext cx="397" cy="413"/>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3000" dirty="0">
                    <a:solidFill>
                      <a:srgbClr val="000000"/>
                    </a:solidFill>
                    <a:latin typeface="Arial" pitchFamily="31" charset="0"/>
                    <a:sym typeface="Arial" pitchFamily="31" charset="0"/>
                  </a:rPr>
                  <a:t>⎪</a:t>
                </a:r>
              </a:p>
            </p:txBody>
          </p:sp>
          <p:sp>
            <p:nvSpPr>
              <p:cNvPr id="97" name="Rectangle 100"/>
              <p:cNvSpPr>
                <a:spLocks/>
              </p:cNvSpPr>
              <p:nvPr/>
            </p:nvSpPr>
            <p:spPr bwMode="auto">
              <a:xfrm rot="5400000" flipH="1">
                <a:off x="532" y="29"/>
                <a:ext cx="374" cy="386"/>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2800" dirty="0">
                    <a:solidFill>
                      <a:srgbClr val="000000"/>
                    </a:solidFill>
                    <a:latin typeface="Arial" pitchFamily="31" charset="0"/>
                    <a:sym typeface="Arial" pitchFamily="31" charset="0"/>
                  </a:rPr>
                  <a:t>⎨</a:t>
                </a:r>
              </a:p>
            </p:txBody>
          </p:sp>
          <p:sp>
            <p:nvSpPr>
              <p:cNvPr id="98" name="Rectangle 101"/>
              <p:cNvSpPr>
                <a:spLocks/>
              </p:cNvSpPr>
              <p:nvPr/>
            </p:nvSpPr>
            <p:spPr bwMode="auto">
              <a:xfrm rot="5400000" flipH="1">
                <a:off x="805" y="15"/>
                <a:ext cx="397" cy="413"/>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3000" dirty="0">
                    <a:solidFill>
                      <a:srgbClr val="000000"/>
                    </a:solidFill>
                    <a:latin typeface="Arial" pitchFamily="31" charset="0"/>
                    <a:sym typeface="Arial" pitchFamily="31" charset="0"/>
                  </a:rPr>
                  <a:t>⎪</a:t>
                </a:r>
              </a:p>
            </p:txBody>
          </p:sp>
          <p:sp>
            <p:nvSpPr>
              <p:cNvPr id="99" name="Rectangle 102"/>
              <p:cNvSpPr>
                <a:spLocks/>
              </p:cNvSpPr>
              <p:nvPr/>
            </p:nvSpPr>
            <p:spPr bwMode="auto">
              <a:xfrm rot="5400000" flipH="1">
                <a:off x="1044" y="29"/>
                <a:ext cx="374" cy="386"/>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2800" dirty="0">
                    <a:solidFill>
                      <a:srgbClr val="000000"/>
                    </a:solidFill>
                    <a:latin typeface="Arial" pitchFamily="31" charset="0"/>
                    <a:sym typeface="Arial" pitchFamily="31" charset="0"/>
                  </a:rPr>
                  <a:t>⎧</a:t>
                </a:r>
              </a:p>
            </p:txBody>
          </p:sp>
          <p:sp>
            <p:nvSpPr>
              <p:cNvPr id="100" name="Rectangle 103"/>
              <p:cNvSpPr>
                <a:spLocks/>
              </p:cNvSpPr>
              <p:nvPr/>
            </p:nvSpPr>
            <p:spPr bwMode="auto">
              <a:xfrm rot="5400000" flipH="1">
                <a:off x="21" y="29"/>
                <a:ext cx="374" cy="386"/>
              </a:xfrm>
              <a:prstGeom prst="rect">
                <a:avLst/>
              </a:prstGeom>
              <a:noFill/>
              <a:ln w="12700">
                <a:noFill/>
                <a:miter lim="800000"/>
                <a:headEnd/>
                <a:tailEnd/>
              </a:ln>
            </p:spPr>
            <p:txBody>
              <a:bodyPr wrap="none" lIns="0" tIns="0" rIns="57799" bIns="0">
                <a:prstTxWarp prst="textNoShape">
                  <a:avLst/>
                </a:prstTxWarp>
                <a:spAutoFit/>
              </a:bodyPr>
              <a:lstStyle/>
              <a:p>
                <a:pPr marL="40170" defTabSz="914165" fontAlgn="base">
                  <a:spcBef>
                    <a:spcPct val="0"/>
                  </a:spcBef>
                  <a:spcAft>
                    <a:spcPct val="0"/>
                  </a:spcAft>
                </a:pPr>
                <a:r>
                  <a:rPr lang="en-US" sz="2800" dirty="0">
                    <a:solidFill>
                      <a:srgbClr val="000000"/>
                    </a:solidFill>
                    <a:latin typeface="Arial" pitchFamily="31" charset="0"/>
                    <a:sym typeface="Arial" pitchFamily="31" charset="0"/>
                  </a:rPr>
                  <a:t>⎩</a:t>
                </a:r>
              </a:p>
            </p:txBody>
          </p:sp>
        </p:grpSp>
      </p:grpSp>
      <p:sp>
        <p:nvSpPr>
          <p:cNvPr id="101" name="Rectangle 104"/>
          <p:cNvSpPr>
            <a:spLocks/>
          </p:cNvSpPr>
          <p:nvPr/>
        </p:nvSpPr>
        <p:spPr bwMode="auto">
          <a:xfrm>
            <a:off x="5625703" y="2973586"/>
            <a:ext cx="1705570" cy="517922"/>
          </a:xfrm>
          <a:prstGeom prst="rect">
            <a:avLst/>
          </a:prstGeom>
          <a:noFill/>
          <a:ln w="25400">
            <a:solidFill>
              <a:schemeClr val="tx1"/>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Tree>
    <p:extLst>
      <p:ext uri="{BB962C8B-B14F-4D97-AF65-F5344CB8AC3E}">
        <p14:creationId xmlns:p14="http://schemas.microsoft.com/office/powerpoint/2010/main" val="36679024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82"/>
                                        </p:tgtEl>
                                        <p:attrNameLst>
                                          <p:attrName>style.visibility</p:attrName>
                                        </p:attrNameLst>
                                      </p:cBhvr>
                                      <p:to>
                                        <p:strVal val="hidden"/>
                                      </p:to>
                                    </p:set>
                                  </p:childTnLst>
                                </p:cTn>
                              </p:par>
                            </p:childTnLst>
                          </p:cTn>
                        </p:par>
                        <p:par>
                          <p:cTn id="30" fill="hold">
                            <p:stCondLst>
                              <p:cond delay="0"/>
                            </p:stCondLst>
                            <p:childTnLst>
                              <p:par>
                                <p:cTn id="31" presetID="22" presetClass="entr" presetSubtype="8"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left)">
                                      <p:cBhvr>
                                        <p:cTn id="40" dur="500"/>
                                        <p:tgtEl>
                                          <p:spTgt spid="55"/>
                                        </p:tgtEl>
                                      </p:cBhvr>
                                    </p:animEffect>
                                  </p:child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500"/>
                                        <p:tgtEl>
                                          <p:spTgt spid="56"/>
                                        </p:tgtEl>
                                      </p:cBhvr>
                                    </p:animEffect>
                                  </p:childTnLst>
                                </p:cTn>
                              </p:par>
                            </p:childTnLst>
                          </p:cTn>
                        </p:par>
                        <p:par>
                          <p:cTn id="48" fill="hold">
                            <p:stCondLst>
                              <p:cond delay="1500"/>
                            </p:stCondLst>
                            <p:childTnLst>
                              <p:par>
                                <p:cTn id="49" presetID="1"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80"/>
                                        </p:tgtEl>
                                        <p:attrNameLst>
                                          <p:attrName>style.visibility</p:attrName>
                                        </p:attrNameLst>
                                      </p:cBhvr>
                                      <p:to>
                                        <p:strVal val="hidden"/>
                                      </p:to>
                                    </p:set>
                                  </p:childTnLst>
                                </p:cTn>
                              </p:par>
                            </p:childTnLst>
                          </p:cTn>
                        </p:par>
                        <p:par>
                          <p:cTn id="59" fill="hold">
                            <p:stCondLst>
                              <p:cond delay="0"/>
                            </p:stCondLst>
                            <p:childTnLst>
                              <p:par>
                                <p:cTn id="60" presetID="22" presetClass="entr" presetSubtype="1" fill="hold" grpId="0"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up)">
                                      <p:cBhvr>
                                        <p:cTn id="62" dur="500"/>
                                        <p:tgtEl>
                                          <p:spTgt spid="57"/>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up)">
                                      <p:cBhvr>
                                        <p:cTn id="65" dur="500"/>
                                        <p:tgtEl>
                                          <p:spTgt spid="58"/>
                                        </p:tgtEl>
                                      </p:cBhvr>
                                    </p:animEffect>
                                  </p:childTnLst>
                                </p:cTn>
                              </p:par>
                            </p:childTnLst>
                          </p:cTn>
                        </p:par>
                        <p:par>
                          <p:cTn id="66" fill="hold">
                            <p:stCondLst>
                              <p:cond delay="500"/>
                            </p:stCondLst>
                            <p:childTnLst>
                              <p:par>
                                <p:cTn id="67" presetID="1"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childTnLst>
                                </p:cTn>
                              </p:par>
                            </p:childTnLst>
                          </p:cTn>
                        </p:par>
                        <p:par>
                          <p:cTn id="69" fill="hold">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6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83"/>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nodeType="afterEffect">
                                  <p:stCondLst>
                                    <p:cond delay="0"/>
                                  </p:stCondLst>
                                  <p:childTnLst>
                                    <p:set>
                                      <p:cBhvr>
                                        <p:cTn id="78" dur="1" fill="hold">
                                          <p:stCondLst>
                                            <p:cond delay="0"/>
                                          </p:stCondLst>
                                        </p:cTn>
                                        <p:tgtEl>
                                          <p:spTgt spid="9"/>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childTnLst>
                          </p:cTn>
                        </p:par>
                        <p:par>
                          <p:cTn id="85" fill="hold">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6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83"/>
                                        </p:tgtEl>
                                        <p:attrNameLst>
                                          <p:attrName>style.visibility</p:attrName>
                                        </p:attrNameLst>
                                      </p:cBhvr>
                                      <p:to>
                                        <p:strVal val="hidden"/>
                                      </p:to>
                                    </p:set>
                                  </p:childTnLst>
                                </p:cTn>
                              </p:par>
                            </p:childTnLst>
                          </p:cTn>
                        </p:par>
                        <p:par>
                          <p:cTn id="101" fill="hold">
                            <p:stCondLst>
                              <p:cond delay="0"/>
                            </p:stCondLst>
                            <p:childTnLst>
                              <p:par>
                                <p:cTn id="102" presetID="1" presetClass="entr" presetSubtype="0" fill="hold" nodeType="afterEffect">
                                  <p:stCondLst>
                                    <p:cond delay="0"/>
                                  </p:stCondLst>
                                  <p:childTnLst>
                                    <p:set>
                                      <p:cBhvr>
                                        <p:cTn id="103" dur="1" fill="hold">
                                          <p:stCondLst>
                                            <p:cond delay="0"/>
                                          </p:stCondLst>
                                        </p:cTn>
                                        <p:tgtEl>
                                          <p:spTgt spid="93"/>
                                        </p:tgtEl>
                                        <p:attrNameLst>
                                          <p:attrName>style.visibility</p:attrName>
                                        </p:attrNameLst>
                                      </p:cBhvr>
                                      <p:to>
                                        <p:strVal val="visible"/>
                                      </p:to>
                                    </p:set>
                                  </p:childTnLst>
                                </p:cTn>
                              </p:par>
                            </p:childTnLst>
                          </p:cTn>
                        </p:par>
                        <p:par>
                          <p:cTn id="104" fill="hold">
                            <p:stCondLst>
                              <p:cond delay="0"/>
                            </p:stCondLst>
                            <p:childTnLst>
                              <p:par>
                                <p:cTn id="105" presetID="1" presetClass="exit" presetSubtype="0" fill="hold" nodeType="afterEffect">
                                  <p:stCondLst>
                                    <p:cond delay="0"/>
                                  </p:stCondLst>
                                  <p:childTnLst>
                                    <p:set>
                                      <p:cBhvr>
                                        <p:cTn id="106" dur="1" fill="hold">
                                          <p:stCondLst>
                                            <p:cond delay="0"/>
                                          </p:stCondLst>
                                        </p:cTn>
                                        <p:tgtEl>
                                          <p:spTgt spid="85"/>
                                        </p:tgtEl>
                                        <p:attrNameLst>
                                          <p:attrName>style.visibility</p:attrName>
                                        </p:attrNameLst>
                                      </p:cBhvr>
                                      <p:to>
                                        <p:strVal val="hidden"/>
                                      </p:to>
                                    </p:set>
                                  </p:childTnLst>
                                </p:cTn>
                              </p:par>
                            </p:childTnLst>
                          </p:cTn>
                        </p:par>
                        <p:par>
                          <p:cTn id="107" fill="hold">
                            <p:stCondLst>
                              <p:cond delay="0"/>
                            </p:stCondLst>
                            <p:childTnLst>
                              <p:par>
                                <p:cTn id="108" presetID="1" presetClass="exit" presetSubtype="0" fill="hold" grpId="1" nodeType="afterEffect">
                                  <p:stCondLst>
                                    <p:cond delay="0"/>
                                  </p:stCondLst>
                                  <p:childTnLst>
                                    <p:set>
                                      <p:cBhvr>
                                        <p:cTn id="109" dur="1" fill="hold">
                                          <p:stCondLst>
                                            <p:cond delay="0"/>
                                          </p:stCondLst>
                                        </p:cTn>
                                        <p:tgtEl>
                                          <p:spTgt spid="51"/>
                                        </p:tgtEl>
                                        <p:attrNameLst>
                                          <p:attrName>style.visibility</p:attrName>
                                        </p:attrNameLst>
                                      </p:cBhvr>
                                      <p:to>
                                        <p:strVal val="hidden"/>
                                      </p:to>
                                    </p:set>
                                  </p:childTnLst>
                                </p:cTn>
                              </p:par>
                            </p:childTnLst>
                          </p:cTn>
                        </p:par>
                        <p:par>
                          <p:cTn id="110" fill="hold">
                            <p:stCondLst>
                              <p:cond delay="0"/>
                            </p:stCondLst>
                            <p:childTnLst>
                              <p:par>
                                <p:cTn id="111" presetID="1" presetClass="exit" presetSubtype="0" fill="hold" grpId="1" nodeType="afterEffect">
                                  <p:stCondLst>
                                    <p:cond delay="0"/>
                                  </p:stCondLst>
                                  <p:childTnLst>
                                    <p:set>
                                      <p:cBhvr>
                                        <p:cTn id="112" dur="1" fill="hold">
                                          <p:stCondLst>
                                            <p:cond delay="0"/>
                                          </p:stCondLst>
                                        </p:cTn>
                                        <p:tgtEl>
                                          <p:spTgt spid="52"/>
                                        </p:tgtEl>
                                        <p:attrNameLst>
                                          <p:attrName>style.visibility</p:attrName>
                                        </p:attrNameLst>
                                      </p:cBhvr>
                                      <p:to>
                                        <p:strVal val="hidden"/>
                                      </p:to>
                                    </p:set>
                                  </p:childTnLst>
                                </p:cTn>
                              </p:par>
                            </p:childTnLst>
                          </p:cTn>
                        </p:par>
                        <p:par>
                          <p:cTn id="113" fill="hold">
                            <p:stCondLst>
                              <p:cond delay="0"/>
                            </p:stCondLst>
                            <p:childTnLst>
                              <p:par>
                                <p:cTn id="114" presetID="1" presetClass="exit" presetSubtype="0" fill="hold" grpId="1" nodeType="afterEffect">
                                  <p:stCondLst>
                                    <p:cond delay="0"/>
                                  </p:stCondLst>
                                  <p:childTnLst>
                                    <p:set>
                                      <p:cBhvr>
                                        <p:cTn id="115" dur="1" fill="hold">
                                          <p:stCondLst>
                                            <p:cond delay="0"/>
                                          </p:stCondLst>
                                        </p:cTn>
                                        <p:tgtEl>
                                          <p:spTgt spid="53"/>
                                        </p:tgtEl>
                                        <p:attrNameLst>
                                          <p:attrName>style.visibility</p:attrName>
                                        </p:attrNameLst>
                                      </p:cBhvr>
                                      <p:to>
                                        <p:strVal val="hidden"/>
                                      </p:to>
                                    </p:set>
                                  </p:childTnLst>
                                </p:cTn>
                              </p:par>
                            </p:childTnLst>
                          </p:cTn>
                        </p:par>
                        <p:par>
                          <p:cTn id="116" fill="hold">
                            <p:stCondLst>
                              <p:cond delay="0"/>
                            </p:stCondLst>
                            <p:childTnLst>
                              <p:par>
                                <p:cTn id="117" presetID="1" presetClass="entr" presetSubtype="0"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grpId="0" nodeType="afterEffect">
                                  <p:stCondLst>
                                    <p:cond delay="0"/>
                                  </p:stCondLst>
                                  <p:childTnLst>
                                    <p:set>
                                      <p:cBhvr>
                                        <p:cTn id="121" dur="1" fill="hold">
                                          <p:stCondLst>
                                            <p:cond delay="0"/>
                                          </p:stCondLst>
                                        </p:cTn>
                                        <p:tgtEl>
                                          <p:spTgt spid="66"/>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childTnLst>
                                </p:cTn>
                              </p:par>
                            </p:childTnLst>
                          </p:cTn>
                        </p:par>
                        <p:par>
                          <p:cTn id="125" fill="hold">
                            <p:stCondLst>
                              <p:cond delay="0"/>
                            </p:stCondLst>
                            <p:childTnLst>
                              <p:par>
                                <p:cTn id="126" presetID="1" presetClass="exit" presetSubtype="0" fill="hold" grpId="1" nodeType="afterEffect">
                                  <p:stCondLst>
                                    <p:cond delay="0"/>
                                  </p:stCondLst>
                                  <p:childTnLst>
                                    <p:set>
                                      <p:cBhvr>
                                        <p:cTn id="127" dur="1" fill="hold">
                                          <p:stCondLst>
                                            <p:cond delay="0"/>
                                          </p:stCondLst>
                                        </p:cTn>
                                        <p:tgtEl>
                                          <p:spTgt spid="57"/>
                                        </p:tgtEl>
                                        <p:attrNameLst>
                                          <p:attrName>style.visibility</p:attrName>
                                        </p:attrNameLst>
                                      </p:cBhvr>
                                      <p:to>
                                        <p:strVal val="hidden"/>
                                      </p:to>
                                    </p:set>
                                  </p:childTnLst>
                                </p:cTn>
                              </p:par>
                            </p:childTnLst>
                          </p:cTn>
                        </p:par>
                        <p:par>
                          <p:cTn id="128" fill="hold">
                            <p:stCondLst>
                              <p:cond delay="0"/>
                            </p:stCondLst>
                            <p:childTnLst>
                              <p:par>
                                <p:cTn id="129" presetID="1" presetClass="exit" presetSubtype="0" fill="hold" grpId="1" nodeType="afterEffect">
                                  <p:stCondLst>
                                    <p:cond delay="0"/>
                                  </p:stCondLst>
                                  <p:childTnLst>
                                    <p:set>
                                      <p:cBhvr>
                                        <p:cTn id="130" dur="1" fill="hold">
                                          <p:stCondLst>
                                            <p:cond delay="0"/>
                                          </p:stCondLst>
                                        </p:cTn>
                                        <p:tgtEl>
                                          <p:spTgt spid="58"/>
                                        </p:tgtEl>
                                        <p:attrNameLst>
                                          <p:attrName>style.visibility</p:attrName>
                                        </p:attrNameLst>
                                      </p:cBhvr>
                                      <p:to>
                                        <p:strVal val="hidden"/>
                                      </p:to>
                                    </p:set>
                                  </p:childTnLst>
                                </p:cTn>
                              </p:par>
                            </p:childTnLst>
                          </p:cTn>
                        </p:par>
                        <p:par>
                          <p:cTn id="131" fill="hold">
                            <p:stCondLst>
                              <p:cond delay="0"/>
                            </p:stCondLst>
                            <p:childTnLst>
                              <p:par>
                                <p:cTn id="132" presetID="1" presetClass="exit" presetSubtype="0" fill="hold" grpId="1" nodeType="afterEffect">
                                  <p:stCondLst>
                                    <p:cond delay="0"/>
                                  </p:stCondLst>
                                  <p:childTnLst>
                                    <p:set>
                                      <p:cBhvr>
                                        <p:cTn id="133" dur="1" fill="hold">
                                          <p:stCondLst>
                                            <p:cond delay="0"/>
                                          </p:stCondLst>
                                        </p:cTn>
                                        <p:tgtEl>
                                          <p:spTgt spid="61"/>
                                        </p:tgtEl>
                                        <p:attrNameLst>
                                          <p:attrName>style.visibility</p:attrName>
                                        </p:attrNameLst>
                                      </p:cBhvr>
                                      <p:to>
                                        <p:strVal val="hidden"/>
                                      </p:to>
                                    </p:set>
                                  </p:childTnLst>
                                </p:cTn>
                              </p:par>
                            </p:childTnLst>
                          </p:cTn>
                        </p:par>
                        <p:par>
                          <p:cTn id="134" fill="hold">
                            <p:stCondLst>
                              <p:cond delay="0"/>
                            </p:stCondLst>
                            <p:childTnLst>
                              <p:par>
                                <p:cTn id="135" presetID="1" presetClass="exit" presetSubtype="0" fill="hold" grpId="1" nodeType="afterEffect">
                                  <p:stCondLst>
                                    <p:cond delay="0"/>
                                  </p:stCondLst>
                                  <p:childTnLst>
                                    <p:set>
                                      <p:cBhvr>
                                        <p:cTn id="136" dur="1" fill="hold">
                                          <p:stCondLst>
                                            <p:cond delay="0"/>
                                          </p:stCondLst>
                                        </p:cTn>
                                        <p:tgtEl>
                                          <p:spTgt spid="62"/>
                                        </p:tgtEl>
                                        <p:attrNameLst>
                                          <p:attrName>style.visibility</p:attrName>
                                        </p:attrNameLst>
                                      </p:cBhvr>
                                      <p:to>
                                        <p:strVal val="hidden"/>
                                      </p:to>
                                    </p:set>
                                  </p:childTnLst>
                                </p:cTn>
                              </p:par>
                            </p:childTnLst>
                          </p:cTn>
                        </p:par>
                        <p:par>
                          <p:cTn id="137" fill="hold">
                            <p:stCondLst>
                              <p:cond delay="0"/>
                            </p:stCondLst>
                            <p:childTnLst>
                              <p:par>
                                <p:cTn id="138" presetID="1" presetClass="exit" presetSubtype="0" fill="hold" grpId="1" nodeType="afterEffect">
                                  <p:stCondLst>
                                    <p:cond delay="0"/>
                                  </p:stCondLst>
                                  <p:childTnLst>
                                    <p:set>
                                      <p:cBhvr>
                                        <p:cTn id="139" dur="1" fill="hold">
                                          <p:stCondLst>
                                            <p:cond delay="0"/>
                                          </p:stCondLst>
                                        </p:cTn>
                                        <p:tgtEl>
                                          <p:spTgt spid="63"/>
                                        </p:tgtEl>
                                        <p:attrNameLst>
                                          <p:attrName>style.visibility</p:attrName>
                                        </p:attrNameLst>
                                      </p:cBhvr>
                                      <p:to>
                                        <p:strVal val="hidden"/>
                                      </p:to>
                                    </p:set>
                                  </p:childTnLst>
                                </p:cTn>
                              </p:par>
                            </p:childTnLst>
                          </p:cTn>
                        </p:par>
                        <p:par>
                          <p:cTn id="140" fill="hold">
                            <p:stCondLst>
                              <p:cond delay="0"/>
                            </p:stCondLst>
                            <p:childTnLst>
                              <p:par>
                                <p:cTn id="141" presetID="1" presetClass="exit" presetSubtype="0" fill="hold" grpId="1" nodeType="afterEffect">
                                  <p:stCondLst>
                                    <p:cond delay="0"/>
                                  </p:stCondLst>
                                  <p:childTnLst>
                                    <p:set>
                                      <p:cBhvr>
                                        <p:cTn id="142" dur="1" fill="hold">
                                          <p:stCondLst>
                                            <p:cond delay="0"/>
                                          </p:stCondLst>
                                        </p:cTn>
                                        <p:tgtEl>
                                          <p:spTgt spid="64"/>
                                        </p:tgtEl>
                                        <p:attrNameLst>
                                          <p:attrName>style.visibility</p:attrName>
                                        </p:attrNameLst>
                                      </p:cBhvr>
                                      <p:to>
                                        <p:strVal val="hidden"/>
                                      </p:to>
                                    </p:set>
                                  </p:childTnLst>
                                </p:cTn>
                              </p:par>
                            </p:childTnLst>
                          </p:cTn>
                        </p:par>
                        <p:par>
                          <p:cTn id="143" fill="hold">
                            <p:stCondLst>
                              <p:cond delay="0"/>
                            </p:stCondLst>
                            <p:childTnLst>
                              <p:par>
                                <p:cTn id="144" presetID="1" presetClass="entr" presetSubtype="0" fill="hold" grpId="0" nodeType="afterEffect">
                                  <p:stCondLst>
                                    <p:cond delay="0"/>
                                  </p:stCondLst>
                                  <p:childTnLst>
                                    <p:set>
                                      <p:cBhvr>
                                        <p:cTn id="145" dur="1" fill="hold">
                                          <p:stCondLst>
                                            <p:cond delay="0"/>
                                          </p:stCondLst>
                                        </p:cTn>
                                        <p:tgtEl>
                                          <p:spTgt spid="71"/>
                                        </p:tgtEl>
                                        <p:attrNameLst>
                                          <p:attrName>style.visibility</p:attrName>
                                        </p:attrNameLst>
                                      </p:cBhvr>
                                      <p:to>
                                        <p:strVal val="visible"/>
                                      </p:to>
                                    </p:set>
                                  </p:childTnLst>
                                </p:cTn>
                              </p:par>
                            </p:childTnLst>
                          </p:cTn>
                        </p:par>
                        <p:par>
                          <p:cTn id="146" fill="hold">
                            <p:stCondLst>
                              <p:cond delay="0"/>
                            </p:stCondLst>
                            <p:childTnLst>
                              <p:par>
                                <p:cTn id="147" presetID="1" presetClass="entr" presetSubtype="0" fill="hold" grpId="0" nodeType="afterEffect">
                                  <p:stCondLst>
                                    <p:cond delay="0"/>
                                  </p:stCondLst>
                                  <p:childTnLst>
                                    <p:set>
                                      <p:cBhvr>
                                        <p:cTn id="148" dur="1" fill="hold">
                                          <p:stCondLst>
                                            <p:cond delay="0"/>
                                          </p:stCondLst>
                                        </p:cTn>
                                        <p:tgtEl>
                                          <p:spTgt spid="68"/>
                                        </p:tgtEl>
                                        <p:attrNameLst>
                                          <p:attrName>style.visibility</p:attrName>
                                        </p:attrNameLst>
                                      </p:cBhvr>
                                      <p:to>
                                        <p:strVal val="visible"/>
                                      </p:to>
                                    </p:set>
                                  </p:childTnLst>
                                </p:cTn>
                              </p:par>
                            </p:childTnLst>
                          </p:cTn>
                        </p:par>
                        <p:par>
                          <p:cTn id="149" fill="hold">
                            <p:stCondLst>
                              <p:cond delay="0"/>
                            </p:stCondLst>
                            <p:childTnLst>
                              <p:par>
                                <p:cTn id="150" presetID="1" presetClass="entr" presetSubtype="0" fill="hold" grpId="0" nodeType="afterEffect">
                                  <p:stCondLst>
                                    <p:cond delay="0"/>
                                  </p:stCondLst>
                                  <p:childTnLst>
                                    <p:set>
                                      <p:cBhvr>
                                        <p:cTn id="151" dur="1" fill="hold">
                                          <p:stCondLst>
                                            <p:cond delay="0"/>
                                          </p:stCondLst>
                                        </p:cTn>
                                        <p:tgtEl>
                                          <p:spTgt spid="72"/>
                                        </p:tgtEl>
                                        <p:attrNameLst>
                                          <p:attrName>style.visibility</p:attrName>
                                        </p:attrNameLst>
                                      </p:cBhvr>
                                      <p:to>
                                        <p:strVal val="visible"/>
                                      </p:to>
                                    </p:set>
                                  </p:childTnLst>
                                </p:cTn>
                              </p:par>
                            </p:childTnLst>
                          </p:cTn>
                        </p:par>
                        <p:par>
                          <p:cTn id="152" fill="hold">
                            <p:stCondLst>
                              <p:cond delay="0"/>
                            </p:stCondLst>
                            <p:childTnLst>
                              <p:par>
                                <p:cTn id="153" presetID="1" presetClass="entr" presetSubtype="0" fill="hold" grpId="0" nodeType="afterEffect">
                                  <p:stCondLst>
                                    <p:cond delay="0"/>
                                  </p:stCondLst>
                                  <p:childTnLst>
                                    <p:set>
                                      <p:cBhvr>
                                        <p:cTn id="154" dur="1" fill="hold">
                                          <p:stCondLst>
                                            <p:cond delay="0"/>
                                          </p:stCondLst>
                                        </p:cTn>
                                        <p:tgtEl>
                                          <p:spTgt spid="69"/>
                                        </p:tgtEl>
                                        <p:attrNameLst>
                                          <p:attrName>style.visibility</p:attrName>
                                        </p:attrNameLst>
                                      </p:cBhvr>
                                      <p:to>
                                        <p:strVal val="visible"/>
                                      </p:to>
                                    </p:set>
                                  </p:childTnLst>
                                </p:cTn>
                              </p:par>
                            </p:childTnLst>
                          </p:cTn>
                        </p:par>
                        <p:par>
                          <p:cTn id="155" fill="hold">
                            <p:stCondLst>
                              <p:cond delay="0"/>
                            </p:stCondLst>
                            <p:childTnLst>
                              <p:par>
                                <p:cTn id="156" presetID="1" presetClass="entr" presetSubtype="0" fill="hold" grpId="0" nodeType="afterEffect">
                                  <p:stCondLst>
                                    <p:cond delay="0"/>
                                  </p:stCondLst>
                                  <p:childTnLst>
                                    <p:set>
                                      <p:cBhvr>
                                        <p:cTn id="157" dur="1" fill="hold">
                                          <p:stCondLst>
                                            <p:cond delay="0"/>
                                          </p:stCondLst>
                                        </p:cTn>
                                        <p:tgtEl>
                                          <p:spTgt spid="73"/>
                                        </p:tgtEl>
                                        <p:attrNameLst>
                                          <p:attrName>style.visibility</p:attrName>
                                        </p:attrNameLst>
                                      </p:cBhvr>
                                      <p:to>
                                        <p:strVal val="visible"/>
                                      </p:to>
                                    </p:set>
                                  </p:childTnLst>
                                </p:cTn>
                              </p:par>
                            </p:childTnLst>
                          </p:cTn>
                        </p:par>
                        <p:par>
                          <p:cTn id="158" fill="hold">
                            <p:stCondLst>
                              <p:cond delay="0"/>
                            </p:stCondLst>
                            <p:childTnLst>
                              <p:par>
                                <p:cTn id="159" presetID="1" presetClass="entr" presetSubtype="0" fill="hold" grpId="0" nodeType="afterEffect">
                                  <p:stCondLst>
                                    <p:cond delay="0"/>
                                  </p:stCondLst>
                                  <p:childTnLst>
                                    <p:set>
                                      <p:cBhvr>
                                        <p:cTn id="160" dur="1" fill="hold">
                                          <p:stCondLst>
                                            <p:cond delay="0"/>
                                          </p:stCondLst>
                                        </p:cTn>
                                        <p:tgtEl>
                                          <p:spTgt spid="70"/>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22" presetClass="entr" presetSubtype="1" fill="hold" grpId="0" nodeType="clickEffect">
                                  <p:stCondLst>
                                    <p:cond delay="0"/>
                                  </p:stCondLst>
                                  <p:childTnLst>
                                    <p:set>
                                      <p:cBhvr>
                                        <p:cTn id="164" dur="1" fill="hold">
                                          <p:stCondLst>
                                            <p:cond delay="0"/>
                                          </p:stCondLst>
                                        </p:cTn>
                                        <p:tgtEl>
                                          <p:spTgt spid="74"/>
                                        </p:tgtEl>
                                        <p:attrNameLst>
                                          <p:attrName>style.visibility</p:attrName>
                                        </p:attrNameLst>
                                      </p:cBhvr>
                                      <p:to>
                                        <p:strVal val="visible"/>
                                      </p:to>
                                    </p:set>
                                    <p:animEffect transition="in" filter="wipe(up)">
                                      <p:cBhvr>
                                        <p:cTn id="165" dur="500"/>
                                        <p:tgtEl>
                                          <p:spTgt spid="74"/>
                                        </p:tgtEl>
                                      </p:cBhvr>
                                    </p:animEffect>
                                  </p:childTnLst>
                                </p:cTn>
                              </p:par>
                              <p:par>
                                <p:cTn id="166" presetID="22" presetClass="entr" presetSubtype="1" fill="hold" grpId="0" nodeType="withEffect">
                                  <p:stCondLst>
                                    <p:cond delay="0"/>
                                  </p:stCondLst>
                                  <p:childTnLst>
                                    <p:set>
                                      <p:cBhvr>
                                        <p:cTn id="167" dur="1" fill="hold">
                                          <p:stCondLst>
                                            <p:cond delay="0"/>
                                          </p:stCondLst>
                                        </p:cTn>
                                        <p:tgtEl>
                                          <p:spTgt spid="76"/>
                                        </p:tgtEl>
                                        <p:attrNameLst>
                                          <p:attrName>style.visibility</p:attrName>
                                        </p:attrNameLst>
                                      </p:cBhvr>
                                      <p:to>
                                        <p:strVal val="visible"/>
                                      </p:to>
                                    </p:set>
                                    <p:animEffect transition="in" filter="wipe(up)">
                                      <p:cBhvr>
                                        <p:cTn id="168" dur="500"/>
                                        <p:tgtEl>
                                          <p:spTgt spid="76"/>
                                        </p:tgtEl>
                                      </p:cBhvr>
                                    </p:animEffect>
                                  </p:childTnLst>
                                </p:cTn>
                              </p:par>
                            </p:childTnLst>
                          </p:cTn>
                        </p:par>
                        <p:par>
                          <p:cTn id="169" fill="hold">
                            <p:stCondLst>
                              <p:cond delay="500"/>
                            </p:stCondLst>
                            <p:childTnLst>
                              <p:par>
                                <p:cTn id="170" presetID="1" presetClass="entr" presetSubtype="0"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childTnLst>
                                </p:cTn>
                              </p:par>
                            </p:childTnLst>
                          </p:cTn>
                        </p:par>
                        <p:par>
                          <p:cTn id="172" fill="hold">
                            <p:stCondLst>
                              <p:cond delay="500"/>
                            </p:stCondLst>
                            <p:childTnLst>
                              <p:par>
                                <p:cTn id="173" presetID="1" presetClass="entr" presetSubtype="0" fill="hold" grpId="0" nodeType="afterEffect">
                                  <p:stCondLst>
                                    <p:cond delay="0"/>
                                  </p:stCondLst>
                                  <p:childTnLst>
                                    <p:set>
                                      <p:cBhvr>
                                        <p:cTn id="174" dur="1" fill="hold">
                                          <p:stCondLst>
                                            <p:cond delay="0"/>
                                          </p:stCondLst>
                                        </p:cTn>
                                        <p:tgtEl>
                                          <p:spTgt spid="77"/>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84"/>
                                        </p:tgtEl>
                                        <p:attrNameLst>
                                          <p:attrName>style.visibility</p:attrName>
                                        </p:attrNameLst>
                                      </p:cBhvr>
                                      <p:to>
                                        <p:strVal val="visible"/>
                                      </p:to>
                                    </p:set>
                                  </p:childTnLst>
                                </p:cTn>
                              </p:par>
                            </p:childTnLst>
                          </p:cTn>
                        </p:par>
                        <p:par>
                          <p:cTn id="179" fill="hold">
                            <p:stCondLst>
                              <p:cond delay="0"/>
                            </p:stCondLst>
                            <p:childTnLst>
                              <p:par>
                                <p:cTn id="180" presetID="1" presetClass="entr" presetSubtype="0" fill="hold" nodeType="afterEffect">
                                  <p:stCondLst>
                                    <p:cond delay="0"/>
                                  </p:stCondLst>
                                  <p:childTnLst>
                                    <p:set>
                                      <p:cBhvr>
                                        <p:cTn id="181" dur="1" fill="hold">
                                          <p:stCondLst>
                                            <p:cond delay="0"/>
                                          </p:stCondLst>
                                        </p:cTn>
                                        <p:tgtEl>
                                          <p:spTgt spid="12"/>
                                        </p:tgtEl>
                                        <p:attrNameLst>
                                          <p:attrName>style.visibility</p:attrName>
                                        </p:attrNameLst>
                                      </p:cBhvr>
                                      <p:to>
                                        <p:strVal val="visible"/>
                                      </p:to>
                                    </p:set>
                                  </p:childTnLst>
                                </p:cTn>
                              </p:par>
                            </p:childTnLst>
                          </p:cTn>
                        </p:par>
                        <p:par>
                          <p:cTn id="182" fill="hold">
                            <p:stCondLst>
                              <p:cond delay="0"/>
                            </p:stCondLst>
                            <p:childTnLst>
                              <p:par>
                                <p:cTn id="183" presetID="1" presetClass="entr" presetSubtype="0" fill="hold" grpId="0" nodeType="afterEffect">
                                  <p:stCondLst>
                                    <p:cond delay="0"/>
                                  </p:stCondLst>
                                  <p:childTnLst>
                                    <p:set>
                                      <p:cBhvr>
                                        <p:cTn id="184" dur="1" fill="hold">
                                          <p:stCondLst>
                                            <p:cond delay="0"/>
                                          </p:stCondLst>
                                        </p:cTn>
                                        <p:tgtEl>
                                          <p:spTgt spid="42"/>
                                        </p:tgtEl>
                                        <p:attrNameLst>
                                          <p:attrName>style.visibility</p:attrName>
                                        </p:attrNameLst>
                                      </p:cBhvr>
                                      <p:to>
                                        <p:strVal val="visible"/>
                                      </p:to>
                                    </p:set>
                                  </p:childTnLst>
                                </p:cTn>
                              </p:par>
                            </p:childTnLst>
                          </p:cTn>
                        </p:par>
                        <p:par>
                          <p:cTn id="185" fill="hold">
                            <p:stCondLst>
                              <p:cond delay="0"/>
                            </p:stCondLst>
                            <p:childTnLst>
                              <p:par>
                                <p:cTn id="186" presetID="1" presetClass="entr" presetSubtype="0" fill="hold" grpId="0" nodeType="afterEffect">
                                  <p:stCondLst>
                                    <p:cond delay="0"/>
                                  </p:stCondLst>
                                  <p:childTnLst>
                                    <p:set>
                                      <p:cBhvr>
                                        <p:cTn id="187" dur="1" fill="hold">
                                          <p:stCondLst>
                                            <p:cond delay="0"/>
                                          </p:stCondLst>
                                        </p:cTn>
                                        <p:tgtEl>
                                          <p:spTgt spid="43"/>
                                        </p:tgtEl>
                                        <p:attrNameLst>
                                          <p:attrName>style.visibility</p:attrName>
                                        </p:attrNameLst>
                                      </p:cBhvr>
                                      <p:to>
                                        <p:strVal val="visible"/>
                                      </p:to>
                                    </p:set>
                                  </p:childTnLst>
                                </p:cTn>
                              </p:par>
                            </p:childTnLst>
                          </p:cTn>
                        </p:par>
                        <p:par>
                          <p:cTn id="188" fill="hold">
                            <p:stCondLst>
                              <p:cond delay="0"/>
                            </p:stCondLst>
                            <p:childTnLst>
                              <p:par>
                                <p:cTn id="189" presetID="1" presetClass="entr" presetSubtype="0" fill="hold" grpId="0" nodeType="afterEffect">
                                  <p:stCondLst>
                                    <p:cond delay="0"/>
                                  </p:stCondLst>
                                  <p:childTnLst>
                                    <p:set>
                                      <p:cBhvr>
                                        <p:cTn id="190" dur="1" fill="hold">
                                          <p:stCondLst>
                                            <p:cond delay="0"/>
                                          </p:stCondLst>
                                        </p:cTn>
                                        <p:tgtEl>
                                          <p:spTgt spid="44"/>
                                        </p:tgtEl>
                                        <p:attrNameLst>
                                          <p:attrName>style.visibility</p:attrName>
                                        </p:attrNameLst>
                                      </p:cBhvr>
                                      <p:to>
                                        <p:strVal val="visible"/>
                                      </p:to>
                                    </p:set>
                                  </p:childTnLst>
                                </p:cTn>
                              </p:par>
                            </p:childTnLst>
                          </p:cTn>
                        </p:par>
                        <p:par>
                          <p:cTn id="191" fill="hold">
                            <p:stCondLst>
                              <p:cond delay="0"/>
                            </p:stCondLst>
                            <p:childTnLst>
                              <p:par>
                                <p:cTn id="192" presetID="1" presetClass="entr" presetSubtype="0" fill="hold" grpId="0" nodeType="afterEffect">
                                  <p:stCondLst>
                                    <p:cond delay="0"/>
                                  </p:stCondLst>
                                  <p:childTnLst>
                                    <p:set>
                                      <p:cBhvr>
                                        <p:cTn id="193" dur="1" fill="hold">
                                          <p:stCondLst>
                                            <p:cond delay="0"/>
                                          </p:stCondLst>
                                        </p:cTn>
                                        <p:tgtEl>
                                          <p:spTgt spid="45"/>
                                        </p:tgtEl>
                                        <p:attrNameLst>
                                          <p:attrName>style.visibility</p:attrName>
                                        </p:attrNameLst>
                                      </p:cBhvr>
                                      <p:to>
                                        <p:strVal val="visible"/>
                                      </p:to>
                                    </p:set>
                                  </p:childTnLst>
                                </p:cTn>
                              </p:par>
                            </p:childTnLst>
                          </p:cTn>
                        </p:par>
                        <p:par>
                          <p:cTn id="194" fill="hold">
                            <p:stCondLst>
                              <p:cond delay="0"/>
                            </p:stCondLst>
                            <p:childTnLst>
                              <p:par>
                                <p:cTn id="195" presetID="1" presetClass="entr" presetSubtype="0" fill="hold" grpId="0" nodeType="afterEffect">
                                  <p:stCondLst>
                                    <p:cond delay="0"/>
                                  </p:stCondLst>
                                  <p:childTnLst>
                                    <p:set>
                                      <p:cBhvr>
                                        <p:cTn id="196" dur="1" fill="hold">
                                          <p:stCondLst>
                                            <p:cond delay="0"/>
                                          </p:stCondLst>
                                        </p:cTn>
                                        <p:tgtEl>
                                          <p:spTgt spid="78"/>
                                        </p:tgtEl>
                                        <p:attrNameLst>
                                          <p:attrName>style.visibility</p:attrName>
                                        </p:attrNameLst>
                                      </p:cBhvr>
                                      <p:to>
                                        <p:strVal val="visible"/>
                                      </p:to>
                                    </p:set>
                                  </p:childTnLst>
                                </p:cTn>
                              </p:par>
                            </p:childTnLst>
                          </p:cTn>
                        </p:par>
                        <p:par>
                          <p:cTn id="197" fill="hold">
                            <p:stCondLst>
                              <p:cond delay="0"/>
                            </p:stCondLst>
                            <p:childTnLst>
                              <p:par>
                                <p:cTn id="198" presetID="1" presetClass="entr" presetSubtype="0" fill="hold" grpId="0" nodeType="afterEffect">
                                  <p:stCondLst>
                                    <p:cond delay="0"/>
                                  </p:stCondLst>
                                  <p:childTnLst>
                                    <p:set>
                                      <p:cBhvr>
                                        <p:cTn id="199"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utoUpdateAnimBg="0"/>
      <p:bldP spid="35" grpId="0" autoUpdateAnimBg="0"/>
      <p:bldP spid="36" grpId="0" autoUpdateAnimBg="0"/>
      <p:bldP spid="37" grpId="0" autoUpdateAnimBg="0"/>
      <p:bldP spid="38" grpId="0" autoUpdateAnimBg="0"/>
      <p:bldP spid="39" grpId="0" autoUpdateAnimBg="0"/>
      <p:bldP spid="40" grpId="0" autoUpdateAnimBg="0"/>
      <p:bldP spid="41" grpId="0" autoUpdateAnimBg="0"/>
      <p:bldP spid="42" grpId="0" autoUpdateAnimBg="0"/>
      <p:bldP spid="43" grpId="0" autoUpdateAnimBg="0"/>
      <p:bldP spid="44" grpId="0" autoUpdateAnimBg="0"/>
      <p:bldP spid="45" grpId="0" autoUpdateAnimBg="0"/>
      <p:bldP spid="51" grpId="0" autoUpdateAnimBg="0"/>
      <p:bldP spid="51" grpId="1" autoUpdateAnimBg="0"/>
      <p:bldP spid="52" grpId="0" autoUpdateAnimBg="0"/>
      <p:bldP spid="52" grpId="1" autoUpdateAnimBg="0"/>
      <p:bldP spid="53" grpId="0" autoUpdateAnimBg="0"/>
      <p:bldP spid="53" grpId="1" autoUpdateAnimBg="0"/>
      <p:bldP spid="54" grpId="0" animBg="1"/>
      <p:bldP spid="55" grpId="0" animBg="1"/>
      <p:bldP spid="56" grpId="0" animBg="1"/>
      <p:bldP spid="57" grpId="0" animBg="1"/>
      <p:bldP spid="57" grpId="1" animBg="1"/>
      <p:bldP spid="58" grpId="0" animBg="1"/>
      <p:bldP spid="58" grpId="1" animBg="1"/>
      <p:bldP spid="61" grpId="0" autoUpdateAnimBg="0"/>
      <p:bldP spid="61" grpId="1" autoUpdateAnimBg="0"/>
      <p:bldP spid="62" grpId="0" autoUpdateAnimBg="0"/>
      <p:bldP spid="62" grpId="1" autoUpdateAnimBg="0"/>
      <p:bldP spid="63" grpId="0" animBg="1"/>
      <p:bldP spid="63" grpId="1" animBg="1"/>
      <p:bldP spid="64" grpId="0" animBg="1"/>
      <p:bldP spid="64" grpId="1" animBg="1"/>
      <p:bldP spid="65" grpId="0" animBg="1"/>
      <p:bldP spid="66" grpId="0" animBg="1"/>
      <p:bldP spid="67" grpId="0" animBg="1"/>
      <p:bldP spid="68" grpId="0" autoUpdateAnimBg="0"/>
      <p:bldP spid="69" grpId="0" autoUpdateAnimBg="0"/>
      <p:bldP spid="70" grpId="0" autoUpdateAnimBg="0"/>
      <p:bldP spid="71" grpId="0" animBg="1"/>
      <p:bldP spid="72" grpId="0" animBg="1"/>
      <p:bldP spid="73" grpId="0" animBg="1"/>
      <p:bldP spid="74" grpId="0" animBg="1"/>
      <p:bldP spid="75" grpId="0" autoUpdateAnimBg="0"/>
      <p:bldP spid="76" grpId="0" animBg="1"/>
      <p:bldP spid="77" grpId="0" autoUpdateAnimBg="0"/>
      <p:bldP spid="78" grpId="0" animBg="1"/>
      <p:bldP spid="79" grpId="0" animBg="1"/>
      <p:bldP spid="80" grpId="0" animBg="1"/>
      <p:bldP spid="80" grpId="1" animBg="1"/>
      <p:bldP spid="82" grpId="0" animBg="1"/>
      <p:bldP spid="82" grpId="1" animBg="1"/>
      <p:bldP spid="83" grpId="0" animBg="1"/>
      <p:bldP spid="83" grpId="1"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Solve The Problem?</a:t>
            </a:r>
            <a:endParaRPr lang="en-US" dirty="0"/>
          </a:p>
        </p:txBody>
      </p:sp>
      <p:sp>
        <p:nvSpPr>
          <p:cNvPr id="3" name="Content Placeholder 2"/>
          <p:cNvSpPr>
            <a:spLocks noGrp="1"/>
          </p:cNvSpPr>
          <p:nvPr>
            <p:ph idx="1"/>
          </p:nvPr>
        </p:nvSpPr>
        <p:spPr>
          <a:xfrm>
            <a:off x="228600" y="1196752"/>
            <a:ext cx="8915400" cy="5051648"/>
          </a:xfrm>
        </p:spPr>
        <p:txBody>
          <a:bodyPr/>
          <a:lstStyle/>
          <a:p>
            <a:r>
              <a:rPr lang="en-US" dirty="0" smtClean="0"/>
              <a:t>Inter-thread interference is uncontrolled in all memory resources</a:t>
            </a:r>
          </a:p>
          <a:p>
            <a:pPr lvl="1"/>
            <a:r>
              <a:rPr lang="en-US" dirty="0" smtClean="0"/>
              <a:t>Memory controller</a:t>
            </a:r>
          </a:p>
          <a:p>
            <a:pPr lvl="1"/>
            <a:r>
              <a:rPr lang="en-US" dirty="0" smtClean="0"/>
              <a:t>Interconnect</a:t>
            </a:r>
          </a:p>
          <a:p>
            <a:pPr lvl="1"/>
            <a:r>
              <a:rPr lang="en-US" dirty="0" smtClean="0"/>
              <a:t>Caches</a:t>
            </a:r>
          </a:p>
          <a:p>
            <a:pPr lvl="1"/>
            <a:endParaRPr lang="en-US" dirty="0" smtClean="0"/>
          </a:p>
          <a:p>
            <a:r>
              <a:rPr lang="en-US" dirty="0" smtClean="0"/>
              <a:t>We need to control it</a:t>
            </a:r>
          </a:p>
          <a:p>
            <a:pPr lvl="1"/>
            <a:r>
              <a:rPr lang="en-US" dirty="0" smtClean="0"/>
              <a:t>i.e., design an interference-aware (</a:t>
            </a:r>
            <a:r>
              <a:rPr lang="en-US" dirty="0" err="1" smtClean="0"/>
              <a:t>QoS</a:t>
            </a:r>
            <a:r>
              <a:rPr lang="en-US" dirty="0" smtClean="0"/>
              <a:t>-aware) memory system</a:t>
            </a:r>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18</a:t>
            </a:fld>
            <a:endParaRPr lang="en-US" altLang="en-US"/>
          </a:p>
        </p:txBody>
      </p:sp>
    </p:spTree>
    <p:extLst>
      <p:ext uri="{BB962C8B-B14F-4D97-AF65-F5344CB8AC3E}">
        <p14:creationId xmlns:p14="http://schemas.microsoft.com/office/powerpoint/2010/main" val="12889106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Software Support</a:t>
            </a:r>
            <a:br>
              <a:rPr lang="en-US" dirty="0" smtClean="0"/>
            </a:br>
            <a:endParaRPr lang="en-US" dirty="0"/>
          </a:p>
        </p:txBody>
      </p:sp>
      <p:sp>
        <p:nvSpPr>
          <p:cNvPr id="3" name="Content Placeholder 2"/>
          <p:cNvSpPr>
            <a:spLocks noGrp="1"/>
          </p:cNvSpPr>
          <p:nvPr>
            <p:ph idx="1"/>
          </p:nvPr>
        </p:nvSpPr>
        <p:spPr/>
        <p:txBody>
          <a:bodyPr/>
          <a:lstStyle/>
          <a:p>
            <a:r>
              <a:rPr lang="en-US" dirty="0" smtClean="0">
                <a:solidFill>
                  <a:srgbClr val="0000FF"/>
                </a:solidFill>
              </a:rPr>
              <a:t>Different fairness objectives </a:t>
            </a:r>
            <a:r>
              <a:rPr lang="en-US" dirty="0" smtClean="0"/>
              <a:t>can be configured by       system software</a:t>
            </a:r>
          </a:p>
          <a:p>
            <a:pPr lvl="1"/>
            <a:r>
              <a:rPr lang="en-US" dirty="0" smtClean="0"/>
              <a:t>Keep maximum slowdown in check</a:t>
            </a:r>
          </a:p>
          <a:p>
            <a:pPr lvl="2"/>
            <a:r>
              <a:rPr lang="en-US" dirty="0" smtClean="0"/>
              <a:t>Estimated </a:t>
            </a:r>
            <a:r>
              <a:rPr lang="en-US" dirty="0" smtClean="0">
                <a:solidFill>
                  <a:srgbClr val="FF0000"/>
                </a:solidFill>
              </a:rPr>
              <a:t>Max Slowdown </a:t>
            </a:r>
            <a:r>
              <a:rPr lang="en-US" dirty="0"/>
              <a:t>&lt;</a:t>
            </a:r>
            <a:r>
              <a:rPr lang="en-US" dirty="0" smtClean="0"/>
              <a:t> Target </a:t>
            </a:r>
            <a:r>
              <a:rPr lang="en-US" dirty="0" smtClean="0">
                <a:solidFill>
                  <a:srgbClr val="FF0000"/>
                </a:solidFill>
              </a:rPr>
              <a:t>Max Slowdown</a:t>
            </a:r>
          </a:p>
          <a:p>
            <a:pPr lvl="1"/>
            <a:r>
              <a:rPr lang="en-US" dirty="0" smtClean="0"/>
              <a:t>Keep slowdown of particular applications in check to achieve a particular performance target</a:t>
            </a:r>
          </a:p>
          <a:p>
            <a:pPr lvl="2"/>
            <a:r>
              <a:rPr lang="en-US" dirty="0" smtClean="0"/>
              <a:t>Estimated </a:t>
            </a:r>
            <a:r>
              <a:rPr lang="en-US" dirty="0" smtClean="0">
                <a:solidFill>
                  <a:srgbClr val="FF0000"/>
                </a:solidFill>
              </a:rPr>
              <a:t>Slowdown(</a:t>
            </a:r>
            <a:r>
              <a:rPr lang="en-US" dirty="0" err="1" smtClean="0">
                <a:solidFill>
                  <a:srgbClr val="FF0000"/>
                </a:solidFill>
              </a:rPr>
              <a:t>i</a:t>
            </a:r>
            <a:r>
              <a:rPr lang="en-US" dirty="0" smtClean="0">
                <a:solidFill>
                  <a:srgbClr val="FF0000"/>
                </a:solidFill>
              </a:rPr>
              <a:t>) </a:t>
            </a:r>
            <a:r>
              <a:rPr lang="en-US" dirty="0"/>
              <a:t>&lt;</a:t>
            </a:r>
            <a:r>
              <a:rPr lang="en-US" dirty="0" smtClean="0"/>
              <a:t> Target </a:t>
            </a:r>
            <a:r>
              <a:rPr lang="en-US" dirty="0" smtClean="0">
                <a:solidFill>
                  <a:srgbClr val="FF0000"/>
                </a:solidFill>
              </a:rPr>
              <a:t>Slowdown(</a:t>
            </a:r>
            <a:r>
              <a:rPr lang="en-US" dirty="0" err="1" smtClean="0">
                <a:solidFill>
                  <a:srgbClr val="FF0000"/>
                </a:solidFill>
              </a:rPr>
              <a:t>i</a:t>
            </a:r>
            <a:r>
              <a:rPr lang="en-US" dirty="0" smtClean="0">
                <a:solidFill>
                  <a:srgbClr val="FF0000"/>
                </a:solidFill>
              </a:rPr>
              <a:t>)</a:t>
            </a:r>
          </a:p>
          <a:p>
            <a:endParaRPr lang="en-US" dirty="0" smtClean="0"/>
          </a:p>
          <a:p>
            <a:r>
              <a:rPr lang="en-US" dirty="0" smtClean="0"/>
              <a:t>Support for </a:t>
            </a:r>
            <a:r>
              <a:rPr lang="en-US" dirty="0" smtClean="0">
                <a:solidFill>
                  <a:srgbClr val="0000FF"/>
                </a:solidFill>
              </a:rPr>
              <a:t>thread priorities</a:t>
            </a:r>
          </a:p>
          <a:p>
            <a:pPr lvl="1"/>
            <a:r>
              <a:rPr lang="en-US" dirty="0" smtClean="0"/>
              <a:t>Weighted </a:t>
            </a:r>
            <a:r>
              <a:rPr lang="en-US" dirty="0" err="1" smtClean="0"/>
              <a:t>Slowdown(i</a:t>
            </a:r>
            <a:r>
              <a:rPr lang="en-US" dirty="0" smtClean="0"/>
              <a:t>) = </a:t>
            </a:r>
            <a:br>
              <a:rPr lang="en-US" dirty="0" smtClean="0"/>
            </a:br>
            <a:r>
              <a:rPr lang="en-US" dirty="0" smtClean="0"/>
              <a:t>        Estimated </a:t>
            </a:r>
            <a:r>
              <a:rPr lang="en-US" dirty="0" err="1" smtClean="0"/>
              <a:t>Slowdown(i</a:t>
            </a:r>
            <a:r>
              <a:rPr lang="en-US" dirty="0" smtClean="0"/>
              <a:t>) </a:t>
            </a:r>
            <a:r>
              <a:rPr lang="en-US" dirty="0" err="1" smtClean="0"/>
              <a:t>x</a:t>
            </a:r>
            <a:r>
              <a:rPr lang="en-US" dirty="0" smtClean="0"/>
              <a:t> </a:t>
            </a:r>
            <a:r>
              <a:rPr lang="en-US" dirty="0" err="1" smtClean="0">
                <a:solidFill>
                  <a:srgbClr val="FF0000"/>
                </a:solidFill>
              </a:rPr>
              <a:t>Weight(i</a:t>
            </a:r>
            <a:r>
              <a:rPr lang="en-US" dirty="0" smtClean="0">
                <a:solidFill>
                  <a:srgbClr val="FF0000"/>
                </a:solidFill>
              </a:rPr>
              <a:t>)</a:t>
            </a:r>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180</a:t>
            </a:fld>
            <a:endParaRPr lang="en-US" altLang="en-US"/>
          </a:p>
        </p:txBody>
      </p:sp>
    </p:spTree>
    <p:extLst>
      <p:ext uri="{BB962C8B-B14F-4D97-AF65-F5344CB8AC3E}">
        <p14:creationId xmlns:p14="http://schemas.microsoft.com/office/powerpoint/2010/main" val="35712748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FST Hardware Cost</a:t>
            </a:r>
            <a:endParaRPr lang="en-US" dirty="0"/>
          </a:p>
        </p:txBody>
      </p:sp>
      <p:sp>
        <p:nvSpPr>
          <p:cNvPr id="3" name="Content Placeholder 2"/>
          <p:cNvSpPr>
            <a:spLocks noGrp="1"/>
          </p:cNvSpPr>
          <p:nvPr>
            <p:ph idx="1"/>
          </p:nvPr>
        </p:nvSpPr>
        <p:spPr/>
        <p:txBody>
          <a:bodyPr/>
          <a:lstStyle/>
          <a:p>
            <a:r>
              <a:rPr lang="en-US" dirty="0" smtClean="0"/>
              <a:t>Total storage cost required for 4 cores is ~12KB</a:t>
            </a:r>
          </a:p>
          <a:p>
            <a:endParaRPr lang="en-US" dirty="0" smtClean="0"/>
          </a:p>
          <a:p>
            <a:r>
              <a:rPr lang="en-US" dirty="0" smtClean="0"/>
              <a:t>FST does not require any structures or logic that are on the processor’s critical path</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181</a:t>
            </a:fld>
            <a:endParaRPr lang="en-US" altLang="en-US">
              <a:solidFill>
                <a:srgbClr val="000000"/>
              </a:solidFill>
            </a:endParaRPr>
          </a:p>
        </p:txBody>
      </p:sp>
    </p:spTree>
    <p:extLst>
      <p:ext uri="{BB962C8B-B14F-4D97-AF65-F5344CB8AC3E}">
        <p14:creationId xmlns:p14="http://schemas.microsoft.com/office/powerpoint/2010/main" val="5091364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FST Evaluation Methodology</a:t>
            </a:r>
            <a:endParaRPr lang="en-US" dirty="0"/>
          </a:p>
        </p:txBody>
      </p:sp>
      <p:sp>
        <p:nvSpPr>
          <p:cNvPr id="3" name="Content Placeholder 2"/>
          <p:cNvSpPr>
            <a:spLocks noGrp="1"/>
          </p:cNvSpPr>
          <p:nvPr>
            <p:ph idx="1"/>
          </p:nvPr>
        </p:nvSpPr>
        <p:spPr/>
        <p:txBody>
          <a:bodyPr/>
          <a:lstStyle/>
          <a:p>
            <a:r>
              <a:rPr lang="en-US" dirty="0" smtClean="0"/>
              <a:t>x86 cycle accurate simulator</a:t>
            </a:r>
          </a:p>
          <a:p>
            <a:r>
              <a:rPr lang="en-US" dirty="0" smtClean="0"/>
              <a:t>Baseline processor configuration</a:t>
            </a:r>
          </a:p>
          <a:p>
            <a:pPr lvl="1"/>
            <a:r>
              <a:rPr lang="en-US" dirty="0" smtClean="0"/>
              <a:t>Per-core</a:t>
            </a:r>
          </a:p>
          <a:p>
            <a:pPr lvl="2"/>
            <a:r>
              <a:rPr lang="en-US" dirty="0" smtClean="0"/>
              <a:t>4-wide issue, out-of-order, 256 entry ROB</a:t>
            </a:r>
          </a:p>
          <a:p>
            <a:pPr lvl="1"/>
            <a:r>
              <a:rPr lang="en-US" dirty="0" smtClean="0"/>
              <a:t>Shared (4-core system)</a:t>
            </a:r>
          </a:p>
          <a:p>
            <a:pPr lvl="2"/>
            <a:r>
              <a:rPr lang="en-US" dirty="0" smtClean="0"/>
              <a:t>128 </a:t>
            </a:r>
            <a:r>
              <a:rPr lang="en-US" dirty="0" err="1" smtClean="0"/>
              <a:t>MSHRs</a:t>
            </a:r>
            <a:r>
              <a:rPr lang="en-US" dirty="0" smtClean="0"/>
              <a:t> </a:t>
            </a:r>
          </a:p>
          <a:p>
            <a:pPr lvl="2"/>
            <a:r>
              <a:rPr lang="en-US" dirty="0" smtClean="0"/>
              <a:t>2 MB, 16-way L2 cache</a:t>
            </a:r>
          </a:p>
          <a:p>
            <a:pPr lvl="1"/>
            <a:r>
              <a:rPr lang="en-US" dirty="0" smtClean="0"/>
              <a:t>Main Memory</a:t>
            </a:r>
          </a:p>
          <a:p>
            <a:pPr lvl="2"/>
            <a:r>
              <a:rPr lang="en-US" dirty="0" smtClean="0"/>
              <a:t>DDR3 1333 MHz</a:t>
            </a:r>
          </a:p>
          <a:p>
            <a:pPr lvl="2"/>
            <a:r>
              <a:rPr lang="en-US" dirty="0" smtClean="0"/>
              <a:t>Latency of 15ns per command (</a:t>
            </a:r>
            <a:r>
              <a:rPr lang="en-US" dirty="0" err="1" smtClean="0"/>
              <a:t>tRP</a:t>
            </a:r>
            <a:r>
              <a:rPr lang="en-US" dirty="0" smtClean="0"/>
              <a:t>, </a:t>
            </a:r>
            <a:r>
              <a:rPr lang="en-US" dirty="0" err="1" smtClean="0"/>
              <a:t>tRCD</a:t>
            </a:r>
            <a:r>
              <a:rPr lang="en-US" dirty="0" smtClean="0"/>
              <a:t>, CL)</a:t>
            </a:r>
          </a:p>
          <a:p>
            <a:pPr lvl="2"/>
            <a:r>
              <a:rPr lang="en-US" dirty="0" smtClean="0"/>
              <a:t>8B wide core to memory bus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182</a:t>
            </a:fld>
            <a:endParaRPr lang="en-US" altLang="en-US">
              <a:solidFill>
                <a:srgbClr val="000000"/>
              </a:solidFill>
            </a:endParaRPr>
          </a:p>
        </p:txBody>
      </p:sp>
    </p:spTree>
    <p:extLst>
      <p:ext uri="{BB962C8B-B14F-4D97-AF65-F5344CB8AC3E}">
        <p14:creationId xmlns:p14="http://schemas.microsoft.com/office/powerpoint/2010/main" val="12003813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Object 2"/>
          <p:cNvGraphicFramePr>
            <a:graphicFrameLocks/>
          </p:cNvGraphicFramePr>
          <p:nvPr/>
        </p:nvGraphicFramePr>
        <p:xfrm>
          <a:off x="204267" y="906365"/>
          <a:ext cx="8712026" cy="4419079"/>
        </p:xfrm>
        <a:graphic>
          <a:graphicData uri="http://schemas.openxmlformats.org/presentationml/2006/ole">
            <mc:AlternateContent xmlns:mc="http://schemas.openxmlformats.org/markup-compatibility/2006">
              <mc:Choice xmlns:v="urn:schemas-microsoft-com:vml" Requires="v">
                <p:oleObj spid="_x0000_s859169" name="Chart" r:id="rId3" imgW="17403385" imgH="8831865" progId="MSGraph.Chart.8">
                  <p:embed/>
                </p:oleObj>
              </mc:Choice>
              <mc:Fallback>
                <p:oleObj name="Chart" r:id="rId3" imgW="17403385" imgH="8831865" progId="MSGraph.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267" y="906365"/>
                        <a:ext cx="8712026" cy="441907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t>FST: System Unfairness Results</a:t>
            </a:r>
            <a:br>
              <a:rPr lang="en-US" dirty="0" smtClean="0"/>
            </a:b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183</a:t>
            </a:fld>
            <a:endParaRPr lang="en-US" altLang="en-US">
              <a:solidFill>
                <a:srgbClr val="000000"/>
              </a:solidFill>
            </a:endParaRPr>
          </a:p>
        </p:txBody>
      </p:sp>
      <p:sp>
        <p:nvSpPr>
          <p:cNvPr id="67" name="Rectangle 7"/>
          <p:cNvSpPr>
            <a:spLocks/>
          </p:cNvSpPr>
          <p:nvPr/>
        </p:nvSpPr>
        <p:spPr bwMode="auto">
          <a:xfrm rot="18900000">
            <a:off x="-140642" y="5307584"/>
            <a:ext cx="2159869" cy="276820"/>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a:solidFill>
                  <a:srgbClr val="000000"/>
                </a:solidFill>
                <a:latin typeface="Gill Sans" pitchFamily="31" charset="0"/>
                <a:ea typeface="Gill Sans" pitchFamily="31" charset="0"/>
                <a:cs typeface="Gill Sans" pitchFamily="31" charset="0"/>
                <a:sym typeface="Gill Sans" pitchFamily="31" charset="0"/>
              </a:rPr>
              <a:t>grom+art+astar+h264</a:t>
            </a:r>
          </a:p>
        </p:txBody>
      </p:sp>
      <p:sp>
        <p:nvSpPr>
          <p:cNvPr id="68" name="Rectangle 9"/>
          <p:cNvSpPr>
            <a:spLocks/>
          </p:cNvSpPr>
          <p:nvPr/>
        </p:nvSpPr>
        <p:spPr bwMode="auto">
          <a:xfrm rot="18900000">
            <a:off x="794742" y="5281910"/>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lbm+omnet+apsi+vortex</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69" name="Rectangle 10"/>
          <p:cNvSpPr>
            <a:spLocks/>
          </p:cNvSpPr>
          <p:nvPr/>
        </p:nvSpPr>
        <p:spPr bwMode="auto">
          <a:xfrm rot="18900000">
            <a:off x="1428750" y="5281910"/>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art+leslie+games+grom</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70" name="Rectangle 11"/>
          <p:cNvSpPr>
            <a:spLocks/>
          </p:cNvSpPr>
          <p:nvPr/>
        </p:nvSpPr>
        <p:spPr bwMode="auto">
          <a:xfrm rot="18900000">
            <a:off x="2134195" y="5281910"/>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art+astar+leslie+crafty</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71" name="Rectangle 14"/>
          <p:cNvSpPr>
            <a:spLocks/>
          </p:cNvSpPr>
          <p:nvPr/>
        </p:nvSpPr>
        <p:spPr bwMode="auto">
          <a:xfrm rot="18900000">
            <a:off x="4018359" y="5281910"/>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lbm+Gems+astar+mesa</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72" name="Rectangle 16"/>
          <p:cNvSpPr>
            <a:spLocks/>
          </p:cNvSpPr>
          <p:nvPr/>
        </p:nvSpPr>
        <p:spPr bwMode="auto">
          <a:xfrm rot="18900000">
            <a:off x="5182568" y="5352232"/>
            <a:ext cx="2866430" cy="276820"/>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a:solidFill>
                  <a:srgbClr val="000000"/>
                </a:solidFill>
                <a:latin typeface="Gill Sans" pitchFamily="31" charset="0"/>
                <a:ea typeface="Gill Sans" pitchFamily="31" charset="0"/>
                <a:cs typeface="Gill Sans" pitchFamily="31" charset="0"/>
                <a:sym typeface="Gill Sans" pitchFamily="31" charset="0"/>
              </a:rPr>
              <a:t>gcc06+xalanc+lbm+cactus</a:t>
            </a:r>
          </a:p>
        </p:txBody>
      </p:sp>
      <p:sp>
        <p:nvSpPr>
          <p:cNvPr id="73" name="Rectangle 17"/>
          <p:cNvSpPr>
            <a:spLocks/>
          </p:cNvSpPr>
          <p:nvPr/>
        </p:nvSpPr>
        <p:spPr bwMode="auto">
          <a:xfrm rot="18900000">
            <a:off x="6487418" y="4844356"/>
            <a:ext cx="2866430" cy="741164"/>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dirty="0" err="1">
                <a:solidFill>
                  <a:srgbClr val="000000"/>
                </a:solidFill>
                <a:latin typeface="Gill Sans" pitchFamily="31" charset="0"/>
                <a:ea typeface="Gill Sans" pitchFamily="31" charset="0"/>
                <a:cs typeface="Gill Sans" pitchFamily="31" charset="0"/>
                <a:sym typeface="Gill Sans" pitchFamily="31" charset="0"/>
              </a:rPr>
              <a:t>gmean</a:t>
            </a:r>
            <a:endParaRPr lang="en-US"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74" name="Oval 18"/>
          <p:cNvSpPr>
            <a:spLocks/>
          </p:cNvSpPr>
          <p:nvPr/>
        </p:nvSpPr>
        <p:spPr bwMode="auto">
          <a:xfrm>
            <a:off x="4688086" y="1482328"/>
            <a:ext cx="3027164" cy="250031"/>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5" name="Oval 19"/>
          <p:cNvSpPr>
            <a:spLocks/>
          </p:cNvSpPr>
          <p:nvPr/>
        </p:nvSpPr>
        <p:spPr bwMode="auto">
          <a:xfrm>
            <a:off x="4688086" y="1241227"/>
            <a:ext cx="1955602" cy="232172"/>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6" name="Oval 20"/>
          <p:cNvSpPr>
            <a:spLocks/>
          </p:cNvSpPr>
          <p:nvPr/>
        </p:nvSpPr>
        <p:spPr bwMode="auto">
          <a:xfrm>
            <a:off x="4679156" y="1732359"/>
            <a:ext cx="4232672" cy="258961"/>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7" name="Oval 21"/>
          <p:cNvSpPr>
            <a:spLocks/>
          </p:cNvSpPr>
          <p:nvPr/>
        </p:nvSpPr>
        <p:spPr bwMode="auto">
          <a:xfrm>
            <a:off x="4670227" y="1982391"/>
            <a:ext cx="4170164" cy="276820"/>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8" name="Line 22"/>
          <p:cNvSpPr>
            <a:spLocks noChangeShapeType="1"/>
          </p:cNvSpPr>
          <p:nvPr/>
        </p:nvSpPr>
        <p:spPr bwMode="auto">
          <a:xfrm>
            <a:off x="7676183" y="3196828"/>
            <a:ext cx="750094" cy="0"/>
          </a:xfrm>
          <a:prstGeom prst="line">
            <a:avLst/>
          </a:prstGeom>
          <a:noFill/>
          <a:ln w="38100">
            <a:solidFill>
              <a:srgbClr val="002D99"/>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79" name="Line 23"/>
          <p:cNvSpPr>
            <a:spLocks noChangeShapeType="1"/>
          </p:cNvSpPr>
          <p:nvPr/>
        </p:nvSpPr>
        <p:spPr bwMode="auto">
          <a:xfrm rot="10800000" flipH="1">
            <a:off x="7688461" y="3892228"/>
            <a:ext cx="928688" cy="0"/>
          </a:xfrm>
          <a:prstGeom prst="line">
            <a:avLst/>
          </a:prstGeom>
          <a:noFill/>
          <a:ln w="38100">
            <a:solidFill>
              <a:srgbClr val="003DCC"/>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0" name="Line 24"/>
          <p:cNvSpPr>
            <a:spLocks noChangeShapeType="1"/>
          </p:cNvSpPr>
          <p:nvPr/>
        </p:nvSpPr>
        <p:spPr bwMode="auto">
          <a:xfrm>
            <a:off x="8265542" y="3232547"/>
            <a:ext cx="3348" cy="634008"/>
          </a:xfrm>
          <a:prstGeom prst="line">
            <a:avLst/>
          </a:prstGeom>
          <a:noFill/>
          <a:ln w="50800">
            <a:solidFill>
              <a:srgbClr val="002D99"/>
            </a:solidFill>
            <a:miter lim="800000"/>
            <a:headEn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1" name="Rectangle 25"/>
          <p:cNvSpPr>
            <a:spLocks/>
          </p:cNvSpPr>
          <p:nvPr/>
        </p:nvSpPr>
        <p:spPr bwMode="auto">
          <a:xfrm>
            <a:off x="7665021" y="2754811"/>
            <a:ext cx="686024" cy="323165"/>
          </a:xfrm>
          <a:prstGeom prst="rect">
            <a:avLst/>
          </a:prstGeom>
          <a:solidFill>
            <a:srgbClr val="FFFFFF"/>
          </a:solidFill>
          <a:ln w="12700">
            <a:solidFill>
              <a:schemeClr val="tx1"/>
            </a:solid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sz="2100" dirty="0">
                <a:solidFill>
                  <a:srgbClr val="002D99"/>
                </a:solidFill>
                <a:latin typeface="Gill Sans" pitchFamily="31" charset="0"/>
                <a:ea typeface="Gill Sans" pitchFamily="31" charset="0"/>
                <a:cs typeface="Gill Sans" pitchFamily="31" charset="0"/>
                <a:sym typeface="Gill Sans" pitchFamily="31" charset="0"/>
              </a:rPr>
              <a:t>44.4%</a:t>
            </a:r>
          </a:p>
        </p:txBody>
      </p:sp>
      <p:sp>
        <p:nvSpPr>
          <p:cNvPr id="82" name="Line 26"/>
          <p:cNvSpPr>
            <a:spLocks noChangeShapeType="1"/>
          </p:cNvSpPr>
          <p:nvPr/>
        </p:nvSpPr>
        <p:spPr bwMode="auto">
          <a:xfrm flipH="1">
            <a:off x="7599164" y="2613050"/>
            <a:ext cx="8930" cy="2191122"/>
          </a:xfrm>
          <a:prstGeom prst="line">
            <a:avLst/>
          </a:prstGeom>
          <a:noFill/>
          <a:ln w="25400">
            <a:solidFill>
              <a:schemeClr val="tx1"/>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3" name="Line 27"/>
          <p:cNvSpPr>
            <a:spLocks noChangeShapeType="1"/>
          </p:cNvSpPr>
          <p:nvPr/>
        </p:nvSpPr>
        <p:spPr bwMode="auto">
          <a:xfrm>
            <a:off x="7893844" y="3384352"/>
            <a:ext cx="750094" cy="0"/>
          </a:xfrm>
          <a:prstGeom prst="line">
            <a:avLst/>
          </a:prstGeom>
          <a:noFill/>
          <a:ln w="38100">
            <a:solidFill>
              <a:srgbClr val="558E28"/>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4" name="Line 28"/>
          <p:cNvSpPr>
            <a:spLocks noChangeShapeType="1"/>
          </p:cNvSpPr>
          <p:nvPr/>
        </p:nvSpPr>
        <p:spPr bwMode="auto">
          <a:xfrm>
            <a:off x="8590360" y="3393281"/>
            <a:ext cx="2232" cy="508992"/>
          </a:xfrm>
          <a:prstGeom prst="line">
            <a:avLst/>
          </a:prstGeom>
          <a:noFill/>
          <a:ln w="50800">
            <a:solidFill>
              <a:srgbClr val="3F691E"/>
            </a:solidFill>
            <a:miter lim="800000"/>
            <a:headEn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85" name="Rectangle 29"/>
          <p:cNvSpPr>
            <a:spLocks/>
          </p:cNvSpPr>
          <p:nvPr/>
        </p:nvSpPr>
        <p:spPr bwMode="auto">
          <a:xfrm>
            <a:off x="8458648" y="3991570"/>
            <a:ext cx="492330" cy="323165"/>
          </a:xfrm>
          <a:prstGeom prst="rect">
            <a:avLst/>
          </a:prstGeom>
          <a:solidFill>
            <a:srgbClr val="FFFFFF"/>
          </a:solidFill>
          <a:ln w="12700">
            <a:solidFill>
              <a:schemeClr val="tx1"/>
            </a:solid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sz="2100" dirty="0">
                <a:solidFill>
                  <a:srgbClr val="3F691E"/>
                </a:solidFill>
                <a:latin typeface="Gill Sans" pitchFamily="31" charset="0"/>
                <a:ea typeface="Gill Sans" pitchFamily="31" charset="0"/>
                <a:cs typeface="Gill Sans" pitchFamily="31" charset="0"/>
                <a:sym typeface="Gill Sans" pitchFamily="31" charset="0"/>
              </a:rPr>
              <a:t>36%</a:t>
            </a:r>
          </a:p>
        </p:txBody>
      </p:sp>
      <p:sp>
        <p:nvSpPr>
          <p:cNvPr id="86" name="Rectangle 8"/>
          <p:cNvSpPr>
            <a:spLocks/>
          </p:cNvSpPr>
          <p:nvPr/>
        </p:nvSpPr>
        <p:spPr bwMode="auto">
          <a:xfrm rot="18900000">
            <a:off x="156269" y="5349999"/>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a:solidFill>
                  <a:srgbClr val="000000"/>
                </a:solidFill>
                <a:latin typeface="Gill Sans" pitchFamily="31" charset="0"/>
                <a:ea typeface="Gill Sans" pitchFamily="31" charset="0"/>
                <a:cs typeface="Gill Sans" pitchFamily="31" charset="0"/>
                <a:sym typeface="Gill Sans" pitchFamily="31" charset="0"/>
              </a:rPr>
              <a:t>art+games+Gems+h264</a:t>
            </a: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87" name="Rectangle 12"/>
          <p:cNvSpPr>
            <a:spLocks/>
          </p:cNvSpPr>
          <p:nvPr/>
        </p:nvSpPr>
        <p:spPr bwMode="auto">
          <a:xfrm rot="18900000">
            <a:off x="2696765" y="5353348"/>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art+milc+vortex+calculix</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88" name="Rectangle 13"/>
          <p:cNvSpPr>
            <a:spLocks/>
          </p:cNvSpPr>
          <p:nvPr/>
        </p:nvSpPr>
        <p:spPr bwMode="auto">
          <a:xfrm rot="18900000">
            <a:off x="3259336" y="5353348"/>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lucas+ammp+xalanc+grom</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89" name="Rectangle 15"/>
          <p:cNvSpPr>
            <a:spLocks/>
          </p:cNvSpPr>
          <p:nvPr/>
        </p:nvSpPr>
        <p:spPr bwMode="auto">
          <a:xfrm rot="18900000">
            <a:off x="4598789" y="5433716"/>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mgrid+parser+soplex+perlb</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Tree>
    <p:extLst>
      <p:ext uri="{BB962C8B-B14F-4D97-AF65-F5344CB8AC3E}">
        <p14:creationId xmlns:p14="http://schemas.microsoft.com/office/powerpoint/2010/main" val="42599932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5"/>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74"/>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6"/>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7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7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8"/>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3"/>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84"/>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P spid="75" grpId="0" animBg="1"/>
      <p:bldP spid="75" grpId="1" animBg="1"/>
      <p:bldP spid="76" grpId="0" animBg="1"/>
      <p:bldP spid="76" grpId="1" animBg="1"/>
      <p:bldP spid="77" grpId="0" animBg="1"/>
      <p:bldP spid="77" grpId="1" animBg="1"/>
      <p:bldP spid="78" grpId="0" animBg="1"/>
      <p:bldP spid="79" grpId="0" animBg="1"/>
      <p:bldP spid="80" grpId="0" animBg="1"/>
      <p:bldP spid="81" grpId="0" animBg="1" autoUpdateAnimBg="0"/>
      <p:bldP spid="83" grpId="0" animBg="1"/>
      <p:bldP spid="84" grpId="0" animBg="1"/>
      <p:bldP spid="85" grpId="0" animBg="1" autoUpdateAnimBg="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p:cNvGraphicFramePr>
          <p:nvPr/>
        </p:nvGraphicFramePr>
        <p:xfrm>
          <a:off x="88182" y="861715"/>
          <a:ext cx="8158385" cy="4419079"/>
        </p:xfrm>
        <a:graphic>
          <a:graphicData uri="http://schemas.openxmlformats.org/presentationml/2006/ole">
            <mc:AlternateContent xmlns:mc="http://schemas.openxmlformats.org/markup-compatibility/2006">
              <mc:Choice xmlns:v="urn:schemas-microsoft-com:vml" Requires="v">
                <p:oleObj spid="_x0000_s860193" name="Chart" r:id="rId3" imgW="16299013" imgH="8831865" progId="MSGraph.Chart.8">
                  <p:embed/>
                </p:oleObj>
              </mc:Choice>
              <mc:Fallback>
                <p:oleObj name="Chart" r:id="rId3" imgW="16299013" imgH="8831865" progId="MSGraph.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82" y="861715"/>
                        <a:ext cx="8158385" cy="441907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t>FST: System Performance Results</a:t>
            </a:r>
            <a:br>
              <a:rPr lang="en-US" dirty="0" smtClean="0"/>
            </a:b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184</a:t>
            </a:fld>
            <a:endParaRPr lang="en-US" altLang="en-US">
              <a:solidFill>
                <a:srgbClr val="000000"/>
              </a:solidFill>
            </a:endParaRPr>
          </a:p>
        </p:txBody>
      </p:sp>
      <p:sp>
        <p:nvSpPr>
          <p:cNvPr id="5" name="Slide Number Placeholder 3"/>
          <p:cNvSpPr txBox="1">
            <a:spLocks/>
          </p:cNvSpPr>
          <p:nvPr/>
        </p:nvSpPr>
        <p:spPr bwMode="auto">
          <a:xfrm>
            <a:off x="8108157" y="6545461"/>
            <a:ext cx="261193" cy="241102"/>
          </a:xfrm>
          <a:prstGeom prst="rect">
            <a:avLst/>
          </a:prstGeom>
          <a:noFill/>
          <a:ln w="12700">
            <a:noFill/>
            <a:miter lim="800000"/>
            <a:headEnd/>
            <a:tailEnd/>
          </a:ln>
          <a:effectLst/>
        </p:spPr>
        <p:txBody>
          <a:bodyPr vert="horz" wrap="none" lIns="64274" tIns="32137" rIns="64274" bIns="32137" numCol="1" anchor="t" anchorCtr="0" compatLnSpc="1">
            <a:prstTxWarp prst="textNoShape">
              <a:avLst/>
            </a:prstTxWarp>
          </a:bodyPr>
          <a:lstStyle/>
          <a:p>
            <a:pPr algn="ctr" defTabSz="914165">
              <a:defRPr/>
            </a:pPr>
            <a:fld id="{28BF26A0-5982-0B4D-B9AC-E01F0528A9A4}" type="slidenum">
              <a:rPr lang="en-US" sz="1100">
                <a:solidFill>
                  <a:srgbClr val="000000"/>
                </a:solidFill>
                <a:latin typeface="Tahoma"/>
                <a:ea typeface="Verdana" charset="0"/>
                <a:cs typeface="Verdana" charset="0"/>
                <a:sym typeface="Verdana" charset="0"/>
              </a:rPr>
              <a:pPr algn="ctr" defTabSz="914165">
                <a:defRPr/>
              </a:pPr>
              <a:t>184</a:t>
            </a:fld>
            <a:endParaRPr lang="en-US" sz="1100">
              <a:solidFill>
                <a:srgbClr val="000000"/>
              </a:solidFill>
              <a:latin typeface="Tahoma"/>
              <a:ea typeface="Verdana" charset="0"/>
              <a:cs typeface="Verdana" charset="0"/>
              <a:sym typeface="Verdana" charset="0"/>
            </a:endParaRPr>
          </a:p>
        </p:txBody>
      </p:sp>
      <p:sp>
        <p:nvSpPr>
          <p:cNvPr id="10" name="Rectangle 5"/>
          <p:cNvSpPr>
            <a:spLocks/>
          </p:cNvSpPr>
          <p:nvPr/>
        </p:nvSpPr>
        <p:spPr bwMode="auto">
          <a:xfrm>
            <a:off x="7090173" y="6474029"/>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2" name="Rectangle 7"/>
          <p:cNvSpPr>
            <a:spLocks/>
          </p:cNvSpPr>
          <p:nvPr/>
        </p:nvSpPr>
        <p:spPr bwMode="auto">
          <a:xfrm rot="18900000">
            <a:off x="6342310" y="4877842"/>
            <a:ext cx="2866430" cy="330398"/>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dirty="0" err="1">
                <a:solidFill>
                  <a:srgbClr val="000000"/>
                </a:solidFill>
                <a:latin typeface="Gill Sans" pitchFamily="31" charset="0"/>
                <a:ea typeface="Gill Sans" pitchFamily="31" charset="0"/>
                <a:cs typeface="Gill Sans" pitchFamily="31" charset="0"/>
                <a:sym typeface="Gill Sans" pitchFamily="31" charset="0"/>
              </a:rPr>
              <a:t>gmean</a:t>
            </a:r>
            <a:endParaRPr lang="en-US"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13" name="Line 8"/>
          <p:cNvSpPr>
            <a:spLocks noChangeShapeType="1"/>
          </p:cNvSpPr>
          <p:nvPr/>
        </p:nvSpPr>
        <p:spPr bwMode="auto">
          <a:xfrm>
            <a:off x="7599164" y="1553766"/>
            <a:ext cx="0" cy="3205758"/>
          </a:xfrm>
          <a:prstGeom prst="line">
            <a:avLst/>
          </a:prstGeom>
          <a:noFill/>
          <a:ln w="25400">
            <a:solidFill>
              <a:schemeClr val="tx1"/>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4" name="Line 9"/>
          <p:cNvSpPr>
            <a:spLocks noChangeShapeType="1"/>
          </p:cNvSpPr>
          <p:nvPr/>
        </p:nvSpPr>
        <p:spPr bwMode="auto">
          <a:xfrm rot="10800000" flipH="1">
            <a:off x="7676184" y="2740298"/>
            <a:ext cx="905247" cy="1116"/>
          </a:xfrm>
          <a:prstGeom prst="line">
            <a:avLst/>
          </a:prstGeom>
          <a:noFill/>
          <a:ln w="38100">
            <a:solidFill>
              <a:srgbClr val="003DCC"/>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5" name="Line 10"/>
          <p:cNvSpPr>
            <a:spLocks noChangeShapeType="1"/>
          </p:cNvSpPr>
          <p:nvPr/>
        </p:nvSpPr>
        <p:spPr bwMode="auto">
          <a:xfrm>
            <a:off x="7733109" y="3134320"/>
            <a:ext cx="750094" cy="0"/>
          </a:xfrm>
          <a:prstGeom prst="line">
            <a:avLst/>
          </a:prstGeom>
          <a:noFill/>
          <a:ln w="38100">
            <a:solidFill>
              <a:srgbClr val="003DCC"/>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6" name="Line 11"/>
          <p:cNvSpPr>
            <a:spLocks noChangeShapeType="1"/>
          </p:cNvSpPr>
          <p:nvPr/>
        </p:nvSpPr>
        <p:spPr bwMode="auto">
          <a:xfrm rot="10800000" flipH="1">
            <a:off x="8268891" y="2741414"/>
            <a:ext cx="0" cy="400720"/>
          </a:xfrm>
          <a:prstGeom prst="line">
            <a:avLst/>
          </a:prstGeom>
          <a:noFill/>
          <a:ln w="50800">
            <a:solidFill>
              <a:srgbClr val="003DCC"/>
            </a:solidFill>
            <a:miter lim="800000"/>
            <a:headEn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7" name="Rectangle 12"/>
          <p:cNvSpPr>
            <a:spLocks/>
          </p:cNvSpPr>
          <p:nvPr/>
        </p:nvSpPr>
        <p:spPr bwMode="auto">
          <a:xfrm>
            <a:off x="8325819" y="3174504"/>
            <a:ext cx="821531" cy="401836"/>
          </a:xfrm>
          <a:prstGeom prst="rect">
            <a:avLst/>
          </a:prstGeom>
          <a:solidFill>
            <a:srgbClr val="FFFFFF"/>
          </a:solidFill>
          <a:ln w="12700">
            <a:solidFill>
              <a:schemeClr val="tx1"/>
            </a:solidFill>
            <a:miter lim="800000"/>
            <a:headEnd/>
            <a:tailEnd/>
          </a:ln>
        </p:spPr>
        <p:txBody>
          <a:bodyPr lIns="0" tIns="0" rIns="40626" bIns="0">
            <a:prstTxWarp prst="textNoShape">
              <a:avLst/>
            </a:prstTxWarp>
          </a:bodyPr>
          <a:lstStyle/>
          <a:p>
            <a:pPr marL="40170" defTabSz="914165" fontAlgn="base">
              <a:spcBef>
                <a:spcPct val="0"/>
              </a:spcBef>
              <a:spcAft>
                <a:spcPct val="0"/>
              </a:spcAft>
            </a:pPr>
            <a:r>
              <a:rPr lang="en-US" sz="2100" dirty="0">
                <a:solidFill>
                  <a:srgbClr val="003DCC"/>
                </a:solidFill>
                <a:latin typeface="Gill Sans" pitchFamily="31" charset="0"/>
                <a:ea typeface="Gill Sans" pitchFamily="31" charset="0"/>
                <a:cs typeface="Gill Sans" pitchFamily="31" charset="0"/>
                <a:sym typeface="Gill Sans" pitchFamily="31" charset="0"/>
              </a:rPr>
              <a:t>25.6%</a:t>
            </a:r>
          </a:p>
        </p:txBody>
      </p:sp>
      <p:sp>
        <p:nvSpPr>
          <p:cNvPr id="18" name="Line 13"/>
          <p:cNvSpPr>
            <a:spLocks noChangeShapeType="1"/>
          </p:cNvSpPr>
          <p:nvPr/>
        </p:nvSpPr>
        <p:spPr bwMode="auto">
          <a:xfrm>
            <a:off x="7858125" y="2991445"/>
            <a:ext cx="750094" cy="0"/>
          </a:xfrm>
          <a:prstGeom prst="line">
            <a:avLst/>
          </a:prstGeom>
          <a:noFill/>
          <a:ln w="38100">
            <a:solidFill>
              <a:srgbClr val="558E28"/>
            </a:solidFill>
            <a:prstDash val="sysDot"/>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19" name="Line 14"/>
          <p:cNvSpPr>
            <a:spLocks noChangeShapeType="1"/>
          </p:cNvSpPr>
          <p:nvPr/>
        </p:nvSpPr>
        <p:spPr bwMode="auto">
          <a:xfrm rot="10800000">
            <a:off x="8501068" y="2758158"/>
            <a:ext cx="1117" cy="227707"/>
          </a:xfrm>
          <a:prstGeom prst="line">
            <a:avLst/>
          </a:prstGeom>
          <a:noFill/>
          <a:ln w="50800">
            <a:solidFill>
              <a:srgbClr val="3F691E"/>
            </a:solidFill>
            <a:miter lim="800000"/>
            <a:headEnd/>
            <a:tailEnd type="stealth" w="med" len="me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20" name="Rectangle 15"/>
          <p:cNvSpPr>
            <a:spLocks/>
          </p:cNvSpPr>
          <p:nvPr/>
        </p:nvSpPr>
        <p:spPr bwMode="auto">
          <a:xfrm>
            <a:off x="8449717" y="2241354"/>
            <a:ext cx="492330" cy="323165"/>
          </a:xfrm>
          <a:prstGeom prst="rect">
            <a:avLst/>
          </a:prstGeom>
          <a:solidFill>
            <a:srgbClr val="FFFFFF"/>
          </a:solidFill>
          <a:ln w="12700">
            <a:solidFill>
              <a:schemeClr val="tx1"/>
            </a:solidFill>
            <a:miter lim="800000"/>
            <a:headEnd/>
            <a:tailEnd/>
          </a:ln>
        </p:spPr>
        <p:txBody>
          <a:bodyPr wrap="none" lIns="0" tIns="0" rIns="40626" bIns="0">
            <a:prstTxWarp prst="textNoShape">
              <a:avLst/>
            </a:prstTxWarp>
            <a:spAutoFit/>
          </a:bodyPr>
          <a:lstStyle/>
          <a:p>
            <a:pPr marL="40170" defTabSz="914165" fontAlgn="base">
              <a:spcBef>
                <a:spcPct val="0"/>
              </a:spcBef>
              <a:spcAft>
                <a:spcPct val="0"/>
              </a:spcAft>
            </a:pPr>
            <a:r>
              <a:rPr lang="en-US" sz="2100" dirty="0">
                <a:solidFill>
                  <a:srgbClr val="3F691E"/>
                </a:solidFill>
                <a:latin typeface="Gill Sans" pitchFamily="31" charset="0"/>
                <a:ea typeface="Gill Sans" pitchFamily="31" charset="0"/>
                <a:cs typeface="Gill Sans" pitchFamily="31" charset="0"/>
                <a:sym typeface="Gill Sans" pitchFamily="31" charset="0"/>
              </a:rPr>
              <a:t>14%</a:t>
            </a:r>
          </a:p>
        </p:txBody>
      </p:sp>
      <p:sp>
        <p:nvSpPr>
          <p:cNvPr id="21" name="Rectangle 16"/>
          <p:cNvSpPr>
            <a:spLocks/>
          </p:cNvSpPr>
          <p:nvPr/>
        </p:nvSpPr>
        <p:spPr bwMode="auto">
          <a:xfrm rot="18900000">
            <a:off x="-140642" y="5280794"/>
            <a:ext cx="2159869" cy="276820"/>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a:solidFill>
                  <a:srgbClr val="000000"/>
                </a:solidFill>
                <a:latin typeface="Gill Sans" pitchFamily="31" charset="0"/>
                <a:ea typeface="Gill Sans" pitchFamily="31" charset="0"/>
                <a:cs typeface="Gill Sans" pitchFamily="31" charset="0"/>
                <a:sym typeface="Gill Sans" pitchFamily="31" charset="0"/>
              </a:rPr>
              <a:t>grom+art+astar+h264</a:t>
            </a:r>
          </a:p>
        </p:txBody>
      </p:sp>
      <p:sp>
        <p:nvSpPr>
          <p:cNvPr id="22" name="Rectangle 17"/>
          <p:cNvSpPr>
            <a:spLocks/>
          </p:cNvSpPr>
          <p:nvPr/>
        </p:nvSpPr>
        <p:spPr bwMode="auto">
          <a:xfrm rot="18900000">
            <a:off x="156269" y="5323210"/>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a:solidFill>
                  <a:srgbClr val="000000"/>
                </a:solidFill>
                <a:latin typeface="Gill Sans" pitchFamily="31" charset="0"/>
                <a:ea typeface="Gill Sans" pitchFamily="31" charset="0"/>
                <a:cs typeface="Gill Sans" pitchFamily="31" charset="0"/>
                <a:sym typeface="Gill Sans" pitchFamily="31" charset="0"/>
              </a:rPr>
              <a:t>art+games+Gems+h264</a:t>
            </a: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23" name="Rectangle 18"/>
          <p:cNvSpPr>
            <a:spLocks/>
          </p:cNvSpPr>
          <p:nvPr/>
        </p:nvSpPr>
        <p:spPr bwMode="auto">
          <a:xfrm rot="18900000">
            <a:off x="794742" y="5255121"/>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lbm+omnet+apsi+vortex</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24" name="Rectangle 19"/>
          <p:cNvSpPr>
            <a:spLocks/>
          </p:cNvSpPr>
          <p:nvPr/>
        </p:nvSpPr>
        <p:spPr bwMode="auto">
          <a:xfrm rot="18900000">
            <a:off x="1428750" y="5255121"/>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art+leslie+games+grom</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25" name="Rectangle 20"/>
          <p:cNvSpPr>
            <a:spLocks/>
          </p:cNvSpPr>
          <p:nvPr/>
        </p:nvSpPr>
        <p:spPr bwMode="auto">
          <a:xfrm rot="18900000">
            <a:off x="2134195" y="5255121"/>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art+astar+leslie+crafty</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26" name="Rectangle 21"/>
          <p:cNvSpPr>
            <a:spLocks/>
          </p:cNvSpPr>
          <p:nvPr/>
        </p:nvSpPr>
        <p:spPr bwMode="auto">
          <a:xfrm rot="18900000">
            <a:off x="2696765" y="5326559"/>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art+milc+vortex+calculix</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27" name="Rectangle 22"/>
          <p:cNvSpPr>
            <a:spLocks/>
          </p:cNvSpPr>
          <p:nvPr/>
        </p:nvSpPr>
        <p:spPr bwMode="auto">
          <a:xfrm rot="18900000">
            <a:off x="3259336" y="5326559"/>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lucas+ammp+xalanc+grom</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28" name="Rectangle 23"/>
          <p:cNvSpPr>
            <a:spLocks/>
          </p:cNvSpPr>
          <p:nvPr/>
        </p:nvSpPr>
        <p:spPr bwMode="auto">
          <a:xfrm rot="18900000">
            <a:off x="4018359" y="5255121"/>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lbm+Gems+astar+mesa</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29" name="Rectangle 24"/>
          <p:cNvSpPr>
            <a:spLocks/>
          </p:cNvSpPr>
          <p:nvPr/>
        </p:nvSpPr>
        <p:spPr bwMode="auto">
          <a:xfrm rot="18900000">
            <a:off x="4598789" y="5406927"/>
            <a:ext cx="2866430" cy="482203"/>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err="1">
                <a:solidFill>
                  <a:srgbClr val="000000"/>
                </a:solidFill>
                <a:latin typeface="Gill Sans" pitchFamily="31" charset="0"/>
                <a:ea typeface="Gill Sans" pitchFamily="31" charset="0"/>
                <a:cs typeface="Gill Sans" pitchFamily="31" charset="0"/>
                <a:sym typeface="Gill Sans" pitchFamily="31" charset="0"/>
              </a:rPr>
              <a:t>mgrid+parser+soplex+perlb</a:t>
            </a:r>
            <a:endParaRPr lang="en-US" sz="1400" dirty="0">
              <a:solidFill>
                <a:srgbClr val="000000"/>
              </a:solidFill>
              <a:latin typeface="Gill Sans" pitchFamily="31" charset="0"/>
              <a:ea typeface="Gill Sans" pitchFamily="31" charset="0"/>
              <a:cs typeface="Gill Sans" pitchFamily="31" charset="0"/>
              <a:sym typeface="Gill Sans" pitchFamily="31" charset="0"/>
            </a:endParaRPr>
          </a:p>
          <a:p>
            <a:pPr marL="40170" algn="ctr" defTabSz="914165" fontAlgn="base">
              <a:spcBef>
                <a:spcPct val="0"/>
              </a:spcBef>
              <a:spcAft>
                <a:spcPct val="0"/>
              </a:spcAft>
            </a:pPr>
            <a:endParaRPr lang="en-US" sz="1400" dirty="0">
              <a:solidFill>
                <a:srgbClr val="000000"/>
              </a:solidFill>
              <a:latin typeface="Gill Sans" pitchFamily="31" charset="0"/>
              <a:ea typeface="Gill Sans" pitchFamily="31" charset="0"/>
              <a:cs typeface="Gill Sans" pitchFamily="31" charset="0"/>
              <a:sym typeface="Gill Sans" pitchFamily="31" charset="0"/>
            </a:endParaRPr>
          </a:p>
        </p:txBody>
      </p:sp>
      <p:sp>
        <p:nvSpPr>
          <p:cNvPr id="30" name="Rectangle 25"/>
          <p:cNvSpPr>
            <a:spLocks/>
          </p:cNvSpPr>
          <p:nvPr/>
        </p:nvSpPr>
        <p:spPr bwMode="auto">
          <a:xfrm rot="18900000">
            <a:off x="5182568" y="5325443"/>
            <a:ext cx="2866430" cy="276820"/>
          </a:xfrm>
          <a:prstGeom prst="rect">
            <a:avLst/>
          </a:prstGeom>
          <a:noFill/>
          <a:ln w="12700">
            <a:noFill/>
            <a:miter lim="800000"/>
            <a:headEnd/>
            <a:tailEnd/>
          </a:ln>
        </p:spPr>
        <p:txBody>
          <a:bodyPr lIns="0" tIns="0" rIns="40626" bIns="0">
            <a:prstTxWarp prst="textNoShape">
              <a:avLst/>
            </a:prstTxWarp>
          </a:bodyPr>
          <a:lstStyle/>
          <a:p>
            <a:pPr marL="40170" algn="ctr" defTabSz="914165" fontAlgn="base">
              <a:spcBef>
                <a:spcPct val="0"/>
              </a:spcBef>
              <a:spcAft>
                <a:spcPct val="0"/>
              </a:spcAft>
            </a:pPr>
            <a:r>
              <a:rPr lang="en-US" sz="1400" dirty="0">
                <a:solidFill>
                  <a:srgbClr val="000000"/>
                </a:solidFill>
                <a:latin typeface="Gill Sans" pitchFamily="31" charset="0"/>
                <a:ea typeface="Gill Sans" pitchFamily="31" charset="0"/>
                <a:cs typeface="Gill Sans" pitchFamily="31" charset="0"/>
                <a:sym typeface="Gill Sans" pitchFamily="31" charset="0"/>
              </a:rPr>
              <a:t>gcc06+xalanc+lbm+cactus</a:t>
            </a:r>
          </a:p>
        </p:txBody>
      </p:sp>
      <p:sp>
        <p:nvSpPr>
          <p:cNvPr id="31" name="Line 26"/>
          <p:cNvSpPr>
            <a:spLocks noChangeShapeType="1"/>
          </p:cNvSpPr>
          <p:nvPr/>
        </p:nvSpPr>
        <p:spPr bwMode="auto">
          <a:xfrm>
            <a:off x="1169789" y="3143250"/>
            <a:ext cx="7134820" cy="0"/>
          </a:xfrm>
          <a:prstGeom prst="line">
            <a:avLst/>
          </a:prstGeom>
          <a:noFill/>
          <a:ln w="25400">
            <a:solidFill>
              <a:schemeClr val="tx1"/>
            </a:solidFill>
            <a:miter lim="800000"/>
            <a:headEnd/>
            <a:tailEnd/>
          </a:ln>
        </p:spPr>
        <p:txBody>
          <a:bodyPr lIns="0" tIns="0" rIns="0" bIns="0">
            <a:prstTxWarp prst="textNoShape">
              <a:avLst/>
            </a:prstTxWarp>
          </a:bodyPr>
          <a:lstStyle/>
          <a:p>
            <a:pP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32" name="Oval 27"/>
          <p:cNvSpPr>
            <a:spLocks/>
          </p:cNvSpPr>
          <p:nvPr/>
        </p:nvSpPr>
        <p:spPr bwMode="auto">
          <a:xfrm>
            <a:off x="5679281" y="2098476"/>
            <a:ext cx="651867" cy="2812852"/>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33" name="Oval 28"/>
          <p:cNvSpPr>
            <a:spLocks/>
          </p:cNvSpPr>
          <p:nvPr/>
        </p:nvSpPr>
        <p:spPr bwMode="auto">
          <a:xfrm>
            <a:off x="6983015" y="1964531"/>
            <a:ext cx="580430" cy="2920008"/>
          </a:xfrm>
          <a:prstGeom prst="ellipse">
            <a:avLst/>
          </a:prstGeom>
          <a:noFill/>
          <a:ln w="25400">
            <a:solidFill>
              <a:srgbClr val="D90B00"/>
            </a:solidFill>
            <a:miter lim="800000"/>
            <a:headEnd/>
            <a:tailEnd/>
          </a:ln>
        </p:spPr>
        <p:txBody>
          <a:bodyPr lIns="0" tIns="0" rIns="0" bIns="0">
            <a:prstTxWarp prst="textNoShape">
              <a:avLst/>
            </a:prstTxWarp>
          </a:bodyPr>
          <a:lstStyle/>
          <a:p>
            <a:pPr algn="ctr" defTabSz="914165" fontAlgn="base">
              <a:spcBef>
                <a:spcPct val="0"/>
              </a:spcBef>
              <a:spcAft>
                <a:spcPct val="0"/>
              </a:spcAft>
            </a:pPr>
            <a:endParaRPr lang="en-US" sz="3000" dirty="0">
              <a:solidFill>
                <a:srgbClr val="000000"/>
              </a:solidFill>
              <a:latin typeface="Gill Sans" pitchFamily="31" charset="0"/>
              <a:sym typeface="Gill Sans" pitchFamily="31" charset="0"/>
            </a:endParaRPr>
          </a:p>
        </p:txBody>
      </p:sp>
      <p:sp>
        <p:nvSpPr>
          <p:cNvPr id="34" name="Text Box 29"/>
          <p:cNvSpPr txBox="1">
            <a:spLocks noChangeArrowheads="1"/>
          </p:cNvSpPr>
          <p:nvPr/>
        </p:nvSpPr>
        <p:spPr bwMode="auto">
          <a:xfrm>
            <a:off x="8108157" y="6545461"/>
            <a:ext cx="261193" cy="241102"/>
          </a:xfrm>
          <a:prstGeom prst="rect">
            <a:avLst/>
          </a:prstGeom>
          <a:noFill/>
          <a:ln w="12700">
            <a:noFill/>
            <a:miter lim="800000"/>
            <a:headEnd/>
            <a:tailEnd/>
          </a:ln>
        </p:spPr>
        <p:txBody>
          <a:bodyPr wrap="none" lIns="64270" tIns="32135" rIns="64270" bIns="32135">
            <a:prstTxWarp prst="textNoShape">
              <a:avLst/>
            </a:prstTxWarp>
          </a:bodyPr>
          <a:lstStyle/>
          <a:p>
            <a:pPr algn="ctr" defTabSz="914165" fontAlgn="base">
              <a:spcBef>
                <a:spcPct val="0"/>
              </a:spcBef>
              <a:spcAft>
                <a:spcPct val="0"/>
              </a:spcAft>
            </a:pPr>
            <a:fld id="{B6F4E5A9-E3F4-294D-9159-7799ACC4216C}" type="slidenum">
              <a:rPr lang="en-US" sz="1100">
                <a:solidFill>
                  <a:srgbClr val="000000"/>
                </a:solidFill>
                <a:latin typeface="Tahoma"/>
                <a:ea typeface="Verdana" pitchFamily="31" charset="0"/>
                <a:cs typeface="Verdana" pitchFamily="31" charset="0"/>
                <a:sym typeface="Verdana" pitchFamily="31" charset="0"/>
              </a:rPr>
              <a:pPr algn="ctr" defTabSz="914165" fontAlgn="base">
                <a:spcBef>
                  <a:spcPct val="0"/>
                </a:spcBef>
                <a:spcAft>
                  <a:spcPct val="0"/>
                </a:spcAft>
              </a:pPr>
              <a:t>184</a:t>
            </a:fld>
            <a:endParaRPr lang="en-US" sz="1100" dirty="0">
              <a:solidFill>
                <a:srgbClr val="000000"/>
              </a:solidFill>
              <a:latin typeface="Tahoma"/>
              <a:ea typeface="Verdana" pitchFamily="31" charset="0"/>
              <a:cs typeface="Verdana" pitchFamily="31" charset="0"/>
              <a:sym typeface="Verdana" pitchFamily="31" charset="0"/>
            </a:endParaRPr>
          </a:p>
        </p:txBody>
      </p:sp>
    </p:spTree>
    <p:extLst>
      <p:ext uri="{BB962C8B-B14F-4D97-AF65-F5344CB8AC3E}">
        <p14:creationId xmlns:p14="http://schemas.microsoft.com/office/powerpoint/2010/main" val="11826315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autoUpdateAnimBg="0"/>
      <p:bldP spid="18" grpId="0" animBg="1"/>
      <p:bldP spid="19" grpId="0" animBg="1"/>
      <p:bldP spid="20" grpId="0" animBg="1" autoUpdateAnimBg="0"/>
      <p:bldP spid="32" grpId="0" animBg="1"/>
      <p:bldP spid="33"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Throttling Results: Takeaways</a:t>
            </a:r>
            <a:endParaRPr lang="en-US" dirty="0"/>
          </a:p>
        </p:txBody>
      </p:sp>
      <p:sp>
        <p:nvSpPr>
          <p:cNvPr id="3" name="Content Placeholder 2"/>
          <p:cNvSpPr>
            <a:spLocks noGrp="1"/>
          </p:cNvSpPr>
          <p:nvPr>
            <p:ph idx="1"/>
          </p:nvPr>
        </p:nvSpPr>
        <p:spPr/>
        <p:txBody>
          <a:bodyPr/>
          <a:lstStyle/>
          <a:p>
            <a:r>
              <a:rPr lang="en-US" dirty="0" smtClean="0"/>
              <a:t>Source throttling alone provides better performance than a combination of “smart” memory scheduling and fair caching</a:t>
            </a:r>
          </a:p>
          <a:p>
            <a:pPr lvl="1"/>
            <a:r>
              <a:rPr lang="en-US" dirty="0" smtClean="0"/>
              <a:t>Decisions made at the memory scheduler and the cache sometimes contradict each other</a:t>
            </a:r>
          </a:p>
          <a:p>
            <a:endParaRPr lang="en-US" dirty="0"/>
          </a:p>
          <a:p>
            <a:r>
              <a:rPr lang="en-US" dirty="0" smtClean="0"/>
              <a:t>Neither source throttling alone nor “smart resources” alone provides the best performance</a:t>
            </a:r>
          </a:p>
          <a:p>
            <a:endParaRPr lang="en-US" dirty="0"/>
          </a:p>
          <a:p>
            <a:r>
              <a:rPr lang="en-US" dirty="0">
                <a:solidFill>
                  <a:srgbClr val="0000FF"/>
                </a:solidFill>
              </a:rPr>
              <a:t>Combined approaches </a:t>
            </a:r>
            <a:r>
              <a:rPr lang="en-US" dirty="0"/>
              <a:t>are even more powerful </a:t>
            </a:r>
          </a:p>
          <a:p>
            <a:pPr lvl="1"/>
            <a:r>
              <a:rPr lang="en-US" dirty="0"/>
              <a:t>Source throttling and resource-based interference control</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185</a:t>
            </a:fld>
            <a:endParaRPr lang="en-US" altLang="en-US">
              <a:solidFill>
                <a:srgbClr val="000000"/>
              </a:solidFill>
            </a:endParaRPr>
          </a:p>
        </p:txBody>
      </p:sp>
      <p:sp>
        <p:nvSpPr>
          <p:cNvPr id="5" name="TextBox 4"/>
          <p:cNvSpPr txBox="1"/>
          <p:nvPr/>
        </p:nvSpPr>
        <p:spPr>
          <a:xfrm>
            <a:off x="6516216" y="5805264"/>
            <a:ext cx="2529055" cy="373659"/>
          </a:xfrm>
          <a:prstGeom prst="rect">
            <a:avLst/>
          </a:prstGeom>
          <a:noFill/>
        </p:spPr>
        <p:txBody>
          <a:bodyPr wrap="none" lIns="91416" tIns="45709" rIns="91416" bIns="45709" rtlCol="0">
            <a:spAutoFit/>
          </a:bodyPr>
          <a:lstStyle/>
          <a:p>
            <a:r>
              <a:rPr lang="en-US" dirty="0" smtClean="0">
                <a:hlinkClick r:id="rId2" action="ppaction://hlinkfile"/>
              </a:rPr>
              <a:t>FST ASPLOS 2010 Talk</a:t>
            </a:r>
            <a:endParaRPr lang="en-US" dirty="0"/>
          </a:p>
        </p:txBody>
      </p:sp>
    </p:spTree>
    <p:extLst>
      <p:ext uri="{BB962C8B-B14F-4D97-AF65-F5344CB8AC3E}">
        <p14:creationId xmlns:p14="http://schemas.microsoft.com/office/powerpoint/2010/main" val="14815078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a:t>
            </a: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r>
              <a:rPr lang="en-US" sz="2000" dirty="0" err="1">
                <a:solidFill>
                  <a:srgbClr val="000000"/>
                </a:solidFill>
                <a:ea typeface="ＭＳ Ｐゴシック" pitchFamily="30" charset="-128"/>
              </a:rPr>
              <a:t>QoS</a:t>
            </a:r>
            <a:r>
              <a:rPr lang="en-US" sz="2000" dirty="0">
                <a:solidFill>
                  <a:srgbClr val="000000"/>
                </a:solidFill>
                <a:ea typeface="ＭＳ Ｐゴシック" pitchFamily="30" charset="-128"/>
              </a:rPr>
              <a:t>-aware thread scheduling to cores</a:t>
            </a:r>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186</a:t>
            </a:fld>
            <a:endParaRPr lang="en-US"/>
          </a:p>
        </p:txBody>
      </p:sp>
      <p:sp>
        <p:nvSpPr>
          <p:cNvPr id="6" name="Rectangle 5"/>
          <p:cNvSpPr/>
          <p:nvPr/>
        </p:nvSpPr>
        <p:spPr>
          <a:xfrm>
            <a:off x="899593" y="5217655"/>
            <a:ext cx="5521526" cy="36004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Tree>
    <p:extLst>
      <p:ext uri="{BB962C8B-B14F-4D97-AF65-F5344CB8AC3E}">
        <p14:creationId xmlns:p14="http://schemas.microsoft.com/office/powerpoint/2010/main" val="29387814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44829"/>
            <a:ext cx="8428037" cy="822325"/>
          </a:xfrm>
        </p:spPr>
        <p:txBody>
          <a:bodyPr/>
          <a:lstStyle/>
          <a:p>
            <a:pPr algn="ctr" eaLnBrk="1" hangingPunct="1"/>
            <a:r>
              <a:rPr lang="en-US" sz="4000" dirty="0">
                <a:latin typeface="Garamond" charset="0"/>
              </a:rPr>
              <a:t>Memory Channel Partitioning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99650" y="4293101"/>
            <a:ext cx="9323003" cy="1431161"/>
          </a:xfrm>
          <a:prstGeom prst="rect">
            <a:avLst/>
          </a:prstGeom>
          <a:noFill/>
        </p:spPr>
        <p:txBody>
          <a:bodyPr wrap="none" lIns="91416" tIns="45709" rIns="91416" bIns="45709" rtlCol="0">
            <a:spAutoFit/>
          </a:bodyPr>
          <a:lstStyle/>
          <a:p>
            <a:pPr algn="ctr"/>
            <a:r>
              <a:rPr lang="en-US" sz="1500" dirty="0" err="1"/>
              <a:t>Sai</a:t>
            </a:r>
            <a:r>
              <a:rPr lang="en-US" sz="1500" dirty="0"/>
              <a:t> </a:t>
            </a:r>
            <a:r>
              <a:rPr lang="en-US" sz="1500" dirty="0" err="1"/>
              <a:t>Prashanth</a:t>
            </a:r>
            <a:r>
              <a:rPr lang="en-US" sz="1500" dirty="0"/>
              <a:t> </a:t>
            </a:r>
            <a:r>
              <a:rPr lang="en-US" sz="1500" dirty="0" err="1"/>
              <a:t>Muralidhara</a:t>
            </a:r>
            <a:r>
              <a:rPr lang="en-US" sz="1500" dirty="0"/>
              <a:t>, Lavanya Subramanian, </a:t>
            </a:r>
            <a:r>
              <a:rPr lang="en-US" sz="1500" u="sng" dirty="0"/>
              <a:t>Onur Mutlu</a:t>
            </a:r>
            <a:r>
              <a:rPr lang="en-US" sz="1500" dirty="0"/>
              <a:t>, </a:t>
            </a:r>
            <a:r>
              <a:rPr lang="en-US" sz="1500" dirty="0" err="1"/>
              <a:t>Mahmut</a:t>
            </a:r>
            <a:r>
              <a:rPr lang="en-US" sz="1500" dirty="0"/>
              <a:t> </a:t>
            </a:r>
            <a:r>
              <a:rPr lang="en-US" sz="1500" dirty="0" err="1"/>
              <a:t>Kandemir</a:t>
            </a:r>
            <a:r>
              <a:rPr lang="en-US" sz="1500" dirty="0"/>
              <a:t>, and Thomas Moscibroda, </a:t>
            </a:r>
            <a:br>
              <a:rPr lang="en-US" sz="1500" dirty="0"/>
            </a:br>
            <a:r>
              <a:rPr lang="en-US" b="1" dirty="0">
                <a:hlinkClick r:id="rId3"/>
              </a:rPr>
              <a:t>"Reducing Memory Interference in Multicore Systems via </a:t>
            </a:r>
            <a:endParaRPr lang="en-US" b="1" dirty="0" smtClean="0">
              <a:hlinkClick r:id="rId3"/>
            </a:endParaRPr>
          </a:p>
          <a:p>
            <a:pPr algn="ctr"/>
            <a:r>
              <a:rPr lang="en-US" b="1" dirty="0" smtClean="0">
                <a:hlinkClick r:id="rId3"/>
              </a:rPr>
              <a:t>Application</a:t>
            </a:r>
            <a:r>
              <a:rPr lang="en-US" b="1" dirty="0">
                <a:hlinkClick r:id="rId3"/>
              </a:rPr>
              <a:t>-Aware Memory Channel </a:t>
            </a:r>
            <a:r>
              <a:rPr lang="en-US" b="1" dirty="0" smtClean="0">
                <a:hlinkClick r:id="rId3"/>
              </a:rPr>
              <a:t>Partitioning”</a:t>
            </a:r>
            <a:r>
              <a:rPr lang="en-US" dirty="0"/>
              <a:t/>
            </a:r>
            <a:br>
              <a:rPr lang="en-US" dirty="0"/>
            </a:br>
            <a:r>
              <a:rPr lang="en-US" i="1" dirty="0" smtClean="0"/>
              <a:t> </a:t>
            </a:r>
            <a:r>
              <a:rPr lang="en-US" i="1" dirty="0">
                <a:hlinkClick r:id="rId4"/>
              </a:rPr>
              <a:t>44th International Symposium on Microarchitecture</a:t>
            </a:r>
            <a:r>
              <a:rPr lang="en-US" i="1" dirty="0"/>
              <a:t> (</a:t>
            </a:r>
            <a:r>
              <a:rPr lang="en-US" b="1" i="1" dirty="0"/>
              <a:t>MICRO</a:t>
            </a:r>
            <a:r>
              <a:rPr lang="en-US" i="1" dirty="0"/>
              <a:t>)</a:t>
            </a:r>
            <a:r>
              <a:rPr lang="en-US" dirty="0"/>
              <a:t>, </a:t>
            </a:r>
            <a:endParaRPr lang="en-US" dirty="0" smtClean="0"/>
          </a:p>
          <a:p>
            <a:pPr algn="ctr"/>
            <a:r>
              <a:rPr lang="en-US" dirty="0" smtClean="0"/>
              <a:t>Porto </a:t>
            </a:r>
            <a:r>
              <a:rPr lang="en-US" dirty="0" err="1"/>
              <a:t>Alegre</a:t>
            </a:r>
            <a:r>
              <a:rPr lang="en-US" dirty="0"/>
              <a:t>, Brazil, December 2011. </a:t>
            </a:r>
            <a:r>
              <a:rPr lang="en-US" dirty="0">
                <a:hlinkClick r:id="rId5"/>
              </a:rPr>
              <a:t>Slides (pptx)</a:t>
            </a:r>
            <a:r>
              <a:rPr lang="en-US" dirty="0"/>
              <a:t> </a:t>
            </a:r>
          </a:p>
        </p:txBody>
      </p:sp>
      <p:sp>
        <p:nvSpPr>
          <p:cNvPr id="5" name="TextBox 4"/>
          <p:cNvSpPr txBox="1"/>
          <p:nvPr/>
        </p:nvSpPr>
        <p:spPr>
          <a:xfrm>
            <a:off x="6516216" y="6381328"/>
            <a:ext cx="2330684" cy="373659"/>
          </a:xfrm>
          <a:prstGeom prst="rect">
            <a:avLst/>
          </a:prstGeom>
          <a:noFill/>
        </p:spPr>
        <p:txBody>
          <a:bodyPr wrap="none" lIns="91416" tIns="45709" rIns="91416" bIns="45709" rtlCol="0">
            <a:spAutoFit/>
          </a:bodyPr>
          <a:lstStyle/>
          <a:p>
            <a:r>
              <a:rPr lang="en-US" dirty="0" smtClean="0">
                <a:hlinkClick r:id="rId6" action="ppaction://hlinkpres?slideindex=1&amp;slidetitle="/>
              </a:rPr>
              <a:t>MCP Micro 2011 Talk</a:t>
            </a:r>
            <a:endParaRPr lang="en-US" dirty="0"/>
          </a:p>
        </p:txBody>
      </p:sp>
    </p:spTree>
    <p:extLst>
      <p:ext uri="{BB962C8B-B14F-4D97-AF65-F5344CB8AC3E}">
        <p14:creationId xmlns:p14="http://schemas.microsoft.com/office/powerpoint/2010/main" val="41252939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188</a:t>
            </a:fld>
            <a:endParaRPr lang="en-US" altLang="en-US">
              <a:solidFill>
                <a:srgbClr val="000000"/>
              </a:solidFill>
            </a:endParaRPr>
          </a:p>
        </p:txBody>
      </p:sp>
      <p:sp>
        <p:nvSpPr>
          <p:cNvPr id="6" name="Rectangle 5"/>
          <p:cNvSpPr/>
          <p:nvPr/>
        </p:nvSpPr>
        <p:spPr>
          <a:xfrm>
            <a:off x="2411760" y="1052736"/>
            <a:ext cx="4392488"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b="1" dirty="0">
                <a:solidFill>
                  <a:srgbClr val="000000"/>
                </a:solidFill>
                <a:latin typeface="Tahoma"/>
              </a:rPr>
              <a:t>Goal: </a:t>
            </a:r>
          </a:p>
          <a:p>
            <a:pPr algn="ctr" defTabSz="914165"/>
            <a:r>
              <a:rPr lang="en-US" sz="2400" dirty="0">
                <a:solidFill>
                  <a:srgbClr val="000000"/>
                </a:solidFill>
                <a:latin typeface="Tahoma"/>
              </a:rPr>
              <a:t>Mitigate </a:t>
            </a:r>
          </a:p>
          <a:p>
            <a:pPr algn="ctr" defTabSz="914165"/>
            <a:r>
              <a:rPr lang="en-US" sz="2400" dirty="0">
                <a:solidFill>
                  <a:srgbClr val="000000"/>
                </a:solidFill>
                <a:latin typeface="Tahoma"/>
              </a:rPr>
              <a:t>Inter-Application Interference </a:t>
            </a:r>
          </a:p>
        </p:txBody>
      </p:sp>
      <p:grpSp>
        <p:nvGrpSpPr>
          <p:cNvPr id="27" name="Group 26"/>
          <p:cNvGrpSpPr/>
          <p:nvPr/>
        </p:nvGrpSpPr>
        <p:grpSpPr>
          <a:xfrm>
            <a:off x="467544" y="2132856"/>
            <a:ext cx="4104456" cy="2088232"/>
            <a:chOff x="179512" y="2132856"/>
            <a:chExt cx="4104456" cy="2088232"/>
          </a:xfrm>
        </p:grpSpPr>
        <p:cxnSp>
          <p:nvCxnSpPr>
            <p:cNvPr id="8" name="Straight Arrow Connector 7"/>
            <p:cNvCxnSpPr/>
            <p:nvPr/>
          </p:nvCxnSpPr>
          <p:spPr>
            <a:xfrm flipH="1">
              <a:off x="2951820" y="2132856"/>
              <a:ext cx="1332148"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79512" y="2996952"/>
              <a:ext cx="3888432"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000000"/>
                  </a:solidFill>
                  <a:latin typeface="Tahoma"/>
                </a:rPr>
                <a:t>Previous Approach:</a:t>
              </a:r>
            </a:p>
            <a:p>
              <a:pPr algn="ctr" defTabSz="914165"/>
              <a:r>
                <a:rPr lang="en-US" sz="2400" dirty="0">
                  <a:solidFill>
                    <a:srgbClr val="000000"/>
                  </a:solidFill>
                  <a:latin typeface="Tahoma"/>
                </a:rPr>
                <a:t>Application-Aware Memory </a:t>
              </a:r>
              <a:r>
                <a:rPr lang="en-US" sz="2400" dirty="0">
                  <a:solidFill>
                    <a:srgbClr val="0070C0"/>
                  </a:solidFill>
                  <a:latin typeface="Tahoma"/>
                </a:rPr>
                <a:t>Request</a:t>
              </a:r>
              <a:r>
                <a:rPr lang="en-US" sz="2400" dirty="0">
                  <a:solidFill>
                    <a:srgbClr val="000000"/>
                  </a:solidFill>
                  <a:latin typeface="Tahoma"/>
                </a:rPr>
                <a:t> </a:t>
              </a:r>
              <a:r>
                <a:rPr lang="en-US" sz="2400" dirty="0">
                  <a:solidFill>
                    <a:srgbClr val="0070C0"/>
                  </a:solidFill>
                  <a:latin typeface="Tahoma"/>
                </a:rPr>
                <a:t>Scheduling</a:t>
              </a:r>
            </a:p>
          </p:txBody>
        </p:sp>
      </p:grpSp>
      <p:grpSp>
        <p:nvGrpSpPr>
          <p:cNvPr id="28" name="Group 27"/>
          <p:cNvGrpSpPr/>
          <p:nvPr/>
        </p:nvGrpSpPr>
        <p:grpSpPr>
          <a:xfrm>
            <a:off x="4608005" y="2132856"/>
            <a:ext cx="4068452" cy="2088232"/>
            <a:chOff x="4319972" y="2132856"/>
            <a:chExt cx="4068452" cy="2088232"/>
          </a:xfrm>
        </p:grpSpPr>
        <p:cxnSp>
          <p:nvCxnSpPr>
            <p:cNvPr id="11" name="Straight Arrow Connector 10"/>
            <p:cNvCxnSpPr/>
            <p:nvPr/>
          </p:nvCxnSpPr>
          <p:spPr>
            <a:xfrm>
              <a:off x="4319972" y="2132856"/>
              <a:ext cx="1332148"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499992" y="2996952"/>
              <a:ext cx="3888432"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000000"/>
                  </a:solidFill>
                  <a:latin typeface="Tahoma"/>
                </a:rPr>
                <a:t>Our First Approach:</a:t>
              </a:r>
            </a:p>
            <a:p>
              <a:pPr algn="ctr" defTabSz="914165"/>
              <a:r>
                <a:rPr lang="en-US" sz="2400" dirty="0">
                  <a:solidFill>
                    <a:srgbClr val="000000"/>
                  </a:solidFill>
                  <a:latin typeface="Tahoma"/>
                </a:rPr>
                <a:t>Application-Aware Memory </a:t>
              </a:r>
              <a:r>
                <a:rPr lang="en-US" sz="2400" dirty="0">
                  <a:solidFill>
                    <a:srgbClr val="FF0000"/>
                  </a:solidFill>
                  <a:latin typeface="Tahoma"/>
                </a:rPr>
                <a:t>Channel</a:t>
              </a:r>
              <a:r>
                <a:rPr lang="en-US" sz="2400" dirty="0">
                  <a:solidFill>
                    <a:srgbClr val="000000"/>
                  </a:solidFill>
                  <a:latin typeface="Tahoma"/>
                </a:rPr>
                <a:t> </a:t>
              </a:r>
              <a:r>
                <a:rPr lang="en-US" sz="2400" dirty="0">
                  <a:solidFill>
                    <a:srgbClr val="FF0000"/>
                  </a:solidFill>
                  <a:latin typeface="Tahoma"/>
                </a:rPr>
                <a:t>Partitioning</a:t>
              </a:r>
            </a:p>
          </p:txBody>
        </p:sp>
      </p:grpSp>
      <p:grpSp>
        <p:nvGrpSpPr>
          <p:cNvPr id="26" name="Group 25"/>
          <p:cNvGrpSpPr/>
          <p:nvPr/>
        </p:nvGrpSpPr>
        <p:grpSpPr>
          <a:xfrm>
            <a:off x="2523280" y="4221088"/>
            <a:ext cx="4176464" cy="1898334"/>
            <a:chOff x="2235248" y="4221088"/>
            <a:chExt cx="4176464" cy="1898334"/>
          </a:xfrm>
        </p:grpSpPr>
        <p:grpSp>
          <p:nvGrpSpPr>
            <p:cNvPr id="22" name="Group 21"/>
            <p:cNvGrpSpPr/>
            <p:nvPr/>
          </p:nvGrpSpPr>
          <p:grpSpPr>
            <a:xfrm>
              <a:off x="2987824" y="4221088"/>
              <a:ext cx="2592288" cy="678552"/>
              <a:chOff x="2987824" y="4005064"/>
              <a:chExt cx="2592288" cy="678552"/>
            </a:xfrm>
          </p:grpSpPr>
          <p:cxnSp>
            <p:nvCxnSpPr>
              <p:cNvPr id="18" name="Straight Arrow Connector 17"/>
              <p:cNvCxnSpPr/>
              <p:nvPr/>
            </p:nvCxnSpPr>
            <p:spPr>
              <a:xfrm>
                <a:off x="2987824" y="4005064"/>
                <a:ext cx="1306022" cy="6785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293846" y="4005064"/>
                <a:ext cx="1286266" cy="6785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2235248" y="4895286"/>
              <a:ext cx="417646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000000"/>
                  </a:solidFill>
                  <a:latin typeface="Tahoma"/>
                </a:rPr>
                <a:t>Our Second Approach:</a:t>
              </a:r>
              <a:r>
                <a:rPr lang="en-US" sz="2400" dirty="0">
                  <a:solidFill>
                    <a:srgbClr val="000000"/>
                  </a:solidFill>
                  <a:latin typeface="Tahoma"/>
                </a:rPr>
                <a:t> Integrated Memory </a:t>
              </a:r>
              <a:r>
                <a:rPr lang="en-US" sz="2400" dirty="0">
                  <a:solidFill>
                    <a:srgbClr val="FF0000"/>
                  </a:solidFill>
                  <a:latin typeface="Tahoma"/>
                </a:rPr>
                <a:t>Partitioning</a:t>
              </a:r>
              <a:r>
                <a:rPr lang="en-US" sz="2400" dirty="0">
                  <a:solidFill>
                    <a:srgbClr val="000000"/>
                  </a:solidFill>
                  <a:latin typeface="Tahoma"/>
                </a:rPr>
                <a:t> and </a:t>
              </a:r>
              <a:r>
                <a:rPr lang="en-US" sz="2400" dirty="0">
                  <a:solidFill>
                    <a:srgbClr val="0070C0"/>
                  </a:solidFill>
                  <a:latin typeface="Tahoma"/>
                </a:rPr>
                <a:t>Scheduling</a:t>
              </a:r>
            </a:p>
          </p:txBody>
        </p:sp>
      </p:grpSp>
    </p:spTree>
    <p:custDataLst>
      <p:tags r:id="rId1"/>
    </p:custDataLst>
    <p:extLst>
      <p:ext uri="{BB962C8B-B14F-4D97-AF65-F5344CB8AC3E}">
        <p14:creationId xmlns:p14="http://schemas.microsoft.com/office/powerpoint/2010/main" val="527174799"/>
      </p:ext>
    </p:extLst>
  </p:cSld>
  <p:clrMapOvr>
    <a:masterClrMapping/>
  </p:clrMapOvr>
  <p:transition xmlns:p14="http://schemas.microsoft.com/office/powerpoint/2010/main" advTm="3762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Application-Aware Memory Request Scheduling</a:t>
            </a:r>
          </a:p>
        </p:txBody>
      </p:sp>
      <p:sp>
        <p:nvSpPr>
          <p:cNvPr id="3" name="Content Placeholder 2"/>
          <p:cNvSpPr>
            <a:spLocks noGrp="1"/>
          </p:cNvSpPr>
          <p:nvPr>
            <p:ph idx="1"/>
          </p:nvPr>
        </p:nvSpPr>
        <p:spPr>
          <a:xfrm>
            <a:off x="228600" y="1087422"/>
            <a:ext cx="8610600" cy="5339680"/>
          </a:xfrm>
        </p:spPr>
        <p:txBody>
          <a:bodyPr/>
          <a:lstStyle/>
          <a:p>
            <a:r>
              <a:rPr lang="en-US" sz="3000" dirty="0">
                <a:solidFill>
                  <a:srgbClr val="0070C0"/>
                </a:solidFill>
              </a:rPr>
              <a:t>Monitor</a:t>
            </a:r>
            <a:r>
              <a:rPr lang="en-US" sz="3000" dirty="0"/>
              <a:t> application memory access characteristics</a:t>
            </a:r>
          </a:p>
          <a:p>
            <a:pPr>
              <a:buNone/>
            </a:pPr>
            <a:endParaRPr lang="en-US" sz="3000" dirty="0"/>
          </a:p>
          <a:p>
            <a:r>
              <a:rPr lang="en-US" sz="3000" dirty="0">
                <a:solidFill>
                  <a:srgbClr val="0070C0"/>
                </a:solidFill>
              </a:rPr>
              <a:t>Rank</a:t>
            </a:r>
            <a:r>
              <a:rPr lang="en-US" sz="3000" dirty="0"/>
              <a:t> applications based on memory access characteristics</a:t>
            </a:r>
          </a:p>
          <a:p>
            <a:pPr>
              <a:buNone/>
            </a:pPr>
            <a:endParaRPr lang="en-US" sz="3000" dirty="0"/>
          </a:p>
          <a:p>
            <a:r>
              <a:rPr lang="en-US" sz="3000" dirty="0">
                <a:solidFill>
                  <a:srgbClr val="0070C0"/>
                </a:solidFill>
              </a:rPr>
              <a:t>Prioritize</a:t>
            </a:r>
            <a:r>
              <a:rPr lang="en-US" sz="3000" dirty="0"/>
              <a:t> requests at the memory controller, based on ranking</a:t>
            </a:r>
          </a:p>
          <a:p>
            <a:pPr>
              <a:buNone/>
            </a:pPr>
            <a:endParaRPr lang="en-US" sz="2600" dirty="0"/>
          </a:p>
          <a:p>
            <a:pPr>
              <a:buNone/>
            </a:pPr>
            <a:endParaRPr lang="en-US" sz="2600" dirty="0"/>
          </a:p>
          <a:p>
            <a:endParaRPr lang="en-US" sz="2600" dirty="0"/>
          </a:p>
          <a:p>
            <a:endParaRPr lang="en-US" sz="2600" dirty="0"/>
          </a:p>
          <a:p>
            <a:pPr lvl="1"/>
            <a:endParaRPr lang="en-US" sz="2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189</a:t>
            </a:fld>
            <a:endParaRPr lang="en-US" altLang="en-US" dirty="0">
              <a:solidFill>
                <a:srgbClr val="000000"/>
              </a:solidFill>
            </a:endParaRPr>
          </a:p>
        </p:txBody>
      </p:sp>
    </p:spTree>
    <p:custDataLst>
      <p:tags r:id="rId1"/>
    </p:custDataLst>
    <p:extLst>
      <p:ext uri="{BB962C8B-B14F-4D97-AF65-F5344CB8AC3E}">
        <p14:creationId xmlns:p14="http://schemas.microsoft.com/office/powerpoint/2010/main" val="4189158293"/>
      </p:ext>
    </p:extLst>
  </p:cSld>
  <p:clrMapOvr>
    <a:masterClrMapping/>
  </p:clrMapOvr>
  <p:transition xmlns:p14="http://schemas.microsoft.com/office/powerpoint/2010/main" advTm="1658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ea typeface="ＭＳ Ｐゴシック" pitchFamily="30" charset="-128"/>
                <a:cs typeface="ＭＳ Ｐゴシック" pitchFamily="30" charset="-128"/>
              </a:rPr>
              <a:t>QoS-Aware Memory Systems: Challenges</a:t>
            </a:r>
          </a:p>
        </p:txBody>
      </p:sp>
      <p:sp>
        <p:nvSpPr>
          <p:cNvPr id="3" name="Content Placeholder 2"/>
          <p:cNvSpPr>
            <a:spLocks noGrp="1"/>
          </p:cNvSpPr>
          <p:nvPr>
            <p:ph idx="1"/>
          </p:nvPr>
        </p:nvSpPr>
        <p:spPr>
          <a:xfrm>
            <a:off x="228600" y="1136104"/>
            <a:ext cx="8610600" cy="5029200"/>
          </a:xfrm>
        </p:spPr>
        <p:txBody>
          <a:bodyPr/>
          <a:lstStyle/>
          <a:p>
            <a:r>
              <a:rPr lang="en-US" dirty="0" smtClean="0">
                <a:ea typeface="ＭＳ Ｐゴシック" pitchFamily="30" charset="-128"/>
                <a:cs typeface="ＭＳ Ｐゴシック" pitchFamily="30" charset="-128"/>
              </a:rPr>
              <a:t>How do we </a:t>
            </a:r>
            <a:r>
              <a:rPr lang="en-US" dirty="0" smtClean="0">
                <a:solidFill>
                  <a:srgbClr val="FF0000"/>
                </a:solidFill>
                <a:ea typeface="ＭＳ Ｐゴシック" pitchFamily="30" charset="-128"/>
                <a:cs typeface="ＭＳ Ｐゴシック" pitchFamily="30" charset="-128"/>
              </a:rPr>
              <a:t>reduce inter-thread interference</a:t>
            </a:r>
            <a:r>
              <a:rPr lang="en-US" dirty="0" smtClean="0">
                <a:ea typeface="ＭＳ Ｐゴシック" pitchFamily="30" charset="-128"/>
                <a:cs typeface="ＭＳ Ｐゴシック" pitchFamily="30" charset="-128"/>
              </a:rPr>
              <a:t>?</a:t>
            </a:r>
          </a:p>
          <a:p>
            <a:pPr lvl="1"/>
            <a:r>
              <a:rPr lang="en-US" dirty="0" smtClean="0">
                <a:solidFill>
                  <a:srgbClr val="0000FF"/>
                </a:solidFill>
              </a:rPr>
              <a:t>Improve system performance and core utilization</a:t>
            </a:r>
          </a:p>
          <a:p>
            <a:pPr lvl="1"/>
            <a:r>
              <a:rPr lang="en-US" dirty="0" smtClean="0"/>
              <a:t>Reduce request serialization and core starvation</a:t>
            </a:r>
          </a:p>
          <a:p>
            <a:pPr lvl="1">
              <a:buFont typeface="Wingdings" pitchFamily="30" charset="2"/>
              <a:buNone/>
            </a:pPr>
            <a:endParaRPr lang="en-US" dirty="0" smtClean="0"/>
          </a:p>
          <a:p>
            <a:r>
              <a:rPr lang="en-US" dirty="0" smtClean="0">
                <a:ea typeface="ＭＳ Ｐゴシック" pitchFamily="30" charset="-128"/>
                <a:cs typeface="ＭＳ Ｐゴシック" pitchFamily="30" charset="-128"/>
              </a:rPr>
              <a:t>How do we </a:t>
            </a:r>
            <a:r>
              <a:rPr lang="en-US" dirty="0" smtClean="0">
                <a:solidFill>
                  <a:srgbClr val="FF0000"/>
                </a:solidFill>
                <a:ea typeface="ＭＳ Ｐゴシック" pitchFamily="30" charset="-128"/>
                <a:cs typeface="ＭＳ Ｐゴシック" pitchFamily="30" charset="-128"/>
              </a:rPr>
              <a:t>control inter-thread interference</a:t>
            </a:r>
            <a:r>
              <a:rPr lang="en-US" dirty="0" smtClean="0">
                <a:ea typeface="ＭＳ Ｐゴシック" pitchFamily="30" charset="-128"/>
                <a:cs typeface="ＭＳ Ｐゴシック" pitchFamily="30" charset="-128"/>
              </a:rPr>
              <a:t>?</a:t>
            </a:r>
          </a:p>
          <a:p>
            <a:pPr lvl="1"/>
            <a:r>
              <a:rPr lang="en-US" dirty="0" smtClean="0">
                <a:solidFill>
                  <a:srgbClr val="0000FF"/>
                </a:solidFill>
              </a:rPr>
              <a:t>Provide mechanisms to enable </a:t>
            </a:r>
            <a:r>
              <a:rPr lang="en-US" dirty="0" smtClean="0">
                <a:solidFill>
                  <a:srgbClr val="000000"/>
                </a:solidFill>
              </a:rPr>
              <a:t>system software </a:t>
            </a:r>
            <a:r>
              <a:rPr lang="en-US" dirty="0" smtClean="0"/>
              <a:t>to enforce </a:t>
            </a:r>
            <a:r>
              <a:rPr lang="en-US" dirty="0" err="1" smtClean="0">
                <a:solidFill>
                  <a:srgbClr val="0000FF"/>
                </a:solidFill>
              </a:rPr>
              <a:t>QoS</a:t>
            </a:r>
            <a:r>
              <a:rPr lang="en-US" dirty="0" smtClean="0">
                <a:solidFill>
                  <a:srgbClr val="0000FF"/>
                </a:solidFill>
              </a:rPr>
              <a:t> policies </a:t>
            </a:r>
          </a:p>
          <a:p>
            <a:pPr lvl="1"/>
            <a:r>
              <a:rPr lang="en-US" dirty="0" smtClean="0">
                <a:solidFill>
                  <a:srgbClr val="0000FF"/>
                </a:solidFill>
              </a:rPr>
              <a:t>While providing high system performance</a:t>
            </a:r>
          </a:p>
          <a:p>
            <a:pPr lvl="1"/>
            <a:endParaRPr lang="en-US" dirty="0" smtClean="0">
              <a:solidFill>
                <a:srgbClr val="0000FF"/>
              </a:solidFill>
            </a:endParaRPr>
          </a:p>
          <a:p>
            <a:r>
              <a:rPr lang="en-US" dirty="0" smtClean="0">
                <a:ea typeface="ＭＳ Ｐゴシック" pitchFamily="30" charset="-128"/>
                <a:cs typeface="ＭＳ Ｐゴシック" pitchFamily="30" charset="-128"/>
              </a:rPr>
              <a:t>How do we </a:t>
            </a:r>
            <a:r>
              <a:rPr lang="en-US" dirty="0" smtClean="0">
                <a:solidFill>
                  <a:srgbClr val="FF0000"/>
                </a:solidFill>
                <a:ea typeface="ＭＳ Ｐゴシック" pitchFamily="30" charset="-128"/>
                <a:cs typeface="ＭＳ Ｐゴシック" pitchFamily="30" charset="-128"/>
              </a:rPr>
              <a:t>make the memory system configurable/flexible</a:t>
            </a:r>
            <a:r>
              <a:rPr lang="en-US" dirty="0" smtClean="0">
                <a:ea typeface="ＭＳ Ｐゴシック" pitchFamily="30" charset="-128"/>
                <a:cs typeface="ＭＳ Ｐゴシック" pitchFamily="30" charset="-128"/>
              </a:rPr>
              <a:t>? </a:t>
            </a:r>
          </a:p>
          <a:p>
            <a:pPr lvl="1"/>
            <a:r>
              <a:rPr lang="en-US" dirty="0" smtClean="0"/>
              <a:t>Enable flexible mechanisms that can achieve many goals</a:t>
            </a:r>
          </a:p>
          <a:p>
            <a:pPr lvl="2"/>
            <a:r>
              <a:rPr lang="en-US" dirty="0" smtClean="0"/>
              <a:t>Provide fairness or throughput when needed</a:t>
            </a:r>
          </a:p>
          <a:p>
            <a:pPr lvl="2"/>
            <a:r>
              <a:rPr lang="en-US" dirty="0" smtClean="0"/>
              <a:t>Satisfy performance guarantees when needed</a:t>
            </a:r>
          </a:p>
          <a:p>
            <a:pPr lvl="1"/>
            <a:endParaRPr lang="en-US" dirty="0" smtClean="0"/>
          </a:p>
        </p:txBody>
      </p:sp>
      <p:sp>
        <p:nvSpPr>
          <p:cNvPr id="4" name="Slide Number Placeholder 3"/>
          <p:cNvSpPr>
            <a:spLocks noGrp="1"/>
          </p:cNvSpPr>
          <p:nvPr>
            <p:ph type="sldNum" sz="quarter" idx="11"/>
          </p:nvPr>
        </p:nvSpPr>
        <p:spPr/>
        <p:txBody>
          <a:bodyPr/>
          <a:lstStyle/>
          <a:p>
            <a:pPr>
              <a:defRPr/>
            </a:pPr>
            <a:fld id="{7A541A9A-AFF6-FB4F-BAA6-4B5658B19D03}" type="slidenum">
              <a:rPr lang="en-US" smtClean="0"/>
              <a:pPr>
                <a:defRPr/>
              </a:pPr>
              <a:t>19</a:t>
            </a:fld>
            <a:endParaRPr lang="en-US"/>
          </a:p>
        </p:txBody>
      </p:sp>
    </p:spTree>
    <p:extLst>
      <p:ext uri="{BB962C8B-B14F-4D97-AF65-F5344CB8AC3E}">
        <p14:creationId xmlns:p14="http://schemas.microsoft.com/office/powerpoint/2010/main" val="36310232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Rounded Rectangle 510"/>
          <p:cNvSpPr/>
          <p:nvPr/>
        </p:nvSpPr>
        <p:spPr>
          <a:xfrm>
            <a:off x="4038601" y="1556792"/>
            <a:ext cx="1757536" cy="2158753"/>
          </a:xfrm>
          <a:prstGeom prst="roundRect">
            <a:avLst/>
          </a:prstGeom>
          <a:solidFill>
            <a:srgbClr val="FF0000">
              <a:alpha val="25000"/>
            </a:srgbClr>
          </a:solidFill>
          <a:ln w="25400" cap="flat" cmpd="sng" algn="ctr">
            <a:noFill/>
            <a:prstDash val="solid"/>
          </a:ln>
          <a:effectLst/>
        </p:spPr>
        <p:txBody>
          <a:bodyPr lIns="91416" tIns="45709" rIns="91416" bIns="45709" rtlCol="0" anchor="ctr"/>
          <a:lstStyle/>
          <a:p>
            <a:pPr algn="ctr" defTabSz="914165">
              <a:defRPr/>
            </a:pPr>
            <a:endParaRPr lang="en-US" kern="0">
              <a:solidFill>
                <a:sysClr val="window" lastClr="FFFFFF"/>
              </a:solidFill>
              <a:latin typeface="Calibri"/>
            </a:endParaRPr>
          </a:p>
        </p:txBody>
      </p:sp>
      <p:cxnSp>
        <p:nvCxnSpPr>
          <p:cNvPr id="512" name="Straight Connector 511"/>
          <p:cNvCxnSpPr>
            <a:stCxn id="516" idx="2"/>
            <a:endCxn id="559" idx="2"/>
          </p:cNvCxnSpPr>
          <p:nvPr/>
        </p:nvCxnSpPr>
        <p:spPr>
          <a:xfrm rot="5400000">
            <a:off x="6017830" y="1694275"/>
            <a:ext cx="381000" cy="2594741"/>
          </a:xfrm>
          <a:prstGeom prst="line">
            <a:avLst/>
          </a:prstGeom>
          <a:noFill/>
          <a:ln w="12700" cap="flat" cmpd="sng" algn="ctr">
            <a:solidFill>
              <a:sysClr val="windowText" lastClr="000000"/>
            </a:solidFill>
            <a:prstDash val="solid"/>
          </a:ln>
          <a:effectLst/>
        </p:spPr>
      </p:cxnSp>
      <p:cxnSp>
        <p:nvCxnSpPr>
          <p:cNvPr id="513" name="Straight Connector 512"/>
          <p:cNvCxnSpPr>
            <a:stCxn id="549" idx="2"/>
            <a:endCxn id="527" idx="2"/>
          </p:cNvCxnSpPr>
          <p:nvPr/>
        </p:nvCxnSpPr>
        <p:spPr>
          <a:xfrm rot="5400000" flipH="1">
            <a:off x="6173344" y="4097689"/>
            <a:ext cx="204822" cy="2536090"/>
          </a:xfrm>
          <a:prstGeom prst="line">
            <a:avLst/>
          </a:prstGeom>
          <a:noFill/>
          <a:ln w="12700" cap="flat" cmpd="sng" algn="ctr">
            <a:solidFill>
              <a:sysClr val="windowText" lastClr="000000"/>
            </a:solidFill>
            <a:prstDash val="solid"/>
          </a:ln>
          <a:effectLst/>
        </p:spPr>
      </p:cxnSp>
      <p:cxnSp>
        <p:nvCxnSpPr>
          <p:cNvPr id="514" name="Straight Connector 513"/>
          <p:cNvCxnSpPr>
            <a:stCxn id="549" idx="0"/>
            <a:endCxn id="527" idx="0"/>
          </p:cNvCxnSpPr>
          <p:nvPr/>
        </p:nvCxnSpPr>
        <p:spPr>
          <a:xfrm rot="16200000" flipH="1" flipV="1">
            <a:off x="5818555" y="2371300"/>
            <a:ext cx="914400" cy="2536090"/>
          </a:xfrm>
          <a:prstGeom prst="line">
            <a:avLst/>
          </a:prstGeom>
          <a:noFill/>
          <a:ln w="12700" cap="flat" cmpd="sng" algn="ctr">
            <a:solidFill>
              <a:sysClr val="windowText" lastClr="000000"/>
            </a:solidFill>
            <a:prstDash val="solid"/>
          </a:ln>
          <a:effectLst/>
        </p:spPr>
      </p:cxnSp>
      <p:cxnSp>
        <p:nvCxnSpPr>
          <p:cNvPr id="515" name="Straight Connector 514"/>
          <p:cNvCxnSpPr>
            <a:stCxn id="516" idx="0"/>
            <a:endCxn id="559" idx="0"/>
          </p:cNvCxnSpPr>
          <p:nvPr/>
        </p:nvCxnSpPr>
        <p:spPr>
          <a:xfrm rot="16200000" flipH="1" flipV="1">
            <a:off x="5552683" y="483021"/>
            <a:ext cx="1311294" cy="2594741"/>
          </a:xfrm>
          <a:prstGeom prst="line">
            <a:avLst/>
          </a:prstGeom>
          <a:noFill/>
          <a:ln w="12700" cap="flat" cmpd="sng" algn="ctr">
            <a:solidFill>
              <a:sysClr val="windowText" lastClr="000000"/>
            </a:solidFill>
            <a:prstDash val="solid"/>
          </a:ln>
          <a:effectLst/>
        </p:spPr>
      </p:cxnSp>
      <p:sp>
        <p:nvSpPr>
          <p:cNvPr id="516" name="Rounded Rectangle 515"/>
          <p:cNvSpPr/>
          <p:nvPr/>
        </p:nvSpPr>
        <p:spPr>
          <a:xfrm>
            <a:off x="6781800" y="1124746"/>
            <a:ext cx="1447800" cy="1676400"/>
          </a:xfrm>
          <a:prstGeom prst="roundRect">
            <a:avLst/>
          </a:prstGeom>
          <a:solidFill>
            <a:sysClr val="window" lastClr="FFFFFF">
              <a:lumMod val="95000"/>
            </a:sysClr>
          </a:solidFill>
          <a:ln w="19050" cap="flat" cmpd="sng" algn="ctr">
            <a:solidFill>
              <a:sysClr val="windowText" lastClr="000000"/>
            </a:solidFill>
            <a:prstDash val="solid"/>
          </a:ln>
          <a:effectLst/>
        </p:spPr>
        <p:txBody>
          <a:bodyPr lIns="91416" tIns="45709" rIns="91416" bIns="45709" rtlCol="0" anchor="ctr"/>
          <a:lstStyle/>
          <a:p>
            <a:pPr algn="ctr" defTabSz="914165">
              <a:defRPr/>
            </a:pPr>
            <a:endParaRPr lang="en-US" kern="0">
              <a:solidFill>
                <a:sysClr val="window" lastClr="FFFFFF"/>
              </a:solidFill>
              <a:latin typeface="Calibri"/>
            </a:endParaRPr>
          </a:p>
        </p:txBody>
      </p:sp>
      <p:sp>
        <p:nvSpPr>
          <p:cNvPr id="517" name="Rectangle 516"/>
          <p:cNvSpPr/>
          <p:nvPr/>
        </p:nvSpPr>
        <p:spPr>
          <a:xfrm>
            <a:off x="740510" y="2520122"/>
            <a:ext cx="2463338" cy="2349038"/>
          </a:xfrm>
          <a:prstGeom prst="rect">
            <a:avLst/>
          </a:prstGeom>
          <a:solidFill>
            <a:sysClr val="window" lastClr="FFFFFF">
              <a:lumMod val="85000"/>
            </a:sysClr>
          </a:solidFill>
          <a:ln w="25400" cap="flat" cmpd="sng" algn="ctr">
            <a:noFill/>
            <a:prstDash val="sysDash"/>
          </a:ln>
          <a:effectLst/>
        </p:spPr>
        <p:txBody>
          <a:bodyPr lIns="91416" tIns="45709" rIns="91416" bIns="45709" rtlCol="0" anchor="ctr"/>
          <a:lstStyle/>
          <a:p>
            <a:pPr algn="ctr" defTabSz="914165">
              <a:defRPr/>
            </a:pPr>
            <a:endParaRPr lang="en-US" kern="0" dirty="0">
              <a:solidFill>
                <a:sysClr val="window" lastClr="FFFFFF"/>
              </a:solidFill>
              <a:latin typeface="Calibri"/>
            </a:endParaRPr>
          </a:p>
        </p:txBody>
      </p:sp>
      <p:sp>
        <p:nvSpPr>
          <p:cNvPr id="518" name="Rounded Rectangle 517"/>
          <p:cNvSpPr/>
          <p:nvPr/>
        </p:nvSpPr>
        <p:spPr>
          <a:xfrm>
            <a:off x="1578710" y="3682211"/>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r>
              <a:rPr lang="en-US" sz="1000" kern="0" dirty="0">
                <a:solidFill>
                  <a:sysClr val="window" lastClr="FFFFFF"/>
                </a:solidFill>
                <a:latin typeface="Calibri"/>
              </a:rPr>
              <a:t>thread</a:t>
            </a:r>
            <a:endParaRPr lang="en-US" sz="1200" kern="0" dirty="0">
              <a:solidFill>
                <a:sysClr val="window" lastClr="FFFFFF"/>
              </a:solidFill>
              <a:latin typeface="Calibri"/>
            </a:endParaRPr>
          </a:p>
        </p:txBody>
      </p:sp>
      <p:sp>
        <p:nvSpPr>
          <p:cNvPr id="519" name="TextBox 518"/>
          <p:cNvSpPr txBox="1"/>
          <p:nvPr/>
        </p:nvSpPr>
        <p:spPr>
          <a:xfrm>
            <a:off x="822960" y="4172750"/>
            <a:ext cx="2514600" cy="615553"/>
          </a:xfrm>
          <a:prstGeom prst="rect">
            <a:avLst/>
          </a:prstGeom>
          <a:noFill/>
        </p:spPr>
        <p:txBody>
          <a:bodyPr wrap="square" lIns="0" tIns="0" rIns="0" bIns="0" rtlCol="0">
            <a:spAutoFit/>
          </a:bodyPr>
          <a:lstStyle/>
          <a:p>
            <a:pPr defTabSz="914165">
              <a:defRPr/>
            </a:pPr>
            <a:r>
              <a:rPr lang="en-US" sz="2000" b="1" kern="0" dirty="0">
                <a:solidFill>
                  <a:sysClr val="windowText" lastClr="000000">
                    <a:lumMod val="85000"/>
                    <a:lumOff val="15000"/>
                  </a:sysClr>
                </a:solidFill>
                <a:latin typeface="Tahoma"/>
              </a:rPr>
              <a:t>Threads in the system</a:t>
            </a:r>
          </a:p>
        </p:txBody>
      </p:sp>
      <p:sp>
        <p:nvSpPr>
          <p:cNvPr id="520" name="Rounded Rectangle 519"/>
          <p:cNvSpPr/>
          <p:nvPr/>
        </p:nvSpPr>
        <p:spPr>
          <a:xfrm>
            <a:off x="2188310" y="3563145"/>
            <a:ext cx="838200" cy="533400"/>
          </a:xfrm>
          <a:prstGeom prst="roundRect">
            <a:avLst/>
          </a:prstGeom>
          <a:solidFill>
            <a:srgbClr val="C0504D">
              <a:lumMod val="75000"/>
            </a:srgbClr>
          </a:solidFill>
          <a:ln w="25400" cap="flat" cmpd="sng" algn="ctr">
            <a:solidFill>
              <a:srgbClr val="C0504D">
                <a:lumMod val="75000"/>
              </a:srgbClr>
            </a:solidFill>
            <a:prstDash val="solid"/>
          </a:ln>
          <a:effectLst/>
        </p:spPr>
        <p:txBody>
          <a:bodyPr lIns="0" tIns="45709" rIns="0" bIns="45709" rtlCol="0" anchor="ctr"/>
          <a:lstStyle/>
          <a:p>
            <a:pPr algn="ctr" defTabSz="914165">
              <a:defRPr/>
            </a:pPr>
            <a:r>
              <a:rPr lang="en-US" sz="1600" kern="0" dirty="0">
                <a:solidFill>
                  <a:sysClr val="window" lastClr="FFFFFF"/>
                </a:solidFill>
                <a:latin typeface="Calibri"/>
              </a:rPr>
              <a:t>thread</a:t>
            </a:r>
          </a:p>
        </p:txBody>
      </p:sp>
      <p:sp>
        <p:nvSpPr>
          <p:cNvPr id="521" name="Rounded Rectangle 520"/>
          <p:cNvSpPr/>
          <p:nvPr/>
        </p:nvSpPr>
        <p:spPr>
          <a:xfrm>
            <a:off x="1162772" y="2759279"/>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r>
              <a:rPr lang="en-US" sz="1000" kern="0" dirty="0">
                <a:solidFill>
                  <a:sysClr val="window" lastClr="FFFFFF"/>
                </a:solidFill>
                <a:latin typeface="Calibri"/>
              </a:rPr>
              <a:t>thread</a:t>
            </a:r>
            <a:endParaRPr lang="en-US" sz="1200" kern="0" dirty="0">
              <a:solidFill>
                <a:sysClr val="window" lastClr="FFFFFF"/>
              </a:solidFill>
              <a:latin typeface="Calibri"/>
            </a:endParaRPr>
          </a:p>
        </p:txBody>
      </p:sp>
      <p:sp>
        <p:nvSpPr>
          <p:cNvPr id="522" name="Rounded Rectangle 521"/>
          <p:cNvSpPr/>
          <p:nvPr/>
        </p:nvSpPr>
        <p:spPr>
          <a:xfrm>
            <a:off x="892910" y="2980513"/>
            <a:ext cx="838200" cy="533400"/>
          </a:xfrm>
          <a:prstGeom prst="roundRect">
            <a:avLst/>
          </a:prstGeom>
          <a:solidFill>
            <a:srgbClr val="C0504D">
              <a:lumMod val="75000"/>
            </a:srgbClr>
          </a:solidFill>
          <a:ln w="25400" cap="flat" cmpd="sng" algn="ctr">
            <a:solidFill>
              <a:srgbClr val="C0504D">
                <a:lumMod val="75000"/>
              </a:srgbClr>
            </a:solidFill>
            <a:prstDash val="solid"/>
          </a:ln>
          <a:effectLst/>
        </p:spPr>
        <p:txBody>
          <a:bodyPr lIns="0" tIns="45709" rIns="0" bIns="45709" rtlCol="0" anchor="ctr"/>
          <a:lstStyle/>
          <a:p>
            <a:pPr algn="ctr" defTabSz="914165">
              <a:defRPr/>
            </a:pPr>
            <a:r>
              <a:rPr lang="en-US" sz="1600" kern="0" dirty="0">
                <a:solidFill>
                  <a:sysClr val="window" lastClr="FFFFFF"/>
                </a:solidFill>
                <a:latin typeface="Calibri"/>
              </a:rPr>
              <a:t>thread</a:t>
            </a:r>
          </a:p>
        </p:txBody>
      </p:sp>
      <p:sp>
        <p:nvSpPr>
          <p:cNvPr id="523" name="Rounded Rectangle 522"/>
          <p:cNvSpPr/>
          <p:nvPr/>
        </p:nvSpPr>
        <p:spPr>
          <a:xfrm>
            <a:off x="2035910" y="2648745"/>
            <a:ext cx="838200" cy="533400"/>
          </a:xfrm>
          <a:prstGeom prst="roundRect">
            <a:avLst/>
          </a:prstGeom>
          <a:solidFill>
            <a:srgbClr val="C0504D">
              <a:lumMod val="75000"/>
            </a:srgbClr>
          </a:solidFill>
          <a:ln w="25400" cap="flat" cmpd="sng" algn="ctr">
            <a:solidFill>
              <a:srgbClr val="C0504D">
                <a:lumMod val="75000"/>
              </a:srgbClr>
            </a:solidFill>
            <a:prstDash val="solid"/>
          </a:ln>
          <a:effectLst/>
        </p:spPr>
        <p:txBody>
          <a:bodyPr lIns="0" tIns="45709" rIns="0" bIns="45709" rtlCol="0" anchor="ctr"/>
          <a:lstStyle/>
          <a:p>
            <a:pPr algn="ctr" defTabSz="914165">
              <a:defRPr/>
            </a:pPr>
            <a:r>
              <a:rPr lang="en-US" sz="1600" kern="0" dirty="0">
                <a:solidFill>
                  <a:sysClr val="window" lastClr="FFFFFF"/>
                </a:solidFill>
                <a:latin typeface="Calibri"/>
              </a:rPr>
              <a:t>thread</a:t>
            </a:r>
          </a:p>
        </p:txBody>
      </p:sp>
      <p:sp>
        <p:nvSpPr>
          <p:cNvPr id="524" name="Rounded Rectangle 523"/>
          <p:cNvSpPr/>
          <p:nvPr/>
        </p:nvSpPr>
        <p:spPr>
          <a:xfrm>
            <a:off x="2188310" y="3334550"/>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r>
              <a:rPr lang="en-US" sz="1000" kern="0" dirty="0">
                <a:solidFill>
                  <a:sysClr val="window" lastClr="FFFFFF"/>
                </a:solidFill>
                <a:latin typeface="Calibri"/>
              </a:rPr>
              <a:t>thread</a:t>
            </a:r>
            <a:endParaRPr lang="en-US" sz="1200" kern="0" dirty="0">
              <a:solidFill>
                <a:sysClr val="window" lastClr="FFFFFF"/>
              </a:solidFill>
              <a:latin typeface="Calibri"/>
            </a:endParaRPr>
          </a:p>
        </p:txBody>
      </p:sp>
      <p:sp>
        <p:nvSpPr>
          <p:cNvPr id="525" name="Rounded Rectangle 524"/>
          <p:cNvSpPr/>
          <p:nvPr/>
        </p:nvSpPr>
        <p:spPr>
          <a:xfrm>
            <a:off x="981781" y="3877472"/>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r>
              <a:rPr lang="en-US" sz="1000" kern="0" dirty="0">
                <a:solidFill>
                  <a:sysClr val="window" lastClr="FFFFFF"/>
                </a:solidFill>
                <a:latin typeface="Calibri"/>
              </a:rPr>
              <a:t>thread</a:t>
            </a:r>
            <a:endParaRPr lang="en-US" sz="1200" kern="0" dirty="0">
              <a:solidFill>
                <a:sysClr val="window" lastClr="FFFFFF"/>
              </a:solidFill>
              <a:latin typeface="Calibri"/>
            </a:endParaRPr>
          </a:p>
        </p:txBody>
      </p:sp>
      <p:grpSp>
        <p:nvGrpSpPr>
          <p:cNvPr id="526" name="Group 525"/>
          <p:cNvGrpSpPr/>
          <p:nvPr/>
        </p:nvGrpSpPr>
        <p:grpSpPr>
          <a:xfrm>
            <a:off x="4093310" y="4096545"/>
            <a:ext cx="1828800" cy="1166778"/>
            <a:chOff x="3581400" y="4167223"/>
            <a:chExt cx="1828800" cy="1166778"/>
          </a:xfrm>
        </p:grpSpPr>
        <p:sp>
          <p:nvSpPr>
            <p:cNvPr id="527" name="Rectangle 526"/>
            <p:cNvSpPr/>
            <p:nvPr/>
          </p:nvSpPr>
          <p:spPr>
            <a:xfrm>
              <a:off x="3581400" y="4167223"/>
              <a:ext cx="1828800" cy="1166778"/>
            </a:xfrm>
            <a:prstGeom prst="rect">
              <a:avLst/>
            </a:prstGeom>
            <a:noFill/>
            <a:ln w="38100" cap="flat" cmpd="sng" algn="ctr">
              <a:solidFill>
                <a:srgbClr val="C0504D">
                  <a:lumMod val="75000"/>
                </a:srgbClr>
              </a:solidFill>
              <a:prstDash val="solid"/>
            </a:ln>
            <a:effectLst/>
          </p:spPr>
          <p:txBody>
            <a:bodyPr rtlCol="0" anchor="ctr"/>
            <a:lstStyle/>
            <a:p>
              <a:pPr algn="ctr" defTabSz="914165">
                <a:defRPr/>
              </a:pPr>
              <a:endParaRPr lang="en-US" kern="0" dirty="0">
                <a:solidFill>
                  <a:sysClr val="window" lastClr="FFFFFF"/>
                </a:solidFill>
                <a:latin typeface="Calibri"/>
              </a:endParaRPr>
            </a:p>
          </p:txBody>
        </p:sp>
        <p:sp>
          <p:nvSpPr>
            <p:cNvPr id="528" name="Rounded Rectangle 527"/>
            <p:cNvSpPr/>
            <p:nvPr/>
          </p:nvSpPr>
          <p:spPr>
            <a:xfrm>
              <a:off x="3697956" y="4267200"/>
              <a:ext cx="707290" cy="401749"/>
            </a:xfrm>
            <a:prstGeom prst="roundRect">
              <a:avLst/>
            </a:prstGeom>
            <a:solidFill>
              <a:srgbClr val="C0504D">
                <a:lumMod val="75000"/>
              </a:srgbClr>
            </a:solidFill>
            <a:ln w="25400" cap="flat" cmpd="sng" algn="ctr">
              <a:solidFill>
                <a:srgbClr val="C0504D">
                  <a:lumMod val="75000"/>
                </a:srgbClr>
              </a:solidFill>
              <a:prstDash val="solid"/>
            </a:ln>
            <a:effectLst/>
          </p:spPr>
          <p:txBody>
            <a:bodyPr lIns="0" rIns="0" rtlCol="0" anchor="ctr"/>
            <a:lstStyle/>
            <a:p>
              <a:pPr algn="ctr" defTabSz="914165">
                <a:defRPr/>
              </a:pPr>
              <a:endParaRPr lang="en-US" sz="1600" kern="0" dirty="0">
                <a:solidFill>
                  <a:sysClr val="window" lastClr="FFFFFF"/>
                </a:solidFill>
                <a:latin typeface="Calibri"/>
              </a:endParaRPr>
            </a:p>
          </p:txBody>
        </p:sp>
        <p:sp>
          <p:nvSpPr>
            <p:cNvPr id="529" name="Rounded Rectangle 528"/>
            <p:cNvSpPr/>
            <p:nvPr/>
          </p:nvSpPr>
          <p:spPr>
            <a:xfrm>
              <a:off x="4572000" y="4398851"/>
              <a:ext cx="707290" cy="401749"/>
            </a:xfrm>
            <a:prstGeom prst="roundRect">
              <a:avLst/>
            </a:prstGeom>
            <a:solidFill>
              <a:srgbClr val="C0504D">
                <a:lumMod val="75000"/>
              </a:srgbClr>
            </a:solidFill>
            <a:ln w="25400" cap="flat" cmpd="sng" algn="ctr">
              <a:solidFill>
                <a:srgbClr val="C0504D">
                  <a:lumMod val="75000"/>
                </a:srgbClr>
              </a:solidFill>
              <a:prstDash val="solid"/>
            </a:ln>
            <a:effectLst/>
          </p:spPr>
          <p:txBody>
            <a:bodyPr lIns="0" rIns="0" rtlCol="0" anchor="ctr"/>
            <a:lstStyle/>
            <a:p>
              <a:pPr algn="ctr" defTabSz="914165">
                <a:defRPr/>
              </a:pPr>
              <a:endParaRPr lang="en-US" sz="1600" kern="0" dirty="0">
                <a:solidFill>
                  <a:sysClr val="window" lastClr="FFFFFF"/>
                </a:solidFill>
                <a:latin typeface="Calibri"/>
              </a:endParaRPr>
            </a:p>
          </p:txBody>
        </p:sp>
        <p:sp>
          <p:nvSpPr>
            <p:cNvPr id="530" name="Rounded Rectangle 529"/>
            <p:cNvSpPr/>
            <p:nvPr/>
          </p:nvSpPr>
          <p:spPr>
            <a:xfrm>
              <a:off x="3810000" y="4818890"/>
              <a:ext cx="707290" cy="401749"/>
            </a:xfrm>
            <a:prstGeom prst="roundRect">
              <a:avLst/>
            </a:prstGeom>
            <a:solidFill>
              <a:srgbClr val="C0504D">
                <a:lumMod val="75000"/>
              </a:srgbClr>
            </a:solidFill>
            <a:ln w="25400" cap="flat" cmpd="sng" algn="ctr">
              <a:solidFill>
                <a:srgbClr val="C0504D">
                  <a:lumMod val="75000"/>
                </a:srgbClr>
              </a:solidFill>
              <a:prstDash val="solid"/>
            </a:ln>
            <a:effectLst/>
          </p:spPr>
          <p:txBody>
            <a:bodyPr lIns="0" rIns="0" rtlCol="0" anchor="ctr"/>
            <a:lstStyle/>
            <a:p>
              <a:pPr algn="ctr" defTabSz="914165">
                <a:defRPr/>
              </a:pPr>
              <a:endParaRPr lang="en-US" sz="1600" kern="0" dirty="0">
                <a:solidFill>
                  <a:sysClr val="window" lastClr="FFFFFF"/>
                </a:solidFill>
                <a:latin typeface="Calibri"/>
              </a:endParaRPr>
            </a:p>
          </p:txBody>
        </p:sp>
      </p:grpSp>
      <p:sp>
        <p:nvSpPr>
          <p:cNvPr id="531" name="TextBox 530"/>
          <p:cNvSpPr txBox="1"/>
          <p:nvPr/>
        </p:nvSpPr>
        <p:spPr>
          <a:xfrm>
            <a:off x="4108550" y="1628804"/>
            <a:ext cx="1600200" cy="748923"/>
          </a:xfrm>
          <a:prstGeom prst="rect">
            <a:avLst/>
          </a:prstGeom>
          <a:noFill/>
        </p:spPr>
        <p:txBody>
          <a:bodyPr wrap="square" lIns="0" tIns="0" rIns="0" bIns="0" rtlCol="0">
            <a:spAutoFit/>
          </a:bodyPr>
          <a:lstStyle/>
          <a:p>
            <a:pPr algn="ctr" defTabSz="914165">
              <a:lnSpc>
                <a:spcPct val="80000"/>
              </a:lnSpc>
              <a:defRPr/>
            </a:pPr>
            <a:r>
              <a:rPr lang="en-US" sz="2000" b="1" kern="0" dirty="0">
                <a:solidFill>
                  <a:srgbClr val="4F81BD">
                    <a:lumMod val="75000"/>
                  </a:srgbClr>
                </a:solidFill>
                <a:latin typeface="Tahoma"/>
              </a:rPr>
              <a:t>Non-intensive </a:t>
            </a:r>
          </a:p>
          <a:p>
            <a:pPr algn="ctr" defTabSz="914165">
              <a:lnSpc>
                <a:spcPct val="80000"/>
              </a:lnSpc>
              <a:defRPr/>
            </a:pPr>
            <a:r>
              <a:rPr lang="en-US" sz="2000" b="1" kern="0" dirty="0">
                <a:solidFill>
                  <a:srgbClr val="4F81BD">
                    <a:lumMod val="75000"/>
                  </a:srgbClr>
                </a:solidFill>
                <a:latin typeface="Tahoma"/>
              </a:rPr>
              <a:t>cluster</a:t>
            </a:r>
          </a:p>
        </p:txBody>
      </p:sp>
      <p:sp>
        <p:nvSpPr>
          <p:cNvPr id="532" name="TextBox 531"/>
          <p:cNvSpPr txBox="1"/>
          <p:nvPr/>
        </p:nvSpPr>
        <p:spPr>
          <a:xfrm>
            <a:off x="3962401" y="5368169"/>
            <a:ext cx="2133600" cy="530194"/>
          </a:xfrm>
          <a:prstGeom prst="rect">
            <a:avLst/>
          </a:prstGeom>
          <a:noFill/>
        </p:spPr>
        <p:txBody>
          <a:bodyPr wrap="square" lIns="0" tIns="0" rIns="0" bIns="0" rtlCol="0">
            <a:spAutoFit/>
          </a:bodyPr>
          <a:lstStyle/>
          <a:p>
            <a:pPr algn="ctr" defTabSz="914165">
              <a:lnSpc>
                <a:spcPct val="80000"/>
              </a:lnSpc>
              <a:defRPr/>
            </a:pPr>
            <a:r>
              <a:rPr lang="en-US" sz="2100" b="1" kern="0" dirty="0">
                <a:solidFill>
                  <a:srgbClr val="C0504D">
                    <a:lumMod val="75000"/>
                  </a:srgbClr>
                </a:solidFill>
                <a:latin typeface="Tahoma"/>
              </a:rPr>
              <a:t>Intensive cluster</a:t>
            </a:r>
          </a:p>
        </p:txBody>
      </p:sp>
      <p:sp>
        <p:nvSpPr>
          <p:cNvPr id="533" name="Right Arrow 532"/>
          <p:cNvSpPr/>
          <p:nvPr/>
        </p:nvSpPr>
        <p:spPr>
          <a:xfrm rot="18900000">
            <a:off x="3426000" y="2858855"/>
            <a:ext cx="457200" cy="457200"/>
          </a:xfrm>
          <a:prstGeom prst="rightArrow">
            <a:avLst/>
          </a:prstGeom>
          <a:solidFill>
            <a:sysClr val="windowText" lastClr="000000"/>
          </a:solidFill>
          <a:ln w="25400" cap="flat" cmpd="sng" algn="ctr">
            <a:solidFill>
              <a:sysClr val="windowText" lastClr="000000">
                <a:shade val="50000"/>
              </a:sysClr>
            </a:solidFill>
            <a:prstDash val="solid"/>
          </a:ln>
          <a:effectLst/>
        </p:spPr>
        <p:txBody>
          <a:bodyPr lIns="91416" tIns="45709" rIns="91416" bIns="45709" rtlCol="0" anchor="ctr"/>
          <a:lstStyle/>
          <a:p>
            <a:pPr algn="ctr" defTabSz="914165">
              <a:defRPr/>
            </a:pPr>
            <a:endParaRPr lang="en-US" kern="0" dirty="0">
              <a:solidFill>
                <a:sysClr val="window" lastClr="FFFFFF"/>
              </a:solidFill>
              <a:latin typeface="Calibri"/>
            </a:endParaRPr>
          </a:p>
        </p:txBody>
      </p:sp>
      <p:sp>
        <p:nvSpPr>
          <p:cNvPr id="534" name="Rounded Rectangle 533"/>
          <p:cNvSpPr/>
          <p:nvPr/>
        </p:nvSpPr>
        <p:spPr>
          <a:xfrm>
            <a:off x="892910" y="2980513"/>
            <a:ext cx="838200" cy="53340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r>
              <a:rPr lang="en-US" sz="1600" kern="0" dirty="0">
                <a:solidFill>
                  <a:sysClr val="window" lastClr="FFFFFF"/>
                </a:solidFill>
                <a:latin typeface="Calibri"/>
              </a:rPr>
              <a:t>thread</a:t>
            </a:r>
          </a:p>
        </p:txBody>
      </p:sp>
      <p:sp>
        <p:nvSpPr>
          <p:cNvPr id="535" name="Rounded Rectangle 534"/>
          <p:cNvSpPr/>
          <p:nvPr/>
        </p:nvSpPr>
        <p:spPr>
          <a:xfrm>
            <a:off x="2188310" y="3563145"/>
            <a:ext cx="838200" cy="53340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r>
              <a:rPr lang="en-US" sz="1600" kern="0" dirty="0">
                <a:solidFill>
                  <a:sysClr val="window" lastClr="FFFFFF"/>
                </a:solidFill>
                <a:latin typeface="Calibri"/>
              </a:rPr>
              <a:t>thread</a:t>
            </a:r>
          </a:p>
        </p:txBody>
      </p:sp>
      <p:sp>
        <p:nvSpPr>
          <p:cNvPr id="536" name="Rounded Rectangle 535"/>
          <p:cNvSpPr/>
          <p:nvPr/>
        </p:nvSpPr>
        <p:spPr>
          <a:xfrm>
            <a:off x="2035910" y="2648745"/>
            <a:ext cx="838200" cy="53340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r>
              <a:rPr lang="en-US" sz="1600" kern="0" dirty="0">
                <a:solidFill>
                  <a:sysClr val="window" lastClr="FFFFFF"/>
                </a:solidFill>
                <a:latin typeface="Calibri"/>
              </a:rPr>
              <a:t>thread</a:t>
            </a:r>
          </a:p>
        </p:txBody>
      </p:sp>
      <p:sp>
        <p:nvSpPr>
          <p:cNvPr id="537" name="TextBox 536"/>
          <p:cNvSpPr txBox="1"/>
          <p:nvPr/>
        </p:nvSpPr>
        <p:spPr>
          <a:xfrm>
            <a:off x="107247" y="1916833"/>
            <a:ext cx="3456642" cy="323165"/>
          </a:xfrm>
          <a:prstGeom prst="rect">
            <a:avLst/>
          </a:prstGeom>
          <a:noFill/>
        </p:spPr>
        <p:txBody>
          <a:bodyPr wrap="square" lIns="0" tIns="0" rIns="0" bIns="0" rtlCol="0">
            <a:spAutoFit/>
          </a:bodyPr>
          <a:lstStyle/>
          <a:p>
            <a:pPr algn="ctr" defTabSz="914165">
              <a:defRPr/>
            </a:pPr>
            <a:r>
              <a:rPr lang="en-US" sz="2100" b="1" kern="0" dirty="0">
                <a:solidFill>
                  <a:srgbClr val="4F81BD">
                    <a:lumMod val="75000"/>
                  </a:srgbClr>
                </a:solidFill>
                <a:latin typeface="Tahoma"/>
              </a:rPr>
              <a:t>Memory-non-intensive </a:t>
            </a:r>
          </a:p>
        </p:txBody>
      </p:sp>
      <p:cxnSp>
        <p:nvCxnSpPr>
          <p:cNvPr id="538" name="Curved Connector 537"/>
          <p:cNvCxnSpPr>
            <a:stCxn id="521" idx="0"/>
          </p:cNvCxnSpPr>
          <p:nvPr/>
        </p:nvCxnSpPr>
        <p:spPr>
          <a:xfrm rot="5400000" flipH="1" flipV="1">
            <a:off x="1372333" y="2295911"/>
            <a:ext cx="482402" cy="444324"/>
          </a:xfrm>
          <a:prstGeom prst="curvedConnector3">
            <a:avLst>
              <a:gd name="adj1" fmla="val 50000"/>
            </a:avLst>
          </a:prstGeom>
          <a:noFill/>
          <a:ln w="19050" cap="flat" cmpd="sng" algn="ctr">
            <a:solidFill>
              <a:srgbClr val="4F81BD">
                <a:lumMod val="75000"/>
              </a:srgbClr>
            </a:solidFill>
            <a:prstDash val="solid"/>
            <a:tailEnd type="triangle"/>
          </a:ln>
          <a:effectLst/>
        </p:spPr>
      </p:cxnSp>
      <p:cxnSp>
        <p:nvCxnSpPr>
          <p:cNvPr id="539" name="Curved Connector 538"/>
          <p:cNvCxnSpPr>
            <a:stCxn id="535" idx="2"/>
            <a:endCxn id="540" idx="0"/>
          </p:cNvCxnSpPr>
          <p:nvPr/>
        </p:nvCxnSpPr>
        <p:spPr>
          <a:xfrm rot="5400000">
            <a:off x="1833168" y="4157638"/>
            <a:ext cx="835331" cy="713155"/>
          </a:xfrm>
          <a:prstGeom prst="curvedConnector3">
            <a:avLst>
              <a:gd name="adj1" fmla="val 50000"/>
            </a:avLst>
          </a:prstGeom>
          <a:noFill/>
          <a:ln w="19050" cap="flat" cmpd="sng" algn="ctr">
            <a:solidFill>
              <a:srgbClr val="C0504D">
                <a:lumMod val="75000"/>
              </a:srgbClr>
            </a:solidFill>
            <a:prstDash val="solid"/>
            <a:tailEnd type="triangle"/>
          </a:ln>
          <a:effectLst/>
        </p:spPr>
      </p:cxnSp>
      <p:sp>
        <p:nvSpPr>
          <p:cNvPr id="540" name="TextBox 539"/>
          <p:cNvSpPr txBox="1"/>
          <p:nvPr/>
        </p:nvSpPr>
        <p:spPr>
          <a:xfrm>
            <a:off x="609600" y="4931876"/>
            <a:ext cx="2569310" cy="369332"/>
          </a:xfrm>
          <a:prstGeom prst="rect">
            <a:avLst/>
          </a:prstGeom>
          <a:noFill/>
        </p:spPr>
        <p:txBody>
          <a:bodyPr wrap="square" lIns="0" tIns="0" rIns="0" bIns="0" rtlCol="0">
            <a:spAutoFit/>
          </a:bodyPr>
          <a:lstStyle/>
          <a:p>
            <a:pPr algn="ctr" defTabSz="914165">
              <a:defRPr/>
            </a:pPr>
            <a:r>
              <a:rPr lang="en-US" sz="2100" b="1" kern="0" dirty="0">
                <a:solidFill>
                  <a:srgbClr val="C0504D">
                    <a:lumMod val="75000"/>
                  </a:srgbClr>
                </a:solidFill>
                <a:latin typeface="Tahoma"/>
              </a:rPr>
              <a:t>Memory-intensive</a:t>
            </a:r>
            <a:r>
              <a:rPr lang="en-US" sz="2400" b="1" kern="0" dirty="0">
                <a:solidFill>
                  <a:srgbClr val="C0504D">
                    <a:lumMod val="75000"/>
                  </a:srgbClr>
                </a:solidFill>
                <a:latin typeface="Tahoma"/>
              </a:rPr>
              <a:t> </a:t>
            </a:r>
          </a:p>
        </p:txBody>
      </p:sp>
      <p:sp>
        <p:nvSpPr>
          <p:cNvPr id="541" name="Right Arrow 540"/>
          <p:cNvSpPr/>
          <p:nvPr/>
        </p:nvSpPr>
        <p:spPr>
          <a:xfrm rot="2700000">
            <a:off x="3426000" y="3697055"/>
            <a:ext cx="457200" cy="457200"/>
          </a:xfrm>
          <a:prstGeom prst="rightArrow">
            <a:avLst/>
          </a:prstGeom>
          <a:solidFill>
            <a:sysClr val="windowText" lastClr="000000"/>
          </a:solidFill>
          <a:ln w="25400" cap="flat" cmpd="sng" algn="ctr">
            <a:solidFill>
              <a:sysClr val="windowText" lastClr="000000">
                <a:shade val="50000"/>
              </a:sysClr>
            </a:solidFill>
            <a:prstDash val="solid"/>
          </a:ln>
          <a:effectLst/>
        </p:spPr>
        <p:txBody>
          <a:bodyPr lIns="91416" tIns="45709" rIns="91416" bIns="45709" rtlCol="0" anchor="ctr"/>
          <a:lstStyle/>
          <a:p>
            <a:pPr algn="ctr" defTabSz="914165">
              <a:defRPr/>
            </a:pPr>
            <a:endParaRPr lang="en-US" kern="0" dirty="0">
              <a:solidFill>
                <a:sysClr val="window" lastClr="FFFFFF"/>
              </a:solidFill>
              <a:latin typeface="Calibri"/>
            </a:endParaRPr>
          </a:p>
        </p:txBody>
      </p:sp>
      <p:sp>
        <p:nvSpPr>
          <p:cNvPr id="542" name="Rectangle 541"/>
          <p:cNvSpPr/>
          <p:nvPr/>
        </p:nvSpPr>
        <p:spPr>
          <a:xfrm>
            <a:off x="4076569" y="3334546"/>
            <a:ext cx="1724786" cy="371855"/>
          </a:xfrm>
          <a:prstGeom prst="rect">
            <a:avLst/>
          </a:prstGeom>
        </p:spPr>
        <p:txBody>
          <a:bodyPr wrap="none" lIns="91416" tIns="45709" rIns="91416" bIns="45709">
            <a:spAutoFit/>
          </a:bodyPr>
          <a:lstStyle/>
          <a:p>
            <a:pPr algn="ctr" defTabSz="914165">
              <a:lnSpc>
                <a:spcPct val="80000"/>
              </a:lnSpc>
              <a:defRPr/>
            </a:pPr>
            <a:r>
              <a:rPr lang="en-US" sz="2200" b="1" i="1" kern="0" dirty="0">
                <a:solidFill>
                  <a:srgbClr val="FF0000"/>
                </a:solidFill>
                <a:latin typeface="Tahoma"/>
              </a:rPr>
              <a:t>Prioritized</a:t>
            </a:r>
          </a:p>
        </p:txBody>
      </p:sp>
      <p:sp>
        <p:nvSpPr>
          <p:cNvPr id="543" name="Rounded Rectangle 542"/>
          <p:cNvSpPr/>
          <p:nvPr/>
        </p:nvSpPr>
        <p:spPr>
          <a:xfrm>
            <a:off x="7586589" y="1793080"/>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endParaRPr lang="en-US" sz="1000" kern="0" dirty="0">
              <a:solidFill>
                <a:sysClr val="window" lastClr="FFFFFF"/>
              </a:solidFill>
              <a:latin typeface="Calibri"/>
            </a:endParaRPr>
          </a:p>
        </p:txBody>
      </p:sp>
      <p:sp>
        <p:nvSpPr>
          <p:cNvPr id="544" name="Rounded Rectangle 543"/>
          <p:cNvSpPr/>
          <p:nvPr/>
        </p:nvSpPr>
        <p:spPr>
          <a:xfrm>
            <a:off x="7563148" y="1965678"/>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endParaRPr lang="en-US" sz="1100" kern="0" dirty="0">
              <a:solidFill>
                <a:sysClr val="window" lastClr="FFFFFF"/>
              </a:solidFill>
              <a:latin typeface="Calibri"/>
            </a:endParaRPr>
          </a:p>
        </p:txBody>
      </p:sp>
      <p:sp>
        <p:nvSpPr>
          <p:cNvPr id="545" name="Rounded Rectangle 544"/>
          <p:cNvSpPr/>
          <p:nvPr/>
        </p:nvSpPr>
        <p:spPr>
          <a:xfrm>
            <a:off x="7525043" y="2174654"/>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endParaRPr lang="en-US" sz="1200" kern="0" dirty="0">
              <a:solidFill>
                <a:sysClr val="window" lastClr="FFFFFF"/>
              </a:solidFill>
              <a:latin typeface="Calibri"/>
            </a:endParaRPr>
          </a:p>
        </p:txBody>
      </p:sp>
      <p:sp>
        <p:nvSpPr>
          <p:cNvPr id="546" name="Rounded Rectangle 545"/>
          <p:cNvSpPr/>
          <p:nvPr/>
        </p:nvSpPr>
        <p:spPr>
          <a:xfrm>
            <a:off x="7480495" y="2420146"/>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9" rIns="0" bIns="45709" rtlCol="0" anchor="ctr"/>
          <a:lstStyle/>
          <a:p>
            <a:pPr algn="ctr" defTabSz="914165">
              <a:defRPr/>
            </a:pPr>
            <a:endParaRPr lang="en-US" sz="1200" kern="0" dirty="0">
              <a:solidFill>
                <a:sysClr val="window" lastClr="FFFFFF"/>
              </a:solidFill>
              <a:latin typeface="Calibri"/>
            </a:endParaRPr>
          </a:p>
        </p:txBody>
      </p:sp>
      <p:cxnSp>
        <p:nvCxnSpPr>
          <p:cNvPr id="547" name="Straight Arrow Connector 546"/>
          <p:cNvCxnSpPr/>
          <p:nvPr/>
        </p:nvCxnSpPr>
        <p:spPr>
          <a:xfrm rot="5400000" flipH="1" flipV="1">
            <a:off x="6785138" y="2153449"/>
            <a:ext cx="990600" cy="1"/>
          </a:xfrm>
          <a:prstGeom prst="straightConnector1">
            <a:avLst/>
          </a:prstGeom>
          <a:noFill/>
          <a:ln w="44450" cap="flat" cmpd="sng" algn="ctr">
            <a:solidFill>
              <a:sysClr val="windowText" lastClr="000000"/>
            </a:solidFill>
            <a:prstDash val="solid"/>
            <a:headEnd type="none" w="lg" len="lg"/>
            <a:tailEnd type="triangle" w="lg" len="lg"/>
          </a:ln>
          <a:effectLst/>
        </p:spPr>
      </p:cxnSp>
      <p:sp>
        <p:nvSpPr>
          <p:cNvPr id="548" name="TextBox 547"/>
          <p:cNvSpPr txBox="1"/>
          <p:nvPr/>
        </p:nvSpPr>
        <p:spPr>
          <a:xfrm>
            <a:off x="6885374" y="1193303"/>
            <a:ext cx="787831" cy="498813"/>
          </a:xfrm>
          <a:prstGeom prst="rect">
            <a:avLst/>
          </a:prstGeom>
          <a:noFill/>
        </p:spPr>
        <p:txBody>
          <a:bodyPr wrap="square" lIns="0" tIns="45709" rIns="0" bIns="45709" rtlCol="0">
            <a:spAutoFit/>
          </a:bodyPr>
          <a:lstStyle/>
          <a:p>
            <a:pPr algn="ctr" defTabSz="914165">
              <a:lnSpc>
                <a:spcPct val="80000"/>
              </a:lnSpc>
              <a:defRPr/>
            </a:pPr>
            <a:r>
              <a:rPr lang="en-US" sz="1600" i="1" kern="0" dirty="0">
                <a:solidFill>
                  <a:sysClr val="windowText" lastClr="000000"/>
                </a:solidFill>
                <a:latin typeface="Tahoma"/>
              </a:rPr>
              <a:t>higher</a:t>
            </a:r>
          </a:p>
          <a:p>
            <a:pPr algn="ctr" defTabSz="914165">
              <a:lnSpc>
                <a:spcPct val="80000"/>
              </a:lnSpc>
              <a:defRPr/>
            </a:pPr>
            <a:r>
              <a:rPr lang="en-US" sz="1600" i="1" kern="0" dirty="0">
                <a:solidFill>
                  <a:sysClr val="windowText" lastClr="000000"/>
                </a:solidFill>
                <a:latin typeface="Tahoma"/>
              </a:rPr>
              <a:t>priority</a:t>
            </a:r>
          </a:p>
        </p:txBody>
      </p:sp>
      <p:sp>
        <p:nvSpPr>
          <p:cNvPr id="549" name="Rounded Rectangle 548"/>
          <p:cNvSpPr/>
          <p:nvPr/>
        </p:nvSpPr>
        <p:spPr>
          <a:xfrm>
            <a:off x="6629400" y="3182145"/>
            <a:ext cx="1828800" cy="2286000"/>
          </a:xfrm>
          <a:prstGeom prst="roundRect">
            <a:avLst/>
          </a:prstGeom>
          <a:solidFill>
            <a:sysClr val="window" lastClr="FFFFFF">
              <a:lumMod val="95000"/>
            </a:sysClr>
          </a:solidFill>
          <a:ln w="19050" cap="flat" cmpd="sng" algn="ctr">
            <a:solidFill>
              <a:sysClr val="windowText" lastClr="000000"/>
            </a:solidFill>
            <a:prstDash val="solid"/>
          </a:ln>
          <a:effectLst/>
        </p:spPr>
        <p:txBody>
          <a:bodyPr lIns="91416" tIns="45709" rIns="91416" bIns="45709" rtlCol="0" anchor="ctr"/>
          <a:lstStyle/>
          <a:p>
            <a:pPr algn="ctr" defTabSz="914165">
              <a:defRPr/>
            </a:pPr>
            <a:endParaRPr lang="en-US" kern="0">
              <a:solidFill>
                <a:sysClr val="window" lastClr="FFFFFF"/>
              </a:solidFill>
              <a:latin typeface="Calibri"/>
            </a:endParaRPr>
          </a:p>
        </p:txBody>
      </p:sp>
      <p:sp>
        <p:nvSpPr>
          <p:cNvPr id="550" name="Rounded Rectangle 549"/>
          <p:cNvSpPr/>
          <p:nvPr/>
        </p:nvSpPr>
        <p:spPr>
          <a:xfrm>
            <a:off x="7522310" y="3867945"/>
            <a:ext cx="707290" cy="401749"/>
          </a:xfrm>
          <a:prstGeom prst="roundRect">
            <a:avLst/>
          </a:prstGeom>
          <a:solidFill>
            <a:srgbClr val="C0504D">
              <a:lumMod val="75000"/>
            </a:srgbClr>
          </a:solidFill>
          <a:ln w="25400" cap="flat" cmpd="sng" algn="ctr">
            <a:solidFill>
              <a:srgbClr val="C0504D">
                <a:lumMod val="75000"/>
              </a:srgbClr>
            </a:solidFill>
            <a:prstDash val="solid"/>
          </a:ln>
          <a:effectLst/>
        </p:spPr>
        <p:txBody>
          <a:bodyPr lIns="0" tIns="45709" rIns="0" bIns="45709" rtlCol="0" anchor="ctr"/>
          <a:lstStyle/>
          <a:p>
            <a:pPr algn="ctr" defTabSz="914165">
              <a:defRPr/>
            </a:pPr>
            <a:endParaRPr lang="en-US" sz="1600" kern="0" dirty="0">
              <a:solidFill>
                <a:sysClr val="window" lastClr="FFFFFF"/>
              </a:solidFill>
              <a:latin typeface="Calibri"/>
            </a:endParaRPr>
          </a:p>
        </p:txBody>
      </p:sp>
      <p:sp>
        <p:nvSpPr>
          <p:cNvPr id="551" name="Rounded Rectangle 550"/>
          <p:cNvSpPr/>
          <p:nvPr/>
        </p:nvSpPr>
        <p:spPr>
          <a:xfrm>
            <a:off x="7522315" y="4363246"/>
            <a:ext cx="707290" cy="401749"/>
          </a:xfrm>
          <a:prstGeom prst="roundRect">
            <a:avLst/>
          </a:prstGeom>
          <a:solidFill>
            <a:srgbClr val="C0504D">
              <a:lumMod val="75000"/>
            </a:srgbClr>
          </a:solidFill>
          <a:ln w="25400" cap="flat" cmpd="sng" algn="ctr">
            <a:solidFill>
              <a:srgbClr val="C0504D">
                <a:lumMod val="75000"/>
              </a:srgbClr>
            </a:solidFill>
            <a:prstDash val="solid"/>
          </a:ln>
          <a:effectLst/>
        </p:spPr>
        <p:txBody>
          <a:bodyPr lIns="0" tIns="45709" rIns="0" bIns="45709" rtlCol="0" anchor="ctr"/>
          <a:lstStyle/>
          <a:p>
            <a:pPr algn="ctr" defTabSz="914165">
              <a:defRPr/>
            </a:pPr>
            <a:endParaRPr lang="en-US" sz="1600" kern="0" dirty="0">
              <a:solidFill>
                <a:sysClr val="window" lastClr="FFFFFF"/>
              </a:solidFill>
              <a:latin typeface="Calibri"/>
            </a:endParaRPr>
          </a:p>
        </p:txBody>
      </p:sp>
      <p:cxnSp>
        <p:nvCxnSpPr>
          <p:cNvPr id="552" name="Straight Arrow Connector 551"/>
          <p:cNvCxnSpPr/>
          <p:nvPr/>
        </p:nvCxnSpPr>
        <p:spPr>
          <a:xfrm rot="16200000" flipV="1">
            <a:off x="6413069" y="4515646"/>
            <a:ext cx="1447802" cy="2"/>
          </a:xfrm>
          <a:prstGeom prst="straightConnector1">
            <a:avLst/>
          </a:prstGeom>
          <a:noFill/>
          <a:ln w="44450" cap="flat" cmpd="sng" algn="ctr">
            <a:solidFill>
              <a:sysClr val="windowText" lastClr="000000"/>
            </a:solidFill>
            <a:prstDash val="solid"/>
            <a:headEnd type="none" w="lg" len="lg"/>
            <a:tailEnd type="triangle" w="lg" len="lg"/>
          </a:ln>
          <a:effectLst/>
        </p:spPr>
      </p:cxnSp>
      <p:sp>
        <p:nvSpPr>
          <p:cNvPr id="553" name="TextBox 552"/>
          <p:cNvSpPr txBox="1"/>
          <p:nvPr/>
        </p:nvSpPr>
        <p:spPr>
          <a:xfrm>
            <a:off x="6741906" y="3315796"/>
            <a:ext cx="787831" cy="498813"/>
          </a:xfrm>
          <a:prstGeom prst="rect">
            <a:avLst/>
          </a:prstGeom>
          <a:noFill/>
        </p:spPr>
        <p:txBody>
          <a:bodyPr wrap="square" lIns="0" tIns="45709" rIns="0" bIns="45709" rtlCol="0">
            <a:spAutoFit/>
          </a:bodyPr>
          <a:lstStyle/>
          <a:p>
            <a:pPr algn="ctr" defTabSz="914165">
              <a:lnSpc>
                <a:spcPct val="80000"/>
              </a:lnSpc>
              <a:defRPr/>
            </a:pPr>
            <a:r>
              <a:rPr lang="en-US" sz="1600" i="1" kern="0" dirty="0">
                <a:solidFill>
                  <a:sysClr val="windowText" lastClr="000000"/>
                </a:solidFill>
                <a:latin typeface="Tahoma"/>
              </a:rPr>
              <a:t>higher</a:t>
            </a:r>
          </a:p>
          <a:p>
            <a:pPr algn="ctr" defTabSz="914165">
              <a:lnSpc>
                <a:spcPct val="80000"/>
              </a:lnSpc>
              <a:defRPr/>
            </a:pPr>
            <a:r>
              <a:rPr lang="en-US" sz="1600" i="1" kern="0" dirty="0">
                <a:solidFill>
                  <a:sysClr val="windowText" lastClr="000000"/>
                </a:solidFill>
                <a:latin typeface="Tahoma"/>
              </a:rPr>
              <a:t>priority</a:t>
            </a:r>
          </a:p>
        </p:txBody>
      </p:sp>
      <p:sp>
        <p:nvSpPr>
          <p:cNvPr id="554" name="Rounded Rectangle 553"/>
          <p:cNvSpPr/>
          <p:nvPr/>
        </p:nvSpPr>
        <p:spPr>
          <a:xfrm>
            <a:off x="7522310" y="4858547"/>
            <a:ext cx="707290" cy="401749"/>
          </a:xfrm>
          <a:prstGeom prst="roundRect">
            <a:avLst/>
          </a:prstGeom>
          <a:solidFill>
            <a:srgbClr val="C0504D">
              <a:lumMod val="75000"/>
            </a:srgbClr>
          </a:solidFill>
          <a:ln w="25400" cap="flat" cmpd="sng" algn="ctr">
            <a:solidFill>
              <a:srgbClr val="C0504D">
                <a:lumMod val="75000"/>
              </a:srgbClr>
            </a:solidFill>
            <a:prstDash val="solid"/>
          </a:ln>
          <a:effectLst/>
        </p:spPr>
        <p:txBody>
          <a:bodyPr lIns="0" tIns="45709" rIns="0" bIns="45709" rtlCol="0" anchor="ctr"/>
          <a:lstStyle/>
          <a:p>
            <a:pPr algn="ctr" defTabSz="914165">
              <a:defRPr/>
            </a:pPr>
            <a:endParaRPr lang="en-US" sz="1600" kern="0" dirty="0">
              <a:solidFill>
                <a:sysClr val="window" lastClr="FFFFFF"/>
              </a:solidFill>
              <a:latin typeface="Calibri"/>
            </a:endParaRPr>
          </a:p>
        </p:txBody>
      </p:sp>
      <p:sp>
        <p:nvSpPr>
          <p:cNvPr id="555" name="Oval 554"/>
          <p:cNvSpPr/>
          <p:nvPr/>
        </p:nvSpPr>
        <p:spPr>
          <a:xfrm rot="16200000">
            <a:off x="6813118" y="4432668"/>
            <a:ext cx="1447800" cy="318363"/>
          </a:xfrm>
          <a:prstGeom prst="ellipse">
            <a:avLst/>
          </a:prstGeom>
          <a:noFill/>
          <a:ln w="31750" cap="flat" cmpd="sng" algn="ctr">
            <a:solidFill>
              <a:srgbClr val="FF0000"/>
            </a:solidFill>
            <a:prstDash val="solid"/>
          </a:ln>
          <a:effectLst/>
        </p:spPr>
        <p:txBody>
          <a:bodyPr lIns="91416" tIns="45709" rIns="91416" bIns="45709" rtlCol="0" anchor="ctr"/>
          <a:lstStyle/>
          <a:p>
            <a:pPr algn="ctr" defTabSz="914165">
              <a:defRPr/>
            </a:pPr>
            <a:endParaRPr lang="en-US" kern="0">
              <a:solidFill>
                <a:sysClr val="window" lastClr="FFFFFF"/>
              </a:solidFill>
              <a:latin typeface="Calibri"/>
            </a:endParaRPr>
          </a:p>
        </p:txBody>
      </p:sp>
      <p:cxnSp>
        <p:nvCxnSpPr>
          <p:cNvPr id="556" name="Straight Arrow Connector 555"/>
          <p:cNvCxnSpPr/>
          <p:nvPr/>
        </p:nvCxnSpPr>
        <p:spPr>
          <a:xfrm rot="5400000">
            <a:off x="7353299" y="4591849"/>
            <a:ext cx="76200" cy="1"/>
          </a:xfrm>
          <a:prstGeom prst="straightConnector1">
            <a:avLst/>
          </a:prstGeom>
          <a:noFill/>
          <a:ln w="31750" cap="flat" cmpd="sng" algn="ctr">
            <a:solidFill>
              <a:srgbClr val="FF0000"/>
            </a:solidFill>
            <a:prstDash val="solid"/>
            <a:tailEnd type="arrow" w="lg" len="lg"/>
          </a:ln>
          <a:effectLst/>
        </p:spPr>
      </p:cxnSp>
      <p:cxnSp>
        <p:nvCxnSpPr>
          <p:cNvPr id="557" name="Straight Arrow Connector 556"/>
          <p:cNvCxnSpPr/>
          <p:nvPr/>
        </p:nvCxnSpPr>
        <p:spPr>
          <a:xfrm rot="5400000">
            <a:off x="7658100" y="4591849"/>
            <a:ext cx="76200" cy="1"/>
          </a:xfrm>
          <a:prstGeom prst="straightConnector1">
            <a:avLst/>
          </a:prstGeom>
          <a:noFill/>
          <a:ln w="31750" cap="flat" cmpd="sng" algn="ctr">
            <a:solidFill>
              <a:srgbClr val="FF0000"/>
            </a:solidFill>
            <a:prstDash val="solid"/>
            <a:headEnd type="arrow" w="lg" len="lg"/>
            <a:tailEnd type="none" w="lg" len="lg"/>
          </a:ln>
          <a:effectLst/>
        </p:spPr>
      </p:cxnSp>
      <p:grpSp>
        <p:nvGrpSpPr>
          <p:cNvPr id="558" name="Group 557"/>
          <p:cNvGrpSpPr/>
          <p:nvPr/>
        </p:nvGrpSpPr>
        <p:grpSpPr>
          <a:xfrm>
            <a:off x="4474310" y="2436040"/>
            <a:ext cx="873297" cy="746106"/>
            <a:chOff x="2271681" y="4560903"/>
            <a:chExt cx="1260486" cy="990600"/>
          </a:xfrm>
        </p:grpSpPr>
        <p:sp>
          <p:nvSpPr>
            <p:cNvPr id="559" name="Rectangle 558"/>
            <p:cNvSpPr/>
            <p:nvPr/>
          </p:nvSpPr>
          <p:spPr>
            <a:xfrm>
              <a:off x="2271681" y="4560903"/>
              <a:ext cx="1260486" cy="990600"/>
            </a:xfrm>
            <a:prstGeom prst="rect">
              <a:avLst/>
            </a:prstGeom>
            <a:solidFill>
              <a:sysClr val="window" lastClr="FFFFFF"/>
            </a:solidFill>
            <a:ln w="38100" cap="flat" cmpd="sng" algn="ctr">
              <a:solidFill>
                <a:srgbClr val="4F81BD">
                  <a:shade val="50000"/>
                </a:srgbClr>
              </a:solidFill>
              <a:prstDash val="solid"/>
            </a:ln>
            <a:effectLst/>
          </p:spPr>
          <p:txBody>
            <a:bodyPr rtlCol="0" anchor="ctr"/>
            <a:lstStyle/>
            <a:p>
              <a:pPr algn="ctr" defTabSz="914165">
                <a:defRPr/>
              </a:pPr>
              <a:endParaRPr lang="en-US" kern="0" dirty="0">
                <a:solidFill>
                  <a:sysClr val="window" lastClr="FFFFFF"/>
                </a:solidFill>
                <a:latin typeface="Calibri"/>
              </a:endParaRPr>
            </a:p>
          </p:txBody>
        </p:sp>
        <p:sp>
          <p:nvSpPr>
            <p:cNvPr id="560" name="Rounded Rectangle 559"/>
            <p:cNvSpPr/>
            <p:nvPr/>
          </p:nvSpPr>
          <p:spPr>
            <a:xfrm>
              <a:off x="2436776" y="4695858"/>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defTabSz="914165">
                <a:defRPr/>
              </a:pPr>
              <a:endParaRPr lang="en-US" sz="1200" kern="0" dirty="0">
                <a:solidFill>
                  <a:sysClr val="window" lastClr="FFFFFF"/>
                </a:solidFill>
                <a:latin typeface="Calibri"/>
              </a:endParaRPr>
            </a:p>
          </p:txBody>
        </p:sp>
        <p:sp>
          <p:nvSpPr>
            <p:cNvPr id="561" name="Rounded Rectangle 560"/>
            <p:cNvSpPr/>
            <p:nvPr/>
          </p:nvSpPr>
          <p:spPr>
            <a:xfrm>
              <a:off x="2527271" y="5097501"/>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defTabSz="914165">
                <a:defRPr/>
              </a:pPr>
              <a:endParaRPr lang="en-US" sz="1200" kern="0" dirty="0">
                <a:solidFill>
                  <a:sysClr val="window" lastClr="FFFFFF"/>
                </a:solidFill>
                <a:latin typeface="Calibri"/>
              </a:endParaRPr>
            </a:p>
          </p:txBody>
        </p:sp>
        <p:sp>
          <p:nvSpPr>
            <p:cNvPr id="562" name="Rounded Rectangle 561"/>
            <p:cNvSpPr/>
            <p:nvPr/>
          </p:nvSpPr>
          <p:spPr>
            <a:xfrm>
              <a:off x="2947958" y="4878423"/>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defTabSz="914165">
                <a:defRPr/>
              </a:pPr>
              <a:endParaRPr lang="en-US" sz="1200" kern="0" dirty="0">
                <a:solidFill>
                  <a:sysClr val="window" lastClr="FFFFFF"/>
                </a:solidFill>
                <a:latin typeface="Calibri"/>
              </a:endParaRPr>
            </a:p>
          </p:txBody>
        </p:sp>
        <p:sp>
          <p:nvSpPr>
            <p:cNvPr id="563" name="Rounded Rectangle 562"/>
            <p:cNvSpPr/>
            <p:nvPr/>
          </p:nvSpPr>
          <p:spPr>
            <a:xfrm>
              <a:off x="2727305" y="5316579"/>
              <a:ext cx="457200" cy="109539"/>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defTabSz="914165">
                <a:defRPr/>
              </a:pPr>
              <a:endParaRPr lang="en-US" sz="1200" kern="0" dirty="0">
                <a:solidFill>
                  <a:sysClr val="window" lastClr="FFFFFF"/>
                </a:solidFill>
                <a:latin typeface="Calibri"/>
              </a:endParaRPr>
            </a:p>
          </p:txBody>
        </p:sp>
      </p:grpSp>
      <p:sp>
        <p:nvSpPr>
          <p:cNvPr id="564" name="Wave 563"/>
          <p:cNvSpPr/>
          <p:nvPr/>
        </p:nvSpPr>
        <p:spPr>
          <a:xfrm>
            <a:off x="6781800" y="2578936"/>
            <a:ext cx="1447800" cy="457200"/>
          </a:xfrm>
          <a:prstGeom prst="wave">
            <a:avLst/>
          </a:prstGeom>
          <a:solidFill>
            <a:sysClr val="windowText" lastClr="000000"/>
          </a:solidFill>
          <a:ln w="25400" cap="flat" cmpd="sng" algn="ctr">
            <a:solidFill>
              <a:sysClr val="windowText" lastClr="000000"/>
            </a:solidFill>
            <a:prstDash val="solid"/>
          </a:ln>
          <a:effectLst/>
        </p:spPr>
        <p:txBody>
          <a:bodyPr lIns="91416" tIns="45709" rIns="91416" bIns="45709" rtlCol="0" anchor="ctr"/>
          <a:lstStyle/>
          <a:p>
            <a:pPr algn="ctr" defTabSz="914165">
              <a:defRPr/>
            </a:pPr>
            <a:r>
              <a:rPr lang="en-US" sz="2000" b="1" kern="0" dirty="0">
                <a:solidFill>
                  <a:sysClr val="window" lastClr="FFFFFF"/>
                </a:solidFill>
                <a:latin typeface="Calibri"/>
              </a:rPr>
              <a:t>Throughput</a:t>
            </a:r>
          </a:p>
        </p:txBody>
      </p:sp>
      <p:sp>
        <p:nvSpPr>
          <p:cNvPr id="565" name="Wave 564"/>
          <p:cNvSpPr/>
          <p:nvPr/>
        </p:nvSpPr>
        <p:spPr>
          <a:xfrm>
            <a:off x="6781800" y="5305070"/>
            <a:ext cx="1447800" cy="457200"/>
          </a:xfrm>
          <a:prstGeom prst="wave">
            <a:avLst/>
          </a:prstGeom>
          <a:solidFill>
            <a:sysClr val="windowText" lastClr="000000"/>
          </a:solidFill>
          <a:ln w="25400" cap="flat" cmpd="sng" algn="ctr">
            <a:solidFill>
              <a:sysClr val="windowText" lastClr="000000">
                <a:shade val="50000"/>
              </a:sysClr>
            </a:solidFill>
            <a:prstDash val="solid"/>
          </a:ln>
          <a:effectLst/>
        </p:spPr>
        <p:txBody>
          <a:bodyPr lIns="91416" tIns="45709" rIns="91416" bIns="45709" rtlCol="0" anchor="ctr"/>
          <a:lstStyle/>
          <a:p>
            <a:pPr algn="ctr" defTabSz="914165">
              <a:defRPr/>
            </a:pPr>
            <a:r>
              <a:rPr lang="en-US" sz="2000" b="1" kern="0" dirty="0">
                <a:solidFill>
                  <a:sysClr val="window" lastClr="FFFFFF"/>
                </a:solidFill>
                <a:latin typeface="Calibri"/>
              </a:rPr>
              <a:t>Fairness</a:t>
            </a:r>
          </a:p>
        </p:txBody>
      </p:sp>
      <p:sp>
        <p:nvSpPr>
          <p:cNvPr id="633" name="Title 1"/>
          <p:cNvSpPr>
            <a:spLocks noGrp="1"/>
          </p:cNvSpPr>
          <p:nvPr>
            <p:ph type="title"/>
          </p:nvPr>
        </p:nvSpPr>
        <p:spPr/>
        <p:txBody>
          <a:bodyPr/>
          <a:lstStyle/>
          <a:p>
            <a:r>
              <a:rPr lang="en-US" sz="3400" dirty="0"/>
              <a:t>An Example: Thread Cluster Memory Scheduling</a:t>
            </a:r>
          </a:p>
        </p:txBody>
      </p:sp>
      <p:sp>
        <p:nvSpPr>
          <p:cNvPr id="634" name="TextBox 633"/>
          <p:cNvSpPr txBox="1"/>
          <p:nvPr/>
        </p:nvSpPr>
        <p:spPr>
          <a:xfrm>
            <a:off x="5508105" y="5877273"/>
            <a:ext cx="3384376" cy="373659"/>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Figure: Kim et al., MICRO 2010</a:t>
            </a:r>
            <a:endParaRPr lang="en-US" dirty="0">
              <a:solidFill>
                <a:srgbClr val="000000"/>
              </a:solidFill>
              <a:latin typeface="Tahoma"/>
            </a:endParaRPr>
          </a:p>
        </p:txBody>
      </p:sp>
      <p:sp>
        <p:nvSpPr>
          <p:cNvPr id="62" name="Slide Number Placeholder 3"/>
          <p:cNvSpPr>
            <a:spLocks noGrp="1"/>
          </p:cNvSpPr>
          <p:nvPr>
            <p:ph type="sldNum" sz="quarter" idx="11"/>
          </p:nvPr>
        </p:nvSpPr>
        <p:spPr>
          <a:xfrm>
            <a:off x="6553200" y="6243638"/>
            <a:ext cx="2133600" cy="457200"/>
          </a:xfrm>
        </p:spPr>
        <p:txBody>
          <a:bodyPr/>
          <a:lstStyle/>
          <a:p>
            <a:fld id="{323594FA-E141-4234-AE05-360401972BE7}" type="slidenum">
              <a:rPr lang="en-US" altLang="en-US" smtClean="0">
                <a:solidFill>
                  <a:srgbClr val="000000"/>
                </a:solidFill>
              </a:rPr>
              <a:pPr/>
              <a:t>190</a:t>
            </a:fld>
            <a:endParaRPr lang="en-US" altLang="en-US" dirty="0">
              <a:solidFill>
                <a:srgbClr val="000000"/>
              </a:solidFill>
            </a:endParaRPr>
          </a:p>
        </p:txBody>
      </p:sp>
    </p:spTree>
    <p:custDataLst>
      <p:tags r:id="rId1"/>
    </p:custDataLst>
    <p:extLst>
      <p:ext uri="{BB962C8B-B14F-4D97-AF65-F5344CB8AC3E}">
        <p14:creationId xmlns:p14="http://schemas.microsoft.com/office/powerpoint/2010/main" val="725148579"/>
      </p:ext>
    </p:extLst>
  </p:cSld>
  <p:clrMapOvr>
    <a:masterClrMapping/>
  </p:clrMapOvr>
  <p:transition xmlns:p14="http://schemas.microsoft.com/office/powerpoint/2010/main" advTm="5024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9"/>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1"/>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52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5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534"/>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535"/>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5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536"/>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535"/>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534"/>
                                        </p:tgtEl>
                                        <p:attrNameLst>
                                          <p:attrName>style.visibility</p:attrName>
                                        </p:attrNameLst>
                                      </p:cBhvr>
                                      <p:to>
                                        <p:strVal val="hidden"/>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52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2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2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540"/>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53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3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5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53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32"/>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52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4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42"/>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11"/>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16"/>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543"/>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544"/>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45"/>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46"/>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547"/>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48"/>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515"/>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512"/>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549"/>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550"/>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551"/>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552"/>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553"/>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554"/>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514"/>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513"/>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555"/>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556"/>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557"/>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564"/>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 grpId="0" animBg="1"/>
      <p:bldP spid="516" grpId="0" animBg="1"/>
      <p:bldP spid="517" grpId="0" animBg="1"/>
      <p:bldP spid="518" grpId="0" animBg="1"/>
      <p:bldP spid="519" grpId="0"/>
      <p:bldP spid="520" grpId="0" animBg="1"/>
      <p:bldP spid="520" grpId="1" animBg="1"/>
      <p:bldP spid="521" grpId="0" animBg="1"/>
      <p:bldP spid="522" grpId="0" animBg="1"/>
      <p:bldP spid="522" grpId="1" animBg="1"/>
      <p:bldP spid="523" grpId="0" animBg="1"/>
      <p:bldP spid="523" grpId="1" animBg="1"/>
      <p:bldP spid="524" grpId="0" animBg="1"/>
      <p:bldP spid="525" grpId="0" animBg="1"/>
      <p:bldP spid="531" grpId="0"/>
      <p:bldP spid="532" grpId="0"/>
      <p:bldP spid="533" grpId="0" animBg="1"/>
      <p:bldP spid="534" grpId="0" animBg="1"/>
      <p:bldP spid="534" grpId="1" animBg="1"/>
      <p:bldP spid="535" grpId="0" animBg="1"/>
      <p:bldP spid="535" grpId="1" animBg="1"/>
      <p:bldP spid="536" grpId="0" animBg="1"/>
      <p:bldP spid="536" grpId="1" animBg="1"/>
      <p:bldP spid="541" grpId="0" animBg="1"/>
      <p:bldP spid="542" grpId="0"/>
      <p:bldP spid="543" grpId="0" animBg="1"/>
      <p:bldP spid="544" grpId="0" animBg="1"/>
      <p:bldP spid="545" grpId="0" animBg="1"/>
      <p:bldP spid="546" grpId="0" animBg="1"/>
      <p:bldP spid="548" grpId="0"/>
      <p:bldP spid="549" grpId="0" animBg="1"/>
      <p:bldP spid="550" grpId="0" animBg="1"/>
      <p:bldP spid="551" grpId="0" animBg="1"/>
      <p:bldP spid="553" grpId="0"/>
      <p:bldP spid="554" grpId="0" animBg="1"/>
      <p:bldP spid="555" grpId="0" animBg="1"/>
      <p:bldP spid="564" grpId="0" animBg="1"/>
      <p:bldP spid="565" grpId="0" animBg="1"/>
      <p:bldP spid="634"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solidFill>
                  <a:srgbClr val="006633"/>
                </a:solidFill>
              </a:rPr>
              <a:t>Application-Aware Memory Request Scheduling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191</a:t>
            </a:fld>
            <a:endParaRPr lang="en-US" altLang="en-US">
              <a:solidFill>
                <a:srgbClr val="000000"/>
              </a:solidFill>
            </a:endParaRPr>
          </a:p>
        </p:txBody>
      </p:sp>
      <p:sp>
        <p:nvSpPr>
          <p:cNvPr id="5" name="Content Placeholder 2"/>
          <p:cNvSpPr txBox="1">
            <a:spLocks/>
          </p:cNvSpPr>
          <p:nvPr/>
        </p:nvSpPr>
        <p:spPr bwMode="auto">
          <a:xfrm>
            <a:off x="379797" y="1052736"/>
            <a:ext cx="9036496" cy="2088232"/>
          </a:xfrm>
          <a:prstGeom prst="rect">
            <a:avLst/>
          </a:prstGeom>
          <a:solidFill>
            <a:schemeClr val="bg1"/>
          </a:solid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defRPr/>
            </a:pPr>
            <a:r>
              <a:rPr lang="en-US" sz="3000" kern="0" dirty="0">
                <a:solidFill>
                  <a:srgbClr val="0070C0"/>
                </a:solidFill>
                <a:latin typeface="Tahoma"/>
              </a:rPr>
              <a:t>Advantages</a:t>
            </a:r>
          </a:p>
          <a:p>
            <a:pPr marL="342813" indent="-342813" defTabSz="914165" eaLnBrk="0" fontAlgn="base" hangingPunct="0">
              <a:spcBef>
                <a:spcPct val="20000"/>
              </a:spcBef>
              <a:spcAft>
                <a:spcPct val="0"/>
              </a:spcAft>
              <a:buClr>
                <a:srgbClr val="CC9900"/>
              </a:buClr>
              <a:buSzPct val="65000"/>
              <a:buFont typeface="Wingdings" pitchFamily="2" charset="2"/>
              <a:buChar char="n"/>
            </a:pPr>
            <a:r>
              <a:rPr lang="en-US" sz="2500" kern="0" dirty="0">
                <a:solidFill>
                  <a:srgbClr val="000000"/>
                </a:solidFill>
                <a:latin typeface="Tahoma"/>
              </a:rPr>
              <a:t>Reduces interference between applications by </a:t>
            </a:r>
          </a:p>
          <a:p>
            <a:pPr marL="342813" indent="-342813" defTabSz="914165" eaLnBrk="0" fontAlgn="base" hangingPunct="0">
              <a:spcBef>
                <a:spcPct val="20000"/>
              </a:spcBef>
              <a:spcAft>
                <a:spcPct val="0"/>
              </a:spcAft>
              <a:buClr>
                <a:srgbClr val="CC9900"/>
              </a:buClr>
              <a:buSzPct val="65000"/>
            </a:pPr>
            <a:r>
              <a:rPr lang="en-US" sz="2500" kern="0" dirty="0">
                <a:solidFill>
                  <a:srgbClr val="000000"/>
                </a:solidFill>
                <a:latin typeface="Tahoma"/>
              </a:rPr>
              <a:t>	request reordering</a:t>
            </a:r>
          </a:p>
          <a:p>
            <a:pPr marL="342813" indent="-342813" defTabSz="914165" eaLnBrk="0" fontAlgn="base" hangingPunct="0">
              <a:spcBef>
                <a:spcPct val="20000"/>
              </a:spcBef>
              <a:spcAft>
                <a:spcPct val="0"/>
              </a:spcAft>
              <a:buClr>
                <a:srgbClr val="CC9900"/>
              </a:buClr>
              <a:buSzPct val="65000"/>
              <a:buFont typeface="Wingdings" pitchFamily="2" charset="2"/>
              <a:buChar char="n"/>
            </a:pPr>
            <a:r>
              <a:rPr lang="en-US" sz="2500" kern="0" dirty="0">
                <a:solidFill>
                  <a:srgbClr val="000000"/>
                </a:solidFill>
                <a:latin typeface="Tahoma"/>
              </a:rPr>
              <a:t>Improves system performance</a:t>
            </a:r>
          </a:p>
        </p:txBody>
      </p:sp>
      <p:sp>
        <p:nvSpPr>
          <p:cNvPr id="6" name="Content Placeholder 2"/>
          <p:cNvSpPr txBox="1">
            <a:spLocks/>
          </p:cNvSpPr>
          <p:nvPr/>
        </p:nvSpPr>
        <p:spPr bwMode="auto">
          <a:xfrm>
            <a:off x="379797" y="3140968"/>
            <a:ext cx="9036496" cy="2088232"/>
          </a:xfrm>
          <a:prstGeom prst="rect">
            <a:avLst/>
          </a:prstGeom>
          <a:solidFill>
            <a:schemeClr val="bg1"/>
          </a:solid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defRPr/>
            </a:pPr>
            <a:r>
              <a:rPr lang="en-US" sz="3000" kern="0" dirty="0">
                <a:solidFill>
                  <a:srgbClr val="FF0000"/>
                </a:solidFill>
                <a:latin typeface="Tahoma"/>
              </a:rPr>
              <a:t>Disadvantages</a:t>
            </a:r>
          </a:p>
          <a:p>
            <a:pPr marL="342813" indent="-342813" defTabSz="914165" eaLnBrk="0" fontAlgn="base" hangingPunct="0">
              <a:spcBef>
                <a:spcPct val="20000"/>
              </a:spcBef>
              <a:spcAft>
                <a:spcPct val="0"/>
              </a:spcAft>
              <a:buClr>
                <a:srgbClr val="CC9900"/>
              </a:buClr>
              <a:buSzPct val="65000"/>
              <a:buFont typeface="Wingdings" pitchFamily="2" charset="2"/>
              <a:buChar char="n"/>
            </a:pPr>
            <a:r>
              <a:rPr lang="en-US" sz="2500" kern="0" dirty="0">
                <a:solidFill>
                  <a:srgbClr val="000000"/>
                </a:solidFill>
                <a:latin typeface="Tahoma"/>
              </a:rPr>
              <a:t>Requires modifications to memory scheduling logic for</a:t>
            </a:r>
          </a:p>
          <a:p>
            <a:pPr marL="669753" lvl="1" indent="-325355" defTabSz="914165" eaLnBrk="0" fontAlgn="base" hangingPunct="0">
              <a:spcBef>
                <a:spcPct val="20000"/>
              </a:spcBef>
              <a:spcAft>
                <a:spcPct val="0"/>
              </a:spcAft>
              <a:buClr>
                <a:srgbClr val="3B812F"/>
              </a:buClr>
              <a:buSzPct val="60000"/>
              <a:buFont typeface="Wingdings" pitchFamily="2" charset="2"/>
              <a:buChar char="q"/>
            </a:pPr>
            <a:r>
              <a:rPr lang="en-US" sz="2200" kern="0" dirty="0">
                <a:solidFill>
                  <a:srgbClr val="000000"/>
                </a:solidFill>
                <a:latin typeface="Tahoma"/>
              </a:rPr>
              <a:t>Ranking</a:t>
            </a:r>
          </a:p>
          <a:p>
            <a:pPr marL="669753" lvl="1" indent="-325355" defTabSz="914165" eaLnBrk="0" fontAlgn="base" hangingPunct="0">
              <a:spcBef>
                <a:spcPct val="20000"/>
              </a:spcBef>
              <a:spcAft>
                <a:spcPct val="0"/>
              </a:spcAft>
              <a:buClr>
                <a:srgbClr val="3B812F"/>
              </a:buClr>
              <a:buSzPct val="60000"/>
              <a:buFont typeface="Wingdings" pitchFamily="2" charset="2"/>
              <a:buChar char="q"/>
            </a:pPr>
            <a:r>
              <a:rPr lang="en-US" sz="2200" kern="0" dirty="0">
                <a:solidFill>
                  <a:srgbClr val="000000"/>
                </a:solidFill>
                <a:latin typeface="Tahoma"/>
              </a:rPr>
              <a:t>Prioritization</a:t>
            </a:r>
          </a:p>
          <a:p>
            <a:pPr marL="342813" indent="-342813" defTabSz="914165" eaLnBrk="0" fontAlgn="base" hangingPunct="0">
              <a:spcBef>
                <a:spcPct val="20000"/>
              </a:spcBef>
              <a:spcAft>
                <a:spcPct val="0"/>
              </a:spcAft>
              <a:buClr>
                <a:srgbClr val="CC9900"/>
              </a:buClr>
              <a:buSzPct val="65000"/>
              <a:buFont typeface="Wingdings" pitchFamily="2" charset="2"/>
              <a:buChar char="n"/>
            </a:pPr>
            <a:r>
              <a:rPr lang="en-US" sz="2500" kern="0" dirty="0">
                <a:solidFill>
                  <a:srgbClr val="000000"/>
                </a:solidFill>
                <a:latin typeface="Tahoma"/>
              </a:rPr>
              <a:t>Cannot completely eliminate interference by request reordering </a:t>
            </a:r>
          </a:p>
        </p:txBody>
      </p:sp>
    </p:spTree>
    <p:custDataLst>
      <p:tags r:id="rId1"/>
    </p:custDataLst>
    <p:extLst>
      <p:ext uri="{BB962C8B-B14F-4D97-AF65-F5344CB8AC3E}">
        <p14:creationId xmlns:p14="http://schemas.microsoft.com/office/powerpoint/2010/main" val="3312992250"/>
      </p:ext>
    </p:extLst>
  </p:cSld>
  <p:clrMapOvr>
    <a:masterClrMapping/>
  </p:clrMapOvr>
  <p:transition xmlns:p14="http://schemas.microsoft.com/office/powerpoint/2010/main" advTm="3535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192</a:t>
            </a:fld>
            <a:endParaRPr lang="en-US" altLang="en-US">
              <a:solidFill>
                <a:srgbClr val="000000"/>
              </a:solidFill>
            </a:endParaRPr>
          </a:p>
        </p:txBody>
      </p:sp>
      <p:grpSp>
        <p:nvGrpSpPr>
          <p:cNvPr id="35" name="Group 26"/>
          <p:cNvGrpSpPr/>
          <p:nvPr/>
        </p:nvGrpSpPr>
        <p:grpSpPr>
          <a:xfrm>
            <a:off x="467544" y="2132856"/>
            <a:ext cx="4104456" cy="2088232"/>
            <a:chOff x="179512" y="2132856"/>
            <a:chExt cx="4104456" cy="2088232"/>
          </a:xfrm>
        </p:grpSpPr>
        <p:cxnSp>
          <p:nvCxnSpPr>
            <p:cNvPr id="36" name="Straight Arrow Connector 35"/>
            <p:cNvCxnSpPr/>
            <p:nvPr/>
          </p:nvCxnSpPr>
          <p:spPr>
            <a:xfrm flipH="1">
              <a:off x="2951820" y="2132856"/>
              <a:ext cx="1332148" cy="864096"/>
            </a:xfrm>
            <a:prstGeom prst="straightConnector1">
              <a:avLst/>
            </a:prstGeom>
            <a:ln w="25400">
              <a:solidFill>
                <a:schemeClr val="bg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79512" y="2996952"/>
              <a:ext cx="3888432" cy="1224136"/>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5F5F5F">
                      <a:lumMod val="40000"/>
                      <a:lumOff val="60000"/>
                    </a:srgbClr>
                  </a:solidFill>
                  <a:latin typeface="Tahoma"/>
                </a:rPr>
                <a:t>Previous Approach:</a:t>
              </a:r>
            </a:p>
            <a:p>
              <a:pPr algn="ctr" defTabSz="914165"/>
              <a:r>
                <a:rPr lang="en-US" sz="2400" dirty="0">
                  <a:solidFill>
                    <a:srgbClr val="5F5F5F">
                      <a:lumMod val="40000"/>
                      <a:lumOff val="60000"/>
                    </a:srgbClr>
                  </a:solidFill>
                  <a:latin typeface="Tahoma"/>
                </a:rPr>
                <a:t>Application-Aware Memory Request Scheduling</a:t>
              </a:r>
            </a:p>
          </p:txBody>
        </p:sp>
      </p:grpSp>
      <p:grpSp>
        <p:nvGrpSpPr>
          <p:cNvPr id="38" name="Group 27"/>
          <p:cNvGrpSpPr/>
          <p:nvPr/>
        </p:nvGrpSpPr>
        <p:grpSpPr>
          <a:xfrm>
            <a:off x="4608005" y="2132856"/>
            <a:ext cx="4068452" cy="2088232"/>
            <a:chOff x="4319972" y="2132856"/>
            <a:chExt cx="4068452" cy="2088232"/>
          </a:xfrm>
        </p:grpSpPr>
        <p:cxnSp>
          <p:nvCxnSpPr>
            <p:cNvPr id="39" name="Straight Arrow Connector 38"/>
            <p:cNvCxnSpPr/>
            <p:nvPr/>
          </p:nvCxnSpPr>
          <p:spPr>
            <a:xfrm>
              <a:off x="4319972" y="2132856"/>
              <a:ext cx="1332148" cy="864096"/>
            </a:xfrm>
            <a:prstGeom prst="straightConnector1">
              <a:avLst/>
            </a:prstGeom>
            <a:ln w="25400">
              <a:solidFill>
                <a:schemeClr val="bg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499992" y="2996952"/>
              <a:ext cx="3888432"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000000"/>
                  </a:solidFill>
                  <a:latin typeface="Tahoma"/>
                </a:rPr>
                <a:t>Our First Approach:</a:t>
              </a:r>
            </a:p>
            <a:p>
              <a:pPr algn="ctr" defTabSz="914165"/>
              <a:r>
                <a:rPr lang="en-US" sz="2400" dirty="0">
                  <a:solidFill>
                    <a:srgbClr val="000000"/>
                  </a:solidFill>
                  <a:latin typeface="Tahoma"/>
                </a:rPr>
                <a:t>Application-Aware Memory </a:t>
              </a:r>
              <a:r>
                <a:rPr lang="en-US" sz="2400" dirty="0">
                  <a:solidFill>
                    <a:srgbClr val="FF0000"/>
                  </a:solidFill>
                  <a:latin typeface="Tahoma"/>
                </a:rPr>
                <a:t>Channel Partitioning</a:t>
              </a:r>
            </a:p>
          </p:txBody>
        </p:sp>
      </p:grpSp>
      <p:grpSp>
        <p:nvGrpSpPr>
          <p:cNvPr id="41" name="Group 25"/>
          <p:cNvGrpSpPr/>
          <p:nvPr/>
        </p:nvGrpSpPr>
        <p:grpSpPr>
          <a:xfrm>
            <a:off x="2523280" y="4221088"/>
            <a:ext cx="4176464" cy="1898334"/>
            <a:chOff x="2235248" y="4221088"/>
            <a:chExt cx="4176464" cy="1898334"/>
          </a:xfrm>
        </p:grpSpPr>
        <p:grpSp>
          <p:nvGrpSpPr>
            <p:cNvPr id="42" name="Group 21"/>
            <p:cNvGrpSpPr/>
            <p:nvPr/>
          </p:nvGrpSpPr>
          <p:grpSpPr>
            <a:xfrm>
              <a:off x="2987824" y="4221088"/>
              <a:ext cx="2592288" cy="678552"/>
              <a:chOff x="2987824" y="4005064"/>
              <a:chExt cx="2592288" cy="678552"/>
            </a:xfrm>
          </p:grpSpPr>
          <p:cxnSp>
            <p:nvCxnSpPr>
              <p:cNvPr id="44" name="Straight Arrow Connector 43"/>
              <p:cNvCxnSpPr/>
              <p:nvPr/>
            </p:nvCxnSpPr>
            <p:spPr>
              <a:xfrm>
                <a:off x="2987824" y="4005064"/>
                <a:ext cx="1306022" cy="678552"/>
              </a:xfrm>
              <a:prstGeom prst="straightConnector1">
                <a:avLst/>
              </a:prstGeom>
              <a:ln w="25400">
                <a:solidFill>
                  <a:schemeClr val="bg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293846" y="4005064"/>
                <a:ext cx="1286266" cy="678552"/>
              </a:xfrm>
              <a:prstGeom prst="straightConnector1">
                <a:avLst/>
              </a:prstGeom>
              <a:ln w="25400">
                <a:solidFill>
                  <a:schemeClr val="bg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3" name="Rectangle 42"/>
            <p:cNvSpPr/>
            <p:nvPr/>
          </p:nvSpPr>
          <p:spPr>
            <a:xfrm>
              <a:off x="2235248" y="4895286"/>
              <a:ext cx="4176464" cy="1224136"/>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5F5F5F">
                      <a:lumMod val="40000"/>
                      <a:lumOff val="60000"/>
                    </a:srgbClr>
                  </a:solidFill>
                  <a:latin typeface="Tahoma"/>
                </a:rPr>
                <a:t>Our Second Approach:</a:t>
              </a:r>
              <a:r>
                <a:rPr lang="en-US" sz="2400" dirty="0">
                  <a:solidFill>
                    <a:srgbClr val="5F5F5F">
                      <a:lumMod val="40000"/>
                      <a:lumOff val="60000"/>
                    </a:srgbClr>
                  </a:solidFill>
                  <a:latin typeface="Tahoma"/>
                </a:rPr>
                <a:t> Integrated Memory Partitioning and Scheduling</a:t>
              </a:r>
            </a:p>
          </p:txBody>
        </p:sp>
      </p:grpSp>
      <p:sp>
        <p:nvSpPr>
          <p:cNvPr id="47" name="Rectangle 46"/>
          <p:cNvSpPr/>
          <p:nvPr/>
        </p:nvSpPr>
        <p:spPr>
          <a:xfrm>
            <a:off x="4788024" y="2996952"/>
            <a:ext cx="3888432" cy="122413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b="1" dirty="0">
                <a:solidFill>
                  <a:srgbClr val="000000"/>
                </a:solidFill>
                <a:latin typeface="Tahoma"/>
              </a:rPr>
              <a:t>Our First Approach:</a:t>
            </a:r>
          </a:p>
          <a:p>
            <a:pPr algn="ctr" defTabSz="914165"/>
            <a:r>
              <a:rPr lang="en-US" sz="2400" dirty="0">
                <a:solidFill>
                  <a:srgbClr val="000000"/>
                </a:solidFill>
                <a:latin typeface="Tahoma"/>
              </a:rPr>
              <a:t>Application-Aware Memory </a:t>
            </a:r>
            <a:r>
              <a:rPr lang="en-US" sz="2400" dirty="0">
                <a:solidFill>
                  <a:srgbClr val="FF0000"/>
                </a:solidFill>
                <a:latin typeface="Tahoma"/>
              </a:rPr>
              <a:t>Channel Partitioning</a:t>
            </a:r>
          </a:p>
        </p:txBody>
      </p:sp>
      <p:sp>
        <p:nvSpPr>
          <p:cNvPr id="17" name="Rectangle 16"/>
          <p:cNvSpPr/>
          <p:nvPr/>
        </p:nvSpPr>
        <p:spPr>
          <a:xfrm>
            <a:off x="2411760" y="1052736"/>
            <a:ext cx="4392488" cy="1080120"/>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b="1" dirty="0">
                <a:solidFill>
                  <a:srgbClr val="5F5F5F">
                    <a:lumMod val="60000"/>
                    <a:lumOff val="40000"/>
                  </a:srgbClr>
                </a:solidFill>
                <a:latin typeface="Tahoma"/>
              </a:rPr>
              <a:t>Goal: </a:t>
            </a:r>
          </a:p>
          <a:p>
            <a:pPr algn="ctr" defTabSz="914165"/>
            <a:r>
              <a:rPr lang="en-US" sz="2400" dirty="0">
                <a:solidFill>
                  <a:srgbClr val="5F5F5F">
                    <a:lumMod val="60000"/>
                    <a:lumOff val="40000"/>
                  </a:srgbClr>
                </a:solidFill>
                <a:latin typeface="Tahoma"/>
              </a:rPr>
              <a:t>Mitigate </a:t>
            </a:r>
          </a:p>
          <a:p>
            <a:pPr algn="ctr" defTabSz="914165"/>
            <a:r>
              <a:rPr lang="en-US" sz="2400" dirty="0">
                <a:solidFill>
                  <a:srgbClr val="5F5F5F">
                    <a:lumMod val="60000"/>
                    <a:lumOff val="40000"/>
                  </a:srgbClr>
                </a:solidFill>
                <a:latin typeface="Tahoma"/>
              </a:rPr>
              <a:t>Inter-Application Interference</a:t>
            </a:r>
            <a:r>
              <a:rPr lang="en-US" sz="2400" dirty="0">
                <a:solidFill>
                  <a:srgbClr val="000000"/>
                </a:solidFill>
                <a:latin typeface="Tahoma"/>
              </a:rPr>
              <a:t> </a:t>
            </a:r>
          </a:p>
        </p:txBody>
      </p:sp>
    </p:spTree>
    <p:custDataLst>
      <p:tags r:id="rId1"/>
    </p:custDataLst>
    <p:extLst>
      <p:ext uri="{BB962C8B-B14F-4D97-AF65-F5344CB8AC3E}">
        <p14:creationId xmlns:p14="http://schemas.microsoft.com/office/powerpoint/2010/main" val="3472763308"/>
      </p:ext>
    </p:extLst>
  </p:cSld>
  <p:clrMapOvr>
    <a:masterClrMapping/>
  </p:clrMapOvr>
  <p:transition xmlns:p14="http://schemas.microsoft.com/office/powerpoint/2010/main" advTm="733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Observation: Modern Systems Have Multiple Channels</a:t>
            </a:r>
          </a:p>
        </p:txBody>
      </p:sp>
      <p:sp>
        <p:nvSpPr>
          <p:cNvPr id="3" name="Content Placeholder 2"/>
          <p:cNvSpPr>
            <a:spLocks noGrp="1"/>
          </p:cNvSpPr>
          <p:nvPr>
            <p:ph idx="1"/>
          </p:nvPr>
        </p:nvSpPr>
        <p:spPr>
          <a:xfrm>
            <a:off x="323528" y="5013176"/>
            <a:ext cx="8515672" cy="1235224"/>
          </a:xfrm>
        </p:spPr>
        <p:txBody>
          <a:bodyPr/>
          <a:lstStyle/>
          <a:p>
            <a:pPr algn="ctr">
              <a:buNone/>
            </a:pPr>
            <a:r>
              <a:rPr lang="en-US" sz="3200" dirty="0">
                <a:solidFill>
                  <a:schemeClr val="accent6">
                    <a:lumMod val="50000"/>
                  </a:schemeClr>
                </a:solidFill>
              </a:rPr>
              <a:t>A new degree of freedom</a:t>
            </a:r>
          </a:p>
          <a:p>
            <a:pPr algn="ctr">
              <a:buNone/>
            </a:pPr>
            <a:r>
              <a:rPr lang="en-US" sz="3200" dirty="0">
                <a:solidFill>
                  <a:schemeClr val="accent6">
                    <a:lumMod val="50000"/>
                  </a:schemeClr>
                </a:solidFill>
              </a:rPr>
              <a:t>Mapping data across multiple channels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193</a:t>
            </a:fld>
            <a:endParaRPr lang="en-US" altLang="en-US">
              <a:solidFill>
                <a:srgbClr val="000000"/>
              </a:solidFill>
            </a:endParaRPr>
          </a:p>
        </p:txBody>
      </p:sp>
      <p:sp>
        <p:nvSpPr>
          <p:cNvPr id="22" name="Left-Right Arrow 21"/>
          <p:cNvSpPr/>
          <p:nvPr/>
        </p:nvSpPr>
        <p:spPr>
          <a:xfrm>
            <a:off x="4741115" y="172212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300" b="1" dirty="0">
                <a:solidFill>
                  <a:srgbClr val="000000"/>
                </a:solidFill>
                <a:latin typeface="Tahoma"/>
              </a:rPr>
              <a:t>Channel</a:t>
            </a:r>
            <a:r>
              <a:rPr lang="en-US" sz="1300" dirty="0">
                <a:solidFill>
                  <a:srgbClr val="000000"/>
                </a:solidFill>
                <a:latin typeface="Tahoma"/>
              </a:rPr>
              <a:t> </a:t>
            </a:r>
            <a:r>
              <a:rPr lang="en-US" sz="1300" b="1" dirty="0">
                <a:solidFill>
                  <a:srgbClr val="000000"/>
                </a:solidFill>
                <a:latin typeface="Tahoma"/>
              </a:rPr>
              <a:t>0</a:t>
            </a:r>
          </a:p>
        </p:txBody>
      </p:sp>
      <p:sp>
        <p:nvSpPr>
          <p:cNvPr id="24" name="Rectangle 23"/>
          <p:cNvSpPr/>
          <p:nvPr/>
        </p:nvSpPr>
        <p:spPr>
          <a:xfrm>
            <a:off x="1128956" y="1495880"/>
            <a:ext cx="979537" cy="13574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Red App</a:t>
            </a:r>
            <a:endParaRPr lang="en-US" dirty="0">
              <a:solidFill>
                <a:srgbClr val="FFFFFF"/>
              </a:solidFill>
              <a:latin typeface="Tahoma"/>
            </a:endParaRPr>
          </a:p>
        </p:txBody>
      </p:sp>
      <p:sp>
        <p:nvSpPr>
          <p:cNvPr id="25" name="Rectangle 24"/>
          <p:cNvSpPr/>
          <p:nvPr/>
        </p:nvSpPr>
        <p:spPr>
          <a:xfrm>
            <a:off x="1115621" y="3084200"/>
            <a:ext cx="979537" cy="1357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Blue App</a:t>
            </a:r>
            <a:endParaRPr lang="en-US" dirty="0">
              <a:solidFill>
                <a:srgbClr val="FFFFFF"/>
              </a:solidFill>
              <a:latin typeface="Tahoma"/>
            </a:endParaRPr>
          </a:p>
        </p:txBody>
      </p:sp>
      <p:sp>
        <p:nvSpPr>
          <p:cNvPr id="26" name="Flowchart: Process 25"/>
          <p:cNvSpPr/>
          <p:nvPr/>
        </p:nvSpPr>
        <p:spPr>
          <a:xfrm>
            <a:off x="2848827" y="1495880"/>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Memory Controller</a:t>
            </a:r>
            <a:endParaRPr lang="en-US" dirty="0">
              <a:solidFill>
                <a:srgbClr val="000000"/>
              </a:solidFill>
              <a:latin typeface="Tahoma"/>
            </a:endParaRPr>
          </a:p>
        </p:txBody>
      </p:sp>
      <p:sp>
        <p:nvSpPr>
          <p:cNvPr id="31" name="Flowchart: Process 30"/>
          <p:cNvSpPr/>
          <p:nvPr/>
        </p:nvSpPr>
        <p:spPr>
          <a:xfrm>
            <a:off x="2848827" y="3073035"/>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Memory Controller</a:t>
            </a:r>
            <a:endParaRPr lang="en-US" dirty="0">
              <a:solidFill>
                <a:srgbClr val="000000"/>
              </a:solidFill>
              <a:latin typeface="Tahoma"/>
            </a:endParaRPr>
          </a:p>
        </p:txBody>
      </p:sp>
      <p:sp>
        <p:nvSpPr>
          <p:cNvPr id="35" name="Left-Right Arrow 34"/>
          <p:cNvSpPr/>
          <p:nvPr/>
        </p:nvSpPr>
        <p:spPr>
          <a:xfrm>
            <a:off x="4741115" y="330586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300" b="1" dirty="0">
                <a:solidFill>
                  <a:srgbClr val="000000"/>
                </a:solidFill>
                <a:latin typeface="Tahoma"/>
              </a:rPr>
              <a:t>Channel 1</a:t>
            </a:r>
          </a:p>
        </p:txBody>
      </p:sp>
      <p:sp>
        <p:nvSpPr>
          <p:cNvPr id="36" name="Flowchart: Process 35"/>
          <p:cNvSpPr/>
          <p:nvPr/>
        </p:nvSpPr>
        <p:spPr>
          <a:xfrm>
            <a:off x="6201896" y="1412777"/>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
            </a:r>
            <a:br>
              <a:rPr lang="en-US" dirty="0" smtClean="0">
                <a:solidFill>
                  <a:srgbClr val="000000"/>
                </a:solidFill>
                <a:latin typeface="Tahoma"/>
              </a:rPr>
            </a:br>
            <a:r>
              <a:rPr lang="en-US" dirty="0" smtClean="0">
                <a:solidFill>
                  <a:srgbClr val="000000"/>
                </a:solidFill>
                <a:latin typeface="Tahoma"/>
              </a:rPr>
              <a:t>Memory</a:t>
            </a:r>
          </a:p>
          <a:p>
            <a:pPr algn="ctr" defTabSz="914165"/>
            <a:endParaRPr lang="en-US" dirty="0">
              <a:solidFill>
                <a:srgbClr val="000000"/>
              </a:solidFill>
              <a:latin typeface="Tahoma"/>
            </a:endParaRPr>
          </a:p>
        </p:txBody>
      </p:sp>
      <p:sp>
        <p:nvSpPr>
          <p:cNvPr id="37" name="TextBox 36"/>
          <p:cNvSpPr txBox="1"/>
          <p:nvPr/>
        </p:nvSpPr>
        <p:spPr>
          <a:xfrm>
            <a:off x="1259632" y="1207218"/>
            <a:ext cx="648072" cy="369310"/>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sp>
        <p:nvSpPr>
          <p:cNvPr id="38" name="TextBox 37"/>
          <p:cNvSpPr txBox="1"/>
          <p:nvPr/>
        </p:nvSpPr>
        <p:spPr>
          <a:xfrm>
            <a:off x="1255276" y="2793992"/>
            <a:ext cx="648072" cy="369310"/>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grpSp>
        <p:nvGrpSpPr>
          <p:cNvPr id="40" name="Group 39"/>
          <p:cNvGrpSpPr/>
          <p:nvPr/>
        </p:nvGrpSpPr>
        <p:grpSpPr>
          <a:xfrm>
            <a:off x="1972945" y="1988845"/>
            <a:ext cx="1021646" cy="1911397"/>
            <a:chOff x="1972945" y="1988840"/>
            <a:chExt cx="1021646" cy="1911397"/>
          </a:xfrm>
          <a:noFill/>
        </p:grpSpPr>
        <p:grpSp>
          <p:nvGrpSpPr>
            <p:cNvPr id="41" name="Group 22"/>
            <p:cNvGrpSpPr/>
            <p:nvPr/>
          </p:nvGrpSpPr>
          <p:grpSpPr>
            <a:xfrm>
              <a:off x="1972945" y="1988840"/>
              <a:ext cx="1021646" cy="1482812"/>
              <a:chOff x="1972945" y="1988840"/>
              <a:chExt cx="1021646" cy="1482812"/>
            </a:xfrm>
            <a:grpFill/>
          </p:grpSpPr>
          <p:sp>
            <p:nvSpPr>
              <p:cNvPr id="43" name="Left-Right Arrow 42"/>
              <p:cNvSpPr/>
              <p:nvPr/>
            </p:nvSpPr>
            <p:spPr>
              <a:xfrm>
                <a:off x="2123727" y="198884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44" name="Quad Arrow 43"/>
              <p:cNvSpPr/>
              <p:nvPr/>
            </p:nvSpPr>
            <p:spPr>
              <a:xfrm rot="2688846">
                <a:off x="1972945" y="2456615"/>
                <a:ext cx="1021646" cy="1015037"/>
              </a:xfrm>
              <a:prstGeom prst="quadArrow">
                <a:avLst>
                  <a:gd name="adj1" fmla="val 7952"/>
                  <a:gd name="adj2" fmla="val 1353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42" name="Left-Right Arrow 41"/>
            <p:cNvSpPr/>
            <p:nvPr/>
          </p:nvSpPr>
          <p:spPr>
            <a:xfrm>
              <a:off x="2110665" y="355326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49" name="Flowchart: Process 48"/>
          <p:cNvSpPr/>
          <p:nvPr/>
        </p:nvSpPr>
        <p:spPr>
          <a:xfrm>
            <a:off x="6202058" y="3007613"/>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Memory</a:t>
            </a:r>
            <a:endParaRPr lang="en-US" dirty="0">
              <a:solidFill>
                <a:srgbClr val="000000"/>
              </a:solidFill>
              <a:latin typeface="Tahoma"/>
            </a:endParaRPr>
          </a:p>
        </p:txBody>
      </p:sp>
    </p:spTree>
    <p:custDataLst>
      <p:tags r:id="rId1"/>
    </p:custDataLst>
    <p:extLst>
      <p:ext uri="{BB962C8B-B14F-4D97-AF65-F5344CB8AC3E}">
        <p14:creationId xmlns:p14="http://schemas.microsoft.com/office/powerpoint/2010/main" val="1646557113"/>
      </p:ext>
    </p:extLst>
  </p:cSld>
  <p:clrMapOvr>
    <a:masterClrMapping/>
  </p:clrMapOvr>
  <p:transition xmlns:p14="http://schemas.microsoft.com/office/powerpoint/2010/main" advTm="1489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Mapping in Current Systems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194</a:t>
            </a:fld>
            <a:endParaRPr lang="en-US" altLang="en-US">
              <a:solidFill>
                <a:srgbClr val="000000"/>
              </a:solidFill>
            </a:endParaRPr>
          </a:p>
        </p:txBody>
      </p:sp>
      <p:sp>
        <p:nvSpPr>
          <p:cNvPr id="6" name="Left-Right Arrow 5"/>
          <p:cNvSpPr/>
          <p:nvPr/>
        </p:nvSpPr>
        <p:spPr>
          <a:xfrm>
            <a:off x="4741115" y="172212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300" b="1" dirty="0">
                <a:solidFill>
                  <a:srgbClr val="000000"/>
                </a:solidFill>
                <a:latin typeface="Tahoma"/>
              </a:rPr>
              <a:t>Channel</a:t>
            </a:r>
            <a:r>
              <a:rPr lang="en-US" sz="1300" dirty="0">
                <a:solidFill>
                  <a:srgbClr val="000000"/>
                </a:solidFill>
                <a:latin typeface="Tahoma"/>
              </a:rPr>
              <a:t> </a:t>
            </a:r>
            <a:r>
              <a:rPr lang="en-US" sz="1300" b="1" dirty="0">
                <a:solidFill>
                  <a:srgbClr val="000000"/>
                </a:solidFill>
                <a:latin typeface="Tahoma"/>
              </a:rPr>
              <a:t>0</a:t>
            </a:r>
          </a:p>
        </p:txBody>
      </p:sp>
      <p:sp>
        <p:nvSpPr>
          <p:cNvPr id="8" name="Rectangle 7"/>
          <p:cNvSpPr/>
          <p:nvPr/>
        </p:nvSpPr>
        <p:spPr>
          <a:xfrm>
            <a:off x="1128956" y="1495880"/>
            <a:ext cx="979537" cy="13574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Red App</a:t>
            </a:r>
            <a:endParaRPr lang="en-US" dirty="0">
              <a:solidFill>
                <a:srgbClr val="FFFFFF"/>
              </a:solidFill>
              <a:latin typeface="Tahoma"/>
            </a:endParaRPr>
          </a:p>
        </p:txBody>
      </p:sp>
      <p:sp>
        <p:nvSpPr>
          <p:cNvPr id="10" name="Rectangle 9"/>
          <p:cNvSpPr/>
          <p:nvPr/>
        </p:nvSpPr>
        <p:spPr>
          <a:xfrm>
            <a:off x="1115621" y="3084200"/>
            <a:ext cx="979537" cy="1357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Blue App</a:t>
            </a:r>
            <a:endParaRPr lang="en-US" dirty="0">
              <a:solidFill>
                <a:srgbClr val="FFFFFF"/>
              </a:solidFill>
              <a:latin typeface="Tahoma"/>
            </a:endParaRPr>
          </a:p>
        </p:txBody>
      </p:sp>
      <p:sp>
        <p:nvSpPr>
          <p:cNvPr id="14" name="Flowchart: Process 13"/>
          <p:cNvSpPr/>
          <p:nvPr/>
        </p:nvSpPr>
        <p:spPr>
          <a:xfrm>
            <a:off x="2848827" y="1495880"/>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Memory Controller</a:t>
            </a:r>
            <a:endParaRPr lang="en-US" dirty="0">
              <a:solidFill>
                <a:srgbClr val="000000"/>
              </a:solidFill>
              <a:latin typeface="Tahoma"/>
            </a:endParaRPr>
          </a:p>
        </p:txBody>
      </p:sp>
      <p:sp>
        <p:nvSpPr>
          <p:cNvPr id="22" name="Flowchart: Process 21"/>
          <p:cNvSpPr/>
          <p:nvPr/>
        </p:nvSpPr>
        <p:spPr>
          <a:xfrm>
            <a:off x="2848827" y="3073035"/>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Memory Controller</a:t>
            </a:r>
            <a:endParaRPr lang="en-US" dirty="0">
              <a:solidFill>
                <a:srgbClr val="000000"/>
              </a:solidFill>
              <a:latin typeface="Tahoma"/>
            </a:endParaRPr>
          </a:p>
        </p:txBody>
      </p:sp>
      <p:sp>
        <p:nvSpPr>
          <p:cNvPr id="25" name="Left-Right Arrow 24"/>
          <p:cNvSpPr/>
          <p:nvPr/>
        </p:nvSpPr>
        <p:spPr>
          <a:xfrm>
            <a:off x="4741115" y="330586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300" b="1" dirty="0">
                <a:solidFill>
                  <a:srgbClr val="000000"/>
                </a:solidFill>
                <a:latin typeface="Tahoma"/>
              </a:rPr>
              <a:t>Channel 1</a:t>
            </a:r>
          </a:p>
        </p:txBody>
      </p:sp>
      <p:sp>
        <p:nvSpPr>
          <p:cNvPr id="29" name="Flowchart: Process 28"/>
          <p:cNvSpPr/>
          <p:nvPr/>
        </p:nvSpPr>
        <p:spPr>
          <a:xfrm>
            <a:off x="6201896" y="1412777"/>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smtClean="0">
              <a:solidFill>
                <a:srgbClr val="000000"/>
              </a:solidFill>
              <a:latin typeface="Tahoma"/>
            </a:endParaRPr>
          </a:p>
          <a:p>
            <a:pPr algn="ctr" defTabSz="914165"/>
            <a:r>
              <a:rPr lang="en-US" dirty="0" smtClean="0">
                <a:solidFill>
                  <a:srgbClr val="000000"/>
                </a:solidFill>
                <a:latin typeface="Tahoma"/>
              </a:rPr>
              <a:t>Memory</a:t>
            </a:r>
          </a:p>
          <a:p>
            <a:pPr algn="ctr" defTabSz="914165"/>
            <a:endParaRPr lang="en-US" dirty="0">
              <a:solidFill>
                <a:srgbClr val="000000"/>
              </a:solidFill>
              <a:latin typeface="Tahoma"/>
            </a:endParaRPr>
          </a:p>
        </p:txBody>
      </p:sp>
      <p:sp>
        <p:nvSpPr>
          <p:cNvPr id="23" name="TextBox 22"/>
          <p:cNvSpPr txBox="1"/>
          <p:nvPr/>
        </p:nvSpPr>
        <p:spPr>
          <a:xfrm>
            <a:off x="1259632" y="1207218"/>
            <a:ext cx="648072" cy="369310"/>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sp>
        <p:nvSpPr>
          <p:cNvPr id="26" name="TextBox 25"/>
          <p:cNvSpPr txBox="1"/>
          <p:nvPr/>
        </p:nvSpPr>
        <p:spPr>
          <a:xfrm>
            <a:off x="1255276" y="2793992"/>
            <a:ext cx="648072" cy="369310"/>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grpSp>
        <p:nvGrpSpPr>
          <p:cNvPr id="38" name="Group 37"/>
          <p:cNvGrpSpPr/>
          <p:nvPr/>
        </p:nvGrpSpPr>
        <p:grpSpPr>
          <a:xfrm>
            <a:off x="1972945" y="1988845"/>
            <a:ext cx="1021646" cy="1911397"/>
            <a:chOff x="1972945" y="1988840"/>
            <a:chExt cx="1021646" cy="1911397"/>
          </a:xfrm>
          <a:noFill/>
        </p:grpSpPr>
        <p:grpSp>
          <p:nvGrpSpPr>
            <p:cNvPr id="39" name="Group 22"/>
            <p:cNvGrpSpPr/>
            <p:nvPr/>
          </p:nvGrpSpPr>
          <p:grpSpPr>
            <a:xfrm>
              <a:off x="1972945" y="1988840"/>
              <a:ext cx="1021646" cy="1482812"/>
              <a:chOff x="1972945" y="1988840"/>
              <a:chExt cx="1021646" cy="1482812"/>
            </a:xfrm>
            <a:grpFill/>
          </p:grpSpPr>
          <p:sp>
            <p:nvSpPr>
              <p:cNvPr id="48" name="Left-Right Arrow 47"/>
              <p:cNvSpPr/>
              <p:nvPr/>
            </p:nvSpPr>
            <p:spPr>
              <a:xfrm>
                <a:off x="2123727" y="198884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49" name="Quad Arrow 48"/>
              <p:cNvSpPr/>
              <p:nvPr/>
            </p:nvSpPr>
            <p:spPr>
              <a:xfrm rot="2688846">
                <a:off x="1972945" y="2456615"/>
                <a:ext cx="1021646" cy="1015037"/>
              </a:xfrm>
              <a:prstGeom prst="quadArrow">
                <a:avLst>
                  <a:gd name="adj1" fmla="val 7952"/>
                  <a:gd name="adj2" fmla="val 1353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47" name="Left-Right Arrow 46"/>
            <p:cNvSpPr/>
            <p:nvPr/>
          </p:nvSpPr>
          <p:spPr>
            <a:xfrm>
              <a:off x="2110665" y="355326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54" name="Flowchart: Process 53"/>
          <p:cNvSpPr/>
          <p:nvPr/>
        </p:nvSpPr>
        <p:spPr>
          <a:xfrm>
            <a:off x="6215121" y="169395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Flowchart: Process 54"/>
          <p:cNvSpPr/>
          <p:nvPr/>
        </p:nvSpPr>
        <p:spPr>
          <a:xfrm>
            <a:off x="6215121" y="155679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6" name="Flowchart: Process 55"/>
          <p:cNvSpPr/>
          <p:nvPr/>
        </p:nvSpPr>
        <p:spPr>
          <a:xfrm>
            <a:off x="6215121" y="2486040"/>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7" name="Flowchart: Process 56"/>
          <p:cNvSpPr/>
          <p:nvPr/>
        </p:nvSpPr>
        <p:spPr>
          <a:xfrm>
            <a:off x="6215121" y="2348880"/>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8" name="Flowchart: Process 57"/>
          <p:cNvSpPr/>
          <p:nvPr/>
        </p:nvSpPr>
        <p:spPr>
          <a:xfrm>
            <a:off x="6202058" y="3007613"/>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smtClean="0">
              <a:solidFill>
                <a:srgbClr val="000000"/>
              </a:solidFill>
              <a:latin typeface="Tahoma"/>
            </a:endParaRPr>
          </a:p>
          <a:p>
            <a:pPr algn="ctr" defTabSz="914165"/>
            <a:r>
              <a:rPr lang="en-US" dirty="0" smtClean="0">
                <a:solidFill>
                  <a:srgbClr val="000000"/>
                </a:solidFill>
                <a:latin typeface="Tahoma"/>
              </a:rPr>
              <a:t>Memory</a:t>
            </a:r>
          </a:p>
          <a:p>
            <a:pPr algn="ctr" defTabSz="914165"/>
            <a:endParaRPr lang="en-US" dirty="0">
              <a:solidFill>
                <a:srgbClr val="000000"/>
              </a:solidFill>
              <a:latin typeface="Tahoma"/>
            </a:endParaRPr>
          </a:p>
        </p:txBody>
      </p:sp>
      <p:sp>
        <p:nvSpPr>
          <p:cNvPr id="59" name="Flowchart: Process 58"/>
          <p:cNvSpPr/>
          <p:nvPr/>
        </p:nvSpPr>
        <p:spPr>
          <a:xfrm>
            <a:off x="6215283" y="3144773"/>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0" name="Flowchart: Process 59"/>
          <p:cNvSpPr/>
          <p:nvPr/>
        </p:nvSpPr>
        <p:spPr>
          <a:xfrm>
            <a:off x="6215283" y="3007613"/>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1" name="Flowchart: Process 60"/>
          <p:cNvSpPr/>
          <p:nvPr/>
        </p:nvSpPr>
        <p:spPr>
          <a:xfrm>
            <a:off x="6215283" y="4074670"/>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2" name="Flowchart: Process 61"/>
          <p:cNvSpPr/>
          <p:nvPr/>
        </p:nvSpPr>
        <p:spPr>
          <a:xfrm>
            <a:off x="6215283" y="3937510"/>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4" name="Content Placeholder 2"/>
          <p:cNvSpPr txBox="1">
            <a:spLocks/>
          </p:cNvSpPr>
          <p:nvPr/>
        </p:nvSpPr>
        <p:spPr bwMode="auto">
          <a:xfrm>
            <a:off x="251520" y="4509120"/>
            <a:ext cx="8568952" cy="1152128"/>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defRPr/>
            </a:pPr>
            <a:endParaRPr lang="en-US" sz="2900" kern="0" dirty="0">
              <a:solidFill>
                <a:srgbClr val="000000"/>
              </a:solidFill>
              <a:latin typeface="Tahoma"/>
            </a:endParaRPr>
          </a:p>
          <a:p>
            <a:pPr marL="342813" indent="-342813" algn="ctr" defTabSz="914165" eaLnBrk="0" fontAlgn="base" hangingPunct="0">
              <a:spcBef>
                <a:spcPct val="20000"/>
              </a:spcBef>
              <a:spcAft>
                <a:spcPct val="0"/>
              </a:spcAft>
              <a:buClr>
                <a:srgbClr val="CC9900"/>
              </a:buClr>
              <a:buSzPct val="65000"/>
              <a:defRPr/>
            </a:pPr>
            <a:r>
              <a:rPr lang="en-US" sz="2900" kern="0" dirty="0">
                <a:solidFill>
                  <a:srgbClr val="35742A">
                    <a:lumMod val="50000"/>
                  </a:srgbClr>
                </a:solidFill>
                <a:latin typeface="Tahoma"/>
              </a:rPr>
              <a:t>Causes</a:t>
            </a:r>
            <a:r>
              <a:rPr lang="en-US" sz="2900" dirty="0">
                <a:solidFill>
                  <a:srgbClr val="35742A">
                    <a:lumMod val="50000"/>
                  </a:srgbClr>
                </a:solidFill>
                <a:latin typeface="Tahoma"/>
              </a:rPr>
              <a:t> interference between applications’ requests</a:t>
            </a:r>
          </a:p>
        </p:txBody>
      </p:sp>
      <p:sp>
        <p:nvSpPr>
          <p:cNvPr id="28" name="Flowchart: Process 27"/>
          <p:cNvSpPr/>
          <p:nvPr/>
        </p:nvSpPr>
        <p:spPr>
          <a:xfrm>
            <a:off x="6215121" y="2211557"/>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2" name="Flowchart: Process 31"/>
          <p:cNvSpPr/>
          <p:nvPr/>
        </p:nvSpPr>
        <p:spPr>
          <a:xfrm>
            <a:off x="6215121" y="3284984"/>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srgbClr val="FF0000"/>
              </a:solidFill>
              <a:latin typeface="Tahoma"/>
            </a:endParaRPr>
          </a:p>
        </p:txBody>
      </p:sp>
      <p:sp>
        <p:nvSpPr>
          <p:cNvPr id="33" name="Flowchart: Process 32"/>
          <p:cNvSpPr/>
          <p:nvPr/>
        </p:nvSpPr>
        <p:spPr>
          <a:xfrm>
            <a:off x="6215121" y="1412776"/>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4" name="Flowchart: Process 33"/>
          <p:cNvSpPr/>
          <p:nvPr/>
        </p:nvSpPr>
        <p:spPr>
          <a:xfrm>
            <a:off x="6215121" y="4208026"/>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grpSp>
        <p:nvGrpSpPr>
          <p:cNvPr id="41" name="Group 40"/>
          <p:cNvGrpSpPr/>
          <p:nvPr/>
        </p:nvGrpSpPr>
        <p:grpSpPr>
          <a:xfrm>
            <a:off x="8028389" y="1582923"/>
            <a:ext cx="1050301" cy="369332"/>
            <a:chOff x="8028384" y="1582918"/>
            <a:chExt cx="1050301" cy="369332"/>
          </a:xfrm>
        </p:grpSpPr>
        <p:cxnSp>
          <p:nvCxnSpPr>
            <p:cNvPr id="36" name="Straight Arrow Connector 35"/>
            <p:cNvCxnSpPr/>
            <p:nvPr/>
          </p:nvCxnSpPr>
          <p:spPr>
            <a:xfrm>
              <a:off x="8028384" y="1772816"/>
              <a:ext cx="2880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251101" y="1582918"/>
              <a:ext cx="827584" cy="369332"/>
            </a:xfrm>
            <a:prstGeom prst="rect">
              <a:avLst/>
            </a:prstGeom>
            <a:noFill/>
          </p:spPr>
          <p:txBody>
            <a:bodyPr wrap="square" rtlCol="0">
              <a:spAutoFit/>
            </a:bodyPr>
            <a:lstStyle/>
            <a:p>
              <a:pPr defTabSz="914165"/>
              <a:r>
                <a:rPr lang="en-US" dirty="0" smtClean="0">
                  <a:solidFill>
                    <a:srgbClr val="000000"/>
                  </a:solidFill>
                  <a:latin typeface="Tahoma"/>
                </a:rPr>
                <a:t>Page</a:t>
              </a:r>
              <a:endParaRPr lang="en-US" dirty="0">
                <a:solidFill>
                  <a:srgbClr val="000000"/>
                </a:solidFill>
                <a:latin typeface="Tahoma"/>
              </a:endParaRPr>
            </a:p>
          </p:txBody>
        </p:sp>
      </p:grpSp>
    </p:spTree>
    <p:custDataLst>
      <p:tags r:id="rId1"/>
    </p:custDataLst>
    <p:extLst>
      <p:ext uri="{BB962C8B-B14F-4D97-AF65-F5344CB8AC3E}">
        <p14:creationId xmlns:p14="http://schemas.microsoft.com/office/powerpoint/2010/main" val="789785873"/>
      </p:ext>
    </p:extLst>
  </p:cSld>
  <p:clrMapOvr>
    <a:masterClrMapping/>
  </p:clrMapOvr>
  <p:transition xmlns:p14="http://schemas.microsoft.com/office/powerpoint/2010/main" advTm="1836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9" grpId="0" animBg="1"/>
      <p:bldP spid="60" grpId="0" animBg="1"/>
      <p:bldP spid="61" grpId="0" animBg="1"/>
      <p:bldP spid="62" grpId="0" animBg="1"/>
      <p:bldP spid="28" grpId="0" animBg="1"/>
      <p:bldP spid="32" grpId="0" animBg="1"/>
      <p:bldP spid="33" grpId="0" animBg="1"/>
      <p:bldP spid="34"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Partitioning Channels Between Applications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195</a:t>
            </a:fld>
            <a:endParaRPr lang="en-US" altLang="en-US">
              <a:solidFill>
                <a:srgbClr val="000000"/>
              </a:solidFill>
            </a:endParaRPr>
          </a:p>
        </p:txBody>
      </p:sp>
      <p:sp>
        <p:nvSpPr>
          <p:cNvPr id="6" name="Left-Right Arrow 5"/>
          <p:cNvSpPr/>
          <p:nvPr/>
        </p:nvSpPr>
        <p:spPr>
          <a:xfrm>
            <a:off x="4741115" y="172212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300" b="1" dirty="0">
                <a:solidFill>
                  <a:srgbClr val="000000"/>
                </a:solidFill>
                <a:latin typeface="Tahoma"/>
              </a:rPr>
              <a:t>Channel</a:t>
            </a:r>
            <a:r>
              <a:rPr lang="en-US" sz="1300" dirty="0">
                <a:solidFill>
                  <a:srgbClr val="000000"/>
                </a:solidFill>
                <a:latin typeface="Tahoma"/>
              </a:rPr>
              <a:t> </a:t>
            </a:r>
            <a:r>
              <a:rPr lang="en-US" sz="1300" b="1" dirty="0">
                <a:solidFill>
                  <a:srgbClr val="000000"/>
                </a:solidFill>
                <a:latin typeface="Tahoma"/>
              </a:rPr>
              <a:t>0</a:t>
            </a:r>
          </a:p>
        </p:txBody>
      </p:sp>
      <p:sp>
        <p:nvSpPr>
          <p:cNvPr id="8" name="Rectangle 7"/>
          <p:cNvSpPr/>
          <p:nvPr/>
        </p:nvSpPr>
        <p:spPr>
          <a:xfrm>
            <a:off x="1128956" y="1495880"/>
            <a:ext cx="979537" cy="13574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Red App</a:t>
            </a:r>
            <a:endParaRPr lang="en-US" dirty="0">
              <a:solidFill>
                <a:srgbClr val="FFFFFF"/>
              </a:solidFill>
              <a:latin typeface="Tahoma"/>
            </a:endParaRPr>
          </a:p>
        </p:txBody>
      </p:sp>
      <p:sp>
        <p:nvSpPr>
          <p:cNvPr id="10" name="Rectangle 9"/>
          <p:cNvSpPr/>
          <p:nvPr/>
        </p:nvSpPr>
        <p:spPr>
          <a:xfrm>
            <a:off x="1115621" y="3084200"/>
            <a:ext cx="979537" cy="13574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Blue App</a:t>
            </a:r>
            <a:endParaRPr lang="en-US" dirty="0">
              <a:solidFill>
                <a:srgbClr val="FFFFFF"/>
              </a:solidFill>
              <a:latin typeface="Tahoma"/>
            </a:endParaRPr>
          </a:p>
        </p:txBody>
      </p:sp>
      <p:sp>
        <p:nvSpPr>
          <p:cNvPr id="14" name="Flowchart: Process 13"/>
          <p:cNvSpPr/>
          <p:nvPr/>
        </p:nvSpPr>
        <p:spPr>
          <a:xfrm>
            <a:off x="2848827" y="1495880"/>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Memory Controller</a:t>
            </a:r>
            <a:endParaRPr lang="en-US" dirty="0">
              <a:solidFill>
                <a:srgbClr val="000000"/>
              </a:solidFill>
              <a:latin typeface="Tahoma"/>
            </a:endParaRPr>
          </a:p>
        </p:txBody>
      </p:sp>
      <p:sp>
        <p:nvSpPr>
          <p:cNvPr id="22" name="Flowchart: Process 21"/>
          <p:cNvSpPr/>
          <p:nvPr/>
        </p:nvSpPr>
        <p:spPr>
          <a:xfrm>
            <a:off x="2848827" y="3073035"/>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Memory Controller</a:t>
            </a:r>
            <a:endParaRPr lang="en-US" dirty="0">
              <a:solidFill>
                <a:srgbClr val="000000"/>
              </a:solidFill>
              <a:latin typeface="Tahoma"/>
            </a:endParaRPr>
          </a:p>
        </p:txBody>
      </p:sp>
      <p:sp>
        <p:nvSpPr>
          <p:cNvPr id="25" name="Left-Right Arrow 24"/>
          <p:cNvSpPr/>
          <p:nvPr/>
        </p:nvSpPr>
        <p:spPr>
          <a:xfrm>
            <a:off x="4741115" y="3305869"/>
            <a:ext cx="1469306" cy="79187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300" b="1" dirty="0">
                <a:solidFill>
                  <a:srgbClr val="000000"/>
                </a:solidFill>
                <a:latin typeface="Tahoma"/>
              </a:rPr>
              <a:t>Channel 1</a:t>
            </a:r>
          </a:p>
        </p:txBody>
      </p:sp>
      <p:sp>
        <p:nvSpPr>
          <p:cNvPr id="29" name="Flowchart: Process 28"/>
          <p:cNvSpPr/>
          <p:nvPr/>
        </p:nvSpPr>
        <p:spPr>
          <a:xfrm>
            <a:off x="6201896" y="1412777"/>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smtClean="0">
              <a:solidFill>
                <a:srgbClr val="000000"/>
              </a:solidFill>
              <a:latin typeface="Tahoma"/>
            </a:endParaRPr>
          </a:p>
          <a:p>
            <a:pPr algn="ctr" defTabSz="914165"/>
            <a:r>
              <a:rPr lang="en-US" dirty="0" smtClean="0">
                <a:solidFill>
                  <a:srgbClr val="000000"/>
                </a:solidFill>
                <a:latin typeface="Tahoma"/>
              </a:rPr>
              <a:t>Memory</a:t>
            </a:r>
          </a:p>
          <a:p>
            <a:pPr algn="ctr" defTabSz="914165"/>
            <a:endParaRPr lang="en-US" dirty="0">
              <a:solidFill>
                <a:srgbClr val="000000"/>
              </a:solidFill>
              <a:latin typeface="Tahoma"/>
            </a:endParaRPr>
          </a:p>
        </p:txBody>
      </p:sp>
      <p:sp>
        <p:nvSpPr>
          <p:cNvPr id="23" name="TextBox 22"/>
          <p:cNvSpPr txBox="1"/>
          <p:nvPr/>
        </p:nvSpPr>
        <p:spPr>
          <a:xfrm>
            <a:off x="1259632" y="1207218"/>
            <a:ext cx="648072" cy="369310"/>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sp>
        <p:nvSpPr>
          <p:cNvPr id="26" name="TextBox 25"/>
          <p:cNvSpPr txBox="1"/>
          <p:nvPr/>
        </p:nvSpPr>
        <p:spPr>
          <a:xfrm>
            <a:off x="1255276" y="2793992"/>
            <a:ext cx="648072" cy="369310"/>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grpSp>
        <p:nvGrpSpPr>
          <p:cNvPr id="3" name="Group 37"/>
          <p:cNvGrpSpPr/>
          <p:nvPr/>
        </p:nvGrpSpPr>
        <p:grpSpPr>
          <a:xfrm>
            <a:off x="1972945" y="1988845"/>
            <a:ext cx="1021646" cy="1911397"/>
            <a:chOff x="1972945" y="1988840"/>
            <a:chExt cx="1021646" cy="1911397"/>
          </a:xfrm>
          <a:noFill/>
        </p:grpSpPr>
        <p:grpSp>
          <p:nvGrpSpPr>
            <p:cNvPr id="5" name="Group 22"/>
            <p:cNvGrpSpPr/>
            <p:nvPr/>
          </p:nvGrpSpPr>
          <p:grpSpPr>
            <a:xfrm>
              <a:off x="1972945" y="1988840"/>
              <a:ext cx="1021646" cy="1482812"/>
              <a:chOff x="1972945" y="1988840"/>
              <a:chExt cx="1021646" cy="1482812"/>
            </a:xfrm>
            <a:grpFill/>
          </p:grpSpPr>
          <p:sp>
            <p:nvSpPr>
              <p:cNvPr id="48" name="Left-Right Arrow 47"/>
              <p:cNvSpPr/>
              <p:nvPr/>
            </p:nvSpPr>
            <p:spPr>
              <a:xfrm>
                <a:off x="2123727" y="198884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49" name="Quad Arrow 48"/>
              <p:cNvSpPr/>
              <p:nvPr/>
            </p:nvSpPr>
            <p:spPr>
              <a:xfrm rot="2688846">
                <a:off x="1972945" y="2456615"/>
                <a:ext cx="1021646" cy="1015037"/>
              </a:xfrm>
              <a:prstGeom prst="quadArrow">
                <a:avLst>
                  <a:gd name="adj1" fmla="val 7952"/>
                  <a:gd name="adj2" fmla="val 1353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47" name="Left-Right Arrow 46"/>
            <p:cNvSpPr/>
            <p:nvPr/>
          </p:nvSpPr>
          <p:spPr>
            <a:xfrm>
              <a:off x="2110665" y="3553260"/>
              <a:ext cx="733143" cy="346977"/>
            </a:xfrm>
            <a:prstGeom prst="leftRightArrow">
              <a:avLst>
                <a:gd name="adj1" fmla="val 26352"/>
                <a:gd name="adj2" fmla="val 437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sp>
        <p:nvSpPr>
          <p:cNvPr id="54" name="Flowchart: Process 53"/>
          <p:cNvSpPr/>
          <p:nvPr/>
        </p:nvSpPr>
        <p:spPr>
          <a:xfrm>
            <a:off x="6215121" y="169395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Flowchart: Process 54"/>
          <p:cNvSpPr/>
          <p:nvPr/>
        </p:nvSpPr>
        <p:spPr>
          <a:xfrm>
            <a:off x="6215121" y="1556792"/>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6" name="Flowchart: Process 55"/>
          <p:cNvSpPr/>
          <p:nvPr/>
        </p:nvSpPr>
        <p:spPr>
          <a:xfrm>
            <a:off x="6215121" y="2486040"/>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7" name="Flowchart: Process 56"/>
          <p:cNvSpPr/>
          <p:nvPr/>
        </p:nvSpPr>
        <p:spPr>
          <a:xfrm>
            <a:off x="6215121" y="2348880"/>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8" name="Flowchart: Process 57"/>
          <p:cNvSpPr/>
          <p:nvPr/>
        </p:nvSpPr>
        <p:spPr>
          <a:xfrm>
            <a:off x="6202058" y="3007613"/>
            <a:ext cx="1892288" cy="135749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smtClean="0">
              <a:solidFill>
                <a:srgbClr val="000000"/>
              </a:solidFill>
              <a:latin typeface="Tahoma"/>
            </a:endParaRPr>
          </a:p>
          <a:p>
            <a:pPr algn="ctr" defTabSz="914165"/>
            <a:r>
              <a:rPr lang="en-US" dirty="0" smtClean="0">
                <a:solidFill>
                  <a:srgbClr val="000000"/>
                </a:solidFill>
                <a:latin typeface="Tahoma"/>
              </a:rPr>
              <a:t>Memory</a:t>
            </a:r>
          </a:p>
          <a:p>
            <a:pPr algn="ctr" defTabSz="914165"/>
            <a:endParaRPr lang="en-US" dirty="0">
              <a:solidFill>
                <a:srgbClr val="000000"/>
              </a:solidFill>
              <a:latin typeface="Tahoma"/>
            </a:endParaRPr>
          </a:p>
        </p:txBody>
      </p:sp>
      <p:sp>
        <p:nvSpPr>
          <p:cNvPr id="59" name="Flowchart: Process 58"/>
          <p:cNvSpPr/>
          <p:nvPr/>
        </p:nvSpPr>
        <p:spPr>
          <a:xfrm>
            <a:off x="6215283" y="3144773"/>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0" name="Flowchart: Process 59"/>
          <p:cNvSpPr/>
          <p:nvPr/>
        </p:nvSpPr>
        <p:spPr>
          <a:xfrm>
            <a:off x="6215283" y="3007613"/>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1" name="Flowchart: Process 60"/>
          <p:cNvSpPr/>
          <p:nvPr/>
        </p:nvSpPr>
        <p:spPr>
          <a:xfrm>
            <a:off x="6215283" y="408773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2" name="Flowchart: Process 61"/>
          <p:cNvSpPr/>
          <p:nvPr/>
        </p:nvSpPr>
        <p:spPr>
          <a:xfrm>
            <a:off x="6215283" y="3950572"/>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4" name="Content Placeholder 2"/>
          <p:cNvSpPr txBox="1">
            <a:spLocks/>
          </p:cNvSpPr>
          <p:nvPr/>
        </p:nvSpPr>
        <p:spPr bwMode="auto">
          <a:xfrm>
            <a:off x="251521" y="4509120"/>
            <a:ext cx="8587680" cy="2531368"/>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buFont typeface="Wingdings" pitchFamily="2" charset="2"/>
              <a:buChar char="n"/>
              <a:defRPr/>
            </a:pPr>
            <a:endParaRPr lang="en-US" sz="2400" kern="0" dirty="0">
              <a:solidFill>
                <a:srgbClr val="000000"/>
              </a:solidFill>
              <a:latin typeface="Tahoma"/>
            </a:endParaRPr>
          </a:p>
          <a:p>
            <a:pPr marL="342813" indent="-342813" defTabSz="914165" eaLnBrk="0" fontAlgn="base" hangingPunct="0">
              <a:spcBef>
                <a:spcPct val="20000"/>
              </a:spcBef>
              <a:spcAft>
                <a:spcPct val="0"/>
              </a:spcAft>
              <a:buClr>
                <a:srgbClr val="CC9900"/>
              </a:buClr>
              <a:buSzPct val="65000"/>
              <a:defRPr/>
            </a:pPr>
            <a:endParaRPr lang="en-US" sz="2600" dirty="0">
              <a:solidFill>
                <a:srgbClr val="FF0000"/>
              </a:solidFill>
              <a:latin typeface="Tahoma"/>
            </a:endParaRPr>
          </a:p>
        </p:txBody>
      </p:sp>
      <p:sp>
        <p:nvSpPr>
          <p:cNvPr id="28" name="Flowchart: Process 27"/>
          <p:cNvSpPr/>
          <p:nvPr/>
        </p:nvSpPr>
        <p:spPr>
          <a:xfrm>
            <a:off x="6215121" y="2211557"/>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2" name="Flowchart: Process 31"/>
          <p:cNvSpPr/>
          <p:nvPr/>
        </p:nvSpPr>
        <p:spPr>
          <a:xfrm>
            <a:off x="6215121" y="3802103"/>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3" name="Flowchart: Process 32"/>
          <p:cNvSpPr/>
          <p:nvPr/>
        </p:nvSpPr>
        <p:spPr>
          <a:xfrm>
            <a:off x="6215121" y="1412776"/>
            <a:ext cx="1872208" cy="144016"/>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4" name="Flowchart: Process 33"/>
          <p:cNvSpPr/>
          <p:nvPr/>
        </p:nvSpPr>
        <p:spPr>
          <a:xfrm>
            <a:off x="6215121" y="4221088"/>
            <a:ext cx="1872208" cy="144016"/>
          </a:xfrm>
          <a:prstGeom prst="flowChartProces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grpSp>
        <p:nvGrpSpPr>
          <p:cNvPr id="7" name="Group 40"/>
          <p:cNvGrpSpPr/>
          <p:nvPr/>
        </p:nvGrpSpPr>
        <p:grpSpPr>
          <a:xfrm>
            <a:off x="8028389" y="1582923"/>
            <a:ext cx="1050301" cy="369332"/>
            <a:chOff x="8028384" y="1582918"/>
            <a:chExt cx="1050301" cy="369332"/>
          </a:xfrm>
        </p:grpSpPr>
        <p:cxnSp>
          <p:nvCxnSpPr>
            <p:cNvPr id="36" name="Straight Arrow Connector 35"/>
            <p:cNvCxnSpPr/>
            <p:nvPr/>
          </p:nvCxnSpPr>
          <p:spPr>
            <a:xfrm>
              <a:off x="8028384" y="1772816"/>
              <a:ext cx="2880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251101" y="1582918"/>
              <a:ext cx="827584" cy="369332"/>
            </a:xfrm>
            <a:prstGeom prst="rect">
              <a:avLst/>
            </a:prstGeom>
            <a:noFill/>
          </p:spPr>
          <p:txBody>
            <a:bodyPr wrap="square" rtlCol="0">
              <a:spAutoFit/>
            </a:bodyPr>
            <a:lstStyle/>
            <a:p>
              <a:pPr defTabSz="914165"/>
              <a:r>
                <a:rPr lang="en-US" dirty="0" smtClean="0">
                  <a:solidFill>
                    <a:srgbClr val="000000"/>
                  </a:solidFill>
                  <a:latin typeface="Tahoma"/>
                </a:rPr>
                <a:t>Page</a:t>
              </a:r>
              <a:endParaRPr lang="en-US" dirty="0">
                <a:solidFill>
                  <a:srgbClr val="000000"/>
                </a:solidFill>
                <a:latin typeface="Tahoma"/>
              </a:endParaRPr>
            </a:p>
          </p:txBody>
        </p:sp>
      </p:grpSp>
      <p:sp>
        <p:nvSpPr>
          <p:cNvPr id="37" name="Content Placeholder 2"/>
          <p:cNvSpPr txBox="1">
            <a:spLocks/>
          </p:cNvSpPr>
          <p:nvPr/>
        </p:nvSpPr>
        <p:spPr bwMode="auto">
          <a:xfrm>
            <a:off x="179512" y="4509120"/>
            <a:ext cx="8712968" cy="1152128"/>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defRPr/>
            </a:pPr>
            <a:endParaRPr lang="en-US" sz="2800" kern="0" dirty="0">
              <a:solidFill>
                <a:srgbClr val="0070C0"/>
              </a:solidFill>
              <a:latin typeface="Tahoma"/>
            </a:endParaRPr>
          </a:p>
          <a:p>
            <a:pPr marL="342813" indent="-342813" algn="ctr" defTabSz="914165" eaLnBrk="0" fontAlgn="base" hangingPunct="0">
              <a:spcBef>
                <a:spcPct val="20000"/>
              </a:spcBef>
              <a:spcAft>
                <a:spcPct val="0"/>
              </a:spcAft>
              <a:buClr>
                <a:srgbClr val="CC9900"/>
              </a:buClr>
              <a:buSzPct val="65000"/>
              <a:defRPr/>
            </a:pPr>
            <a:r>
              <a:rPr lang="en-US" sz="2800" kern="0" dirty="0">
                <a:solidFill>
                  <a:srgbClr val="35742A">
                    <a:lumMod val="50000"/>
                  </a:srgbClr>
                </a:solidFill>
                <a:latin typeface="Tahoma"/>
              </a:rPr>
              <a:t>Eliminates</a:t>
            </a:r>
            <a:r>
              <a:rPr lang="en-US" sz="2800" dirty="0">
                <a:solidFill>
                  <a:srgbClr val="35742A">
                    <a:lumMod val="50000"/>
                  </a:srgbClr>
                </a:solidFill>
                <a:latin typeface="Tahoma"/>
              </a:rPr>
              <a:t> interference between applications’ requests</a:t>
            </a:r>
          </a:p>
        </p:txBody>
      </p:sp>
    </p:spTree>
    <p:custDataLst>
      <p:tags r:id="rId1"/>
    </p:custDataLst>
    <p:extLst>
      <p:ext uri="{BB962C8B-B14F-4D97-AF65-F5344CB8AC3E}">
        <p14:creationId xmlns:p14="http://schemas.microsoft.com/office/powerpoint/2010/main" val="2597727709"/>
      </p:ext>
    </p:extLst>
  </p:cSld>
  <p:clrMapOvr>
    <a:masterClrMapping/>
  </p:clrMapOvr>
  <p:transition xmlns:p14="http://schemas.microsoft.com/office/powerpoint/2010/main" advTm="925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9" grpId="0" animBg="1"/>
      <p:bldP spid="60" grpId="0" animBg="1"/>
      <p:bldP spid="61" grpId="0" animBg="1"/>
      <p:bldP spid="62" grpId="0" animBg="1"/>
      <p:bldP spid="28" grpId="0" animBg="1"/>
      <p:bldP spid="32" grpId="0" animBg="1"/>
      <p:bldP spid="33" grpId="0" animBg="1"/>
      <p:bldP spid="34"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Overview: Memory Channel Partitioning (MCP) </a:t>
            </a:r>
          </a:p>
        </p:txBody>
      </p:sp>
      <p:sp>
        <p:nvSpPr>
          <p:cNvPr id="3" name="Content Placeholder 2"/>
          <p:cNvSpPr>
            <a:spLocks noGrp="1"/>
          </p:cNvSpPr>
          <p:nvPr>
            <p:ph idx="1"/>
          </p:nvPr>
        </p:nvSpPr>
        <p:spPr>
          <a:xfrm>
            <a:off x="228600" y="1069204"/>
            <a:ext cx="8610600" cy="5339680"/>
          </a:xfrm>
        </p:spPr>
        <p:txBody>
          <a:bodyPr/>
          <a:lstStyle/>
          <a:p>
            <a:r>
              <a:rPr lang="en-US" sz="2800" dirty="0"/>
              <a:t>Goal</a:t>
            </a:r>
          </a:p>
          <a:p>
            <a:pPr lvl="1"/>
            <a:r>
              <a:rPr lang="en-US" sz="2400" dirty="0"/>
              <a:t>Eliminate harmful interference between applications</a:t>
            </a:r>
          </a:p>
          <a:p>
            <a:pPr>
              <a:buNone/>
            </a:pPr>
            <a:endParaRPr lang="en-US" sz="2600" dirty="0"/>
          </a:p>
          <a:p>
            <a:r>
              <a:rPr lang="en-US" sz="2800" dirty="0"/>
              <a:t>Basic Idea</a:t>
            </a:r>
          </a:p>
          <a:p>
            <a:pPr lvl="1"/>
            <a:r>
              <a:rPr lang="en-US" sz="2400" dirty="0"/>
              <a:t>Map the data of </a:t>
            </a:r>
            <a:r>
              <a:rPr lang="en-US" sz="2400" dirty="0">
                <a:solidFill>
                  <a:srgbClr val="FF0000"/>
                </a:solidFill>
              </a:rPr>
              <a:t>badly-interfering applications </a:t>
            </a:r>
            <a:r>
              <a:rPr lang="en-US" sz="2400" dirty="0"/>
              <a:t>to different channels</a:t>
            </a:r>
          </a:p>
          <a:p>
            <a:pPr lvl="1">
              <a:buNone/>
            </a:pPr>
            <a:endParaRPr lang="en-US" sz="2600" dirty="0"/>
          </a:p>
          <a:p>
            <a:r>
              <a:rPr lang="en-US" sz="2800" dirty="0"/>
              <a:t>Key Principles</a:t>
            </a:r>
          </a:p>
          <a:p>
            <a:pPr lvl="1"/>
            <a:r>
              <a:rPr lang="en-US" sz="2400" dirty="0"/>
              <a:t>Separate </a:t>
            </a:r>
            <a:r>
              <a:rPr lang="en-US" sz="2400" dirty="0">
                <a:solidFill>
                  <a:srgbClr val="FF0000"/>
                </a:solidFill>
              </a:rPr>
              <a:t>low and high memory-intensity applications</a:t>
            </a:r>
          </a:p>
          <a:p>
            <a:pPr lvl="1"/>
            <a:r>
              <a:rPr lang="en-US" sz="2400" dirty="0"/>
              <a:t>Separate </a:t>
            </a:r>
            <a:r>
              <a:rPr lang="en-US" sz="2400" dirty="0">
                <a:solidFill>
                  <a:srgbClr val="0070C0"/>
                </a:solidFill>
              </a:rPr>
              <a:t>low and high row-buffer locality applications</a:t>
            </a:r>
            <a:endParaRPr lang="en-US" sz="24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196</a:t>
            </a:fld>
            <a:endParaRPr lang="en-US" altLang="en-US">
              <a:solidFill>
                <a:srgbClr val="000000"/>
              </a:solidFill>
            </a:endParaRPr>
          </a:p>
        </p:txBody>
      </p:sp>
    </p:spTree>
    <p:custDataLst>
      <p:tags r:id="rId1"/>
    </p:custDataLst>
    <p:extLst>
      <p:ext uri="{BB962C8B-B14F-4D97-AF65-F5344CB8AC3E}">
        <p14:creationId xmlns:p14="http://schemas.microsoft.com/office/powerpoint/2010/main" val="54505808"/>
      </p:ext>
    </p:extLst>
  </p:cSld>
  <p:clrMapOvr>
    <a:masterClrMapping/>
  </p:clrMapOvr>
  <p:transition xmlns:p14="http://schemas.microsoft.com/office/powerpoint/2010/main" advTm="3698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Key Insight 1: Separate by Memory Intensity</a:t>
            </a:r>
          </a:p>
        </p:txBody>
      </p:sp>
      <p:sp>
        <p:nvSpPr>
          <p:cNvPr id="3" name="Content Placeholder 2"/>
          <p:cNvSpPr>
            <a:spLocks noGrp="1"/>
          </p:cNvSpPr>
          <p:nvPr>
            <p:ph idx="1"/>
          </p:nvPr>
        </p:nvSpPr>
        <p:spPr>
          <a:xfrm>
            <a:off x="228600" y="908720"/>
            <a:ext cx="8591872" cy="792088"/>
          </a:xfrm>
        </p:spPr>
        <p:txBody>
          <a:bodyPr/>
          <a:lstStyle/>
          <a:p>
            <a:pPr algn="ctr">
              <a:buNone/>
            </a:pPr>
            <a:r>
              <a:rPr lang="en-US" dirty="0" smtClean="0"/>
              <a:t>High memory-intensity applications interfere with low memory-intensity applications in shared memory channels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197</a:t>
            </a:fld>
            <a:endParaRPr lang="en-US" altLang="en-US">
              <a:solidFill>
                <a:srgbClr val="000000"/>
              </a:solidFill>
            </a:endParaRPr>
          </a:p>
        </p:txBody>
      </p:sp>
      <p:sp>
        <p:nvSpPr>
          <p:cNvPr id="28" name="Rectangle 27"/>
          <p:cNvSpPr/>
          <p:nvPr/>
        </p:nvSpPr>
        <p:spPr>
          <a:xfrm>
            <a:off x="2723347" y="2439296"/>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9" name="Rectangle 28"/>
          <p:cNvSpPr/>
          <p:nvPr/>
        </p:nvSpPr>
        <p:spPr>
          <a:xfrm>
            <a:off x="2376192" y="2439296"/>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0" name="Rectangle 29"/>
          <p:cNvSpPr/>
          <p:nvPr/>
        </p:nvSpPr>
        <p:spPr>
          <a:xfrm>
            <a:off x="1367413" y="2439296"/>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1" name="Rectangle 30"/>
          <p:cNvSpPr/>
          <p:nvPr/>
        </p:nvSpPr>
        <p:spPr>
          <a:xfrm>
            <a:off x="2702604" y="3947333"/>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2" name="Rectangle 31"/>
          <p:cNvSpPr/>
          <p:nvPr/>
        </p:nvSpPr>
        <p:spPr>
          <a:xfrm>
            <a:off x="2381064" y="3947333"/>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3" name="Rectangle 32"/>
          <p:cNvSpPr/>
          <p:nvPr/>
        </p:nvSpPr>
        <p:spPr>
          <a:xfrm>
            <a:off x="2052453" y="3947333"/>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4" name="Rectangle 33"/>
          <p:cNvSpPr/>
          <p:nvPr/>
        </p:nvSpPr>
        <p:spPr>
          <a:xfrm>
            <a:off x="2034772" y="2439296"/>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5" name="Rectangle 34"/>
          <p:cNvSpPr/>
          <p:nvPr/>
        </p:nvSpPr>
        <p:spPr>
          <a:xfrm>
            <a:off x="2729474" y="2863081"/>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4" name="Rectangle 43"/>
          <p:cNvSpPr/>
          <p:nvPr/>
        </p:nvSpPr>
        <p:spPr>
          <a:xfrm>
            <a:off x="1705297" y="2439296"/>
            <a:ext cx="231883" cy="1994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97" name="Straight Arrow Connector 96"/>
          <p:cNvCxnSpPr/>
          <p:nvPr/>
        </p:nvCxnSpPr>
        <p:spPr>
          <a:xfrm>
            <a:off x="6300192" y="3717032"/>
            <a:ext cx="1008112"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467544" y="5327335"/>
            <a:ext cx="8136904"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kern="0" dirty="0">
                <a:solidFill>
                  <a:srgbClr val="FF0000"/>
                </a:solidFill>
                <a:latin typeface="Tahoma"/>
              </a:rPr>
              <a:t>Map data of low and high memory-intensity applications </a:t>
            </a:r>
          </a:p>
          <a:p>
            <a:pPr algn="ctr" defTabSz="914165"/>
            <a:r>
              <a:rPr lang="en-US" sz="2400" kern="0" dirty="0">
                <a:solidFill>
                  <a:srgbClr val="FF0000"/>
                </a:solidFill>
                <a:latin typeface="Tahoma"/>
              </a:rPr>
              <a:t>to different channels</a:t>
            </a:r>
            <a:endParaRPr lang="en-US" dirty="0">
              <a:solidFill>
                <a:srgbClr val="FFFFFF"/>
              </a:solidFill>
              <a:latin typeface="Tahoma"/>
            </a:endParaRPr>
          </a:p>
        </p:txBody>
      </p:sp>
      <p:cxnSp>
        <p:nvCxnSpPr>
          <p:cNvPr id="101" name="Straight Arrow Connector 100"/>
          <p:cNvCxnSpPr/>
          <p:nvPr/>
        </p:nvCxnSpPr>
        <p:spPr>
          <a:xfrm>
            <a:off x="5940152" y="3068960"/>
            <a:ext cx="360040"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160512" y="1668556"/>
            <a:ext cx="4125504" cy="3344620"/>
            <a:chOff x="160512" y="1668556"/>
            <a:chExt cx="4125504" cy="3344620"/>
          </a:xfrm>
        </p:grpSpPr>
        <p:grpSp>
          <p:nvGrpSpPr>
            <p:cNvPr id="102" name="Group 101"/>
            <p:cNvGrpSpPr/>
            <p:nvPr/>
          </p:nvGrpSpPr>
          <p:grpSpPr>
            <a:xfrm>
              <a:off x="160512" y="1668556"/>
              <a:ext cx="4125504" cy="3344620"/>
              <a:chOff x="160512" y="1668556"/>
              <a:chExt cx="4125504" cy="3344620"/>
            </a:xfrm>
          </p:grpSpPr>
          <p:grpSp>
            <p:nvGrpSpPr>
              <p:cNvPr id="98" name="Group 97"/>
              <p:cNvGrpSpPr/>
              <p:nvPr/>
            </p:nvGrpSpPr>
            <p:grpSpPr>
              <a:xfrm>
                <a:off x="160512" y="1668556"/>
                <a:ext cx="4125504" cy="3344620"/>
                <a:chOff x="160512" y="1668556"/>
                <a:chExt cx="4125504" cy="3344620"/>
              </a:xfrm>
            </p:grpSpPr>
            <p:sp>
              <p:nvSpPr>
                <p:cNvPr id="127" name="TextBox 126"/>
                <p:cNvSpPr txBox="1"/>
                <p:nvPr/>
              </p:nvSpPr>
              <p:spPr>
                <a:xfrm>
                  <a:off x="2673288" y="2015344"/>
                  <a:ext cx="288032" cy="338554"/>
                </a:xfrm>
                <a:prstGeom prst="rect">
                  <a:avLst/>
                </a:prstGeom>
                <a:noFill/>
                <a:ln w="25400">
                  <a:noFill/>
                </a:ln>
              </p:spPr>
              <p:txBody>
                <a:bodyPr wrap="square" rtlCol="0">
                  <a:spAutoFit/>
                </a:bodyPr>
                <a:lstStyle/>
                <a:p>
                  <a:pPr defTabSz="914165"/>
                  <a:r>
                    <a:rPr lang="en-US" sz="1600" dirty="0">
                      <a:solidFill>
                        <a:srgbClr val="000000"/>
                      </a:solidFill>
                      <a:latin typeface="Tahoma"/>
                    </a:rPr>
                    <a:t>1</a:t>
                  </a:r>
                </a:p>
              </p:txBody>
            </p:sp>
            <p:sp>
              <p:nvSpPr>
                <p:cNvPr id="128" name="TextBox 127"/>
                <p:cNvSpPr txBox="1"/>
                <p:nvPr/>
              </p:nvSpPr>
              <p:spPr>
                <a:xfrm>
                  <a:off x="2339752" y="2004917"/>
                  <a:ext cx="288032" cy="338554"/>
                </a:xfrm>
                <a:prstGeom prst="rect">
                  <a:avLst/>
                </a:prstGeom>
                <a:noFill/>
                <a:ln w="25400">
                  <a:noFill/>
                </a:ln>
              </p:spPr>
              <p:txBody>
                <a:bodyPr wrap="square" rtlCol="0">
                  <a:spAutoFit/>
                </a:bodyPr>
                <a:lstStyle/>
                <a:p>
                  <a:pPr defTabSz="914165"/>
                  <a:r>
                    <a:rPr lang="en-US" sz="1600" dirty="0">
                      <a:solidFill>
                        <a:srgbClr val="000000"/>
                      </a:solidFill>
                      <a:latin typeface="Tahoma"/>
                    </a:rPr>
                    <a:t>2</a:t>
                  </a:r>
                </a:p>
              </p:txBody>
            </p:sp>
            <p:sp>
              <p:nvSpPr>
                <p:cNvPr id="129" name="TextBox 128"/>
                <p:cNvSpPr txBox="1"/>
                <p:nvPr/>
              </p:nvSpPr>
              <p:spPr>
                <a:xfrm>
                  <a:off x="2011625" y="2015344"/>
                  <a:ext cx="288032" cy="338554"/>
                </a:xfrm>
                <a:prstGeom prst="rect">
                  <a:avLst/>
                </a:prstGeom>
                <a:noFill/>
                <a:ln w="25400">
                  <a:noFill/>
                </a:ln>
              </p:spPr>
              <p:txBody>
                <a:bodyPr wrap="square" rtlCol="0">
                  <a:spAutoFit/>
                </a:bodyPr>
                <a:lstStyle/>
                <a:p>
                  <a:pPr defTabSz="914165"/>
                  <a:r>
                    <a:rPr lang="en-US" sz="1600" dirty="0">
                      <a:solidFill>
                        <a:srgbClr val="000000"/>
                      </a:solidFill>
                      <a:latin typeface="Tahoma"/>
                    </a:rPr>
                    <a:t>3</a:t>
                  </a:r>
                </a:p>
              </p:txBody>
            </p:sp>
            <p:sp>
              <p:nvSpPr>
                <p:cNvPr id="130" name="TextBox 129"/>
                <p:cNvSpPr txBox="1"/>
                <p:nvPr/>
              </p:nvSpPr>
              <p:spPr>
                <a:xfrm>
                  <a:off x="1670585" y="2021092"/>
                  <a:ext cx="288032" cy="338554"/>
                </a:xfrm>
                <a:prstGeom prst="rect">
                  <a:avLst/>
                </a:prstGeom>
                <a:noFill/>
                <a:ln w="25400">
                  <a:noFill/>
                </a:ln>
              </p:spPr>
              <p:txBody>
                <a:bodyPr wrap="square" rtlCol="0">
                  <a:spAutoFit/>
                </a:bodyPr>
                <a:lstStyle/>
                <a:p>
                  <a:pPr defTabSz="914165"/>
                  <a:r>
                    <a:rPr lang="en-US" sz="1600" dirty="0">
                      <a:solidFill>
                        <a:srgbClr val="000000"/>
                      </a:solidFill>
                      <a:latin typeface="Tahoma"/>
                    </a:rPr>
                    <a:t>4</a:t>
                  </a:r>
                </a:p>
              </p:txBody>
            </p:sp>
            <p:sp>
              <p:nvSpPr>
                <p:cNvPr id="131" name="TextBox 130"/>
                <p:cNvSpPr txBox="1"/>
                <p:nvPr/>
              </p:nvSpPr>
              <p:spPr>
                <a:xfrm>
                  <a:off x="1331640" y="2016563"/>
                  <a:ext cx="288032" cy="338554"/>
                </a:xfrm>
                <a:prstGeom prst="rect">
                  <a:avLst/>
                </a:prstGeom>
                <a:noFill/>
                <a:ln w="25400">
                  <a:noFill/>
                </a:ln>
              </p:spPr>
              <p:txBody>
                <a:bodyPr wrap="square" rtlCol="0">
                  <a:spAutoFit/>
                </a:bodyPr>
                <a:lstStyle/>
                <a:p>
                  <a:pPr defTabSz="914165"/>
                  <a:r>
                    <a:rPr lang="en-US" sz="1600" dirty="0">
                      <a:solidFill>
                        <a:srgbClr val="000000"/>
                      </a:solidFill>
                      <a:latin typeface="Tahoma"/>
                    </a:rPr>
                    <a:t>5</a:t>
                  </a:r>
                </a:p>
              </p:txBody>
            </p:sp>
            <p:grpSp>
              <p:nvGrpSpPr>
                <p:cNvPr id="96" name="Group 95"/>
                <p:cNvGrpSpPr/>
                <p:nvPr/>
              </p:nvGrpSpPr>
              <p:grpSpPr>
                <a:xfrm>
                  <a:off x="160512" y="1668556"/>
                  <a:ext cx="4125504" cy="3344620"/>
                  <a:chOff x="160512" y="1668556"/>
                  <a:chExt cx="4125504" cy="3344620"/>
                </a:xfrm>
              </p:grpSpPr>
              <p:grpSp>
                <p:nvGrpSpPr>
                  <p:cNvPr id="94" name="Group 93"/>
                  <p:cNvGrpSpPr/>
                  <p:nvPr/>
                </p:nvGrpSpPr>
                <p:grpSpPr>
                  <a:xfrm>
                    <a:off x="3002058" y="1835532"/>
                    <a:ext cx="1283958" cy="2817604"/>
                    <a:chOff x="3002058" y="1835532"/>
                    <a:chExt cx="1283958" cy="2817604"/>
                  </a:xfrm>
                </p:grpSpPr>
                <p:sp>
                  <p:nvSpPr>
                    <p:cNvPr id="10" name="Rectangle 9"/>
                    <p:cNvSpPr/>
                    <p:nvPr/>
                  </p:nvSpPr>
                  <p:spPr>
                    <a:xfrm>
                      <a:off x="3002058" y="2173416"/>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1" name="TextBox 10"/>
                    <p:cNvSpPr txBox="1"/>
                    <p:nvPr/>
                  </p:nvSpPr>
                  <p:spPr>
                    <a:xfrm>
                      <a:off x="3067587" y="1835532"/>
                      <a:ext cx="1216381" cy="369332"/>
                    </a:xfrm>
                    <a:prstGeom prst="rect">
                      <a:avLst/>
                    </a:prstGeom>
                    <a:noFill/>
                  </p:spPr>
                  <p:txBody>
                    <a:bodyPr wrap="square" rtlCol="0">
                      <a:spAutoFit/>
                    </a:bodyPr>
                    <a:lstStyle/>
                    <a:p>
                      <a:pPr defTabSz="914165"/>
                      <a:r>
                        <a:rPr lang="en-US" dirty="0" smtClean="0">
                          <a:solidFill>
                            <a:srgbClr val="000000"/>
                          </a:solidFill>
                          <a:latin typeface="Tahoma"/>
                        </a:rPr>
                        <a:t>Channel 0</a:t>
                      </a:r>
                      <a:endParaRPr lang="en-US" dirty="0">
                        <a:solidFill>
                          <a:srgbClr val="000000"/>
                        </a:solidFill>
                        <a:latin typeface="Tahoma"/>
                      </a:endParaRPr>
                    </a:p>
                  </p:txBody>
                </p:sp>
                <p:sp>
                  <p:nvSpPr>
                    <p:cNvPr id="14" name="Rectangle 13"/>
                    <p:cNvSpPr/>
                    <p:nvPr/>
                  </p:nvSpPr>
                  <p:spPr>
                    <a:xfrm>
                      <a:off x="3069635" y="2705167"/>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6" name="TextBox 15"/>
                    <p:cNvSpPr txBox="1"/>
                    <p:nvPr/>
                  </p:nvSpPr>
                  <p:spPr>
                    <a:xfrm>
                      <a:off x="3067587" y="4283804"/>
                      <a:ext cx="1216381" cy="369332"/>
                    </a:xfrm>
                    <a:prstGeom prst="rect">
                      <a:avLst/>
                    </a:prstGeom>
                    <a:noFill/>
                  </p:spPr>
                  <p:txBody>
                    <a:bodyPr wrap="square" rtlCol="0">
                      <a:spAutoFit/>
                    </a:bodyPr>
                    <a:lstStyle/>
                    <a:p>
                      <a:pPr defTabSz="914165"/>
                      <a:r>
                        <a:rPr lang="en-US" dirty="0" smtClean="0">
                          <a:solidFill>
                            <a:srgbClr val="000000"/>
                          </a:solidFill>
                          <a:latin typeface="Tahoma"/>
                        </a:rPr>
                        <a:t>Channel 1</a:t>
                      </a:r>
                      <a:endParaRPr lang="en-US" dirty="0">
                        <a:solidFill>
                          <a:srgbClr val="000000"/>
                        </a:solidFill>
                        <a:latin typeface="Tahoma"/>
                      </a:endParaRPr>
                    </a:p>
                  </p:txBody>
                </p:sp>
                <p:sp>
                  <p:nvSpPr>
                    <p:cNvPr id="26" name="Rectangle 25"/>
                    <p:cNvSpPr/>
                    <p:nvPr/>
                  </p:nvSpPr>
                  <p:spPr>
                    <a:xfrm>
                      <a:off x="3069635" y="2239885"/>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sp>
                <p:nvSpPr>
                  <p:cNvPr id="121" name="TextBox 120"/>
                  <p:cNvSpPr txBox="1"/>
                  <p:nvPr/>
                </p:nvSpPr>
                <p:spPr>
                  <a:xfrm>
                    <a:off x="611560" y="4643844"/>
                    <a:ext cx="3456384" cy="369332"/>
                  </a:xfrm>
                  <a:prstGeom prst="rect">
                    <a:avLst/>
                  </a:prstGeom>
                  <a:noFill/>
                </p:spPr>
                <p:txBody>
                  <a:bodyPr wrap="square" rtlCol="0">
                    <a:spAutoFit/>
                  </a:bodyPr>
                  <a:lstStyle/>
                  <a:p>
                    <a:pPr defTabSz="914165"/>
                    <a:r>
                      <a:rPr lang="en-US" b="1" dirty="0" smtClean="0">
                        <a:solidFill>
                          <a:srgbClr val="000000"/>
                        </a:solidFill>
                        <a:latin typeface="Tahoma"/>
                      </a:rPr>
                      <a:t>Conventional Page Mapping</a:t>
                    </a:r>
                    <a:endParaRPr lang="en-US" b="1" dirty="0">
                      <a:solidFill>
                        <a:srgbClr val="000000"/>
                      </a:solidFill>
                      <a:latin typeface="Tahoma"/>
                    </a:endParaRPr>
                  </a:p>
                </p:txBody>
              </p:sp>
              <p:grpSp>
                <p:nvGrpSpPr>
                  <p:cNvPr id="91" name="Group 90"/>
                  <p:cNvGrpSpPr/>
                  <p:nvPr/>
                </p:nvGrpSpPr>
                <p:grpSpPr>
                  <a:xfrm>
                    <a:off x="160512" y="1668556"/>
                    <a:ext cx="2827312" cy="2764803"/>
                    <a:chOff x="160512" y="1668556"/>
                    <a:chExt cx="2827312" cy="2764803"/>
                  </a:xfrm>
                </p:grpSpPr>
                <p:sp>
                  <p:nvSpPr>
                    <p:cNvPr id="8" name="Rectangle 7"/>
                    <p:cNvSpPr/>
                    <p:nvPr/>
                  </p:nvSpPr>
                  <p:spPr>
                    <a:xfrm>
                      <a:off x="160512" y="2439291"/>
                      <a:ext cx="1013651" cy="5317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Red App</a:t>
                      </a:r>
                      <a:endParaRPr lang="en-US" dirty="0">
                        <a:solidFill>
                          <a:srgbClr val="FFFFFF"/>
                        </a:solidFill>
                        <a:latin typeface="Tahoma"/>
                      </a:endParaRPr>
                    </a:p>
                  </p:txBody>
                </p:sp>
                <p:sp>
                  <p:nvSpPr>
                    <p:cNvPr id="9" name="Rectangle 8"/>
                    <p:cNvSpPr/>
                    <p:nvPr/>
                  </p:nvSpPr>
                  <p:spPr>
                    <a:xfrm>
                      <a:off x="160512" y="3569263"/>
                      <a:ext cx="1013651" cy="5317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Blue App</a:t>
                      </a:r>
                      <a:endParaRPr lang="en-US" dirty="0">
                        <a:solidFill>
                          <a:srgbClr val="FFFFFF"/>
                        </a:solidFill>
                        <a:latin typeface="Tahoma"/>
                      </a:endParaRPr>
                    </a:p>
                  </p:txBody>
                </p:sp>
                <p:cxnSp>
                  <p:nvCxnSpPr>
                    <p:cNvPr id="20" name="Straight Connector 19"/>
                    <p:cNvCxnSpPr/>
                    <p:nvPr/>
                  </p:nvCxnSpPr>
                  <p:spPr>
                    <a:xfrm>
                      <a:off x="2664174"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26291"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8407"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50523"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12640" y="2106947"/>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1187624" y="1988840"/>
                      <a:ext cx="18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443404" y="1668556"/>
                      <a:ext cx="1368152" cy="369332"/>
                    </a:xfrm>
                    <a:prstGeom prst="rect">
                      <a:avLst/>
                    </a:prstGeom>
                    <a:noFill/>
                    <a:ln w="25400">
                      <a:noFill/>
                    </a:ln>
                  </p:spPr>
                  <p:txBody>
                    <a:bodyPr wrap="square"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71" name="TextBox 70"/>
                    <p:cNvSpPr txBox="1"/>
                    <p:nvPr/>
                  </p:nvSpPr>
                  <p:spPr>
                    <a:xfrm>
                      <a:off x="317158" y="2139549"/>
                      <a:ext cx="648072" cy="369332"/>
                    </a:xfrm>
                    <a:prstGeom prst="rect">
                      <a:avLst/>
                    </a:prstGeom>
                    <a:noFill/>
                  </p:spPr>
                  <p:txBody>
                    <a:bodyPr wrap="square"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grpSp>
            </p:grpSp>
          </p:grpSp>
          <p:sp>
            <p:nvSpPr>
              <p:cNvPr id="72" name="TextBox 71"/>
              <p:cNvSpPr txBox="1"/>
              <p:nvPr/>
            </p:nvSpPr>
            <p:spPr>
              <a:xfrm>
                <a:off x="323528" y="3275692"/>
                <a:ext cx="648072" cy="369332"/>
              </a:xfrm>
              <a:prstGeom prst="rect">
                <a:avLst/>
              </a:prstGeom>
              <a:noFill/>
            </p:spPr>
            <p:txBody>
              <a:bodyPr wrap="square"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grpSp>
        <p:grpSp>
          <p:nvGrpSpPr>
            <p:cNvPr id="119" name="Group 118"/>
            <p:cNvGrpSpPr/>
            <p:nvPr/>
          </p:nvGrpSpPr>
          <p:grpSpPr>
            <a:xfrm>
              <a:off x="3000887" y="3296062"/>
              <a:ext cx="1283958" cy="997034"/>
              <a:chOff x="3000887" y="3296062"/>
              <a:chExt cx="1283958" cy="997034"/>
            </a:xfrm>
          </p:grpSpPr>
          <p:sp>
            <p:nvSpPr>
              <p:cNvPr id="104" name="Rectangle 103"/>
              <p:cNvSpPr/>
              <p:nvPr/>
            </p:nvSpPr>
            <p:spPr>
              <a:xfrm>
                <a:off x="3000887" y="3296062"/>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05" name="Rectangle 104"/>
              <p:cNvSpPr/>
              <p:nvPr/>
            </p:nvSpPr>
            <p:spPr>
              <a:xfrm>
                <a:off x="3068464" y="3827813"/>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06" name="Rectangle 105"/>
              <p:cNvSpPr/>
              <p:nvPr/>
            </p:nvSpPr>
            <p:spPr>
              <a:xfrm>
                <a:off x="3068464" y="3362531"/>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grpSp>
      <p:grpSp>
        <p:nvGrpSpPr>
          <p:cNvPr id="118" name="Group 117"/>
          <p:cNvGrpSpPr/>
          <p:nvPr/>
        </p:nvGrpSpPr>
        <p:grpSpPr>
          <a:xfrm>
            <a:off x="4804312" y="1632993"/>
            <a:ext cx="4160176" cy="3410664"/>
            <a:chOff x="4804312" y="1632992"/>
            <a:chExt cx="4160176" cy="3410664"/>
          </a:xfrm>
        </p:grpSpPr>
        <p:grpSp>
          <p:nvGrpSpPr>
            <p:cNvPr id="12" name="Group 93"/>
            <p:cNvGrpSpPr/>
            <p:nvPr/>
          </p:nvGrpSpPr>
          <p:grpSpPr>
            <a:xfrm>
              <a:off x="4804312" y="1632992"/>
              <a:ext cx="4160176" cy="3410664"/>
              <a:chOff x="4804312" y="1632992"/>
              <a:chExt cx="4160176" cy="3410664"/>
            </a:xfrm>
          </p:grpSpPr>
          <p:grpSp>
            <p:nvGrpSpPr>
              <p:cNvPr id="13" name="Group 90"/>
              <p:cNvGrpSpPr/>
              <p:nvPr/>
            </p:nvGrpSpPr>
            <p:grpSpPr>
              <a:xfrm>
                <a:off x="4804312" y="1632992"/>
                <a:ext cx="4160176" cy="3410664"/>
                <a:chOff x="4804312" y="1632992"/>
                <a:chExt cx="4160176" cy="3410664"/>
              </a:xfrm>
            </p:grpSpPr>
            <p:sp>
              <p:nvSpPr>
                <p:cNvPr id="122" name="TextBox 121"/>
                <p:cNvSpPr txBox="1"/>
                <p:nvPr/>
              </p:nvSpPr>
              <p:spPr>
                <a:xfrm>
                  <a:off x="4873764" y="4674324"/>
                  <a:ext cx="3024336" cy="369332"/>
                </a:xfrm>
                <a:prstGeom prst="rect">
                  <a:avLst/>
                </a:prstGeom>
                <a:noFill/>
              </p:spPr>
              <p:txBody>
                <a:bodyPr wrap="square" rtlCol="0">
                  <a:spAutoFit/>
                </a:bodyPr>
                <a:lstStyle/>
                <a:p>
                  <a:pPr algn="ctr" defTabSz="914165"/>
                  <a:r>
                    <a:rPr lang="en-US" b="1" dirty="0" smtClean="0">
                      <a:solidFill>
                        <a:srgbClr val="000000"/>
                      </a:solidFill>
                      <a:latin typeface="Tahoma"/>
                    </a:rPr>
                    <a:t>Channel Partitioning</a:t>
                  </a:r>
                  <a:endParaRPr lang="en-US" b="1" dirty="0">
                    <a:solidFill>
                      <a:srgbClr val="000000"/>
                    </a:solidFill>
                    <a:latin typeface="Tahoma"/>
                  </a:endParaRPr>
                </a:p>
              </p:txBody>
            </p:sp>
            <p:sp>
              <p:nvSpPr>
                <p:cNvPr id="73" name="Rectangle 72"/>
                <p:cNvSpPr/>
                <p:nvPr/>
              </p:nvSpPr>
              <p:spPr>
                <a:xfrm>
                  <a:off x="4804312" y="2403727"/>
                  <a:ext cx="1013651" cy="5317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Red App</a:t>
                  </a:r>
                  <a:endParaRPr lang="en-US" dirty="0">
                    <a:solidFill>
                      <a:srgbClr val="FFFFFF"/>
                    </a:solidFill>
                    <a:latin typeface="Tahoma"/>
                  </a:endParaRPr>
                </a:p>
              </p:txBody>
            </p:sp>
            <p:sp>
              <p:nvSpPr>
                <p:cNvPr id="74" name="Rectangle 73"/>
                <p:cNvSpPr/>
                <p:nvPr/>
              </p:nvSpPr>
              <p:spPr>
                <a:xfrm>
                  <a:off x="4804312" y="3533699"/>
                  <a:ext cx="1013651" cy="5317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Blue App</a:t>
                  </a:r>
                  <a:endParaRPr lang="en-US" dirty="0">
                    <a:solidFill>
                      <a:srgbClr val="FFFFFF"/>
                    </a:solidFill>
                    <a:latin typeface="Tahoma"/>
                  </a:endParaRPr>
                </a:p>
              </p:txBody>
            </p:sp>
            <p:sp>
              <p:nvSpPr>
                <p:cNvPr id="76" name="TextBox 75"/>
                <p:cNvSpPr txBox="1"/>
                <p:nvPr/>
              </p:nvSpPr>
              <p:spPr>
                <a:xfrm>
                  <a:off x="7711387" y="1799968"/>
                  <a:ext cx="1216381" cy="369332"/>
                </a:xfrm>
                <a:prstGeom prst="rect">
                  <a:avLst/>
                </a:prstGeom>
                <a:noFill/>
              </p:spPr>
              <p:txBody>
                <a:bodyPr wrap="square" rtlCol="0">
                  <a:spAutoFit/>
                </a:bodyPr>
                <a:lstStyle/>
                <a:p>
                  <a:pPr defTabSz="914165"/>
                  <a:r>
                    <a:rPr lang="en-US" dirty="0" smtClean="0">
                      <a:solidFill>
                        <a:srgbClr val="000000"/>
                      </a:solidFill>
                      <a:latin typeface="Tahoma"/>
                    </a:rPr>
                    <a:t>Channel 0</a:t>
                  </a:r>
                  <a:endParaRPr lang="en-US" dirty="0">
                    <a:solidFill>
                      <a:srgbClr val="000000"/>
                    </a:solidFill>
                    <a:latin typeface="Tahoma"/>
                  </a:endParaRPr>
                </a:p>
              </p:txBody>
            </p:sp>
            <p:cxnSp>
              <p:nvCxnSpPr>
                <p:cNvPr id="81" name="Straight Connector 80"/>
                <p:cNvCxnSpPr/>
                <p:nvPr/>
              </p:nvCxnSpPr>
              <p:spPr>
                <a:xfrm>
                  <a:off x="7307974"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970091"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632207"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294323"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56440" y="2071383"/>
                  <a:ext cx="0" cy="232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7367142"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88" name="Rectangle 87"/>
                <p:cNvSpPr/>
                <p:nvPr/>
              </p:nvSpPr>
              <p:spPr>
                <a:xfrm>
                  <a:off x="7019987"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89" name="Rectangle 88"/>
                <p:cNvSpPr/>
                <p:nvPr/>
              </p:nvSpPr>
              <p:spPr>
                <a:xfrm>
                  <a:off x="6346488"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93" name="Rectangle 92"/>
                <p:cNvSpPr/>
                <p:nvPr/>
              </p:nvSpPr>
              <p:spPr>
                <a:xfrm>
                  <a:off x="6678567" y="2403727"/>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95" name="Rectangle 94"/>
                <p:cNvSpPr/>
                <p:nvPr/>
              </p:nvSpPr>
              <p:spPr>
                <a:xfrm>
                  <a:off x="7354932" y="3505200"/>
                  <a:ext cx="231883" cy="1994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cxnSp>
              <p:nvCxnSpPr>
                <p:cNvPr id="123" name="Straight Arrow Connector 122"/>
                <p:cNvCxnSpPr/>
                <p:nvPr/>
              </p:nvCxnSpPr>
              <p:spPr>
                <a:xfrm flipH="1">
                  <a:off x="5831424" y="1953276"/>
                  <a:ext cx="18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6087204" y="1632992"/>
                  <a:ext cx="1368152" cy="369332"/>
                </a:xfrm>
                <a:prstGeom prst="rect">
                  <a:avLst/>
                </a:prstGeom>
                <a:noFill/>
              </p:spPr>
              <p:txBody>
                <a:bodyPr wrap="square"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sp>
              <p:nvSpPr>
                <p:cNvPr id="132" name="TextBox 131"/>
                <p:cNvSpPr txBox="1"/>
                <p:nvPr/>
              </p:nvSpPr>
              <p:spPr>
                <a:xfrm>
                  <a:off x="7317088" y="1979780"/>
                  <a:ext cx="288032" cy="338554"/>
                </a:xfrm>
                <a:prstGeom prst="rect">
                  <a:avLst/>
                </a:prstGeom>
                <a:noFill/>
              </p:spPr>
              <p:txBody>
                <a:bodyPr wrap="square" rtlCol="0">
                  <a:spAutoFit/>
                </a:bodyPr>
                <a:lstStyle/>
                <a:p>
                  <a:pPr defTabSz="914165"/>
                  <a:r>
                    <a:rPr lang="en-US" sz="1600" dirty="0">
                      <a:solidFill>
                        <a:srgbClr val="000000"/>
                      </a:solidFill>
                      <a:latin typeface="Tahoma"/>
                    </a:rPr>
                    <a:t>1</a:t>
                  </a:r>
                </a:p>
              </p:txBody>
            </p:sp>
            <p:sp>
              <p:nvSpPr>
                <p:cNvPr id="133" name="TextBox 132"/>
                <p:cNvSpPr txBox="1"/>
                <p:nvPr/>
              </p:nvSpPr>
              <p:spPr>
                <a:xfrm>
                  <a:off x="6983552" y="1969353"/>
                  <a:ext cx="288032" cy="338554"/>
                </a:xfrm>
                <a:prstGeom prst="rect">
                  <a:avLst/>
                </a:prstGeom>
                <a:noFill/>
              </p:spPr>
              <p:txBody>
                <a:bodyPr wrap="square" rtlCol="0">
                  <a:spAutoFit/>
                </a:bodyPr>
                <a:lstStyle/>
                <a:p>
                  <a:pPr defTabSz="914165"/>
                  <a:r>
                    <a:rPr lang="en-US" sz="1600" dirty="0">
                      <a:solidFill>
                        <a:srgbClr val="000000"/>
                      </a:solidFill>
                      <a:latin typeface="Tahoma"/>
                    </a:rPr>
                    <a:t>2</a:t>
                  </a:r>
                </a:p>
              </p:txBody>
            </p:sp>
            <p:sp>
              <p:nvSpPr>
                <p:cNvPr id="141" name="TextBox 140"/>
                <p:cNvSpPr txBox="1"/>
                <p:nvPr/>
              </p:nvSpPr>
              <p:spPr>
                <a:xfrm>
                  <a:off x="6655425" y="1979780"/>
                  <a:ext cx="288032" cy="338554"/>
                </a:xfrm>
                <a:prstGeom prst="rect">
                  <a:avLst/>
                </a:prstGeom>
                <a:noFill/>
              </p:spPr>
              <p:txBody>
                <a:bodyPr wrap="square" rtlCol="0">
                  <a:spAutoFit/>
                </a:bodyPr>
                <a:lstStyle/>
                <a:p>
                  <a:pPr defTabSz="914165"/>
                  <a:r>
                    <a:rPr lang="en-US" sz="1600" dirty="0">
                      <a:solidFill>
                        <a:srgbClr val="000000"/>
                      </a:solidFill>
                      <a:latin typeface="Tahoma"/>
                    </a:rPr>
                    <a:t>3</a:t>
                  </a:r>
                </a:p>
              </p:txBody>
            </p:sp>
            <p:sp>
              <p:nvSpPr>
                <p:cNvPr id="142" name="TextBox 141"/>
                <p:cNvSpPr txBox="1"/>
                <p:nvPr/>
              </p:nvSpPr>
              <p:spPr>
                <a:xfrm>
                  <a:off x="6314385" y="1985528"/>
                  <a:ext cx="288032" cy="338554"/>
                </a:xfrm>
                <a:prstGeom prst="rect">
                  <a:avLst/>
                </a:prstGeom>
                <a:noFill/>
              </p:spPr>
              <p:txBody>
                <a:bodyPr wrap="square" rtlCol="0">
                  <a:spAutoFit/>
                </a:bodyPr>
                <a:lstStyle/>
                <a:p>
                  <a:pPr defTabSz="914165"/>
                  <a:r>
                    <a:rPr lang="en-US" sz="1600" dirty="0">
                      <a:solidFill>
                        <a:srgbClr val="000000"/>
                      </a:solidFill>
                      <a:latin typeface="Tahoma"/>
                    </a:rPr>
                    <a:t>4</a:t>
                  </a:r>
                </a:p>
              </p:txBody>
            </p:sp>
            <p:sp>
              <p:nvSpPr>
                <p:cNvPr id="143" name="TextBox 142"/>
                <p:cNvSpPr txBox="1"/>
                <p:nvPr/>
              </p:nvSpPr>
              <p:spPr>
                <a:xfrm>
                  <a:off x="5975440" y="1980999"/>
                  <a:ext cx="288032" cy="338554"/>
                </a:xfrm>
                <a:prstGeom prst="rect">
                  <a:avLst/>
                </a:prstGeom>
                <a:noFill/>
              </p:spPr>
              <p:txBody>
                <a:bodyPr wrap="square" rtlCol="0">
                  <a:spAutoFit/>
                </a:bodyPr>
                <a:lstStyle/>
                <a:p>
                  <a:pPr defTabSz="914165"/>
                  <a:r>
                    <a:rPr lang="en-US" sz="1600" dirty="0">
                      <a:solidFill>
                        <a:srgbClr val="000000"/>
                      </a:solidFill>
                      <a:latin typeface="Tahoma"/>
                    </a:rPr>
                    <a:t>5</a:t>
                  </a:r>
                </a:p>
              </p:txBody>
            </p:sp>
            <p:sp>
              <p:nvSpPr>
                <p:cNvPr id="145" name="Rectangle 144"/>
                <p:cNvSpPr/>
                <p:nvPr/>
              </p:nvSpPr>
              <p:spPr>
                <a:xfrm>
                  <a:off x="7366902"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6" name="Rectangle 145"/>
                <p:cNvSpPr/>
                <p:nvPr/>
              </p:nvSpPr>
              <p:spPr>
                <a:xfrm>
                  <a:off x="7019747"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7" name="Rectangle 146"/>
                <p:cNvSpPr/>
                <p:nvPr/>
              </p:nvSpPr>
              <p:spPr>
                <a:xfrm>
                  <a:off x="6346248"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8" name="Rectangle 147"/>
                <p:cNvSpPr/>
                <p:nvPr/>
              </p:nvSpPr>
              <p:spPr>
                <a:xfrm>
                  <a:off x="6678327" y="2828024"/>
                  <a:ext cx="231883" cy="1994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51" name="TextBox 150"/>
                <p:cNvSpPr txBox="1"/>
                <p:nvPr/>
              </p:nvSpPr>
              <p:spPr>
                <a:xfrm>
                  <a:off x="7748107" y="4257678"/>
                  <a:ext cx="1216381" cy="369332"/>
                </a:xfrm>
                <a:prstGeom prst="rect">
                  <a:avLst/>
                </a:prstGeom>
                <a:noFill/>
              </p:spPr>
              <p:txBody>
                <a:bodyPr wrap="square" rtlCol="0">
                  <a:spAutoFit/>
                </a:bodyPr>
                <a:lstStyle/>
                <a:p>
                  <a:pPr defTabSz="914165"/>
                  <a:r>
                    <a:rPr lang="en-US" dirty="0" smtClean="0">
                      <a:solidFill>
                        <a:srgbClr val="000000"/>
                      </a:solidFill>
                      <a:latin typeface="Tahoma"/>
                    </a:rPr>
                    <a:t>Channel 1</a:t>
                  </a:r>
                  <a:endParaRPr lang="en-US" dirty="0">
                    <a:solidFill>
                      <a:srgbClr val="000000"/>
                    </a:solidFill>
                    <a:latin typeface="Tahoma"/>
                  </a:endParaRPr>
                </a:p>
              </p:txBody>
            </p:sp>
          </p:grpSp>
          <p:sp>
            <p:nvSpPr>
              <p:cNvPr id="90" name="TextBox 89"/>
              <p:cNvSpPr txBox="1"/>
              <p:nvPr/>
            </p:nvSpPr>
            <p:spPr>
              <a:xfrm>
                <a:off x="4945103" y="2106730"/>
                <a:ext cx="648072" cy="369332"/>
              </a:xfrm>
              <a:prstGeom prst="rect">
                <a:avLst/>
              </a:prstGeom>
              <a:noFill/>
            </p:spPr>
            <p:txBody>
              <a:bodyPr wrap="square"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sp>
            <p:nvSpPr>
              <p:cNvPr id="92" name="TextBox 91"/>
              <p:cNvSpPr txBox="1"/>
              <p:nvPr/>
            </p:nvSpPr>
            <p:spPr>
              <a:xfrm>
                <a:off x="4945103" y="3252165"/>
                <a:ext cx="648072" cy="369332"/>
              </a:xfrm>
              <a:prstGeom prst="rect">
                <a:avLst/>
              </a:prstGeom>
              <a:noFill/>
            </p:spPr>
            <p:txBody>
              <a:bodyPr wrap="square" rtlCol="0">
                <a:spAutoFit/>
              </a:bodyPr>
              <a:lstStyle/>
              <a:p>
                <a:pPr defTabSz="914165"/>
                <a:r>
                  <a:rPr lang="en-US" dirty="0" smtClean="0">
                    <a:solidFill>
                      <a:srgbClr val="000000"/>
                    </a:solidFill>
                    <a:latin typeface="Tahoma"/>
                  </a:rPr>
                  <a:t>Core</a:t>
                </a:r>
                <a:endParaRPr lang="en-US" dirty="0">
                  <a:solidFill>
                    <a:srgbClr val="000000"/>
                  </a:solidFill>
                  <a:latin typeface="Tahoma"/>
                </a:endParaRPr>
              </a:p>
            </p:txBody>
          </p:sp>
        </p:grpSp>
        <p:grpSp>
          <p:nvGrpSpPr>
            <p:cNvPr id="116" name="Group 115"/>
            <p:cNvGrpSpPr/>
            <p:nvPr/>
          </p:nvGrpSpPr>
          <p:grpSpPr>
            <a:xfrm>
              <a:off x="7680530" y="2132856"/>
              <a:ext cx="1283958" cy="997034"/>
              <a:chOff x="7680530" y="2132856"/>
              <a:chExt cx="1283958" cy="997034"/>
            </a:xfrm>
          </p:grpSpPr>
          <p:sp>
            <p:nvSpPr>
              <p:cNvPr id="110" name="Rectangle 109"/>
              <p:cNvSpPr/>
              <p:nvPr/>
            </p:nvSpPr>
            <p:spPr>
              <a:xfrm>
                <a:off x="7680530" y="2132856"/>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11" name="Rectangle 110"/>
              <p:cNvSpPr/>
              <p:nvPr/>
            </p:nvSpPr>
            <p:spPr>
              <a:xfrm>
                <a:off x="7748107" y="2664607"/>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12" name="Rectangle 111"/>
              <p:cNvSpPr/>
              <p:nvPr/>
            </p:nvSpPr>
            <p:spPr>
              <a:xfrm>
                <a:off x="7748107" y="2199325"/>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grpSp>
          <p:nvGrpSpPr>
            <p:cNvPr id="117" name="Group 116"/>
            <p:cNvGrpSpPr/>
            <p:nvPr/>
          </p:nvGrpSpPr>
          <p:grpSpPr>
            <a:xfrm>
              <a:off x="7674714" y="3272244"/>
              <a:ext cx="1283958" cy="997034"/>
              <a:chOff x="7674714" y="3272244"/>
              <a:chExt cx="1283958" cy="997034"/>
            </a:xfrm>
          </p:grpSpPr>
          <p:sp>
            <p:nvSpPr>
              <p:cNvPr id="113" name="Rectangle 112"/>
              <p:cNvSpPr/>
              <p:nvPr/>
            </p:nvSpPr>
            <p:spPr>
              <a:xfrm>
                <a:off x="7674714" y="3272244"/>
                <a:ext cx="1283958" cy="997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14" name="Rectangle 113"/>
              <p:cNvSpPr/>
              <p:nvPr/>
            </p:nvSpPr>
            <p:spPr>
              <a:xfrm>
                <a:off x="7742291" y="3803995"/>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15" name="Rectangle 114"/>
              <p:cNvSpPr/>
              <p:nvPr/>
            </p:nvSpPr>
            <p:spPr>
              <a:xfrm>
                <a:off x="7742291" y="3338713"/>
                <a:ext cx="1148805" cy="398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grpSp>
      <p:sp>
        <p:nvSpPr>
          <p:cNvPr id="134" name="TextBox 133"/>
          <p:cNvSpPr txBox="1"/>
          <p:nvPr/>
        </p:nvSpPr>
        <p:spPr>
          <a:xfrm>
            <a:off x="6012161" y="3843345"/>
            <a:ext cx="1512168" cy="338532"/>
          </a:xfrm>
          <a:prstGeom prst="rect">
            <a:avLst/>
          </a:prstGeom>
          <a:solidFill>
            <a:schemeClr val="bg1"/>
          </a:solidFill>
          <a:ln>
            <a:noFill/>
          </a:ln>
        </p:spPr>
        <p:txBody>
          <a:bodyPr wrap="square" lIns="91416" tIns="45709" rIns="91416" bIns="45709" rtlCol="0">
            <a:spAutoFit/>
          </a:bodyPr>
          <a:lstStyle/>
          <a:p>
            <a:pPr defTabSz="914165"/>
            <a:r>
              <a:rPr lang="en-US" sz="1600" b="1" dirty="0">
                <a:solidFill>
                  <a:srgbClr val="000000"/>
                </a:solidFill>
                <a:latin typeface="Tahoma"/>
              </a:rPr>
              <a:t>Saved Cycles</a:t>
            </a:r>
          </a:p>
        </p:txBody>
      </p:sp>
      <p:sp>
        <p:nvSpPr>
          <p:cNvPr id="135" name="TextBox 134"/>
          <p:cNvSpPr txBox="1"/>
          <p:nvPr/>
        </p:nvSpPr>
        <p:spPr>
          <a:xfrm>
            <a:off x="5580112" y="3180157"/>
            <a:ext cx="1512168" cy="338532"/>
          </a:xfrm>
          <a:prstGeom prst="rect">
            <a:avLst/>
          </a:prstGeom>
          <a:solidFill>
            <a:schemeClr val="bg1"/>
          </a:solidFill>
          <a:ln>
            <a:noFill/>
          </a:ln>
        </p:spPr>
        <p:txBody>
          <a:bodyPr wrap="square" lIns="91416" tIns="45709" rIns="91416" bIns="45709" rtlCol="0">
            <a:spAutoFit/>
          </a:bodyPr>
          <a:lstStyle/>
          <a:p>
            <a:pPr defTabSz="914165"/>
            <a:r>
              <a:rPr lang="en-US" sz="1600" b="1" dirty="0">
                <a:solidFill>
                  <a:srgbClr val="000000"/>
                </a:solidFill>
                <a:latin typeface="Tahoma"/>
              </a:rPr>
              <a:t>Saved Cycles</a:t>
            </a:r>
          </a:p>
        </p:txBody>
      </p:sp>
      <p:sp>
        <p:nvSpPr>
          <p:cNvPr id="136" name="Rectangle 135"/>
          <p:cNvSpPr/>
          <p:nvPr/>
        </p:nvSpPr>
        <p:spPr>
          <a:xfrm>
            <a:off x="0" y="980728"/>
            <a:ext cx="9144000" cy="4104456"/>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242663862"/>
      </p:ext>
    </p:extLst>
  </p:cSld>
  <p:clrMapOvr>
    <a:masterClrMapping/>
  </p:clrMapOvr>
  <p:transition xmlns:p14="http://schemas.microsoft.com/office/powerpoint/2010/main" advTm="9196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nodeType="click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p:cTn id="51" dur="500" fill="hold"/>
                                        <p:tgtEl>
                                          <p:spTgt spid="97"/>
                                        </p:tgtEl>
                                        <p:attrNameLst>
                                          <p:attrName>ppt_w</p:attrName>
                                        </p:attrNameLst>
                                      </p:cBhvr>
                                      <p:tavLst>
                                        <p:tav tm="0">
                                          <p:val>
                                            <p:fltVal val="0"/>
                                          </p:val>
                                        </p:tav>
                                        <p:tav tm="100000">
                                          <p:val>
                                            <p:strVal val="#ppt_w"/>
                                          </p:val>
                                        </p:tav>
                                      </p:tavLst>
                                    </p:anim>
                                    <p:anim calcmode="lin" valueType="num">
                                      <p:cBhvr>
                                        <p:cTn id="52" dur="500" fill="hold"/>
                                        <p:tgtEl>
                                          <p:spTgt spid="97"/>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3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nodeType="clickEffect">
                                  <p:stCondLst>
                                    <p:cond delay="0"/>
                                  </p:stCondLst>
                                  <p:childTnLst>
                                    <p:set>
                                      <p:cBhvr>
                                        <p:cTn id="59" dur="1" fill="hold">
                                          <p:stCondLst>
                                            <p:cond delay="0"/>
                                          </p:stCondLst>
                                        </p:cTn>
                                        <p:tgtEl>
                                          <p:spTgt spid="101"/>
                                        </p:tgtEl>
                                        <p:attrNameLst>
                                          <p:attrName>style.visibility</p:attrName>
                                        </p:attrNameLst>
                                      </p:cBhvr>
                                      <p:to>
                                        <p:strVal val="visible"/>
                                      </p:to>
                                    </p:set>
                                    <p:anim calcmode="lin" valueType="num">
                                      <p:cBhvr>
                                        <p:cTn id="60" dur="500" fill="hold"/>
                                        <p:tgtEl>
                                          <p:spTgt spid="101"/>
                                        </p:tgtEl>
                                        <p:attrNameLst>
                                          <p:attrName>ppt_w</p:attrName>
                                        </p:attrNameLst>
                                      </p:cBhvr>
                                      <p:tavLst>
                                        <p:tav tm="0">
                                          <p:val>
                                            <p:fltVal val="0"/>
                                          </p:val>
                                        </p:tav>
                                        <p:tav tm="100000">
                                          <p:val>
                                            <p:strVal val="#ppt_w"/>
                                          </p:val>
                                        </p:tav>
                                      </p:tavLst>
                                    </p:anim>
                                    <p:anim calcmode="lin" valueType="num">
                                      <p:cBhvr>
                                        <p:cTn id="61" dur="500" fill="hold"/>
                                        <p:tgtEl>
                                          <p:spTgt spid="101"/>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0"/>
                                          </p:stCondLst>
                                        </p:cTn>
                                        <p:tgtEl>
                                          <p:spTgt spid="1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44" grpId="0" animBg="1"/>
      <p:bldP spid="100" grpId="0" animBg="1"/>
      <p:bldP spid="134" grpId="0" animBg="1"/>
      <p:bldP spid="135" grpId="0" animBg="1"/>
      <p:bldP spid="136"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Key Insight 2: Separate by Row-Buffer Locality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198</a:t>
            </a:fld>
            <a:endParaRPr lang="en-US" altLang="en-US">
              <a:solidFill>
                <a:srgbClr val="000000"/>
              </a:solidFill>
            </a:endParaRPr>
          </a:p>
        </p:txBody>
      </p:sp>
      <p:sp>
        <p:nvSpPr>
          <p:cNvPr id="125" name="Content Placeholder 2"/>
          <p:cNvSpPr>
            <a:spLocks noGrp="1"/>
          </p:cNvSpPr>
          <p:nvPr>
            <p:ph idx="1"/>
          </p:nvPr>
        </p:nvSpPr>
        <p:spPr>
          <a:xfrm>
            <a:off x="228600" y="908720"/>
            <a:ext cx="8591872" cy="792088"/>
          </a:xfrm>
        </p:spPr>
        <p:txBody>
          <a:bodyPr/>
          <a:lstStyle/>
          <a:p>
            <a:pPr algn="ctr">
              <a:buNone/>
            </a:pPr>
            <a:r>
              <a:rPr lang="en-US" dirty="0" smtClean="0"/>
              <a:t>High row-buffer locality applications interfere with low </a:t>
            </a:r>
          </a:p>
          <a:p>
            <a:pPr algn="ctr">
              <a:buNone/>
            </a:pPr>
            <a:r>
              <a:rPr lang="en-US" dirty="0" smtClean="0"/>
              <a:t>row-buffer locality applications in shared memory channels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grpSp>
        <p:nvGrpSpPr>
          <p:cNvPr id="213" name="Group 212"/>
          <p:cNvGrpSpPr/>
          <p:nvPr/>
        </p:nvGrpSpPr>
        <p:grpSpPr>
          <a:xfrm>
            <a:off x="611560" y="836717"/>
            <a:ext cx="3816424" cy="5413663"/>
            <a:chOff x="611560" y="836712"/>
            <a:chExt cx="3816424" cy="5413663"/>
          </a:xfrm>
        </p:grpSpPr>
        <p:sp>
          <p:nvSpPr>
            <p:cNvPr id="156" name="TextBox 155"/>
            <p:cNvSpPr txBox="1"/>
            <p:nvPr/>
          </p:nvSpPr>
          <p:spPr>
            <a:xfrm>
              <a:off x="611560" y="5881043"/>
              <a:ext cx="3456384" cy="369332"/>
            </a:xfrm>
            <a:prstGeom prst="rect">
              <a:avLst/>
            </a:prstGeom>
            <a:noFill/>
          </p:spPr>
          <p:txBody>
            <a:bodyPr wrap="square" rtlCol="0">
              <a:spAutoFit/>
            </a:bodyPr>
            <a:lstStyle/>
            <a:p>
              <a:pPr defTabSz="914165"/>
              <a:r>
                <a:rPr lang="en-US" b="1" dirty="0" smtClean="0">
                  <a:solidFill>
                    <a:srgbClr val="000000"/>
                  </a:solidFill>
                  <a:latin typeface="Tahoma"/>
                </a:rPr>
                <a:t>Conventional Page Mapping</a:t>
              </a:r>
              <a:endParaRPr lang="en-US" b="1" dirty="0">
                <a:solidFill>
                  <a:srgbClr val="000000"/>
                </a:solidFill>
                <a:latin typeface="Tahoma"/>
              </a:endParaRPr>
            </a:p>
          </p:txBody>
        </p:sp>
        <p:grpSp>
          <p:nvGrpSpPr>
            <p:cNvPr id="211" name="Group 210"/>
            <p:cNvGrpSpPr/>
            <p:nvPr/>
          </p:nvGrpSpPr>
          <p:grpSpPr>
            <a:xfrm>
              <a:off x="1240336" y="836712"/>
              <a:ext cx="3187648" cy="2647853"/>
              <a:chOff x="1240336" y="836712"/>
              <a:chExt cx="3187648" cy="2647853"/>
            </a:xfrm>
          </p:grpSpPr>
          <p:sp>
            <p:nvSpPr>
              <p:cNvPr id="10" name="Rectangle 9"/>
              <p:cNvSpPr/>
              <p:nvPr/>
            </p:nvSpPr>
            <p:spPr>
              <a:xfrm>
                <a:off x="3165710" y="1219637"/>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1" name="TextBox 10"/>
              <p:cNvSpPr txBox="1"/>
              <p:nvPr/>
            </p:nvSpPr>
            <p:spPr>
              <a:xfrm>
                <a:off x="3230133" y="903983"/>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0</a:t>
                </a:r>
                <a:endParaRPr lang="en-US" dirty="0">
                  <a:solidFill>
                    <a:srgbClr val="000000"/>
                  </a:solidFill>
                  <a:latin typeface="Tahoma"/>
                </a:endParaRPr>
              </a:p>
            </p:txBody>
          </p:sp>
          <p:sp>
            <p:nvSpPr>
              <p:cNvPr id="14" name="Rectangle 13"/>
              <p:cNvSpPr/>
              <p:nvPr/>
            </p:nvSpPr>
            <p:spPr>
              <a:xfrm>
                <a:off x="3232146" y="1716405"/>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6" name="TextBox 15"/>
              <p:cNvSpPr txBox="1"/>
              <p:nvPr/>
            </p:nvSpPr>
            <p:spPr>
              <a:xfrm>
                <a:off x="3213042" y="3115233"/>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1</a:t>
                </a:r>
                <a:endParaRPr lang="en-US" dirty="0">
                  <a:solidFill>
                    <a:srgbClr val="000000"/>
                  </a:solidFill>
                  <a:latin typeface="Tahoma"/>
                </a:endParaRPr>
              </a:p>
            </p:txBody>
          </p:sp>
          <p:sp>
            <p:nvSpPr>
              <p:cNvPr id="26" name="Rectangle 25"/>
              <p:cNvSpPr/>
              <p:nvPr/>
            </p:nvSpPr>
            <p:spPr>
              <a:xfrm>
                <a:off x="3232146" y="1281733"/>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sp>
            <p:nvSpPr>
              <p:cNvPr id="28" name="Rectangle 27"/>
              <p:cNvSpPr/>
              <p:nvPr/>
            </p:nvSpPr>
            <p:spPr>
              <a:xfrm>
                <a:off x="2726965" y="140075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R1</a:t>
                </a:r>
              </a:p>
            </p:txBody>
          </p:sp>
          <p:sp>
            <p:nvSpPr>
              <p:cNvPr id="90" name="Rectangle 89"/>
              <p:cNvSpPr/>
              <p:nvPr/>
            </p:nvSpPr>
            <p:spPr>
              <a:xfrm>
                <a:off x="2726965" y="182597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sp>
            <p:nvSpPr>
              <p:cNvPr id="91" name="Rectangle 90"/>
              <p:cNvSpPr/>
              <p:nvPr/>
            </p:nvSpPr>
            <p:spPr>
              <a:xfrm>
                <a:off x="2231422" y="1828932"/>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R2</a:t>
                </a:r>
              </a:p>
            </p:txBody>
          </p:sp>
          <p:sp>
            <p:nvSpPr>
              <p:cNvPr id="92" name="Rectangle 91"/>
              <p:cNvSpPr/>
              <p:nvPr/>
            </p:nvSpPr>
            <p:spPr>
              <a:xfrm>
                <a:off x="1735879" y="1825977"/>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R3</a:t>
                </a:r>
              </a:p>
            </p:txBody>
          </p:sp>
          <p:sp>
            <p:nvSpPr>
              <p:cNvPr id="94" name="Rectangle 93"/>
              <p:cNvSpPr/>
              <p:nvPr/>
            </p:nvSpPr>
            <p:spPr>
              <a:xfrm>
                <a:off x="1240336" y="182597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sp>
            <p:nvSpPr>
              <p:cNvPr id="96" name="Rectangle 95"/>
              <p:cNvSpPr/>
              <p:nvPr/>
            </p:nvSpPr>
            <p:spPr>
              <a:xfrm>
                <a:off x="2726965" y="244565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R4</a:t>
                </a:r>
              </a:p>
            </p:txBody>
          </p:sp>
          <p:sp>
            <p:nvSpPr>
              <p:cNvPr id="98" name="TextBox 97"/>
              <p:cNvSpPr txBox="1"/>
              <p:nvPr/>
            </p:nvSpPr>
            <p:spPr>
              <a:xfrm>
                <a:off x="1240336" y="836712"/>
                <a:ext cx="1840589" cy="646331"/>
              </a:xfrm>
              <a:prstGeom prst="rect">
                <a:avLst/>
              </a:prstGeom>
              <a:noFill/>
            </p:spPr>
            <p:txBody>
              <a:bodyPr wrap="square" rtlCol="0">
                <a:spAutoFit/>
              </a:bodyPr>
              <a:lstStyle/>
              <a:p>
                <a:pPr algn="ctr" defTabSz="914165"/>
                <a:r>
                  <a:rPr lang="en-US" dirty="0" smtClean="0">
                    <a:solidFill>
                      <a:srgbClr val="000000"/>
                    </a:solidFill>
                    <a:latin typeface="Tahoma"/>
                  </a:rPr>
                  <a:t>Request Buffer State</a:t>
                </a:r>
                <a:endParaRPr lang="en-US" dirty="0">
                  <a:solidFill>
                    <a:srgbClr val="000000"/>
                  </a:solidFill>
                  <a:latin typeface="Tahoma"/>
                </a:endParaRPr>
              </a:p>
            </p:txBody>
          </p:sp>
          <p:grpSp>
            <p:nvGrpSpPr>
              <p:cNvPr id="210" name="Group 209"/>
              <p:cNvGrpSpPr/>
              <p:nvPr/>
            </p:nvGrpSpPr>
            <p:grpSpPr>
              <a:xfrm>
                <a:off x="3165710" y="2244053"/>
                <a:ext cx="1262274" cy="931440"/>
                <a:chOff x="3165710" y="2244053"/>
                <a:chExt cx="1262274" cy="931440"/>
              </a:xfrm>
            </p:grpSpPr>
            <p:sp>
              <p:nvSpPr>
                <p:cNvPr id="110" name="Rectangle 109"/>
                <p:cNvSpPr/>
                <p:nvPr/>
              </p:nvSpPr>
              <p:spPr>
                <a:xfrm>
                  <a:off x="3165710" y="2244053"/>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15" name="Rectangle 114"/>
                <p:cNvSpPr/>
                <p:nvPr/>
              </p:nvSpPr>
              <p:spPr>
                <a:xfrm>
                  <a:off x="3232146" y="2740821"/>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16" name="Rectangle 115"/>
                <p:cNvSpPr/>
                <p:nvPr/>
              </p:nvSpPr>
              <p:spPr>
                <a:xfrm>
                  <a:off x="3232146" y="2306149"/>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grpSp>
      </p:grpSp>
      <p:grpSp>
        <p:nvGrpSpPr>
          <p:cNvPr id="215" name="Group 214"/>
          <p:cNvGrpSpPr/>
          <p:nvPr/>
        </p:nvGrpSpPr>
        <p:grpSpPr>
          <a:xfrm>
            <a:off x="107504" y="2931315"/>
            <a:ext cx="4307605" cy="3088146"/>
            <a:chOff x="107504" y="2931314"/>
            <a:chExt cx="4307605" cy="3088146"/>
          </a:xfrm>
        </p:grpSpPr>
        <p:sp>
          <p:nvSpPr>
            <p:cNvPr id="113" name="TextBox 112"/>
            <p:cNvSpPr txBox="1"/>
            <p:nvPr/>
          </p:nvSpPr>
          <p:spPr>
            <a:xfrm>
              <a:off x="3217782" y="5650128"/>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1</a:t>
              </a:r>
              <a:endParaRPr lang="en-US" dirty="0">
                <a:solidFill>
                  <a:srgbClr val="000000"/>
                </a:solidFill>
                <a:latin typeface="Tahoma"/>
              </a:endParaRPr>
            </a:p>
          </p:txBody>
        </p:sp>
        <p:sp>
          <p:nvSpPr>
            <p:cNvPr id="142" name="Rectangle 141"/>
            <p:cNvSpPr/>
            <p:nvPr/>
          </p:nvSpPr>
          <p:spPr>
            <a:xfrm>
              <a:off x="3144903" y="3721696"/>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46" name="Rectangle 145"/>
            <p:cNvSpPr/>
            <p:nvPr/>
          </p:nvSpPr>
          <p:spPr>
            <a:xfrm>
              <a:off x="3144903" y="4775690"/>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grpSp>
          <p:nvGrpSpPr>
            <p:cNvPr id="214" name="Group 213"/>
            <p:cNvGrpSpPr/>
            <p:nvPr/>
          </p:nvGrpSpPr>
          <p:grpSpPr>
            <a:xfrm>
              <a:off x="107504" y="2931314"/>
              <a:ext cx="4307605" cy="2775816"/>
              <a:chOff x="107504" y="2931314"/>
              <a:chExt cx="4307605" cy="2775816"/>
            </a:xfrm>
          </p:grpSpPr>
          <p:grpSp>
            <p:nvGrpSpPr>
              <p:cNvPr id="147" name="Group 146"/>
              <p:cNvGrpSpPr/>
              <p:nvPr/>
            </p:nvGrpSpPr>
            <p:grpSpPr>
              <a:xfrm>
                <a:off x="107504" y="2931314"/>
                <a:ext cx="4307605" cy="2775816"/>
                <a:chOff x="107504" y="2931314"/>
                <a:chExt cx="4307605" cy="2775816"/>
              </a:xfrm>
            </p:grpSpPr>
            <p:sp>
              <p:nvSpPr>
                <p:cNvPr id="100" name="TextBox 99"/>
                <p:cNvSpPr txBox="1"/>
                <p:nvPr/>
              </p:nvSpPr>
              <p:spPr>
                <a:xfrm>
                  <a:off x="3219271" y="3409722"/>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0</a:t>
                  </a:r>
                  <a:endParaRPr lang="en-US" dirty="0">
                    <a:solidFill>
                      <a:srgbClr val="000000"/>
                    </a:solidFill>
                    <a:latin typeface="Tahoma"/>
                  </a:endParaRPr>
                </a:p>
              </p:txBody>
            </p:sp>
            <p:sp>
              <p:nvSpPr>
                <p:cNvPr id="107" name="Rectangle 106"/>
                <p:cNvSpPr/>
                <p:nvPr/>
              </p:nvSpPr>
              <p:spPr>
                <a:xfrm>
                  <a:off x="2716104" y="433171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sp>
              <p:nvSpPr>
                <p:cNvPr id="108" name="Rectangle 107"/>
                <p:cNvSpPr/>
                <p:nvPr/>
              </p:nvSpPr>
              <p:spPr>
                <a:xfrm>
                  <a:off x="2220561" y="4334672"/>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sp>
              <p:nvSpPr>
                <p:cNvPr id="112" name="TextBox 111"/>
                <p:cNvSpPr txBox="1"/>
                <p:nvPr/>
              </p:nvSpPr>
              <p:spPr>
                <a:xfrm>
                  <a:off x="1257332" y="3191184"/>
                  <a:ext cx="1840589" cy="369332"/>
                </a:xfrm>
                <a:prstGeom prst="rect">
                  <a:avLst/>
                </a:prstGeom>
                <a:noFill/>
              </p:spPr>
              <p:txBody>
                <a:bodyPr wrap="square" rtlCol="0">
                  <a:spAutoFit/>
                </a:bodyPr>
                <a:lstStyle/>
                <a:p>
                  <a:pPr algn="ctr" defTabSz="914165"/>
                  <a:r>
                    <a:rPr lang="en-US" dirty="0" smtClean="0">
                      <a:solidFill>
                        <a:srgbClr val="000000"/>
                      </a:solidFill>
                      <a:latin typeface="Tahoma"/>
                    </a:rPr>
                    <a:t>Service Order</a:t>
                  </a:r>
                  <a:endParaRPr lang="en-US" dirty="0">
                    <a:solidFill>
                      <a:srgbClr val="000000"/>
                    </a:solidFill>
                    <a:latin typeface="Tahoma"/>
                  </a:endParaRPr>
                </a:p>
              </p:txBody>
            </p:sp>
            <p:sp>
              <p:nvSpPr>
                <p:cNvPr id="117" name="TextBox 116"/>
                <p:cNvSpPr txBox="1"/>
                <p:nvPr/>
              </p:nvSpPr>
              <p:spPr>
                <a:xfrm>
                  <a:off x="2757055" y="3577647"/>
                  <a:ext cx="390691" cy="338554"/>
                </a:xfrm>
                <a:prstGeom prst="rect">
                  <a:avLst/>
                </a:prstGeom>
                <a:noFill/>
              </p:spPr>
              <p:txBody>
                <a:bodyPr wrap="square" rtlCol="0">
                  <a:spAutoFit/>
                </a:bodyPr>
                <a:lstStyle/>
                <a:p>
                  <a:pPr defTabSz="914165"/>
                  <a:r>
                    <a:rPr lang="en-US" sz="1600" dirty="0">
                      <a:solidFill>
                        <a:srgbClr val="000000"/>
                      </a:solidFill>
                      <a:latin typeface="Tahoma"/>
                    </a:rPr>
                    <a:t>1</a:t>
                  </a:r>
                </a:p>
              </p:txBody>
            </p:sp>
            <p:sp>
              <p:nvSpPr>
                <p:cNvPr id="118" name="TextBox 117"/>
                <p:cNvSpPr txBox="1"/>
                <p:nvPr/>
              </p:nvSpPr>
              <p:spPr>
                <a:xfrm>
                  <a:off x="2256634" y="3585340"/>
                  <a:ext cx="390691" cy="338554"/>
                </a:xfrm>
                <a:prstGeom prst="rect">
                  <a:avLst/>
                </a:prstGeom>
                <a:noFill/>
              </p:spPr>
              <p:txBody>
                <a:bodyPr wrap="square" rtlCol="0">
                  <a:spAutoFit/>
                </a:bodyPr>
                <a:lstStyle/>
                <a:p>
                  <a:pPr defTabSz="914165"/>
                  <a:r>
                    <a:rPr lang="en-US" sz="1600" dirty="0">
                      <a:solidFill>
                        <a:srgbClr val="000000"/>
                      </a:solidFill>
                      <a:latin typeface="Tahoma"/>
                    </a:rPr>
                    <a:t>2</a:t>
                  </a:r>
                </a:p>
              </p:txBody>
            </p:sp>
            <p:sp>
              <p:nvSpPr>
                <p:cNvPr id="119" name="TextBox 118"/>
                <p:cNvSpPr txBox="1"/>
                <p:nvPr/>
              </p:nvSpPr>
              <p:spPr>
                <a:xfrm>
                  <a:off x="1744355" y="3596308"/>
                  <a:ext cx="390691" cy="338554"/>
                </a:xfrm>
                <a:prstGeom prst="rect">
                  <a:avLst/>
                </a:prstGeom>
                <a:noFill/>
              </p:spPr>
              <p:txBody>
                <a:bodyPr wrap="square" rtlCol="0">
                  <a:spAutoFit/>
                </a:bodyPr>
                <a:lstStyle/>
                <a:p>
                  <a:pPr defTabSz="914165"/>
                  <a:r>
                    <a:rPr lang="en-US" sz="1600" dirty="0">
                      <a:solidFill>
                        <a:srgbClr val="000000"/>
                      </a:solidFill>
                      <a:latin typeface="Tahoma"/>
                    </a:rPr>
                    <a:t>3</a:t>
                  </a:r>
                </a:p>
              </p:txBody>
            </p:sp>
            <p:sp>
              <p:nvSpPr>
                <p:cNvPr id="120" name="TextBox 119"/>
                <p:cNvSpPr txBox="1"/>
                <p:nvPr/>
              </p:nvSpPr>
              <p:spPr>
                <a:xfrm>
                  <a:off x="1281764" y="3601678"/>
                  <a:ext cx="390691" cy="338554"/>
                </a:xfrm>
                <a:prstGeom prst="rect">
                  <a:avLst/>
                </a:prstGeom>
                <a:noFill/>
              </p:spPr>
              <p:txBody>
                <a:bodyPr wrap="square" rtlCol="0">
                  <a:spAutoFit/>
                </a:bodyPr>
                <a:lstStyle/>
                <a:p>
                  <a:pPr defTabSz="914165"/>
                  <a:r>
                    <a:rPr lang="en-US" sz="1600" dirty="0">
                      <a:solidFill>
                        <a:srgbClr val="000000"/>
                      </a:solidFill>
                      <a:latin typeface="Tahoma"/>
                    </a:rPr>
                    <a:t>4</a:t>
                  </a:r>
                </a:p>
              </p:txBody>
            </p:sp>
            <p:sp>
              <p:nvSpPr>
                <p:cNvPr id="134" name="TextBox 133"/>
                <p:cNvSpPr txBox="1"/>
                <p:nvPr/>
              </p:nvSpPr>
              <p:spPr>
                <a:xfrm>
                  <a:off x="772412" y="3596219"/>
                  <a:ext cx="390691" cy="338554"/>
                </a:xfrm>
                <a:prstGeom prst="rect">
                  <a:avLst/>
                </a:prstGeom>
                <a:noFill/>
              </p:spPr>
              <p:txBody>
                <a:bodyPr wrap="square" rtlCol="0">
                  <a:spAutoFit/>
                </a:bodyPr>
                <a:lstStyle/>
                <a:p>
                  <a:pPr defTabSz="914165"/>
                  <a:r>
                    <a:rPr lang="en-US" sz="1600" dirty="0">
                      <a:solidFill>
                        <a:srgbClr val="000000"/>
                      </a:solidFill>
                      <a:latin typeface="Tahoma"/>
                    </a:rPr>
                    <a:t>5</a:t>
                  </a:r>
                </a:p>
              </p:txBody>
            </p:sp>
            <p:cxnSp>
              <p:nvCxnSpPr>
                <p:cNvPr id="136" name="Straight Connector 135"/>
                <p:cNvCxnSpPr/>
                <p:nvPr/>
              </p:nvCxnSpPr>
              <p:spPr>
                <a:xfrm>
                  <a:off x="2658187"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162644" y="3598724"/>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667100"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171557"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244820" y="3596219"/>
                  <a:ext cx="390691" cy="338554"/>
                </a:xfrm>
                <a:prstGeom prst="rect">
                  <a:avLst/>
                </a:prstGeom>
                <a:noFill/>
              </p:spPr>
              <p:txBody>
                <a:bodyPr wrap="square" rtlCol="0">
                  <a:spAutoFit/>
                </a:bodyPr>
                <a:lstStyle/>
                <a:p>
                  <a:pPr defTabSz="914165"/>
                  <a:r>
                    <a:rPr lang="en-US" sz="1600" dirty="0">
                      <a:solidFill>
                        <a:srgbClr val="000000"/>
                      </a:solidFill>
                      <a:latin typeface="Tahoma"/>
                    </a:rPr>
                    <a:t>6</a:t>
                  </a:r>
                </a:p>
              </p:txBody>
            </p:sp>
            <p:cxnSp>
              <p:nvCxnSpPr>
                <p:cNvPr id="149" name="Straight Connector 148"/>
                <p:cNvCxnSpPr/>
                <p:nvPr/>
              </p:nvCxnSpPr>
              <p:spPr>
                <a:xfrm>
                  <a:off x="643965"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231488" y="4334785"/>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R2</a:t>
                  </a:r>
                </a:p>
              </p:txBody>
            </p:sp>
            <p:sp>
              <p:nvSpPr>
                <p:cNvPr id="153" name="Rectangle 152"/>
                <p:cNvSpPr/>
                <p:nvPr/>
              </p:nvSpPr>
              <p:spPr>
                <a:xfrm>
                  <a:off x="223217" y="4334785"/>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R3</a:t>
                  </a:r>
                </a:p>
              </p:txBody>
            </p:sp>
            <p:sp>
              <p:nvSpPr>
                <p:cNvPr id="154" name="Rectangle 153"/>
                <p:cNvSpPr/>
                <p:nvPr/>
              </p:nvSpPr>
              <p:spPr>
                <a:xfrm>
                  <a:off x="2222574" y="4954458"/>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R4</a:t>
                  </a:r>
                </a:p>
              </p:txBody>
            </p:sp>
            <p:sp>
              <p:nvSpPr>
                <p:cNvPr id="114" name="Rectangle 113"/>
                <p:cNvSpPr/>
                <p:nvPr/>
              </p:nvSpPr>
              <p:spPr>
                <a:xfrm>
                  <a:off x="2226216" y="3918138"/>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R1</a:t>
                  </a:r>
                </a:p>
              </p:txBody>
            </p:sp>
            <p:sp>
              <p:nvSpPr>
                <p:cNvPr id="123" name="TextBox 122"/>
                <p:cNvSpPr txBox="1"/>
                <p:nvPr/>
              </p:nvSpPr>
              <p:spPr>
                <a:xfrm>
                  <a:off x="349331" y="2931314"/>
                  <a:ext cx="720080" cy="646331"/>
                </a:xfrm>
                <a:prstGeom prst="rect">
                  <a:avLst/>
                </a:prstGeom>
                <a:noFill/>
              </p:spPr>
              <p:txBody>
                <a:bodyPr wrap="square"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cxnSp>
              <p:nvCxnSpPr>
                <p:cNvPr id="132" name="Straight Connector 131"/>
                <p:cNvCxnSpPr/>
                <p:nvPr/>
              </p:nvCxnSpPr>
              <p:spPr>
                <a:xfrm>
                  <a:off x="172819" y="3621740"/>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107504" y="3546890"/>
                  <a:ext cx="3046484" cy="14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3" name="Rectangle 142"/>
              <p:cNvSpPr/>
              <p:nvPr/>
            </p:nvSpPr>
            <p:spPr>
              <a:xfrm>
                <a:off x="3211339" y="4218464"/>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45" name="Rectangle 144"/>
              <p:cNvSpPr/>
              <p:nvPr/>
            </p:nvSpPr>
            <p:spPr>
              <a:xfrm>
                <a:off x="3211339" y="3783792"/>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sp>
            <p:nvSpPr>
              <p:cNvPr id="166" name="Rectangle 165"/>
              <p:cNvSpPr/>
              <p:nvPr/>
            </p:nvSpPr>
            <p:spPr>
              <a:xfrm>
                <a:off x="3211339" y="5272458"/>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202" name="Rectangle 201"/>
              <p:cNvSpPr/>
              <p:nvPr/>
            </p:nvSpPr>
            <p:spPr>
              <a:xfrm>
                <a:off x="3211339" y="4837786"/>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grpSp>
      <p:cxnSp>
        <p:nvCxnSpPr>
          <p:cNvPr id="129" name="Straight Arrow Connector 128"/>
          <p:cNvCxnSpPr/>
          <p:nvPr/>
        </p:nvCxnSpPr>
        <p:spPr>
          <a:xfrm>
            <a:off x="4572000" y="5157192"/>
            <a:ext cx="1080120" cy="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22" name="Group 221"/>
          <p:cNvGrpSpPr/>
          <p:nvPr/>
        </p:nvGrpSpPr>
        <p:grpSpPr>
          <a:xfrm>
            <a:off x="4554558" y="2938007"/>
            <a:ext cx="4322845" cy="3094516"/>
            <a:chOff x="4554558" y="2938007"/>
            <a:chExt cx="4322845" cy="3094516"/>
          </a:xfrm>
        </p:grpSpPr>
        <p:sp>
          <p:nvSpPr>
            <p:cNvPr id="184" name="TextBox 183"/>
            <p:cNvSpPr txBox="1"/>
            <p:nvPr/>
          </p:nvSpPr>
          <p:spPr>
            <a:xfrm>
              <a:off x="7625510" y="5663191"/>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1</a:t>
              </a:r>
              <a:endParaRPr lang="en-US" dirty="0">
                <a:solidFill>
                  <a:srgbClr val="000000"/>
                </a:solidFill>
                <a:latin typeface="Tahoma"/>
              </a:endParaRPr>
            </a:p>
          </p:txBody>
        </p:sp>
        <p:grpSp>
          <p:nvGrpSpPr>
            <p:cNvPr id="219" name="Group 218"/>
            <p:cNvGrpSpPr/>
            <p:nvPr/>
          </p:nvGrpSpPr>
          <p:grpSpPr>
            <a:xfrm>
              <a:off x="4554558" y="2938007"/>
              <a:ext cx="4322845" cy="2783892"/>
              <a:chOff x="4554558" y="2938007"/>
              <a:chExt cx="4322845" cy="2783892"/>
            </a:xfrm>
          </p:grpSpPr>
          <p:grpSp>
            <p:nvGrpSpPr>
              <p:cNvPr id="155" name="Group 154"/>
              <p:cNvGrpSpPr/>
              <p:nvPr/>
            </p:nvGrpSpPr>
            <p:grpSpPr>
              <a:xfrm>
                <a:off x="4554558" y="2938007"/>
                <a:ext cx="4322845" cy="2782186"/>
                <a:chOff x="4554558" y="2938007"/>
                <a:chExt cx="4322845" cy="2782186"/>
              </a:xfrm>
            </p:grpSpPr>
            <p:grpSp>
              <p:nvGrpSpPr>
                <p:cNvPr id="111" name="Group 110"/>
                <p:cNvGrpSpPr/>
                <p:nvPr/>
              </p:nvGrpSpPr>
              <p:grpSpPr>
                <a:xfrm>
                  <a:off x="4554558" y="2938007"/>
                  <a:ext cx="4322845" cy="2756428"/>
                  <a:chOff x="4499992" y="2938007"/>
                  <a:chExt cx="4322845" cy="2756428"/>
                </a:xfrm>
              </p:grpSpPr>
              <p:sp>
                <p:nvSpPr>
                  <p:cNvPr id="174" name="TextBox 173"/>
                  <p:cNvSpPr txBox="1"/>
                  <p:nvPr/>
                </p:nvSpPr>
                <p:spPr>
                  <a:xfrm>
                    <a:off x="7626999" y="3409722"/>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0</a:t>
                    </a:r>
                    <a:endParaRPr lang="en-US" dirty="0">
                      <a:solidFill>
                        <a:srgbClr val="000000"/>
                      </a:solidFill>
                      <a:latin typeface="Tahoma"/>
                    </a:endParaRPr>
                  </a:p>
                </p:txBody>
              </p:sp>
              <p:sp>
                <p:nvSpPr>
                  <p:cNvPr id="181" name="Rectangle 180"/>
                  <p:cNvSpPr/>
                  <p:nvPr/>
                </p:nvSpPr>
                <p:spPr>
                  <a:xfrm>
                    <a:off x="7123832" y="4331717"/>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sp>
                <p:nvSpPr>
                  <p:cNvPr id="182" name="Rectangle 181"/>
                  <p:cNvSpPr/>
                  <p:nvPr/>
                </p:nvSpPr>
                <p:spPr>
                  <a:xfrm>
                    <a:off x="6628289" y="4334672"/>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sp>
                <p:nvSpPr>
                  <p:cNvPr id="183" name="TextBox 182"/>
                  <p:cNvSpPr txBox="1"/>
                  <p:nvPr/>
                </p:nvSpPr>
                <p:spPr>
                  <a:xfrm>
                    <a:off x="5665060" y="3191184"/>
                    <a:ext cx="1840589" cy="369332"/>
                  </a:xfrm>
                  <a:prstGeom prst="rect">
                    <a:avLst/>
                  </a:prstGeom>
                  <a:noFill/>
                </p:spPr>
                <p:txBody>
                  <a:bodyPr wrap="square" rtlCol="0">
                    <a:spAutoFit/>
                  </a:bodyPr>
                  <a:lstStyle/>
                  <a:p>
                    <a:pPr algn="ctr" defTabSz="914165"/>
                    <a:r>
                      <a:rPr lang="en-US" dirty="0" smtClean="0">
                        <a:solidFill>
                          <a:srgbClr val="000000"/>
                        </a:solidFill>
                        <a:latin typeface="Tahoma"/>
                      </a:rPr>
                      <a:t>Service Order</a:t>
                    </a:r>
                    <a:endParaRPr lang="en-US" dirty="0">
                      <a:solidFill>
                        <a:srgbClr val="000000"/>
                      </a:solidFill>
                      <a:latin typeface="Tahoma"/>
                    </a:endParaRPr>
                  </a:p>
                </p:txBody>
              </p:sp>
              <p:cxnSp>
                <p:nvCxnSpPr>
                  <p:cNvPr id="185" name="Straight Arrow Connector 184"/>
                  <p:cNvCxnSpPr/>
                  <p:nvPr/>
                </p:nvCxnSpPr>
                <p:spPr>
                  <a:xfrm flipH="1">
                    <a:off x="4499992" y="3571548"/>
                    <a:ext cx="3046484" cy="14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7164783" y="3596308"/>
                    <a:ext cx="390691" cy="338554"/>
                  </a:xfrm>
                  <a:prstGeom prst="rect">
                    <a:avLst/>
                  </a:prstGeom>
                  <a:noFill/>
                </p:spPr>
                <p:txBody>
                  <a:bodyPr wrap="square" rtlCol="0">
                    <a:spAutoFit/>
                  </a:bodyPr>
                  <a:lstStyle/>
                  <a:p>
                    <a:pPr defTabSz="914165"/>
                    <a:r>
                      <a:rPr lang="en-US" sz="1600" dirty="0">
                        <a:solidFill>
                          <a:srgbClr val="000000"/>
                        </a:solidFill>
                        <a:latin typeface="Tahoma"/>
                      </a:rPr>
                      <a:t>1</a:t>
                    </a:r>
                  </a:p>
                </p:txBody>
              </p:sp>
              <p:sp>
                <p:nvSpPr>
                  <p:cNvPr id="187" name="TextBox 186"/>
                  <p:cNvSpPr txBox="1"/>
                  <p:nvPr/>
                </p:nvSpPr>
                <p:spPr>
                  <a:xfrm>
                    <a:off x="6664362" y="3604001"/>
                    <a:ext cx="390691" cy="338554"/>
                  </a:xfrm>
                  <a:prstGeom prst="rect">
                    <a:avLst/>
                  </a:prstGeom>
                  <a:noFill/>
                </p:spPr>
                <p:txBody>
                  <a:bodyPr wrap="square" rtlCol="0">
                    <a:spAutoFit/>
                  </a:bodyPr>
                  <a:lstStyle/>
                  <a:p>
                    <a:pPr defTabSz="914165"/>
                    <a:r>
                      <a:rPr lang="en-US" sz="1600" dirty="0">
                        <a:solidFill>
                          <a:srgbClr val="000000"/>
                        </a:solidFill>
                        <a:latin typeface="Tahoma"/>
                      </a:rPr>
                      <a:t>2</a:t>
                    </a:r>
                  </a:p>
                </p:txBody>
              </p:sp>
              <p:sp>
                <p:nvSpPr>
                  <p:cNvPr id="188" name="TextBox 187"/>
                  <p:cNvSpPr txBox="1"/>
                  <p:nvPr/>
                </p:nvSpPr>
                <p:spPr>
                  <a:xfrm>
                    <a:off x="6152083" y="3596308"/>
                    <a:ext cx="390691" cy="338554"/>
                  </a:xfrm>
                  <a:prstGeom prst="rect">
                    <a:avLst/>
                  </a:prstGeom>
                  <a:noFill/>
                </p:spPr>
                <p:txBody>
                  <a:bodyPr wrap="square" rtlCol="0">
                    <a:spAutoFit/>
                  </a:bodyPr>
                  <a:lstStyle/>
                  <a:p>
                    <a:pPr defTabSz="914165"/>
                    <a:r>
                      <a:rPr lang="en-US" sz="1600" dirty="0">
                        <a:solidFill>
                          <a:srgbClr val="000000"/>
                        </a:solidFill>
                        <a:latin typeface="Tahoma"/>
                      </a:rPr>
                      <a:t>3</a:t>
                    </a:r>
                  </a:p>
                </p:txBody>
              </p:sp>
              <p:sp>
                <p:nvSpPr>
                  <p:cNvPr id="189" name="TextBox 188"/>
                  <p:cNvSpPr txBox="1"/>
                  <p:nvPr/>
                </p:nvSpPr>
                <p:spPr>
                  <a:xfrm>
                    <a:off x="5689492" y="3601678"/>
                    <a:ext cx="390691" cy="338554"/>
                  </a:xfrm>
                  <a:prstGeom prst="rect">
                    <a:avLst/>
                  </a:prstGeom>
                  <a:noFill/>
                </p:spPr>
                <p:txBody>
                  <a:bodyPr wrap="square" rtlCol="0">
                    <a:spAutoFit/>
                  </a:bodyPr>
                  <a:lstStyle/>
                  <a:p>
                    <a:pPr defTabSz="914165"/>
                    <a:r>
                      <a:rPr lang="en-US" sz="1600" dirty="0">
                        <a:solidFill>
                          <a:srgbClr val="000000"/>
                        </a:solidFill>
                        <a:latin typeface="Tahoma"/>
                      </a:rPr>
                      <a:t>4</a:t>
                    </a:r>
                  </a:p>
                </p:txBody>
              </p:sp>
              <p:sp>
                <p:nvSpPr>
                  <p:cNvPr id="190" name="TextBox 189"/>
                  <p:cNvSpPr txBox="1"/>
                  <p:nvPr/>
                </p:nvSpPr>
                <p:spPr>
                  <a:xfrm>
                    <a:off x="5180140" y="3596219"/>
                    <a:ext cx="390691" cy="338554"/>
                  </a:xfrm>
                  <a:prstGeom prst="rect">
                    <a:avLst/>
                  </a:prstGeom>
                  <a:noFill/>
                </p:spPr>
                <p:txBody>
                  <a:bodyPr wrap="square" rtlCol="0">
                    <a:spAutoFit/>
                  </a:bodyPr>
                  <a:lstStyle/>
                  <a:p>
                    <a:pPr defTabSz="914165"/>
                    <a:r>
                      <a:rPr lang="en-US" sz="1600" dirty="0">
                        <a:solidFill>
                          <a:srgbClr val="000000"/>
                        </a:solidFill>
                        <a:latin typeface="Tahoma"/>
                      </a:rPr>
                      <a:t>5</a:t>
                    </a:r>
                  </a:p>
                </p:txBody>
              </p:sp>
              <p:cxnSp>
                <p:nvCxnSpPr>
                  <p:cNvPr id="191" name="Straight Connector 190"/>
                  <p:cNvCxnSpPr/>
                  <p:nvPr/>
                </p:nvCxnSpPr>
                <p:spPr>
                  <a:xfrm>
                    <a:off x="7065915"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6570372" y="3598724"/>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6074828" y="3594808"/>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5579285"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4652548" y="3596219"/>
                    <a:ext cx="390691" cy="338554"/>
                  </a:xfrm>
                  <a:prstGeom prst="rect">
                    <a:avLst/>
                  </a:prstGeom>
                  <a:noFill/>
                </p:spPr>
                <p:txBody>
                  <a:bodyPr wrap="square" rtlCol="0">
                    <a:spAutoFit/>
                  </a:bodyPr>
                  <a:lstStyle/>
                  <a:p>
                    <a:pPr defTabSz="914165"/>
                    <a:r>
                      <a:rPr lang="en-US" sz="1600" dirty="0">
                        <a:solidFill>
                          <a:srgbClr val="000000"/>
                        </a:solidFill>
                        <a:latin typeface="Tahoma"/>
                      </a:rPr>
                      <a:t>6</a:t>
                    </a:r>
                  </a:p>
                </p:txBody>
              </p:sp>
              <p:cxnSp>
                <p:nvCxnSpPr>
                  <p:cNvPr id="196" name="Straight Connector 195"/>
                  <p:cNvCxnSpPr/>
                  <p:nvPr/>
                </p:nvCxnSpPr>
                <p:spPr>
                  <a:xfrm>
                    <a:off x="5051693" y="3609045"/>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633717" y="5405733"/>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R2</a:t>
                    </a:r>
                  </a:p>
                </p:txBody>
              </p:sp>
              <p:sp>
                <p:nvSpPr>
                  <p:cNvPr id="198" name="Rectangle 197"/>
                  <p:cNvSpPr/>
                  <p:nvPr/>
                </p:nvSpPr>
                <p:spPr>
                  <a:xfrm>
                    <a:off x="5653749" y="5405733"/>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R3</a:t>
                    </a:r>
                  </a:p>
                </p:txBody>
              </p:sp>
              <p:sp>
                <p:nvSpPr>
                  <p:cNvPr id="199" name="Rectangle 198"/>
                  <p:cNvSpPr/>
                  <p:nvPr/>
                </p:nvSpPr>
                <p:spPr>
                  <a:xfrm>
                    <a:off x="6630302" y="4954458"/>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R4</a:t>
                    </a:r>
                  </a:p>
                </p:txBody>
              </p:sp>
              <p:sp>
                <p:nvSpPr>
                  <p:cNvPr id="109" name="Rectangle 108"/>
                  <p:cNvSpPr/>
                  <p:nvPr/>
                </p:nvSpPr>
                <p:spPr>
                  <a:xfrm>
                    <a:off x="5652120" y="4952216"/>
                    <a:ext cx="875371" cy="2488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R1</a:t>
                    </a:r>
                  </a:p>
                </p:txBody>
              </p:sp>
              <p:sp>
                <p:nvSpPr>
                  <p:cNvPr id="122" name="TextBox 121"/>
                  <p:cNvSpPr txBox="1"/>
                  <p:nvPr/>
                </p:nvSpPr>
                <p:spPr>
                  <a:xfrm>
                    <a:off x="4788024" y="2938007"/>
                    <a:ext cx="720080" cy="646331"/>
                  </a:xfrm>
                  <a:prstGeom prst="rect">
                    <a:avLst/>
                  </a:prstGeom>
                  <a:noFill/>
                </p:spPr>
                <p:txBody>
                  <a:bodyPr wrap="square" rtlCol="0">
                    <a:spAutoFit/>
                  </a:bodyPr>
                  <a:lstStyle/>
                  <a:p>
                    <a:pPr defTabSz="914165"/>
                    <a:r>
                      <a:rPr lang="en-US" dirty="0" smtClean="0">
                        <a:solidFill>
                          <a:srgbClr val="000000"/>
                        </a:solidFill>
                        <a:latin typeface="Tahoma"/>
                      </a:rPr>
                      <a:t>Time units</a:t>
                    </a:r>
                    <a:endParaRPr lang="en-US" dirty="0">
                      <a:solidFill>
                        <a:srgbClr val="000000"/>
                      </a:solidFill>
                      <a:latin typeface="Tahoma"/>
                    </a:endParaRPr>
                  </a:p>
                </p:txBody>
              </p:sp>
            </p:grpSp>
            <p:cxnSp>
              <p:nvCxnSpPr>
                <p:cNvPr id="140" name="Straight Connector 139"/>
                <p:cNvCxnSpPr/>
                <p:nvPr/>
              </p:nvCxnSpPr>
              <p:spPr>
                <a:xfrm>
                  <a:off x="4572000" y="3634803"/>
                  <a:ext cx="0" cy="2085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3" name="Rectangle 202"/>
              <p:cNvSpPr/>
              <p:nvPr/>
            </p:nvSpPr>
            <p:spPr>
              <a:xfrm>
                <a:off x="7604080" y="3736788"/>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204" name="Rectangle 203"/>
              <p:cNvSpPr/>
              <p:nvPr/>
            </p:nvSpPr>
            <p:spPr>
              <a:xfrm>
                <a:off x="7670516" y="4233556"/>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205" name="Rectangle 204"/>
              <p:cNvSpPr/>
              <p:nvPr/>
            </p:nvSpPr>
            <p:spPr>
              <a:xfrm>
                <a:off x="7670516" y="3798884"/>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sp>
            <p:nvSpPr>
              <p:cNvPr id="206" name="Rectangle 205"/>
              <p:cNvSpPr/>
              <p:nvPr/>
            </p:nvSpPr>
            <p:spPr>
              <a:xfrm>
                <a:off x="7604080" y="4790459"/>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207" name="Rectangle 206"/>
              <p:cNvSpPr/>
              <p:nvPr/>
            </p:nvSpPr>
            <p:spPr>
              <a:xfrm>
                <a:off x="7670516" y="5287227"/>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208" name="Rectangle 207"/>
              <p:cNvSpPr/>
              <p:nvPr/>
            </p:nvSpPr>
            <p:spPr>
              <a:xfrm>
                <a:off x="7670516" y="4852555"/>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grpSp>
      <p:grpSp>
        <p:nvGrpSpPr>
          <p:cNvPr id="221" name="Group 220"/>
          <p:cNvGrpSpPr/>
          <p:nvPr/>
        </p:nvGrpSpPr>
        <p:grpSpPr>
          <a:xfrm>
            <a:off x="4788025" y="836717"/>
            <a:ext cx="4102443" cy="5413663"/>
            <a:chOff x="4788024" y="836712"/>
            <a:chExt cx="4102443" cy="5413663"/>
          </a:xfrm>
        </p:grpSpPr>
        <p:grpSp>
          <p:nvGrpSpPr>
            <p:cNvPr id="217" name="Group 216"/>
            <p:cNvGrpSpPr/>
            <p:nvPr/>
          </p:nvGrpSpPr>
          <p:grpSpPr>
            <a:xfrm>
              <a:off x="4788024" y="836712"/>
              <a:ext cx="4102443" cy="5413663"/>
              <a:chOff x="4788024" y="836712"/>
              <a:chExt cx="4102443" cy="5413663"/>
            </a:xfrm>
          </p:grpSpPr>
          <p:sp>
            <p:nvSpPr>
              <p:cNvPr id="106" name="Rectangle 105"/>
              <p:cNvSpPr/>
              <p:nvPr/>
            </p:nvSpPr>
            <p:spPr>
              <a:xfrm>
                <a:off x="7182750" y="1818698"/>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grpSp>
            <p:nvGrpSpPr>
              <p:cNvPr id="216" name="Group 215"/>
              <p:cNvGrpSpPr/>
              <p:nvPr/>
            </p:nvGrpSpPr>
            <p:grpSpPr>
              <a:xfrm>
                <a:off x="4788024" y="836712"/>
                <a:ext cx="4102443" cy="5413663"/>
                <a:chOff x="4788024" y="836712"/>
                <a:chExt cx="4102443" cy="5413663"/>
              </a:xfrm>
            </p:grpSpPr>
            <p:grpSp>
              <p:nvGrpSpPr>
                <p:cNvPr id="7" name="Group 206"/>
                <p:cNvGrpSpPr/>
                <p:nvPr/>
              </p:nvGrpSpPr>
              <p:grpSpPr>
                <a:xfrm>
                  <a:off x="4788024" y="836712"/>
                  <a:ext cx="4102443" cy="5413663"/>
                  <a:chOff x="4731256" y="836712"/>
                  <a:chExt cx="4102443" cy="5413663"/>
                </a:xfrm>
              </p:grpSpPr>
              <p:grpSp>
                <p:nvGrpSpPr>
                  <p:cNvPr id="8" name="Group 204"/>
                  <p:cNvGrpSpPr/>
                  <p:nvPr/>
                </p:nvGrpSpPr>
                <p:grpSpPr>
                  <a:xfrm>
                    <a:off x="5648064" y="836712"/>
                    <a:ext cx="3185635" cy="2291193"/>
                    <a:chOff x="5648064" y="836712"/>
                    <a:chExt cx="3185635" cy="2291193"/>
                  </a:xfrm>
                </p:grpSpPr>
                <p:sp>
                  <p:nvSpPr>
                    <p:cNvPr id="159" name="TextBox 158"/>
                    <p:cNvSpPr txBox="1"/>
                    <p:nvPr/>
                  </p:nvSpPr>
                  <p:spPr>
                    <a:xfrm>
                      <a:off x="7637861" y="903983"/>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0</a:t>
                      </a:r>
                      <a:endParaRPr lang="en-US" dirty="0">
                        <a:solidFill>
                          <a:srgbClr val="000000"/>
                        </a:solidFill>
                        <a:latin typeface="Tahoma"/>
                      </a:endParaRPr>
                    </a:p>
                  </p:txBody>
                </p:sp>
                <p:sp>
                  <p:nvSpPr>
                    <p:cNvPr id="167" name="Rectangle 166"/>
                    <p:cNvSpPr/>
                    <p:nvPr/>
                  </p:nvSpPr>
                  <p:spPr>
                    <a:xfrm>
                      <a:off x="6644992" y="244179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R1</a:t>
                      </a:r>
                    </a:p>
                  </p:txBody>
                </p:sp>
                <p:sp>
                  <p:nvSpPr>
                    <p:cNvPr id="168" name="Rectangle 167"/>
                    <p:cNvSpPr/>
                    <p:nvPr/>
                  </p:nvSpPr>
                  <p:spPr>
                    <a:xfrm>
                      <a:off x="7131625" y="2876015"/>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R2</a:t>
                      </a:r>
                    </a:p>
                  </p:txBody>
                </p:sp>
                <p:sp>
                  <p:nvSpPr>
                    <p:cNvPr id="169" name="Rectangle 168"/>
                    <p:cNvSpPr/>
                    <p:nvPr/>
                  </p:nvSpPr>
                  <p:spPr>
                    <a:xfrm>
                      <a:off x="6651322" y="287306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R3</a:t>
                      </a:r>
                    </a:p>
                  </p:txBody>
                </p:sp>
                <p:sp>
                  <p:nvSpPr>
                    <p:cNvPr id="170" name="Rectangle 169"/>
                    <p:cNvSpPr/>
                    <p:nvPr/>
                  </p:nvSpPr>
                  <p:spPr>
                    <a:xfrm>
                      <a:off x="6633944" y="1820984"/>
                      <a:ext cx="392703" cy="251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R0</a:t>
                      </a:r>
                    </a:p>
                  </p:txBody>
                </p:sp>
                <p:sp>
                  <p:nvSpPr>
                    <p:cNvPr id="171" name="Rectangle 170"/>
                    <p:cNvSpPr/>
                    <p:nvPr/>
                  </p:nvSpPr>
                  <p:spPr>
                    <a:xfrm>
                      <a:off x="7134693" y="2445650"/>
                      <a:ext cx="392703" cy="251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1400" dirty="0">
                          <a:solidFill>
                            <a:srgbClr val="FFFFFF"/>
                          </a:solidFill>
                          <a:latin typeface="Tahoma"/>
                        </a:rPr>
                        <a:t>R4</a:t>
                      </a:r>
                    </a:p>
                  </p:txBody>
                </p:sp>
                <p:sp>
                  <p:nvSpPr>
                    <p:cNvPr id="172" name="TextBox 171"/>
                    <p:cNvSpPr txBox="1"/>
                    <p:nvPr/>
                  </p:nvSpPr>
                  <p:spPr>
                    <a:xfrm>
                      <a:off x="5648064" y="836712"/>
                      <a:ext cx="1840589" cy="646331"/>
                    </a:xfrm>
                    <a:prstGeom prst="rect">
                      <a:avLst/>
                    </a:prstGeom>
                    <a:noFill/>
                  </p:spPr>
                  <p:txBody>
                    <a:bodyPr wrap="square" rtlCol="0">
                      <a:spAutoFit/>
                    </a:bodyPr>
                    <a:lstStyle/>
                    <a:p>
                      <a:pPr algn="ctr" defTabSz="914165"/>
                      <a:r>
                        <a:rPr lang="en-US" dirty="0" smtClean="0">
                          <a:solidFill>
                            <a:srgbClr val="000000"/>
                          </a:solidFill>
                          <a:latin typeface="Tahoma"/>
                        </a:rPr>
                        <a:t>Request Buffer State</a:t>
                      </a:r>
                      <a:endParaRPr lang="en-US" dirty="0">
                        <a:solidFill>
                          <a:srgbClr val="000000"/>
                        </a:solidFill>
                        <a:latin typeface="Tahoma"/>
                      </a:endParaRPr>
                    </a:p>
                  </p:txBody>
                </p:sp>
              </p:grpSp>
              <p:sp>
                <p:nvSpPr>
                  <p:cNvPr id="200" name="TextBox 199"/>
                  <p:cNvSpPr txBox="1"/>
                  <p:nvPr/>
                </p:nvSpPr>
                <p:spPr>
                  <a:xfrm>
                    <a:off x="4731256" y="5881043"/>
                    <a:ext cx="3456384" cy="369332"/>
                  </a:xfrm>
                  <a:prstGeom prst="rect">
                    <a:avLst/>
                  </a:prstGeom>
                  <a:noFill/>
                </p:spPr>
                <p:txBody>
                  <a:bodyPr wrap="square" rtlCol="0">
                    <a:spAutoFit/>
                  </a:bodyPr>
                  <a:lstStyle/>
                  <a:p>
                    <a:pPr algn="ctr" defTabSz="914165"/>
                    <a:r>
                      <a:rPr lang="en-US" b="1" dirty="0" smtClean="0">
                        <a:solidFill>
                          <a:srgbClr val="000000"/>
                        </a:solidFill>
                        <a:latin typeface="Tahoma"/>
                      </a:rPr>
                      <a:t>Channel Partitioning</a:t>
                    </a:r>
                    <a:endParaRPr lang="en-US" b="1" dirty="0">
                      <a:solidFill>
                        <a:srgbClr val="000000"/>
                      </a:solidFill>
                      <a:latin typeface="Tahoma"/>
                    </a:endParaRPr>
                  </a:p>
                </p:txBody>
              </p:sp>
            </p:grpSp>
            <p:sp>
              <p:nvSpPr>
                <p:cNvPr id="121" name="Rectangle 120"/>
                <p:cNvSpPr/>
                <p:nvPr/>
              </p:nvSpPr>
              <p:spPr>
                <a:xfrm>
                  <a:off x="7596336" y="1221172"/>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24" name="Rectangle 123"/>
                <p:cNvSpPr/>
                <p:nvPr/>
              </p:nvSpPr>
              <p:spPr>
                <a:xfrm>
                  <a:off x="7662772" y="1717940"/>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26" name="Rectangle 125"/>
                <p:cNvSpPr/>
                <p:nvPr/>
              </p:nvSpPr>
              <p:spPr>
                <a:xfrm>
                  <a:off x="7662772" y="1283268"/>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sp>
              <p:nvSpPr>
                <p:cNvPr id="127" name="Rectangle 126"/>
                <p:cNvSpPr/>
                <p:nvPr/>
              </p:nvSpPr>
              <p:spPr>
                <a:xfrm>
                  <a:off x="7609399" y="2261856"/>
                  <a:ext cx="1262274" cy="93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28" name="Rectangle 127"/>
                <p:cNvSpPr/>
                <p:nvPr/>
              </p:nvSpPr>
              <p:spPr>
                <a:xfrm>
                  <a:off x="7675835" y="2758624"/>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1</a:t>
                  </a:r>
                  <a:endParaRPr lang="en-US" dirty="0">
                    <a:solidFill>
                      <a:srgbClr val="000000"/>
                    </a:solidFill>
                    <a:latin typeface="Tahoma"/>
                  </a:endParaRPr>
                </a:p>
              </p:txBody>
            </p:sp>
            <p:sp>
              <p:nvSpPr>
                <p:cNvPr id="130" name="Rectangle 129"/>
                <p:cNvSpPr/>
                <p:nvPr/>
              </p:nvSpPr>
              <p:spPr>
                <a:xfrm>
                  <a:off x="7675835" y="2323952"/>
                  <a:ext cx="1129403" cy="372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Bank 0</a:t>
                  </a:r>
                  <a:endParaRPr lang="en-US" dirty="0">
                    <a:solidFill>
                      <a:srgbClr val="000000"/>
                    </a:solidFill>
                    <a:latin typeface="Tahoma"/>
                  </a:endParaRPr>
                </a:p>
              </p:txBody>
            </p:sp>
          </p:grpSp>
        </p:grpSp>
        <p:sp>
          <p:nvSpPr>
            <p:cNvPr id="220" name="TextBox 219"/>
            <p:cNvSpPr txBox="1"/>
            <p:nvPr/>
          </p:nvSpPr>
          <p:spPr>
            <a:xfrm>
              <a:off x="7668344" y="3127905"/>
              <a:ext cx="1195838" cy="369332"/>
            </a:xfrm>
            <a:prstGeom prst="rect">
              <a:avLst/>
            </a:prstGeom>
            <a:noFill/>
          </p:spPr>
          <p:txBody>
            <a:bodyPr wrap="square" rtlCol="0">
              <a:spAutoFit/>
            </a:bodyPr>
            <a:lstStyle/>
            <a:p>
              <a:pPr defTabSz="914165"/>
              <a:r>
                <a:rPr lang="en-US" dirty="0" smtClean="0">
                  <a:solidFill>
                    <a:srgbClr val="000000"/>
                  </a:solidFill>
                  <a:latin typeface="Tahoma"/>
                </a:rPr>
                <a:t>Channel 1</a:t>
              </a:r>
              <a:endParaRPr lang="en-US" dirty="0">
                <a:solidFill>
                  <a:srgbClr val="000000"/>
                </a:solidFill>
                <a:latin typeface="Tahoma"/>
              </a:endParaRPr>
            </a:p>
          </p:txBody>
        </p:sp>
      </p:grpSp>
      <p:sp>
        <p:nvSpPr>
          <p:cNvPr id="224" name="TextBox 223"/>
          <p:cNvSpPr txBox="1"/>
          <p:nvPr/>
        </p:nvSpPr>
        <p:spPr>
          <a:xfrm>
            <a:off x="4689890" y="5288146"/>
            <a:ext cx="936104" cy="584775"/>
          </a:xfrm>
          <a:prstGeom prst="rect">
            <a:avLst/>
          </a:prstGeom>
          <a:solidFill>
            <a:schemeClr val="bg1"/>
          </a:solidFill>
          <a:ln>
            <a:noFill/>
          </a:ln>
        </p:spPr>
        <p:txBody>
          <a:bodyPr wrap="square" lIns="91416" tIns="45709" rIns="91416" bIns="45709" rtlCol="0">
            <a:spAutoFit/>
          </a:bodyPr>
          <a:lstStyle/>
          <a:p>
            <a:pPr defTabSz="914165"/>
            <a:r>
              <a:rPr lang="en-US" sz="1600" b="1" dirty="0">
                <a:solidFill>
                  <a:srgbClr val="000000"/>
                </a:solidFill>
                <a:latin typeface="Tahoma"/>
              </a:rPr>
              <a:t>Saved </a:t>
            </a:r>
          </a:p>
          <a:p>
            <a:pPr defTabSz="914165"/>
            <a:r>
              <a:rPr lang="en-US" sz="1600" b="1" dirty="0">
                <a:solidFill>
                  <a:srgbClr val="000000"/>
                </a:solidFill>
                <a:latin typeface="Tahoma"/>
              </a:rPr>
              <a:t>Cycles</a:t>
            </a:r>
          </a:p>
        </p:txBody>
      </p:sp>
      <p:sp>
        <p:nvSpPr>
          <p:cNvPr id="227" name="Rectangle 226"/>
          <p:cNvSpPr/>
          <p:nvPr/>
        </p:nvSpPr>
        <p:spPr>
          <a:xfrm>
            <a:off x="0" y="924745"/>
            <a:ext cx="9144000" cy="523045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28" name="Rectangle 227"/>
          <p:cNvSpPr/>
          <p:nvPr/>
        </p:nvSpPr>
        <p:spPr>
          <a:xfrm>
            <a:off x="467544" y="5327335"/>
            <a:ext cx="8136904"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kern="0" dirty="0">
                <a:solidFill>
                  <a:srgbClr val="FF0000"/>
                </a:solidFill>
                <a:latin typeface="Tahoma"/>
              </a:rPr>
              <a:t>Map data of low and high row-buffer locality applications to different channels</a:t>
            </a:r>
            <a:endParaRPr lang="en-US" dirty="0">
              <a:solidFill>
                <a:srgbClr val="FFFFFF"/>
              </a:solidFill>
              <a:latin typeface="Tahoma"/>
            </a:endParaRPr>
          </a:p>
        </p:txBody>
      </p:sp>
    </p:spTree>
    <p:custDataLst>
      <p:tags r:id="rId1"/>
    </p:custDataLst>
    <p:extLst>
      <p:ext uri="{BB962C8B-B14F-4D97-AF65-F5344CB8AC3E}">
        <p14:creationId xmlns:p14="http://schemas.microsoft.com/office/powerpoint/2010/main" val="2435566483"/>
      </p:ext>
    </p:extLst>
  </p:cSld>
  <p:clrMapOvr>
    <a:masterClrMapping/>
  </p:clrMapOvr>
  <p:transition xmlns:p14="http://schemas.microsoft.com/office/powerpoint/2010/main" advTm="79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5">
                                            <p:txEl>
                                              <p:pRg st="1" end="1"/>
                                            </p:txEl>
                                          </p:spTgt>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2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cBhvr>
                                        <p:cTn id="28" dur="500" fill="hold"/>
                                        <p:tgtEl>
                                          <p:spTgt spid="129"/>
                                        </p:tgtEl>
                                        <p:attrNameLst>
                                          <p:attrName>ppt_w</p:attrName>
                                        </p:attrNameLst>
                                      </p:cBhvr>
                                      <p:tavLst>
                                        <p:tav tm="0">
                                          <p:val>
                                            <p:fltVal val="0"/>
                                          </p:val>
                                        </p:tav>
                                        <p:tav tm="100000">
                                          <p:val>
                                            <p:strVal val="#ppt_w"/>
                                          </p:val>
                                        </p:tav>
                                      </p:tavLst>
                                    </p:anim>
                                    <p:anim calcmode="lin" valueType="num">
                                      <p:cBhvr>
                                        <p:cTn id="29" dur="500" fill="hold"/>
                                        <p:tgtEl>
                                          <p:spTgt spid="129"/>
                                        </p:tgtEl>
                                        <p:attrNameLst>
                                          <p:attrName>ppt_h</p:attrName>
                                        </p:attrNameLst>
                                      </p:cBhvr>
                                      <p:tavLst>
                                        <p:tav tm="0">
                                          <p:val>
                                            <p:strVal val="#ppt_h"/>
                                          </p:val>
                                        </p:tav>
                                        <p:tav tm="100000">
                                          <p:val>
                                            <p:strVal val="#ppt_h"/>
                                          </p:val>
                                        </p:tav>
                                      </p:tavLst>
                                    </p:anim>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2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7" grpId="0" animBg="1"/>
      <p:bldP spid="228"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Memory Channel Partitioning (MCP) Mechanism</a:t>
            </a:r>
          </a:p>
        </p:txBody>
      </p:sp>
      <p:sp>
        <p:nvSpPr>
          <p:cNvPr id="3" name="Content Placeholder 2"/>
          <p:cNvSpPr>
            <a:spLocks noGrp="1"/>
          </p:cNvSpPr>
          <p:nvPr>
            <p:ph idx="1"/>
          </p:nvPr>
        </p:nvSpPr>
        <p:spPr>
          <a:xfrm>
            <a:off x="281880" y="2060848"/>
            <a:ext cx="8610600" cy="5339680"/>
          </a:xfrm>
        </p:spPr>
        <p:txBody>
          <a:bodyPr/>
          <a:lstStyle/>
          <a:p>
            <a:pPr marL="514220" indent="-514220">
              <a:buNone/>
            </a:pPr>
            <a:r>
              <a:rPr lang="en-US" sz="3000" dirty="0">
                <a:solidFill>
                  <a:srgbClr val="FF0000"/>
                </a:solidFill>
              </a:rPr>
              <a:t>1. </a:t>
            </a:r>
            <a:r>
              <a:rPr lang="en-US" sz="3000" dirty="0">
                <a:solidFill>
                  <a:srgbClr val="0070C0"/>
                </a:solidFill>
              </a:rPr>
              <a:t>Profile</a:t>
            </a:r>
            <a:r>
              <a:rPr lang="en-US" sz="3000" dirty="0"/>
              <a:t> applications</a:t>
            </a:r>
          </a:p>
          <a:p>
            <a:pPr marL="514220" indent="-514220">
              <a:buNone/>
            </a:pPr>
            <a:r>
              <a:rPr lang="en-US" sz="3000" dirty="0">
                <a:solidFill>
                  <a:srgbClr val="FF0000"/>
                </a:solidFill>
              </a:rPr>
              <a:t>2. </a:t>
            </a:r>
            <a:r>
              <a:rPr lang="en-US" sz="3000" dirty="0">
                <a:solidFill>
                  <a:srgbClr val="0070C0"/>
                </a:solidFill>
              </a:rPr>
              <a:t>Classify</a:t>
            </a:r>
            <a:r>
              <a:rPr lang="en-US" sz="3000" dirty="0"/>
              <a:t> applications into groups</a:t>
            </a:r>
          </a:p>
          <a:p>
            <a:pPr marL="514220" indent="-514220">
              <a:buNone/>
            </a:pPr>
            <a:r>
              <a:rPr lang="en-US" sz="3000" dirty="0">
                <a:solidFill>
                  <a:srgbClr val="FF0000"/>
                </a:solidFill>
              </a:rPr>
              <a:t>3. </a:t>
            </a:r>
            <a:r>
              <a:rPr lang="en-US" sz="3000" dirty="0">
                <a:solidFill>
                  <a:srgbClr val="0070C0"/>
                </a:solidFill>
              </a:rPr>
              <a:t>Partition channels</a:t>
            </a:r>
            <a:r>
              <a:rPr lang="en-US" sz="3000" dirty="0"/>
              <a:t> between application groups</a:t>
            </a:r>
          </a:p>
          <a:p>
            <a:pPr marL="514220" indent="-514220">
              <a:buNone/>
            </a:pPr>
            <a:r>
              <a:rPr lang="en-US" sz="3000" dirty="0">
                <a:solidFill>
                  <a:srgbClr val="FF0000"/>
                </a:solidFill>
              </a:rPr>
              <a:t>4. </a:t>
            </a:r>
            <a:r>
              <a:rPr lang="en-US" sz="3000" dirty="0">
                <a:solidFill>
                  <a:srgbClr val="0070C0"/>
                </a:solidFill>
              </a:rPr>
              <a:t>Assign a preferred channel</a:t>
            </a:r>
            <a:r>
              <a:rPr lang="en-US" sz="3000" dirty="0"/>
              <a:t> to each application</a:t>
            </a:r>
          </a:p>
          <a:p>
            <a:pPr marL="514220" indent="-514220">
              <a:buNone/>
            </a:pPr>
            <a:r>
              <a:rPr lang="en-US" sz="3000" dirty="0">
                <a:solidFill>
                  <a:srgbClr val="FF0000"/>
                </a:solidFill>
              </a:rPr>
              <a:t>5. </a:t>
            </a:r>
            <a:r>
              <a:rPr lang="en-US" sz="3000" dirty="0">
                <a:solidFill>
                  <a:srgbClr val="0070C0"/>
                </a:solidFill>
              </a:rPr>
              <a:t>Allocate application pages</a:t>
            </a:r>
            <a:r>
              <a:rPr lang="en-US" sz="3000" dirty="0"/>
              <a:t> to preferred channel</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199</a:t>
            </a:fld>
            <a:endParaRPr lang="en-US" altLang="en-US">
              <a:solidFill>
                <a:srgbClr val="000000"/>
              </a:solidFill>
            </a:endParaRPr>
          </a:p>
        </p:txBody>
      </p:sp>
      <p:grpSp>
        <p:nvGrpSpPr>
          <p:cNvPr id="5" name="Group 32"/>
          <p:cNvGrpSpPr/>
          <p:nvPr/>
        </p:nvGrpSpPr>
        <p:grpSpPr>
          <a:xfrm>
            <a:off x="281880" y="1340768"/>
            <a:ext cx="8538592" cy="1224136"/>
            <a:chOff x="827584" y="1340768"/>
            <a:chExt cx="7873144" cy="1224136"/>
          </a:xfrm>
        </p:grpSpPr>
        <p:sp>
          <p:nvSpPr>
            <p:cNvPr id="6" name="Flowchart: Process 5"/>
            <p:cNvSpPr/>
            <p:nvPr/>
          </p:nvSpPr>
          <p:spPr>
            <a:xfrm>
              <a:off x="827584" y="2060848"/>
              <a:ext cx="7873144" cy="504056"/>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cxnSp>
          <p:nvCxnSpPr>
            <p:cNvPr id="7" name="Straight Arrow Connector 6"/>
            <p:cNvCxnSpPr>
              <a:stCxn id="6" idx="0"/>
            </p:cNvCxnSpPr>
            <p:nvPr/>
          </p:nvCxnSpPr>
          <p:spPr>
            <a:xfrm flipV="1">
              <a:off x="4764156" y="1628800"/>
              <a:ext cx="887964"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96136" y="1340768"/>
              <a:ext cx="1656184" cy="461665"/>
            </a:xfrm>
            <a:prstGeom prst="rect">
              <a:avLst/>
            </a:prstGeom>
            <a:noFill/>
            <a:ln w="38100">
              <a:noFill/>
            </a:ln>
          </p:spPr>
          <p:txBody>
            <a:bodyPr wrap="square" rtlCol="0">
              <a:spAutoFit/>
            </a:bodyPr>
            <a:lstStyle/>
            <a:p>
              <a:pPr defTabSz="914165"/>
              <a:r>
                <a:rPr lang="en-US" sz="2400" b="1" dirty="0">
                  <a:solidFill>
                    <a:srgbClr val="000000"/>
                  </a:solidFill>
                  <a:latin typeface="Tahoma"/>
                </a:rPr>
                <a:t>Hardware</a:t>
              </a:r>
            </a:p>
          </p:txBody>
        </p:sp>
      </p:grpSp>
      <p:grpSp>
        <p:nvGrpSpPr>
          <p:cNvPr id="12" name="Group 11"/>
          <p:cNvGrpSpPr/>
          <p:nvPr/>
        </p:nvGrpSpPr>
        <p:grpSpPr>
          <a:xfrm>
            <a:off x="277646" y="2564904"/>
            <a:ext cx="8542826" cy="3527862"/>
            <a:chOff x="277646" y="2564904"/>
            <a:chExt cx="8542826" cy="3527862"/>
          </a:xfrm>
        </p:grpSpPr>
        <p:sp>
          <p:nvSpPr>
            <p:cNvPr id="9" name="Flowchart: Process 8"/>
            <p:cNvSpPr/>
            <p:nvPr/>
          </p:nvSpPr>
          <p:spPr>
            <a:xfrm>
              <a:off x="277646" y="2564904"/>
              <a:ext cx="8542826" cy="2304256"/>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cxnSp>
          <p:nvCxnSpPr>
            <p:cNvPr id="10" name="Straight Arrow Connector 9"/>
            <p:cNvCxnSpPr/>
            <p:nvPr/>
          </p:nvCxnSpPr>
          <p:spPr>
            <a:xfrm>
              <a:off x="4505617" y="4849597"/>
              <a:ext cx="956929" cy="5923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8735" y="5261769"/>
              <a:ext cx="1796167" cy="830997"/>
            </a:xfrm>
            <a:prstGeom prst="rect">
              <a:avLst/>
            </a:prstGeom>
            <a:noFill/>
            <a:ln>
              <a:noFill/>
            </a:ln>
          </p:spPr>
          <p:txBody>
            <a:bodyPr wrap="square" rtlCol="0">
              <a:spAutoFit/>
            </a:bodyPr>
            <a:lstStyle/>
            <a:p>
              <a:pPr defTabSz="914165"/>
              <a:r>
                <a:rPr lang="en-US" sz="2400" b="1" dirty="0">
                  <a:solidFill>
                    <a:srgbClr val="000000"/>
                  </a:solidFill>
                  <a:latin typeface="Tahoma"/>
                </a:rPr>
                <a:t>System Software</a:t>
              </a:r>
            </a:p>
          </p:txBody>
        </p:sp>
      </p:grpSp>
    </p:spTree>
    <p:custDataLst>
      <p:tags r:id="rId1"/>
    </p:custDataLst>
    <p:extLst>
      <p:ext uri="{BB962C8B-B14F-4D97-AF65-F5344CB8AC3E}">
        <p14:creationId xmlns:p14="http://schemas.microsoft.com/office/powerpoint/2010/main" val="1028598323"/>
      </p:ext>
    </p:extLst>
  </p:cSld>
  <p:clrMapOvr>
    <a:masterClrMapping/>
  </p:clrMapOvr>
  <p:transition xmlns:p14="http://schemas.microsoft.com/office/powerpoint/2010/main" advTm="6703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Many Cores on Chip</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smtClean="0"/>
              <a:t>Simpler and lower power than a single large core</a:t>
            </a:r>
          </a:p>
          <a:p>
            <a:r>
              <a:rPr lang="en-US" dirty="0" smtClean="0"/>
              <a:t>Large scale parallelism on chip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a:t>
            </a:fld>
            <a:endParaRPr lang="en-US" altLang="en-US" dirty="0">
              <a:solidFill>
                <a:srgbClr val="000000"/>
              </a:solidFill>
            </a:endParaRPr>
          </a:p>
        </p:txBody>
      </p:sp>
      <p:grpSp>
        <p:nvGrpSpPr>
          <p:cNvPr id="5" name="Group 40"/>
          <p:cNvGrpSpPr>
            <a:grpSpLocks/>
          </p:cNvGrpSpPr>
          <p:nvPr/>
        </p:nvGrpSpPr>
        <p:grpSpPr bwMode="auto">
          <a:xfrm>
            <a:off x="4953000" y="2235201"/>
            <a:ext cx="1847850" cy="1808803"/>
            <a:chOff x="3647468" y="1676931"/>
            <a:chExt cx="1848260" cy="1808046"/>
          </a:xfrm>
        </p:grpSpPr>
        <p:pic>
          <p:nvPicPr>
            <p:cNvPr id="6" name="Picture 33" descr="cell-diephoto.jpg"/>
            <p:cNvPicPr>
              <a:picLocks noChangeAspect="1"/>
            </p:cNvPicPr>
            <p:nvPr/>
          </p:nvPicPr>
          <p:blipFill>
            <a:blip r:embed="rId2">
              <a:extLst>
                <a:ext uri="{28A0092B-C50C-407E-A947-70E740481C1C}">
                  <a14:useLocalDpi xmlns:a14="http://schemas.microsoft.com/office/drawing/2010/main" val="0"/>
                </a:ext>
              </a:extLst>
            </a:blip>
            <a:srcRect l="5734" t="10641" r="5714" b="11047"/>
            <a:stretch>
              <a:fillRect/>
            </a:stretch>
          </p:blipFill>
          <p:spPr bwMode="auto">
            <a:xfrm>
              <a:off x="3647468" y="1676931"/>
              <a:ext cx="18482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3647468" y="2869681"/>
              <a:ext cx="1252544" cy="61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IBM Cell BE</a:t>
              </a:r>
              <a:br>
                <a:rPr lang="en-US" altLang="zh-CN" sz="1800" dirty="0">
                  <a:solidFill>
                    <a:srgbClr val="000000"/>
                  </a:solidFill>
                  <a:latin typeface="Calibri" charset="0"/>
                </a:rPr>
              </a:br>
              <a:r>
                <a:rPr lang="en-US" altLang="zh-CN" sz="1600" dirty="0">
                  <a:solidFill>
                    <a:srgbClr val="000000"/>
                  </a:solidFill>
                  <a:latin typeface="Calibri" charset="0"/>
                </a:rPr>
                <a:t>8+1 cores</a:t>
              </a:r>
            </a:p>
          </p:txBody>
        </p:sp>
      </p:grpSp>
      <p:grpSp>
        <p:nvGrpSpPr>
          <p:cNvPr id="8" name="Group 39"/>
          <p:cNvGrpSpPr>
            <a:grpSpLocks/>
          </p:cNvGrpSpPr>
          <p:nvPr/>
        </p:nvGrpSpPr>
        <p:grpSpPr bwMode="auto">
          <a:xfrm>
            <a:off x="2362205" y="2235205"/>
            <a:ext cx="2206625" cy="1806575"/>
            <a:chOff x="2223822" y="1484985"/>
            <a:chExt cx="2206183" cy="1806217"/>
          </a:xfrm>
        </p:grpSpPr>
        <p:sp>
          <p:nvSpPr>
            <p:cNvPr id="9" name="TextBox 36"/>
            <p:cNvSpPr txBox="1">
              <a:spLocks noChangeArrowheads="1"/>
            </p:cNvSpPr>
            <p:nvPr/>
          </p:nvSpPr>
          <p:spPr bwMode="auto">
            <a:xfrm>
              <a:off x="2223822" y="2675824"/>
              <a:ext cx="1315796" cy="6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Intel Core i7</a:t>
              </a:r>
              <a:br>
                <a:rPr lang="en-US" altLang="zh-CN" sz="1800" dirty="0">
                  <a:solidFill>
                    <a:srgbClr val="000000"/>
                  </a:solidFill>
                  <a:latin typeface="Calibri" charset="0"/>
                </a:rPr>
              </a:br>
              <a:r>
                <a:rPr lang="en-US" altLang="zh-CN" sz="1600" dirty="0">
                  <a:solidFill>
                    <a:srgbClr val="000000"/>
                  </a:solidFill>
                  <a:latin typeface="Calibri" charset="0"/>
                </a:rPr>
                <a:t>8 cores</a:t>
              </a:r>
              <a:endParaRPr lang="en-US" altLang="zh-CN" sz="1800" dirty="0">
                <a:solidFill>
                  <a:srgbClr val="000000"/>
                </a:solidFill>
                <a:latin typeface="Calibri" charset="0"/>
              </a:endParaRPr>
            </a:p>
          </p:txBody>
        </p:sp>
        <p:pic>
          <p:nvPicPr>
            <p:cNvPr id="10" name="Picture 30" descr="3177_01.png"/>
            <p:cNvPicPr>
              <a:picLocks noChangeAspect="1"/>
            </p:cNvPicPr>
            <p:nvPr/>
          </p:nvPicPr>
          <p:blipFill>
            <a:blip r:embed="rId3">
              <a:extLst>
                <a:ext uri="{28A0092B-C50C-407E-A947-70E740481C1C}">
                  <a14:useLocalDpi xmlns:a14="http://schemas.microsoft.com/office/drawing/2010/main" val="0"/>
                </a:ext>
              </a:extLst>
            </a:blip>
            <a:srcRect l="4478" t="22220" r="3780" b="12109"/>
            <a:stretch>
              <a:fillRect/>
            </a:stretch>
          </p:blipFill>
          <p:spPr bwMode="auto">
            <a:xfrm>
              <a:off x="2223822" y="1484985"/>
              <a:ext cx="220618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38"/>
          <p:cNvGrpSpPr>
            <a:grpSpLocks/>
          </p:cNvGrpSpPr>
          <p:nvPr/>
        </p:nvGrpSpPr>
        <p:grpSpPr bwMode="auto">
          <a:xfrm>
            <a:off x="7159626" y="4318000"/>
            <a:ext cx="1984375" cy="1755775"/>
            <a:chOff x="6769103" y="859632"/>
            <a:chExt cx="1983636" cy="1755215"/>
          </a:xfrm>
        </p:grpSpPr>
        <p:pic>
          <p:nvPicPr>
            <p:cNvPr id="12" name="Picture 2" descr="C:\Daten\talks\invited\ferc2010\material\Tilera_TILE-Gx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59" y="859632"/>
              <a:ext cx="13794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p:cNvSpPr txBox="1">
              <a:spLocks noChangeArrowheads="1"/>
            </p:cNvSpPr>
            <p:nvPr/>
          </p:nvSpPr>
          <p:spPr bwMode="auto">
            <a:xfrm>
              <a:off x="6769103" y="1999294"/>
              <a:ext cx="19836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Tilera TILE Gx</a:t>
              </a:r>
            </a:p>
            <a:p>
              <a:pPr defTabSz="914165"/>
              <a:r>
                <a:rPr lang="en-US" altLang="zh-CN" sz="1600" dirty="0">
                  <a:solidFill>
                    <a:srgbClr val="000000"/>
                  </a:solidFill>
                  <a:latin typeface="Calibri" charset="0"/>
                </a:rPr>
                <a:t>100 cores, networked</a:t>
              </a:r>
            </a:p>
          </p:txBody>
        </p:sp>
      </p:grpSp>
      <p:grpSp>
        <p:nvGrpSpPr>
          <p:cNvPr id="14" name="Group 38"/>
          <p:cNvGrpSpPr>
            <a:grpSpLocks/>
          </p:cNvGrpSpPr>
          <p:nvPr/>
        </p:nvGrpSpPr>
        <p:grpSpPr bwMode="auto">
          <a:xfrm>
            <a:off x="7162801" y="2235200"/>
            <a:ext cx="1538288" cy="1811338"/>
            <a:chOff x="241300" y="4189413"/>
            <a:chExt cx="1538944" cy="1811568"/>
          </a:xfrm>
        </p:grpSpPr>
        <p:pic>
          <p:nvPicPr>
            <p:cNvPr id="15" name="Picture 2" descr="C:\franzf\talks\invited\dagstuhl-2010\material\6686259_img.jpg"/>
            <p:cNvPicPr>
              <a:picLocks noChangeAspect="1" noChangeArrowheads="1"/>
            </p:cNvPicPr>
            <p:nvPr/>
          </p:nvPicPr>
          <p:blipFill>
            <a:blip r:embed="rId5">
              <a:extLst>
                <a:ext uri="{28A0092B-C50C-407E-A947-70E740481C1C}">
                  <a14:useLocalDpi xmlns:a14="http://schemas.microsoft.com/office/drawing/2010/main" val="0"/>
                </a:ext>
              </a:extLst>
            </a:blip>
            <a:srcRect b="4739"/>
            <a:stretch>
              <a:fillRect/>
            </a:stretch>
          </p:blipFill>
          <p:spPr bwMode="auto">
            <a:xfrm>
              <a:off x="292100" y="4189413"/>
              <a:ext cx="1488144"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241300" y="5385428"/>
              <a:ext cx="14479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IBM POWER7</a:t>
              </a:r>
            </a:p>
            <a:p>
              <a:pPr defTabSz="914165"/>
              <a:r>
                <a:rPr lang="en-US" altLang="zh-CN" sz="1600" dirty="0">
                  <a:solidFill>
                    <a:srgbClr val="000000"/>
                  </a:solidFill>
                  <a:latin typeface="Calibri" charset="0"/>
                </a:rPr>
                <a:t>8 cores</a:t>
              </a:r>
            </a:p>
          </p:txBody>
        </p:sp>
      </p:grpSp>
      <p:grpSp>
        <p:nvGrpSpPr>
          <p:cNvPr id="17" name="Group 44"/>
          <p:cNvGrpSpPr>
            <a:grpSpLocks/>
          </p:cNvGrpSpPr>
          <p:nvPr/>
        </p:nvGrpSpPr>
        <p:grpSpPr bwMode="auto">
          <a:xfrm>
            <a:off x="4953001" y="4318000"/>
            <a:ext cx="1879600" cy="1789113"/>
            <a:chOff x="3809208" y="4471194"/>
            <a:chExt cx="1879641" cy="1789346"/>
          </a:xfrm>
        </p:grpSpPr>
        <p:sp>
          <p:nvSpPr>
            <p:cNvPr id="18" name="TextBox 8"/>
            <p:cNvSpPr txBox="1">
              <a:spLocks noChangeArrowheads="1"/>
            </p:cNvSpPr>
            <p:nvPr/>
          </p:nvSpPr>
          <p:spPr bwMode="auto">
            <a:xfrm>
              <a:off x="3809208" y="5644987"/>
              <a:ext cx="187964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Intel SCC</a:t>
              </a:r>
            </a:p>
            <a:p>
              <a:pPr defTabSz="914165"/>
              <a:r>
                <a:rPr lang="en-US" altLang="zh-CN" sz="1600" dirty="0">
                  <a:solidFill>
                    <a:srgbClr val="000000"/>
                  </a:solidFill>
                  <a:latin typeface="Calibri" charset="0"/>
                </a:rPr>
                <a:t>48 cores, networked</a:t>
              </a:r>
            </a:p>
          </p:txBody>
        </p:sp>
        <p:pic>
          <p:nvPicPr>
            <p:cNvPr id="19" name="Picture 5" descr="C:\Daten\talks\invited\ferc2010\material\s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081" y="4471194"/>
              <a:ext cx="1465517"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47"/>
          <p:cNvGrpSpPr>
            <a:grpSpLocks/>
          </p:cNvGrpSpPr>
          <p:nvPr/>
        </p:nvGrpSpPr>
        <p:grpSpPr bwMode="auto">
          <a:xfrm>
            <a:off x="3276601" y="4318000"/>
            <a:ext cx="1363663" cy="1800225"/>
            <a:chOff x="5252245" y="4774407"/>
            <a:chExt cx="1363286" cy="1800456"/>
          </a:xfrm>
        </p:grpSpPr>
        <p:sp>
          <p:nvSpPr>
            <p:cNvPr id="21" name="TextBox 8"/>
            <p:cNvSpPr txBox="1">
              <a:spLocks noChangeArrowheads="1"/>
            </p:cNvSpPr>
            <p:nvPr/>
          </p:nvSpPr>
          <p:spPr bwMode="auto">
            <a:xfrm>
              <a:off x="5252245" y="5959310"/>
              <a:ext cx="13632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Nvidia Fermi</a:t>
              </a:r>
            </a:p>
            <a:p>
              <a:pPr defTabSz="914165"/>
              <a:r>
                <a:rPr lang="en-US" altLang="zh-CN" sz="1600" dirty="0">
                  <a:solidFill>
                    <a:srgbClr val="000000"/>
                  </a:solidFill>
                  <a:latin typeface="Calibri" charset="0"/>
                </a:rPr>
                <a:t>448 “cores”</a:t>
              </a:r>
            </a:p>
          </p:txBody>
        </p:sp>
        <p:pic>
          <p:nvPicPr>
            <p:cNvPr id="22" name="Picture 6" descr="C:\Daten\talks\invited\ferc2010\material\Fermi_Die_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944" y="4774407"/>
              <a:ext cx="1201936"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78"/>
          <p:cNvGrpSpPr>
            <a:grpSpLocks/>
          </p:cNvGrpSpPr>
          <p:nvPr/>
        </p:nvGrpSpPr>
        <p:grpSpPr bwMode="auto">
          <a:xfrm>
            <a:off x="304801" y="2235200"/>
            <a:ext cx="1676400" cy="2139950"/>
            <a:chOff x="533400" y="1371600"/>
            <a:chExt cx="1676399" cy="2139553"/>
          </a:xfrm>
        </p:grpSpPr>
        <p:pic>
          <p:nvPicPr>
            <p:cNvPr id="24" name="Content Placeholder 6" descr="barcelona-die-photo-col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8"/>
            <p:cNvSpPr txBox="1">
              <a:spLocks noChangeArrowheads="1"/>
            </p:cNvSpPr>
            <p:nvPr/>
          </p:nvSpPr>
          <p:spPr bwMode="auto">
            <a:xfrm>
              <a:off x="533400" y="2895600"/>
              <a:ext cx="16420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AMD Barcelona</a:t>
              </a:r>
            </a:p>
            <a:p>
              <a:pPr defTabSz="914165"/>
              <a:r>
                <a:rPr lang="en-US" altLang="zh-CN" sz="1600" dirty="0">
                  <a:solidFill>
                    <a:srgbClr val="000000"/>
                  </a:solidFill>
                  <a:latin typeface="Calibri" charset="0"/>
                </a:rPr>
                <a:t>4 cores</a:t>
              </a:r>
            </a:p>
          </p:txBody>
        </p:sp>
      </p:grpSp>
      <p:pic>
        <p:nvPicPr>
          <p:cNvPr id="26"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1" y="4318005"/>
            <a:ext cx="2209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8"/>
          <p:cNvSpPr txBox="1">
            <a:spLocks noChangeArrowheads="1"/>
          </p:cNvSpPr>
          <p:nvPr/>
        </p:nvSpPr>
        <p:spPr bwMode="auto">
          <a:xfrm>
            <a:off x="381002" y="5740404"/>
            <a:ext cx="1496973"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Sun Niagara II</a:t>
            </a:r>
          </a:p>
          <a:p>
            <a:pPr defTabSz="914165"/>
            <a:r>
              <a:rPr lang="en-US" altLang="zh-CN" sz="1600" dirty="0">
                <a:solidFill>
                  <a:srgbClr val="000000"/>
                </a:solidFill>
                <a:latin typeface="Calibri" charset="0"/>
              </a:rPr>
              <a:t>8 cores</a:t>
            </a:r>
          </a:p>
        </p:txBody>
      </p:sp>
    </p:spTree>
    <p:extLst>
      <p:ext uri="{BB962C8B-B14F-4D97-AF65-F5344CB8AC3E}">
        <p14:creationId xmlns:p14="http://schemas.microsoft.com/office/powerpoint/2010/main" val="26659940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a:t>
            </a: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r>
              <a:rPr lang="en-US" sz="2000" dirty="0" err="1">
                <a:solidFill>
                  <a:srgbClr val="000000"/>
                </a:solidFill>
                <a:ea typeface="ＭＳ Ｐゴシック" pitchFamily="30" charset="-128"/>
              </a:rPr>
              <a:t>QoS</a:t>
            </a:r>
            <a:r>
              <a:rPr lang="en-US" sz="2000" dirty="0">
                <a:solidFill>
                  <a:srgbClr val="000000"/>
                </a:solidFill>
                <a:ea typeface="ＭＳ Ｐゴシック" pitchFamily="30" charset="-128"/>
              </a:rPr>
              <a:t>-aware thread scheduling to cores</a:t>
            </a:r>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20</a:t>
            </a:fld>
            <a:endParaRPr lang="en-US"/>
          </a:p>
        </p:txBody>
      </p:sp>
      <p:sp>
        <p:nvSpPr>
          <p:cNvPr id="6" name="Rectangle 5"/>
          <p:cNvSpPr/>
          <p:nvPr/>
        </p:nvSpPr>
        <p:spPr>
          <a:xfrm>
            <a:off x="899592" y="1844824"/>
            <a:ext cx="3624360" cy="42862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Tree>
    <p:extLst>
      <p:ext uri="{BB962C8B-B14F-4D97-AF65-F5344CB8AC3E}">
        <p14:creationId xmlns:p14="http://schemas.microsoft.com/office/powerpoint/2010/main" val="33373837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Profile Applications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200</a:t>
            </a:fld>
            <a:endParaRPr lang="en-US" altLang="en-US">
              <a:solidFill>
                <a:srgbClr val="000000"/>
              </a:solidFill>
            </a:endParaRPr>
          </a:p>
        </p:txBody>
      </p:sp>
      <p:sp>
        <p:nvSpPr>
          <p:cNvPr id="6" name="Content Placeholder 2"/>
          <p:cNvSpPr txBox="1">
            <a:spLocks/>
          </p:cNvSpPr>
          <p:nvPr/>
        </p:nvSpPr>
        <p:spPr bwMode="auto">
          <a:xfrm>
            <a:off x="251520" y="1124745"/>
            <a:ext cx="8496944" cy="2016224"/>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marL="342813" indent="-342813" defTabSz="914165" eaLnBrk="0" fontAlgn="base" hangingPunct="0">
              <a:spcBef>
                <a:spcPct val="20000"/>
              </a:spcBef>
              <a:spcAft>
                <a:spcPct val="0"/>
              </a:spcAft>
              <a:buClr>
                <a:srgbClr val="CC9900"/>
              </a:buClr>
              <a:buSzPct val="65000"/>
              <a:buFont typeface="Wingdings" pitchFamily="2" charset="2"/>
              <a:buChar char="n"/>
              <a:defRPr/>
            </a:pPr>
            <a:r>
              <a:rPr lang="en-US" sz="2800" kern="0" dirty="0">
                <a:solidFill>
                  <a:srgbClr val="000000"/>
                </a:solidFill>
                <a:latin typeface="Tahoma"/>
              </a:rPr>
              <a:t>Hardware counters collect application memory access characteristics</a:t>
            </a:r>
          </a:p>
          <a:p>
            <a:pPr marL="342813" indent="-342813" defTabSz="914165" eaLnBrk="0" fontAlgn="base" hangingPunct="0">
              <a:spcBef>
                <a:spcPct val="20000"/>
              </a:spcBef>
              <a:spcAft>
                <a:spcPct val="0"/>
              </a:spcAft>
              <a:buClr>
                <a:srgbClr val="CC9900"/>
              </a:buClr>
              <a:buSzPct val="65000"/>
              <a:buFont typeface="Wingdings" pitchFamily="2" charset="2"/>
              <a:buChar char="n"/>
              <a:defRPr/>
            </a:pPr>
            <a:endParaRPr lang="en-US" sz="2800" kern="0" dirty="0">
              <a:solidFill>
                <a:srgbClr val="000000"/>
              </a:solidFill>
              <a:latin typeface="Tahoma"/>
            </a:endParaRPr>
          </a:p>
          <a:p>
            <a:pPr marL="342813" indent="-342813" defTabSz="914165" eaLnBrk="0" fontAlgn="base" hangingPunct="0">
              <a:spcBef>
                <a:spcPct val="20000"/>
              </a:spcBef>
              <a:spcAft>
                <a:spcPct val="0"/>
              </a:spcAft>
              <a:buClr>
                <a:srgbClr val="CC9900"/>
              </a:buClr>
              <a:buSzPct val="65000"/>
              <a:buFont typeface="Wingdings" pitchFamily="2" charset="2"/>
              <a:buChar char="n"/>
              <a:defRPr/>
            </a:pPr>
            <a:r>
              <a:rPr lang="en-US" sz="2800" kern="0" dirty="0">
                <a:solidFill>
                  <a:srgbClr val="000000"/>
                </a:solidFill>
                <a:latin typeface="Tahoma"/>
              </a:rPr>
              <a:t>Memory access characteristics</a:t>
            </a:r>
          </a:p>
          <a:p>
            <a:pPr marL="669753" lvl="1" indent="-325355" defTabSz="914165" eaLnBrk="0" fontAlgn="base" hangingPunct="0">
              <a:spcBef>
                <a:spcPct val="20000"/>
              </a:spcBef>
              <a:spcAft>
                <a:spcPct val="0"/>
              </a:spcAft>
              <a:buClr>
                <a:srgbClr val="3B812F"/>
              </a:buClr>
              <a:buSzPct val="60000"/>
              <a:buFont typeface="Wingdings" pitchFamily="2" charset="2"/>
              <a:buChar char="q"/>
              <a:defRPr/>
            </a:pPr>
            <a:r>
              <a:rPr lang="en-US" sz="2800" kern="0" dirty="0">
                <a:solidFill>
                  <a:srgbClr val="FF0000"/>
                </a:solidFill>
                <a:latin typeface="Tahoma"/>
              </a:rPr>
              <a:t>Memory intensity:</a:t>
            </a:r>
          </a:p>
          <a:p>
            <a:pPr marL="669753" lvl="1" indent="-325355" defTabSz="914165" eaLnBrk="0" fontAlgn="base" hangingPunct="0">
              <a:spcBef>
                <a:spcPct val="20000"/>
              </a:spcBef>
              <a:spcAft>
                <a:spcPct val="0"/>
              </a:spcAft>
              <a:buClr>
                <a:srgbClr val="3B812F"/>
              </a:buClr>
              <a:buSzPct val="60000"/>
              <a:defRPr/>
            </a:pPr>
            <a:r>
              <a:rPr lang="en-US" sz="2800" kern="0" dirty="0">
                <a:solidFill>
                  <a:srgbClr val="000000"/>
                </a:solidFill>
                <a:latin typeface="Tahoma"/>
              </a:rPr>
              <a:t>	</a:t>
            </a:r>
            <a:r>
              <a:rPr lang="en-US" sz="2700" kern="0" dirty="0">
                <a:solidFill>
                  <a:srgbClr val="000000"/>
                </a:solidFill>
                <a:latin typeface="Tahoma"/>
              </a:rPr>
              <a:t>Last level cache </a:t>
            </a:r>
            <a:r>
              <a:rPr lang="en-US" sz="2700" kern="0" dirty="0">
                <a:solidFill>
                  <a:srgbClr val="0070C0"/>
                </a:solidFill>
                <a:latin typeface="Tahoma"/>
              </a:rPr>
              <a:t>Misses Per Kilo Instruction (MPKI)</a:t>
            </a:r>
          </a:p>
          <a:p>
            <a:pPr marL="669753" lvl="1" indent="-325355" defTabSz="914165" eaLnBrk="0" fontAlgn="base" hangingPunct="0">
              <a:spcBef>
                <a:spcPct val="20000"/>
              </a:spcBef>
              <a:spcAft>
                <a:spcPct val="0"/>
              </a:spcAft>
              <a:buClr>
                <a:srgbClr val="3B812F"/>
              </a:buClr>
              <a:buSzPct val="60000"/>
              <a:buFont typeface="Wingdings" pitchFamily="2" charset="2"/>
              <a:buChar char="q"/>
              <a:defRPr/>
            </a:pPr>
            <a:r>
              <a:rPr lang="en-US" sz="2800" kern="0" dirty="0">
                <a:solidFill>
                  <a:srgbClr val="FF0000"/>
                </a:solidFill>
                <a:latin typeface="Tahoma"/>
              </a:rPr>
              <a:t>Row-buffer l</a:t>
            </a:r>
            <a:r>
              <a:rPr lang="en-US" sz="2800" kern="0" dirty="0" err="1">
                <a:solidFill>
                  <a:srgbClr val="FF0000"/>
                </a:solidFill>
                <a:latin typeface="Tahoma"/>
              </a:rPr>
              <a:t>ocality</a:t>
            </a:r>
            <a:r>
              <a:rPr lang="en-US" sz="2800" kern="0" dirty="0">
                <a:solidFill>
                  <a:srgbClr val="FF0000"/>
                </a:solidFill>
                <a:latin typeface="Tahoma"/>
              </a:rPr>
              <a:t>:</a:t>
            </a:r>
          </a:p>
          <a:p>
            <a:pPr marL="669753" lvl="1" indent="-325355" defTabSz="914165" eaLnBrk="0" fontAlgn="base" hangingPunct="0">
              <a:spcBef>
                <a:spcPct val="20000"/>
              </a:spcBef>
              <a:spcAft>
                <a:spcPct val="0"/>
              </a:spcAft>
              <a:buClr>
                <a:srgbClr val="3B812F"/>
              </a:buClr>
              <a:buSzPct val="60000"/>
              <a:defRPr/>
            </a:pPr>
            <a:r>
              <a:rPr lang="en-US" sz="2800" kern="0" dirty="0">
                <a:solidFill>
                  <a:srgbClr val="000000"/>
                </a:solidFill>
                <a:latin typeface="Tahoma"/>
              </a:rPr>
              <a:t>	</a:t>
            </a:r>
            <a:r>
              <a:rPr lang="en-US" sz="2700" kern="0" dirty="0">
                <a:solidFill>
                  <a:srgbClr val="0070C0"/>
                </a:solidFill>
                <a:latin typeface="Tahoma"/>
              </a:rPr>
              <a:t>Row-buffer Hit Rate (RBH) </a:t>
            </a:r>
            <a:r>
              <a:rPr lang="en-US" sz="2700" kern="0" dirty="0">
                <a:solidFill>
                  <a:srgbClr val="000000"/>
                </a:solidFill>
                <a:latin typeface="Tahoma"/>
              </a:rPr>
              <a:t>- percentage of accesses that hit in the row buffer</a:t>
            </a:r>
          </a:p>
        </p:txBody>
      </p:sp>
    </p:spTree>
    <p:custDataLst>
      <p:tags r:id="rId1"/>
    </p:custDataLst>
    <p:extLst>
      <p:ext uri="{BB962C8B-B14F-4D97-AF65-F5344CB8AC3E}">
        <p14:creationId xmlns:p14="http://schemas.microsoft.com/office/powerpoint/2010/main" val="3751801829"/>
      </p:ext>
    </p:extLst>
  </p:cSld>
  <p:clrMapOvr>
    <a:masterClrMapping/>
  </p:clrMapOvr>
  <p:transition xmlns:p14="http://schemas.microsoft.com/office/powerpoint/2010/main" advTm="3694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Classify Applications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201</a:t>
            </a:fld>
            <a:endParaRPr lang="en-US" altLang="en-US">
              <a:solidFill>
                <a:srgbClr val="000000"/>
              </a:solidFill>
            </a:endParaRPr>
          </a:p>
        </p:txBody>
      </p:sp>
      <p:sp>
        <p:nvSpPr>
          <p:cNvPr id="6" name="Flowchart: Decision 5"/>
          <p:cNvSpPr/>
          <p:nvPr/>
        </p:nvSpPr>
        <p:spPr>
          <a:xfrm>
            <a:off x="2539892" y="1052736"/>
            <a:ext cx="2968212" cy="1080120"/>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000" dirty="0">
                <a:solidFill>
                  <a:srgbClr val="000000"/>
                </a:solidFill>
                <a:latin typeface="Tahoma"/>
              </a:rPr>
              <a:t>Test MPKI</a:t>
            </a:r>
            <a:endParaRPr lang="en-US" sz="2000" baseline="-25000" dirty="0">
              <a:solidFill>
                <a:srgbClr val="000000"/>
              </a:solidFill>
              <a:latin typeface="Tahoma"/>
            </a:endParaRPr>
          </a:p>
        </p:txBody>
      </p:sp>
      <p:grpSp>
        <p:nvGrpSpPr>
          <p:cNvPr id="37" name="Group 36"/>
          <p:cNvGrpSpPr/>
          <p:nvPr/>
        </p:nvGrpSpPr>
        <p:grpSpPr>
          <a:xfrm>
            <a:off x="4023998" y="1988841"/>
            <a:ext cx="1772138" cy="1008112"/>
            <a:chOff x="4023998" y="1988840"/>
            <a:chExt cx="1772138" cy="1008112"/>
          </a:xfrm>
        </p:grpSpPr>
        <p:cxnSp>
          <p:nvCxnSpPr>
            <p:cNvPr id="9" name="Straight Arrow Connector 8"/>
            <p:cNvCxnSpPr>
              <a:stCxn id="6" idx="2"/>
            </p:cNvCxnSpPr>
            <p:nvPr/>
          </p:nvCxnSpPr>
          <p:spPr>
            <a:xfrm>
              <a:off x="4023998" y="2132856"/>
              <a:ext cx="908042" cy="3079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Flowchart: Process 13"/>
            <p:cNvSpPr/>
            <p:nvPr/>
          </p:nvSpPr>
          <p:spPr>
            <a:xfrm>
              <a:off x="4144188" y="2477450"/>
              <a:ext cx="1651948" cy="51950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High Intensity</a:t>
              </a:r>
              <a:endParaRPr lang="en-US" dirty="0">
                <a:solidFill>
                  <a:srgbClr val="000000"/>
                </a:solidFill>
                <a:latin typeface="Tahoma"/>
              </a:endParaRPr>
            </a:p>
          </p:txBody>
        </p:sp>
        <p:sp>
          <p:nvSpPr>
            <p:cNvPr id="23" name="TextBox 22"/>
            <p:cNvSpPr txBox="1"/>
            <p:nvPr/>
          </p:nvSpPr>
          <p:spPr>
            <a:xfrm>
              <a:off x="4350681" y="1988840"/>
              <a:ext cx="653367" cy="369332"/>
            </a:xfrm>
            <a:prstGeom prst="rect">
              <a:avLst/>
            </a:prstGeom>
            <a:noFill/>
            <a:ln>
              <a:noFill/>
            </a:ln>
          </p:spPr>
          <p:txBody>
            <a:bodyPr wrap="square" rtlCol="0">
              <a:spAutoFit/>
            </a:bodyPr>
            <a:lstStyle/>
            <a:p>
              <a:pPr defTabSz="914165"/>
              <a:r>
                <a:rPr lang="en-US" dirty="0" smtClean="0">
                  <a:solidFill>
                    <a:srgbClr val="000000"/>
                  </a:solidFill>
                  <a:latin typeface="Tahoma"/>
                </a:rPr>
                <a:t>High</a:t>
              </a:r>
              <a:endParaRPr lang="en-US" dirty="0">
                <a:solidFill>
                  <a:srgbClr val="000000"/>
                </a:solidFill>
                <a:latin typeface="Tahoma"/>
              </a:endParaRPr>
            </a:p>
          </p:txBody>
        </p:sp>
      </p:grpSp>
      <p:grpSp>
        <p:nvGrpSpPr>
          <p:cNvPr id="36" name="Group 35"/>
          <p:cNvGrpSpPr/>
          <p:nvPr/>
        </p:nvGrpSpPr>
        <p:grpSpPr>
          <a:xfrm>
            <a:off x="2267744" y="2001903"/>
            <a:ext cx="1756254" cy="988356"/>
            <a:chOff x="2267744" y="2001903"/>
            <a:chExt cx="1756254" cy="988356"/>
          </a:xfrm>
        </p:grpSpPr>
        <p:cxnSp>
          <p:nvCxnSpPr>
            <p:cNvPr id="8" name="Straight Arrow Connector 7"/>
            <p:cNvCxnSpPr>
              <a:stCxn id="6" idx="2"/>
            </p:cNvCxnSpPr>
            <p:nvPr/>
          </p:nvCxnSpPr>
          <p:spPr>
            <a:xfrm flipH="1">
              <a:off x="3090542" y="2132856"/>
              <a:ext cx="933456" cy="3252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87824" y="2001903"/>
              <a:ext cx="653366" cy="369332"/>
            </a:xfrm>
            <a:prstGeom prst="rect">
              <a:avLst/>
            </a:prstGeom>
            <a:noFill/>
            <a:ln>
              <a:noFill/>
            </a:ln>
          </p:spPr>
          <p:txBody>
            <a:bodyPr wrap="square" rtlCol="0">
              <a:spAutoFit/>
            </a:bodyPr>
            <a:lstStyle/>
            <a:p>
              <a:pPr defTabSz="914165"/>
              <a:r>
                <a:rPr lang="en-US" dirty="0" smtClean="0">
                  <a:solidFill>
                    <a:srgbClr val="000000"/>
                  </a:solidFill>
                  <a:latin typeface="Tahoma"/>
                </a:rPr>
                <a:t>Low</a:t>
              </a:r>
              <a:endParaRPr lang="en-US" dirty="0">
                <a:solidFill>
                  <a:srgbClr val="000000"/>
                </a:solidFill>
                <a:latin typeface="Tahoma"/>
              </a:endParaRPr>
            </a:p>
          </p:txBody>
        </p:sp>
        <p:sp>
          <p:nvSpPr>
            <p:cNvPr id="29" name="Flowchart: Process 28"/>
            <p:cNvSpPr/>
            <p:nvPr/>
          </p:nvSpPr>
          <p:spPr>
            <a:xfrm>
              <a:off x="2267744" y="2486203"/>
              <a:ext cx="1584176" cy="504056"/>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Low Intensity</a:t>
              </a:r>
              <a:endParaRPr lang="en-US" dirty="0">
                <a:solidFill>
                  <a:srgbClr val="FFFFFF"/>
                </a:solidFill>
                <a:latin typeface="Tahoma"/>
              </a:endParaRPr>
            </a:p>
          </p:txBody>
        </p:sp>
      </p:grpSp>
      <p:grpSp>
        <p:nvGrpSpPr>
          <p:cNvPr id="38" name="Group 37"/>
          <p:cNvGrpSpPr/>
          <p:nvPr/>
        </p:nvGrpSpPr>
        <p:grpSpPr>
          <a:xfrm>
            <a:off x="3478817" y="3004942"/>
            <a:ext cx="2968212" cy="1314285"/>
            <a:chOff x="3478817" y="3004937"/>
            <a:chExt cx="2968212" cy="1314285"/>
          </a:xfrm>
        </p:grpSpPr>
        <p:cxnSp>
          <p:nvCxnSpPr>
            <p:cNvPr id="31" name="Straight Arrow Connector 30"/>
            <p:cNvCxnSpPr/>
            <p:nvPr/>
          </p:nvCxnSpPr>
          <p:spPr>
            <a:xfrm>
              <a:off x="4932040" y="3004937"/>
              <a:ext cx="0" cy="2518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Flowchart: Decision 31"/>
            <p:cNvSpPr/>
            <p:nvPr/>
          </p:nvSpPr>
          <p:spPr>
            <a:xfrm>
              <a:off x="3478817" y="3239102"/>
              <a:ext cx="2968212" cy="1080120"/>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000" dirty="0">
                  <a:solidFill>
                    <a:srgbClr val="000000"/>
                  </a:solidFill>
                  <a:latin typeface="Tahoma"/>
                </a:rPr>
                <a:t>Test RBH</a:t>
              </a:r>
              <a:endParaRPr lang="en-US" sz="2000" baseline="-25000" dirty="0">
                <a:solidFill>
                  <a:srgbClr val="000000"/>
                </a:solidFill>
                <a:latin typeface="Tahoma"/>
              </a:endParaRPr>
            </a:p>
          </p:txBody>
        </p:sp>
      </p:grpSp>
      <p:grpSp>
        <p:nvGrpSpPr>
          <p:cNvPr id="44" name="Group 43"/>
          <p:cNvGrpSpPr/>
          <p:nvPr/>
        </p:nvGrpSpPr>
        <p:grpSpPr>
          <a:xfrm>
            <a:off x="2699792" y="4211801"/>
            <a:ext cx="2266642" cy="1580405"/>
            <a:chOff x="2699792" y="4211796"/>
            <a:chExt cx="2266642" cy="1580405"/>
          </a:xfrm>
        </p:grpSpPr>
        <p:grpSp>
          <p:nvGrpSpPr>
            <p:cNvPr id="39" name="Group 38"/>
            <p:cNvGrpSpPr/>
            <p:nvPr/>
          </p:nvGrpSpPr>
          <p:grpSpPr>
            <a:xfrm>
              <a:off x="2699792" y="4336564"/>
              <a:ext cx="2266642" cy="1455637"/>
              <a:chOff x="2699792" y="4336564"/>
              <a:chExt cx="2266642" cy="1455637"/>
            </a:xfrm>
          </p:grpSpPr>
          <p:cxnSp>
            <p:nvCxnSpPr>
              <p:cNvPr id="45" name="Straight Arrow Connector 44"/>
              <p:cNvCxnSpPr/>
              <p:nvPr/>
            </p:nvCxnSpPr>
            <p:spPr>
              <a:xfrm flipH="1">
                <a:off x="3995936" y="4336564"/>
                <a:ext cx="970498" cy="31570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Flowchart: Process 33"/>
              <p:cNvSpPr/>
              <p:nvPr/>
            </p:nvSpPr>
            <p:spPr>
              <a:xfrm>
                <a:off x="2699792" y="4682744"/>
                <a:ext cx="1924460" cy="1109457"/>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Low Row-Buffer Locality</a:t>
                </a:r>
                <a:endParaRPr lang="en-US" dirty="0">
                  <a:solidFill>
                    <a:srgbClr val="FFFFFF"/>
                  </a:solidFill>
                  <a:latin typeface="Tahoma"/>
                </a:endParaRPr>
              </a:p>
            </p:txBody>
          </p:sp>
        </p:grpSp>
        <p:sp>
          <p:nvSpPr>
            <p:cNvPr id="41" name="TextBox 40"/>
            <p:cNvSpPr txBox="1"/>
            <p:nvPr/>
          </p:nvSpPr>
          <p:spPr>
            <a:xfrm>
              <a:off x="3990642" y="4211796"/>
              <a:ext cx="653366" cy="369332"/>
            </a:xfrm>
            <a:prstGeom prst="rect">
              <a:avLst/>
            </a:prstGeom>
            <a:noFill/>
            <a:ln>
              <a:noFill/>
            </a:ln>
          </p:spPr>
          <p:txBody>
            <a:bodyPr wrap="square" rtlCol="0">
              <a:spAutoFit/>
            </a:bodyPr>
            <a:lstStyle/>
            <a:p>
              <a:pPr defTabSz="914165"/>
              <a:r>
                <a:rPr lang="en-US" dirty="0" smtClean="0">
                  <a:solidFill>
                    <a:srgbClr val="000000"/>
                  </a:solidFill>
                  <a:latin typeface="Tahoma"/>
                </a:rPr>
                <a:t>Low</a:t>
              </a:r>
              <a:endParaRPr lang="en-US" dirty="0">
                <a:solidFill>
                  <a:srgbClr val="000000"/>
                </a:solidFill>
                <a:latin typeface="Tahoma"/>
              </a:endParaRPr>
            </a:p>
          </p:txBody>
        </p:sp>
      </p:grpSp>
      <p:grpSp>
        <p:nvGrpSpPr>
          <p:cNvPr id="46" name="Group 45"/>
          <p:cNvGrpSpPr/>
          <p:nvPr/>
        </p:nvGrpSpPr>
        <p:grpSpPr>
          <a:xfrm>
            <a:off x="4966435" y="4211796"/>
            <a:ext cx="2197854" cy="1593468"/>
            <a:chOff x="4966434" y="4211796"/>
            <a:chExt cx="2197854" cy="1593468"/>
          </a:xfrm>
        </p:grpSpPr>
        <p:grpSp>
          <p:nvGrpSpPr>
            <p:cNvPr id="40" name="Group 39"/>
            <p:cNvGrpSpPr/>
            <p:nvPr/>
          </p:nvGrpSpPr>
          <p:grpSpPr>
            <a:xfrm>
              <a:off x="4966434" y="4336564"/>
              <a:ext cx="2197854" cy="1468700"/>
              <a:chOff x="4966434" y="4336564"/>
              <a:chExt cx="2197854" cy="1468700"/>
            </a:xfrm>
          </p:grpSpPr>
          <p:cxnSp>
            <p:nvCxnSpPr>
              <p:cNvPr id="43" name="Straight Arrow Connector 42"/>
              <p:cNvCxnSpPr/>
              <p:nvPr/>
            </p:nvCxnSpPr>
            <p:spPr>
              <a:xfrm>
                <a:off x="4966434" y="4336564"/>
                <a:ext cx="1021007" cy="31874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Flowchart: Process 34"/>
              <p:cNvSpPr/>
              <p:nvPr/>
            </p:nvSpPr>
            <p:spPr>
              <a:xfrm>
                <a:off x="5292080" y="4672348"/>
                <a:ext cx="1872208" cy="1132916"/>
              </a:xfrm>
              <a:prstGeom prst="flowChartProcess">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High Row-Buffer Locality</a:t>
                </a:r>
                <a:endParaRPr lang="en-US" dirty="0">
                  <a:solidFill>
                    <a:srgbClr val="FFFFFF"/>
                  </a:solidFill>
                  <a:latin typeface="Tahoma"/>
                </a:endParaRPr>
              </a:p>
            </p:txBody>
          </p:sp>
        </p:grpSp>
        <p:sp>
          <p:nvSpPr>
            <p:cNvPr id="42" name="TextBox 41"/>
            <p:cNvSpPr txBox="1"/>
            <p:nvPr/>
          </p:nvSpPr>
          <p:spPr>
            <a:xfrm>
              <a:off x="5220072" y="4211796"/>
              <a:ext cx="653367" cy="369332"/>
            </a:xfrm>
            <a:prstGeom prst="rect">
              <a:avLst/>
            </a:prstGeom>
            <a:noFill/>
            <a:ln>
              <a:noFill/>
            </a:ln>
          </p:spPr>
          <p:txBody>
            <a:bodyPr wrap="square" rtlCol="0">
              <a:spAutoFit/>
            </a:bodyPr>
            <a:lstStyle/>
            <a:p>
              <a:pPr defTabSz="914165"/>
              <a:r>
                <a:rPr lang="en-US" dirty="0" smtClean="0">
                  <a:solidFill>
                    <a:srgbClr val="000000"/>
                  </a:solidFill>
                  <a:latin typeface="Tahoma"/>
                </a:rPr>
                <a:t>High</a:t>
              </a:r>
              <a:endParaRPr lang="en-US" dirty="0">
                <a:solidFill>
                  <a:srgbClr val="000000"/>
                </a:solidFill>
                <a:latin typeface="Tahoma"/>
              </a:endParaRPr>
            </a:p>
          </p:txBody>
        </p:sp>
      </p:grpSp>
    </p:spTree>
    <p:custDataLst>
      <p:tags r:id="rId1"/>
    </p:custDataLst>
    <p:extLst>
      <p:ext uri="{BB962C8B-B14F-4D97-AF65-F5344CB8AC3E}">
        <p14:creationId xmlns:p14="http://schemas.microsoft.com/office/powerpoint/2010/main" val="1116323654"/>
      </p:ext>
    </p:extLst>
  </p:cSld>
  <p:clrMapOvr>
    <a:masterClrMapping/>
  </p:clrMapOvr>
  <p:transition xmlns:p14="http://schemas.microsoft.com/office/powerpoint/2010/main" advTm="4832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40" y="152401"/>
            <a:ext cx="8735888" cy="756320"/>
          </a:xfrm>
        </p:spPr>
        <p:txBody>
          <a:bodyPr/>
          <a:lstStyle/>
          <a:p>
            <a:r>
              <a:rPr lang="en-US" sz="3700" dirty="0"/>
              <a:t>3. Partition Channels Among Groups: Step 1</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202</a:t>
            </a:fld>
            <a:endParaRPr lang="en-US" altLang="en-US">
              <a:solidFill>
                <a:srgbClr val="000000"/>
              </a:solidFill>
            </a:endParaRPr>
          </a:p>
        </p:txBody>
      </p:sp>
      <p:sp>
        <p:nvSpPr>
          <p:cNvPr id="9" name="Flowchart: Process 8"/>
          <p:cNvSpPr/>
          <p:nvPr/>
        </p:nvSpPr>
        <p:spPr>
          <a:xfrm>
            <a:off x="6012160" y="1124744"/>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1</a:t>
            </a:r>
            <a:endParaRPr lang="en-US" dirty="0">
              <a:solidFill>
                <a:srgbClr val="000000"/>
              </a:solidFill>
              <a:latin typeface="Tahoma"/>
            </a:endParaRPr>
          </a:p>
        </p:txBody>
      </p:sp>
      <p:sp>
        <p:nvSpPr>
          <p:cNvPr id="15" name="Right Arrow 14"/>
          <p:cNvSpPr/>
          <p:nvPr/>
        </p:nvSpPr>
        <p:spPr>
          <a:xfrm rot="21229203">
            <a:off x="2751441" y="1639507"/>
            <a:ext cx="2900679"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6" name="Right Arrow 15"/>
          <p:cNvSpPr/>
          <p:nvPr/>
        </p:nvSpPr>
        <p:spPr>
          <a:xfrm rot="407734">
            <a:off x="2862799" y="4223139"/>
            <a:ext cx="2756616"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7" name="Left Brace 16"/>
          <p:cNvSpPr/>
          <p:nvPr/>
        </p:nvSpPr>
        <p:spPr>
          <a:xfrm>
            <a:off x="5678414" y="1124744"/>
            <a:ext cx="261743" cy="151216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19" name="TextBox 18"/>
          <p:cNvSpPr txBox="1"/>
          <p:nvPr/>
        </p:nvSpPr>
        <p:spPr>
          <a:xfrm>
            <a:off x="2915816" y="2577682"/>
            <a:ext cx="2952328" cy="936313"/>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Assign number of channels proportional to number of applications in group</a:t>
            </a:r>
            <a:endParaRPr lang="en-US" dirty="0">
              <a:solidFill>
                <a:srgbClr val="000000"/>
              </a:solidFill>
              <a:latin typeface="Tahoma"/>
            </a:endParaRPr>
          </a:p>
        </p:txBody>
      </p:sp>
      <p:sp>
        <p:nvSpPr>
          <p:cNvPr id="20" name="TextBox 19"/>
          <p:cNvSpPr txBox="1"/>
          <p:nvPr/>
        </p:nvSpPr>
        <p:spPr>
          <a:xfrm>
            <a:off x="6588224" y="3356992"/>
            <a:ext cx="216024" cy="1498967"/>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a:t>
            </a:r>
          </a:p>
          <a:p>
            <a:pPr defTabSz="914165"/>
            <a:r>
              <a:rPr lang="en-US" dirty="0" smtClean="0">
                <a:solidFill>
                  <a:srgbClr val="000000"/>
                </a:solidFill>
                <a:latin typeface="Tahoma"/>
              </a:rPr>
              <a:t>.</a:t>
            </a:r>
          </a:p>
          <a:p>
            <a:pPr defTabSz="914165"/>
            <a:r>
              <a:rPr lang="en-US" dirty="0" smtClean="0">
                <a:solidFill>
                  <a:srgbClr val="000000"/>
                </a:solidFill>
                <a:latin typeface="Tahoma"/>
              </a:rPr>
              <a:t>.</a:t>
            </a:r>
            <a:endParaRPr lang="en-US" dirty="0">
              <a:solidFill>
                <a:srgbClr val="000000"/>
              </a:solidFill>
              <a:latin typeface="Tahoma"/>
            </a:endParaRPr>
          </a:p>
        </p:txBody>
      </p:sp>
      <p:sp>
        <p:nvSpPr>
          <p:cNvPr id="21" name="Left Brace 20"/>
          <p:cNvSpPr/>
          <p:nvPr/>
        </p:nvSpPr>
        <p:spPr>
          <a:xfrm>
            <a:off x="5687118" y="2708920"/>
            <a:ext cx="253035" cy="316835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18" name="Flowchart: Process 17"/>
          <p:cNvSpPr/>
          <p:nvPr/>
        </p:nvSpPr>
        <p:spPr>
          <a:xfrm>
            <a:off x="775332" y="3068960"/>
            <a:ext cx="1924460" cy="1109457"/>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Low Row-Buffer Locality</a:t>
            </a:r>
            <a:endParaRPr lang="en-US" dirty="0">
              <a:solidFill>
                <a:srgbClr val="FFFFFF"/>
              </a:solidFill>
              <a:latin typeface="Tahoma"/>
            </a:endParaRPr>
          </a:p>
        </p:txBody>
      </p:sp>
      <p:sp>
        <p:nvSpPr>
          <p:cNvPr id="23" name="Flowchart: Process 22"/>
          <p:cNvSpPr/>
          <p:nvPr/>
        </p:nvSpPr>
        <p:spPr>
          <a:xfrm>
            <a:off x="971600" y="1700808"/>
            <a:ext cx="1584176" cy="504056"/>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Low Intensity</a:t>
            </a:r>
            <a:endParaRPr lang="en-US" dirty="0">
              <a:solidFill>
                <a:srgbClr val="FFFFFF"/>
              </a:solidFill>
              <a:latin typeface="Tahoma"/>
            </a:endParaRPr>
          </a:p>
        </p:txBody>
      </p:sp>
      <p:sp>
        <p:nvSpPr>
          <p:cNvPr id="24" name="Oval 23"/>
          <p:cNvSpPr/>
          <p:nvPr/>
        </p:nvSpPr>
        <p:spPr>
          <a:xfrm>
            <a:off x="179512" y="2492896"/>
            <a:ext cx="3024336" cy="3744416"/>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6" name="Flowchart: Process 25"/>
          <p:cNvSpPr/>
          <p:nvPr/>
        </p:nvSpPr>
        <p:spPr>
          <a:xfrm>
            <a:off x="6012160" y="1916832"/>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2</a:t>
            </a:r>
            <a:endParaRPr lang="en-US" dirty="0">
              <a:solidFill>
                <a:srgbClr val="000000"/>
              </a:solidFill>
              <a:latin typeface="Tahoma"/>
            </a:endParaRPr>
          </a:p>
        </p:txBody>
      </p:sp>
      <p:sp>
        <p:nvSpPr>
          <p:cNvPr id="27" name="Flowchart: Process 26"/>
          <p:cNvSpPr/>
          <p:nvPr/>
        </p:nvSpPr>
        <p:spPr>
          <a:xfrm>
            <a:off x="6012160" y="4437112"/>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N-1</a:t>
            </a:r>
            <a:endParaRPr lang="en-US" dirty="0">
              <a:solidFill>
                <a:srgbClr val="000000"/>
              </a:solidFill>
              <a:latin typeface="Tahoma"/>
            </a:endParaRPr>
          </a:p>
        </p:txBody>
      </p:sp>
      <p:sp>
        <p:nvSpPr>
          <p:cNvPr id="28" name="Flowchart: Process 27"/>
          <p:cNvSpPr/>
          <p:nvPr/>
        </p:nvSpPr>
        <p:spPr>
          <a:xfrm>
            <a:off x="6012160" y="5229200"/>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N</a:t>
            </a:r>
            <a:endParaRPr lang="en-US" dirty="0">
              <a:solidFill>
                <a:srgbClr val="000000"/>
              </a:solidFill>
              <a:latin typeface="Tahoma"/>
            </a:endParaRPr>
          </a:p>
        </p:txBody>
      </p:sp>
      <p:sp>
        <p:nvSpPr>
          <p:cNvPr id="29" name="Flowchart: Process 28"/>
          <p:cNvSpPr/>
          <p:nvPr/>
        </p:nvSpPr>
        <p:spPr>
          <a:xfrm>
            <a:off x="6012160" y="2735046"/>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3</a:t>
            </a:r>
            <a:endParaRPr lang="en-US" dirty="0">
              <a:solidFill>
                <a:srgbClr val="000000"/>
              </a:solidFill>
              <a:latin typeface="Tahoma"/>
            </a:endParaRPr>
          </a:p>
        </p:txBody>
      </p:sp>
      <p:sp>
        <p:nvSpPr>
          <p:cNvPr id="30" name="Flowchart: Process 29"/>
          <p:cNvSpPr/>
          <p:nvPr/>
        </p:nvSpPr>
        <p:spPr>
          <a:xfrm>
            <a:off x="775332" y="4528554"/>
            <a:ext cx="1924460" cy="1109457"/>
          </a:xfrm>
          <a:prstGeom prst="flowChartProcess">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High Row-Buffer Locality</a:t>
            </a:r>
            <a:endParaRPr lang="en-US" dirty="0">
              <a:solidFill>
                <a:srgbClr val="FFFFFF"/>
              </a:solidFill>
              <a:latin typeface="Tahoma"/>
            </a:endParaRPr>
          </a:p>
        </p:txBody>
      </p:sp>
    </p:spTree>
    <p:custDataLst>
      <p:tags r:id="rId1"/>
    </p:custDataLst>
    <p:extLst>
      <p:ext uri="{BB962C8B-B14F-4D97-AF65-F5344CB8AC3E}">
        <p14:creationId xmlns:p14="http://schemas.microsoft.com/office/powerpoint/2010/main" val="2272351059"/>
      </p:ext>
    </p:extLst>
  </p:cSld>
  <p:clrMapOvr>
    <a:masterClrMapping/>
  </p:clrMapOvr>
  <p:transition xmlns:p14="http://schemas.microsoft.com/office/powerpoint/2010/main" advTm="4837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p:bldP spid="21" grpId="0" animBg="1"/>
      <p:bldP spid="24"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40" y="152401"/>
            <a:ext cx="8735888" cy="756320"/>
          </a:xfrm>
        </p:spPr>
        <p:txBody>
          <a:bodyPr/>
          <a:lstStyle/>
          <a:p>
            <a:r>
              <a:rPr lang="en-US" sz="3700" dirty="0"/>
              <a:t>3. Partition Channels Among Groups: Step 2</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203</a:t>
            </a:fld>
            <a:endParaRPr lang="en-US" altLang="en-US">
              <a:solidFill>
                <a:srgbClr val="000000"/>
              </a:solidFill>
            </a:endParaRPr>
          </a:p>
        </p:txBody>
      </p:sp>
      <p:sp>
        <p:nvSpPr>
          <p:cNvPr id="25" name="Flowchart: Process 24"/>
          <p:cNvSpPr/>
          <p:nvPr/>
        </p:nvSpPr>
        <p:spPr>
          <a:xfrm>
            <a:off x="6012160" y="1124744"/>
            <a:ext cx="1440160" cy="648072"/>
          </a:xfrm>
          <a:prstGeom prst="flowChartProcess">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Channel 1</a:t>
            </a:r>
            <a:endParaRPr lang="en-US" dirty="0">
              <a:solidFill>
                <a:srgbClr val="FFFFFF"/>
              </a:solidFill>
              <a:latin typeface="Tahoma"/>
            </a:endParaRPr>
          </a:p>
        </p:txBody>
      </p:sp>
      <p:sp>
        <p:nvSpPr>
          <p:cNvPr id="26" name="Right Arrow 25"/>
          <p:cNvSpPr/>
          <p:nvPr/>
        </p:nvSpPr>
        <p:spPr>
          <a:xfrm rot="21229203">
            <a:off x="2751441" y="1639507"/>
            <a:ext cx="2900679" cy="484632"/>
          </a:xfrm>
          <a:prstGeom prst="rightArrow">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7" name="Right Arrow 26"/>
          <p:cNvSpPr/>
          <p:nvPr/>
        </p:nvSpPr>
        <p:spPr>
          <a:xfrm rot="531666">
            <a:off x="2789318" y="4823178"/>
            <a:ext cx="2756616"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 name="Left Brace 27"/>
          <p:cNvSpPr/>
          <p:nvPr/>
        </p:nvSpPr>
        <p:spPr>
          <a:xfrm>
            <a:off x="5678414" y="1124744"/>
            <a:ext cx="261743" cy="1440160"/>
          </a:xfrm>
          <a:prstGeom prst="leftBrace">
            <a:avLst/>
          </a:prstGeom>
          <a:solidFill>
            <a:schemeClr val="bg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31" name="Left Brace 30"/>
          <p:cNvSpPr/>
          <p:nvPr/>
        </p:nvSpPr>
        <p:spPr>
          <a:xfrm>
            <a:off x="5687118" y="2636912"/>
            <a:ext cx="253035" cy="1584176"/>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32" name="Flowchart: Process 31"/>
          <p:cNvSpPr/>
          <p:nvPr/>
        </p:nvSpPr>
        <p:spPr>
          <a:xfrm>
            <a:off x="775332" y="3068960"/>
            <a:ext cx="1924460" cy="1109457"/>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Low Row-Buffer Locality</a:t>
            </a:r>
            <a:endParaRPr lang="en-US" dirty="0">
              <a:solidFill>
                <a:srgbClr val="FFFFFF"/>
              </a:solidFill>
              <a:latin typeface="Tahoma"/>
            </a:endParaRPr>
          </a:p>
        </p:txBody>
      </p:sp>
      <p:sp>
        <p:nvSpPr>
          <p:cNvPr id="33" name="Flowchart: Process 32"/>
          <p:cNvSpPr/>
          <p:nvPr/>
        </p:nvSpPr>
        <p:spPr>
          <a:xfrm>
            <a:off x="768640" y="4509121"/>
            <a:ext cx="1944216" cy="1178798"/>
          </a:xfrm>
          <a:prstGeom prst="flowChartProcess">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High Row-Buffer Locality</a:t>
            </a:r>
            <a:endParaRPr lang="en-US" dirty="0">
              <a:solidFill>
                <a:srgbClr val="FFFFFF"/>
              </a:solidFill>
              <a:latin typeface="Tahoma"/>
            </a:endParaRPr>
          </a:p>
        </p:txBody>
      </p:sp>
      <p:sp>
        <p:nvSpPr>
          <p:cNvPr id="34" name="Flowchart: Process 33"/>
          <p:cNvSpPr/>
          <p:nvPr/>
        </p:nvSpPr>
        <p:spPr>
          <a:xfrm>
            <a:off x="971600" y="1700808"/>
            <a:ext cx="1584176" cy="504056"/>
          </a:xfrm>
          <a:prstGeom prst="flowChartProcess">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Low Intensity</a:t>
            </a:r>
            <a:endParaRPr lang="en-US" dirty="0">
              <a:solidFill>
                <a:srgbClr val="FFFFFF"/>
              </a:solidFill>
              <a:latin typeface="Tahoma"/>
            </a:endParaRPr>
          </a:p>
        </p:txBody>
      </p:sp>
      <p:sp>
        <p:nvSpPr>
          <p:cNvPr id="36" name="Flowchart: Process 35"/>
          <p:cNvSpPr/>
          <p:nvPr/>
        </p:nvSpPr>
        <p:spPr>
          <a:xfrm>
            <a:off x="6012160" y="1916832"/>
            <a:ext cx="1440160" cy="648072"/>
          </a:xfrm>
          <a:prstGeom prst="flowChartProcess">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Channel 2</a:t>
            </a:r>
            <a:endParaRPr lang="en-US" dirty="0">
              <a:solidFill>
                <a:srgbClr val="FFFFFF"/>
              </a:solidFill>
              <a:latin typeface="Tahoma"/>
            </a:endParaRPr>
          </a:p>
        </p:txBody>
      </p:sp>
      <p:sp>
        <p:nvSpPr>
          <p:cNvPr id="37" name="Flowchart: Process 36"/>
          <p:cNvSpPr/>
          <p:nvPr/>
        </p:nvSpPr>
        <p:spPr>
          <a:xfrm>
            <a:off x="6012160" y="4437112"/>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N-1</a:t>
            </a:r>
            <a:endParaRPr lang="en-US" dirty="0">
              <a:solidFill>
                <a:srgbClr val="000000"/>
              </a:solidFill>
              <a:latin typeface="Tahoma"/>
            </a:endParaRPr>
          </a:p>
        </p:txBody>
      </p:sp>
      <p:sp>
        <p:nvSpPr>
          <p:cNvPr id="38" name="Flowchart: Process 37"/>
          <p:cNvSpPr/>
          <p:nvPr/>
        </p:nvSpPr>
        <p:spPr>
          <a:xfrm>
            <a:off x="6012160" y="5229200"/>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N</a:t>
            </a:r>
            <a:endParaRPr lang="en-US" dirty="0">
              <a:solidFill>
                <a:srgbClr val="000000"/>
              </a:solidFill>
              <a:latin typeface="Tahoma"/>
            </a:endParaRPr>
          </a:p>
        </p:txBody>
      </p:sp>
      <p:sp>
        <p:nvSpPr>
          <p:cNvPr id="41" name="TextBox 40"/>
          <p:cNvSpPr txBox="1"/>
          <p:nvPr/>
        </p:nvSpPr>
        <p:spPr>
          <a:xfrm>
            <a:off x="6588224" y="3356992"/>
            <a:ext cx="216024" cy="1498967"/>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a:t>
            </a:r>
          </a:p>
          <a:p>
            <a:pPr defTabSz="914165"/>
            <a:r>
              <a:rPr lang="en-US" dirty="0" smtClean="0">
                <a:solidFill>
                  <a:srgbClr val="000000"/>
                </a:solidFill>
                <a:latin typeface="Tahoma"/>
              </a:rPr>
              <a:t>.</a:t>
            </a:r>
          </a:p>
          <a:p>
            <a:pPr defTabSz="914165"/>
            <a:r>
              <a:rPr lang="en-US" dirty="0" smtClean="0">
                <a:solidFill>
                  <a:srgbClr val="000000"/>
                </a:solidFill>
                <a:latin typeface="Tahoma"/>
              </a:rPr>
              <a:t>.</a:t>
            </a:r>
            <a:endParaRPr lang="en-US" dirty="0">
              <a:solidFill>
                <a:srgbClr val="000000"/>
              </a:solidFill>
              <a:latin typeface="Tahoma"/>
            </a:endParaRPr>
          </a:p>
        </p:txBody>
      </p:sp>
      <p:sp>
        <p:nvSpPr>
          <p:cNvPr id="44" name="Left Brace 43"/>
          <p:cNvSpPr/>
          <p:nvPr/>
        </p:nvSpPr>
        <p:spPr>
          <a:xfrm>
            <a:off x="5687118" y="4293096"/>
            <a:ext cx="253035" cy="1656184"/>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45" name="Right Arrow 44"/>
          <p:cNvSpPr/>
          <p:nvPr/>
        </p:nvSpPr>
        <p:spPr>
          <a:xfrm rot="21157351">
            <a:off x="2792580" y="3389937"/>
            <a:ext cx="2787506"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6" name="TextBox 45"/>
          <p:cNvSpPr txBox="1"/>
          <p:nvPr/>
        </p:nvSpPr>
        <p:spPr>
          <a:xfrm>
            <a:off x="2843808" y="3873826"/>
            <a:ext cx="2952328" cy="936313"/>
          </a:xfrm>
          <a:prstGeom prst="rect">
            <a:avLst/>
          </a:prstGeom>
          <a:noFill/>
        </p:spPr>
        <p:txBody>
          <a:bodyPr wrap="square" lIns="91416" tIns="45709" rIns="91416" bIns="45709" rtlCol="0">
            <a:spAutoFit/>
          </a:bodyPr>
          <a:lstStyle/>
          <a:p>
            <a:pPr defTabSz="914165"/>
            <a:r>
              <a:rPr lang="en-US" dirty="0" smtClean="0">
                <a:solidFill>
                  <a:srgbClr val="000000"/>
                </a:solidFill>
                <a:latin typeface="Tahoma"/>
              </a:rPr>
              <a:t>Assign number of channels proportional to bandwidth demand of group</a:t>
            </a:r>
            <a:endParaRPr lang="en-US" dirty="0">
              <a:solidFill>
                <a:srgbClr val="000000"/>
              </a:solidFill>
              <a:latin typeface="Tahoma"/>
            </a:endParaRPr>
          </a:p>
        </p:txBody>
      </p:sp>
      <p:sp>
        <p:nvSpPr>
          <p:cNvPr id="20" name="Flowchart: Process 19"/>
          <p:cNvSpPr/>
          <p:nvPr/>
        </p:nvSpPr>
        <p:spPr>
          <a:xfrm>
            <a:off x="6012160" y="2708920"/>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Channel 3</a:t>
            </a:r>
            <a:endParaRPr lang="en-US" dirty="0">
              <a:solidFill>
                <a:srgbClr val="000000"/>
              </a:solidFill>
              <a:latin typeface="Tahoma"/>
            </a:endParaRPr>
          </a:p>
        </p:txBody>
      </p:sp>
      <p:grpSp>
        <p:nvGrpSpPr>
          <p:cNvPr id="21" name="Group 20"/>
          <p:cNvGrpSpPr/>
          <p:nvPr/>
        </p:nvGrpSpPr>
        <p:grpSpPr>
          <a:xfrm>
            <a:off x="768640" y="1124744"/>
            <a:ext cx="6683681" cy="4824536"/>
            <a:chOff x="768639" y="1124744"/>
            <a:chExt cx="6683681" cy="4824536"/>
          </a:xfrm>
        </p:grpSpPr>
        <p:sp>
          <p:nvSpPr>
            <p:cNvPr id="22" name="Flowchart: Process 21"/>
            <p:cNvSpPr/>
            <p:nvPr/>
          </p:nvSpPr>
          <p:spPr>
            <a:xfrm>
              <a:off x="6012160" y="1124744"/>
              <a:ext cx="1440160" cy="64807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Channel 1</a:t>
              </a:r>
              <a:endParaRPr lang="en-US" dirty="0">
                <a:solidFill>
                  <a:srgbClr val="FFFFFF"/>
                </a:solidFill>
                <a:latin typeface="Tahoma"/>
              </a:endParaRPr>
            </a:p>
          </p:txBody>
        </p:sp>
        <p:sp>
          <p:nvSpPr>
            <p:cNvPr id="23" name="Right Arrow 22"/>
            <p:cNvSpPr/>
            <p:nvPr/>
          </p:nvSpPr>
          <p:spPr>
            <a:xfrm rot="21229203">
              <a:off x="2751441" y="1639507"/>
              <a:ext cx="2900679"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24" name="Left Brace 23"/>
            <p:cNvSpPr/>
            <p:nvPr/>
          </p:nvSpPr>
          <p:spPr>
            <a:xfrm>
              <a:off x="5678409" y="1124744"/>
              <a:ext cx="261743" cy="144016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65"/>
              <a:endParaRPr lang="en-US">
                <a:solidFill>
                  <a:srgbClr val="000000"/>
                </a:solidFill>
                <a:latin typeface="Tahoma"/>
              </a:endParaRPr>
            </a:p>
          </p:txBody>
        </p:sp>
        <p:sp>
          <p:nvSpPr>
            <p:cNvPr id="29" name="TextBox 28"/>
            <p:cNvSpPr txBox="1"/>
            <p:nvPr/>
          </p:nvSpPr>
          <p:spPr>
            <a:xfrm>
              <a:off x="6588224" y="3413899"/>
              <a:ext cx="216024" cy="2308324"/>
            </a:xfrm>
            <a:prstGeom prst="rect">
              <a:avLst/>
            </a:prstGeom>
            <a:noFill/>
          </p:spPr>
          <p:txBody>
            <a:bodyPr wrap="square" rtlCol="0">
              <a:spAutoFit/>
            </a:bodyPr>
            <a:lstStyle/>
            <a:p>
              <a:pPr defTabSz="914165"/>
              <a:endParaRPr lang="en-US" dirty="0" smtClean="0">
                <a:solidFill>
                  <a:srgbClr val="000000"/>
                </a:solidFill>
                <a:latin typeface="Tahoma"/>
              </a:endParaRPr>
            </a:p>
            <a:p>
              <a:pPr defTabSz="914165"/>
              <a:endParaRPr lang="en-US" dirty="0" smtClean="0">
                <a:solidFill>
                  <a:srgbClr val="000000"/>
                </a:solidFill>
                <a:latin typeface="Tahoma"/>
              </a:endParaRPr>
            </a:p>
            <a:p>
              <a:pPr defTabSz="914165"/>
              <a:endParaRPr lang="en-US" dirty="0" smtClean="0">
                <a:solidFill>
                  <a:srgbClr val="000000"/>
                </a:solidFill>
                <a:latin typeface="Tahoma"/>
              </a:endParaRPr>
            </a:p>
            <a:p>
              <a:pPr defTabSz="914165"/>
              <a:endParaRPr lang="en-US" dirty="0" smtClean="0">
                <a:solidFill>
                  <a:srgbClr val="000000"/>
                </a:solidFill>
                <a:latin typeface="Tahoma"/>
              </a:endParaRPr>
            </a:p>
            <a:p>
              <a:pPr defTabSz="914165"/>
              <a:endParaRPr lang="en-US" dirty="0" smtClean="0">
                <a:solidFill>
                  <a:srgbClr val="000000"/>
                </a:solidFill>
                <a:latin typeface="Tahoma"/>
              </a:endParaRPr>
            </a:p>
            <a:p>
              <a:pPr defTabSz="914165"/>
              <a:r>
                <a:rPr lang="en-US" dirty="0" smtClean="0">
                  <a:solidFill>
                    <a:srgbClr val="000000"/>
                  </a:solidFill>
                  <a:latin typeface="Tahoma"/>
                </a:rPr>
                <a:t>.</a:t>
              </a:r>
            </a:p>
            <a:p>
              <a:pPr defTabSz="914165"/>
              <a:r>
                <a:rPr lang="en-US" dirty="0" smtClean="0">
                  <a:solidFill>
                    <a:srgbClr val="000000"/>
                  </a:solidFill>
                  <a:latin typeface="Tahoma"/>
                </a:rPr>
                <a:t>.</a:t>
              </a:r>
              <a:endParaRPr lang="en-US" dirty="0">
                <a:solidFill>
                  <a:srgbClr val="000000"/>
                </a:solidFill>
                <a:latin typeface="Tahoma"/>
              </a:endParaRPr>
            </a:p>
          </p:txBody>
        </p:sp>
        <p:sp>
          <p:nvSpPr>
            <p:cNvPr id="30" name="Flowchart: Process 29"/>
            <p:cNvSpPr/>
            <p:nvPr/>
          </p:nvSpPr>
          <p:spPr>
            <a:xfrm>
              <a:off x="775332" y="3074793"/>
              <a:ext cx="1924460" cy="1109457"/>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Low Row-Buffer Locality</a:t>
              </a:r>
              <a:endParaRPr lang="en-US" dirty="0">
                <a:solidFill>
                  <a:srgbClr val="FFFFFF"/>
                </a:solidFill>
                <a:latin typeface="Tahoma"/>
              </a:endParaRPr>
            </a:p>
          </p:txBody>
        </p:sp>
        <p:sp>
          <p:nvSpPr>
            <p:cNvPr id="35" name="Flowchart: Process 34"/>
            <p:cNvSpPr/>
            <p:nvPr/>
          </p:nvSpPr>
          <p:spPr>
            <a:xfrm>
              <a:off x="768639" y="4509120"/>
              <a:ext cx="1944216" cy="1178798"/>
            </a:xfrm>
            <a:prstGeom prst="flowChartProcess">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High Intensity</a:t>
              </a:r>
            </a:p>
            <a:p>
              <a:pPr algn="ctr" defTabSz="914165"/>
              <a:r>
                <a:rPr lang="en-US" dirty="0" smtClean="0">
                  <a:solidFill>
                    <a:srgbClr val="FFFFFF"/>
                  </a:solidFill>
                  <a:latin typeface="Tahoma"/>
                </a:rPr>
                <a:t>High Row-Buffer Locality</a:t>
              </a:r>
              <a:endParaRPr lang="en-US" dirty="0">
                <a:solidFill>
                  <a:srgbClr val="FFFFFF"/>
                </a:solidFill>
                <a:latin typeface="Tahoma"/>
              </a:endParaRPr>
            </a:p>
          </p:txBody>
        </p:sp>
        <p:sp>
          <p:nvSpPr>
            <p:cNvPr id="39" name="Flowchart: Process 38"/>
            <p:cNvSpPr/>
            <p:nvPr/>
          </p:nvSpPr>
          <p:spPr>
            <a:xfrm>
              <a:off x="971600" y="1700808"/>
              <a:ext cx="1584176" cy="504056"/>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Low Intensity</a:t>
              </a:r>
              <a:endParaRPr lang="en-US" dirty="0">
                <a:solidFill>
                  <a:srgbClr val="FFFFFF"/>
                </a:solidFill>
                <a:latin typeface="Tahoma"/>
              </a:endParaRPr>
            </a:p>
          </p:txBody>
        </p:sp>
        <p:sp>
          <p:nvSpPr>
            <p:cNvPr id="40" name="Flowchart: Process 39"/>
            <p:cNvSpPr/>
            <p:nvPr/>
          </p:nvSpPr>
          <p:spPr>
            <a:xfrm>
              <a:off x="6012160" y="1916832"/>
              <a:ext cx="1440160" cy="64807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Channel 2</a:t>
              </a:r>
              <a:endParaRPr lang="en-US" dirty="0">
                <a:solidFill>
                  <a:srgbClr val="FFFFFF"/>
                </a:solidFill>
                <a:latin typeface="Tahoma"/>
              </a:endParaRPr>
            </a:p>
          </p:txBody>
        </p:sp>
        <p:sp>
          <p:nvSpPr>
            <p:cNvPr id="43" name="Flowchart: Process 42"/>
            <p:cNvSpPr/>
            <p:nvPr/>
          </p:nvSpPr>
          <p:spPr>
            <a:xfrm>
              <a:off x="6012160" y="4437112"/>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Channel N-1</a:t>
              </a:r>
              <a:endParaRPr lang="en-US" dirty="0">
                <a:solidFill>
                  <a:srgbClr val="000000"/>
                </a:solidFill>
                <a:latin typeface="Tahoma"/>
              </a:endParaRPr>
            </a:p>
          </p:txBody>
        </p:sp>
        <p:sp>
          <p:nvSpPr>
            <p:cNvPr id="47" name="Flowchart: Process 46"/>
            <p:cNvSpPr/>
            <p:nvPr/>
          </p:nvSpPr>
          <p:spPr>
            <a:xfrm>
              <a:off x="6012160" y="5229200"/>
              <a:ext cx="1440160" cy="64807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000000"/>
                  </a:solidFill>
                  <a:latin typeface="Tahoma"/>
                </a:rPr>
                <a:t>Channel N</a:t>
              </a:r>
              <a:endParaRPr lang="en-US" dirty="0">
                <a:solidFill>
                  <a:srgbClr val="000000"/>
                </a:solidFill>
                <a:latin typeface="Tahoma"/>
              </a:endParaRPr>
            </a:p>
          </p:txBody>
        </p:sp>
        <p:sp>
          <p:nvSpPr>
            <p:cNvPr id="48" name="Flowchart: Process 47"/>
            <p:cNvSpPr/>
            <p:nvPr/>
          </p:nvSpPr>
          <p:spPr>
            <a:xfrm>
              <a:off x="6012160" y="4437112"/>
              <a:ext cx="1440160" cy="648072"/>
            </a:xfrm>
            <a:prstGeom prst="flowChartProcess">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Channel N-1</a:t>
              </a:r>
              <a:endParaRPr lang="en-US" dirty="0">
                <a:solidFill>
                  <a:srgbClr val="FFFFFF"/>
                </a:solidFill>
                <a:latin typeface="Tahoma"/>
              </a:endParaRPr>
            </a:p>
          </p:txBody>
        </p:sp>
        <p:sp>
          <p:nvSpPr>
            <p:cNvPr id="49" name="Flowchart: Process 48"/>
            <p:cNvSpPr/>
            <p:nvPr/>
          </p:nvSpPr>
          <p:spPr>
            <a:xfrm>
              <a:off x="6012160" y="5229200"/>
              <a:ext cx="1440160" cy="648072"/>
            </a:xfrm>
            <a:prstGeom prst="flowChartProcess">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Channel N</a:t>
              </a:r>
              <a:endParaRPr lang="en-US" dirty="0">
                <a:solidFill>
                  <a:srgbClr val="FFFFFF"/>
                </a:solidFill>
                <a:latin typeface="Tahoma"/>
              </a:endParaRPr>
            </a:p>
          </p:txBody>
        </p:sp>
        <p:sp>
          <p:nvSpPr>
            <p:cNvPr id="50" name="Flowchart: Process 49"/>
            <p:cNvSpPr/>
            <p:nvPr/>
          </p:nvSpPr>
          <p:spPr>
            <a:xfrm>
              <a:off x="6012160" y="2708920"/>
              <a:ext cx="1440160" cy="648072"/>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dirty="0" smtClean="0">
                  <a:solidFill>
                    <a:srgbClr val="FFFFFF"/>
                  </a:solidFill>
                  <a:latin typeface="Tahoma"/>
                </a:rPr>
                <a:t>Channel 3</a:t>
              </a:r>
              <a:endParaRPr lang="en-US" dirty="0">
                <a:solidFill>
                  <a:srgbClr val="FFFFFF"/>
                </a:solidFill>
                <a:latin typeface="Tahoma"/>
              </a:endParaRPr>
            </a:p>
          </p:txBody>
        </p:sp>
        <p:sp>
          <p:nvSpPr>
            <p:cNvPr id="51" name="Right Arrow 50"/>
            <p:cNvSpPr/>
            <p:nvPr/>
          </p:nvSpPr>
          <p:spPr>
            <a:xfrm rot="531666">
              <a:off x="2789318" y="4823178"/>
              <a:ext cx="2756616"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52" name="Right Arrow 51"/>
            <p:cNvSpPr/>
            <p:nvPr/>
          </p:nvSpPr>
          <p:spPr>
            <a:xfrm rot="21157351">
              <a:off x="2792580" y="3389937"/>
              <a:ext cx="2787506"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53" name="TextBox 52"/>
            <p:cNvSpPr txBox="1"/>
            <p:nvPr/>
          </p:nvSpPr>
          <p:spPr>
            <a:xfrm>
              <a:off x="6588224" y="3356992"/>
              <a:ext cx="216024" cy="1477328"/>
            </a:xfrm>
            <a:prstGeom prst="rect">
              <a:avLst/>
            </a:prstGeom>
            <a:noFill/>
          </p:spPr>
          <p:txBody>
            <a:bodyPr wrap="square" rtlCol="0">
              <a:spAutoFit/>
            </a:bodyPr>
            <a:lstStyle/>
            <a:p>
              <a:pPr defTabSz="914165"/>
              <a:r>
                <a:rPr lang="en-US" dirty="0" smtClean="0">
                  <a:solidFill>
                    <a:srgbClr val="000000"/>
                  </a:solidFill>
                  <a:latin typeface="Tahoma"/>
                </a:rPr>
                <a:t>.</a:t>
              </a:r>
            </a:p>
            <a:p>
              <a:pPr defTabSz="914165"/>
              <a:r>
                <a:rPr lang="en-US" dirty="0" smtClean="0">
                  <a:solidFill>
                    <a:srgbClr val="000000"/>
                  </a:solidFill>
                  <a:latin typeface="Tahoma"/>
                </a:rPr>
                <a:t>.</a:t>
              </a:r>
            </a:p>
            <a:p>
              <a:pPr defTabSz="914165"/>
              <a:r>
                <a:rPr lang="en-US" dirty="0" smtClean="0">
                  <a:solidFill>
                    <a:srgbClr val="000000"/>
                  </a:solidFill>
                  <a:latin typeface="Tahoma"/>
                </a:rPr>
                <a:t>.</a:t>
              </a:r>
              <a:endParaRPr lang="en-US" dirty="0">
                <a:solidFill>
                  <a:srgbClr val="000000"/>
                </a:solidFill>
                <a:latin typeface="Tahoma"/>
              </a:endParaRPr>
            </a:p>
          </p:txBody>
        </p:sp>
        <p:sp>
          <p:nvSpPr>
            <p:cNvPr id="54" name="Left Brace 53"/>
            <p:cNvSpPr/>
            <p:nvPr/>
          </p:nvSpPr>
          <p:spPr>
            <a:xfrm>
              <a:off x="5687117" y="2636912"/>
              <a:ext cx="253035" cy="1584176"/>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65"/>
              <a:endParaRPr lang="en-US">
                <a:solidFill>
                  <a:srgbClr val="000000"/>
                </a:solidFill>
                <a:latin typeface="Tahoma"/>
              </a:endParaRPr>
            </a:p>
          </p:txBody>
        </p:sp>
        <p:sp>
          <p:nvSpPr>
            <p:cNvPr id="55" name="Left Brace 54"/>
            <p:cNvSpPr/>
            <p:nvPr/>
          </p:nvSpPr>
          <p:spPr>
            <a:xfrm>
              <a:off x="5687117" y="4293096"/>
              <a:ext cx="253035" cy="1656184"/>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65"/>
              <a:endParaRPr lang="en-US">
                <a:solidFill>
                  <a:srgbClr val="000000"/>
                </a:solidFill>
                <a:latin typeface="Tahoma"/>
              </a:endParaRPr>
            </a:p>
          </p:txBody>
        </p:sp>
      </p:grpSp>
    </p:spTree>
    <p:custDataLst>
      <p:tags r:id="rId1"/>
    </p:custDataLst>
    <p:extLst>
      <p:ext uri="{BB962C8B-B14F-4D97-AF65-F5344CB8AC3E}">
        <p14:creationId xmlns:p14="http://schemas.microsoft.com/office/powerpoint/2010/main" val="3102823518"/>
      </p:ext>
    </p:extLst>
  </p:cSld>
  <p:clrMapOvr>
    <a:masterClrMapping/>
  </p:clrMapOvr>
  <p:transition xmlns:p14="http://schemas.microsoft.com/office/powerpoint/2010/main" advTm="3354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6"/>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hidden"/>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7" grpId="1" animBg="1"/>
      <p:bldP spid="28" grpId="0" animBg="1"/>
      <p:bldP spid="31" grpId="0" animBg="1"/>
      <p:bldP spid="32" grpId="0" animBg="1"/>
      <p:bldP spid="33" grpId="0" animBg="1"/>
      <p:bldP spid="34" grpId="0" animBg="1"/>
      <p:bldP spid="36" grpId="0" animBg="1"/>
      <p:bldP spid="37" grpId="0" animBg="1"/>
      <p:bldP spid="38" grpId="0" animBg="1"/>
      <p:bldP spid="41" grpId="0"/>
      <p:bldP spid="44" grpId="0" animBg="1"/>
      <p:bldP spid="45" grpId="0" animBg="1"/>
      <p:bldP spid="45" grpId="1" animBg="1"/>
      <p:bldP spid="46" grpId="0"/>
      <p:bldP spid="46" grpId="1"/>
      <p:bldP spid="20"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a:t>4. Assign Preferred Channel to Application</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204</a:t>
            </a:fld>
            <a:endParaRPr lang="en-US" altLang="en-US">
              <a:solidFill>
                <a:srgbClr val="000000"/>
              </a:solidFill>
            </a:endParaRPr>
          </a:p>
        </p:txBody>
      </p:sp>
      <p:sp>
        <p:nvSpPr>
          <p:cNvPr id="5" name="Flowchart: Process 4"/>
          <p:cNvSpPr/>
          <p:nvPr/>
        </p:nvSpPr>
        <p:spPr>
          <a:xfrm>
            <a:off x="6012160" y="3284989"/>
            <a:ext cx="2520280" cy="1198933"/>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Channel 1</a:t>
            </a:r>
            <a:endParaRPr lang="en-US" dirty="0">
              <a:solidFill>
                <a:srgbClr val="FFFFFF"/>
              </a:solidFill>
              <a:latin typeface="Tahoma"/>
            </a:endParaRPr>
          </a:p>
        </p:txBody>
      </p:sp>
      <p:sp>
        <p:nvSpPr>
          <p:cNvPr id="10" name="Flowchart: Process 9"/>
          <p:cNvSpPr/>
          <p:nvPr/>
        </p:nvSpPr>
        <p:spPr>
          <a:xfrm>
            <a:off x="539552" y="3789041"/>
            <a:ext cx="3528392" cy="1993721"/>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Low Intensity</a:t>
            </a:r>
            <a:endParaRPr lang="en-US" dirty="0">
              <a:solidFill>
                <a:srgbClr val="FFFFFF"/>
              </a:solidFill>
              <a:latin typeface="Tahoma"/>
            </a:endParaRPr>
          </a:p>
        </p:txBody>
      </p:sp>
      <p:sp>
        <p:nvSpPr>
          <p:cNvPr id="11" name="Flowchart: Process 10"/>
          <p:cNvSpPr/>
          <p:nvPr/>
        </p:nvSpPr>
        <p:spPr>
          <a:xfrm>
            <a:off x="6012160" y="4750352"/>
            <a:ext cx="2520280" cy="1198933"/>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Channel 2</a:t>
            </a:r>
            <a:endParaRPr lang="en-US" dirty="0">
              <a:solidFill>
                <a:srgbClr val="FFFFFF"/>
              </a:solidFill>
              <a:latin typeface="Tahoma"/>
            </a:endParaRPr>
          </a:p>
        </p:txBody>
      </p:sp>
      <p:sp>
        <p:nvSpPr>
          <p:cNvPr id="23" name="Rectangle 22"/>
          <p:cNvSpPr/>
          <p:nvPr/>
        </p:nvSpPr>
        <p:spPr>
          <a:xfrm>
            <a:off x="1763688" y="4149080"/>
            <a:ext cx="1080120" cy="288032"/>
          </a:xfrm>
          <a:prstGeom prst="rect">
            <a:avLst/>
          </a:prstGeom>
          <a:solidFill>
            <a:srgbClr val="FF66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MPKI: 1</a:t>
            </a:r>
            <a:endParaRPr lang="en-US" dirty="0">
              <a:solidFill>
                <a:srgbClr val="FFFFFF"/>
              </a:solidFill>
              <a:latin typeface="Tahoma"/>
            </a:endParaRPr>
          </a:p>
        </p:txBody>
      </p:sp>
      <p:sp>
        <p:nvSpPr>
          <p:cNvPr id="25" name="Rectangle 24"/>
          <p:cNvSpPr/>
          <p:nvPr/>
        </p:nvSpPr>
        <p:spPr>
          <a:xfrm>
            <a:off x="1691680" y="4607911"/>
            <a:ext cx="1224136" cy="341379"/>
          </a:xfrm>
          <a:prstGeom prst="rect">
            <a:avLst/>
          </a:prstGeom>
          <a:solidFill>
            <a:srgbClr val="CC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MPKI: 3</a:t>
            </a:r>
            <a:endParaRPr lang="en-US" dirty="0">
              <a:solidFill>
                <a:srgbClr val="FFFFFF"/>
              </a:solidFill>
              <a:latin typeface="Tahoma"/>
            </a:endParaRPr>
          </a:p>
        </p:txBody>
      </p:sp>
      <p:sp>
        <p:nvSpPr>
          <p:cNvPr id="26" name="Rectangle 25"/>
          <p:cNvSpPr/>
          <p:nvPr/>
        </p:nvSpPr>
        <p:spPr>
          <a:xfrm>
            <a:off x="1614400" y="5077276"/>
            <a:ext cx="1368152" cy="432048"/>
          </a:xfrm>
          <a:prstGeom prst="rect">
            <a:avLst/>
          </a:prstGeom>
          <a:solidFill>
            <a:srgbClr val="8C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MPKI: 4</a:t>
            </a:r>
            <a:endParaRPr lang="en-US" dirty="0">
              <a:solidFill>
                <a:srgbClr val="FFFFFF"/>
              </a:solidFill>
              <a:latin typeface="Tahoma"/>
            </a:endParaRPr>
          </a:p>
        </p:txBody>
      </p:sp>
      <p:sp>
        <p:nvSpPr>
          <p:cNvPr id="34" name="Rectangle 33"/>
          <p:cNvSpPr/>
          <p:nvPr/>
        </p:nvSpPr>
        <p:spPr>
          <a:xfrm>
            <a:off x="6769562" y="3501008"/>
            <a:ext cx="1080120" cy="288032"/>
          </a:xfrm>
          <a:prstGeom prst="rect">
            <a:avLst/>
          </a:prstGeom>
          <a:solidFill>
            <a:srgbClr val="FF66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MPKI: 1</a:t>
            </a:r>
            <a:endParaRPr lang="en-US" dirty="0">
              <a:solidFill>
                <a:srgbClr val="FFFFFF"/>
              </a:solidFill>
              <a:latin typeface="Tahoma"/>
            </a:endParaRPr>
          </a:p>
        </p:txBody>
      </p:sp>
      <p:sp>
        <p:nvSpPr>
          <p:cNvPr id="35" name="Rectangle 34"/>
          <p:cNvSpPr/>
          <p:nvPr/>
        </p:nvSpPr>
        <p:spPr>
          <a:xfrm>
            <a:off x="6697554" y="3959839"/>
            <a:ext cx="1224136" cy="341379"/>
          </a:xfrm>
          <a:prstGeom prst="rect">
            <a:avLst/>
          </a:prstGeom>
          <a:solidFill>
            <a:srgbClr val="CC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MPKI: 3</a:t>
            </a:r>
            <a:endParaRPr lang="en-US" dirty="0">
              <a:solidFill>
                <a:srgbClr val="FFFFFF"/>
              </a:solidFill>
              <a:latin typeface="Tahoma"/>
            </a:endParaRPr>
          </a:p>
        </p:txBody>
      </p:sp>
      <p:sp>
        <p:nvSpPr>
          <p:cNvPr id="36" name="Rectangle 35"/>
          <p:cNvSpPr/>
          <p:nvPr/>
        </p:nvSpPr>
        <p:spPr>
          <a:xfrm>
            <a:off x="6625546" y="5085184"/>
            <a:ext cx="1368152" cy="432048"/>
          </a:xfrm>
          <a:prstGeom prst="rect">
            <a:avLst/>
          </a:prstGeom>
          <a:solidFill>
            <a:srgbClr val="8C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dirty="0" smtClean="0">
                <a:solidFill>
                  <a:srgbClr val="FFFFFF"/>
                </a:solidFill>
                <a:latin typeface="Tahoma"/>
              </a:rPr>
              <a:t>MPKI: 4</a:t>
            </a:r>
            <a:endParaRPr lang="en-US" dirty="0">
              <a:solidFill>
                <a:srgbClr val="FFFFFF"/>
              </a:solidFill>
              <a:latin typeface="Tahoma"/>
            </a:endParaRPr>
          </a:p>
        </p:txBody>
      </p:sp>
      <p:sp>
        <p:nvSpPr>
          <p:cNvPr id="37" name="Content Placeholder 2"/>
          <p:cNvSpPr>
            <a:spLocks noGrp="1"/>
          </p:cNvSpPr>
          <p:nvPr>
            <p:ph idx="1"/>
          </p:nvPr>
        </p:nvSpPr>
        <p:spPr>
          <a:xfrm>
            <a:off x="251520" y="1052736"/>
            <a:ext cx="8610600" cy="5339680"/>
          </a:xfrm>
        </p:spPr>
        <p:txBody>
          <a:bodyPr/>
          <a:lstStyle/>
          <a:p>
            <a:r>
              <a:rPr lang="en-US" sz="2800" dirty="0"/>
              <a:t>Assign </a:t>
            </a:r>
            <a:r>
              <a:rPr lang="en-US" sz="2800" dirty="0">
                <a:solidFill>
                  <a:srgbClr val="FF0000"/>
                </a:solidFill>
              </a:rPr>
              <a:t>each application a preferred channel</a:t>
            </a:r>
            <a:r>
              <a:rPr lang="en-US" sz="2800" dirty="0"/>
              <a:t> from its group’s allocated channels</a:t>
            </a:r>
          </a:p>
          <a:p>
            <a:r>
              <a:rPr lang="en-US" sz="2800" dirty="0"/>
              <a:t>Distribute applications to channels such that </a:t>
            </a:r>
            <a:r>
              <a:rPr lang="en-US" sz="2800" dirty="0">
                <a:solidFill>
                  <a:srgbClr val="FF0000"/>
                </a:solidFill>
              </a:rPr>
              <a:t>group’s bandwidth demand is balanced </a:t>
            </a:r>
            <a:r>
              <a:rPr lang="en-US" sz="2800" dirty="0"/>
              <a:t>across its channels</a:t>
            </a:r>
          </a:p>
          <a:p>
            <a:endParaRPr lang="en-US" sz="2800" dirty="0"/>
          </a:p>
          <a:p>
            <a:pPr>
              <a:buNone/>
            </a:pPr>
            <a:endParaRPr lang="en-US" sz="2800" dirty="0"/>
          </a:p>
          <a:p>
            <a:pPr>
              <a:buNone/>
            </a:pPr>
            <a:endParaRPr lang="en-US" sz="2800" dirty="0"/>
          </a:p>
          <a:p>
            <a:pPr lvl="3"/>
            <a:endParaRPr lang="en-US" dirty="0" smtClean="0"/>
          </a:p>
        </p:txBody>
      </p:sp>
    </p:spTree>
    <p:custDataLst>
      <p:tags r:id="rId1"/>
    </p:custDataLst>
    <p:extLst>
      <p:ext uri="{BB962C8B-B14F-4D97-AF65-F5344CB8AC3E}">
        <p14:creationId xmlns:p14="http://schemas.microsoft.com/office/powerpoint/2010/main" val="51838409"/>
      </p:ext>
    </p:extLst>
  </p:cSld>
  <p:clrMapOvr>
    <a:masterClrMapping/>
  </p:clrMapOvr>
  <p:transition xmlns:p14="http://schemas.microsoft.com/office/powerpoint/2010/main" advTm="4144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5"/>
                                        </p:tgtEl>
                                        <p:attrNameLst>
                                          <p:attrName>style.visibility</p:attrName>
                                        </p:attrNameLst>
                                      </p:cBhvr>
                                      <p:to>
                                        <p:strVal val="hidden"/>
                                      </p:to>
                                    </p:set>
                                  </p:childTnLst>
                                </p:cTn>
                              </p:par>
                            </p:childTnLst>
                          </p:cTn>
                        </p:par>
                        <p:par>
                          <p:cTn id="37" fill="hold">
                            <p:stCondLst>
                              <p:cond delay="0"/>
                            </p:stCondLst>
                            <p:childTnLst>
                              <p:par>
                                <p:cTn id="38" presetID="1" presetClass="exit" presetSubtype="0" fill="hold" nodeType="afterEffect">
                                  <p:stCondLst>
                                    <p:cond delay="0"/>
                                  </p:stCondLst>
                                  <p:childTnLst>
                                    <p:set>
                                      <p:cBhvr>
                                        <p:cTn id="39" dur="1" fill="hold">
                                          <p:stCondLst>
                                            <p:cond delay="0"/>
                                          </p:stCondLst>
                                        </p:cTn>
                                        <p:tgtEl>
                                          <p:spTgt spid="5">
                                            <p:txEl>
                                              <p:pRg st="0" end="0"/>
                                            </p:txEl>
                                          </p:spTgt>
                                        </p:tgtEl>
                                        <p:attrNameLst>
                                          <p:attrName>style.visibility</p:attrName>
                                        </p:attrNameLst>
                                      </p:cBhvr>
                                      <p:to>
                                        <p:strVal val="hidden"/>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26"/>
                                        </p:tgtEl>
                                        <p:attrNameLst>
                                          <p:attrName>style.visibility</p:attrName>
                                        </p:attrNameLst>
                                      </p:cBhvr>
                                      <p:to>
                                        <p:strVal val="hidden"/>
                                      </p:to>
                                    </p:set>
                                  </p:childTnLst>
                                </p:cTn>
                              </p:par>
                            </p:childTnLst>
                          </p:cTn>
                        </p:par>
                        <p:par>
                          <p:cTn id="50" fill="hold">
                            <p:stCondLst>
                              <p:cond delay="0"/>
                            </p:stCondLst>
                            <p:childTnLst>
                              <p:par>
                                <p:cTn id="51" presetID="1" presetClass="exit" presetSubtype="0" fill="hold" nodeType="afterEffect">
                                  <p:stCondLst>
                                    <p:cond delay="0"/>
                                  </p:stCondLst>
                                  <p:childTnLst>
                                    <p:set>
                                      <p:cBhvr>
                                        <p:cTn id="52" dur="1" fill="hold">
                                          <p:stCondLst>
                                            <p:cond delay="0"/>
                                          </p:stCondLst>
                                        </p:cTn>
                                        <p:tgtEl>
                                          <p:spTgt spid="11">
                                            <p:txEl>
                                              <p:pRg st="0" end="0"/>
                                            </p:txEl>
                                          </p:spTgt>
                                        </p:tgtEl>
                                        <p:attrNameLst>
                                          <p:attrName>style.visibility</p:attrName>
                                        </p:attrNameLst>
                                      </p:cBhvr>
                                      <p:to>
                                        <p:strVal val="hidden"/>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childTnLst>
                                </p:cTn>
                              </p:par>
                            </p:childTnLst>
                          </p:cTn>
                        </p:par>
                        <p:par>
                          <p:cTn id="56" fill="hold">
                            <p:stCondLst>
                              <p:cond delay="0"/>
                            </p:stCondLst>
                            <p:childTnLst>
                              <p:par>
                                <p:cTn id="57" presetID="1" presetClass="exit" presetSubtype="0" fill="hold" grpId="0" nodeType="afterEffect">
                                  <p:stCondLst>
                                    <p:cond delay="0"/>
                                  </p:stCondLst>
                                  <p:childTnLst>
                                    <p:set>
                                      <p:cBhvr>
                                        <p:cTn id="58" dur="1" fill="hold">
                                          <p:stCondLst>
                                            <p:cond delay="0"/>
                                          </p:stCondLst>
                                        </p:cTn>
                                        <p:tgtEl>
                                          <p:spTgt spid="10">
                                            <p:txEl>
                                              <p:pRg st="0" end="0"/>
                                            </p:txEl>
                                          </p:spTgt>
                                        </p:tgtEl>
                                        <p:attrNameLst>
                                          <p:attrName>style.visibility</p:attrName>
                                        </p:attrNameLst>
                                      </p:cBhvr>
                                      <p:to>
                                        <p:strVal val="hidden"/>
                                      </p:to>
                                    </p:set>
                                  </p:childTnLst>
                                </p:cTn>
                              </p:par>
                            </p:childTnLst>
                          </p:cTn>
                        </p:par>
                        <p:par>
                          <p:cTn id="59" fill="hold">
                            <p:stCondLst>
                              <p:cond delay="0"/>
                            </p:stCondLst>
                            <p:childTnLst>
                              <p:par>
                                <p:cTn id="60" presetID="1" presetClass="exit" presetSubtype="0" fill="hold" grpId="0" nodeType="afterEffect">
                                  <p:stCondLst>
                                    <p:cond delay="0"/>
                                  </p:stCondLst>
                                  <p:childTnLst>
                                    <p:set>
                                      <p:cBhvr>
                                        <p:cTn id="61" dur="1" fill="hold">
                                          <p:stCondLst>
                                            <p:cond delay="0"/>
                                          </p:stCondLst>
                                        </p:cTn>
                                        <p:tgtEl>
                                          <p:spTgt spid="10">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10" grpId="0" build="allAtOnce" animBg="1"/>
      <p:bldP spid="10" grpId="1" build="allAtOnce" animBg="1"/>
      <p:bldP spid="11" grpId="0" build="allAtOnce" animBg="1"/>
      <p:bldP spid="23" grpId="0" animBg="1"/>
      <p:bldP spid="23" grpId="1" animBg="1"/>
      <p:bldP spid="25" grpId="0" animBg="1"/>
      <p:bldP spid="25" grpId="1" animBg="1"/>
      <p:bldP spid="26" grpId="0" animBg="1"/>
      <p:bldP spid="26" grpId="1" animBg="1"/>
      <p:bldP spid="34" grpId="0" animBg="1"/>
      <p:bldP spid="35" grpId="0" animBg="1"/>
      <p:bldP spid="36" grpId="0"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Allocate Page to Preferred Channel</a:t>
            </a:r>
            <a:endParaRPr lang="en-US" dirty="0"/>
          </a:p>
        </p:txBody>
      </p:sp>
      <p:sp>
        <p:nvSpPr>
          <p:cNvPr id="3" name="Content Placeholder 2"/>
          <p:cNvSpPr>
            <a:spLocks noGrp="1"/>
          </p:cNvSpPr>
          <p:nvPr>
            <p:ph idx="1"/>
          </p:nvPr>
        </p:nvSpPr>
        <p:spPr>
          <a:xfrm>
            <a:off x="228600" y="1090058"/>
            <a:ext cx="8610600" cy="5339680"/>
          </a:xfrm>
        </p:spPr>
        <p:txBody>
          <a:bodyPr/>
          <a:lstStyle/>
          <a:p>
            <a:r>
              <a:rPr lang="en-US" sz="3200" dirty="0">
                <a:solidFill>
                  <a:srgbClr val="FF0000"/>
                </a:solidFill>
              </a:rPr>
              <a:t>Enforce channel preferences</a:t>
            </a:r>
            <a:r>
              <a:rPr lang="en-US" sz="3000" dirty="0"/>
              <a:t>                    </a:t>
            </a:r>
            <a:r>
              <a:rPr lang="en-US" sz="2800" dirty="0"/>
              <a:t>computed in the previous step</a:t>
            </a:r>
          </a:p>
          <a:p>
            <a:pPr>
              <a:buNone/>
            </a:pPr>
            <a:endParaRPr lang="en-US" sz="2800" dirty="0"/>
          </a:p>
          <a:p>
            <a:r>
              <a:rPr lang="en-US" sz="2800" dirty="0"/>
              <a:t>On a page fault, the operating system</a:t>
            </a:r>
          </a:p>
          <a:p>
            <a:pPr lvl="1"/>
            <a:r>
              <a:rPr lang="en-US" sz="2600" dirty="0"/>
              <a:t>allocates page to preferred channel </a:t>
            </a:r>
            <a:r>
              <a:rPr lang="en-US" sz="2600" dirty="0">
                <a:solidFill>
                  <a:srgbClr val="0070C0"/>
                </a:solidFill>
              </a:rPr>
              <a:t>if free page available</a:t>
            </a:r>
            <a:r>
              <a:rPr lang="en-US" sz="2600" dirty="0">
                <a:solidFill>
                  <a:srgbClr val="FF0000"/>
                </a:solidFill>
              </a:rPr>
              <a:t> </a:t>
            </a:r>
            <a:r>
              <a:rPr lang="en-US" sz="2600" dirty="0"/>
              <a:t>in preferred channel</a:t>
            </a:r>
          </a:p>
          <a:p>
            <a:pPr lvl="1"/>
            <a:r>
              <a:rPr lang="en-US" sz="2600" dirty="0">
                <a:solidFill>
                  <a:srgbClr val="0070C0"/>
                </a:solidFill>
              </a:rPr>
              <a:t>if free page not available</a:t>
            </a:r>
            <a:r>
              <a:rPr lang="en-US" sz="2600" dirty="0"/>
              <a:t>, replacement policy tries to allocate page to preferred channel</a:t>
            </a:r>
          </a:p>
          <a:p>
            <a:pPr lvl="1"/>
            <a:r>
              <a:rPr lang="en-US" sz="2600" dirty="0">
                <a:solidFill>
                  <a:srgbClr val="0070C0"/>
                </a:solidFill>
              </a:rPr>
              <a:t>if it fails</a:t>
            </a:r>
            <a:r>
              <a:rPr lang="en-US" sz="2600" dirty="0"/>
              <a:t>, allocate page to another channel</a:t>
            </a:r>
            <a:endParaRPr lang="en-US" sz="2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205</a:t>
            </a:fld>
            <a:endParaRPr lang="en-US" altLang="en-US">
              <a:solidFill>
                <a:srgbClr val="000000"/>
              </a:solidFill>
            </a:endParaRPr>
          </a:p>
        </p:txBody>
      </p:sp>
    </p:spTree>
    <p:custDataLst>
      <p:tags r:id="rId1"/>
    </p:custDataLst>
    <p:extLst>
      <p:ext uri="{BB962C8B-B14F-4D97-AF65-F5344CB8AC3E}">
        <p14:creationId xmlns:p14="http://schemas.microsoft.com/office/powerpoint/2010/main" val="3090874203"/>
      </p:ext>
    </p:extLst>
  </p:cSld>
  <p:clrMapOvr>
    <a:masterClrMapping/>
  </p:clrMapOvr>
  <p:transition xmlns:p14="http://schemas.microsoft.com/office/powerpoint/2010/main" advTm="4193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Interval Based Operation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206</a:t>
            </a:fld>
            <a:endParaRPr lang="en-US" altLang="en-US">
              <a:solidFill>
                <a:srgbClr val="000000"/>
              </a:solidFill>
            </a:endParaRPr>
          </a:p>
        </p:txBody>
      </p:sp>
      <p:grpSp>
        <p:nvGrpSpPr>
          <p:cNvPr id="30" name="Group 29"/>
          <p:cNvGrpSpPr/>
          <p:nvPr/>
        </p:nvGrpSpPr>
        <p:grpSpPr>
          <a:xfrm>
            <a:off x="344826" y="2132856"/>
            <a:ext cx="8712968" cy="461665"/>
            <a:chOff x="395536" y="2103239"/>
            <a:chExt cx="8712968" cy="461665"/>
          </a:xfrm>
        </p:grpSpPr>
        <p:cxnSp>
          <p:nvCxnSpPr>
            <p:cNvPr id="8" name="Straight Arrow Connector 7"/>
            <p:cNvCxnSpPr/>
            <p:nvPr/>
          </p:nvCxnSpPr>
          <p:spPr>
            <a:xfrm>
              <a:off x="395536" y="2103239"/>
              <a:ext cx="835292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172400" y="2103239"/>
              <a:ext cx="936104" cy="461665"/>
            </a:xfrm>
            <a:prstGeom prst="rect">
              <a:avLst/>
            </a:prstGeom>
            <a:noFill/>
          </p:spPr>
          <p:txBody>
            <a:bodyPr wrap="square" rtlCol="0">
              <a:spAutoFit/>
            </a:bodyPr>
            <a:lstStyle/>
            <a:p>
              <a:pPr defTabSz="914165"/>
              <a:r>
                <a:rPr lang="en-US" sz="2400" dirty="0">
                  <a:solidFill>
                    <a:srgbClr val="000000"/>
                  </a:solidFill>
                  <a:latin typeface="Tahoma"/>
                </a:rPr>
                <a:t>time</a:t>
              </a:r>
            </a:p>
          </p:txBody>
        </p:sp>
      </p:grpSp>
      <p:grpSp>
        <p:nvGrpSpPr>
          <p:cNvPr id="31" name="Group 30"/>
          <p:cNvGrpSpPr/>
          <p:nvPr/>
        </p:nvGrpSpPr>
        <p:grpSpPr>
          <a:xfrm>
            <a:off x="363491" y="908720"/>
            <a:ext cx="3941781" cy="1008111"/>
            <a:chOff x="414197" y="980728"/>
            <a:chExt cx="3941781" cy="1008111"/>
          </a:xfrm>
        </p:grpSpPr>
        <p:sp>
          <p:nvSpPr>
            <p:cNvPr id="14" name="Left Brace 13"/>
            <p:cNvSpPr/>
            <p:nvPr/>
          </p:nvSpPr>
          <p:spPr>
            <a:xfrm rot="5400000">
              <a:off x="2097055" y="-270084"/>
              <a:ext cx="576065" cy="3941781"/>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65"/>
              <a:endParaRPr lang="en-US">
                <a:solidFill>
                  <a:srgbClr val="000000"/>
                </a:solidFill>
                <a:latin typeface="Tahoma"/>
              </a:endParaRPr>
            </a:p>
          </p:txBody>
        </p:sp>
        <p:sp>
          <p:nvSpPr>
            <p:cNvPr id="18" name="TextBox 17"/>
            <p:cNvSpPr txBox="1"/>
            <p:nvPr/>
          </p:nvSpPr>
          <p:spPr>
            <a:xfrm>
              <a:off x="467544" y="980728"/>
              <a:ext cx="3816424" cy="553998"/>
            </a:xfrm>
            <a:prstGeom prst="rect">
              <a:avLst/>
            </a:prstGeom>
            <a:noFill/>
          </p:spPr>
          <p:txBody>
            <a:bodyPr wrap="square" rtlCol="0">
              <a:spAutoFit/>
            </a:bodyPr>
            <a:lstStyle/>
            <a:p>
              <a:pPr algn="ctr" defTabSz="914165"/>
              <a:r>
                <a:rPr lang="en-US" sz="3000" dirty="0">
                  <a:solidFill>
                    <a:srgbClr val="000000"/>
                  </a:solidFill>
                  <a:latin typeface="Tahoma"/>
                </a:rPr>
                <a:t>Current Interval</a:t>
              </a:r>
            </a:p>
          </p:txBody>
        </p:sp>
      </p:grpSp>
      <p:grpSp>
        <p:nvGrpSpPr>
          <p:cNvPr id="35" name="Group 34"/>
          <p:cNvGrpSpPr/>
          <p:nvPr/>
        </p:nvGrpSpPr>
        <p:grpSpPr>
          <a:xfrm>
            <a:off x="4414594" y="908725"/>
            <a:ext cx="4104457" cy="1010747"/>
            <a:chOff x="4465305" y="980728"/>
            <a:chExt cx="4104457" cy="1010747"/>
          </a:xfrm>
        </p:grpSpPr>
        <p:sp>
          <p:nvSpPr>
            <p:cNvPr id="15" name="Left Brace 14"/>
            <p:cNvSpPr/>
            <p:nvPr/>
          </p:nvSpPr>
          <p:spPr>
            <a:xfrm rot="5400000">
              <a:off x="6184167" y="-303451"/>
              <a:ext cx="576064" cy="401378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65"/>
              <a:endParaRPr lang="en-US">
                <a:solidFill>
                  <a:srgbClr val="000000"/>
                </a:solidFill>
                <a:latin typeface="Tahoma"/>
              </a:endParaRPr>
            </a:p>
          </p:txBody>
        </p:sp>
        <p:sp>
          <p:nvSpPr>
            <p:cNvPr id="19" name="TextBox 18"/>
            <p:cNvSpPr txBox="1"/>
            <p:nvPr/>
          </p:nvSpPr>
          <p:spPr>
            <a:xfrm>
              <a:off x="4753338" y="980728"/>
              <a:ext cx="3816424" cy="553998"/>
            </a:xfrm>
            <a:prstGeom prst="rect">
              <a:avLst/>
            </a:prstGeom>
            <a:noFill/>
          </p:spPr>
          <p:txBody>
            <a:bodyPr wrap="square" rtlCol="0">
              <a:spAutoFit/>
            </a:bodyPr>
            <a:lstStyle/>
            <a:p>
              <a:pPr algn="ctr" defTabSz="914165"/>
              <a:r>
                <a:rPr lang="en-US" sz="3000" dirty="0">
                  <a:solidFill>
                    <a:srgbClr val="000000"/>
                  </a:solidFill>
                  <a:latin typeface="Tahoma"/>
                </a:rPr>
                <a:t>Next Interval</a:t>
              </a:r>
            </a:p>
          </p:txBody>
        </p:sp>
      </p:grpSp>
      <p:sp>
        <p:nvSpPr>
          <p:cNvPr id="20" name="TextBox 19"/>
          <p:cNvSpPr txBox="1"/>
          <p:nvPr/>
        </p:nvSpPr>
        <p:spPr>
          <a:xfrm>
            <a:off x="272817" y="3080578"/>
            <a:ext cx="3816424" cy="492443"/>
          </a:xfrm>
          <a:prstGeom prst="rect">
            <a:avLst/>
          </a:prstGeom>
          <a:noFill/>
        </p:spPr>
        <p:txBody>
          <a:bodyPr wrap="square" lIns="91416" tIns="45709" rIns="91416" bIns="45709" rtlCol="0">
            <a:spAutoFit/>
          </a:bodyPr>
          <a:lstStyle/>
          <a:p>
            <a:pPr algn="ctr" defTabSz="914165"/>
            <a:r>
              <a:rPr lang="en-US" sz="2600" dirty="0">
                <a:solidFill>
                  <a:srgbClr val="000000"/>
                </a:solidFill>
                <a:latin typeface="Tahoma"/>
              </a:rPr>
              <a:t>1. Profile applications</a:t>
            </a:r>
          </a:p>
        </p:txBody>
      </p:sp>
      <p:sp>
        <p:nvSpPr>
          <p:cNvPr id="21" name="Right Arrow 20"/>
          <p:cNvSpPr/>
          <p:nvPr/>
        </p:nvSpPr>
        <p:spPr>
          <a:xfrm>
            <a:off x="416833" y="2575357"/>
            <a:ext cx="3816424" cy="57606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cxnSp>
        <p:nvCxnSpPr>
          <p:cNvPr id="23" name="Straight Arrow Connector 22"/>
          <p:cNvCxnSpPr/>
          <p:nvPr/>
        </p:nvCxnSpPr>
        <p:spPr>
          <a:xfrm>
            <a:off x="4358612" y="2348880"/>
            <a:ext cx="0" cy="1800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52937" y="4111912"/>
            <a:ext cx="6660232" cy="1292662"/>
          </a:xfrm>
          <a:prstGeom prst="rect">
            <a:avLst/>
          </a:prstGeom>
          <a:noFill/>
        </p:spPr>
        <p:txBody>
          <a:bodyPr wrap="square" lIns="91416" tIns="45709" rIns="91416" bIns="45709" rtlCol="0">
            <a:spAutoFit/>
          </a:bodyPr>
          <a:lstStyle/>
          <a:p>
            <a:pPr defTabSz="914165"/>
            <a:r>
              <a:rPr lang="en-US" sz="2600" dirty="0">
                <a:solidFill>
                  <a:srgbClr val="000000"/>
                </a:solidFill>
                <a:latin typeface="Tahoma"/>
              </a:rPr>
              <a:t>2. Classify applications into groups</a:t>
            </a:r>
          </a:p>
          <a:p>
            <a:pPr defTabSz="914165"/>
            <a:r>
              <a:rPr lang="en-US" sz="2600" dirty="0">
                <a:solidFill>
                  <a:srgbClr val="000000"/>
                </a:solidFill>
                <a:latin typeface="Tahoma"/>
              </a:rPr>
              <a:t>3. Partition channels between groups</a:t>
            </a:r>
          </a:p>
          <a:p>
            <a:pPr defTabSz="914165"/>
            <a:r>
              <a:rPr lang="en-US" sz="2600" dirty="0">
                <a:solidFill>
                  <a:srgbClr val="000000"/>
                </a:solidFill>
                <a:latin typeface="Tahoma"/>
              </a:rPr>
              <a:t>4. Assign preferred channel to applications</a:t>
            </a:r>
          </a:p>
        </p:txBody>
      </p:sp>
      <p:sp>
        <p:nvSpPr>
          <p:cNvPr id="27" name="TextBox 26"/>
          <p:cNvSpPr txBox="1"/>
          <p:nvPr/>
        </p:nvSpPr>
        <p:spPr>
          <a:xfrm>
            <a:off x="4430620" y="3080578"/>
            <a:ext cx="5256584" cy="492443"/>
          </a:xfrm>
          <a:prstGeom prst="rect">
            <a:avLst/>
          </a:prstGeom>
          <a:noFill/>
        </p:spPr>
        <p:txBody>
          <a:bodyPr wrap="square" lIns="91416" tIns="45709" rIns="91416" bIns="45709" rtlCol="0">
            <a:spAutoFit/>
          </a:bodyPr>
          <a:lstStyle/>
          <a:p>
            <a:pPr defTabSz="914165"/>
            <a:r>
              <a:rPr lang="en-US" sz="2600" dirty="0">
                <a:solidFill>
                  <a:srgbClr val="000000"/>
                </a:solidFill>
                <a:latin typeface="Tahoma"/>
              </a:rPr>
              <a:t>5. Enforce channel preferences</a:t>
            </a:r>
          </a:p>
        </p:txBody>
      </p:sp>
      <p:sp>
        <p:nvSpPr>
          <p:cNvPr id="29" name="Right Arrow 28"/>
          <p:cNvSpPr/>
          <p:nvPr/>
        </p:nvSpPr>
        <p:spPr>
          <a:xfrm>
            <a:off x="4593297" y="2575357"/>
            <a:ext cx="3816424" cy="57606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custDataLst>
      <p:tags r:id="rId1"/>
    </p:custDataLst>
    <p:extLst>
      <p:ext uri="{BB962C8B-B14F-4D97-AF65-F5344CB8AC3E}">
        <p14:creationId xmlns:p14="http://schemas.microsoft.com/office/powerpoint/2010/main" val="3950745593"/>
      </p:ext>
    </p:extLst>
  </p:cSld>
  <p:clrMapOvr>
    <a:masterClrMapping/>
  </p:clrMapOvr>
  <p:transition xmlns:p14="http://schemas.microsoft.com/office/powerpoint/2010/main" advTm="2357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par>
                          <p:cTn id="11" fill="hold">
                            <p:stCondLst>
                              <p:cond delay="0"/>
                            </p:stCondLst>
                            <p:childTnLst>
                              <p:par>
                                <p:cTn id="12" presetID="17" presetClass="entr" presetSubtype="8"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ppt_x</p:attrName>
                                        </p:attrNameLst>
                                      </p:cBhvr>
                                      <p:tavLst>
                                        <p:tav tm="0">
                                          <p:val>
                                            <p:strVal val="#ppt_x-#ppt_w/2"/>
                                          </p:val>
                                        </p:tav>
                                        <p:tav tm="100000">
                                          <p:val>
                                            <p:strVal val="#ppt_x"/>
                                          </p:val>
                                        </p:tav>
                                      </p:tavLst>
                                    </p:anim>
                                    <p:anim calcmode="lin" valueType="num">
                                      <p:cBhvr>
                                        <p:cTn id="15" dur="500" fill="hold"/>
                                        <p:tgtEl>
                                          <p:spTgt spid="21"/>
                                        </p:tgtEl>
                                        <p:attrNameLst>
                                          <p:attrName>ppt_y</p:attrName>
                                        </p:attrNameLst>
                                      </p:cBhvr>
                                      <p:tavLst>
                                        <p:tav tm="0">
                                          <p:val>
                                            <p:strVal val="#ppt_y"/>
                                          </p:val>
                                        </p:tav>
                                        <p:tav tm="100000">
                                          <p:val>
                                            <p:strVal val="#ppt_y"/>
                                          </p:val>
                                        </p:tav>
                                      </p:tavLst>
                                    </p:anim>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strVal val="#ppt_h"/>
                                          </p:val>
                                        </p:tav>
                                        <p:tav tm="100000">
                                          <p:val>
                                            <p:strVal val="#ppt_h"/>
                                          </p:val>
                                        </p:tav>
                                      </p:tavLst>
                                    </p:anim>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childTnLst>
                          </p:cTn>
                        </p:par>
                        <p:par>
                          <p:cTn id="32" fill="hold">
                            <p:stCondLst>
                              <p:cond delay="0"/>
                            </p:stCondLst>
                            <p:childTnLst>
                              <p:par>
                                <p:cTn id="33" presetID="17"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ppt_x</p:attrName>
                                        </p:attrNameLst>
                                      </p:cBhvr>
                                      <p:tavLst>
                                        <p:tav tm="0">
                                          <p:val>
                                            <p:strVal val="#ppt_x-#ppt_w/2"/>
                                          </p:val>
                                        </p:tav>
                                        <p:tav tm="100000">
                                          <p:val>
                                            <p:strVal val="#ppt_x"/>
                                          </p:val>
                                        </p:tav>
                                      </p:tavLst>
                                    </p:anim>
                                    <p:anim calcmode="lin" valueType="num">
                                      <p:cBhvr>
                                        <p:cTn id="36" dur="500" fill="hold"/>
                                        <p:tgtEl>
                                          <p:spTgt spid="29"/>
                                        </p:tgtEl>
                                        <p:attrNameLst>
                                          <p:attrName>ppt_y</p:attrName>
                                        </p:attrNameLst>
                                      </p:cBhvr>
                                      <p:tavLst>
                                        <p:tav tm="0">
                                          <p:val>
                                            <p:strVal val="#ppt_y"/>
                                          </p:val>
                                        </p:tav>
                                        <p:tav tm="100000">
                                          <p:val>
                                            <p:strVal val="#ppt_y"/>
                                          </p:val>
                                        </p:tav>
                                      </p:tavLst>
                                    </p:anim>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p:bldP spid="27" grpId="0"/>
      <p:bldP spid="29"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Partitioning and Scheduling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207</a:t>
            </a:fld>
            <a:endParaRPr lang="en-US" altLang="en-US">
              <a:solidFill>
                <a:srgbClr val="000000"/>
              </a:solidFill>
            </a:endParaRPr>
          </a:p>
        </p:txBody>
      </p:sp>
      <p:grpSp>
        <p:nvGrpSpPr>
          <p:cNvPr id="27" name="Group 26"/>
          <p:cNvGrpSpPr/>
          <p:nvPr/>
        </p:nvGrpSpPr>
        <p:grpSpPr>
          <a:xfrm>
            <a:off x="467544" y="2132856"/>
            <a:ext cx="4104456" cy="2088232"/>
            <a:chOff x="179512" y="2132856"/>
            <a:chExt cx="4104456" cy="2088232"/>
          </a:xfrm>
        </p:grpSpPr>
        <p:cxnSp>
          <p:nvCxnSpPr>
            <p:cNvPr id="28" name="Straight Arrow Connector 27"/>
            <p:cNvCxnSpPr/>
            <p:nvPr/>
          </p:nvCxnSpPr>
          <p:spPr>
            <a:xfrm flipH="1">
              <a:off x="2951820" y="2132856"/>
              <a:ext cx="1332148"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79512" y="2996952"/>
              <a:ext cx="3888432"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000000"/>
                  </a:solidFill>
                  <a:latin typeface="Tahoma"/>
                </a:rPr>
                <a:t>Previous Approach:</a:t>
              </a:r>
            </a:p>
            <a:p>
              <a:pPr algn="ctr" defTabSz="914165"/>
              <a:r>
                <a:rPr lang="en-US" sz="2400" dirty="0">
                  <a:solidFill>
                    <a:srgbClr val="000000"/>
                  </a:solidFill>
                  <a:latin typeface="Tahoma"/>
                </a:rPr>
                <a:t>Application-Aware Memory </a:t>
              </a:r>
              <a:r>
                <a:rPr lang="en-US" sz="2400" dirty="0">
                  <a:solidFill>
                    <a:srgbClr val="FF0000"/>
                  </a:solidFill>
                  <a:latin typeface="Tahoma"/>
                </a:rPr>
                <a:t>Request Scheduling</a:t>
              </a:r>
            </a:p>
          </p:txBody>
        </p:sp>
      </p:grpSp>
      <p:grpSp>
        <p:nvGrpSpPr>
          <p:cNvPr id="32" name="Group 31"/>
          <p:cNvGrpSpPr/>
          <p:nvPr/>
        </p:nvGrpSpPr>
        <p:grpSpPr>
          <a:xfrm>
            <a:off x="4608005" y="2132856"/>
            <a:ext cx="4068452" cy="2088232"/>
            <a:chOff x="4319972" y="2132856"/>
            <a:chExt cx="4068452" cy="2088232"/>
          </a:xfrm>
        </p:grpSpPr>
        <p:cxnSp>
          <p:nvCxnSpPr>
            <p:cNvPr id="33" name="Straight Arrow Connector 32"/>
            <p:cNvCxnSpPr/>
            <p:nvPr/>
          </p:nvCxnSpPr>
          <p:spPr>
            <a:xfrm>
              <a:off x="4319972" y="2132856"/>
              <a:ext cx="1332148"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499992" y="2996952"/>
              <a:ext cx="3888432"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000000"/>
                  </a:solidFill>
                  <a:latin typeface="Tahoma"/>
                </a:rPr>
                <a:t>Our First Approach:</a:t>
              </a:r>
            </a:p>
            <a:p>
              <a:pPr algn="ctr" defTabSz="914165"/>
              <a:r>
                <a:rPr lang="en-US" sz="2400" dirty="0">
                  <a:solidFill>
                    <a:srgbClr val="000000"/>
                  </a:solidFill>
                  <a:latin typeface="Tahoma"/>
                </a:rPr>
                <a:t>Application-Aware Memory </a:t>
              </a:r>
              <a:r>
                <a:rPr lang="en-US" sz="2400" dirty="0">
                  <a:solidFill>
                    <a:srgbClr val="0070C0"/>
                  </a:solidFill>
                  <a:latin typeface="Tahoma"/>
                </a:rPr>
                <a:t>Channel Partitioning</a:t>
              </a:r>
            </a:p>
          </p:txBody>
        </p:sp>
      </p:grpSp>
      <p:grpSp>
        <p:nvGrpSpPr>
          <p:cNvPr id="35" name="Group 34"/>
          <p:cNvGrpSpPr/>
          <p:nvPr/>
        </p:nvGrpSpPr>
        <p:grpSpPr>
          <a:xfrm>
            <a:off x="2523280" y="4221088"/>
            <a:ext cx="4176464" cy="1898334"/>
            <a:chOff x="2235248" y="4221088"/>
            <a:chExt cx="4176464" cy="1898334"/>
          </a:xfrm>
        </p:grpSpPr>
        <p:grpSp>
          <p:nvGrpSpPr>
            <p:cNvPr id="36" name="Group 21"/>
            <p:cNvGrpSpPr/>
            <p:nvPr/>
          </p:nvGrpSpPr>
          <p:grpSpPr>
            <a:xfrm>
              <a:off x="2987824" y="4221088"/>
              <a:ext cx="2592288" cy="678552"/>
              <a:chOff x="2987824" y="4005064"/>
              <a:chExt cx="2592288" cy="678552"/>
            </a:xfrm>
          </p:grpSpPr>
          <p:cxnSp>
            <p:nvCxnSpPr>
              <p:cNvPr id="38" name="Straight Arrow Connector 37"/>
              <p:cNvCxnSpPr/>
              <p:nvPr/>
            </p:nvCxnSpPr>
            <p:spPr>
              <a:xfrm>
                <a:off x="2987824" y="4005064"/>
                <a:ext cx="1306022" cy="6785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4293846" y="4005064"/>
                <a:ext cx="1286266" cy="6785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2235248" y="4895286"/>
              <a:ext cx="417646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sz="2400" b="1" dirty="0">
                  <a:solidFill>
                    <a:srgbClr val="000000"/>
                  </a:solidFill>
                  <a:latin typeface="Tahoma"/>
                </a:rPr>
                <a:t>Our Second Approach:</a:t>
              </a:r>
              <a:r>
                <a:rPr lang="en-US" sz="2400" dirty="0">
                  <a:solidFill>
                    <a:srgbClr val="000000"/>
                  </a:solidFill>
                  <a:latin typeface="Tahoma"/>
                </a:rPr>
                <a:t> Integrated Memory </a:t>
              </a:r>
              <a:r>
                <a:rPr lang="en-US" sz="2400" dirty="0">
                  <a:solidFill>
                    <a:srgbClr val="0070C0"/>
                  </a:solidFill>
                  <a:latin typeface="Tahoma"/>
                </a:rPr>
                <a:t>Partitioning</a:t>
              </a:r>
              <a:r>
                <a:rPr lang="en-US" sz="2400" dirty="0">
                  <a:solidFill>
                    <a:srgbClr val="000000"/>
                  </a:solidFill>
                  <a:latin typeface="Tahoma"/>
                </a:rPr>
                <a:t> and </a:t>
              </a:r>
              <a:r>
                <a:rPr lang="en-US" sz="2400" dirty="0">
                  <a:solidFill>
                    <a:srgbClr val="FF0000"/>
                  </a:solidFill>
                  <a:latin typeface="Tahoma"/>
                </a:rPr>
                <a:t>Scheduling</a:t>
              </a:r>
            </a:p>
          </p:txBody>
        </p:sp>
      </p:grpSp>
      <p:sp>
        <p:nvSpPr>
          <p:cNvPr id="16" name="Rectangle 15"/>
          <p:cNvSpPr/>
          <p:nvPr/>
        </p:nvSpPr>
        <p:spPr>
          <a:xfrm>
            <a:off x="2411760" y="1052736"/>
            <a:ext cx="4392488"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b="1" dirty="0">
                <a:solidFill>
                  <a:srgbClr val="000000"/>
                </a:solidFill>
                <a:latin typeface="Tahoma"/>
              </a:rPr>
              <a:t>Goal: </a:t>
            </a:r>
          </a:p>
          <a:p>
            <a:pPr algn="ctr" defTabSz="914165"/>
            <a:r>
              <a:rPr lang="en-US" sz="2400" dirty="0">
                <a:solidFill>
                  <a:srgbClr val="000000"/>
                </a:solidFill>
                <a:latin typeface="Tahoma"/>
              </a:rPr>
              <a:t>Mitigate </a:t>
            </a:r>
          </a:p>
          <a:p>
            <a:pPr algn="ctr" defTabSz="914165"/>
            <a:r>
              <a:rPr lang="en-US" sz="2400" dirty="0">
                <a:solidFill>
                  <a:srgbClr val="000000"/>
                </a:solidFill>
                <a:latin typeface="Tahoma"/>
              </a:rPr>
              <a:t>Inter-Application Interference </a:t>
            </a:r>
          </a:p>
        </p:txBody>
      </p:sp>
    </p:spTree>
    <p:custDataLst>
      <p:tags r:id="rId1"/>
    </p:custDataLst>
    <p:extLst>
      <p:ext uri="{BB962C8B-B14F-4D97-AF65-F5344CB8AC3E}">
        <p14:creationId xmlns:p14="http://schemas.microsoft.com/office/powerpoint/2010/main" val="3758422631"/>
      </p:ext>
    </p:extLst>
  </p:cSld>
  <p:clrMapOvr>
    <a:masterClrMapping/>
  </p:clrMapOvr>
  <p:transition xmlns:p14="http://schemas.microsoft.com/office/powerpoint/2010/main" advTm="2597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pPr>
              <a:buNone/>
            </a:pPr>
            <a:endParaRPr lang="en-US" sz="2500" b="1" dirty="0"/>
          </a:p>
          <a:p>
            <a:r>
              <a:rPr lang="en-US" sz="2600" dirty="0">
                <a:solidFill>
                  <a:srgbClr val="0070C0"/>
                </a:solidFill>
              </a:rPr>
              <a:t>Applications with very low memory-intensity rarely access memory</a:t>
            </a:r>
            <a:r>
              <a:rPr lang="en-US" sz="2600" dirty="0"/>
              <a:t>                                                         </a:t>
            </a:r>
            <a:r>
              <a:rPr lang="en-US" dirty="0" smtClean="0">
                <a:sym typeface="Wingdings" pitchFamily="2" charset="2"/>
              </a:rPr>
              <a:t> </a:t>
            </a:r>
            <a:r>
              <a:rPr lang="en-US" sz="2600" dirty="0"/>
              <a:t>Dedicating channels to them results in precious memory bandwidth waste</a:t>
            </a:r>
          </a:p>
          <a:p>
            <a:endParaRPr lang="en-US" sz="2600" dirty="0">
              <a:solidFill>
                <a:srgbClr val="0070C0"/>
              </a:solidFill>
            </a:endParaRPr>
          </a:p>
          <a:p>
            <a:r>
              <a:rPr lang="en-US" sz="2600" dirty="0">
                <a:solidFill>
                  <a:srgbClr val="0070C0"/>
                </a:solidFill>
              </a:rPr>
              <a:t>They have the most potential to keep their cores busy</a:t>
            </a:r>
            <a:r>
              <a:rPr lang="en-US" sz="2600" dirty="0"/>
              <a:t>  </a:t>
            </a:r>
            <a:r>
              <a:rPr lang="en-US" sz="2600" dirty="0">
                <a:sym typeface="Wingdings" pitchFamily="2" charset="2"/>
              </a:rPr>
              <a:t> W</a:t>
            </a:r>
            <a:r>
              <a:rPr lang="en-US" sz="2600" dirty="0"/>
              <a:t>e would really like to prioritize them</a:t>
            </a:r>
          </a:p>
          <a:p>
            <a:endParaRPr lang="en-US" sz="2600" dirty="0">
              <a:solidFill>
                <a:srgbClr val="0070C0"/>
              </a:solidFill>
            </a:endParaRPr>
          </a:p>
          <a:p>
            <a:r>
              <a:rPr lang="en-US" sz="2600" dirty="0">
                <a:solidFill>
                  <a:srgbClr val="0070C0"/>
                </a:solidFill>
              </a:rPr>
              <a:t>They interfere minimally with other applications</a:t>
            </a:r>
            <a:r>
              <a:rPr lang="en-US" sz="2600" dirty="0"/>
              <a:t>            </a:t>
            </a:r>
            <a:r>
              <a:rPr lang="en-US" sz="2600" dirty="0">
                <a:sym typeface="Wingdings" pitchFamily="2" charset="2"/>
              </a:rPr>
              <a:t> Prioritizing them does not hurt others</a:t>
            </a:r>
            <a:endParaRPr lang="en-US" sz="2600" dirty="0"/>
          </a:p>
          <a:p>
            <a:pPr lvl="1">
              <a:buNone/>
            </a:pPr>
            <a:endParaRPr lang="en-US" sz="24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208</a:t>
            </a:fld>
            <a:endParaRPr lang="en-US" altLang="en-US">
              <a:solidFill>
                <a:srgbClr val="000000"/>
              </a:solidFill>
            </a:endParaRPr>
          </a:p>
        </p:txBody>
      </p:sp>
    </p:spTree>
    <p:custDataLst>
      <p:tags r:id="rId1"/>
    </p:custDataLst>
    <p:extLst>
      <p:ext uri="{BB962C8B-B14F-4D97-AF65-F5344CB8AC3E}">
        <p14:creationId xmlns:p14="http://schemas.microsoft.com/office/powerpoint/2010/main" val="2832634652"/>
      </p:ext>
    </p:extLst>
  </p:cSld>
  <p:clrMapOvr>
    <a:masterClrMapping/>
  </p:clrMapOvr>
  <p:transition xmlns:p14="http://schemas.microsoft.com/office/powerpoint/2010/main" advTm="2884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rgbClr val="006633"/>
                </a:solidFill>
              </a:rPr>
              <a:t>Integrated Memory Partitioning and Scheduling (IMPS)</a:t>
            </a:r>
            <a:endParaRPr lang="en-US" dirty="0"/>
          </a:p>
        </p:txBody>
      </p:sp>
      <p:sp>
        <p:nvSpPr>
          <p:cNvPr id="3" name="Content Placeholder 2"/>
          <p:cNvSpPr>
            <a:spLocks noGrp="1"/>
          </p:cNvSpPr>
          <p:nvPr>
            <p:ph idx="1"/>
          </p:nvPr>
        </p:nvSpPr>
        <p:spPr>
          <a:xfrm>
            <a:off x="228600" y="727047"/>
            <a:ext cx="8610600" cy="5339680"/>
          </a:xfrm>
        </p:spPr>
        <p:txBody>
          <a:bodyPr/>
          <a:lstStyle/>
          <a:p>
            <a:endParaRPr lang="en-US" sz="3000" dirty="0">
              <a:solidFill>
                <a:srgbClr val="0070C0"/>
              </a:solidFill>
            </a:endParaRPr>
          </a:p>
          <a:p>
            <a:r>
              <a:rPr lang="en-US" sz="3100" dirty="0">
                <a:solidFill>
                  <a:srgbClr val="FF0000"/>
                </a:solidFill>
              </a:rPr>
              <a:t>Always prioritize very low memory-intensity applications in the memory scheduler</a:t>
            </a:r>
          </a:p>
          <a:p>
            <a:pPr>
              <a:buNone/>
            </a:pPr>
            <a:endParaRPr lang="en-US" sz="3000" dirty="0">
              <a:solidFill>
                <a:srgbClr val="FF0000"/>
              </a:solidFill>
            </a:endParaRPr>
          </a:p>
          <a:p>
            <a:pPr>
              <a:buNone/>
            </a:pPr>
            <a:endParaRPr lang="en-US" sz="3000" dirty="0"/>
          </a:p>
          <a:p>
            <a:r>
              <a:rPr lang="en-US" sz="3100" dirty="0">
                <a:solidFill>
                  <a:srgbClr val="0070C0"/>
                </a:solidFill>
              </a:rPr>
              <a:t>Use memory channel partitioning to mitigate interference between other applications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209</a:t>
            </a:fld>
            <a:endParaRPr lang="en-US" altLang="en-US">
              <a:solidFill>
                <a:srgbClr val="000000"/>
              </a:solidFill>
            </a:endParaRPr>
          </a:p>
        </p:txBody>
      </p:sp>
    </p:spTree>
    <p:extLst>
      <p:ext uri="{BB962C8B-B14F-4D97-AF65-F5344CB8AC3E}">
        <p14:creationId xmlns:p14="http://schemas.microsoft.com/office/powerpoint/2010/main" val="394140590"/>
      </p:ext>
    </p:extLst>
  </p:cSld>
  <p:clrMapOvr>
    <a:masterClrMapping/>
  </p:clrMapOvr>
  <p:transition xmlns:p14="http://schemas.microsoft.com/office/powerpoint/2010/main" advTm="20576"/>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QoS</a:t>
            </a:r>
            <a:r>
              <a:rPr lang="en-US" dirty="0" smtClean="0"/>
              <a:t>-Aware Memory Scheduling</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How to schedule requests to provide</a:t>
            </a:r>
          </a:p>
          <a:p>
            <a:pPr lvl="1"/>
            <a:r>
              <a:rPr lang="en-US" dirty="0" smtClean="0"/>
              <a:t>High system performance</a:t>
            </a:r>
          </a:p>
          <a:p>
            <a:pPr lvl="1"/>
            <a:r>
              <a:rPr lang="en-US" dirty="0" smtClean="0"/>
              <a:t>High fairness to applications</a:t>
            </a:r>
          </a:p>
          <a:p>
            <a:pPr lvl="1"/>
            <a:r>
              <a:rPr lang="en-US" dirty="0" smtClean="0"/>
              <a:t>Configurability to system software </a:t>
            </a:r>
          </a:p>
          <a:p>
            <a:pPr lvl="1"/>
            <a:endParaRPr lang="en-US" dirty="0"/>
          </a:p>
          <a:p>
            <a:r>
              <a:rPr lang="en-US" dirty="0" smtClean="0"/>
              <a:t>Memory controller needs to be aware of threads</a:t>
            </a:r>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21</a:t>
            </a:fld>
            <a:endParaRPr lang="en-US" altLang="en-US"/>
          </a:p>
        </p:txBody>
      </p:sp>
      <p:sp>
        <p:nvSpPr>
          <p:cNvPr id="15" name="Rounded Rectangle 14"/>
          <p:cNvSpPr/>
          <p:nvPr/>
        </p:nvSpPr>
        <p:spPr>
          <a:xfrm>
            <a:off x="2209800" y="1981201"/>
            <a:ext cx="1447800" cy="838200"/>
          </a:xfrm>
          <a:prstGeom prst="roundRect">
            <a:avLst/>
          </a:prstGeom>
          <a:noFill/>
          <a:ln w="31750" cap="flat" cmpd="sng" algn="ctr">
            <a:solidFill>
              <a:sysClr val="windowText" lastClr="000000"/>
            </a:solidFill>
            <a:prstDash val="sysDot"/>
          </a:ln>
          <a:effectLst/>
        </p:spPr>
        <p:txBody>
          <a:bodyPr lIns="91402" tIns="45702" rIns="91402" bIns="45702" rtlCol="0" anchor="ctr"/>
          <a:lstStyle/>
          <a:p>
            <a:pPr algn="ctr">
              <a:defRPr/>
            </a:pPr>
            <a:endParaRPr lang="en-US" kern="0">
              <a:solidFill>
                <a:sysClr val="window" lastClr="FFFFFF"/>
              </a:solidFill>
              <a:latin typeface="Calibri"/>
            </a:endParaRPr>
          </a:p>
        </p:txBody>
      </p:sp>
      <p:sp>
        <p:nvSpPr>
          <p:cNvPr id="16" name="Rectangle 15"/>
          <p:cNvSpPr/>
          <p:nvPr/>
        </p:nvSpPr>
        <p:spPr>
          <a:xfrm>
            <a:off x="2286000" y="2095501"/>
            <a:ext cx="1295400" cy="60960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45702" rIns="0" bIns="45702" rtlCol="0" anchor="ctr"/>
          <a:lstStyle/>
          <a:p>
            <a:pPr algn="ctr">
              <a:lnSpc>
                <a:spcPct val="90000"/>
              </a:lnSpc>
              <a:defRPr/>
            </a:pPr>
            <a:r>
              <a:rPr lang="en-US" sz="2200" kern="0" dirty="0">
                <a:solidFill>
                  <a:sysClr val="window" lastClr="FFFFFF"/>
                </a:solidFill>
                <a:latin typeface="Calibri"/>
              </a:rPr>
              <a:t>Memory Controller</a:t>
            </a:r>
          </a:p>
        </p:txBody>
      </p:sp>
      <p:sp>
        <p:nvSpPr>
          <p:cNvPr id="17" name="Rectangle 16"/>
          <p:cNvSpPr/>
          <p:nvPr/>
        </p:nvSpPr>
        <p:spPr>
          <a:xfrm>
            <a:off x="7620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sp>
        <p:nvSpPr>
          <p:cNvPr id="18" name="Rectangle 17"/>
          <p:cNvSpPr/>
          <p:nvPr/>
        </p:nvSpPr>
        <p:spPr>
          <a:xfrm>
            <a:off x="14478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sp>
        <p:nvSpPr>
          <p:cNvPr id="19" name="Rectangle 18"/>
          <p:cNvSpPr/>
          <p:nvPr/>
        </p:nvSpPr>
        <p:spPr>
          <a:xfrm>
            <a:off x="7620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sp>
        <p:nvSpPr>
          <p:cNvPr id="20" name="Rectangle 19"/>
          <p:cNvSpPr/>
          <p:nvPr/>
        </p:nvSpPr>
        <p:spPr>
          <a:xfrm>
            <a:off x="14478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grpSp>
        <p:nvGrpSpPr>
          <p:cNvPr id="21" name="Group 20"/>
          <p:cNvGrpSpPr/>
          <p:nvPr/>
        </p:nvGrpSpPr>
        <p:grpSpPr>
          <a:xfrm>
            <a:off x="3759696" y="2132856"/>
            <a:ext cx="1676400" cy="457200"/>
            <a:chOff x="5105400" y="1866900"/>
            <a:chExt cx="1676400" cy="457200"/>
          </a:xfrm>
        </p:grpSpPr>
        <p:sp>
          <p:nvSpPr>
            <p:cNvPr id="22" name="Left-Right Arrow 21"/>
            <p:cNvSpPr/>
            <p:nvPr/>
          </p:nvSpPr>
          <p:spPr>
            <a:xfrm>
              <a:off x="5105400" y="1978270"/>
              <a:ext cx="457200" cy="234460"/>
            </a:xfrm>
            <a:prstGeom prst="leftRightArrow">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23" name="Rectangle 22"/>
            <p:cNvSpPr/>
            <p:nvPr/>
          </p:nvSpPr>
          <p:spPr>
            <a:xfrm>
              <a:off x="5715000" y="1866900"/>
              <a:ext cx="1066800"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000" kern="0" dirty="0">
                  <a:solidFill>
                    <a:sysClr val="window" lastClr="FFFFFF"/>
                  </a:solidFill>
                  <a:latin typeface="Calibri"/>
                </a:rPr>
                <a:t>Memory</a:t>
              </a:r>
            </a:p>
          </p:txBody>
        </p:sp>
      </p:grpSp>
      <p:cxnSp>
        <p:nvCxnSpPr>
          <p:cNvPr id="24" name="Curved Connector 23"/>
          <p:cNvCxnSpPr>
            <a:stCxn id="16" idx="0"/>
          </p:cNvCxnSpPr>
          <p:nvPr/>
        </p:nvCxnSpPr>
        <p:spPr>
          <a:xfrm rot="5400000" flipH="1" flipV="1">
            <a:off x="3011025" y="1525117"/>
            <a:ext cx="493067" cy="647700"/>
          </a:xfrm>
          <a:prstGeom prst="curvedConnector2">
            <a:avLst/>
          </a:prstGeom>
          <a:noFill/>
          <a:ln w="19050" cap="flat" cmpd="sng" algn="ctr">
            <a:solidFill>
              <a:srgbClr val="FF0000"/>
            </a:solidFill>
            <a:prstDash val="solid"/>
            <a:tailEnd type="arrow" w="lg" len="lg"/>
          </a:ln>
          <a:effectLst/>
        </p:spPr>
      </p:cxnSp>
      <p:sp>
        <p:nvSpPr>
          <p:cNvPr id="26" name="TextBox 25"/>
          <p:cNvSpPr txBox="1"/>
          <p:nvPr/>
        </p:nvSpPr>
        <p:spPr>
          <a:xfrm>
            <a:off x="3635896" y="1196752"/>
            <a:ext cx="4086944" cy="830997"/>
          </a:xfrm>
          <a:prstGeom prst="rect">
            <a:avLst/>
          </a:prstGeom>
          <a:noFill/>
        </p:spPr>
        <p:txBody>
          <a:bodyPr wrap="square" lIns="91402" tIns="45702" rIns="91402" bIns="45702" rtlCol="0">
            <a:spAutoFit/>
          </a:bodyPr>
          <a:lstStyle/>
          <a:p>
            <a:pPr>
              <a:defRPr/>
            </a:pPr>
            <a:r>
              <a:rPr lang="en-US" sz="2400" i="1" kern="0" dirty="0">
                <a:solidFill>
                  <a:srgbClr val="FF0000"/>
                </a:solidFill>
              </a:rPr>
              <a:t>Resolves memory contention by scheduling requests</a:t>
            </a:r>
          </a:p>
        </p:txBody>
      </p:sp>
    </p:spTree>
    <p:extLst>
      <p:ext uri="{BB962C8B-B14F-4D97-AF65-F5344CB8AC3E}">
        <p14:creationId xmlns:p14="http://schemas.microsoft.com/office/powerpoint/2010/main" val="5256344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6"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Hardware Cost</a:t>
            </a:r>
          </a:p>
        </p:txBody>
      </p:sp>
      <p:sp>
        <p:nvSpPr>
          <p:cNvPr id="27651" name="Content Placeholder 2"/>
          <p:cNvSpPr>
            <a:spLocks noGrp="1"/>
          </p:cNvSpPr>
          <p:nvPr>
            <p:ph idx="1"/>
          </p:nvPr>
        </p:nvSpPr>
        <p:spPr>
          <a:xfrm>
            <a:off x="228600" y="1058008"/>
            <a:ext cx="8610600" cy="5339680"/>
          </a:xfrm>
        </p:spPr>
        <p:txBody>
          <a:bodyPr/>
          <a:lstStyle/>
          <a:p>
            <a:pPr eaLnBrk="1" hangingPunct="1"/>
            <a:r>
              <a:rPr lang="en-US" sz="2600" dirty="0">
                <a:solidFill>
                  <a:srgbClr val="0070C0"/>
                </a:solidFill>
              </a:rPr>
              <a:t>Memory Channel Partitioning (MCP)</a:t>
            </a:r>
            <a:endParaRPr lang="en-US" sz="2600" dirty="0"/>
          </a:p>
          <a:p>
            <a:pPr lvl="1" eaLnBrk="1" hangingPunct="1"/>
            <a:r>
              <a:rPr lang="en-US" sz="2600" dirty="0"/>
              <a:t>Only profiling counters in hardware</a:t>
            </a:r>
          </a:p>
          <a:p>
            <a:pPr lvl="1" eaLnBrk="1" hangingPunct="1"/>
            <a:r>
              <a:rPr lang="en-US" sz="2600" dirty="0"/>
              <a:t>No modifications to memory scheduling logic</a:t>
            </a:r>
          </a:p>
          <a:p>
            <a:pPr lvl="1" eaLnBrk="1" hangingPunct="1"/>
            <a:r>
              <a:rPr lang="en-US" sz="2600" dirty="0"/>
              <a:t>1.5 KB storage cost for a 24-core, 4-channel system</a:t>
            </a:r>
          </a:p>
          <a:p>
            <a:pPr lvl="1" eaLnBrk="1" hangingPunct="1">
              <a:buNone/>
            </a:pPr>
            <a:endParaRPr lang="en-US" sz="2600" dirty="0"/>
          </a:p>
          <a:p>
            <a:pPr eaLnBrk="1" hangingPunct="1"/>
            <a:r>
              <a:rPr lang="en-US" sz="2600" dirty="0">
                <a:solidFill>
                  <a:srgbClr val="0070C0"/>
                </a:solidFill>
              </a:rPr>
              <a:t>Integrated Memory Partitioning and Scheduling (IMPS)</a:t>
            </a:r>
          </a:p>
          <a:p>
            <a:pPr lvl="1" eaLnBrk="1" hangingPunct="1"/>
            <a:r>
              <a:rPr lang="en-US" sz="2600" dirty="0"/>
              <a:t>A single bit per request</a:t>
            </a:r>
          </a:p>
          <a:p>
            <a:pPr lvl="1" eaLnBrk="1" hangingPunct="1"/>
            <a:r>
              <a:rPr lang="en-US" sz="2600" dirty="0"/>
              <a:t>Scheduler prioritizes based on this single bit</a:t>
            </a:r>
          </a:p>
        </p:txBody>
      </p:sp>
      <p:sp>
        <p:nvSpPr>
          <p:cNvPr id="4" name="Slide Number Placeholder 3"/>
          <p:cNvSpPr>
            <a:spLocks noGrp="1"/>
          </p:cNvSpPr>
          <p:nvPr>
            <p:ph type="sldNum" sz="quarter" idx="11"/>
          </p:nvPr>
        </p:nvSpPr>
        <p:spPr/>
        <p:txBody>
          <a:bodyPr/>
          <a:lstStyle/>
          <a:p>
            <a:pPr>
              <a:defRPr/>
            </a:pPr>
            <a:fld id="{BBFEC375-B410-4E11-8A0D-36D515DA3939}" type="slidenum">
              <a:rPr lang="en-US" altLang="en-US">
                <a:solidFill>
                  <a:srgbClr val="000000"/>
                </a:solidFill>
              </a:rPr>
              <a:pPr>
                <a:defRPr/>
              </a:pPr>
              <a:t>210</a:t>
            </a:fld>
            <a:endParaRPr lang="en-US" altLang="en-US">
              <a:solidFill>
                <a:srgbClr val="000000"/>
              </a:solidFill>
            </a:endParaRPr>
          </a:p>
        </p:txBody>
      </p:sp>
    </p:spTree>
    <p:custDataLst>
      <p:tags r:id="rId1"/>
    </p:custDataLst>
    <p:extLst>
      <p:ext uri="{BB962C8B-B14F-4D97-AF65-F5344CB8AC3E}">
        <p14:creationId xmlns:p14="http://schemas.microsoft.com/office/powerpoint/2010/main" val="3857422301"/>
      </p:ext>
    </p:extLst>
  </p:cSld>
  <p:clrMapOvr>
    <a:masterClrMapping/>
  </p:clrMapOvr>
  <p:transition xmlns:p14="http://schemas.microsoft.com/office/powerpoint/2010/main" advTm="3581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251520" y="908720"/>
            <a:ext cx="8610600" cy="5339680"/>
          </a:xfrm>
        </p:spPr>
        <p:txBody>
          <a:bodyPr/>
          <a:lstStyle/>
          <a:p>
            <a:pPr lvl="0">
              <a:buClr>
                <a:srgbClr val="CC9900"/>
              </a:buClr>
            </a:pPr>
            <a:r>
              <a:rPr lang="en-US" dirty="0" smtClean="0">
                <a:solidFill>
                  <a:srgbClr val="0070C0"/>
                </a:solidFill>
              </a:rPr>
              <a:t>Simulation Model</a:t>
            </a:r>
          </a:p>
          <a:p>
            <a:pPr lvl="1">
              <a:buClr>
                <a:srgbClr val="CC9900"/>
              </a:buClr>
            </a:pPr>
            <a:r>
              <a:rPr lang="en-US" dirty="0" smtClean="0">
                <a:solidFill>
                  <a:srgbClr val="000000"/>
                </a:solidFill>
              </a:rPr>
              <a:t>24 cores, 4 channels, 4 banks/channel</a:t>
            </a:r>
          </a:p>
          <a:p>
            <a:pPr lvl="1">
              <a:buClr>
                <a:srgbClr val="CC9900"/>
              </a:buClr>
            </a:pPr>
            <a:r>
              <a:rPr lang="en-US" dirty="0" smtClean="0">
                <a:solidFill>
                  <a:srgbClr val="000000"/>
                </a:solidFill>
              </a:rPr>
              <a:t>Core Model</a:t>
            </a:r>
          </a:p>
          <a:p>
            <a:pPr lvl="2">
              <a:buClr>
                <a:srgbClr val="CC9900"/>
              </a:buClr>
            </a:pPr>
            <a:r>
              <a:rPr lang="en-US" dirty="0" smtClean="0">
                <a:solidFill>
                  <a:srgbClr val="000000"/>
                </a:solidFill>
              </a:rPr>
              <a:t>Out-of-order, 128-entry instruction window</a:t>
            </a:r>
          </a:p>
          <a:p>
            <a:pPr lvl="2">
              <a:buClr>
                <a:srgbClr val="CC9900"/>
              </a:buClr>
            </a:pPr>
            <a:r>
              <a:rPr lang="en-US" dirty="0" smtClean="0">
                <a:solidFill>
                  <a:srgbClr val="000000"/>
                </a:solidFill>
              </a:rPr>
              <a:t>512 KB L2 cache/core</a:t>
            </a:r>
          </a:p>
          <a:p>
            <a:pPr lvl="1">
              <a:buClr>
                <a:srgbClr val="CC9900"/>
              </a:buClr>
            </a:pPr>
            <a:r>
              <a:rPr lang="en-US" dirty="0" smtClean="0">
                <a:solidFill>
                  <a:srgbClr val="000000"/>
                </a:solidFill>
              </a:rPr>
              <a:t>Memory Model – DDR2</a:t>
            </a:r>
          </a:p>
          <a:p>
            <a:pPr lvl="1">
              <a:buClr>
                <a:srgbClr val="CC9900"/>
              </a:buClr>
              <a:buNone/>
            </a:pPr>
            <a:endParaRPr lang="en-US" dirty="0" smtClean="0">
              <a:solidFill>
                <a:srgbClr val="000000"/>
              </a:solidFill>
            </a:endParaRPr>
          </a:p>
          <a:p>
            <a:pPr>
              <a:buClr>
                <a:srgbClr val="CC9900"/>
              </a:buClr>
            </a:pPr>
            <a:r>
              <a:rPr lang="en-US" dirty="0" smtClean="0">
                <a:solidFill>
                  <a:srgbClr val="0070C0"/>
                </a:solidFill>
              </a:rPr>
              <a:t>Workloads</a:t>
            </a:r>
          </a:p>
          <a:p>
            <a:pPr lvl="1">
              <a:buClr>
                <a:srgbClr val="CC9900"/>
              </a:buClr>
            </a:pPr>
            <a:r>
              <a:rPr lang="en-US" dirty="0" smtClean="0">
                <a:solidFill>
                  <a:srgbClr val="000000"/>
                </a:solidFill>
              </a:rPr>
              <a:t>240 SPEC CPU 2006 </a:t>
            </a:r>
            <a:r>
              <a:rPr lang="en-US" dirty="0" err="1" smtClean="0">
                <a:solidFill>
                  <a:srgbClr val="000000"/>
                </a:solidFill>
              </a:rPr>
              <a:t>multiprogrammed</a:t>
            </a:r>
            <a:r>
              <a:rPr lang="en-US" dirty="0" smtClean="0">
                <a:solidFill>
                  <a:srgbClr val="000000"/>
                </a:solidFill>
              </a:rPr>
              <a:t> workloads  (categorized based on memory intensity)</a:t>
            </a:r>
          </a:p>
          <a:p>
            <a:pPr lvl="1">
              <a:buClr>
                <a:srgbClr val="CC9900"/>
              </a:buClr>
              <a:buNone/>
            </a:pPr>
            <a:endParaRPr lang="en-US" dirty="0" smtClean="0">
              <a:solidFill>
                <a:srgbClr val="000000"/>
              </a:solidFill>
            </a:endParaRPr>
          </a:p>
          <a:p>
            <a:pPr>
              <a:buClr>
                <a:srgbClr val="CC9900"/>
              </a:buClr>
            </a:pPr>
            <a:r>
              <a:rPr lang="en-US" dirty="0" smtClean="0">
                <a:solidFill>
                  <a:srgbClr val="0070C0"/>
                </a:solidFill>
              </a:rPr>
              <a:t>Metrics</a:t>
            </a:r>
          </a:p>
          <a:p>
            <a:pPr lvl="1">
              <a:buClr>
                <a:srgbClr val="CC9900"/>
              </a:buClr>
            </a:pPr>
            <a:r>
              <a:rPr lang="en-US" dirty="0" smtClean="0"/>
              <a:t>Sy</a:t>
            </a:r>
            <a:r>
              <a:rPr lang="en-US" dirty="0" smtClean="0">
                <a:solidFill>
                  <a:srgbClr val="000000"/>
                </a:solidFill>
              </a:rPr>
              <a:t>stem</a:t>
            </a:r>
            <a:r>
              <a:rPr lang="en-US" dirty="0" smtClean="0"/>
              <a:t> Performance</a:t>
            </a:r>
          </a:p>
          <a:p>
            <a:pPr>
              <a:buNone/>
            </a:pPr>
            <a:r>
              <a:rPr lang="en-US" dirty="0" smtClean="0"/>
              <a:t> </a:t>
            </a:r>
          </a:p>
          <a:p>
            <a:pPr lvl="1">
              <a:buNone/>
            </a:pPr>
            <a:endParaRPr lang="en-US" dirty="0" smtClean="0"/>
          </a:p>
          <a:p>
            <a:pPr lvl="1">
              <a:buNone/>
            </a:pPr>
            <a:endParaRPr lang="en-US" dirty="0" smtClean="0"/>
          </a:p>
          <a:p>
            <a:pPr>
              <a:buClr>
                <a:srgbClr val="CC9900"/>
              </a:buClr>
            </a:pPr>
            <a:endParaRPr lang="en-US" dirty="0" smtClean="0">
              <a:solidFill>
                <a:srgbClr val="000000"/>
              </a:solidFill>
            </a:endParaRPr>
          </a:p>
          <a:p>
            <a:pPr lvl="2">
              <a:buClr>
                <a:srgbClr val="CC9900"/>
              </a:buClr>
            </a:pPr>
            <a:endParaRPr lang="en-US" dirty="0" smtClean="0">
              <a:solidFill>
                <a:srgbClr val="000000"/>
              </a:solidFill>
            </a:endParaRPr>
          </a:p>
          <a:p>
            <a:pPr lvl="1">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211</a:t>
            </a:fld>
            <a:endParaRPr lang="en-US" altLang="en-US">
              <a:solidFill>
                <a:srgbClr val="000000"/>
              </a:solidFill>
            </a:endParaRPr>
          </a:p>
        </p:txBody>
      </p:sp>
      <p:graphicFrame>
        <p:nvGraphicFramePr>
          <p:cNvPr id="1030" name="Object 6"/>
          <p:cNvGraphicFramePr>
            <a:graphicFrameLocks noChangeAspect="1"/>
          </p:cNvGraphicFramePr>
          <p:nvPr/>
        </p:nvGraphicFramePr>
        <p:xfrm>
          <a:off x="3671664" y="5550251"/>
          <a:ext cx="3276600" cy="723900"/>
        </p:xfrm>
        <a:graphic>
          <a:graphicData uri="http://schemas.openxmlformats.org/presentationml/2006/ole">
            <mc:AlternateContent xmlns:mc="http://schemas.openxmlformats.org/markup-compatibility/2006">
              <mc:Choice xmlns:v="urn:schemas-microsoft-com:vml" Requires="v">
                <p:oleObj spid="_x0000_s880662" name="Equation" r:id="rId5" imgW="2057400" imgH="457200" progId="Equation.3">
                  <p:embed/>
                </p:oleObj>
              </mc:Choice>
              <mc:Fallback>
                <p:oleObj name="Equation" r:id="rId5" imgW="20574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1664" y="5550251"/>
                        <a:ext cx="32766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265412222"/>
      </p:ext>
    </p:extLst>
  </p:cSld>
  <p:clrMapOvr>
    <a:masterClrMapping/>
  </p:clrMapOvr>
  <p:transition xmlns:p14="http://schemas.microsoft.com/office/powerpoint/2010/main" advTm="2355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on Memory Scheduling</a:t>
            </a:r>
            <a:endParaRPr lang="en-US" dirty="0"/>
          </a:p>
        </p:txBody>
      </p:sp>
      <p:sp>
        <p:nvSpPr>
          <p:cNvPr id="3" name="Content Placeholder 2"/>
          <p:cNvSpPr>
            <a:spLocks noGrp="1"/>
          </p:cNvSpPr>
          <p:nvPr>
            <p:ph idx="1"/>
          </p:nvPr>
        </p:nvSpPr>
        <p:spPr>
          <a:xfrm>
            <a:off x="228600" y="1095330"/>
            <a:ext cx="8610600" cy="5339680"/>
          </a:xfrm>
        </p:spPr>
        <p:txBody>
          <a:bodyPr/>
          <a:lstStyle/>
          <a:p>
            <a:r>
              <a:rPr lang="en-US" dirty="0" smtClean="0">
                <a:solidFill>
                  <a:srgbClr val="0070C0"/>
                </a:solidFill>
              </a:rPr>
              <a:t>FR-FCFS</a:t>
            </a:r>
            <a:r>
              <a:rPr lang="en-US" sz="2100" dirty="0">
                <a:solidFill>
                  <a:srgbClr val="0070C0"/>
                </a:solidFill>
              </a:rPr>
              <a:t> </a:t>
            </a:r>
            <a:r>
              <a:rPr lang="en-US" sz="1700" dirty="0"/>
              <a:t>[</a:t>
            </a:r>
            <a:r>
              <a:rPr lang="en-US" sz="1700" dirty="0" err="1"/>
              <a:t>Zuravleff</a:t>
            </a:r>
            <a:r>
              <a:rPr lang="en-US" sz="1700" dirty="0"/>
              <a:t> et al., US Patent 1997, </a:t>
            </a:r>
            <a:r>
              <a:rPr lang="en-US" sz="1700" dirty="0" err="1"/>
              <a:t>Rixner</a:t>
            </a:r>
            <a:r>
              <a:rPr lang="en-US" sz="1700" dirty="0"/>
              <a:t> et al., ISCA 2000]</a:t>
            </a:r>
          </a:p>
          <a:p>
            <a:pPr lvl="1"/>
            <a:r>
              <a:rPr lang="en-US" sz="2100" dirty="0"/>
              <a:t>Prioritizes row-buffer hits and older requests</a:t>
            </a:r>
          </a:p>
          <a:p>
            <a:pPr lvl="1"/>
            <a:r>
              <a:rPr lang="en-US" sz="2100" dirty="0"/>
              <a:t>Application-unaware</a:t>
            </a:r>
          </a:p>
          <a:p>
            <a:pPr lvl="1">
              <a:buNone/>
            </a:pPr>
            <a:endParaRPr lang="en-US" sz="2000" dirty="0"/>
          </a:p>
          <a:p>
            <a:pPr lvl="1">
              <a:buNone/>
            </a:pPr>
            <a:endParaRPr lang="en-US" sz="2000" dirty="0"/>
          </a:p>
          <a:p>
            <a:r>
              <a:rPr lang="en-US" dirty="0" smtClean="0">
                <a:solidFill>
                  <a:srgbClr val="0070C0"/>
                </a:solidFill>
              </a:rPr>
              <a:t>ATLAS</a:t>
            </a:r>
            <a:r>
              <a:rPr lang="en-US" sz="2100" dirty="0">
                <a:solidFill>
                  <a:srgbClr val="0070C0"/>
                </a:solidFill>
              </a:rPr>
              <a:t> </a:t>
            </a:r>
            <a:r>
              <a:rPr lang="en-US" sz="1700" dirty="0"/>
              <a:t>[Kim et al., HPCA 2010]</a:t>
            </a:r>
          </a:p>
          <a:p>
            <a:pPr lvl="1"/>
            <a:r>
              <a:rPr lang="en-US" sz="2100" dirty="0"/>
              <a:t>Prioritizes applications  with low memory-intensity</a:t>
            </a:r>
          </a:p>
          <a:p>
            <a:pPr lvl="1">
              <a:buNone/>
            </a:pPr>
            <a:endParaRPr lang="en-US" dirty="0" smtClean="0"/>
          </a:p>
          <a:p>
            <a:pPr lvl="1">
              <a:buNone/>
            </a:pPr>
            <a:endParaRPr lang="en-US" sz="2000" dirty="0"/>
          </a:p>
          <a:p>
            <a:r>
              <a:rPr lang="en-US" dirty="0" smtClean="0">
                <a:solidFill>
                  <a:srgbClr val="0070C0"/>
                </a:solidFill>
              </a:rPr>
              <a:t>TCM</a:t>
            </a:r>
            <a:r>
              <a:rPr lang="en-US" sz="2100" dirty="0">
                <a:solidFill>
                  <a:srgbClr val="0070C0"/>
                </a:solidFill>
              </a:rPr>
              <a:t> </a:t>
            </a:r>
            <a:r>
              <a:rPr lang="en-US" sz="1700" dirty="0"/>
              <a:t>[Kim et al., MICRO 2010]</a:t>
            </a:r>
          </a:p>
          <a:p>
            <a:pPr lvl="1"/>
            <a:r>
              <a:rPr lang="en-US" sz="2100" dirty="0"/>
              <a:t>Always prioritizes low memory-intensity applications</a:t>
            </a:r>
          </a:p>
          <a:p>
            <a:pPr lvl="1"/>
            <a:r>
              <a:rPr lang="en-US" sz="2100" dirty="0"/>
              <a:t>Shuffles request priorities of high memory-intensity applications</a:t>
            </a:r>
          </a:p>
          <a:p>
            <a:pPr lvl="1">
              <a:buNone/>
            </a:pPr>
            <a:endParaRPr lang="en-US" sz="2100" dirty="0"/>
          </a:p>
          <a:p>
            <a:endParaRPr lang="en-US" sz="2100" dirty="0"/>
          </a:p>
          <a:p>
            <a:pPr lvl="1"/>
            <a:endParaRPr lang="en-US" sz="21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212</a:t>
            </a:fld>
            <a:endParaRPr lang="en-US" altLang="en-US">
              <a:solidFill>
                <a:srgbClr val="000000"/>
              </a:solidFill>
            </a:endParaRPr>
          </a:p>
        </p:txBody>
      </p:sp>
    </p:spTree>
    <p:custDataLst>
      <p:tags r:id="rId1"/>
    </p:custDataLst>
    <p:extLst>
      <p:ext uri="{BB962C8B-B14F-4D97-AF65-F5344CB8AC3E}">
        <p14:creationId xmlns:p14="http://schemas.microsoft.com/office/powerpoint/2010/main" val="1758461254"/>
      </p:ext>
    </p:extLst>
  </p:cSld>
  <p:clrMapOvr>
    <a:masterClrMapping/>
  </p:clrMapOvr>
  <p:transition xmlns:p14="http://schemas.microsoft.com/office/powerpoint/2010/main" advTm="4776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96" y="152401"/>
            <a:ext cx="8915400" cy="756320"/>
          </a:xfrm>
        </p:spPr>
        <p:txBody>
          <a:bodyPr/>
          <a:lstStyle/>
          <a:p>
            <a:r>
              <a:rPr lang="en-US" dirty="0" smtClean="0"/>
              <a:t>Comparison to Previous Scheduling Policies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213</a:t>
            </a:fld>
            <a:endParaRPr lang="en-US" altLang="en-US">
              <a:solidFill>
                <a:srgbClr val="000000"/>
              </a:solidFill>
            </a:endParaRPr>
          </a:p>
        </p:txBody>
      </p:sp>
      <p:sp>
        <p:nvSpPr>
          <p:cNvPr id="6" name="TextBox 5"/>
          <p:cNvSpPr txBox="1"/>
          <p:nvPr/>
        </p:nvSpPr>
        <p:spPr>
          <a:xfrm>
            <a:off x="5166725" y="2474236"/>
            <a:ext cx="576064" cy="373659"/>
          </a:xfrm>
          <a:prstGeom prst="rect">
            <a:avLst/>
          </a:prstGeom>
          <a:noFill/>
        </p:spPr>
        <p:txBody>
          <a:bodyPr wrap="square" lIns="91416" tIns="45709" rIns="91416" bIns="45709" rtlCol="0">
            <a:spAutoFit/>
          </a:bodyPr>
          <a:lstStyle/>
          <a:p>
            <a:pPr defTabSz="914165"/>
            <a:r>
              <a:rPr lang="en-US" dirty="0" smtClean="0">
                <a:solidFill>
                  <a:srgbClr val="FF0000"/>
                </a:solidFill>
                <a:latin typeface="Tahoma"/>
              </a:rPr>
              <a:t>1%</a:t>
            </a:r>
            <a:endParaRPr lang="en-US" dirty="0">
              <a:solidFill>
                <a:srgbClr val="FF0000"/>
              </a:solidFill>
              <a:latin typeface="Tahoma"/>
            </a:endParaRPr>
          </a:p>
        </p:txBody>
      </p:sp>
      <p:sp>
        <p:nvSpPr>
          <p:cNvPr id="7" name="TextBox 6"/>
          <p:cNvSpPr txBox="1"/>
          <p:nvPr/>
        </p:nvSpPr>
        <p:spPr>
          <a:xfrm>
            <a:off x="5873417" y="1860850"/>
            <a:ext cx="576064" cy="373659"/>
          </a:xfrm>
          <a:prstGeom prst="rect">
            <a:avLst/>
          </a:prstGeom>
          <a:noFill/>
        </p:spPr>
        <p:txBody>
          <a:bodyPr wrap="square" lIns="91416" tIns="45709" rIns="91416" bIns="45709" rtlCol="0">
            <a:spAutoFit/>
          </a:bodyPr>
          <a:lstStyle/>
          <a:p>
            <a:pPr defTabSz="914165"/>
            <a:r>
              <a:rPr lang="en-US" dirty="0" smtClean="0">
                <a:solidFill>
                  <a:srgbClr val="FF0000"/>
                </a:solidFill>
                <a:latin typeface="Tahoma"/>
              </a:rPr>
              <a:t>5%</a:t>
            </a:r>
            <a:endParaRPr lang="en-US" dirty="0">
              <a:solidFill>
                <a:srgbClr val="FF0000"/>
              </a:solidFill>
              <a:latin typeface="Tahoma"/>
            </a:endParaRPr>
          </a:p>
        </p:txBody>
      </p:sp>
      <p:cxnSp>
        <p:nvCxnSpPr>
          <p:cNvPr id="12" name="Straight Arrow Connector 11"/>
          <p:cNvCxnSpPr/>
          <p:nvPr/>
        </p:nvCxnSpPr>
        <p:spPr>
          <a:xfrm flipV="1">
            <a:off x="4764091" y="2703322"/>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750702" y="2127259"/>
            <a:ext cx="0" cy="792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 name="Chart 24"/>
          <p:cNvGraphicFramePr/>
          <p:nvPr/>
        </p:nvGraphicFramePr>
        <p:xfrm>
          <a:off x="720890" y="1340768"/>
          <a:ext cx="7920880" cy="4320480"/>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Straight Arrow Connector 26"/>
          <p:cNvCxnSpPr/>
          <p:nvPr/>
        </p:nvCxnSpPr>
        <p:spPr>
          <a:xfrm flipV="1">
            <a:off x="3419872" y="2687623"/>
            <a:ext cx="0" cy="11521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171997" y="2470425"/>
            <a:ext cx="648072" cy="373659"/>
          </a:xfrm>
          <a:prstGeom prst="rect">
            <a:avLst/>
          </a:prstGeom>
          <a:noFill/>
        </p:spPr>
        <p:txBody>
          <a:bodyPr wrap="square" lIns="91416" tIns="45709" rIns="91416" bIns="45709" rtlCol="0">
            <a:spAutoFit/>
          </a:bodyPr>
          <a:lstStyle/>
          <a:p>
            <a:pPr defTabSz="914165"/>
            <a:r>
              <a:rPr lang="en-US" dirty="0" smtClean="0">
                <a:solidFill>
                  <a:srgbClr val="FF0000"/>
                </a:solidFill>
                <a:latin typeface="Tahoma"/>
              </a:rPr>
              <a:t>7%</a:t>
            </a:r>
            <a:endParaRPr lang="en-US" dirty="0">
              <a:solidFill>
                <a:srgbClr val="FF0000"/>
              </a:solidFill>
              <a:latin typeface="Tahoma"/>
            </a:endParaRPr>
          </a:p>
        </p:txBody>
      </p:sp>
      <p:sp>
        <p:nvSpPr>
          <p:cNvPr id="31" name="TextBox 30"/>
          <p:cNvSpPr txBox="1"/>
          <p:nvPr/>
        </p:nvSpPr>
        <p:spPr>
          <a:xfrm>
            <a:off x="5868144" y="1843649"/>
            <a:ext cx="720080" cy="373659"/>
          </a:xfrm>
          <a:prstGeom prst="rect">
            <a:avLst/>
          </a:prstGeom>
          <a:noFill/>
        </p:spPr>
        <p:txBody>
          <a:bodyPr wrap="square" lIns="91416" tIns="45709" rIns="91416" bIns="45709" rtlCol="0">
            <a:spAutoFit/>
          </a:bodyPr>
          <a:lstStyle/>
          <a:p>
            <a:pPr defTabSz="914165"/>
            <a:r>
              <a:rPr lang="en-US" dirty="0" smtClean="0">
                <a:solidFill>
                  <a:srgbClr val="FF0000"/>
                </a:solidFill>
                <a:latin typeface="Tahoma"/>
              </a:rPr>
              <a:t>11%</a:t>
            </a:r>
            <a:endParaRPr lang="en-US" dirty="0">
              <a:solidFill>
                <a:srgbClr val="FF0000"/>
              </a:solidFill>
              <a:latin typeface="Tahoma"/>
            </a:endParaRPr>
          </a:p>
        </p:txBody>
      </p:sp>
      <p:cxnSp>
        <p:nvCxnSpPr>
          <p:cNvPr id="35" name="Straight Arrow Connector 34"/>
          <p:cNvCxnSpPr/>
          <p:nvPr/>
        </p:nvCxnSpPr>
        <p:spPr>
          <a:xfrm flipV="1">
            <a:off x="3419872" y="2108598"/>
            <a:ext cx="0" cy="17281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0" y="5551918"/>
            <a:ext cx="882047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kern="0" dirty="0">
                <a:solidFill>
                  <a:srgbClr val="0070C0"/>
                </a:solidFill>
                <a:latin typeface="Tahoma"/>
              </a:rPr>
              <a:t>Significant performance improvement over baseline FRFCFS</a:t>
            </a:r>
          </a:p>
        </p:txBody>
      </p:sp>
      <p:sp>
        <p:nvSpPr>
          <p:cNvPr id="16" name="Rectangle 15"/>
          <p:cNvSpPr/>
          <p:nvPr/>
        </p:nvSpPr>
        <p:spPr>
          <a:xfrm>
            <a:off x="171128" y="5410538"/>
            <a:ext cx="8649344"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kern="0" dirty="0">
                <a:solidFill>
                  <a:srgbClr val="FF0000"/>
                </a:solidFill>
                <a:latin typeface="Tahoma"/>
              </a:rPr>
              <a:t>Better system performance than the best previous scheduler </a:t>
            </a:r>
          </a:p>
          <a:p>
            <a:pPr algn="ctr" defTabSz="914165"/>
            <a:r>
              <a:rPr lang="en-US" sz="2400" kern="0" dirty="0">
                <a:solidFill>
                  <a:srgbClr val="FF0000"/>
                </a:solidFill>
                <a:latin typeface="Tahoma"/>
              </a:rPr>
              <a:t>at lower hardware cost </a:t>
            </a:r>
            <a:endParaRPr lang="en-US" dirty="0">
              <a:solidFill>
                <a:srgbClr val="FFFFFF"/>
              </a:solidFill>
              <a:latin typeface="Tahoma"/>
            </a:endParaRPr>
          </a:p>
        </p:txBody>
      </p:sp>
      <p:sp>
        <p:nvSpPr>
          <p:cNvPr id="18" name="Rectangle 17"/>
          <p:cNvSpPr/>
          <p:nvPr/>
        </p:nvSpPr>
        <p:spPr>
          <a:xfrm>
            <a:off x="323528" y="836712"/>
            <a:ext cx="882047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kern="0" dirty="0">
                <a:solidFill>
                  <a:srgbClr val="000000"/>
                </a:solidFill>
                <a:latin typeface="Tahoma"/>
              </a:rPr>
              <a:t>Averaged over 240 workloads</a:t>
            </a:r>
            <a:endParaRPr lang="en-US" dirty="0">
              <a:solidFill>
                <a:srgbClr val="000000"/>
              </a:solidFill>
              <a:latin typeface="Tahoma"/>
            </a:endParaRPr>
          </a:p>
        </p:txBody>
      </p:sp>
    </p:spTree>
    <p:custDataLst>
      <p:tags r:id="rId1"/>
    </p:custDataLst>
    <p:extLst>
      <p:ext uri="{BB962C8B-B14F-4D97-AF65-F5344CB8AC3E}">
        <p14:creationId xmlns:p14="http://schemas.microsoft.com/office/powerpoint/2010/main" val="1549251980"/>
      </p:ext>
    </p:extLst>
  </p:cSld>
  <p:clrMapOvr>
    <a:masterClrMapping/>
  </p:clrMapOvr>
  <p:transition xmlns:p14="http://schemas.microsoft.com/office/powerpoint/2010/main" advTm="4890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100000">
                                          <p:val>
                                            <p:strVal val="#ppt_x"/>
                                          </p:val>
                                        </p:tav>
                                      </p:tavLst>
                                    </p:anim>
                                    <p:anim calcmode="lin" valueType="num">
                                      <p:cBhvr>
                                        <p:cTn id="8" dur="500" fill="hold"/>
                                        <p:tgtEl>
                                          <p:spTgt spid="27"/>
                                        </p:tgtEl>
                                        <p:attrNameLst>
                                          <p:attrName>ppt_y</p:attrName>
                                        </p:attrNameLst>
                                      </p:cBhvr>
                                      <p:tavLst>
                                        <p:tav tm="0">
                                          <p:val>
                                            <p:strVal val="#ppt_y+#ppt_h/2"/>
                                          </p:val>
                                        </p:tav>
                                        <p:tav tm="100000">
                                          <p:val>
                                            <p:strVal val="#ppt_y"/>
                                          </p:val>
                                        </p:tav>
                                      </p:tavLst>
                                    </p:anim>
                                    <p:anim calcmode="lin" valueType="num">
                                      <p:cBhvr>
                                        <p:cTn id="9" dur="500" fill="hold"/>
                                        <p:tgtEl>
                                          <p:spTgt spid="27"/>
                                        </p:tgtEl>
                                        <p:attrNameLst>
                                          <p:attrName>ppt_w</p:attrName>
                                        </p:attrNameLst>
                                      </p:cBhvr>
                                      <p:tavLst>
                                        <p:tav tm="0">
                                          <p:val>
                                            <p:strVal val="#ppt_w"/>
                                          </p:val>
                                        </p:tav>
                                        <p:tav tm="100000">
                                          <p:val>
                                            <p:strVal val="#ppt_w"/>
                                          </p:val>
                                        </p:tav>
                                      </p:tavLst>
                                    </p:anim>
                                    <p:anim calcmode="lin" valueType="num">
                                      <p:cBhvr>
                                        <p:cTn id="10" dur="500" fill="hold"/>
                                        <p:tgtEl>
                                          <p:spTgt spid="27"/>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7"/>
                                        </p:tgtEl>
                                        <p:attrNameLst>
                                          <p:attrName>style.visibility</p:attrName>
                                        </p:attrNameLst>
                                      </p:cBhvr>
                                      <p:to>
                                        <p:strVal val="hidden"/>
                                      </p:to>
                                    </p:set>
                                  </p:childTnLst>
                                </p:cTn>
                              </p:par>
                            </p:childTnLst>
                          </p:cTn>
                        </p:par>
                        <p:par>
                          <p:cTn id="18" fill="hold">
                            <p:stCondLst>
                              <p:cond delay="0"/>
                            </p:stCondLst>
                            <p:childTnLst>
                              <p:par>
                                <p:cTn id="19" presetID="17" presetClass="entr" presetSubtype="4"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ppt_x</p:attrName>
                                        </p:attrNameLst>
                                      </p:cBhvr>
                                      <p:tavLst>
                                        <p:tav tm="0">
                                          <p:val>
                                            <p:strVal val="#ppt_x"/>
                                          </p:val>
                                        </p:tav>
                                        <p:tav tm="100000">
                                          <p:val>
                                            <p:strVal val="#ppt_x"/>
                                          </p:val>
                                        </p:tav>
                                      </p:tavLst>
                                    </p:anim>
                                    <p:anim calcmode="lin" valueType="num">
                                      <p:cBhvr>
                                        <p:cTn id="22" dur="500" fill="hold"/>
                                        <p:tgtEl>
                                          <p:spTgt spid="35"/>
                                        </p:tgtEl>
                                        <p:attrNameLst>
                                          <p:attrName>ppt_y</p:attrName>
                                        </p:attrNameLst>
                                      </p:cBhvr>
                                      <p:tavLst>
                                        <p:tav tm="0">
                                          <p:val>
                                            <p:strVal val="#ppt_y+#ppt_h/2"/>
                                          </p:val>
                                        </p:tav>
                                        <p:tav tm="100000">
                                          <p:val>
                                            <p:strVal val="#ppt_y"/>
                                          </p:val>
                                        </p:tav>
                                      </p:tavLst>
                                    </p:anim>
                                    <p:anim calcmode="lin" valueType="num">
                                      <p:cBhvr>
                                        <p:cTn id="23" dur="500" fill="hold"/>
                                        <p:tgtEl>
                                          <p:spTgt spid="35"/>
                                        </p:tgtEl>
                                        <p:attrNameLst>
                                          <p:attrName>ppt_w</p:attrName>
                                        </p:attrNameLst>
                                      </p:cBhvr>
                                      <p:tavLst>
                                        <p:tav tm="0">
                                          <p:val>
                                            <p:strVal val="#ppt_w"/>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30"/>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31"/>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35"/>
                                        </p:tgtEl>
                                        <p:attrNameLst>
                                          <p:attrName>style.visibility</p:attrName>
                                        </p:attrNameLst>
                                      </p:cBhvr>
                                      <p:to>
                                        <p:strVal val="hidden"/>
                                      </p:to>
                                    </p:set>
                                  </p:childTnLst>
                                </p:cTn>
                              </p:par>
                            </p:childTnLst>
                          </p:cTn>
                        </p:par>
                        <p:par>
                          <p:cTn id="40" fill="hold">
                            <p:stCondLst>
                              <p:cond delay="0"/>
                            </p:stCondLst>
                            <p:childTnLst>
                              <p:par>
                                <p:cTn id="41" presetID="1" presetClass="exit" presetSubtype="0" fill="hold" nodeType="afterEffect">
                                  <p:stCondLst>
                                    <p:cond delay="0"/>
                                  </p:stCondLst>
                                  <p:childTnLst>
                                    <p:set>
                                      <p:cBhvr>
                                        <p:cTn id="42" dur="1" fill="hold">
                                          <p:stCondLst>
                                            <p:cond delay="0"/>
                                          </p:stCondLst>
                                        </p:cTn>
                                        <p:tgtEl>
                                          <p:spTgt spid="38">
                                            <p:txEl>
                                              <p:pRg st="0" end="0"/>
                                            </p:txEl>
                                          </p:spTgt>
                                        </p:tgtEl>
                                        <p:attrNameLst>
                                          <p:attrName>style.visibility</p:attrName>
                                        </p:attrNameLst>
                                      </p:cBhvr>
                                      <p:to>
                                        <p:strVal val="hidden"/>
                                      </p:to>
                                    </p:set>
                                  </p:childTnLst>
                                </p:cTn>
                              </p:par>
                            </p:childTnLst>
                          </p:cTn>
                        </p:par>
                        <p:par>
                          <p:cTn id="43" fill="hold">
                            <p:stCondLst>
                              <p:cond delay="0"/>
                            </p:stCondLst>
                            <p:childTnLst>
                              <p:par>
                                <p:cTn id="44" presetID="17" presetClass="entr" presetSubtype="4"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ppt_x</p:attrName>
                                        </p:attrNameLst>
                                      </p:cBhvr>
                                      <p:tavLst>
                                        <p:tav tm="0">
                                          <p:val>
                                            <p:strVal val="#ppt_x"/>
                                          </p:val>
                                        </p:tav>
                                        <p:tav tm="100000">
                                          <p:val>
                                            <p:strVal val="#ppt_x"/>
                                          </p:val>
                                        </p:tav>
                                      </p:tavLst>
                                    </p:anim>
                                    <p:anim calcmode="lin" valueType="num">
                                      <p:cBhvr>
                                        <p:cTn id="47" dur="500" fill="hold"/>
                                        <p:tgtEl>
                                          <p:spTgt spid="12"/>
                                        </p:tgtEl>
                                        <p:attrNameLst>
                                          <p:attrName>ppt_y</p:attrName>
                                        </p:attrNameLst>
                                      </p:cBhvr>
                                      <p:tavLst>
                                        <p:tav tm="0">
                                          <p:val>
                                            <p:strVal val="#ppt_y+#ppt_h/2"/>
                                          </p:val>
                                        </p:tav>
                                        <p:tav tm="100000">
                                          <p:val>
                                            <p:strVal val="#ppt_y"/>
                                          </p:val>
                                        </p:tav>
                                      </p:tavLst>
                                    </p:anim>
                                    <p:anim calcmode="lin" valueType="num">
                                      <p:cBhvr>
                                        <p:cTn id="48" dur="500" fill="hold"/>
                                        <p:tgtEl>
                                          <p:spTgt spid="12"/>
                                        </p:tgtEl>
                                        <p:attrNameLst>
                                          <p:attrName>ppt_w</p:attrName>
                                        </p:attrNameLst>
                                      </p:cBhvr>
                                      <p:tavLst>
                                        <p:tav tm="0">
                                          <p:val>
                                            <p:strVal val="#ppt_w"/>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2"/>
                                        </p:tgtEl>
                                        <p:attrNameLst>
                                          <p:attrName>style.visibility</p:attrName>
                                        </p:attrNameLst>
                                      </p:cBhvr>
                                      <p:to>
                                        <p:strVal val="hidden"/>
                                      </p:to>
                                    </p:set>
                                  </p:childTnLst>
                                </p:cTn>
                              </p:par>
                            </p:childTnLst>
                          </p:cTn>
                        </p:par>
                        <p:par>
                          <p:cTn id="57" fill="hold">
                            <p:stCondLst>
                              <p:cond delay="0"/>
                            </p:stCondLst>
                            <p:childTnLst>
                              <p:par>
                                <p:cTn id="58" presetID="17" presetClass="entr" presetSubtype="4"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ppt_x</p:attrName>
                                        </p:attrNameLst>
                                      </p:cBhvr>
                                      <p:tavLst>
                                        <p:tav tm="0">
                                          <p:val>
                                            <p:strVal val="#ppt_x"/>
                                          </p:val>
                                        </p:tav>
                                        <p:tav tm="100000">
                                          <p:val>
                                            <p:strVal val="#ppt_x"/>
                                          </p:val>
                                        </p:tav>
                                      </p:tavLst>
                                    </p:anim>
                                    <p:anim calcmode="lin" valueType="num">
                                      <p:cBhvr>
                                        <p:cTn id="61" dur="500" fill="hold"/>
                                        <p:tgtEl>
                                          <p:spTgt spid="15"/>
                                        </p:tgtEl>
                                        <p:attrNameLst>
                                          <p:attrName>ppt_y</p:attrName>
                                        </p:attrNameLst>
                                      </p:cBhvr>
                                      <p:tavLst>
                                        <p:tav tm="0">
                                          <p:val>
                                            <p:strVal val="#ppt_y+#ppt_h/2"/>
                                          </p:val>
                                        </p:tav>
                                        <p:tav tm="100000">
                                          <p:val>
                                            <p:strVal val="#ppt_y"/>
                                          </p:val>
                                        </p:tav>
                                      </p:tavLst>
                                    </p:anim>
                                    <p:anim calcmode="lin" valueType="num">
                                      <p:cBhvr>
                                        <p:cTn id="62" dur="500" fill="hold"/>
                                        <p:tgtEl>
                                          <p:spTgt spid="15"/>
                                        </p:tgtEl>
                                        <p:attrNameLst>
                                          <p:attrName>ppt_w</p:attrName>
                                        </p:attrNameLst>
                                      </p:cBhvr>
                                      <p:tavLst>
                                        <p:tav tm="0">
                                          <p:val>
                                            <p:strVal val="#ppt_w"/>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6">
                                            <p:txEl>
                                              <p:pRg st="0" end="0"/>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0" grpId="0"/>
      <p:bldP spid="30" grpId="1"/>
      <p:bldP spid="31" grpId="0"/>
      <p:bldP spid="31" grpId="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214</a:t>
            </a:fld>
            <a:endParaRPr lang="en-US" altLang="en-US">
              <a:solidFill>
                <a:srgbClr val="000000"/>
              </a:solidFill>
            </a:endParaRPr>
          </a:p>
        </p:txBody>
      </p:sp>
      <p:graphicFrame>
        <p:nvGraphicFramePr>
          <p:cNvPr id="24" name="Chart 23"/>
          <p:cNvGraphicFramePr/>
          <p:nvPr/>
        </p:nvGraphicFramePr>
        <p:xfrm>
          <a:off x="1046413" y="1340769"/>
          <a:ext cx="6921241" cy="40081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p:nvPr/>
        </p:nvGraphicFramePr>
        <p:xfrm>
          <a:off x="1035812" y="1340768"/>
          <a:ext cx="6924041" cy="4013786"/>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Straight Arrow Connector 25"/>
          <p:cNvCxnSpPr/>
          <p:nvPr/>
        </p:nvCxnSpPr>
        <p:spPr>
          <a:xfrm flipV="1">
            <a:off x="3161774" y="1772816"/>
            <a:ext cx="0" cy="19442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410052" y="2276872"/>
            <a:ext cx="0" cy="12427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610046" y="2079509"/>
            <a:ext cx="0" cy="5413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Flowchart: Connector 33"/>
          <p:cNvSpPr/>
          <p:nvPr/>
        </p:nvSpPr>
        <p:spPr>
          <a:xfrm>
            <a:off x="3203848" y="1412776"/>
            <a:ext cx="648072" cy="648072"/>
          </a:xfrm>
          <a:prstGeom prst="flowChartConnector">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5" name="Rectangle 34"/>
          <p:cNvSpPr/>
          <p:nvPr/>
        </p:nvSpPr>
        <p:spPr>
          <a:xfrm>
            <a:off x="0" y="5229200"/>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kern="0" dirty="0">
                <a:solidFill>
                  <a:srgbClr val="0070C0"/>
                </a:solidFill>
                <a:latin typeface="Tahoma"/>
              </a:rPr>
              <a:t>IMPS improves performance regardless of scheduling policy</a:t>
            </a:r>
          </a:p>
          <a:p>
            <a:pPr algn="ctr" defTabSz="914165"/>
            <a:r>
              <a:rPr lang="en-US" sz="2400" kern="0" dirty="0">
                <a:solidFill>
                  <a:srgbClr val="FF0000"/>
                </a:solidFill>
                <a:latin typeface="Tahoma"/>
              </a:rPr>
              <a:t>Highest improvement over FRFCFS as IMPS designed for FRFCFS </a:t>
            </a:r>
            <a:endParaRPr lang="en-US" dirty="0">
              <a:solidFill>
                <a:srgbClr val="FFFFFF"/>
              </a:solidFill>
              <a:latin typeface="Tahoma"/>
            </a:endParaRPr>
          </a:p>
        </p:txBody>
      </p:sp>
      <p:sp>
        <p:nvSpPr>
          <p:cNvPr id="37" name="Title 1"/>
          <p:cNvSpPr>
            <a:spLocks noGrp="1"/>
          </p:cNvSpPr>
          <p:nvPr>
            <p:ph type="title"/>
          </p:nvPr>
        </p:nvSpPr>
        <p:spPr>
          <a:xfrm>
            <a:off x="228600" y="152401"/>
            <a:ext cx="8610600" cy="756320"/>
          </a:xfrm>
        </p:spPr>
        <p:txBody>
          <a:bodyPr/>
          <a:lstStyle/>
          <a:p>
            <a:r>
              <a:rPr lang="en-US" dirty="0" smtClean="0"/>
              <a:t>Interaction with Memory Scheduling</a:t>
            </a:r>
            <a:endParaRPr lang="en-US" dirty="0"/>
          </a:p>
        </p:txBody>
      </p:sp>
      <p:sp>
        <p:nvSpPr>
          <p:cNvPr id="11" name="Rectangle 10"/>
          <p:cNvSpPr/>
          <p:nvPr/>
        </p:nvSpPr>
        <p:spPr>
          <a:xfrm>
            <a:off x="323528" y="836712"/>
            <a:ext cx="882047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2400" kern="0" dirty="0">
                <a:solidFill>
                  <a:srgbClr val="000000"/>
                </a:solidFill>
                <a:latin typeface="Tahoma"/>
              </a:rPr>
              <a:t>Averaged over 240 workloads</a:t>
            </a:r>
            <a:endParaRPr lang="en-US" dirty="0">
              <a:solidFill>
                <a:srgbClr val="000000"/>
              </a:solidFill>
              <a:latin typeface="Tahoma"/>
            </a:endParaRPr>
          </a:p>
        </p:txBody>
      </p:sp>
    </p:spTree>
    <p:custDataLst>
      <p:tags r:id="rId1"/>
    </p:custDataLst>
    <p:extLst>
      <p:ext uri="{BB962C8B-B14F-4D97-AF65-F5344CB8AC3E}">
        <p14:creationId xmlns:p14="http://schemas.microsoft.com/office/powerpoint/2010/main" val="1309271777"/>
      </p:ext>
    </p:extLst>
  </p:cSld>
  <p:clrMapOvr>
    <a:masterClrMapping/>
  </p:clrMapOvr>
  <p:transition xmlns:p14="http://schemas.microsoft.com/office/powerpoint/2010/main" advTm="4458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7" presetClass="entr" presetSubtype="4"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ppt_h/2"/>
                                          </p:val>
                                        </p:tav>
                                        <p:tav tm="100000">
                                          <p:val>
                                            <p:strVal val="#ppt_y"/>
                                          </p:val>
                                        </p:tav>
                                      </p:tavLst>
                                    </p:anim>
                                    <p:anim calcmode="lin" valueType="num">
                                      <p:cBhvr>
                                        <p:cTn id="22" dur="500" fill="hold"/>
                                        <p:tgtEl>
                                          <p:spTgt spid="26"/>
                                        </p:tgtEl>
                                        <p:attrNameLst>
                                          <p:attrName>ppt_w</p:attrName>
                                        </p:attrNameLst>
                                      </p:cBhvr>
                                      <p:tavLst>
                                        <p:tav tm="0">
                                          <p:val>
                                            <p:strVal val="#ppt_w"/>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childTnLst>
                                </p:cTn>
                              </p:par>
                              <p:par>
                                <p:cTn id="24" presetID="17" presetClass="entr" presetSubtype="4"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500" fill="hold"/>
                                        <p:tgtEl>
                                          <p:spTgt spid="27"/>
                                        </p:tgtEl>
                                        <p:attrNameLst>
                                          <p:attrName>ppt_x</p:attrName>
                                        </p:attrNameLst>
                                      </p:cBhvr>
                                      <p:tavLst>
                                        <p:tav tm="0">
                                          <p:val>
                                            <p:strVal val="#ppt_x"/>
                                          </p:val>
                                        </p:tav>
                                        <p:tav tm="100000">
                                          <p:val>
                                            <p:strVal val="#ppt_x"/>
                                          </p:val>
                                        </p:tav>
                                      </p:tavLst>
                                    </p:anim>
                                    <p:anim calcmode="lin" valueType="num">
                                      <p:cBhvr>
                                        <p:cTn id="27" dur="500" fill="hold"/>
                                        <p:tgtEl>
                                          <p:spTgt spid="27"/>
                                        </p:tgtEl>
                                        <p:attrNameLst>
                                          <p:attrName>ppt_y</p:attrName>
                                        </p:attrNameLst>
                                      </p:cBhvr>
                                      <p:tavLst>
                                        <p:tav tm="0">
                                          <p:val>
                                            <p:strVal val="#ppt_y+#ppt_h/2"/>
                                          </p:val>
                                        </p:tav>
                                        <p:tav tm="100000">
                                          <p:val>
                                            <p:strVal val="#ppt_y"/>
                                          </p:val>
                                        </p:tav>
                                      </p:tavLst>
                                    </p:anim>
                                    <p:anim calcmode="lin" valueType="num">
                                      <p:cBhvr>
                                        <p:cTn id="28" dur="500" fill="hold"/>
                                        <p:tgtEl>
                                          <p:spTgt spid="27"/>
                                        </p:tgtEl>
                                        <p:attrNameLst>
                                          <p:attrName>ppt_w</p:attrName>
                                        </p:attrNameLst>
                                      </p:cBhvr>
                                      <p:tavLst>
                                        <p:tav tm="0">
                                          <p:val>
                                            <p:strVal val="#ppt_w"/>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childTnLst>
                                </p:cTn>
                              </p:par>
                              <p:par>
                                <p:cTn id="30" presetID="17" presetClass="entr" presetSubtype="4"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ppt_h/2"/>
                                          </p:val>
                                        </p:tav>
                                        <p:tav tm="100000">
                                          <p:val>
                                            <p:strVal val="#ppt_y"/>
                                          </p:val>
                                        </p:tav>
                                      </p:tavLst>
                                    </p:anim>
                                    <p:anim calcmode="lin" valueType="num">
                                      <p:cBhvr>
                                        <p:cTn id="34" dur="500" fill="hold"/>
                                        <p:tgtEl>
                                          <p:spTgt spid="28"/>
                                        </p:tgtEl>
                                        <p:attrNameLst>
                                          <p:attrName>ppt_w</p:attrName>
                                        </p:attrNameLst>
                                      </p:cBhvr>
                                      <p:tavLst>
                                        <p:tav tm="0">
                                          <p:val>
                                            <p:strVal val="#ppt_w"/>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6"/>
                                        </p:tgtEl>
                                        <p:attrNameLst>
                                          <p:attrName>style.visibility</p:attrName>
                                        </p:attrNameLst>
                                      </p:cBhvr>
                                      <p:to>
                                        <p:strVal val="hidden"/>
                                      </p:to>
                                    </p:set>
                                  </p:childTnLst>
                                </p:cTn>
                              </p:par>
                            </p:childTnLst>
                          </p:cTn>
                        </p:par>
                        <p:par>
                          <p:cTn id="43" fill="hold">
                            <p:stCondLst>
                              <p:cond delay="0"/>
                            </p:stCondLst>
                            <p:childTnLst>
                              <p:par>
                                <p:cTn id="44" presetID="1" presetClass="exit" presetSubtype="0" fill="hold" nodeType="afterEffect">
                                  <p:stCondLst>
                                    <p:cond delay="0"/>
                                  </p:stCondLst>
                                  <p:childTnLst>
                                    <p:set>
                                      <p:cBhvr>
                                        <p:cTn id="45" dur="1" fill="hold">
                                          <p:stCondLst>
                                            <p:cond delay="0"/>
                                          </p:stCondLst>
                                        </p:cTn>
                                        <p:tgtEl>
                                          <p:spTgt spid="27"/>
                                        </p:tgtEl>
                                        <p:attrNameLst>
                                          <p:attrName>style.visibility</p:attrName>
                                        </p:attrNameLst>
                                      </p:cBhvr>
                                      <p:to>
                                        <p:strVal val="hidden"/>
                                      </p:to>
                                    </p:set>
                                  </p:childTnLst>
                                </p:cTn>
                              </p:par>
                            </p:childTnLst>
                          </p:cTn>
                        </p:par>
                        <p:par>
                          <p:cTn id="46" fill="hold">
                            <p:stCondLst>
                              <p:cond delay="0"/>
                            </p:stCondLst>
                            <p:childTnLst>
                              <p:par>
                                <p:cTn id="47" presetID="1" presetClass="exit" presetSubtype="0" fill="hold" nodeType="afterEffect">
                                  <p:stCondLst>
                                    <p:cond delay="0"/>
                                  </p:stCondLst>
                                  <p:childTnLst>
                                    <p:set>
                                      <p:cBhvr>
                                        <p:cTn id="48" dur="1" fill="hold">
                                          <p:stCondLst>
                                            <p:cond delay="0"/>
                                          </p:stCondLst>
                                        </p:cTn>
                                        <p:tgtEl>
                                          <p:spTgt spid="28"/>
                                        </p:tgtEl>
                                        <p:attrNameLst>
                                          <p:attrName>style.visibility</p:attrName>
                                        </p:attrNameLst>
                                      </p:cBhvr>
                                      <p:to>
                                        <p:strVal val="hidden"/>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Graphic spid="25" grpId="0">
        <p:bldAsOne/>
      </p:bldGraphic>
      <p:bldGraphic spid="25" grpId="1">
        <p:bldAsOne/>
      </p:bldGraphic>
      <p:bldP spid="34" grpId="0" animBg="1"/>
      <p:bldP spid="11" grpId="0" build="allAtOnce"/>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MCP Summary</a:t>
            </a:r>
            <a:endParaRPr lang="en-US" dirty="0"/>
          </a:p>
        </p:txBody>
      </p:sp>
      <p:sp>
        <p:nvSpPr>
          <p:cNvPr id="3" name="Content Placeholder 2"/>
          <p:cNvSpPr>
            <a:spLocks noGrp="1"/>
          </p:cNvSpPr>
          <p:nvPr>
            <p:ph idx="1"/>
          </p:nvPr>
        </p:nvSpPr>
        <p:spPr/>
        <p:txBody>
          <a:bodyPr/>
          <a:lstStyle/>
          <a:p>
            <a:r>
              <a:rPr lang="en-US" dirty="0" smtClean="0"/>
              <a:t>Uncontrolled inter-application interference in main memory degrades system performance</a:t>
            </a:r>
          </a:p>
          <a:p>
            <a:endParaRPr lang="en-US" dirty="0" smtClean="0"/>
          </a:p>
          <a:p>
            <a:r>
              <a:rPr lang="en-US" dirty="0" smtClean="0">
                <a:solidFill>
                  <a:srgbClr val="0070C0"/>
                </a:solidFill>
              </a:rPr>
              <a:t>Application-aware memory channel partitioning (MCP)</a:t>
            </a:r>
          </a:p>
          <a:p>
            <a:pPr lvl="1"/>
            <a:r>
              <a:rPr lang="en-US" dirty="0" smtClean="0"/>
              <a:t>Separates the data of badly-interfering applications              to different channels, eliminating interference </a:t>
            </a:r>
          </a:p>
          <a:p>
            <a:pPr lvl="1">
              <a:buNone/>
            </a:pPr>
            <a:endParaRPr lang="en-US" dirty="0" smtClean="0"/>
          </a:p>
          <a:p>
            <a:r>
              <a:rPr lang="en-US" dirty="0" smtClean="0">
                <a:solidFill>
                  <a:srgbClr val="0070C0"/>
                </a:solidFill>
              </a:rPr>
              <a:t>Integrated memory partitioning and scheduling (IMPS)</a:t>
            </a:r>
          </a:p>
          <a:p>
            <a:pPr lvl="1"/>
            <a:r>
              <a:rPr lang="en-US" dirty="0" smtClean="0"/>
              <a:t>Prioritizes very low memory-intensity applications in scheduler</a:t>
            </a:r>
          </a:p>
          <a:p>
            <a:pPr lvl="1"/>
            <a:r>
              <a:rPr lang="en-US" dirty="0" smtClean="0"/>
              <a:t>Handles other applications’ interference by partitioning</a:t>
            </a:r>
          </a:p>
          <a:p>
            <a:pPr lvl="1">
              <a:buNone/>
            </a:pPr>
            <a:endParaRPr lang="en-US" dirty="0" smtClean="0"/>
          </a:p>
          <a:p>
            <a:r>
              <a:rPr lang="en-US" dirty="0" smtClean="0">
                <a:solidFill>
                  <a:srgbClr val="FF0000"/>
                </a:solidFill>
              </a:rPr>
              <a:t>MCP/IMPS provide better performance than application-aware memory request scheduling at lower hardware cost</a:t>
            </a:r>
          </a:p>
          <a:p>
            <a:endParaRPr lang="en-US" dirty="0" smtClean="0"/>
          </a:p>
          <a:p>
            <a:pPr lvl="1"/>
            <a:endParaRPr lang="en-US" dirty="0" smtClean="0"/>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215</a:t>
            </a:fld>
            <a:endParaRPr lang="en-US" altLang="en-US">
              <a:solidFill>
                <a:srgbClr val="000000"/>
              </a:solidFill>
            </a:endParaRPr>
          </a:p>
        </p:txBody>
      </p:sp>
    </p:spTree>
    <p:custDataLst>
      <p:tags r:id="rId1"/>
    </p:custDataLst>
    <p:extLst>
      <p:ext uri="{BB962C8B-B14F-4D97-AF65-F5344CB8AC3E}">
        <p14:creationId xmlns:p14="http://schemas.microsoft.com/office/powerpoint/2010/main" val="2371315359"/>
      </p:ext>
    </p:extLst>
  </p:cSld>
  <p:clrMapOvr>
    <a:masterClrMapping/>
  </p:clrMapOvr>
  <p:transition xmlns:p14="http://schemas.microsoft.com/office/powerpoint/2010/main" advTm="5009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200" dirty="0"/>
              <a:t>Summary: Memory </a:t>
            </a:r>
            <a:r>
              <a:rPr lang="en-US" sz="3200" dirty="0" err="1"/>
              <a:t>QoS</a:t>
            </a:r>
            <a:r>
              <a:rPr lang="en-US" sz="3200" dirty="0"/>
              <a:t> Approaches and Techniques</a:t>
            </a:r>
          </a:p>
        </p:txBody>
      </p:sp>
      <p:sp>
        <p:nvSpPr>
          <p:cNvPr id="3" name="Content Placeholder 2"/>
          <p:cNvSpPr>
            <a:spLocks noGrp="1"/>
          </p:cNvSpPr>
          <p:nvPr>
            <p:ph idx="1"/>
          </p:nvPr>
        </p:nvSpPr>
        <p:spPr>
          <a:xfrm>
            <a:off x="228600" y="1052737"/>
            <a:ext cx="8807896" cy="5092824"/>
          </a:xfrm>
        </p:spPr>
        <p:txBody>
          <a:bodyPr/>
          <a:lstStyle/>
          <a:p>
            <a:r>
              <a:rPr lang="en-US" dirty="0" smtClean="0"/>
              <a:t>Approaches: </a:t>
            </a:r>
            <a:r>
              <a:rPr lang="en-US" dirty="0" smtClean="0">
                <a:solidFill>
                  <a:srgbClr val="0000FF"/>
                </a:solidFill>
              </a:rPr>
              <a:t>Smart</a:t>
            </a:r>
            <a:r>
              <a:rPr lang="en-US" dirty="0" smtClean="0"/>
              <a:t> vs. </a:t>
            </a:r>
            <a:r>
              <a:rPr lang="en-US" dirty="0" smtClean="0">
                <a:solidFill>
                  <a:srgbClr val="0000FF"/>
                </a:solidFill>
              </a:rPr>
              <a:t>dumb</a:t>
            </a:r>
            <a:r>
              <a:rPr lang="en-US" dirty="0" smtClean="0"/>
              <a:t> resources</a:t>
            </a:r>
          </a:p>
          <a:p>
            <a:pPr lvl="1"/>
            <a:r>
              <a:rPr lang="en-US" sz="2000" dirty="0"/>
              <a:t>Smart resources: </a:t>
            </a:r>
            <a:r>
              <a:rPr lang="en-US" sz="2000" dirty="0" err="1"/>
              <a:t>QoS</a:t>
            </a:r>
            <a:r>
              <a:rPr lang="en-US" sz="2000" dirty="0"/>
              <a:t>-aware memory scheduling</a:t>
            </a:r>
          </a:p>
          <a:p>
            <a:pPr lvl="1"/>
            <a:r>
              <a:rPr lang="en-US" sz="2000" dirty="0"/>
              <a:t>Dumb resources: Source throttling; channel partitioning</a:t>
            </a:r>
          </a:p>
          <a:p>
            <a:pPr lvl="1"/>
            <a:r>
              <a:rPr lang="en-US" sz="2000" dirty="0"/>
              <a:t>Both approaches are effective in reducing interference</a:t>
            </a:r>
          </a:p>
          <a:p>
            <a:pPr lvl="1"/>
            <a:r>
              <a:rPr lang="en-US" sz="2000" dirty="0"/>
              <a:t>No single best approach for all workloads</a:t>
            </a:r>
          </a:p>
          <a:p>
            <a:pPr lvl="1"/>
            <a:endParaRPr lang="en-US" sz="1600" dirty="0"/>
          </a:p>
          <a:p>
            <a:r>
              <a:rPr lang="en-US" dirty="0" smtClean="0"/>
              <a:t>Techniques: Request </a:t>
            </a:r>
            <a:r>
              <a:rPr lang="en-US" dirty="0" smtClean="0">
                <a:solidFill>
                  <a:srgbClr val="0000FF"/>
                </a:solidFill>
              </a:rPr>
              <a:t>scheduling</a:t>
            </a:r>
            <a:r>
              <a:rPr lang="en-US" dirty="0" smtClean="0"/>
              <a:t>, source </a:t>
            </a:r>
            <a:r>
              <a:rPr lang="en-US" dirty="0" smtClean="0">
                <a:solidFill>
                  <a:srgbClr val="0000FF"/>
                </a:solidFill>
              </a:rPr>
              <a:t>throttling</a:t>
            </a:r>
            <a:r>
              <a:rPr lang="en-US" dirty="0" smtClean="0"/>
              <a:t>, memory </a:t>
            </a:r>
            <a:r>
              <a:rPr lang="en-US" dirty="0" smtClean="0">
                <a:solidFill>
                  <a:srgbClr val="0000FF"/>
                </a:solidFill>
              </a:rPr>
              <a:t>partitioning</a:t>
            </a:r>
          </a:p>
          <a:p>
            <a:pPr lvl="1"/>
            <a:r>
              <a:rPr lang="en-US" sz="2000" dirty="0"/>
              <a:t>All approaches are effective in reducing interference</a:t>
            </a:r>
          </a:p>
          <a:p>
            <a:pPr lvl="1"/>
            <a:r>
              <a:rPr lang="en-US" sz="2000" dirty="0"/>
              <a:t>Can be applied at different levels: hardware vs. software</a:t>
            </a:r>
          </a:p>
          <a:p>
            <a:pPr lvl="1"/>
            <a:r>
              <a:rPr lang="en-US" sz="2000" dirty="0"/>
              <a:t>No single best technique for all workloads</a:t>
            </a:r>
          </a:p>
          <a:p>
            <a:pPr lvl="1"/>
            <a:endParaRPr lang="en-US" sz="1600" dirty="0"/>
          </a:p>
          <a:p>
            <a:r>
              <a:rPr lang="en-US" dirty="0" smtClean="0">
                <a:solidFill>
                  <a:srgbClr val="0000FF"/>
                </a:solidFill>
              </a:rPr>
              <a:t>Combined approaches and techniques are the most powerful</a:t>
            </a:r>
          </a:p>
          <a:p>
            <a:pPr lvl="1"/>
            <a:r>
              <a:rPr lang="en-US" sz="2000" dirty="0">
                <a:solidFill>
                  <a:srgbClr val="FF0000"/>
                </a:solidFill>
              </a:rPr>
              <a:t>Integrated Memory Channel Partitioning and Scheduling [MICRO’11]</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216</a:t>
            </a:fld>
            <a:endParaRPr lang="en-US" altLang="en-US">
              <a:solidFill>
                <a:srgbClr val="000000"/>
              </a:solidFill>
            </a:endParaRPr>
          </a:p>
        </p:txBody>
      </p:sp>
      <p:sp>
        <p:nvSpPr>
          <p:cNvPr id="5" name="TextBox 4"/>
          <p:cNvSpPr txBox="1"/>
          <p:nvPr/>
        </p:nvSpPr>
        <p:spPr>
          <a:xfrm>
            <a:off x="5508105" y="6381328"/>
            <a:ext cx="2330684" cy="373659"/>
          </a:xfrm>
          <a:prstGeom prst="rect">
            <a:avLst/>
          </a:prstGeom>
          <a:noFill/>
        </p:spPr>
        <p:txBody>
          <a:bodyPr wrap="none" lIns="91416" tIns="45709" rIns="91416" bIns="45709" rtlCol="0">
            <a:spAutoFit/>
          </a:bodyPr>
          <a:lstStyle/>
          <a:p>
            <a:r>
              <a:rPr lang="en-US" dirty="0" smtClean="0">
                <a:hlinkClick r:id="rId2" action="ppaction://hlinkpres?slideindex=1&amp;slidetitle="/>
              </a:rPr>
              <a:t>MCP Micro 2011 Talk</a:t>
            </a:r>
            <a:endParaRPr lang="en-US" dirty="0"/>
          </a:p>
        </p:txBody>
      </p:sp>
    </p:spTree>
    <p:extLst>
      <p:ext uri="{BB962C8B-B14F-4D97-AF65-F5344CB8AC3E}">
        <p14:creationId xmlns:p14="http://schemas.microsoft.com/office/powerpoint/2010/main" val="10401031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Handling Interference in Parallel Applications</a:t>
            </a:r>
          </a:p>
        </p:txBody>
      </p:sp>
      <p:sp>
        <p:nvSpPr>
          <p:cNvPr id="3" name="Content Placeholder 2"/>
          <p:cNvSpPr>
            <a:spLocks noGrp="1"/>
          </p:cNvSpPr>
          <p:nvPr>
            <p:ph idx="1"/>
          </p:nvPr>
        </p:nvSpPr>
        <p:spPr>
          <a:xfrm>
            <a:off x="228600" y="1124744"/>
            <a:ext cx="8610600" cy="5123656"/>
          </a:xfrm>
        </p:spPr>
        <p:txBody>
          <a:bodyPr/>
          <a:lstStyle/>
          <a:p>
            <a:r>
              <a:rPr lang="en-US" dirty="0" smtClean="0"/>
              <a:t>Threads in a multithreaded application are inter-dependent</a:t>
            </a:r>
          </a:p>
          <a:p>
            <a:r>
              <a:rPr lang="en-US" dirty="0" smtClean="0"/>
              <a:t>Some threads can be on the critical path of execution due to synchronization; some threads are not</a:t>
            </a:r>
          </a:p>
          <a:p>
            <a:r>
              <a:rPr lang="en-US" dirty="0" smtClean="0"/>
              <a:t>How do we schedule requests of inter-dependent threads to maximize multithreaded application performance?</a:t>
            </a:r>
          </a:p>
          <a:p>
            <a:endParaRPr lang="en-US" dirty="0"/>
          </a:p>
          <a:p>
            <a:pPr marL="342761" lvl="1" indent="-342761">
              <a:lnSpc>
                <a:spcPct val="90000"/>
              </a:lnSpc>
              <a:buClr>
                <a:schemeClr val="accent1"/>
              </a:buClr>
              <a:buSzPct val="65000"/>
              <a:buFont typeface="Wingdings" pitchFamily="2" charset="2"/>
              <a:buChar char="n"/>
            </a:pPr>
            <a:r>
              <a:rPr lang="en-US" dirty="0" smtClean="0"/>
              <a:t>Idea: </a:t>
            </a:r>
            <a:r>
              <a:rPr lang="en-US" dirty="0">
                <a:solidFill>
                  <a:srgbClr val="0000FF"/>
                </a:solidFill>
              </a:rPr>
              <a:t>Estimate limiter threads </a:t>
            </a:r>
            <a:r>
              <a:rPr lang="en-US" dirty="0" smtClean="0"/>
              <a:t>likely to be on the critical path and prioritize their requests; </a:t>
            </a:r>
            <a:r>
              <a:rPr lang="en-US" dirty="0" smtClean="0">
                <a:solidFill>
                  <a:srgbClr val="0000FF"/>
                </a:solidFill>
              </a:rPr>
              <a:t>shuffle priorities of non-limiter threads</a:t>
            </a:r>
            <a:r>
              <a:rPr lang="en-US" dirty="0" smtClean="0"/>
              <a:t> to reduce memory interference among them </a:t>
            </a:r>
            <a:r>
              <a:rPr lang="en-US" sz="1800" dirty="0">
                <a:solidFill>
                  <a:srgbClr val="008000"/>
                </a:solidFill>
              </a:rPr>
              <a:t>[Ebrahimi+, MICRO’11]</a:t>
            </a:r>
          </a:p>
          <a:p>
            <a:pPr marL="342761" lvl="1" indent="-342761">
              <a:lnSpc>
                <a:spcPct val="90000"/>
              </a:lnSpc>
              <a:buClr>
                <a:schemeClr val="accent1"/>
              </a:buClr>
              <a:buSzPct val="65000"/>
              <a:buFont typeface="Wingdings" pitchFamily="2" charset="2"/>
              <a:buChar char="n"/>
            </a:pPr>
            <a:endParaRPr lang="en-US" sz="1800" dirty="0">
              <a:solidFill>
                <a:srgbClr val="008000"/>
              </a:solidFill>
            </a:endParaRPr>
          </a:p>
          <a:p>
            <a:pPr marL="342761" lvl="1" indent="-342761">
              <a:lnSpc>
                <a:spcPct val="90000"/>
              </a:lnSpc>
              <a:buClr>
                <a:schemeClr val="accent1"/>
              </a:buClr>
              <a:buSzPct val="65000"/>
              <a:buFont typeface="Wingdings" pitchFamily="2" charset="2"/>
              <a:buChar char="n"/>
            </a:pPr>
            <a:r>
              <a:rPr lang="en-US" dirty="0" smtClean="0"/>
              <a:t>Hardware/software cooperative limiter thread estimation:</a:t>
            </a:r>
          </a:p>
          <a:p>
            <a:pPr marL="695040" lvl="2" indent="-342761">
              <a:lnSpc>
                <a:spcPct val="90000"/>
              </a:lnSpc>
            </a:pPr>
            <a:r>
              <a:rPr lang="en-US" dirty="0" smtClean="0"/>
              <a:t>Thread </a:t>
            </a:r>
            <a:r>
              <a:rPr lang="en-US" dirty="0"/>
              <a:t>executing </a:t>
            </a:r>
            <a:r>
              <a:rPr lang="en-US" dirty="0" smtClean="0"/>
              <a:t>the </a:t>
            </a:r>
            <a:r>
              <a:rPr lang="en-US" dirty="0"/>
              <a:t>most contended critical </a:t>
            </a:r>
            <a:r>
              <a:rPr lang="en-US" dirty="0" smtClean="0"/>
              <a:t>section</a:t>
            </a:r>
          </a:p>
          <a:p>
            <a:pPr marL="695040" lvl="2" indent="-342761">
              <a:lnSpc>
                <a:spcPct val="90000"/>
              </a:lnSpc>
            </a:pPr>
            <a:r>
              <a:rPr lang="en-US" dirty="0" smtClean="0"/>
              <a:t>Thread that is falling behind the most in a </a:t>
            </a:r>
            <a:r>
              <a:rPr lang="en-US" i="1" dirty="0" smtClean="0"/>
              <a:t>parallel for </a:t>
            </a:r>
            <a:r>
              <a:rPr lang="en-US" dirty="0" smtClean="0"/>
              <a:t>loop</a:t>
            </a:r>
            <a:endParaRPr lang="en-US" dirty="0"/>
          </a:p>
          <a:p>
            <a:pPr marL="0" indent="0">
              <a:lnSpc>
                <a:spcPct val="90000"/>
              </a:lnSpc>
              <a:buNone/>
            </a:pPr>
            <a:endParaRPr lang="en-US" sz="27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217</a:t>
            </a:fld>
            <a:endParaRPr lang="en-US" altLang="en-US">
              <a:solidFill>
                <a:srgbClr val="000000"/>
              </a:solidFill>
            </a:endParaRPr>
          </a:p>
        </p:txBody>
      </p:sp>
      <p:sp>
        <p:nvSpPr>
          <p:cNvPr id="5" name="TextBox 4"/>
          <p:cNvSpPr txBox="1"/>
          <p:nvPr/>
        </p:nvSpPr>
        <p:spPr>
          <a:xfrm>
            <a:off x="5448889" y="6381328"/>
            <a:ext cx="2456920" cy="373659"/>
          </a:xfrm>
          <a:prstGeom prst="rect">
            <a:avLst/>
          </a:prstGeom>
          <a:noFill/>
        </p:spPr>
        <p:txBody>
          <a:bodyPr wrap="none" lIns="91416" tIns="45709" rIns="91416" bIns="45709" rtlCol="0">
            <a:spAutoFit/>
          </a:bodyPr>
          <a:lstStyle/>
          <a:p>
            <a:r>
              <a:rPr lang="en-US" dirty="0" smtClean="0">
                <a:hlinkClick r:id="rId2" action="ppaction://hlinkpres?slideindex=1&amp;slidetitle="/>
              </a:rPr>
              <a:t>PAMS Micro 2011 Talk</a:t>
            </a:r>
            <a:endParaRPr lang="en-US" dirty="0"/>
          </a:p>
        </p:txBody>
      </p:sp>
    </p:spTree>
    <p:extLst>
      <p:ext uri="{BB962C8B-B14F-4D97-AF65-F5344CB8AC3E}">
        <p14:creationId xmlns:p14="http://schemas.microsoft.com/office/powerpoint/2010/main" val="41975844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a:t>
            </a: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buClr>
                <a:srgbClr val="3B812F"/>
              </a:buClr>
            </a:pPr>
            <a:r>
              <a:rPr lang="en-US" sz="2000" dirty="0">
                <a:solidFill>
                  <a:srgbClr val="000000"/>
                </a:solidFill>
                <a:ea typeface="ＭＳ Ｐゴシック" pitchFamily="30" charset="-128"/>
              </a:rPr>
              <a:t>QoS-aware thread scheduling to </a:t>
            </a:r>
            <a:r>
              <a:rPr lang="en-US" sz="2000" dirty="0" smtClean="0">
                <a:solidFill>
                  <a:srgbClr val="000000"/>
                </a:solidFill>
                <a:ea typeface="ＭＳ Ｐゴシック" pitchFamily="30" charset="-128"/>
              </a:rPr>
              <a:t>cores </a:t>
            </a:r>
            <a:r>
              <a:rPr lang="en-US" sz="1400" dirty="0" smtClean="0">
                <a:solidFill>
                  <a:srgbClr val="006633"/>
                </a:solidFill>
                <a:ea typeface="+mn-ea"/>
                <a:cs typeface="+mn-cs"/>
              </a:rPr>
              <a:t>[Das+ HPCA’13]</a:t>
            </a:r>
            <a:endParaRPr lang="en-US" sz="1400" dirty="0">
              <a:solidFill>
                <a:srgbClr val="006633"/>
              </a:solidFill>
              <a:ea typeface="+mn-ea"/>
              <a:cs typeface="+mn-cs"/>
            </a:endParaRP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218</a:t>
            </a:fld>
            <a:endParaRPr lang="en-US"/>
          </a:p>
        </p:txBody>
      </p:sp>
      <p:sp>
        <p:nvSpPr>
          <p:cNvPr id="6" name="Rectangle 5"/>
          <p:cNvSpPr/>
          <p:nvPr/>
        </p:nvSpPr>
        <p:spPr>
          <a:xfrm>
            <a:off x="913248" y="5589240"/>
            <a:ext cx="4392487" cy="36004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Tree>
    <p:extLst>
      <p:ext uri="{BB962C8B-B14F-4D97-AF65-F5344CB8AC3E}">
        <p14:creationId xmlns:p14="http://schemas.microsoft.com/office/powerpoint/2010/main" val="39064375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Topic 3</a:t>
            </a:r>
            <a:endParaRPr lang="en-US" dirty="0"/>
          </a:p>
        </p:txBody>
      </p:sp>
      <p:sp>
        <p:nvSpPr>
          <p:cNvPr id="3" name="Content Placeholder 2"/>
          <p:cNvSpPr>
            <a:spLocks noGrp="1"/>
          </p:cNvSpPr>
          <p:nvPr>
            <p:ph idx="1"/>
          </p:nvPr>
        </p:nvSpPr>
        <p:spPr>
          <a:xfrm>
            <a:off x="228600" y="1124744"/>
            <a:ext cx="8915400" cy="5123656"/>
          </a:xfrm>
        </p:spPr>
        <p:txBody>
          <a:bodyPr/>
          <a:lstStyle/>
          <a:p>
            <a:r>
              <a:rPr lang="en-US" dirty="0">
                <a:latin typeface="Tahoma" charset="0"/>
                <a:ea typeface="ＭＳ Ｐゴシック" charset="0"/>
                <a:cs typeface="ＭＳ Ｐゴシック" charset="0"/>
              </a:rPr>
              <a:t>Technology, application, architecture trends dictate            new needs from memory system</a:t>
            </a:r>
          </a:p>
          <a:p>
            <a:endParaRPr lang="en-US" dirty="0" smtClean="0"/>
          </a:p>
          <a:p>
            <a:pPr eaLnBrk="1" hangingPunct="1"/>
            <a:r>
              <a:rPr lang="en-US" dirty="0">
                <a:latin typeface="Tahoma" charset="0"/>
                <a:ea typeface="ＭＳ Ｐゴシック" charset="0"/>
                <a:cs typeface="ＭＳ Ｐゴシック" charset="0"/>
              </a:rPr>
              <a:t>A fresh look at </a:t>
            </a:r>
            <a:r>
              <a:rPr lang="en-US" dirty="0" smtClean="0">
                <a:latin typeface="Tahoma" charset="0"/>
                <a:ea typeface="ＭＳ Ｐゴシック" charset="0"/>
                <a:cs typeface="ＭＳ Ｐゴシック" charset="0"/>
              </a:rPr>
              <a:t>(re</a:t>
            </a:r>
            <a:r>
              <a:rPr lang="en-US" dirty="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designing) the memory </a:t>
            </a:r>
            <a:r>
              <a:rPr lang="en-US" dirty="0">
                <a:latin typeface="Tahoma" charset="0"/>
                <a:ea typeface="ＭＳ Ｐゴシック" charset="0"/>
                <a:cs typeface="ＭＳ Ｐゴシック" charset="0"/>
              </a:rPr>
              <a:t>hierarchy</a:t>
            </a:r>
          </a:p>
          <a:p>
            <a:pPr lvl="1" eaLnBrk="1" hangingPunct="1"/>
            <a:r>
              <a:rPr lang="en-US" dirty="0" smtClean="0">
                <a:solidFill>
                  <a:srgbClr val="FF0000"/>
                </a:solidFill>
                <a:latin typeface="Tahoma" charset="0"/>
                <a:ea typeface="ＭＳ Ｐゴシック" charset="0"/>
              </a:rPr>
              <a:t>Scalability</a:t>
            </a:r>
            <a:r>
              <a:rPr lang="en-US" dirty="0">
                <a:latin typeface="Tahoma" charset="0"/>
                <a:ea typeface="ＭＳ Ｐゴシック" charset="0"/>
              </a:rPr>
              <a:t>: </a:t>
            </a:r>
            <a:r>
              <a:rPr lang="en-US" dirty="0" smtClean="0">
                <a:solidFill>
                  <a:srgbClr val="0000FF"/>
                </a:solidFill>
                <a:latin typeface="Tahoma" charset="0"/>
                <a:ea typeface="ＭＳ Ｐゴシック" charset="0"/>
              </a:rPr>
              <a:t>DRAM-System </a:t>
            </a:r>
            <a:r>
              <a:rPr lang="en-US" dirty="0" err="1" smtClean="0">
                <a:solidFill>
                  <a:srgbClr val="0000FF"/>
                </a:solidFill>
                <a:latin typeface="Tahoma" charset="0"/>
                <a:ea typeface="ＭＳ Ｐゴシック" charset="0"/>
              </a:rPr>
              <a:t>Codesign</a:t>
            </a:r>
            <a:r>
              <a:rPr lang="en-US" dirty="0" smtClean="0">
                <a:solidFill>
                  <a:srgbClr val="0000FF"/>
                </a:solidFill>
                <a:latin typeface="Tahoma" charset="0"/>
                <a:ea typeface="ＭＳ Ｐゴシック" charset="0"/>
              </a:rPr>
              <a:t> and New Technologies</a:t>
            </a:r>
            <a:endParaRPr lang="en-US" dirty="0">
              <a:solidFill>
                <a:srgbClr val="0000FF"/>
              </a:solidFill>
              <a:latin typeface="Tahoma" charset="0"/>
              <a:ea typeface="ＭＳ Ｐゴシック" charset="0"/>
            </a:endParaRPr>
          </a:p>
          <a:p>
            <a:pPr lvl="1" eaLnBrk="1" hangingPunct="1"/>
            <a:r>
              <a:rPr lang="en-US" dirty="0" smtClean="0">
                <a:solidFill>
                  <a:srgbClr val="FF0000"/>
                </a:solidFill>
                <a:latin typeface="Tahoma" charset="0"/>
                <a:ea typeface="ＭＳ Ｐゴシック" charset="0"/>
              </a:rPr>
              <a:t>QoS</a:t>
            </a:r>
            <a:r>
              <a:rPr lang="en-US" dirty="0" smtClean="0">
                <a:latin typeface="Tahoma" charset="0"/>
                <a:ea typeface="ＭＳ Ｐゴシック" charset="0"/>
              </a:rPr>
              <a:t>: </a:t>
            </a:r>
            <a:r>
              <a:rPr lang="en-US" dirty="0">
                <a:solidFill>
                  <a:srgbClr val="0000FF"/>
                </a:solidFill>
                <a:latin typeface="Tahoma" charset="0"/>
                <a:ea typeface="ＭＳ Ｐゴシック" charset="0"/>
              </a:rPr>
              <a:t>Reducing and controlling </a:t>
            </a:r>
            <a:r>
              <a:rPr lang="en-US" dirty="0" smtClean="0">
                <a:solidFill>
                  <a:srgbClr val="0000FF"/>
                </a:solidFill>
                <a:latin typeface="Tahoma" charset="0"/>
                <a:ea typeface="ＭＳ Ｐゴシック" charset="0"/>
              </a:rPr>
              <a:t>main memory interference: </a:t>
            </a:r>
            <a:r>
              <a:rPr lang="en-US" dirty="0">
                <a:solidFill>
                  <a:srgbClr val="0000FF"/>
                </a:solidFill>
                <a:latin typeface="Tahoma" charset="0"/>
                <a:ea typeface="ＭＳ Ｐゴシック" charset="0"/>
              </a:rPr>
              <a:t> </a:t>
            </a:r>
            <a:r>
              <a:rPr lang="en-US" dirty="0" smtClean="0">
                <a:solidFill>
                  <a:srgbClr val="0000FF"/>
                </a:solidFill>
                <a:latin typeface="Tahoma" charset="0"/>
                <a:ea typeface="ＭＳ Ｐゴシック" charset="0"/>
              </a:rPr>
              <a:t>   QoS-aware memory system design</a:t>
            </a:r>
            <a:endParaRPr lang="en-US" dirty="0">
              <a:solidFill>
                <a:srgbClr val="0000FF"/>
              </a:solidFill>
              <a:latin typeface="Tahoma" charset="0"/>
              <a:ea typeface="ＭＳ Ｐゴシック" charset="0"/>
            </a:endParaRPr>
          </a:p>
          <a:p>
            <a:pPr lvl="1" eaLnBrk="1" hangingPunct="1"/>
            <a:r>
              <a:rPr lang="en-US" dirty="0">
                <a:solidFill>
                  <a:srgbClr val="FF0000"/>
                </a:solidFill>
                <a:latin typeface="Tahoma" charset="0"/>
                <a:ea typeface="ＭＳ Ｐゴシック" charset="0"/>
              </a:rPr>
              <a:t>Efficiency</a:t>
            </a:r>
            <a:r>
              <a:rPr lang="en-US" dirty="0">
                <a:latin typeface="Tahoma" charset="0"/>
                <a:ea typeface="ＭＳ Ｐゴシック" charset="0"/>
              </a:rPr>
              <a:t>: </a:t>
            </a:r>
            <a:r>
              <a:rPr lang="en-US" dirty="0">
                <a:solidFill>
                  <a:srgbClr val="0000FF"/>
                </a:solidFill>
                <a:latin typeface="Tahoma" charset="0"/>
                <a:ea typeface="ＭＳ Ｐゴシック" charset="0"/>
              </a:rPr>
              <a:t>Customizability, minimal waste, new technologies</a:t>
            </a:r>
          </a:p>
          <a:p>
            <a:endParaRPr lang="en-US" dirty="0" smtClean="0"/>
          </a:p>
          <a:p>
            <a:r>
              <a:rPr lang="en-US" dirty="0" smtClean="0"/>
              <a:t>QoS</a:t>
            </a:r>
            <a:r>
              <a:rPr lang="en-US" dirty="0"/>
              <a:t>-unaware </a:t>
            </a:r>
            <a:r>
              <a:rPr lang="en-US" dirty="0" smtClean="0"/>
              <a:t>memory: uncontrollable and unpredictable</a:t>
            </a:r>
          </a:p>
          <a:p>
            <a:r>
              <a:rPr lang="en-US" dirty="0" smtClean="0">
                <a:solidFill>
                  <a:srgbClr val="008000"/>
                </a:solidFill>
              </a:rPr>
              <a:t>Providing QoS awareness improves performance, predictability, fairness, and utilization of the memory system</a:t>
            </a:r>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219</a:t>
            </a:fld>
            <a:endParaRPr lang="en-US" altLang="en-US">
              <a:solidFill>
                <a:srgbClr val="000000"/>
              </a:solidFill>
            </a:endParaRPr>
          </a:p>
        </p:txBody>
      </p:sp>
      <p:sp>
        <p:nvSpPr>
          <p:cNvPr id="5" name="Rectangle 4"/>
          <p:cNvSpPr/>
          <p:nvPr/>
        </p:nvSpPr>
        <p:spPr>
          <a:xfrm>
            <a:off x="899592" y="3236066"/>
            <a:ext cx="7704856" cy="72008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Tree>
    <p:extLst>
      <p:ext uri="{BB962C8B-B14F-4D97-AF65-F5344CB8AC3E}">
        <p14:creationId xmlns:p14="http://schemas.microsoft.com/office/powerpoint/2010/main" val="25357559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628805"/>
            <a:ext cx="8428037" cy="822325"/>
          </a:xfrm>
        </p:spPr>
        <p:txBody>
          <a:bodyPr/>
          <a:lstStyle/>
          <a:p>
            <a:pPr algn="ctr" eaLnBrk="1" hangingPunct="1"/>
            <a:r>
              <a:rPr lang="en-US" sz="4000" dirty="0">
                <a:latin typeface="Garamond" charset="0"/>
              </a:rPr>
              <a:t>QoS-Aware Memory Scheduling:</a:t>
            </a:r>
            <a:br>
              <a:rPr lang="en-US" sz="4000" dirty="0">
                <a:latin typeface="Garamond" charset="0"/>
              </a:rPr>
            </a:br>
            <a:r>
              <a:rPr lang="en-US" sz="4000" dirty="0">
                <a:latin typeface="Garamond" charset="0"/>
              </a:rPr>
              <a:t>Evolution</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1066799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smtClean="0"/>
              <a:t>Scalable Many-Core Memory Systems Topic 3</a:t>
            </a:r>
            <a:r>
              <a:rPr lang="en-US" sz="4000" dirty="0"/>
              <a:t>: Memory Interference and </a:t>
            </a:r>
            <a:r>
              <a:rPr lang="en-US" sz="4000" dirty="0" smtClean="0"/>
              <a:t/>
            </a:r>
            <a:br>
              <a:rPr lang="en-US" sz="4000" dirty="0" smtClean="0"/>
            </a:br>
            <a:r>
              <a:rPr lang="en-US" sz="4000" dirty="0" smtClean="0"/>
              <a:t>QoS</a:t>
            </a:r>
            <a:r>
              <a:rPr lang="en-US" sz="4000" dirty="0"/>
              <a:t>-Aware Memory Systems</a:t>
            </a:r>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smtClean="0">
                <a:latin typeface="Tahoma" charset="0"/>
              </a:rPr>
              <a:t>HiPEAC</a:t>
            </a:r>
            <a:r>
              <a:rPr lang="en-US" sz="2000" dirty="0" smtClean="0">
                <a:latin typeface="Tahoma" charset="0"/>
              </a:rPr>
              <a:t> ACACES Summer School 2013</a:t>
            </a:r>
            <a:endParaRPr lang="en-US" sz="2000" dirty="0">
              <a:latin typeface="Tahoma" charset="0"/>
            </a:endParaRPr>
          </a:p>
          <a:p>
            <a:pPr eaLnBrk="1" hangingPunct="1"/>
            <a:r>
              <a:rPr lang="en-US" sz="2000" dirty="0" smtClean="0">
                <a:latin typeface="Tahoma" charset="0"/>
              </a:rPr>
              <a:t>July 15-19,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87207778"/>
      </p:ext>
    </p:extLst>
  </p:cSld>
  <p:clrMapOvr>
    <a:masterClrMapping/>
  </p:clrMapOvr>
  <p:timing>
    <p:tnLst>
      <p:par>
        <p:cTn xmlns:p14="http://schemas.microsoft.com/office/powerpoint/2010/mai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Additional Material</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221</a:t>
            </a:fld>
            <a:endParaRPr lang="en-US" altLang="en-US">
              <a:solidFill>
                <a:srgbClr val="000000"/>
              </a:solidFill>
            </a:endParaRPr>
          </a:p>
        </p:txBody>
      </p:sp>
    </p:spTree>
    <p:extLst>
      <p:ext uri="{BB962C8B-B14F-4D97-AF65-F5344CB8AC3E}">
        <p14:creationId xmlns:p14="http://schemas.microsoft.com/office/powerpoint/2010/main" val="2118122518"/>
      </p:ext>
    </p:extLst>
  </p:cSld>
  <p:clrMapOvr>
    <a:masterClrMapping/>
  </p:clrMapOvr>
  <p:transition xmlns:p14="http://schemas.microsoft.com/office/powerpoint/2010/mai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Works</a:t>
            </a:r>
            <a:endParaRPr lang="en-US" dirty="0"/>
          </a:p>
        </p:txBody>
      </p:sp>
      <p:sp>
        <p:nvSpPr>
          <p:cNvPr id="3" name="Content Placeholder 2"/>
          <p:cNvSpPr>
            <a:spLocks noGrp="1"/>
          </p:cNvSpPr>
          <p:nvPr>
            <p:ph idx="1"/>
          </p:nvPr>
        </p:nvSpPr>
        <p:spPr/>
        <p:txBody>
          <a:bodyPr/>
          <a:lstStyle/>
          <a:p>
            <a:r>
              <a:rPr lang="en-US" sz="2000" dirty="0" err="1"/>
              <a:t>Reetuparna</a:t>
            </a:r>
            <a:r>
              <a:rPr lang="en-US" sz="2000" dirty="0"/>
              <a:t> Das, </a:t>
            </a:r>
            <a:r>
              <a:rPr lang="en-US" sz="2000" dirty="0" err="1"/>
              <a:t>Rachata</a:t>
            </a:r>
            <a:r>
              <a:rPr lang="en-US" sz="2000" dirty="0"/>
              <a:t> </a:t>
            </a:r>
            <a:r>
              <a:rPr lang="en-US" sz="2000" dirty="0" err="1"/>
              <a:t>Ausavarungnirun</a:t>
            </a:r>
            <a:r>
              <a:rPr lang="en-US" sz="2000" dirty="0"/>
              <a:t>, </a:t>
            </a:r>
            <a:r>
              <a:rPr lang="en-US" sz="2000" u="sng" dirty="0"/>
              <a:t>Onur Mutlu</a:t>
            </a:r>
            <a:r>
              <a:rPr lang="en-US" sz="2000" dirty="0"/>
              <a:t>, </a:t>
            </a:r>
            <a:r>
              <a:rPr lang="en-US" sz="2000" dirty="0" err="1"/>
              <a:t>Akhilesh</a:t>
            </a:r>
            <a:r>
              <a:rPr lang="en-US" sz="2000" dirty="0"/>
              <a:t> Kumar, and Mani </a:t>
            </a:r>
            <a:r>
              <a:rPr lang="en-US" sz="2000" dirty="0" err="1"/>
              <a:t>Azimi</a:t>
            </a:r>
            <a:r>
              <a:rPr lang="en-US" sz="2000" dirty="0"/>
              <a:t>,</a:t>
            </a:r>
            <a:br>
              <a:rPr lang="en-US" sz="2000" dirty="0"/>
            </a:br>
            <a:r>
              <a:rPr lang="en-US" sz="2000" b="1" dirty="0">
                <a:hlinkClick r:id="rId2"/>
              </a:rPr>
              <a:t>"Application-to-Core Mapping Policies to Reduce Memory System Interference in Multi-Core Systems"</a:t>
            </a:r>
            <a:r>
              <a:rPr lang="en-US" sz="2000" dirty="0"/>
              <a:t> </a:t>
            </a:r>
            <a:br>
              <a:rPr lang="en-US" sz="2000" dirty="0"/>
            </a:br>
            <a:r>
              <a:rPr lang="en-US" sz="2000" i="1" dirty="0"/>
              <a:t>Proceedings of the </a:t>
            </a:r>
            <a:r>
              <a:rPr lang="en-US" sz="2000" i="1" dirty="0">
                <a:hlinkClick r:id="rId3"/>
              </a:rPr>
              <a:t>19th International Symposium on High-Performance Computer Architecture</a:t>
            </a:r>
            <a:r>
              <a:rPr lang="en-US" sz="2000" i="1" dirty="0"/>
              <a:t> (</a:t>
            </a:r>
            <a:r>
              <a:rPr lang="en-US" sz="2000" b="1" i="1" dirty="0"/>
              <a:t>HPCA</a:t>
            </a:r>
            <a:r>
              <a:rPr lang="en-US" sz="2000" i="1" dirty="0"/>
              <a:t>)</a:t>
            </a:r>
            <a:r>
              <a:rPr lang="en-US" sz="2000" dirty="0"/>
              <a:t>, Shenzhen, China, February 2013. </a:t>
            </a:r>
            <a:r>
              <a:rPr lang="en-US" sz="2000" dirty="0">
                <a:hlinkClick r:id="rId4"/>
              </a:rPr>
              <a:t>Slides (pptx</a:t>
            </a:r>
            <a:r>
              <a:rPr lang="en-US" sz="2000" dirty="0" smtClean="0">
                <a:hlinkClick r:id="rId4"/>
              </a:rPr>
              <a:t>)</a:t>
            </a:r>
            <a:endParaRPr lang="en-US" sz="2000" dirty="0" smtClean="0"/>
          </a:p>
          <a:p>
            <a:endParaRPr lang="en-US" sz="2000" dirty="0"/>
          </a:p>
          <a:p>
            <a:r>
              <a:rPr lang="en-US" sz="2000" dirty="0"/>
              <a:t>Eiman Ebrahimi, </a:t>
            </a:r>
            <a:r>
              <a:rPr lang="en-US" sz="2000" dirty="0" err="1"/>
              <a:t>Rustam</a:t>
            </a:r>
            <a:r>
              <a:rPr lang="en-US" sz="2000" dirty="0"/>
              <a:t> </a:t>
            </a:r>
            <a:r>
              <a:rPr lang="en-US" sz="2000" dirty="0" err="1"/>
              <a:t>Miftakhutdinov</a:t>
            </a:r>
            <a:r>
              <a:rPr lang="en-US" sz="2000" dirty="0"/>
              <a:t>, Chris Fallin, Chang </a:t>
            </a:r>
            <a:r>
              <a:rPr lang="en-US" sz="2000" dirty="0" err="1"/>
              <a:t>Joo</a:t>
            </a:r>
            <a:r>
              <a:rPr lang="en-US" sz="2000" dirty="0"/>
              <a:t> Lee, </a:t>
            </a:r>
            <a:r>
              <a:rPr lang="en-US" sz="2000" u="sng" dirty="0"/>
              <a:t>Onur Mutlu</a:t>
            </a:r>
            <a:r>
              <a:rPr lang="en-US" sz="2000" dirty="0"/>
              <a:t>, and Yale N. </a:t>
            </a:r>
            <a:r>
              <a:rPr lang="en-US" sz="2000" dirty="0" err="1"/>
              <a:t>Patt</a:t>
            </a:r>
            <a:r>
              <a:rPr lang="en-US" sz="2000" dirty="0"/>
              <a:t>, </a:t>
            </a:r>
            <a:br>
              <a:rPr lang="en-US" sz="2000" dirty="0"/>
            </a:br>
            <a:r>
              <a:rPr lang="en-US" sz="2000" b="1" dirty="0">
                <a:hlinkClick r:id="rId5"/>
              </a:rPr>
              <a:t>"Parallel Application Memory Scheduling"</a:t>
            </a:r>
            <a:r>
              <a:rPr lang="en-US" sz="2000" dirty="0"/>
              <a:t/>
            </a:r>
            <a:br>
              <a:rPr lang="en-US" sz="2000" dirty="0"/>
            </a:br>
            <a:r>
              <a:rPr lang="en-US" sz="2000" i="1" dirty="0"/>
              <a:t>Proceedings of the </a:t>
            </a:r>
            <a:r>
              <a:rPr lang="en-US" sz="2000" i="1" dirty="0">
                <a:hlinkClick r:id="rId6"/>
              </a:rPr>
              <a:t>44th International Symposium on Microarchitecture</a:t>
            </a:r>
            <a:r>
              <a:rPr lang="en-US" sz="2000" i="1" dirty="0"/>
              <a:t> (</a:t>
            </a:r>
            <a:r>
              <a:rPr lang="en-US" sz="2000" b="1" i="1" dirty="0"/>
              <a:t>MICRO</a:t>
            </a:r>
            <a:r>
              <a:rPr lang="en-US" sz="2000" i="1" dirty="0"/>
              <a:t>)</a:t>
            </a:r>
            <a:r>
              <a:rPr lang="en-US" sz="2000" dirty="0"/>
              <a:t>, Porto </a:t>
            </a:r>
            <a:r>
              <a:rPr lang="en-US" sz="2000" dirty="0" err="1"/>
              <a:t>Alegre</a:t>
            </a:r>
            <a:r>
              <a:rPr lang="en-US" sz="2000" dirty="0"/>
              <a:t>, Brazil, December 2011. </a:t>
            </a:r>
            <a:r>
              <a:rPr lang="en-US" sz="2000" dirty="0">
                <a:hlinkClick r:id="rId7"/>
              </a:rPr>
              <a:t>Slides (pptx)</a:t>
            </a:r>
            <a:r>
              <a:rPr lang="en-US" sz="2000" dirty="0"/>
              <a:t> </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222</a:t>
            </a:fld>
            <a:endParaRPr lang="en-US" altLang="en-US">
              <a:solidFill>
                <a:srgbClr val="000000"/>
              </a:solidFill>
            </a:endParaRPr>
          </a:p>
        </p:txBody>
      </p:sp>
    </p:spTree>
    <p:extLst>
      <p:ext uri="{BB962C8B-B14F-4D97-AF65-F5344CB8AC3E}">
        <p14:creationId xmlns:p14="http://schemas.microsoft.com/office/powerpoint/2010/main" val="1317414479"/>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err="1" smtClean="0"/>
              <a:t>QoS</a:t>
            </a:r>
            <a:r>
              <a:rPr lang="en-US" dirty="0" smtClean="0"/>
              <a:t>-Aware Memory Scheduling: Evolution</a:t>
            </a:r>
            <a:endParaRPr lang="en-US" dirty="0"/>
          </a:p>
        </p:txBody>
      </p:sp>
      <p:sp>
        <p:nvSpPr>
          <p:cNvPr id="3" name="Content Placeholder 2"/>
          <p:cNvSpPr>
            <a:spLocks noGrp="1"/>
          </p:cNvSpPr>
          <p:nvPr>
            <p:ph idx="1"/>
          </p:nvPr>
        </p:nvSpPr>
        <p:spPr>
          <a:xfrm>
            <a:off x="228600" y="980728"/>
            <a:ext cx="8610600" cy="5051648"/>
          </a:xfrm>
        </p:spPr>
        <p:txBody>
          <a:bodyPr/>
          <a:lstStyle/>
          <a:p>
            <a:r>
              <a:rPr lang="en-US" dirty="0" smtClean="0">
                <a:solidFill>
                  <a:srgbClr val="0000FF"/>
                </a:solidFill>
              </a:rPr>
              <a:t>Stall-time fair memory scheduling </a:t>
            </a:r>
            <a:r>
              <a:rPr lang="en-US" sz="1800" dirty="0">
                <a:solidFill>
                  <a:srgbClr val="008000"/>
                </a:solidFill>
              </a:rPr>
              <a:t>[Mutlu+ MICRO’07]</a:t>
            </a:r>
          </a:p>
          <a:p>
            <a:pPr lvl="1"/>
            <a:r>
              <a:rPr lang="en-US" sz="2000" dirty="0"/>
              <a:t>Idea: Estimate and balance thread slowdowns</a:t>
            </a:r>
          </a:p>
          <a:p>
            <a:pPr lvl="1"/>
            <a:r>
              <a:rPr lang="en-US" sz="2000" dirty="0"/>
              <a:t>Takeaway: </a:t>
            </a:r>
            <a:r>
              <a:rPr lang="en-US" sz="2000" dirty="0">
                <a:solidFill>
                  <a:srgbClr val="FF0000"/>
                </a:solidFill>
              </a:rPr>
              <a:t>Proportional thread progress improves performa</a:t>
            </a:r>
            <a:r>
              <a:rPr lang="en-US" dirty="0" smtClean="0">
                <a:solidFill>
                  <a:srgbClr val="FF0000"/>
                </a:solidFill>
              </a:rPr>
              <a:t>nce, </a:t>
            </a:r>
            <a:r>
              <a:rPr lang="en-US" sz="2000" dirty="0">
                <a:solidFill>
                  <a:srgbClr val="FF0000"/>
                </a:solidFill>
              </a:rPr>
              <a:t>especially when threads are “heavy” </a:t>
            </a:r>
            <a:r>
              <a:rPr lang="en-US" sz="2000" dirty="0"/>
              <a:t>(memory intensive)</a:t>
            </a:r>
          </a:p>
          <a:p>
            <a:pPr lvl="1"/>
            <a:endParaRPr lang="en-US" sz="1500" dirty="0"/>
          </a:p>
          <a:p>
            <a:r>
              <a:rPr lang="en-US" dirty="0" smtClean="0">
                <a:solidFill>
                  <a:srgbClr val="0000FF"/>
                </a:solidFill>
              </a:rPr>
              <a:t>Parallelism-aware batch scheduling </a:t>
            </a:r>
            <a:r>
              <a:rPr lang="en-US" sz="1800" dirty="0">
                <a:solidFill>
                  <a:srgbClr val="008000"/>
                </a:solidFill>
              </a:rPr>
              <a:t>[Mutlu+ ISCA’08, Top Picks’09]</a:t>
            </a:r>
          </a:p>
          <a:p>
            <a:pPr lvl="1"/>
            <a:r>
              <a:rPr lang="en-US" sz="2000" dirty="0"/>
              <a:t>Idea: Rank threads and service in rank order (to preserve bank parallelism); batch requests to prevent starvation</a:t>
            </a:r>
          </a:p>
          <a:p>
            <a:pPr lvl="1"/>
            <a:endParaRPr lang="en-US" sz="1500" dirty="0"/>
          </a:p>
          <a:p>
            <a:pPr lvl="1"/>
            <a:endParaRPr lang="en-US" sz="1500" dirty="0"/>
          </a:p>
          <a:p>
            <a:pPr lvl="1"/>
            <a:endParaRPr lang="en-US" sz="1500" dirty="0"/>
          </a:p>
          <a:p>
            <a:r>
              <a:rPr lang="en-US" dirty="0" smtClean="0">
                <a:solidFill>
                  <a:srgbClr val="0000FF"/>
                </a:solidFill>
              </a:rPr>
              <a:t>ATLAS memory scheduler </a:t>
            </a:r>
            <a:r>
              <a:rPr lang="en-US" sz="1800" dirty="0">
                <a:solidFill>
                  <a:srgbClr val="008000"/>
                </a:solidFill>
              </a:rPr>
              <a:t>[Kim+ HPCA’10]</a:t>
            </a:r>
          </a:p>
          <a:p>
            <a:pPr lvl="1"/>
            <a:endParaRPr lang="en-US" sz="1800" dirty="0"/>
          </a:p>
          <a:p>
            <a:pPr lvl="1"/>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23</a:t>
            </a:fld>
            <a:endParaRPr lang="en-US" altLang="en-US"/>
          </a:p>
        </p:txBody>
      </p:sp>
    </p:spTree>
    <p:extLst>
      <p:ext uri="{BB962C8B-B14F-4D97-AF65-F5344CB8AC3E}">
        <p14:creationId xmlns:p14="http://schemas.microsoft.com/office/powerpoint/2010/main" val="12046164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9"/>
          <p:cNvSpPr/>
          <p:nvPr/>
        </p:nvSpPr>
        <p:spPr>
          <a:xfrm>
            <a:off x="6365067" y="2237626"/>
            <a:ext cx="541493" cy="1191383"/>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92" name="Rounded Rectangle 91"/>
          <p:cNvSpPr/>
          <p:nvPr/>
        </p:nvSpPr>
        <p:spPr>
          <a:xfrm>
            <a:off x="5747376" y="2237625"/>
            <a:ext cx="541493" cy="1191383"/>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47" name="Q"/>
          <p:cNvSpPr/>
          <p:nvPr/>
        </p:nvSpPr>
        <p:spPr>
          <a:xfrm>
            <a:off x="2743200" y="3809999"/>
            <a:ext cx="1106586" cy="361844"/>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48" name="Q"/>
          <p:cNvSpPr/>
          <p:nvPr/>
        </p:nvSpPr>
        <p:spPr>
          <a:xfrm>
            <a:off x="1636614" y="3809999"/>
            <a:ext cx="1106586" cy="361844"/>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2" name="Title 1"/>
          <p:cNvSpPr>
            <a:spLocks noGrp="1"/>
          </p:cNvSpPr>
          <p:nvPr>
            <p:ph type="title"/>
          </p:nvPr>
        </p:nvSpPr>
        <p:spPr>
          <a:xfrm>
            <a:off x="457200" y="44624"/>
            <a:ext cx="8229600" cy="1143000"/>
          </a:xfrm>
        </p:spPr>
        <p:txBody>
          <a:bodyPr>
            <a:normAutofit/>
          </a:bodyPr>
          <a:lstStyle/>
          <a:p>
            <a:r>
              <a:rPr lang="en-US" sz="4000" kern="0" dirty="0">
                <a:solidFill>
                  <a:srgbClr val="006633"/>
                </a:solidFill>
                <a:latin typeface="Garamond"/>
              </a:rPr>
              <a:t>Within-Thread Bank Parallelism</a:t>
            </a:r>
            <a:endParaRPr lang="en-US" dirty="0"/>
          </a:p>
        </p:txBody>
      </p:sp>
      <p:sp>
        <p:nvSpPr>
          <p:cNvPr id="4" name="Slide Number Placeholder 3"/>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24</a:t>
            </a:fld>
            <a:endParaRPr lang="en-US">
              <a:solidFill>
                <a:prstClr val="black">
                  <a:tint val="75000"/>
                </a:prstClr>
              </a:solidFill>
              <a:latin typeface="Calibri"/>
            </a:endParaRPr>
          </a:p>
        </p:txBody>
      </p:sp>
      <p:sp>
        <p:nvSpPr>
          <p:cNvPr id="5" name="Rectangle 4"/>
          <p:cNvSpPr/>
          <p:nvPr/>
        </p:nvSpPr>
        <p:spPr>
          <a:xfrm>
            <a:off x="2667000" y="2923424"/>
            <a:ext cx="990600" cy="5055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02" tIns="45702" rIns="91402" bIns="45702" rtlCol="0" anchor="ctr"/>
          <a:lstStyle/>
          <a:p>
            <a:pPr algn="ctr"/>
            <a:r>
              <a:rPr lang="en-US" sz="2000" b="1" dirty="0">
                <a:solidFill>
                  <a:prstClr val="white"/>
                </a:solidFill>
                <a:latin typeface="Calibri"/>
              </a:rPr>
              <a:t>Bank 0</a:t>
            </a:r>
          </a:p>
        </p:txBody>
      </p:sp>
      <p:sp>
        <p:nvSpPr>
          <p:cNvPr id="6" name="Rectangle 5"/>
          <p:cNvSpPr/>
          <p:nvPr/>
        </p:nvSpPr>
        <p:spPr>
          <a:xfrm>
            <a:off x="2667000" y="2237624"/>
            <a:ext cx="990600" cy="5055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02" tIns="45702" rIns="91402" bIns="45702" rtlCol="0" anchor="ctr"/>
          <a:lstStyle/>
          <a:p>
            <a:pPr algn="ctr"/>
            <a:r>
              <a:rPr lang="en-US" sz="2000" b="1" dirty="0">
                <a:solidFill>
                  <a:prstClr val="white"/>
                </a:solidFill>
                <a:latin typeface="Calibri"/>
              </a:rPr>
              <a:t>Bank 1</a:t>
            </a:r>
          </a:p>
        </p:txBody>
      </p:sp>
      <p:sp>
        <p:nvSpPr>
          <p:cNvPr id="7" name="B"/>
          <p:cNvSpPr/>
          <p:nvPr/>
        </p:nvSpPr>
        <p:spPr>
          <a:xfrm>
            <a:off x="1981200" y="3051631"/>
            <a:ext cx="457200" cy="2491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8" name="A"/>
          <p:cNvSpPr/>
          <p:nvPr/>
        </p:nvSpPr>
        <p:spPr>
          <a:xfrm>
            <a:off x="1981200" y="2365831"/>
            <a:ext cx="457200" cy="24916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9" name="A"/>
          <p:cNvSpPr/>
          <p:nvPr/>
        </p:nvSpPr>
        <p:spPr>
          <a:xfrm>
            <a:off x="1371600" y="2362207"/>
            <a:ext cx="457200" cy="2491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10" name="A"/>
          <p:cNvSpPr/>
          <p:nvPr/>
        </p:nvSpPr>
        <p:spPr>
          <a:xfrm>
            <a:off x="1371600" y="3048007"/>
            <a:ext cx="457200" cy="24916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11" name="TextBox 10"/>
          <p:cNvSpPr txBox="1"/>
          <p:nvPr/>
        </p:nvSpPr>
        <p:spPr>
          <a:xfrm>
            <a:off x="1143000" y="4552889"/>
            <a:ext cx="2971800"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memory service timeline</a:t>
            </a:r>
          </a:p>
        </p:txBody>
      </p:sp>
      <p:cxnSp>
        <p:nvCxnSpPr>
          <p:cNvPr id="12" name="Straight Arrow Connector 11"/>
          <p:cNvCxnSpPr/>
          <p:nvPr/>
        </p:nvCxnSpPr>
        <p:spPr>
          <a:xfrm flipV="1">
            <a:off x="1143000" y="4552896"/>
            <a:ext cx="3124200" cy="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A"/>
          <p:cNvSpPr/>
          <p:nvPr/>
        </p:nvSpPr>
        <p:spPr>
          <a:xfrm>
            <a:off x="381000" y="5257807"/>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4F81BD"/>
                </a:solidFill>
                <a:latin typeface="Calibri"/>
              </a:rPr>
              <a:t>thread A </a:t>
            </a:r>
          </a:p>
        </p:txBody>
      </p:sp>
      <p:sp>
        <p:nvSpPr>
          <p:cNvPr id="15" name="A"/>
          <p:cNvSpPr/>
          <p:nvPr/>
        </p:nvSpPr>
        <p:spPr>
          <a:xfrm>
            <a:off x="381000" y="5715007"/>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C0504D"/>
                </a:solidFill>
                <a:latin typeface="Calibri"/>
              </a:rPr>
              <a:t>thread B </a:t>
            </a:r>
          </a:p>
        </p:txBody>
      </p:sp>
      <p:sp>
        <p:nvSpPr>
          <p:cNvPr id="17" name="Q"/>
          <p:cNvSpPr/>
          <p:nvPr/>
        </p:nvSpPr>
        <p:spPr>
          <a:xfrm>
            <a:off x="1447800" y="4038599"/>
            <a:ext cx="1106586" cy="361844"/>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20" name="Q"/>
          <p:cNvSpPr/>
          <p:nvPr/>
        </p:nvSpPr>
        <p:spPr>
          <a:xfrm>
            <a:off x="2554387" y="4038599"/>
            <a:ext cx="1106586" cy="361844"/>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23" name="TextBox 22"/>
          <p:cNvSpPr txBox="1"/>
          <p:nvPr/>
        </p:nvSpPr>
        <p:spPr>
          <a:xfrm>
            <a:off x="1143000" y="6153091"/>
            <a:ext cx="2971800"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thread execution timeline</a:t>
            </a:r>
          </a:p>
        </p:txBody>
      </p:sp>
      <p:cxnSp>
        <p:nvCxnSpPr>
          <p:cNvPr id="24" name="Straight Arrow Connector 23"/>
          <p:cNvCxnSpPr/>
          <p:nvPr/>
        </p:nvCxnSpPr>
        <p:spPr>
          <a:xfrm flipV="1">
            <a:off x="1143000" y="6153097"/>
            <a:ext cx="3124200" cy="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Q"/>
          <p:cNvSpPr/>
          <p:nvPr/>
        </p:nvSpPr>
        <p:spPr>
          <a:xfrm>
            <a:off x="1520628" y="5265050"/>
            <a:ext cx="2213172" cy="297550"/>
          </a:xfrm>
          <a:prstGeom prst="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b="1" dirty="0">
                <a:solidFill>
                  <a:prstClr val="white"/>
                </a:solidFill>
                <a:latin typeface="Calibri"/>
              </a:rPr>
              <a:t>WAIT</a:t>
            </a:r>
          </a:p>
        </p:txBody>
      </p:sp>
      <p:sp>
        <p:nvSpPr>
          <p:cNvPr id="28" name="Q"/>
          <p:cNvSpPr/>
          <p:nvPr/>
        </p:nvSpPr>
        <p:spPr>
          <a:xfrm>
            <a:off x="1520628" y="5715000"/>
            <a:ext cx="2213172" cy="285644"/>
          </a:xfrm>
          <a:prstGeom prst="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b="1" dirty="0">
                <a:solidFill>
                  <a:prstClr val="white"/>
                </a:solidFill>
                <a:latin typeface="Calibri"/>
              </a:rPr>
              <a:t>WAIT</a:t>
            </a:r>
          </a:p>
        </p:txBody>
      </p:sp>
      <p:sp>
        <p:nvSpPr>
          <p:cNvPr id="31" name="A"/>
          <p:cNvSpPr/>
          <p:nvPr/>
        </p:nvSpPr>
        <p:spPr>
          <a:xfrm>
            <a:off x="2133600" y="1752606"/>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C0504D"/>
                </a:solidFill>
                <a:latin typeface="Calibri"/>
              </a:rPr>
              <a:t>thread B </a:t>
            </a:r>
          </a:p>
        </p:txBody>
      </p:sp>
      <p:sp>
        <p:nvSpPr>
          <p:cNvPr id="32" name="A"/>
          <p:cNvSpPr/>
          <p:nvPr/>
        </p:nvSpPr>
        <p:spPr>
          <a:xfrm>
            <a:off x="228600" y="2667006"/>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4F81BD"/>
                </a:solidFill>
                <a:latin typeface="Calibri"/>
              </a:rPr>
              <a:t>thread A </a:t>
            </a:r>
          </a:p>
        </p:txBody>
      </p:sp>
      <p:cxnSp>
        <p:nvCxnSpPr>
          <p:cNvPr id="34" name="Curved Connector 33"/>
          <p:cNvCxnSpPr>
            <a:stCxn id="8" idx="0"/>
            <a:endCxn id="31" idx="2"/>
          </p:cNvCxnSpPr>
          <p:nvPr/>
        </p:nvCxnSpPr>
        <p:spPr>
          <a:xfrm rot="5400000" flipH="1" flipV="1">
            <a:off x="2265138" y="2002061"/>
            <a:ext cx="308424" cy="419100"/>
          </a:xfrm>
          <a:prstGeom prst="curvedConnector3">
            <a:avLst>
              <a:gd name="adj1" fmla="val 50000"/>
            </a:avLst>
          </a:prstGeom>
          <a:ln w="127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10" idx="0"/>
            <a:endCxn id="31" idx="1"/>
          </p:cNvCxnSpPr>
          <p:nvPr/>
        </p:nvCxnSpPr>
        <p:spPr>
          <a:xfrm rot="5400000" flipH="1" flipV="1">
            <a:off x="1295400" y="2209799"/>
            <a:ext cx="1143000" cy="533400"/>
          </a:xfrm>
          <a:prstGeom prst="curvedConnector2">
            <a:avLst/>
          </a:prstGeom>
          <a:ln w="127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7" idx="0"/>
            <a:endCxn id="32" idx="3"/>
          </p:cNvCxnSpPr>
          <p:nvPr/>
        </p:nvCxnSpPr>
        <p:spPr>
          <a:xfrm rot="16200000" flipV="1">
            <a:off x="1598388" y="2440211"/>
            <a:ext cx="232224" cy="990600"/>
          </a:xfrm>
          <a:prstGeom prst="curvedConnector2">
            <a:avLst/>
          </a:prstGeom>
          <a:ln w="127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9" idx="1"/>
            <a:endCxn id="32" idx="0"/>
          </p:cNvCxnSpPr>
          <p:nvPr/>
        </p:nvCxnSpPr>
        <p:spPr>
          <a:xfrm rot="10800000" flipV="1">
            <a:off x="723900" y="2486782"/>
            <a:ext cx="647700" cy="180215"/>
          </a:xfrm>
          <a:prstGeom prst="curvedConnector2">
            <a:avLst/>
          </a:prstGeom>
          <a:ln w="127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49" name="Q"/>
          <p:cNvSpPr/>
          <p:nvPr/>
        </p:nvSpPr>
        <p:spPr>
          <a:xfrm>
            <a:off x="6056214" y="3810001"/>
            <a:ext cx="1106586" cy="361844"/>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50" name="Q"/>
          <p:cNvSpPr/>
          <p:nvPr/>
        </p:nvSpPr>
        <p:spPr>
          <a:xfrm>
            <a:off x="7162800" y="3810001"/>
            <a:ext cx="1106586" cy="361844"/>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51" name="Rectangle 50"/>
          <p:cNvSpPr/>
          <p:nvPr/>
        </p:nvSpPr>
        <p:spPr>
          <a:xfrm>
            <a:off x="7086600" y="2923426"/>
            <a:ext cx="990600" cy="5055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02" tIns="45702" rIns="91402" bIns="45702" rtlCol="0" anchor="ctr"/>
          <a:lstStyle/>
          <a:p>
            <a:pPr algn="ctr"/>
            <a:r>
              <a:rPr lang="en-US" sz="2000" b="1" dirty="0">
                <a:solidFill>
                  <a:prstClr val="white"/>
                </a:solidFill>
                <a:latin typeface="Calibri"/>
              </a:rPr>
              <a:t>Bank 0</a:t>
            </a:r>
          </a:p>
        </p:txBody>
      </p:sp>
      <p:sp>
        <p:nvSpPr>
          <p:cNvPr id="52" name="Rectangle 51"/>
          <p:cNvSpPr/>
          <p:nvPr/>
        </p:nvSpPr>
        <p:spPr>
          <a:xfrm>
            <a:off x="7086600" y="2237626"/>
            <a:ext cx="990600" cy="5055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02" tIns="45702" rIns="91402" bIns="45702" rtlCol="0" anchor="ctr"/>
          <a:lstStyle/>
          <a:p>
            <a:pPr algn="ctr"/>
            <a:r>
              <a:rPr lang="en-US" sz="2000" b="1" dirty="0">
                <a:solidFill>
                  <a:prstClr val="white"/>
                </a:solidFill>
                <a:latin typeface="Calibri"/>
              </a:rPr>
              <a:t>Bank 1</a:t>
            </a:r>
          </a:p>
        </p:txBody>
      </p:sp>
      <p:sp>
        <p:nvSpPr>
          <p:cNvPr id="53" name="B"/>
          <p:cNvSpPr/>
          <p:nvPr/>
        </p:nvSpPr>
        <p:spPr>
          <a:xfrm>
            <a:off x="6400800" y="3051633"/>
            <a:ext cx="457200" cy="2491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54" name="A"/>
          <p:cNvSpPr/>
          <p:nvPr/>
        </p:nvSpPr>
        <p:spPr>
          <a:xfrm>
            <a:off x="6400800" y="2365833"/>
            <a:ext cx="457200" cy="24916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55" name="A"/>
          <p:cNvSpPr/>
          <p:nvPr/>
        </p:nvSpPr>
        <p:spPr>
          <a:xfrm>
            <a:off x="5791200" y="2370301"/>
            <a:ext cx="457200" cy="2491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56" name="A"/>
          <p:cNvSpPr/>
          <p:nvPr/>
        </p:nvSpPr>
        <p:spPr>
          <a:xfrm>
            <a:off x="5791200" y="3048009"/>
            <a:ext cx="457200" cy="24916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57" name="TextBox 56"/>
          <p:cNvSpPr txBox="1"/>
          <p:nvPr/>
        </p:nvSpPr>
        <p:spPr>
          <a:xfrm>
            <a:off x="5562600" y="4552891"/>
            <a:ext cx="2971800"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memory service timeline</a:t>
            </a:r>
          </a:p>
        </p:txBody>
      </p:sp>
      <p:cxnSp>
        <p:nvCxnSpPr>
          <p:cNvPr id="58" name="Straight Arrow Connector 57"/>
          <p:cNvCxnSpPr/>
          <p:nvPr/>
        </p:nvCxnSpPr>
        <p:spPr>
          <a:xfrm flipV="1">
            <a:off x="5562600" y="4552898"/>
            <a:ext cx="3124200" cy="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1" name="Q"/>
          <p:cNvSpPr/>
          <p:nvPr/>
        </p:nvSpPr>
        <p:spPr>
          <a:xfrm>
            <a:off x="5867401" y="4038601"/>
            <a:ext cx="1106586" cy="361844"/>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62" name="Q"/>
          <p:cNvSpPr/>
          <p:nvPr/>
        </p:nvSpPr>
        <p:spPr>
          <a:xfrm>
            <a:off x="6973986" y="4038601"/>
            <a:ext cx="1106586" cy="361844"/>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63" name="TextBox 62"/>
          <p:cNvSpPr txBox="1"/>
          <p:nvPr/>
        </p:nvSpPr>
        <p:spPr>
          <a:xfrm>
            <a:off x="5562600" y="6153092"/>
            <a:ext cx="2971800"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thread execution timeline</a:t>
            </a:r>
          </a:p>
        </p:txBody>
      </p:sp>
      <p:cxnSp>
        <p:nvCxnSpPr>
          <p:cNvPr id="64" name="Straight Arrow Connector 63"/>
          <p:cNvCxnSpPr/>
          <p:nvPr/>
        </p:nvCxnSpPr>
        <p:spPr>
          <a:xfrm flipV="1">
            <a:off x="5562600" y="6153099"/>
            <a:ext cx="3124200" cy="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5" name="Q"/>
          <p:cNvSpPr/>
          <p:nvPr/>
        </p:nvSpPr>
        <p:spPr>
          <a:xfrm>
            <a:off x="5940228" y="5265052"/>
            <a:ext cx="1146372" cy="297550"/>
          </a:xfrm>
          <a:prstGeom prst="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b="1" dirty="0">
                <a:solidFill>
                  <a:prstClr val="white"/>
                </a:solidFill>
                <a:latin typeface="Calibri"/>
              </a:rPr>
              <a:t>WAIT</a:t>
            </a:r>
          </a:p>
        </p:txBody>
      </p:sp>
      <p:sp>
        <p:nvSpPr>
          <p:cNvPr id="66" name="Q"/>
          <p:cNvSpPr/>
          <p:nvPr/>
        </p:nvSpPr>
        <p:spPr>
          <a:xfrm>
            <a:off x="5940228" y="5715002"/>
            <a:ext cx="2213172" cy="285644"/>
          </a:xfrm>
          <a:prstGeom prst="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b="1" dirty="0">
                <a:solidFill>
                  <a:prstClr val="white"/>
                </a:solidFill>
                <a:latin typeface="Calibri"/>
              </a:rPr>
              <a:t>WAIT</a:t>
            </a:r>
          </a:p>
        </p:txBody>
      </p:sp>
      <p:sp>
        <p:nvSpPr>
          <p:cNvPr id="76" name="Rectangle 75"/>
          <p:cNvSpPr/>
          <p:nvPr/>
        </p:nvSpPr>
        <p:spPr>
          <a:xfrm rot="16200000">
            <a:off x="6874997" y="1339593"/>
            <a:ext cx="818381" cy="398906"/>
          </a:xfrm>
          <a:prstGeom prst="rect">
            <a:avLst/>
          </a:prstGeom>
        </p:spPr>
        <p:txBody>
          <a:bodyPr wrap="none" lIns="91402" tIns="45702" rIns="91402" bIns="45702">
            <a:spAutoFit/>
          </a:bodyPr>
          <a:lstStyle/>
          <a:p>
            <a:pPr algn="ctr">
              <a:lnSpc>
                <a:spcPct val="80000"/>
              </a:lnSpc>
              <a:defRPr/>
            </a:pPr>
            <a:r>
              <a:rPr lang="en-US" sz="2400" i="1" kern="0" dirty="0">
                <a:solidFill>
                  <a:srgbClr val="FF0000"/>
                </a:solidFill>
                <a:latin typeface="Calibri"/>
              </a:rPr>
              <a:t>rank</a:t>
            </a:r>
          </a:p>
        </p:txBody>
      </p:sp>
      <p:sp>
        <p:nvSpPr>
          <p:cNvPr id="77" name="A"/>
          <p:cNvSpPr/>
          <p:nvPr/>
        </p:nvSpPr>
        <p:spPr>
          <a:xfrm>
            <a:off x="7557975" y="1600207"/>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C0504D"/>
                </a:solidFill>
                <a:latin typeface="Calibri"/>
              </a:rPr>
              <a:t>thread B </a:t>
            </a:r>
          </a:p>
        </p:txBody>
      </p:sp>
      <p:sp>
        <p:nvSpPr>
          <p:cNvPr id="78" name="A"/>
          <p:cNvSpPr/>
          <p:nvPr/>
        </p:nvSpPr>
        <p:spPr>
          <a:xfrm>
            <a:off x="7557975" y="1143008"/>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4F81BD"/>
                </a:solidFill>
                <a:latin typeface="Calibri"/>
              </a:rPr>
              <a:t>thread A </a:t>
            </a:r>
          </a:p>
        </p:txBody>
      </p:sp>
      <p:cxnSp>
        <p:nvCxnSpPr>
          <p:cNvPr id="79" name="Straight Arrow Connector 78"/>
          <p:cNvCxnSpPr/>
          <p:nvPr/>
        </p:nvCxnSpPr>
        <p:spPr>
          <a:xfrm>
            <a:off x="7481775" y="990600"/>
            <a:ext cx="0" cy="1020690"/>
          </a:xfrm>
          <a:prstGeom prst="straightConnector1">
            <a:avLst/>
          </a:prstGeom>
          <a:ln w="3810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88" name="A"/>
          <p:cNvSpPr/>
          <p:nvPr/>
        </p:nvSpPr>
        <p:spPr>
          <a:xfrm>
            <a:off x="4800600" y="5257808"/>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4F81BD"/>
                </a:solidFill>
                <a:latin typeface="Calibri"/>
              </a:rPr>
              <a:t>thread A </a:t>
            </a:r>
          </a:p>
        </p:txBody>
      </p:sp>
      <p:sp>
        <p:nvSpPr>
          <p:cNvPr id="89" name="A"/>
          <p:cNvSpPr/>
          <p:nvPr/>
        </p:nvSpPr>
        <p:spPr>
          <a:xfrm>
            <a:off x="4800600" y="5715008"/>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C0504D"/>
                </a:solidFill>
                <a:latin typeface="Calibri"/>
              </a:rPr>
              <a:t>thread B </a:t>
            </a:r>
          </a:p>
        </p:txBody>
      </p:sp>
      <p:cxnSp>
        <p:nvCxnSpPr>
          <p:cNvPr id="93" name="Straight Arrow Connector 92"/>
          <p:cNvCxnSpPr/>
          <p:nvPr/>
        </p:nvCxnSpPr>
        <p:spPr>
          <a:xfrm flipH="1">
            <a:off x="7162800" y="5410200"/>
            <a:ext cx="917772" cy="0"/>
          </a:xfrm>
          <a:prstGeom prst="straightConnector1">
            <a:avLst/>
          </a:pr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6690638" y="4970824"/>
            <a:ext cx="1919962" cy="371855"/>
          </a:xfrm>
          <a:prstGeom prst="rect">
            <a:avLst/>
          </a:prstGeom>
        </p:spPr>
        <p:txBody>
          <a:bodyPr wrap="square" lIns="91402" tIns="45702" rIns="91402" bIns="45702">
            <a:spAutoFit/>
          </a:bodyPr>
          <a:lstStyle/>
          <a:p>
            <a:pPr algn="ctr">
              <a:lnSpc>
                <a:spcPct val="80000"/>
              </a:lnSpc>
              <a:defRPr/>
            </a:pPr>
            <a:r>
              <a:rPr lang="en-US" sz="2200" i="1" kern="0" dirty="0">
                <a:solidFill>
                  <a:srgbClr val="FF0000"/>
                </a:solidFill>
                <a:latin typeface="Calibri"/>
              </a:rPr>
              <a:t>SAVED CYCLES</a:t>
            </a:r>
          </a:p>
        </p:txBody>
      </p:sp>
      <p:sp>
        <p:nvSpPr>
          <p:cNvPr id="100" name="Rectangle 99"/>
          <p:cNvSpPr/>
          <p:nvPr/>
        </p:nvSpPr>
        <p:spPr>
          <a:xfrm>
            <a:off x="5484889" y="1303287"/>
            <a:ext cx="1564670" cy="453007"/>
          </a:xfrm>
          <a:prstGeom prst="rect">
            <a:avLst/>
          </a:prstGeom>
        </p:spPr>
        <p:txBody>
          <a:bodyPr wrap="none" lIns="91402" tIns="45702" rIns="91402" bIns="45702" anchor="ctr">
            <a:spAutoFit/>
          </a:bodyPr>
          <a:lstStyle/>
          <a:p>
            <a:pPr algn="ctr">
              <a:lnSpc>
                <a:spcPct val="80000"/>
              </a:lnSpc>
              <a:defRPr/>
            </a:pPr>
            <a:r>
              <a:rPr lang="en-US" sz="2800" b="1" kern="0" dirty="0">
                <a:solidFill>
                  <a:prstClr val="black"/>
                </a:solidFill>
                <a:latin typeface="Calibri"/>
              </a:rPr>
              <a:t>Key Idea:</a:t>
            </a:r>
          </a:p>
        </p:txBody>
      </p:sp>
    </p:spTree>
    <p:custDataLst>
      <p:tags r:id="rId1"/>
    </p:custDataLst>
    <p:extLst>
      <p:ext uri="{BB962C8B-B14F-4D97-AF65-F5344CB8AC3E}">
        <p14:creationId xmlns:p14="http://schemas.microsoft.com/office/powerpoint/2010/main" val="1881909378"/>
      </p:ext>
    </p:extLst>
  </p:cSld>
  <p:clrMapOvr>
    <a:masterClrMapping/>
  </p:clrMapOvr>
  <mc:AlternateContent xmlns:mc="http://schemas.openxmlformats.org/markup-compatibility/2006" xmlns:p14="http://schemas.microsoft.com/office/powerpoint/2010/main">
    <mc:Choice Requires="p14">
      <p:transition spd="slow" p14:dur="2000" advTm="130211"/>
    </mc:Choice>
    <mc:Fallback xmlns="">
      <p:transition spd="slow" advTm="13021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37" presetClass="path" presetSubtype="0" accel="50000" decel="50000" fill="hold" grpId="0" nodeType="clickEffect">
                                  <p:stCondLst>
                                    <p:cond delay="0"/>
                                  </p:stCondLst>
                                  <p:childTnLst>
                                    <p:animMotion origin="layout" path="M 1.11022E-16 0.00023 L -0.01788 0.0273 C -0.0217 0.03354 -0.02726 0.03701 -0.03316 0.03701 C -0.03976 0.03701 -0.04514 0.03354 -0.04896 0.0273 L -0.06667 0.00023 " pathEditMode="relative" rAng="0" ptsTypes="FffFF">
                                      <p:cBhvr>
                                        <p:cTn id="86" dur="2000" fill="hold"/>
                                        <p:tgtEl>
                                          <p:spTgt spid="54"/>
                                        </p:tgtEl>
                                        <p:attrNameLst>
                                          <p:attrName>ppt_x</p:attrName>
                                          <p:attrName>ppt_y</p:attrName>
                                        </p:attrNameLst>
                                      </p:cBhvr>
                                      <p:rCtr x="-3333" y="1827"/>
                                    </p:animMotion>
                                  </p:childTnLst>
                                </p:cTn>
                              </p:par>
                              <p:par>
                                <p:cTn id="87" presetID="44" presetClass="path" presetSubtype="0" accel="50000" decel="50000" fill="hold" grpId="0" nodeType="withEffect">
                                  <p:stCondLst>
                                    <p:cond delay="0"/>
                                  </p:stCondLst>
                                  <p:childTnLst>
                                    <p:animMotion origin="layout" path="M -3.33333E-6 0.00069 L 0.01771 -0.02984 C 0.02153 -0.03678 0.02709 -0.04025 0.03299 -0.04025 C 0.03959 -0.04025 0.04497 -0.03678 0.04879 -0.02984 L 0.06667 0.00069 " pathEditMode="relative" rAng="0" ptsTypes="FffFF">
                                      <p:cBhvr>
                                        <p:cTn id="88" dur="2000" fill="hold"/>
                                        <p:tgtEl>
                                          <p:spTgt spid="55"/>
                                        </p:tgtEl>
                                        <p:attrNameLst>
                                          <p:attrName>ppt_x</p:attrName>
                                          <p:attrName>ppt_y</p:attrName>
                                        </p:attrNameLst>
                                      </p:cBhvr>
                                      <p:rCtr x="3333" y="-2059"/>
                                    </p:animMotion>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9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9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2" grpId="0" animBg="1"/>
      <p:bldP spid="47" grpId="0" animBg="1"/>
      <p:bldP spid="48" grpId="0" animBg="1"/>
      <p:bldP spid="5" grpId="0" animBg="1"/>
      <p:bldP spid="6" grpId="0" animBg="1"/>
      <p:bldP spid="7" grpId="0" animBg="1"/>
      <p:bldP spid="8" grpId="0" animBg="1"/>
      <p:bldP spid="9" grpId="0" animBg="1"/>
      <p:bldP spid="10" grpId="0" animBg="1"/>
      <p:bldP spid="11" grpId="0"/>
      <p:bldP spid="13" grpId="0"/>
      <p:bldP spid="15" grpId="0"/>
      <p:bldP spid="17" grpId="0" animBg="1"/>
      <p:bldP spid="20" grpId="0" animBg="1"/>
      <p:bldP spid="23" grpId="0"/>
      <p:bldP spid="25" grpId="0" animBg="1"/>
      <p:bldP spid="28" grpId="0" animBg="1"/>
      <p:bldP spid="31" grpId="0"/>
      <p:bldP spid="32" grpId="0"/>
      <p:bldP spid="49" grpId="0" animBg="1"/>
      <p:bldP spid="50" grpId="0" animBg="1"/>
      <p:bldP spid="51" grpId="0" animBg="1"/>
      <p:bldP spid="52" grpId="0" animBg="1"/>
      <p:bldP spid="53" grpId="0" animBg="1"/>
      <p:bldP spid="54" grpId="0" animBg="1"/>
      <p:bldP spid="54" grpId="1" animBg="1"/>
      <p:bldP spid="55" grpId="0" animBg="1"/>
      <p:bldP spid="55" grpId="1" animBg="1"/>
      <p:bldP spid="56" grpId="0" animBg="1"/>
      <p:bldP spid="57" grpId="0"/>
      <p:bldP spid="61" grpId="0" animBg="1"/>
      <p:bldP spid="62" grpId="0" animBg="1"/>
      <p:bldP spid="63" grpId="0"/>
      <p:bldP spid="65" grpId="0" animBg="1"/>
      <p:bldP spid="66" grpId="0" animBg="1"/>
      <p:bldP spid="76" grpId="0"/>
      <p:bldP spid="77" grpId="0"/>
      <p:bldP spid="78" grpId="0"/>
      <p:bldP spid="88" grpId="0"/>
      <p:bldP spid="89" grpId="0"/>
      <p:bldP spid="98" grpId="0"/>
      <p:bldP spid="1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Parallelism-Aware Batch Scheduling </a:t>
            </a:r>
            <a:r>
              <a:rPr lang="en-US" sz="2400" dirty="0"/>
              <a:t>[ISCA’08]</a:t>
            </a:r>
          </a:p>
        </p:txBody>
      </p:sp>
      <p:sp>
        <p:nvSpPr>
          <p:cNvPr id="3" name="Content Placeholder 2"/>
          <p:cNvSpPr>
            <a:spLocks noGrp="1"/>
          </p:cNvSpPr>
          <p:nvPr>
            <p:ph idx="1"/>
          </p:nvPr>
        </p:nvSpPr>
        <p:spPr>
          <a:xfrm>
            <a:off x="103524" y="1186157"/>
            <a:ext cx="5957649" cy="4554451"/>
          </a:xfrm>
        </p:spPr>
        <p:txBody>
          <a:bodyPr/>
          <a:lstStyle/>
          <a:p>
            <a:r>
              <a:rPr lang="en-US" sz="2200" dirty="0"/>
              <a:t>Principle 1: </a:t>
            </a:r>
            <a:r>
              <a:rPr lang="en-US" sz="2200" dirty="0">
                <a:solidFill>
                  <a:srgbClr val="FF0000"/>
                </a:solidFill>
              </a:rPr>
              <a:t>Schedule</a:t>
            </a:r>
            <a:r>
              <a:rPr lang="en-US" sz="2200" dirty="0"/>
              <a:t> </a:t>
            </a:r>
            <a:r>
              <a:rPr lang="en-US" sz="2200" dirty="0">
                <a:solidFill>
                  <a:srgbClr val="FF0000"/>
                </a:solidFill>
              </a:rPr>
              <a:t>requests from a thread back to back</a:t>
            </a:r>
          </a:p>
          <a:p>
            <a:pPr lvl="1"/>
            <a:r>
              <a:rPr lang="en-US" sz="1800" dirty="0">
                <a:solidFill>
                  <a:srgbClr val="003399"/>
                </a:solidFill>
              </a:rPr>
              <a:t>Preserves each thread’s bank parallelism</a:t>
            </a:r>
          </a:p>
          <a:p>
            <a:pPr lvl="1"/>
            <a:r>
              <a:rPr lang="en-US" sz="1800" dirty="0"/>
              <a:t>But, this can cause starvation…</a:t>
            </a:r>
          </a:p>
          <a:p>
            <a:pPr lvl="1"/>
            <a:endParaRPr lang="en-US" dirty="0" smtClean="0"/>
          </a:p>
          <a:p>
            <a:pPr lvl="1"/>
            <a:endParaRPr lang="en-US" dirty="0" smtClean="0"/>
          </a:p>
          <a:p>
            <a:r>
              <a:rPr lang="en-US" sz="2200" dirty="0"/>
              <a:t>Principle 2: Group a fixed number of oldest requests from each thread into a “batch”</a:t>
            </a:r>
          </a:p>
          <a:p>
            <a:pPr lvl="1"/>
            <a:r>
              <a:rPr lang="en-US" sz="1800" dirty="0">
                <a:solidFill>
                  <a:srgbClr val="FF0000"/>
                </a:solidFill>
              </a:rPr>
              <a:t>Service the batch before all other requests</a:t>
            </a:r>
          </a:p>
          <a:p>
            <a:pPr lvl="1"/>
            <a:r>
              <a:rPr lang="en-US" sz="1800" dirty="0"/>
              <a:t>Form a new batch when the current batch is done</a:t>
            </a:r>
          </a:p>
          <a:p>
            <a:pPr lvl="1"/>
            <a:r>
              <a:rPr lang="en-US" sz="1800" dirty="0">
                <a:solidFill>
                  <a:srgbClr val="003399"/>
                </a:solidFill>
              </a:rPr>
              <a:t>Eliminates starvation, provides fairness</a:t>
            </a:r>
            <a:endParaRPr lang="en-US" sz="1800" dirty="0"/>
          </a:p>
          <a:p>
            <a:pPr lvl="1"/>
            <a:endParaRPr lang="en-US" sz="1800" dirty="0">
              <a:solidFill>
                <a:srgbClr val="003399"/>
              </a:solidFill>
            </a:endParaRPr>
          </a:p>
          <a:p>
            <a:pPr lvl="1"/>
            <a:endParaRPr lang="en-US" dirty="0" smtClean="0">
              <a:solidFill>
                <a:srgbClr val="003399"/>
              </a:solidFill>
            </a:endParaRPr>
          </a:p>
          <a:p>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pPr>
              <a:defRPr/>
            </a:pPr>
            <a:fld id="{D8B2FBAE-2788-454F-856A-052983D7F618}" type="slidenum">
              <a:rPr lang="en-US" altLang="en-US" smtClean="0">
                <a:solidFill>
                  <a:srgbClr val="000000"/>
                </a:solidFill>
              </a:rPr>
              <a:pPr>
                <a:defRPr/>
              </a:pPr>
              <a:t>25</a:t>
            </a:fld>
            <a:endParaRPr lang="en-US" altLang="en-US">
              <a:solidFill>
                <a:srgbClr val="000000"/>
              </a:solidFill>
            </a:endParaRPr>
          </a:p>
        </p:txBody>
      </p:sp>
      <p:sp>
        <p:nvSpPr>
          <p:cNvPr id="5" name="Rectangle 3"/>
          <p:cNvSpPr>
            <a:spLocks noChangeArrowheads="1"/>
          </p:cNvSpPr>
          <p:nvPr/>
        </p:nvSpPr>
        <p:spPr bwMode="auto">
          <a:xfrm>
            <a:off x="6539677" y="4801392"/>
            <a:ext cx="762000" cy="939208"/>
          </a:xfrm>
          <a:prstGeom prst="rect">
            <a:avLst/>
          </a:prstGeom>
          <a:noFill/>
          <a:ln w="9525">
            <a:solidFill>
              <a:schemeClr val="tx1"/>
            </a:solidFill>
            <a:miter lim="800000"/>
            <a:headEnd/>
            <a:tailEnd/>
          </a:ln>
        </p:spPr>
        <p:txBody>
          <a:bodyPr wrap="none" lIns="91402" tIns="45702" rIns="91402" bIns="45702" anchor="ctr"/>
          <a:lstStyle/>
          <a:p>
            <a:endParaRPr lang="en-US">
              <a:solidFill>
                <a:srgbClr val="FFFFFF"/>
              </a:solidFill>
              <a:latin typeface="Tahoma"/>
            </a:endParaRPr>
          </a:p>
        </p:txBody>
      </p:sp>
      <p:sp>
        <p:nvSpPr>
          <p:cNvPr id="6" name="Text Box 80"/>
          <p:cNvSpPr txBox="1">
            <a:spLocks noChangeArrowheads="1"/>
          </p:cNvSpPr>
          <p:nvPr/>
        </p:nvSpPr>
        <p:spPr bwMode="auto">
          <a:xfrm>
            <a:off x="6511681" y="5070794"/>
            <a:ext cx="822661" cy="338554"/>
          </a:xfrm>
          <a:prstGeom prst="rect">
            <a:avLst/>
          </a:prstGeom>
          <a:noFill/>
          <a:ln w="9525">
            <a:noFill/>
            <a:miter lim="800000"/>
            <a:headEnd/>
            <a:tailEnd/>
          </a:ln>
        </p:spPr>
        <p:txBody>
          <a:bodyPr wrap="none" lIns="91402" tIns="45702" rIns="91402" bIns="45702">
            <a:spAutoFit/>
          </a:bodyPr>
          <a:lstStyle/>
          <a:p>
            <a:r>
              <a:rPr lang="en-US" sz="1600" dirty="0">
                <a:solidFill>
                  <a:srgbClr val="000000"/>
                </a:solidFill>
                <a:latin typeface="Tahoma"/>
              </a:rPr>
              <a:t>Bank 0</a:t>
            </a:r>
          </a:p>
        </p:txBody>
      </p:sp>
      <p:sp>
        <p:nvSpPr>
          <p:cNvPr id="7" name="Rectangle 3"/>
          <p:cNvSpPr>
            <a:spLocks noChangeArrowheads="1"/>
          </p:cNvSpPr>
          <p:nvPr/>
        </p:nvSpPr>
        <p:spPr bwMode="auto">
          <a:xfrm>
            <a:off x="7454077" y="4801392"/>
            <a:ext cx="762000" cy="939208"/>
          </a:xfrm>
          <a:prstGeom prst="rect">
            <a:avLst/>
          </a:prstGeom>
          <a:noFill/>
          <a:ln w="9525">
            <a:solidFill>
              <a:schemeClr val="tx1"/>
            </a:solidFill>
            <a:miter lim="800000"/>
            <a:headEnd/>
            <a:tailEnd/>
          </a:ln>
        </p:spPr>
        <p:txBody>
          <a:bodyPr wrap="none" lIns="91402" tIns="45702" rIns="91402" bIns="45702" anchor="ctr"/>
          <a:lstStyle/>
          <a:p>
            <a:endParaRPr lang="en-US">
              <a:solidFill>
                <a:srgbClr val="FFFFFF"/>
              </a:solidFill>
              <a:latin typeface="Tahoma"/>
            </a:endParaRPr>
          </a:p>
        </p:txBody>
      </p:sp>
      <p:sp>
        <p:nvSpPr>
          <p:cNvPr id="8" name="Text Box 80"/>
          <p:cNvSpPr txBox="1">
            <a:spLocks noChangeArrowheads="1"/>
          </p:cNvSpPr>
          <p:nvPr/>
        </p:nvSpPr>
        <p:spPr bwMode="auto">
          <a:xfrm>
            <a:off x="7454084" y="5070794"/>
            <a:ext cx="822661" cy="338554"/>
          </a:xfrm>
          <a:prstGeom prst="rect">
            <a:avLst/>
          </a:prstGeom>
          <a:noFill/>
          <a:ln w="9525">
            <a:noFill/>
            <a:miter lim="800000"/>
            <a:headEnd/>
            <a:tailEnd/>
          </a:ln>
        </p:spPr>
        <p:txBody>
          <a:bodyPr wrap="none" lIns="91402" tIns="45702" rIns="91402" bIns="45702">
            <a:spAutoFit/>
          </a:bodyPr>
          <a:lstStyle/>
          <a:p>
            <a:r>
              <a:rPr lang="en-US" sz="1600" dirty="0">
                <a:solidFill>
                  <a:srgbClr val="000000"/>
                </a:solidFill>
                <a:latin typeface="Tahoma"/>
              </a:rPr>
              <a:t>Bank 1</a:t>
            </a:r>
          </a:p>
        </p:txBody>
      </p:sp>
      <p:sp>
        <p:nvSpPr>
          <p:cNvPr id="9" name="Rectangle 8"/>
          <p:cNvSpPr/>
          <p:nvPr/>
        </p:nvSpPr>
        <p:spPr bwMode="auto">
          <a:xfrm>
            <a:off x="6539677" y="4224674"/>
            <a:ext cx="762000" cy="253093"/>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T0</a:t>
            </a:r>
          </a:p>
        </p:txBody>
      </p:sp>
      <p:sp>
        <p:nvSpPr>
          <p:cNvPr id="10" name="Rectangle 9"/>
          <p:cNvSpPr/>
          <p:nvPr/>
        </p:nvSpPr>
        <p:spPr bwMode="auto">
          <a:xfrm>
            <a:off x="7454077" y="3829058"/>
            <a:ext cx="762000" cy="253093"/>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T0</a:t>
            </a:r>
          </a:p>
        </p:txBody>
      </p:sp>
      <p:sp>
        <p:nvSpPr>
          <p:cNvPr id="11" name="Rectangle 10"/>
          <p:cNvSpPr/>
          <p:nvPr/>
        </p:nvSpPr>
        <p:spPr bwMode="auto">
          <a:xfrm>
            <a:off x="7454077" y="4224674"/>
            <a:ext cx="762000" cy="253093"/>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T1</a:t>
            </a:r>
          </a:p>
        </p:txBody>
      </p:sp>
      <p:sp>
        <p:nvSpPr>
          <p:cNvPr id="12" name="Rectangle 11"/>
          <p:cNvSpPr/>
          <p:nvPr/>
        </p:nvSpPr>
        <p:spPr bwMode="auto">
          <a:xfrm>
            <a:off x="6539677" y="3429010"/>
            <a:ext cx="762000" cy="253093"/>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T1</a:t>
            </a:r>
          </a:p>
        </p:txBody>
      </p:sp>
      <p:sp>
        <p:nvSpPr>
          <p:cNvPr id="13" name="Rectangle 12"/>
          <p:cNvSpPr/>
          <p:nvPr/>
        </p:nvSpPr>
        <p:spPr bwMode="auto">
          <a:xfrm>
            <a:off x="6539677" y="3829058"/>
            <a:ext cx="762000" cy="25309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lumMod val="50000"/>
                  </a:srgbClr>
                </a:solidFill>
                <a:latin typeface="Arial" pitchFamily="34" charset="0"/>
              </a:rPr>
              <a:t>T3</a:t>
            </a:r>
          </a:p>
        </p:txBody>
      </p:sp>
      <p:sp>
        <p:nvSpPr>
          <p:cNvPr id="14" name="Rectangle 13"/>
          <p:cNvSpPr/>
          <p:nvPr/>
        </p:nvSpPr>
        <p:spPr bwMode="auto">
          <a:xfrm>
            <a:off x="7454077" y="3012632"/>
            <a:ext cx="762000" cy="25309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lumMod val="50000"/>
                  </a:srgbClr>
                </a:solidFill>
                <a:latin typeface="Arial" pitchFamily="34" charset="0"/>
              </a:rPr>
              <a:t>T3</a:t>
            </a:r>
          </a:p>
        </p:txBody>
      </p:sp>
      <p:sp>
        <p:nvSpPr>
          <p:cNvPr id="15" name="Rectangle 14"/>
          <p:cNvSpPr/>
          <p:nvPr/>
        </p:nvSpPr>
        <p:spPr bwMode="auto">
          <a:xfrm>
            <a:off x="7454077" y="3429010"/>
            <a:ext cx="762000" cy="25309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T2</a:t>
            </a:r>
          </a:p>
        </p:txBody>
      </p:sp>
      <p:sp>
        <p:nvSpPr>
          <p:cNvPr id="16" name="Rectangle 15"/>
          <p:cNvSpPr/>
          <p:nvPr/>
        </p:nvSpPr>
        <p:spPr bwMode="auto">
          <a:xfrm>
            <a:off x="6539677" y="3012632"/>
            <a:ext cx="762000" cy="25309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T2</a:t>
            </a:r>
          </a:p>
        </p:txBody>
      </p:sp>
      <p:sp>
        <p:nvSpPr>
          <p:cNvPr id="17" name="Rectangle 16"/>
          <p:cNvSpPr/>
          <p:nvPr/>
        </p:nvSpPr>
        <p:spPr bwMode="auto">
          <a:xfrm>
            <a:off x="6539677" y="2566317"/>
            <a:ext cx="762000" cy="25309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lumMod val="50000"/>
                  </a:srgbClr>
                </a:solidFill>
                <a:latin typeface="Arial" pitchFamily="34" charset="0"/>
              </a:rPr>
              <a:t>T3</a:t>
            </a:r>
          </a:p>
        </p:txBody>
      </p:sp>
      <p:sp>
        <p:nvSpPr>
          <p:cNvPr id="18" name="Rectangle 17"/>
          <p:cNvSpPr/>
          <p:nvPr/>
        </p:nvSpPr>
        <p:spPr bwMode="auto">
          <a:xfrm>
            <a:off x="7454077" y="2566317"/>
            <a:ext cx="762000" cy="25309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lumMod val="50000"/>
                  </a:srgbClr>
                </a:solidFill>
                <a:latin typeface="Arial" pitchFamily="34" charset="0"/>
              </a:rPr>
              <a:t>T3</a:t>
            </a:r>
          </a:p>
        </p:txBody>
      </p:sp>
      <p:sp>
        <p:nvSpPr>
          <p:cNvPr id="19" name="Rectangle 18"/>
          <p:cNvSpPr/>
          <p:nvPr/>
        </p:nvSpPr>
        <p:spPr bwMode="auto">
          <a:xfrm>
            <a:off x="6539677" y="2120001"/>
            <a:ext cx="762000" cy="25309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lumMod val="50000"/>
                  </a:srgbClr>
                </a:solidFill>
                <a:latin typeface="Arial" pitchFamily="34" charset="0"/>
              </a:rPr>
              <a:t>T3</a:t>
            </a:r>
          </a:p>
        </p:txBody>
      </p:sp>
      <p:sp>
        <p:nvSpPr>
          <p:cNvPr id="20" name="Rounded Rectangle 19"/>
          <p:cNvSpPr/>
          <p:nvPr/>
        </p:nvSpPr>
        <p:spPr bwMode="auto">
          <a:xfrm>
            <a:off x="6256656" y="2917384"/>
            <a:ext cx="2188029" cy="1675234"/>
          </a:xfrm>
          <a:prstGeom prst="roundRect">
            <a:avLst/>
          </a:prstGeom>
          <a:noFill/>
          <a:ln w="25400" cap="flat" cmpd="sng" algn="ctr">
            <a:solidFill>
              <a:schemeClr val="tx1"/>
            </a:solidFill>
            <a:prstDash val="sysDash"/>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endParaRPr lang="en-US" dirty="0" smtClean="0">
              <a:solidFill>
                <a:srgbClr val="FF6600"/>
              </a:solidFill>
              <a:latin typeface="Arial" pitchFamily="34" charset="0"/>
            </a:endParaRPr>
          </a:p>
        </p:txBody>
      </p:sp>
      <p:sp>
        <p:nvSpPr>
          <p:cNvPr id="21" name="TextBox 20"/>
          <p:cNvSpPr txBox="1"/>
          <p:nvPr/>
        </p:nvSpPr>
        <p:spPr>
          <a:xfrm>
            <a:off x="8418352" y="2917384"/>
            <a:ext cx="764350" cy="373659"/>
          </a:xfrm>
          <a:prstGeom prst="rect">
            <a:avLst/>
          </a:prstGeom>
          <a:noFill/>
        </p:spPr>
        <p:txBody>
          <a:bodyPr wrap="none" lIns="91402" tIns="45702" rIns="91402" bIns="45702" rtlCol="0">
            <a:spAutoFit/>
          </a:bodyPr>
          <a:lstStyle/>
          <a:p>
            <a:r>
              <a:rPr lang="en-US" dirty="0" smtClean="0">
                <a:solidFill>
                  <a:srgbClr val="000000"/>
                </a:solidFill>
                <a:latin typeface="Tahoma"/>
              </a:rPr>
              <a:t>Batch</a:t>
            </a:r>
            <a:endParaRPr lang="en-US" dirty="0">
              <a:solidFill>
                <a:srgbClr val="000000"/>
              </a:solidFill>
              <a:latin typeface="Tahoma"/>
            </a:endParaRPr>
          </a:p>
        </p:txBody>
      </p:sp>
      <p:sp>
        <p:nvSpPr>
          <p:cNvPr id="22" name="Rectangle 21"/>
          <p:cNvSpPr/>
          <p:nvPr/>
        </p:nvSpPr>
        <p:spPr bwMode="auto">
          <a:xfrm>
            <a:off x="7454077" y="2120001"/>
            <a:ext cx="762000" cy="253093"/>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T1</a:t>
            </a:r>
          </a:p>
        </p:txBody>
      </p:sp>
      <p:sp>
        <p:nvSpPr>
          <p:cNvPr id="23" name="Rectangle 22"/>
          <p:cNvSpPr/>
          <p:nvPr/>
        </p:nvSpPr>
        <p:spPr bwMode="auto">
          <a:xfrm>
            <a:off x="6539677" y="1713731"/>
            <a:ext cx="762000" cy="253093"/>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T0</a:t>
            </a:r>
          </a:p>
        </p:txBody>
      </p:sp>
      <p:sp>
        <p:nvSpPr>
          <p:cNvPr id="24" name="Rectangle 23"/>
          <p:cNvSpPr/>
          <p:nvPr/>
        </p:nvSpPr>
        <p:spPr bwMode="auto">
          <a:xfrm>
            <a:off x="7454077" y="1713731"/>
            <a:ext cx="762000" cy="253093"/>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T0</a:t>
            </a:r>
          </a:p>
        </p:txBody>
      </p:sp>
    </p:spTree>
    <p:extLst>
      <p:ext uri="{BB962C8B-B14F-4D97-AF65-F5344CB8AC3E}">
        <p14:creationId xmlns:p14="http://schemas.microsoft.com/office/powerpoint/2010/main" val="31847466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4.72222E-6 -7.40741E-7 L 4.72222E-6 0.16227 " pathEditMode="relative" rAng="0" ptsTypes="AA">
                                      <p:cBhvr>
                                        <p:cTn id="72" dur="500" fill="hold"/>
                                        <p:tgtEl>
                                          <p:spTgt spid="11"/>
                                        </p:tgtEl>
                                        <p:attrNameLst>
                                          <p:attrName>ppt_x</p:attrName>
                                          <p:attrName>ppt_y</p:attrName>
                                        </p:attrNameLst>
                                      </p:cBhvr>
                                      <p:rCtr x="0" y="81"/>
                                    </p:animMotion>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grpId="1" nodeType="clickEffect">
                                  <p:stCondLst>
                                    <p:cond delay="0"/>
                                  </p:stCondLst>
                                  <p:childTnLst>
                                    <p:animMotion origin="layout" path="M 4.72222E-6 2.96296E-6 L 4.72222E-6 0.27847 " pathEditMode="relative" rAng="0" ptsTypes="AA">
                                      <p:cBhvr>
                                        <p:cTn id="76" dur="500" fill="hold"/>
                                        <p:tgtEl>
                                          <p:spTgt spid="12"/>
                                        </p:tgtEl>
                                        <p:attrNameLst>
                                          <p:attrName>ppt_x</p:attrName>
                                          <p:attrName>ppt_y</p:attrName>
                                        </p:attrNameLst>
                                      </p:cBhvr>
                                      <p:rCtr x="0" y="139"/>
                                    </p:animMotion>
                                  </p:childTnLst>
                                </p:cTn>
                              </p:par>
                              <p:par>
                                <p:cTn id="77" presetID="2" presetClass="entr" presetSubtype="1"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2" nodeType="clickEffect">
                                  <p:stCondLst>
                                    <p:cond delay="0"/>
                                  </p:stCondLst>
                                  <p:childTnLst>
                                    <p:set>
                                      <p:cBhvr>
                                        <p:cTn id="88" dur="1" fill="hold">
                                          <p:stCondLst>
                                            <p:cond delay="0"/>
                                          </p:stCondLst>
                                        </p:cTn>
                                        <p:tgtEl>
                                          <p:spTgt spid="11"/>
                                        </p:tgtEl>
                                        <p:attrNameLst>
                                          <p:attrName>style.visibility</p:attrName>
                                        </p:attrNameLst>
                                      </p:cBhvr>
                                      <p:to>
                                        <p:strVal val="hidden"/>
                                      </p:to>
                                    </p:set>
                                  </p:childTnLst>
                                </p:cTn>
                              </p:par>
                              <p:par>
                                <p:cTn id="89" presetID="1" presetClass="exit" presetSubtype="0" fill="hold" grpId="2" nodeType="withEffect">
                                  <p:stCondLst>
                                    <p:cond delay="0"/>
                                  </p:stCondLst>
                                  <p:childTnLst>
                                    <p:set>
                                      <p:cBhvr>
                                        <p:cTn id="90" dur="1" fill="hold">
                                          <p:stCondLst>
                                            <p:cond delay="0"/>
                                          </p:stCondLst>
                                        </p:cTn>
                                        <p:tgtEl>
                                          <p:spTgt spid="1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1"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additive="base">
                                        <p:cTn id="95" dur="500" fill="hold"/>
                                        <p:tgtEl>
                                          <p:spTgt spid="19"/>
                                        </p:tgtEl>
                                        <p:attrNameLst>
                                          <p:attrName>ppt_x</p:attrName>
                                        </p:attrNameLst>
                                      </p:cBhvr>
                                      <p:tavLst>
                                        <p:tav tm="0">
                                          <p:val>
                                            <p:strVal val="#ppt_x"/>
                                          </p:val>
                                        </p:tav>
                                        <p:tav tm="100000">
                                          <p:val>
                                            <p:strVal val="#ppt_x"/>
                                          </p:val>
                                        </p:tav>
                                      </p:tavLst>
                                    </p:anim>
                                    <p:anim calcmode="lin" valueType="num">
                                      <p:cBhvr additive="base">
                                        <p:cTn id="9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path" presetSubtype="0" accel="50000" decel="50000" fill="hold" grpId="1" nodeType="clickEffect">
                                  <p:stCondLst>
                                    <p:cond delay="0"/>
                                  </p:stCondLst>
                                  <p:childTnLst>
                                    <p:animMotion origin="layout" path="M 4.72222E-6 -7.40741E-7 L 4.72222E-6 0.16227 " pathEditMode="relative" rAng="0" ptsTypes="AA">
                                      <p:cBhvr>
                                        <p:cTn id="100" dur="500" fill="hold"/>
                                        <p:tgtEl>
                                          <p:spTgt spid="9"/>
                                        </p:tgtEl>
                                        <p:attrNameLst>
                                          <p:attrName>ppt_x</p:attrName>
                                          <p:attrName>ppt_y</p:attrName>
                                        </p:attrNameLst>
                                      </p:cBhvr>
                                      <p:rCtr x="0" y="81"/>
                                    </p:animMotion>
                                  </p:childTnLst>
                                </p:cTn>
                              </p:par>
                            </p:childTnLst>
                          </p:cTn>
                        </p:par>
                      </p:childTnLst>
                    </p:cTn>
                  </p:par>
                  <p:par>
                    <p:cTn id="101" fill="hold">
                      <p:stCondLst>
                        <p:cond delay="indefinite"/>
                      </p:stCondLst>
                      <p:childTnLst>
                        <p:par>
                          <p:cTn id="102" fill="hold">
                            <p:stCondLst>
                              <p:cond delay="0"/>
                            </p:stCondLst>
                            <p:childTnLst>
                              <p:par>
                                <p:cTn id="103" presetID="42" presetClass="path" presetSubtype="0" accel="50000" decel="50000" fill="hold" grpId="1" nodeType="clickEffect">
                                  <p:stCondLst>
                                    <p:cond delay="0"/>
                                  </p:stCondLst>
                                  <p:childTnLst>
                                    <p:animMotion origin="layout" path="M 4.72222E-6 -3.7037E-7 L 4.72222E-6 0.22014 " pathEditMode="relative" rAng="0" ptsTypes="AA">
                                      <p:cBhvr>
                                        <p:cTn id="104" dur="500" fill="hold"/>
                                        <p:tgtEl>
                                          <p:spTgt spid="10"/>
                                        </p:tgtEl>
                                        <p:attrNameLst>
                                          <p:attrName>ppt_x</p:attrName>
                                          <p:attrName>ppt_y</p:attrName>
                                        </p:attrNameLst>
                                      </p:cBhvr>
                                      <p:rCtr x="0" y="110"/>
                                    </p:animMotion>
                                  </p:childTnLst>
                                </p:cTn>
                              </p:par>
                            </p:childTnLst>
                          </p:cTn>
                        </p:par>
                      </p:childTnLst>
                    </p:cTn>
                  </p:par>
                  <p:par>
                    <p:cTn id="105" fill="hold">
                      <p:stCondLst>
                        <p:cond delay="indefinite"/>
                      </p:stCondLst>
                      <p:childTnLst>
                        <p:par>
                          <p:cTn id="106" fill="hold">
                            <p:stCondLst>
                              <p:cond delay="0"/>
                            </p:stCondLst>
                            <p:childTnLst>
                              <p:par>
                                <p:cTn id="107" presetID="2" presetClass="entr" presetSubtype="1"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ppt_x"/>
                                          </p:val>
                                        </p:tav>
                                        <p:tav tm="100000">
                                          <p:val>
                                            <p:strVal val="#ppt_x"/>
                                          </p:val>
                                        </p:tav>
                                      </p:tavLst>
                                    </p:anim>
                                    <p:anim calcmode="lin" valueType="num">
                                      <p:cBhvr additive="base">
                                        <p:cTn id="110"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2" nodeType="clickEffect">
                                  <p:stCondLst>
                                    <p:cond delay="0"/>
                                  </p:stCondLst>
                                  <p:childTnLst>
                                    <p:set>
                                      <p:cBhvr>
                                        <p:cTn id="114" dur="1" fill="hold">
                                          <p:stCondLst>
                                            <p:cond delay="0"/>
                                          </p:stCondLst>
                                        </p:cTn>
                                        <p:tgtEl>
                                          <p:spTgt spid="9"/>
                                        </p:tgtEl>
                                        <p:attrNameLst>
                                          <p:attrName>style.visibility</p:attrName>
                                        </p:attrNameLst>
                                      </p:cBhvr>
                                      <p:to>
                                        <p:strVal val="hidden"/>
                                      </p:to>
                                    </p:set>
                                  </p:childTnLst>
                                </p:cTn>
                              </p:par>
                              <p:par>
                                <p:cTn id="115" presetID="1" presetClass="exit" presetSubtype="0" fill="hold" grpId="2" nodeType="withEffect">
                                  <p:stCondLst>
                                    <p:cond delay="0"/>
                                  </p:stCondLst>
                                  <p:childTnLst>
                                    <p:set>
                                      <p:cBhvr>
                                        <p:cTn id="116" dur="1" fill="hold">
                                          <p:stCondLst>
                                            <p:cond delay="0"/>
                                          </p:stCondLst>
                                        </p:cTn>
                                        <p:tgtEl>
                                          <p:spTgt spid="10"/>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42" presetClass="path" presetSubtype="0" accel="50000" decel="50000" fill="hold" grpId="1" nodeType="clickEffect">
                                  <p:stCondLst>
                                    <p:cond delay="0"/>
                                  </p:stCondLst>
                                  <p:childTnLst>
                                    <p:animMotion origin="layout" path="M 4.72222E-6 -3.7037E-7 L 4.72222E-6 0.22014 " pathEditMode="relative" rAng="0" ptsTypes="AA">
                                      <p:cBhvr>
                                        <p:cTn id="120" dur="500" fill="hold"/>
                                        <p:tgtEl>
                                          <p:spTgt spid="13"/>
                                        </p:tgtEl>
                                        <p:attrNameLst>
                                          <p:attrName>ppt_x</p:attrName>
                                          <p:attrName>ppt_y</p:attrName>
                                        </p:attrNameLst>
                                      </p:cBhvr>
                                      <p:rCtr x="0" y="110"/>
                                    </p:animMotion>
                                  </p:childTnLst>
                                </p:cTn>
                              </p:par>
                            </p:childTnLst>
                          </p:cTn>
                        </p:par>
                      </p:childTnLst>
                    </p:cTn>
                  </p:par>
                  <p:par>
                    <p:cTn id="121" fill="hold">
                      <p:stCondLst>
                        <p:cond delay="indefinite"/>
                      </p:stCondLst>
                      <p:childTnLst>
                        <p:par>
                          <p:cTn id="122" fill="hold">
                            <p:stCondLst>
                              <p:cond delay="0"/>
                            </p:stCondLst>
                            <p:childTnLst>
                              <p:par>
                                <p:cTn id="123" presetID="42" presetClass="path" presetSubtype="0" accel="50000" decel="50000" fill="hold" grpId="1" nodeType="clickEffect">
                                  <p:stCondLst>
                                    <p:cond delay="0"/>
                                  </p:stCondLst>
                                  <p:childTnLst>
                                    <p:animMotion origin="layout" path="M 4.72222E-6 0.00347 L 4.72222E-6 0.3368 " pathEditMode="relative" rAng="0" ptsTypes="AA">
                                      <p:cBhvr>
                                        <p:cTn id="124" dur="500" fill="hold"/>
                                        <p:tgtEl>
                                          <p:spTgt spid="14"/>
                                        </p:tgtEl>
                                        <p:attrNameLst>
                                          <p:attrName>ppt_x</p:attrName>
                                          <p:attrName>ppt_y</p:attrName>
                                        </p:attrNameLst>
                                      </p:cBhvr>
                                      <p:rCtr x="0" y="167"/>
                                    </p:animMotion>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2" nodeType="clickEffect">
                                  <p:stCondLst>
                                    <p:cond delay="0"/>
                                  </p:stCondLst>
                                  <p:childTnLst>
                                    <p:set>
                                      <p:cBhvr>
                                        <p:cTn id="128" dur="1" fill="hold">
                                          <p:stCondLst>
                                            <p:cond delay="0"/>
                                          </p:stCondLst>
                                        </p:cTn>
                                        <p:tgtEl>
                                          <p:spTgt spid="13"/>
                                        </p:tgtEl>
                                        <p:attrNameLst>
                                          <p:attrName>style.visibility</p:attrName>
                                        </p:attrNameLst>
                                      </p:cBhvr>
                                      <p:to>
                                        <p:strVal val="hidden"/>
                                      </p:to>
                                    </p:set>
                                  </p:childTnLst>
                                </p:cTn>
                              </p:par>
                              <p:par>
                                <p:cTn id="129" presetID="1" presetClass="exit" presetSubtype="0" fill="hold" grpId="2" nodeType="withEffect">
                                  <p:stCondLst>
                                    <p:cond delay="0"/>
                                  </p:stCondLst>
                                  <p:childTnLst>
                                    <p:set>
                                      <p:cBhvr>
                                        <p:cTn id="130" dur="1" fill="hold">
                                          <p:stCondLst>
                                            <p:cond delay="0"/>
                                          </p:stCondLst>
                                        </p:cTn>
                                        <p:tgtEl>
                                          <p:spTgt spid="14"/>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2" presetClass="entr" presetSubtype="1" fill="hold" grpId="0" nodeType="clickEffect">
                                  <p:stCondLst>
                                    <p:cond delay="0"/>
                                  </p:stCondLst>
                                  <p:childTnLst>
                                    <p:set>
                                      <p:cBhvr>
                                        <p:cTn id="134" dur="1" fill="hold">
                                          <p:stCondLst>
                                            <p:cond delay="0"/>
                                          </p:stCondLst>
                                        </p:cTn>
                                        <p:tgtEl>
                                          <p:spTgt spid="23"/>
                                        </p:tgtEl>
                                        <p:attrNameLst>
                                          <p:attrName>style.visibility</p:attrName>
                                        </p:attrNameLst>
                                      </p:cBhvr>
                                      <p:to>
                                        <p:strVal val="visible"/>
                                      </p:to>
                                    </p:set>
                                    <p:anim calcmode="lin" valueType="num">
                                      <p:cBhvr additive="base">
                                        <p:cTn id="135" dur="500" fill="hold"/>
                                        <p:tgtEl>
                                          <p:spTgt spid="23"/>
                                        </p:tgtEl>
                                        <p:attrNameLst>
                                          <p:attrName>ppt_x</p:attrName>
                                        </p:attrNameLst>
                                      </p:cBhvr>
                                      <p:tavLst>
                                        <p:tav tm="0">
                                          <p:val>
                                            <p:strVal val="#ppt_x"/>
                                          </p:val>
                                        </p:tav>
                                        <p:tav tm="100000">
                                          <p:val>
                                            <p:strVal val="#ppt_x"/>
                                          </p:val>
                                        </p:tav>
                                      </p:tavLst>
                                    </p:anim>
                                    <p:anim calcmode="lin" valueType="num">
                                      <p:cBhvr additive="base">
                                        <p:cTn id="13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path" presetSubtype="0" accel="50000" decel="50000" fill="hold" grpId="1" nodeType="clickEffect">
                                  <p:stCondLst>
                                    <p:cond delay="0"/>
                                  </p:stCondLst>
                                  <p:childTnLst>
                                    <p:animMotion origin="layout" path="M 4.72222E-6 1.11111E-6 L 4.72222E-6 0.33912 " pathEditMode="relative" rAng="0" ptsTypes="AA">
                                      <p:cBhvr>
                                        <p:cTn id="140" dur="500" fill="hold"/>
                                        <p:tgtEl>
                                          <p:spTgt spid="16"/>
                                        </p:tgtEl>
                                        <p:attrNameLst>
                                          <p:attrName>ppt_x</p:attrName>
                                          <p:attrName>ppt_y</p:attrName>
                                        </p:attrNameLst>
                                      </p:cBhvr>
                                      <p:rCtr x="0" y="169"/>
                                    </p:animMotion>
                                  </p:childTnLst>
                                </p:cTn>
                              </p:par>
                            </p:childTnLst>
                          </p:cTn>
                        </p:par>
                      </p:childTnLst>
                    </p:cTn>
                  </p:par>
                  <p:par>
                    <p:cTn id="141" fill="hold">
                      <p:stCondLst>
                        <p:cond delay="indefinite"/>
                      </p:stCondLst>
                      <p:childTnLst>
                        <p:par>
                          <p:cTn id="142" fill="hold">
                            <p:stCondLst>
                              <p:cond delay="0"/>
                            </p:stCondLst>
                            <p:childTnLst>
                              <p:par>
                                <p:cTn id="143" presetID="2" presetClass="entr" presetSubtype="1" fill="hold" grpId="0" nodeType="clickEffect">
                                  <p:stCondLst>
                                    <p:cond delay="0"/>
                                  </p:stCondLst>
                                  <p:childTnLst>
                                    <p:set>
                                      <p:cBhvr>
                                        <p:cTn id="144" dur="1" fill="hold">
                                          <p:stCondLst>
                                            <p:cond delay="0"/>
                                          </p:stCondLst>
                                        </p:cTn>
                                        <p:tgtEl>
                                          <p:spTgt spid="24"/>
                                        </p:tgtEl>
                                        <p:attrNameLst>
                                          <p:attrName>style.visibility</p:attrName>
                                        </p:attrNameLst>
                                      </p:cBhvr>
                                      <p:to>
                                        <p:strVal val="visible"/>
                                      </p:to>
                                    </p:set>
                                    <p:anim calcmode="lin" valueType="num">
                                      <p:cBhvr additive="base">
                                        <p:cTn id="145" dur="500" fill="hold"/>
                                        <p:tgtEl>
                                          <p:spTgt spid="24"/>
                                        </p:tgtEl>
                                        <p:attrNameLst>
                                          <p:attrName>ppt_x</p:attrName>
                                        </p:attrNameLst>
                                      </p:cBhvr>
                                      <p:tavLst>
                                        <p:tav tm="0">
                                          <p:val>
                                            <p:strVal val="#ppt_x"/>
                                          </p:val>
                                        </p:tav>
                                        <p:tav tm="100000">
                                          <p:val>
                                            <p:strVal val="#ppt_x"/>
                                          </p:val>
                                        </p:tav>
                                      </p:tavLst>
                                    </p:anim>
                                    <p:anim calcmode="lin" valueType="num">
                                      <p:cBhvr additive="base">
                                        <p:cTn id="146"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path" presetSubtype="0" accel="50000" decel="50000" fill="hold" grpId="1" nodeType="clickEffect">
                                  <p:stCondLst>
                                    <p:cond delay="0"/>
                                  </p:stCondLst>
                                  <p:childTnLst>
                                    <p:animMotion origin="layout" path="M 4.72222E-6 2.96296E-6 L 4.72222E-6 0.27615 " pathEditMode="relative" rAng="0" ptsTypes="AA">
                                      <p:cBhvr>
                                        <p:cTn id="150" dur="500" fill="hold"/>
                                        <p:tgtEl>
                                          <p:spTgt spid="15"/>
                                        </p:tgtEl>
                                        <p:attrNameLst>
                                          <p:attrName>ppt_x</p:attrName>
                                          <p:attrName>ppt_y</p:attrName>
                                        </p:attrNameLst>
                                      </p:cBhvr>
                                      <p:rCtr x="0" y="138"/>
                                    </p:animMotion>
                                  </p:childTnLst>
                                </p:cTn>
                              </p:par>
                              <p:par>
                                <p:cTn id="151" presetID="64" presetClass="path" presetSubtype="0" accel="50000" decel="50000" fill="hold" grpId="1" nodeType="withEffect">
                                  <p:stCondLst>
                                    <p:cond delay="0"/>
                                  </p:stCondLst>
                                  <p:childTnLst>
                                    <p:animMotion origin="layout" path="M 0.00035 -3.7037E-6 L 0.00035 -0.22546 " pathEditMode="relative" rAng="0" ptsTypes="AA">
                                      <p:cBhvr>
                                        <p:cTn id="152" dur="1000" fill="hold"/>
                                        <p:tgtEl>
                                          <p:spTgt spid="20"/>
                                        </p:tgtEl>
                                        <p:attrNameLst>
                                          <p:attrName>ppt_x</p:attrName>
                                          <p:attrName>ppt_y</p:attrName>
                                        </p:attrNameLst>
                                      </p:cBhvr>
                                      <p:rCtr x="0" y="-113"/>
                                    </p:animMotion>
                                  </p:childTnLst>
                                </p:cTn>
                              </p:par>
                              <p:par>
                                <p:cTn id="153" presetID="64" presetClass="path" presetSubtype="0" accel="50000" decel="50000" fill="hold" grpId="1" nodeType="withEffect">
                                  <p:stCondLst>
                                    <p:cond delay="0"/>
                                  </p:stCondLst>
                                  <p:childTnLst>
                                    <p:animMotion origin="layout" path="M 0.00087 -4.81481E-6 L 0.00087 -0.22592 " pathEditMode="relative" rAng="0" ptsTypes="AA">
                                      <p:cBhvr>
                                        <p:cTn id="154" dur="1000" fill="hold"/>
                                        <p:tgtEl>
                                          <p:spTgt spid="21"/>
                                        </p:tgtEl>
                                        <p:attrNameLst>
                                          <p:attrName>ppt_x</p:attrName>
                                          <p:attrName>ppt_y</p:attrName>
                                        </p:attrNameLst>
                                      </p:cBhvr>
                                      <p:rCtr x="0" y="-113"/>
                                    </p:animMotion>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grpId="2" nodeType="clickEffect">
                                  <p:stCondLst>
                                    <p:cond delay="0"/>
                                  </p:stCondLst>
                                  <p:childTnLst>
                                    <p:set>
                                      <p:cBhvr>
                                        <p:cTn id="158" dur="1" fill="hold">
                                          <p:stCondLst>
                                            <p:cond delay="0"/>
                                          </p:stCondLst>
                                        </p:cTn>
                                        <p:tgtEl>
                                          <p:spTgt spid="16"/>
                                        </p:tgtEl>
                                        <p:attrNameLst>
                                          <p:attrName>style.visibility</p:attrName>
                                        </p:attrNameLst>
                                      </p:cBhvr>
                                      <p:to>
                                        <p:strVal val="hidden"/>
                                      </p:to>
                                    </p:set>
                                  </p:childTnLst>
                                </p:cTn>
                              </p:par>
                              <p:par>
                                <p:cTn id="159" presetID="1" presetClass="exit" presetSubtype="0" fill="hold" grpId="2" nodeType="withEffect">
                                  <p:stCondLst>
                                    <p:cond delay="0"/>
                                  </p:stCondLst>
                                  <p:childTnLst>
                                    <p:set>
                                      <p:cBhvr>
                                        <p:cTn id="16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8" grpId="0" animBg="1"/>
      <p:bldP spid="19" grpId="0" animBg="1"/>
      <p:bldP spid="20" grpId="0" animBg="1"/>
      <p:bldP spid="20" grpId="1" animBg="1"/>
      <p:bldP spid="21" grpId="0"/>
      <p:bldP spid="21" grpId="1"/>
      <p:bldP spid="22" grpId="0" animBg="1"/>
      <p:bldP spid="23"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err="1" smtClean="0"/>
              <a:t>QoS</a:t>
            </a:r>
            <a:r>
              <a:rPr lang="en-US" dirty="0" smtClean="0"/>
              <a:t>-Aware Memory Scheduling: Evolution</a:t>
            </a:r>
            <a:endParaRPr lang="en-US" dirty="0"/>
          </a:p>
        </p:txBody>
      </p:sp>
      <p:sp>
        <p:nvSpPr>
          <p:cNvPr id="3" name="Content Placeholder 2"/>
          <p:cNvSpPr>
            <a:spLocks noGrp="1"/>
          </p:cNvSpPr>
          <p:nvPr>
            <p:ph idx="1"/>
          </p:nvPr>
        </p:nvSpPr>
        <p:spPr>
          <a:xfrm>
            <a:off x="228600" y="980728"/>
            <a:ext cx="8610600" cy="5051648"/>
          </a:xfrm>
        </p:spPr>
        <p:txBody>
          <a:bodyPr/>
          <a:lstStyle/>
          <a:p>
            <a:r>
              <a:rPr lang="en-US" dirty="0" smtClean="0">
                <a:solidFill>
                  <a:srgbClr val="0000FF"/>
                </a:solidFill>
              </a:rPr>
              <a:t>Stall-time fair memory scheduling </a:t>
            </a:r>
            <a:r>
              <a:rPr lang="en-US" sz="1800" dirty="0">
                <a:solidFill>
                  <a:srgbClr val="008000"/>
                </a:solidFill>
              </a:rPr>
              <a:t>[Mutlu+ MICRO’07]</a:t>
            </a:r>
          </a:p>
          <a:p>
            <a:pPr lvl="1"/>
            <a:r>
              <a:rPr lang="en-US" sz="2000" dirty="0"/>
              <a:t>Idea: Estimate and balance thread slowdowns</a:t>
            </a:r>
          </a:p>
          <a:p>
            <a:pPr lvl="1"/>
            <a:r>
              <a:rPr lang="en-US" sz="2000" dirty="0"/>
              <a:t>Takeaway: </a:t>
            </a:r>
            <a:r>
              <a:rPr lang="en-US" sz="2000" dirty="0">
                <a:solidFill>
                  <a:srgbClr val="FF0000"/>
                </a:solidFill>
              </a:rPr>
              <a:t>Proportional thread progress improves performa</a:t>
            </a:r>
            <a:r>
              <a:rPr lang="en-US" dirty="0" smtClean="0">
                <a:solidFill>
                  <a:srgbClr val="FF0000"/>
                </a:solidFill>
              </a:rPr>
              <a:t>nce, </a:t>
            </a:r>
            <a:r>
              <a:rPr lang="en-US" sz="2000" dirty="0">
                <a:solidFill>
                  <a:srgbClr val="FF0000"/>
                </a:solidFill>
              </a:rPr>
              <a:t>especially when threads are “heavy” </a:t>
            </a:r>
            <a:r>
              <a:rPr lang="en-US" sz="2000" dirty="0"/>
              <a:t>(memory intensive)</a:t>
            </a:r>
          </a:p>
          <a:p>
            <a:pPr lvl="1"/>
            <a:endParaRPr lang="en-US" sz="1500" dirty="0"/>
          </a:p>
          <a:p>
            <a:r>
              <a:rPr lang="en-US" dirty="0" smtClean="0">
                <a:solidFill>
                  <a:srgbClr val="0000FF"/>
                </a:solidFill>
              </a:rPr>
              <a:t>Parallelism-aware batch scheduling </a:t>
            </a:r>
            <a:r>
              <a:rPr lang="en-US" sz="1800" dirty="0">
                <a:solidFill>
                  <a:srgbClr val="008000"/>
                </a:solidFill>
              </a:rPr>
              <a:t>[Mutlu+ ISCA’08, Top Picks’09]</a:t>
            </a:r>
          </a:p>
          <a:p>
            <a:pPr lvl="1"/>
            <a:r>
              <a:rPr lang="en-US" sz="2000" dirty="0"/>
              <a:t>Idea: Rank threads and service in rank order (to preserve bank parallelism); batch requests to prevent starvation</a:t>
            </a:r>
          </a:p>
          <a:p>
            <a:pPr lvl="1"/>
            <a:r>
              <a:rPr lang="en-US" sz="2000" dirty="0"/>
              <a:t>Takeaway: </a:t>
            </a:r>
            <a:r>
              <a:rPr lang="en-US" sz="2000" dirty="0">
                <a:solidFill>
                  <a:srgbClr val="FF0000"/>
                </a:solidFill>
              </a:rPr>
              <a:t>Preserving within-thread bank-parallelism improves performance</a:t>
            </a:r>
            <a:r>
              <a:rPr lang="en-US" sz="2000" dirty="0"/>
              <a:t>; request batching improves fairness</a:t>
            </a:r>
          </a:p>
          <a:p>
            <a:pPr lvl="1"/>
            <a:endParaRPr lang="en-US" sz="1500" dirty="0"/>
          </a:p>
          <a:p>
            <a:r>
              <a:rPr lang="en-US" dirty="0" smtClean="0">
                <a:solidFill>
                  <a:srgbClr val="0000FF"/>
                </a:solidFill>
              </a:rPr>
              <a:t>ATLAS memory scheduler </a:t>
            </a:r>
            <a:r>
              <a:rPr lang="en-US" sz="1800" dirty="0">
                <a:solidFill>
                  <a:srgbClr val="008000"/>
                </a:solidFill>
              </a:rPr>
              <a:t>[Kim+ HPCA’10]</a:t>
            </a:r>
          </a:p>
          <a:p>
            <a:pPr lvl="1"/>
            <a:r>
              <a:rPr lang="en-US" sz="2000" dirty="0"/>
              <a:t>Idea: Prioritize threads that have attained the least service from the memory scheduler </a:t>
            </a:r>
          </a:p>
          <a:p>
            <a:pPr lvl="1"/>
            <a:r>
              <a:rPr lang="en-US" sz="2000" dirty="0"/>
              <a:t>Takeaway: </a:t>
            </a:r>
            <a:r>
              <a:rPr lang="en-US" sz="2000" dirty="0">
                <a:solidFill>
                  <a:srgbClr val="FF0000"/>
                </a:solidFill>
              </a:rPr>
              <a:t>Prioritizing “light” threads improves performance</a:t>
            </a:r>
          </a:p>
          <a:p>
            <a:pPr lvl="1"/>
            <a:endParaRPr lang="en-US" sz="1800" dirty="0"/>
          </a:p>
          <a:p>
            <a:pPr lvl="1"/>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a:t>
            </a:fld>
            <a:endParaRPr lang="en-US" altLang="en-US">
              <a:solidFill>
                <a:srgbClr val="000000"/>
              </a:solidFill>
            </a:endParaRPr>
          </a:p>
        </p:txBody>
      </p:sp>
    </p:spTree>
    <p:extLst>
      <p:ext uri="{BB962C8B-B14F-4D97-AF65-F5344CB8AC3E}">
        <p14:creationId xmlns:p14="http://schemas.microsoft.com/office/powerpoint/2010/main" val="24852897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a:t>QoS-Aware Memory Scheduling: Evolution</a:t>
            </a:r>
          </a:p>
        </p:txBody>
      </p:sp>
      <p:sp>
        <p:nvSpPr>
          <p:cNvPr id="3" name="Content Placeholder 2"/>
          <p:cNvSpPr>
            <a:spLocks noGrp="1"/>
          </p:cNvSpPr>
          <p:nvPr>
            <p:ph idx="1"/>
          </p:nvPr>
        </p:nvSpPr>
        <p:spPr>
          <a:xfrm>
            <a:off x="228600" y="1124744"/>
            <a:ext cx="8610600" cy="5123656"/>
          </a:xfrm>
        </p:spPr>
        <p:txBody>
          <a:bodyPr/>
          <a:lstStyle/>
          <a:p>
            <a:r>
              <a:rPr lang="en-US" dirty="0" smtClean="0">
                <a:solidFill>
                  <a:srgbClr val="0000FF"/>
                </a:solidFill>
              </a:rPr>
              <a:t>Thread cluster memory scheduling </a:t>
            </a:r>
            <a:r>
              <a:rPr lang="en-US" sz="1800" dirty="0">
                <a:solidFill>
                  <a:srgbClr val="008000"/>
                </a:solidFill>
              </a:rPr>
              <a:t>[Kim+ MICRO’10]</a:t>
            </a:r>
          </a:p>
          <a:p>
            <a:pPr lvl="1"/>
            <a:r>
              <a:rPr lang="en-US" sz="2000" dirty="0"/>
              <a:t>Idea: Cluster threads into two groups (latency vs. bandwidth sensitive); prioritize the latency-sensitive ones; employ a fairness policy in the bandwidth sensitive group</a:t>
            </a:r>
          </a:p>
          <a:p>
            <a:pPr lvl="1"/>
            <a:r>
              <a:rPr lang="en-US" sz="2000" dirty="0"/>
              <a:t>Takeaway: </a:t>
            </a:r>
            <a:r>
              <a:rPr lang="en-US" sz="2000" dirty="0">
                <a:solidFill>
                  <a:srgbClr val="FF0000"/>
                </a:solidFill>
              </a:rPr>
              <a:t>Heterogeneous scheduling policy that is different based on thread behavior maximizes both performance and fairness</a:t>
            </a:r>
          </a:p>
          <a:p>
            <a:pPr lvl="1"/>
            <a:endParaRPr lang="en-US" sz="2000" dirty="0">
              <a:solidFill>
                <a:srgbClr val="FF0000"/>
              </a:solidFill>
            </a:endParaRPr>
          </a:p>
          <a:p>
            <a:r>
              <a:rPr lang="en-US" dirty="0" smtClean="0">
                <a:solidFill>
                  <a:srgbClr val="0000FF"/>
                </a:solidFill>
              </a:rPr>
              <a:t>Integrated Memory Channel Partitioning and Scheduling </a:t>
            </a:r>
            <a:r>
              <a:rPr lang="en-US" sz="1800" dirty="0">
                <a:solidFill>
                  <a:srgbClr val="008000"/>
                </a:solidFill>
              </a:rPr>
              <a:t>[</a:t>
            </a:r>
            <a:r>
              <a:rPr lang="en-US" sz="1800" dirty="0" err="1">
                <a:solidFill>
                  <a:srgbClr val="008000"/>
                </a:solidFill>
              </a:rPr>
              <a:t>Muralidhara</a:t>
            </a:r>
            <a:r>
              <a:rPr lang="en-US" sz="1800" dirty="0">
                <a:solidFill>
                  <a:srgbClr val="008000"/>
                </a:solidFill>
              </a:rPr>
              <a:t>+ MICRO’11]</a:t>
            </a:r>
          </a:p>
          <a:p>
            <a:pPr marL="695040" lvl="2" indent="-342761"/>
            <a:r>
              <a:rPr lang="en-US" dirty="0"/>
              <a:t>Idea: </a:t>
            </a:r>
            <a:r>
              <a:rPr lang="en-US" dirty="0" smtClean="0"/>
              <a:t>Only prioritize very latency-sensitive threads in the scheduler; mitigate all other applications’ interference via channel partitioning</a:t>
            </a:r>
          </a:p>
          <a:p>
            <a:pPr marL="695040" lvl="2" indent="-342761"/>
            <a:r>
              <a:rPr lang="en-US" dirty="0" smtClean="0"/>
              <a:t>Takeaway: </a:t>
            </a:r>
            <a:r>
              <a:rPr lang="en-US" smtClean="0">
                <a:solidFill>
                  <a:srgbClr val="FF0000"/>
                </a:solidFill>
              </a:rPr>
              <a:t>Intelligently combining </a:t>
            </a:r>
            <a:r>
              <a:rPr lang="en-US" dirty="0" smtClean="0">
                <a:solidFill>
                  <a:srgbClr val="FF0000"/>
                </a:solidFill>
              </a:rPr>
              <a:t>application-aware channel partitioning and memory scheduling provides better performance than either</a:t>
            </a:r>
            <a:endParaRPr lang="en-US" dirty="0">
              <a:solidFill>
                <a:srgbClr val="FF0000"/>
              </a:solidFill>
            </a:endParaRPr>
          </a:p>
          <a:p>
            <a:endParaRPr lang="en-US" sz="1600" dirty="0">
              <a:solidFill>
                <a:srgbClr val="008000"/>
              </a:solidFill>
            </a:endParaRPr>
          </a:p>
          <a:p>
            <a:pPr lvl="1"/>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a:t>
            </a:fld>
            <a:endParaRPr lang="en-US" altLang="en-US">
              <a:solidFill>
                <a:srgbClr val="000000"/>
              </a:solidFill>
            </a:endParaRPr>
          </a:p>
        </p:txBody>
      </p:sp>
    </p:spTree>
    <p:extLst>
      <p:ext uri="{BB962C8B-B14F-4D97-AF65-F5344CB8AC3E}">
        <p14:creationId xmlns:p14="http://schemas.microsoft.com/office/powerpoint/2010/main" val="22416339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a:t>QoS-Aware Memory Scheduling: Evolution</a:t>
            </a:r>
          </a:p>
        </p:txBody>
      </p:sp>
      <p:sp>
        <p:nvSpPr>
          <p:cNvPr id="3" name="Content Placeholder 2"/>
          <p:cNvSpPr>
            <a:spLocks noGrp="1"/>
          </p:cNvSpPr>
          <p:nvPr>
            <p:ph idx="1"/>
          </p:nvPr>
        </p:nvSpPr>
        <p:spPr>
          <a:xfrm>
            <a:off x="228600" y="1124744"/>
            <a:ext cx="8610600" cy="5123656"/>
          </a:xfrm>
        </p:spPr>
        <p:txBody>
          <a:bodyPr/>
          <a:lstStyle/>
          <a:p>
            <a:r>
              <a:rPr lang="en-US" dirty="0" smtClean="0">
                <a:solidFill>
                  <a:srgbClr val="0000FF"/>
                </a:solidFill>
              </a:rPr>
              <a:t>Parallel application memory scheduling </a:t>
            </a:r>
            <a:r>
              <a:rPr lang="en-US" sz="1800" dirty="0">
                <a:solidFill>
                  <a:srgbClr val="008000"/>
                </a:solidFill>
              </a:rPr>
              <a:t>[Ebrahimi+ MICRO’11]</a:t>
            </a:r>
          </a:p>
          <a:p>
            <a:pPr lvl="1"/>
            <a:r>
              <a:rPr lang="en-US" sz="2000" dirty="0"/>
              <a:t>Idea: Identify and prioritize limiter threads of a multithreaded application in the memory scheduler; provide fast and fair progress to non-limiter threads</a:t>
            </a:r>
          </a:p>
          <a:p>
            <a:pPr lvl="1"/>
            <a:r>
              <a:rPr lang="en-US" sz="2000" dirty="0"/>
              <a:t>Takeaway: </a:t>
            </a:r>
            <a:r>
              <a:rPr lang="en-US" sz="2000" dirty="0">
                <a:solidFill>
                  <a:srgbClr val="FF0000"/>
                </a:solidFill>
              </a:rPr>
              <a:t>Carefully prioritizing between limiter and non-limiter threads of a parallel application improves performance</a:t>
            </a:r>
          </a:p>
          <a:p>
            <a:pPr lvl="1"/>
            <a:endParaRPr lang="en-US" sz="2000" dirty="0">
              <a:solidFill>
                <a:srgbClr val="FF0000"/>
              </a:solidFill>
            </a:endParaRPr>
          </a:p>
          <a:p>
            <a:r>
              <a:rPr lang="en-US" dirty="0" smtClean="0">
                <a:solidFill>
                  <a:srgbClr val="0000FF"/>
                </a:solidFill>
              </a:rPr>
              <a:t>Staged memory </a:t>
            </a:r>
            <a:r>
              <a:rPr lang="en-US" dirty="0">
                <a:solidFill>
                  <a:srgbClr val="0000FF"/>
                </a:solidFill>
              </a:rPr>
              <a:t>s</a:t>
            </a:r>
            <a:r>
              <a:rPr lang="en-US" dirty="0" smtClean="0">
                <a:solidFill>
                  <a:srgbClr val="0000FF"/>
                </a:solidFill>
              </a:rPr>
              <a:t>cheduling </a:t>
            </a:r>
            <a:r>
              <a:rPr lang="en-US" sz="1800" dirty="0">
                <a:solidFill>
                  <a:srgbClr val="008000"/>
                </a:solidFill>
              </a:rPr>
              <a:t>[</a:t>
            </a:r>
            <a:r>
              <a:rPr lang="en-US" sz="1800" dirty="0" err="1">
                <a:solidFill>
                  <a:srgbClr val="008000"/>
                </a:solidFill>
              </a:rPr>
              <a:t>Ausavarungnirun</a:t>
            </a:r>
            <a:r>
              <a:rPr lang="en-US" sz="1800" dirty="0">
                <a:solidFill>
                  <a:srgbClr val="008000"/>
                </a:solidFill>
              </a:rPr>
              <a:t>+ ISCA’12]</a:t>
            </a:r>
          </a:p>
          <a:p>
            <a:pPr marL="695040" lvl="2" indent="-342761"/>
            <a:r>
              <a:rPr lang="en-US" dirty="0"/>
              <a:t>Idea: </a:t>
            </a:r>
            <a:r>
              <a:rPr lang="en-US" dirty="0" smtClean="0"/>
              <a:t>Divide the functional tasks of an application-aware memory scheduler into multiple distinct stages, where each stage is significantly simpler than a monolithic scheduler</a:t>
            </a:r>
          </a:p>
          <a:p>
            <a:pPr marL="695040" lvl="2" indent="-342761"/>
            <a:r>
              <a:rPr lang="en-US" dirty="0" smtClean="0"/>
              <a:t>Takeaway: </a:t>
            </a:r>
            <a:r>
              <a:rPr lang="en-US" dirty="0" smtClean="0">
                <a:solidFill>
                  <a:srgbClr val="FF0000"/>
                </a:solidFill>
              </a:rPr>
              <a:t>Staging enables the design of a scalable and relatively simpler application-aware memory scheduler that works on very large request buffers</a:t>
            </a:r>
            <a:endParaRPr lang="en-US" dirty="0">
              <a:solidFill>
                <a:srgbClr val="FF0000"/>
              </a:solidFill>
            </a:endParaRPr>
          </a:p>
          <a:p>
            <a:endParaRPr lang="en-US" sz="1600" dirty="0">
              <a:solidFill>
                <a:srgbClr val="008000"/>
              </a:solidFill>
            </a:endParaRPr>
          </a:p>
          <a:p>
            <a:pPr lvl="1"/>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28</a:t>
            </a:fld>
            <a:endParaRPr lang="en-US" altLang="en-US">
              <a:solidFill>
                <a:srgbClr val="000000"/>
              </a:solidFill>
            </a:endParaRPr>
          </a:p>
        </p:txBody>
      </p:sp>
    </p:spTree>
    <p:extLst>
      <p:ext uri="{BB962C8B-B14F-4D97-AF65-F5344CB8AC3E}">
        <p14:creationId xmlns:p14="http://schemas.microsoft.com/office/powerpoint/2010/main" val="15946986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a:t>QoS-Aware Memory Scheduling: Evolution</a:t>
            </a:r>
          </a:p>
        </p:txBody>
      </p:sp>
      <p:sp>
        <p:nvSpPr>
          <p:cNvPr id="3" name="Content Placeholder 2"/>
          <p:cNvSpPr>
            <a:spLocks noGrp="1"/>
          </p:cNvSpPr>
          <p:nvPr>
            <p:ph idx="1"/>
          </p:nvPr>
        </p:nvSpPr>
        <p:spPr/>
        <p:txBody>
          <a:bodyPr/>
          <a:lstStyle/>
          <a:p>
            <a:r>
              <a:rPr lang="en-US" dirty="0" smtClean="0">
                <a:solidFill>
                  <a:srgbClr val="0000FF"/>
                </a:solidFill>
              </a:rPr>
              <a:t>MISE </a:t>
            </a:r>
            <a:r>
              <a:rPr lang="en-US" sz="1800" dirty="0">
                <a:solidFill>
                  <a:srgbClr val="008000"/>
                </a:solidFill>
              </a:rPr>
              <a:t>[Subramanian+ HPCA’13]</a:t>
            </a:r>
          </a:p>
          <a:p>
            <a:pPr marL="695040" lvl="2" indent="-342761"/>
            <a:r>
              <a:rPr lang="en-US" dirty="0"/>
              <a:t>Idea: </a:t>
            </a:r>
            <a:r>
              <a:rPr lang="en-US" dirty="0" smtClean="0"/>
              <a:t>Estimate the performance of a thread by estimating its change in memory request service rate when run alone vs. shared </a:t>
            </a:r>
            <a:r>
              <a:rPr lang="en-US" dirty="0" smtClean="0">
                <a:sym typeface="Wingdings"/>
              </a:rPr>
              <a:t> use this simple model to estimate slowdown to design a scheduling policy that provides predictable performance or fairness</a:t>
            </a:r>
            <a:endParaRPr lang="en-US" dirty="0"/>
          </a:p>
          <a:p>
            <a:pPr marL="695040" lvl="2" indent="-342761"/>
            <a:r>
              <a:rPr lang="en-US" dirty="0"/>
              <a:t>Takeaway: </a:t>
            </a:r>
            <a:r>
              <a:rPr lang="en-US" dirty="0" smtClean="0">
                <a:solidFill>
                  <a:srgbClr val="FF0000"/>
                </a:solidFill>
              </a:rPr>
              <a:t>Request service rate of a thread is a good proxy for its performance; alone request service rate can be estimated by giving high priority to the thread in memory scheduling for a while</a:t>
            </a:r>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29</a:t>
            </a:fld>
            <a:endParaRPr lang="en-US" altLang="en-US">
              <a:solidFill>
                <a:srgbClr val="000000"/>
              </a:solidFill>
            </a:endParaRPr>
          </a:p>
        </p:txBody>
      </p:sp>
    </p:spTree>
    <p:extLst>
      <p:ext uri="{BB962C8B-B14F-4D97-AF65-F5344CB8AC3E}">
        <p14:creationId xmlns:p14="http://schemas.microsoft.com/office/powerpoint/2010/main" val="3851895066"/>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Cores on Chip</a:t>
            </a:r>
          </a:p>
        </p:txBody>
      </p:sp>
      <p:sp>
        <p:nvSpPr>
          <p:cNvPr id="3" name="Content Placeholder 2"/>
          <p:cNvSpPr>
            <a:spLocks noGrp="1"/>
          </p:cNvSpPr>
          <p:nvPr>
            <p:ph idx="1"/>
          </p:nvPr>
        </p:nvSpPr>
        <p:spPr/>
        <p:txBody>
          <a:bodyPr/>
          <a:lstStyle/>
          <a:p>
            <a:r>
              <a:rPr lang="en-US" dirty="0" smtClean="0"/>
              <a:t>What we want:</a:t>
            </a:r>
          </a:p>
          <a:p>
            <a:pPr lvl="1"/>
            <a:r>
              <a:rPr lang="en-US" dirty="0" smtClean="0"/>
              <a:t>N times the system performance with N times the cores</a:t>
            </a:r>
          </a:p>
          <a:p>
            <a:pPr lvl="1"/>
            <a:endParaRPr lang="en-US" dirty="0"/>
          </a:p>
          <a:p>
            <a:r>
              <a:rPr lang="en-US" dirty="0" smtClean="0"/>
              <a:t>What do we get today?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a:t>
            </a:fld>
            <a:endParaRPr lang="en-US" altLang="en-US" dirty="0">
              <a:solidFill>
                <a:srgbClr val="000000"/>
              </a:solidFill>
            </a:endParaRPr>
          </a:p>
        </p:txBody>
      </p:sp>
    </p:spTree>
    <p:extLst>
      <p:ext uri="{BB962C8B-B14F-4D97-AF65-F5344CB8AC3E}">
        <p14:creationId xmlns:p14="http://schemas.microsoft.com/office/powerpoint/2010/main" val="28293919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a:t>QoS-Aware Memory Scheduling: Evolution</a:t>
            </a:r>
          </a:p>
        </p:txBody>
      </p:sp>
      <p:sp>
        <p:nvSpPr>
          <p:cNvPr id="3" name="Content Placeholder 2"/>
          <p:cNvSpPr>
            <a:spLocks noGrp="1"/>
          </p:cNvSpPr>
          <p:nvPr>
            <p:ph idx="1"/>
          </p:nvPr>
        </p:nvSpPr>
        <p:spPr>
          <a:xfrm>
            <a:off x="228600" y="1124744"/>
            <a:ext cx="8610600" cy="5123656"/>
          </a:xfrm>
        </p:spPr>
        <p:txBody>
          <a:bodyPr/>
          <a:lstStyle/>
          <a:p>
            <a:r>
              <a:rPr lang="en-US" dirty="0" smtClean="0">
                <a:solidFill>
                  <a:srgbClr val="0000FF"/>
                </a:solidFill>
              </a:rPr>
              <a:t>Prefetch-aware shared resource management </a:t>
            </a:r>
            <a:r>
              <a:rPr lang="en-US" sz="1800" dirty="0">
                <a:solidFill>
                  <a:srgbClr val="008000"/>
                </a:solidFill>
              </a:rPr>
              <a:t>[Ebrahimi+ ISCA’12] [Ebrahimi+ MICRO’09] [Lee+ MICRO’08]</a:t>
            </a:r>
          </a:p>
          <a:p>
            <a:pPr lvl="1"/>
            <a:r>
              <a:rPr lang="en-US" sz="2000" dirty="0"/>
              <a:t>Idea: Prioritize prefetches depending on how they affect system performance; even accurate prefetches can degrade performance of the system </a:t>
            </a:r>
          </a:p>
          <a:p>
            <a:pPr lvl="1"/>
            <a:r>
              <a:rPr lang="en-US" sz="2000" dirty="0"/>
              <a:t>Takeaway: </a:t>
            </a:r>
            <a:r>
              <a:rPr lang="en-US" sz="2000" dirty="0">
                <a:solidFill>
                  <a:srgbClr val="FF0000"/>
                </a:solidFill>
              </a:rPr>
              <a:t>Carefully controlling and prioritizing prefetch requests improves performance and fairness</a:t>
            </a:r>
          </a:p>
          <a:p>
            <a:pPr lvl="1"/>
            <a:endParaRPr lang="en-US" sz="2000" dirty="0">
              <a:solidFill>
                <a:srgbClr val="FF0000"/>
              </a:solidFill>
            </a:endParaRPr>
          </a:p>
          <a:p>
            <a:pPr>
              <a:buClr>
                <a:srgbClr val="CC9900"/>
              </a:buClr>
            </a:pPr>
            <a:r>
              <a:rPr lang="en-US" dirty="0" smtClean="0">
                <a:solidFill>
                  <a:srgbClr val="0000FF"/>
                </a:solidFill>
              </a:rPr>
              <a:t>DRAM-Aware last-level </a:t>
            </a:r>
            <a:r>
              <a:rPr lang="en-US" dirty="0">
                <a:solidFill>
                  <a:srgbClr val="0000FF"/>
                </a:solidFill>
              </a:rPr>
              <a:t>c</a:t>
            </a:r>
            <a:r>
              <a:rPr lang="en-US" dirty="0" smtClean="0">
                <a:solidFill>
                  <a:srgbClr val="0000FF"/>
                </a:solidFill>
              </a:rPr>
              <a:t>ache policies </a:t>
            </a:r>
            <a:r>
              <a:rPr lang="en-US" sz="1800" dirty="0">
                <a:solidFill>
                  <a:srgbClr val="008000"/>
                </a:solidFill>
              </a:rPr>
              <a:t>[Lee+ HPS Tech Report’10] [Lee+ HPS Tech Report’10]</a:t>
            </a:r>
          </a:p>
          <a:p>
            <a:pPr lvl="1"/>
            <a:r>
              <a:rPr lang="en-US" sz="2000" dirty="0"/>
              <a:t>Idea: Design cache eviction and replacement policies such that they proactively exploit the state of the memory controller and DRAM (e.g., proactively evict data from the cache that hit in open rows)</a:t>
            </a:r>
          </a:p>
          <a:p>
            <a:pPr lvl="1"/>
            <a:r>
              <a:rPr lang="en-US" sz="2000" dirty="0"/>
              <a:t>Takeaway: </a:t>
            </a:r>
            <a:r>
              <a:rPr lang="en-US" sz="2000" dirty="0">
                <a:solidFill>
                  <a:srgbClr val="FF0000"/>
                </a:solidFill>
              </a:rPr>
              <a:t>Coordination of last-level cache and DRAM policies improves performance and fairness</a:t>
            </a:r>
          </a:p>
          <a:p>
            <a:pPr lvl="0">
              <a:buClr>
                <a:srgbClr val="CC9900"/>
              </a:buClr>
            </a:pPr>
            <a:endParaRPr lang="en-US" sz="1800" dirty="0">
              <a:solidFill>
                <a:srgbClr val="008000"/>
              </a:solidFill>
            </a:endParaRPr>
          </a:p>
          <a:p>
            <a:endParaRPr lang="en-US" dirty="0" smtClean="0">
              <a:solidFill>
                <a:srgbClr val="FF0000"/>
              </a:solidFill>
            </a:endParaRPr>
          </a:p>
          <a:p>
            <a:pPr lvl="1"/>
            <a:endParaRPr lang="en-US" sz="2000" dirty="0">
              <a:solidFill>
                <a:srgbClr val="FF0000"/>
              </a:solidFill>
            </a:endParaRPr>
          </a:p>
          <a:p>
            <a:pPr marL="0" indent="0">
              <a:buNone/>
            </a:pPr>
            <a:endParaRPr lang="en-US" sz="1600" dirty="0">
              <a:solidFill>
                <a:srgbClr val="008000"/>
              </a:solidFill>
            </a:endParaRPr>
          </a:p>
          <a:p>
            <a:pPr lvl="1"/>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30</a:t>
            </a:fld>
            <a:endParaRPr lang="en-US" altLang="en-US">
              <a:solidFill>
                <a:srgbClr val="000000"/>
              </a:solidFill>
            </a:endParaRPr>
          </a:p>
        </p:txBody>
      </p:sp>
    </p:spTree>
    <p:extLst>
      <p:ext uri="{BB962C8B-B14F-4D97-AF65-F5344CB8AC3E}">
        <p14:creationId xmlns:p14="http://schemas.microsoft.com/office/powerpoint/2010/main" val="10827662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28805"/>
            <a:ext cx="8428037" cy="822325"/>
          </a:xfrm>
        </p:spPr>
        <p:txBody>
          <a:bodyPr/>
          <a:lstStyle/>
          <a:p>
            <a:pPr algn="ctr" eaLnBrk="1" hangingPunct="1"/>
            <a:r>
              <a:rPr lang="en-US" sz="4000" dirty="0">
                <a:latin typeface="Garamond" charset="0"/>
              </a:rPr>
              <a:t>Stall-Time Fair Memory Scheduling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405016" y="4293096"/>
            <a:ext cx="8313681" cy="1217640"/>
          </a:xfrm>
          <a:prstGeom prst="rect">
            <a:avLst/>
          </a:prstGeom>
          <a:noFill/>
        </p:spPr>
        <p:txBody>
          <a:bodyPr wrap="none" lIns="91416" tIns="45709" rIns="91416" bIns="45709" rtlCol="0">
            <a:spAutoFit/>
          </a:bodyPr>
          <a:lstStyle/>
          <a:p>
            <a:pPr algn="ctr"/>
            <a:r>
              <a:rPr lang="en-US" u="sng" dirty="0"/>
              <a:t>Onur Mutlu</a:t>
            </a:r>
            <a:r>
              <a:rPr lang="en-US" dirty="0"/>
              <a:t> and Thomas Moscibroda, </a:t>
            </a:r>
            <a:br>
              <a:rPr lang="en-US" dirty="0"/>
            </a:br>
            <a:r>
              <a:rPr lang="en-US" b="1" dirty="0">
                <a:hlinkClick r:id="rId3"/>
              </a:rPr>
              <a:t>"Stall-Time Fair Memory Access Scheduling for Chip Multiprocessors"</a:t>
            </a:r>
            <a:r>
              <a:rPr lang="en-US" dirty="0"/>
              <a:t> </a:t>
            </a:r>
            <a:br>
              <a:rPr lang="en-US" dirty="0"/>
            </a:br>
            <a:r>
              <a:rPr lang="en-US" i="1" dirty="0" smtClean="0">
                <a:hlinkClick r:id="rId4"/>
              </a:rPr>
              <a:t>40th </a:t>
            </a:r>
            <a:r>
              <a:rPr lang="en-US" i="1" dirty="0">
                <a:hlinkClick r:id="rId4"/>
              </a:rPr>
              <a:t>International Symposium on Microarchitecture</a:t>
            </a:r>
            <a:r>
              <a:rPr lang="en-US" i="1" dirty="0"/>
              <a:t> (</a:t>
            </a:r>
            <a:r>
              <a:rPr lang="en-US" b="1" i="1" dirty="0"/>
              <a:t>MICRO</a:t>
            </a:r>
            <a:r>
              <a:rPr lang="en-US" i="1" dirty="0"/>
              <a:t>)</a:t>
            </a:r>
            <a:r>
              <a:rPr lang="en-US" dirty="0"/>
              <a:t>, </a:t>
            </a:r>
            <a:endParaRPr lang="en-US" dirty="0" smtClean="0"/>
          </a:p>
          <a:p>
            <a:pPr algn="ctr"/>
            <a:r>
              <a:rPr lang="en-US" dirty="0" smtClean="0"/>
              <a:t>pages </a:t>
            </a:r>
            <a:r>
              <a:rPr lang="en-US" dirty="0"/>
              <a:t>146-158, Chicago, IL, December 2007. </a:t>
            </a:r>
            <a:r>
              <a:rPr lang="en-US" dirty="0">
                <a:hlinkClick r:id="rId5"/>
              </a:rPr>
              <a:t>Slides (ppt)</a:t>
            </a:r>
            <a:r>
              <a:rPr lang="en-US" dirty="0"/>
              <a:t> </a:t>
            </a:r>
          </a:p>
        </p:txBody>
      </p:sp>
      <p:sp>
        <p:nvSpPr>
          <p:cNvPr id="5" name="TextBox 4"/>
          <p:cNvSpPr txBox="1"/>
          <p:nvPr/>
        </p:nvSpPr>
        <p:spPr>
          <a:xfrm>
            <a:off x="6516216" y="6381328"/>
            <a:ext cx="2456920" cy="373659"/>
          </a:xfrm>
          <a:prstGeom prst="rect">
            <a:avLst/>
          </a:prstGeom>
          <a:noFill/>
        </p:spPr>
        <p:txBody>
          <a:bodyPr wrap="none" lIns="91416" tIns="45709" rIns="91416" bIns="45709" rtlCol="0">
            <a:spAutoFit/>
          </a:bodyPr>
          <a:lstStyle/>
          <a:p>
            <a:r>
              <a:rPr lang="en-US" dirty="0" smtClean="0">
                <a:hlinkClick r:id="rId6" action="ppaction://hlinkpres?slideindex=1&amp;slidetitle="/>
              </a:rPr>
              <a:t>STFM Micro 2007 Talk</a:t>
            </a:r>
            <a:endParaRPr lang="en-US" dirty="0"/>
          </a:p>
        </p:txBody>
      </p:sp>
    </p:spTree>
    <p:extLst>
      <p:ext uri="{BB962C8B-B14F-4D97-AF65-F5344CB8AC3E}">
        <p14:creationId xmlns:p14="http://schemas.microsoft.com/office/powerpoint/2010/main" val="3341590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latin typeface="Garamond" charset="0"/>
              </a:rPr>
              <a:t>The Problem: Unfairness</a:t>
            </a:r>
            <a:endParaRPr lang="en-US" dirty="0">
              <a:latin typeface="Garamond" charset="0"/>
            </a:endParaRPr>
          </a:p>
        </p:txBody>
      </p:sp>
      <p:graphicFrame>
        <p:nvGraphicFramePr>
          <p:cNvPr id="19458" name="Content Placeholder 4"/>
          <p:cNvGraphicFramePr>
            <a:graphicFrameLocks/>
          </p:cNvGraphicFramePr>
          <p:nvPr/>
        </p:nvGraphicFramePr>
        <p:xfrm>
          <a:off x="911225" y="933450"/>
          <a:ext cx="6816725" cy="3295650"/>
        </p:xfrm>
        <a:graphic>
          <a:graphicData uri="http://schemas.openxmlformats.org/presentationml/2006/ole">
            <mc:AlternateContent xmlns:mc="http://schemas.openxmlformats.org/markup-compatibility/2006">
              <mc:Choice xmlns:v="urn:schemas-microsoft-com:vml" Requires="v">
                <p:oleObj spid="_x0000_s854066" name="Worksheet" r:id="rId5" imgW="6814765" imgH="3297663" progId="Excel.Sheet.8">
                  <p:embed/>
                </p:oleObj>
              </mc:Choice>
              <mc:Fallback>
                <p:oleObj name="Worksheet" r:id="rId5" imgW="6814765" imgH="3297663"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225" y="933450"/>
                        <a:ext cx="6816725" cy="329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7667" name="Rectangle 3"/>
          <p:cNvSpPr>
            <a:spLocks noGrp="1" noChangeArrowheads="1"/>
          </p:cNvSpPr>
          <p:nvPr>
            <p:ph type="body" idx="1"/>
          </p:nvPr>
        </p:nvSpPr>
        <p:spPr>
          <a:xfrm>
            <a:off x="127000" y="4359275"/>
            <a:ext cx="9017000" cy="2070100"/>
          </a:xfrm>
        </p:spPr>
        <p:txBody>
          <a:bodyPr/>
          <a:lstStyle/>
          <a:p>
            <a:pPr eaLnBrk="1" hangingPunct="1">
              <a:lnSpc>
                <a:spcPct val="90000"/>
              </a:lnSpc>
              <a:defRPr/>
            </a:pPr>
            <a:r>
              <a:rPr lang="en-US" dirty="0" smtClean="0"/>
              <a:t>Vulnerable to denial of service (DoS) </a:t>
            </a:r>
            <a:r>
              <a:rPr lang="en-US" sz="1400" dirty="0">
                <a:solidFill>
                  <a:schemeClr val="accent2">
                    <a:lumMod val="75000"/>
                  </a:schemeClr>
                </a:solidFill>
              </a:rPr>
              <a:t>[Usenix Security’07]</a:t>
            </a:r>
          </a:p>
          <a:p>
            <a:pPr eaLnBrk="1" hangingPunct="1">
              <a:lnSpc>
                <a:spcPct val="90000"/>
              </a:lnSpc>
              <a:defRPr/>
            </a:pPr>
            <a:r>
              <a:rPr lang="en-US" dirty="0" smtClean="0"/>
              <a:t>Unable to enforce priorities or SLAs </a:t>
            </a:r>
            <a:r>
              <a:rPr lang="en-US" sz="1400" dirty="0">
                <a:solidFill>
                  <a:srgbClr val="2C6123"/>
                </a:solidFill>
              </a:rPr>
              <a:t>[MICRO’07,’10,’11, ISCA’08’11’12, ASPLOS’10]</a:t>
            </a:r>
          </a:p>
          <a:p>
            <a:pPr eaLnBrk="1" hangingPunct="1">
              <a:lnSpc>
                <a:spcPct val="90000"/>
              </a:lnSpc>
              <a:defRPr/>
            </a:pPr>
            <a:r>
              <a:rPr lang="en-US" dirty="0" smtClean="0"/>
              <a:t>Low system performance </a:t>
            </a:r>
            <a:r>
              <a:rPr lang="en-US" sz="1400" dirty="0">
                <a:solidFill>
                  <a:srgbClr val="2C6123"/>
                </a:solidFill>
              </a:rPr>
              <a:t>[IEEE Micro Top Picks ’09,’11a,’11b,’12]</a:t>
            </a:r>
          </a:p>
          <a:p>
            <a:pPr marL="0" indent="0" eaLnBrk="1" hangingPunct="1">
              <a:lnSpc>
                <a:spcPct val="90000"/>
              </a:lnSpc>
              <a:buNone/>
              <a:defRPr/>
            </a:pPr>
            <a:endParaRPr lang="en-US" sz="1100" dirty="0">
              <a:solidFill>
                <a:schemeClr val="tx1">
                  <a:lumMod val="60000"/>
                  <a:lumOff val="40000"/>
                </a:schemeClr>
              </a:solidFill>
              <a:sym typeface="Wingdings"/>
            </a:endParaRPr>
          </a:p>
          <a:p>
            <a:pPr marL="0" indent="0" algn="ctr" eaLnBrk="1" hangingPunct="1">
              <a:lnSpc>
                <a:spcPct val="90000"/>
              </a:lnSpc>
              <a:buNone/>
              <a:defRPr/>
            </a:pPr>
            <a:r>
              <a:rPr lang="en-US" b="1" dirty="0" smtClean="0">
                <a:solidFill>
                  <a:srgbClr val="FF0000"/>
                </a:solidFill>
                <a:sym typeface="Wingdings"/>
              </a:rPr>
              <a:t>Uncontrollable, unpredictable system</a:t>
            </a:r>
            <a:endParaRPr lang="en-US" b="1" dirty="0" smtClean="0">
              <a:solidFill>
                <a:srgbClr val="FF0000"/>
              </a:solidFill>
            </a:endParaRPr>
          </a:p>
        </p:txBody>
      </p:sp>
      <p:sp>
        <p:nvSpPr>
          <p:cNvPr id="19460" name="Line 14"/>
          <p:cNvSpPr>
            <a:spLocks noChangeShapeType="1"/>
          </p:cNvSpPr>
          <p:nvPr/>
        </p:nvSpPr>
        <p:spPr bwMode="auto">
          <a:xfrm>
            <a:off x="1666875" y="3392488"/>
            <a:ext cx="594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dirty="0"/>
          </a:p>
        </p:txBody>
      </p:sp>
      <p:sp>
        <p:nvSpPr>
          <p:cNvPr id="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pPr/>
              <a:t>32</a:t>
            </a:fld>
            <a:endParaRPr lang="en-US" altLang="en-US" dirty="0"/>
          </a:p>
        </p:txBody>
      </p:sp>
    </p:spTree>
    <p:custDataLst>
      <p:tags r:id="rId2"/>
    </p:custDataLst>
    <p:extLst>
      <p:ext uri="{BB962C8B-B14F-4D97-AF65-F5344CB8AC3E}">
        <p14:creationId xmlns:p14="http://schemas.microsoft.com/office/powerpoint/2010/main" val="198559621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6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latin typeface="Garamond" charset="0"/>
              </a:rPr>
              <a:t>How Do We Solve the Problem?</a:t>
            </a:r>
          </a:p>
        </p:txBody>
      </p:sp>
      <p:sp>
        <p:nvSpPr>
          <p:cNvPr id="73730"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Stall-time fair memory scheduling </a:t>
            </a:r>
            <a:r>
              <a:rPr lang="en-US" sz="1800">
                <a:solidFill>
                  <a:srgbClr val="008000"/>
                </a:solidFill>
                <a:latin typeface="Tahoma" charset="0"/>
              </a:rPr>
              <a:t>[Mutlu+ MICRO’07]</a:t>
            </a:r>
          </a:p>
          <a:p>
            <a:pPr lvl="1"/>
            <a:endParaRPr lang="en-US" sz="2000">
              <a:latin typeface="Tahoma" charset="0"/>
              <a:ea typeface="ＭＳ Ｐゴシック" charset="0"/>
            </a:endParaRPr>
          </a:p>
          <a:p>
            <a:r>
              <a:rPr lang="en-US">
                <a:latin typeface="Tahoma" charset="0"/>
              </a:rPr>
              <a:t>Goal: Threads sharing main memory should experience similar slowdowns compared to when they are run alone </a:t>
            </a:r>
            <a:r>
              <a:rPr lang="en-US">
                <a:latin typeface="Tahoma" charset="0"/>
                <a:sym typeface="Wingdings" charset="0"/>
              </a:rPr>
              <a:t> fair scheduling</a:t>
            </a:r>
          </a:p>
          <a:p>
            <a:pPr lvl="2"/>
            <a:r>
              <a:rPr lang="en-US" sz="1800">
                <a:latin typeface="Tahoma" charset="0"/>
                <a:ea typeface="ＭＳ Ｐゴシック" charset="0"/>
                <a:sym typeface="Wingdings" charset="0"/>
              </a:rPr>
              <a:t>Also improves overall system performance by ensuring cores make “proportional” progress</a:t>
            </a:r>
          </a:p>
          <a:p>
            <a:pPr lvl="2"/>
            <a:endParaRPr lang="en-US" sz="1800">
              <a:latin typeface="Tahoma" charset="0"/>
              <a:ea typeface="ＭＳ Ｐゴシック" charset="0"/>
            </a:endParaRPr>
          </a:p>
          <a:p>
            <a:r>
              <a:rPr lang="en-US">
                <a:latin typeface="Tahoma" charset="0"/>
              </a:rPr>
              <a:t>Idea: Memory controller estimates each thread’s slowdown due to interference and schedules requests in a way to balance the slowdowns</a:t>
            </a:r>
          </a:p>
          <a:p>
            <a:pPr lvl="1"/>
            <a:endParaRPr lang="en-US" sz="2000">
              <a:latin typeface="Tahoma" charset="0"/>
              <a:ea typeface="ＭＳ Ｐゴシック" charset="0"/>
            </a:endParaRPr>
          </a:p>
          <a:p>
            <a:r>
              <a:rPr lang="en-US" sz="2000">
                <a:latin typeface="Tahoma" charset="0"/>
              </a:rPr>
              <a:t>Mutlu and Moscibroda, </a:t>
            </a:r>
            <a:r>
              <a:rPr lang="ja-JP" altLang="en-US" sz="2000">
                <a:latin typeface="Tahoma" charset="0"/>
              </a:rPr>
              <a:t>“</a:t>
            </a:r>
            <a:r>
              <a:rPr lang="en-US" altLang="ja-JP" sz="2000">
                <a:solidFill>
                  <a:srgbClr val="0000FF"/>
                </a:solidFill>
                <a:latin typeface="Tahoma" charset="0"/>
              </a:rPr>
              <a:t>Stall-Time Fair Memory Access Scheduling for Chip Multiprocessors,</a:t>
            </a:r>
            <a:r>
              <a:rPr lang="ja-JP" altLang="en-US" sz="2000">
                <a:latin typeface="Tahoma" charset="0"/>
              </a:rPr>
              <a:t>”</a:t>
            </a:r>
            <a:r>
              <a:rPr lang="en-US" altLang="ja-JP" sz="2000">
                <a:latin typeface="Tahoma" charset="0"/>
              </a:rPr>
              <a:t> MICRO 2007. </a:t>
            </a:r>
            <a:endParaRPr lang="en-US" sz="2000">
              <a:latin typeface="Tahoma" charset="0"/>
            </a:endParaRPr>
          </a:p>
        </p:txBody>
      </p:sp>
      <p:sp>
        <p:nvSpPr>
          <p:cNvPr id="737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7C9635-357A-824D-ACB4-B02149D22732}" type="slidenum">
              <a:rPr lang="en-US" sz="1600">
                <a:solidFill>
                  <a:srgbClr val="000000"/>
                </a:solidFill>
                <a:latin typeface="Garamond" charset="0"/>
                <a:cs typeface="Arial" charset="0"/>
              </a:rPr>
              <a:pPr eaLnBrk="1" hangingPunct="1"/>
              <a:t>33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2941452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42C089-8859-864E-90D8-5777FC98C732}" type="slidenum">
              <a:rPr lang="en-US" sz="1600">
                <a:solidFill>
                  <a:srgbClr val="000000"/>
                </a:solidFill>
                <a:latin typeface="Garamond" charset="0"/>
                <a:cs typeface="Arial" charset="0"/>
              </a:rPr>
              <a:pPr eaLnBrk="1" hangingPunct="1"/>
              <a:t>34</a:t>
            </a:fld>
            <a:endParaRPr lang="en-US" sz="1600">
              <a:solidFill>
                <a:srgbClr val="000000"/>
              </a:solidFill>
              <a:latin typeface="Garamond" charset="0"/>
              <a:cs typeface="Arial" charset="0"/>
            </a:endParaRPr>
          </a:p>
        </p:txBody>
      </p:sp>
      <p:sp>
        <p:nvSpPr>
          <p:cNvPr id="74754" name="Rectangle 2"/>
          <p:cNvSpPr>
            <a:spLocks noGrp="1" noChangeArrowheads="1"/>
          </p:cNvSpPr>
          <p:nvPr>
            <p:ph type="title"/>
          </p:nvPr>
        </p:nvSpPr>
        <p:spPr/>
        <p:txBody>
          <a:bodyPr/>
          <a:lstStyle/>
          <a:p>
            <a:pPr eaLnBrk="1" hangingPunct="1"/>
            <a:r>
              <a:rPr lang="en-US" sz="3600">
                <a:latin typeface="Garamond" charset="0"/>
              </a:rPr>
              <a:t>Stall-Time Fairness in Shared DRAM Systems</a:t>
            </a:r>
          </a:p>
        </p:txBody>
      </p:sp>
      <p:sp>
        <p:nvSpPr>
          <p:cNvPr id="500739" name="Rectangle 3"/>
          <p:cNvSpPr>
            <a:spLocks noGrp="1" noChangeArrowheads="1"/>
          </p:cNvSpPr>
          <p:nvPr>
            <p:ph type="body" idx="1"/>
          </p:nvPr>
        </p:nvSpPr>
        <p:spPr>
          <a:xfrm>
            <a:off x="96838" y="1279525"/>
            <a:ext cx="9021762" cy="4876800"/>
          </a:xfrm>
        </p:spPr>
        <p:txBody>
          <a:bodyPr/>
          <a:lstStyle/>
          <a:p>
            <a:pPr eaLnBrk="1" hangingPunct="1"/>
            <a:r>
              <a:rPr lang="en-US" sz="2000">
                <a:solidFill>
                  <a:srgbClr val="FF0000"/>
                </a:solidFill>
                <a:latin typeface="Tahoma" charset="0"/>
              </a:rPr>
              <a:t>A DRAM system is fair if it equalizes the slowdown of equal-priority threads  </a:t>
            </a:r>
            <a:r>
              <a:rPr lang="en-US" sz="2000">
                <a:latin typeface="Tahoma" charset="0"/>
              </a:rPr>
              <a:t>relative to when each thread is run alone on the same system</a:t>
            </a:r>
          </a:p>
          <a:p>
            <a:pPr lvl="1" eaLnBrk="1" hangingPunct="1"/>
            <a:endParaRPr lang="en-US" sz="2000">
              <a:latin typeface="Tahoma" charset="0"/>
              <a:ea typeface="ＭＳ Ｐゴシック" charset="0"/>
            </a:endParaRPr>
          </a:p>
          <a:p>
            <a:pPr eaLnBrk="1" hangingPunct="1"/>
            <a:r>
              <a:rPr lang="en-US" sz="1800">
                <a:latin typeface="Tahoma" charset="0"/>
              </a:rPr>
              <a:t>DRAM-related stall-time: The time a thread spends waiting for DRAM memory</a:t>
            </a:r>
          </a:p>
          <a:p>
            <a:pPr eaLnBrk="1" hangingPunct="1"/>
            <a:r>
              <a:rPr lang="en-US" sz="2000">
                <a:solidFill>
                  <a:schemeClr val="accent2"/>
                </a:solidFill>
                <a:latin typeface="Tahoma" charset="0"/>
              </a:rPr>
              <a:t>ST</a:t>
            </a:r>
            <a:r>
              <a:rPr lang="en-US" baseline="-25000">
                <a:solidFill>
                  <a:schemeClr val="accent2"/>
                </a:solidFill>
                <a:latin typeface="Tahoma" charset="0"/>
              </a:rPr>
              <a:t>shared</a:t>
            </a:r>
            <a:r>
              <a:rPr lang="en-US" sz="2000">
                <a:latin typeface="Tahoma" charset="0"/>
              </a:rPr>
              <a:t>: DRAM-related stall-time when the thread runs with other threads</a:t>
            </a:r>
          </a:p>
          <a:p>
            <a:pPr eaLnBrk="1" hangingPunct="1"/>
            <a:r>
              <a:rPr lang="en-US" sz="2000">
                <a:solidFill>
                  <a:schemeClr val="accent2"/>
                </a:solidFill>
                <a:latin typeface="Tahoma" charset="0"/>
              </a:rPr>
              <a:t>ST</a:t>
            </a:r>
            <a:r>
              <a:rPr lang="en-US" baseline="-25000">
                <a:solidFill>
                  <a:schemeClr val="accent2"/>
                </a:solidFill>
                <a:latin typeface="Tahoma" charset="0"/>
              </a:rPr>
              <a:t>alone</a:t>
            </a:r>
            <a:r>
              <a:rPr lang="en-US" sz="2000">
                <a:latin typeface="Tahoma" charset="0"/>
              </a:rPr>
              <a:t>:  DRAM-related stall-time when the thread runs alone</a:t>
            </a:r>
            <a:endParaRPr lang="en-US" sz="1800">
              <a:latin typeface="Tahoma" charset="0"/>
            </a:endParaRPr>
          </a:p>
          <a:p>
            <a:pPr eaLnBrk="1" hangingPunct="1"/>
            <a:r>
              <a:rPr lang="en-US" sz="2000" b="1">
                <a:solidFill>
                  <a:schemeClr val="accent2"/>
                </a:solidFill>
                <a:latin typeface="Tahoma" charset="0"/>
              </a:rPr>
              <a:t>Memory-slowdown = ST</a:t>
            </a:r>
            <a:r>
              <a:rPr lang="en-US" b="1" baseline="-25000">
                <a:solidFill>
                  <a:schemeClr val="accent2"/>
                </a:solidFill>
                <a:latin typeface="Tahoma" charset="0"/>
              </a:rPr>
              <a:t>shared</a:t>
            </a:r>
            <a:r>
              <a:rPr lang="en-US" sz="2000" b="1">
                <a:solidFill>
                  <a:schemeClr val="accent2"/>
                </a:solidFill>
                <a:latin typeface="Tahoma" charset="0"/>
              </a:rPr>
              <a:t>/ST</a:t>
            </a:r>
            <a:r>
              <a:rPr lang="en-US" b="1" baseline="-25000">
                <a:solidFill>
                  <a:schemeClr val="accent2"/>
                </a:solidFill>
                <a:latin typeface="Tahoma" charset="0"/>
              </a:rPr>
              <a:t>alone   </a:t>
            </a:r>
            <a:endParaRPr lang="en-US" sz="2000">
              <a:latin typeface="Tahoma" charset="0"/>
            </a:endParaRPr>
          </a:p>
          <a:p>
            <a:pPr lvl="1" eaLnBrk="1" hangingPunct="1"/>
            <a:r>
              <a:rPr lang="en-US" sz="1800">
                <a:latin typeface="Tahoma" charset="0"/>
                <a:ea typeface="ＭＳ Ｐゴシック" charset="0"/>
              </a:rPr>
              <a:t>Relative increase in stall-time</a:t>
            </a:r>
          </a:p>
          <a:p>
            <a:pPr eaLnBrk="1" hangingPunct="1">
              <a:buFont typeface="Wingdings" charset="0"/>
              <a:buNone/>
            </a:pPr>
            <a:endParaRPr lang="en-US" sz="2000">
              <a:latin typeface="Tahoma" charset="0"/>
            </a:endParaRPr>
          </a:p>
          <a:p>
            <a:pPr eaLnBrk="1" hangingPunct="1"/>
            <a:r>
              <a:rPr lang="en-US" sz="2000" i="1">
                <a:latin typeface="Tahoma" charset="0"/>
              </a:rPr>
              <a:t>Stall-Time Fair Memory scheduler (STFM)</a:t>
            </a:r>
            <a:r>
              <a:rPr lang="en-US" sz="2000">
                <a:latin typeface="Tahoma" charset="0"/>
              </a:rPr>
              <a:t> aims to </a:t>
            </a:r>
            <a:r>
              <a:rPr lang="en-US" sz="2000">
                <a:solidFill>
                  <a:srgbClr val="35742A"/>
                </a:solidFill>
                <a:latin typeface="Tahoma" charset="0"/>
              </a:rPr>
              <a:t>equalize</a:t>
            </a:r>
            <a:r>
              <a:rPr lang="en-US" sz="2000">
                <a:latin typeface="Tahoma" charset="0"/>
              </a:rPr>
              <a:t>             </a:t>
            </a:r>
            <a:r>
              <a:rPr lang="en-US" sz="2000">
                <a:solidFill>
                  <a:schemeClr val="accent2"/>
                </a:solidFill>
                <a:latin typeface="Tahoma" charset="0"/>
              </a:rPr>
              <a:t>Memory-slowdown</a:t>
            </a:r>
            <a:r>
              <a:rPr lang="en-US" sz="2000">
                <a:latin typeface="Tahoma" charset="0"/>
              </a:rPr>
              <a:t> for interfering threads, without sacrificing performance</a:t>
            </a:r>
          </a:p>
          <a:p>
            <a:pPr lvl="1" eaLnBrk="1" hangingPunct="1"/>
            <a:r>
              <a:rPr lang="en-US" sz="1800">
                <a:solidFill>
                  <a:srgbClr val="003399"/>
                </a:solidFill>
                <a:latin typeface="Tahoma" charset="0"/>
                <a:ea typeface="ＭＳ Ｐゴシック" charset="0"/>
              </a:rPr>
              <a:t>Considers inherent DRAM performance of each thread</a:t>
            </a:r>
          </a:p>
          <a:p>
            <a:pPr lvl="1" eaLnBrk="1" hangingPunct="1"/>
            <a:r>
              <a:rPr lang="en-US" sz="1800">
                <a:solidFill>
                  <a:srgbClr val="003399"/>
                </a:solidFill>
                <a:latin typeface="Tahoma" charset="0"/>
                <a:ea typeface="ＭＳ Ｐゴシック" charset="0"/>
              </a:rPr>
              <a:t>Aims to allow proportional progress of threads</a:t>
            </a:r>
          </a:p>
          <a:p>
            <a:pPr eaLnBrk="1" hangingPunct="1"/>
            <a:endParaRPr lang="en-US" sz="2000">
              <a:solidFill>
                <a:srgbClr val="003399"/>
              </a:solidFill>
              <a:latin typeface="Tahoma" charset="0"/>
            </a:endParaRPr>
          </a:p>
          <a:p>
            <a:pPr lvl="1" eaLnBrk="1" hangingPunct="1"/>
            <a:endParaRPr lang="en-US" sz="2400">
              <a:solidFill>
                <a:srgbClr val="003399"/>
              </a:solidFill>
              <a:latin typeface="Tahoma" charset="0"/>
              <a:ea typeface="ＭＳ Ｐゴシック" charset="0"/>
            </a:endParaRPr>
          </a:p>
          <a:p>
            <a:pPr lvl="1" eaLnBrk="1" hangingPunct="1"/>
            <a:endParaRPr lang="en-US" sz="2400">
              <a:latin typeface="Tahoma" charset="0"/>
              <a:ea typeface="ＭＳ Ｐゴシック" charset="0"/>
            </a:endParaRPr>
          </a:p>
          <a:p>
            <a:pPr eaLnBrk="1" hangingPunct="1"/>
            <a:endParaRPr lang="en-US" sz="2000">
              <a:latin typeface="Tahoma" charset="0"/>
            </a:endParaRPr>
          </a:p>
          <a:p>
            <a:pPr eaLnBrk="1" hangingPunct="1"/>
            <a:endParaRPr lang="en-US" sz="2000">
              <a:latin typeface="Tahoma" charset="0"/>
            </a:endParaRPr>
          </a:p>
          <a:p>
            <a:pPr eaLnBrk="1" hangingPunct="1"/>
            <a:endParaRPr lang="en-US" sz="2000">
              <a:latin typeface="Tahoma" charset="0"/>
            </a:endParaRPr>
          </a:p>
        </p:txBody>
      </p:sp>
    </p:spTree>
    <p:custDataLst>
      <p:tags r:id="rId1"/>
    </p:custDataLst>
    <p:extLst>
      <p:ext uri="{BB962C8B-B14F-4D97-AF65-F5344CB8AC3E}">
        <p14:creationId xmlns:p14="http://schemas.microsoft.com/office/powerpoint/2010/main" val="2451233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07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073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073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073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073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073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073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07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CF6785-A9E3-7044-8289-CAF3825290A4}" type="slidenum">
              <a:rPr lang="en-US" sz="1600">
                <a:solidFill>
                  <a:srgbClr val="000000"/>
                </a:solidFill>
                <a:latin typeface="Garamond" charset="0"/>
                <a:cs typeface="Arial" charset="0"/>
              </a:rPr>
              <a:pPr eaLnBrk="1" hangingPunct="1"/>
              <a:t>35</a:t>
            </a:fld>
            <a:endParaRPr lang="en-US" sz="1600">
              <a:solidFill>
                <a:srgbClr val="000000"/>
              </a:solidFill>
              <a:latin typeface="Garamond" charset="0"/>
              <a:cs typeface="Arial" charset="0"/>
            </a:endParaRPr>
          </a:p>
        </p:txBody>
      </p:sp>
      <p:sp>
        <p:nvSpPr>
          <p:cNvPr id="76802" name="Rectangle 2"/>
          <p:cNvSpPr>
            <a:spLocks noGrp="1" noChangeArrowheads="1"/>
          </p:cNvSpPr>
          <p:nvPr>
            <p:ph type="title"/>
          </p:nvPr>
        </p:nvSpPr>
        <p:spPr/>
        <p:txBody>
          <a:bodyPr/>
          <a:lstStyle/>
          <a:p>
            <a:pPr eaLnBrk="1" hangingPunct="1"/>
            <a:r>
              <a:rPr lang="en-US">
                <a:latin typeface="Garamond" charset="0"/>
              </a:rPr>
              <a:t>STFM Scheduling Algorithm </a:t>
            </a:r>
            <a:r>
              <a:rPr lang="en-US" sz="2000">
                <a:latin typeface="Garamond" charset="0"/>
              </a:rPr>
              <a:t>[MICRO</a:t>
            </a:r>
            <a:r>
              <a:rPr lang="ja-JP" altLang="en-US" sz="2000">
                <a:latin typeface="Garamond" charset="0"/>
              </a:rPr>
              <a:t>’</a:t>
            </a:r>
            <a:r>
              <a:rPr lang="en-US" altLang="ja-JP" sz="2000">
                <a:latin typeface="Garamond" charset="0"/>
              </a:rPr>
              <a:t>07]</a:t>
            </a:r>
            <a:br>
              <a:rPr lang="en-US" altLang="ja-JP" sz="2000">
                <a:latin typeface="Garamond" charset="0"/>
              </a:rPr>
            </a:br>
            <a:endParaRPr lang="en-US" sz="2000">
              <a:latin typeface="Garamond" charset="0"/>
            </a:endParaRPr>
          </a:p>
        </p:txBody>
      </p:sp>
      <p:sp>
        <p:nvSpPr>
          <p:cNvPr id="505859" name="Rectangle 3"/>
          <p:cNvSpPr>
            <a:spLocks noGrp="1" noChangeArrowheads="1"/>
          </p:cNvSpPr>
          <p:nvPr>
            <p:ph type="body" idx="1"/>
          </p:nvPr>
        </p:nvSpPr>
        <p:spPr>
          <a:xfrm>
            <a:off x="228600" y="903288"/>
            <a:ext cx="9124950" cy="5116512"/>
          </a:xfrm>
        </p:spPr>
        <p:txBody>
          <a:bodyPr/>
          <a:lstStyle/>
          <a:p>
            <a:pPr eaLnBrk="1" hangingPunct="1"/>
            <a:r>
              <a:rPr lang="en-US" sz="2000">
                <a:latin typeface="Tahoma" charset="0"/>
              </a:rPr>
              <a:t>For each thread, the DRAM controller</a:t>
            </a:r>
          </a:p>
          <a:p>
            <a:pPr lvl="1" eaLnBrk="1" hangingPunct="1"/>
            <a:r>
              <a:rPr lang="en-US" sz="2000">
                <a:latin typeface="Tahoma" charset="0"/>
                <a:ea typeface="ＭＳ Ｐゴシック" charset="0"/>
              </a:rPr>
              <a:t>Tracks ST</a:t>
            </a:r>
            <a:r>
              <a:rPr lang="en-US" sz="2400" baseline="-25000">
                <a:latin typeface="Tahoma" charset="0"/>
                <a:ea typeface="ＭＳ Ｐゴシック" charset="0"/>
              </a:rPr>
              <a:t>shared</a:t>
            </a:r>
            <a:r>
              <a:rPr lang="en-US" sz="2000">
                <a:latin typeface="Tahoma" charset="0"/>
                <a:ea typeface="ＭＳ Ｐゴシック" charset="0"/>
              </a:rPr>
              <a:t> </a:t>
            </a:r>
          </a:p>
          <a:p>
            <a:pPr lvl="1" eaLnBrk="1" hangingPunct="1"/>
            <a:r>
              <a:rPr lang="en-US" sz="2000">
                <a:latin typeface="Tahoma" charset="0"/>
                <a:ea typeface="ＭＳ Ｐゴシック" charset="0"/>
              </a:rPr>
              <a:t>Estimates ST</a:t>
            </a:r>
            <a:r>
              <a:rPr lang="en-US" sz="2400" baseline="-25000">
                <a:latin typeface="Tahoma" charset="0"/>
                <a:ea typeface="ＭＳ Ｐゴシック" charset="0"/>
              </a:rPr>
              <a:t>alone</a:t>
            </a:r>
            <a:r>
              <a:rPr lang="en-US" sz="2000">
                <a:latin typeface="Tahoma" charset="0"/>
                <a:ea typeface="ＭＳ Ｐゴシック" charset="0"/>
              </a:rPr>
              <a:t> </a:t>
            </a:r>
          </a:p>
          <a:p>
            <a:pPr lvl="1" eaLnBrk="1" hangingPunct="1"/>
            <a:endParaRPr lang="en-US" sz="2000">
              <a:latin typeface="Tahoma" charset="0"/>
              <a:ea typeface="ＭＳ Ｐゴシック" charset="0"/>
            </a:endParaRPr>
          </a:p>
          <a:p>
            <a:pPr eaLnBrk="1" hangingPunct="1"/>
            <a:r>
              <a:rPr lang="en-US" sz="2000">
                <a:latin typeface="Tahoma" charset="0"/>
              </a:rPr>
              <a:t>Each cycle, the DRAM controller</a:t>
            </a:r>
          </a:p>
          <a:p>
            <a:pPr lvl="1" eaLnBrk="1" hangingPunct="1"/>
            <a:r>
              <a:rPr lang="en-US" sz="2000">
                <a:latin typeface="Tahoma" charset="0"/>
                <a:ea typeface="ＭＳ Ｐゴシック" charset="0"/>
              </a:rPr>
              <a:t>Computes Slowdown = ST</a:t>
            </a:r>
            <a:r>
              <a:rPr lang="en-US" sz="2400" baseline="-25000">
                <a:latin typeface="Tahoma" charset="0"/>
                <a:ea typeface="ＭＳ Ｐゴシック" charset="0"/>
              </a:rPr>
              <a:t>shared</a:t>
            </a:r>
            <a:r>
              <a:rPr lang="en-US" sz="2000">
                <a:latin typeface="Tahoma" charset="0"/>
                <a:ea typeface="ＭＳ Ｐゴシック" charset="0"/>
              </a:rPr>
              <a:t>/ST</a:t>
            </a:r>
            <a:r>
              <a:rPr lang="en-US" sz="2400" baseline="-25000">
                <a:latin typeface="Tahoma" charset="0"/>
                <a:ea typeface="ＭＳ Ｐゴシック" charset="0"/>
              </a:rPr>
              <a:t>alone</a:t>
            </a:r>
            <a:r>
              <a:rPr lang="en-US" sz="2000">
                <a:latin typeface="Tahoma" charset="0"/>
                <a:ea typeface="ＭＳ Ｐゴシック" charset="0"/>
              </a:rPr>
              <a:t> for threads with legal requests</a:t>
            </a:r>
          </a:p>
          <a:p>
            <a:pPr lvl="1" eaLnBrk="1" hangingPunct="1"/>
            <a:r>
              <a:rPr lang="en-US" sz="2000">
                <a:latin typeface="Tahoma" charset="0"/>
                <a:ea typeface="ＭＳ Ｐゴシック" charset="0"/>
              </a:rPr>
              <a:t>Computes </a:t>
            </a:r>
            <a:r>
              <a:rPr lang="en-US" sz="2000">
                <a:solidFill>
                  <a:srgbClr val="FF0000"/>
                </a:solidFill>
                <a:latin typeface="Tahoma" charset="0"/>
                <a:ea typeface="ＭＳ Ｐゴシック" charset="0"/>
              </a:rPr>
              <a:t>unfairness = MAX Slowdown / MIN Slowdown</a:t>
            </a:r>
          </a:p>
          <a:p>
            <a:pPr eaLnBrk="1" hangingPunct="1"/>
            <a:endParaRPr lang="en-US" sz="2000">
              <a:latin typeface="Tahoma" charset="0"/>
            </a:endParaRPr>
          </a:p>
          <a:p>
            <a:pPr eaLnBrk="1" hangingPunct="1"/>
            <a:r>
              <a:rPr lang="en-US" sz="2000">
                <a:latin typeface="Tahoma" charset="0"/>
              </a:rPr>
              <a:t>If unfairness &lt; </a:t>
            </a:r>
            <a:r>
              <a:rPr lang="en-US" sz="2000">
                <a:latin typeface="Tahoma" charset="0"/>
                <a:cs typeface="Tahoma" charset="0"/>
                <a:sym typeface="Symbol" charset="0"/>
              </a:rPr>
              <a:t></a:t>
            </a:r>
          </a:p>
          <a:p>
            <a:pPr lvl="1" eaLnBrk="1" hangingPunct="1"/>
            <a:r>
              <a:rPr lang="en-US" sz="2000">
                <a:latin typeface="Tahoma" charset="0"/>
                <a:ea typeface="ＭＳ Ｐゴシック" charset="0"/>
                <a:cs typeface="Tahoma" charset="0"/>
              </a:rPr>
              <a:t>Use DRAM throughput oriented scheduling policy</a:t>
            </a:r>
          </a:p>
          <a:p>
            <a:pPr eaLnBrk="1" hangingPunct="1"/>
            <a:r>
              <a:rPr lang="en-US" sz="2000">
                <a:solidFill>
                  <a:srgbClr val="FF0000"/>
                </a:solidFill>
                <a:latin typeface="Tahoma" charset="0"/>
                <a:cs typeface="Tahoma" charset="0"/>
              </a:rPr>
              <a:t>If unfairness ≥ </a:t>
            </a:r>
            <a:r>
              <a:rPr lang="en-US" sz="2000">
                <a:solidFill>
                  <a:srgbClr val="FF0000"/>
                </a:solidFill>
                <a:latin typeface="Tahoma" charset="0"/>
                <a:cs typeface="Tahoma" charset="0"/>
                <a:sym typeface="Symbol" charset="0"/>
              </a:rPr>
              <a:t></a:t>
            </a:r>
            <a:endParaRPr lang="en-US" sz="2000">
              <a:solidFill>
                <a:srgbClr val="FF0000"/>
              </a:solidFill>
              <a:latin typeface="Tahoma" charset="0"/>
              <a:cs typeface="Tahoma" charset="0"/>
            </a:endParaRPr>
          </a:p>
          <a:p>
            <a:pPr lvl="1" eaLnBrk="1" hangingPunct="1"/>
            <a:r>
              <a:rPr lang="en-US" sz="2000">
                <a:latin typeface="Tahoma" charset="0"/>
                <a:ea typeface="ＭＳ Ｐゴシック" charset="0"/>
                <a:cs typeface="Tahoma" charset="0"/>
              </a:rPr>
              <a:t>Use fairness-oriented scheduling policy </a:t>
            </a:r>
          </a:p>
          <a:p>
            <a:pPr lvl="2"/>
            <a:r>
              <a:rPr lang="en-US" sz="1800">
                <a:solidFill>
                  <a:srgbClr val="FF0000"/>
                </a:solidFill>
                <a:latin typeface="Tahoma" charset="0"/>
                <a:ea typeface="ＭＳ Ｐゴシック" charset="0"/>
                <a:cs typeface="Tahoma" charset="0"/>
              </a:rPr>
              <a:t>(1) requests from thread with MAX Slowdown first</a:t>
            </a:r>
            <a:r>
              <a:rPr lang="en-US" sz="1800">
                <a:latin typeface="Tahoma" charset="0"/>
                <a:ea typeface="ＭＳ Ｐゴシック" charset="0"/>
                <a:cs typeface="Tahoma" charset="0"/>
              </a:rPr>
              <a:t> </a:t>
            </a:r>
          </a:p>
          <a:p>
            <a:pPr lvl="2"/>
            <a:r>
              <a:rPr lang="en-US" sz="1800">
                <a:latin typeface="Tahoma" charset="0"/>
                <a:ea typeface="ＭＳ Ｐゴシック" charset="0"/>
                <a:cs typeface="Tahoma" charset="0"/>
              </a:rPr>
              <a:t>(2) row-hit first , (3) oldest-first</a:t>
            </a:r>
          </a:p>
          <a:p>
            <a:pPr lvl="1" eaLnBrk="1" hangingPunct="1"/>
            <a:endParaRPr lang="en-US" sz="2000">
              <a:latin typeface="Tahoma" charset="0"/>
              <a:ea typeface="ＭＳ Ｐゴシック" charset="0"/>
            </a:endParaRPr>
          </a:p>
        </p:txBody>
      </p:sp>
    </p:spTree>
    <p:custDataLst>
      <p:tags r:id="rId1"/>
    </p:custDataLst>
    <p:extLst>
      <p:ext uri="{BB962C8B-B14F-4D97-AF65-F5344CB8AC3E}">
        <p14:creationId xmlns:p14="http://schemas.microsoft.com/office/powerpoint/2010/main" val="6286052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58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585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5859">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585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5859">
                                            <p:txEl>
                                              <p:pRg st="9" end="9"/>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0585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585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5859">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585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CB8806-BCF1-3446-88FA-9F021E52064B}" type="slidenum">
              <a:rPr lang="en-US" sz="1600">
                <a:solidFill>
                  <a:srgbClr val="000000"/>
                </a:solidFill>
                <a:latin typeface="Garamond" charset="0"/>
                <a:cs typeface="Arial" charset="0"/>
              </a:rPr>
              <a:pPr eaLnBrk="1" hangingPunct="1"/>
              <a:t>36</a:t>
            </a:fld>
            <a:endParaRPr lang="en-US" sz="1600">
              <a:solidFill>
                <a:srgbClr val="000000"/>
              </a:solidFill>
              <a:latin typeface="Garamond" charset="0"/>
              <a:cs typeface="Arial" charset="0"/>
            </a:endParaRPr>
          </a:p>
        </p:txBody>
      </p:sp>
      <p:sp>
        <p:nvSpPr>
          <p:cNvPr id="78850" name="Rectangle 2"/>
          <p:cNvSpPr>
            <a:spLocks noGrp="1" noChangeArrowheads="1"/>
          </p:cNvSpPr>
          <p:nvPr>
            <p:ph type="title"/>
          </p:nvPr>
        </p:nvSpPr>
        <p:spPr/>
        <p:txBody>
          <a:bodyPr/>
          <a:lstStyle/>
          <a:p>
            <a:r>
              <a:rPr lang="en-US">
                <a:latin typeface="Garamond" charset="0"/>
              </a:rPr>
              <a:t>How Does STFM Prevent Unfairness?</a:t>
            </a:r>
          </a:p>
        </p:txBody>
      </p:sp>
      <p:sp>
        <p:nvSpPr>
          <p:cNvPr id="78851" name="Rectangle 3"/>
          <p:cNvSpPr>
            <a:spLocks noChangeArrowheads="1"/>
          </p:cNvSpPr>
          <p:nvPr/>
        </p:nvSpPr>
        <p:spPr bwMode="auto">
          <a:xfrm>
            <a:off x="5319713" y="1506539"/>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2" name="Line 4"/>
          <p:cNvSpPr>
            <a:spLocks noChangeShapeType="1"/>
          </p:cNvSpPr>
          <p:nvPr/>
        </p:nvSpPr>
        <p:spPr bwMode="auto">
          <a:xfrm>
            <a:off x="5319713" y="17954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3" name="Line 5"/>
          <p:cNvSpPr>
            <a:spLocks noChangeShapeType="1"/>
          </p:cNvSpPr>
          <p:nvPr/>
        </p:nvSpPr>
        <p:spPr bwMode="auto">
          <a:xfrm>
            <a:off x="5319713" y="208280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4" name="Line 6"/>
          <p:cNvSpPr>
            <a:spLocks noChangeShapeType="1"/>
          </p:cNvSpPr>
          <p:nvPr/>
        </p:nvSpPr>
        <p:spPr bwMode="auto">
          <a:xfrm>
            <a:off x="5319713" y="23717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5" name="Line 7"/>
          <p:cNvSpPr>
            <a:spLocks noChangeShapeType="1"/>
          </p:cNvSpPr>
          <p:nvPr/>
        </p:nvSpPr>
        <p:spPr bwMode="auto">
          <a:xfrm>
            <a:off x="5319713" y="26590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6" name="Line 8"/>
          <p:cNvSpPr>
            <a:spLocks noChangeShapeType="1"/>
          </p:cNvSpPr>
          <p:nvPr/>
        </p:nvSpPr>
        <p:spPr bwMode="auto">
          <a:xfrm>
            <a:off x="5319713" y="294640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7" name="Line 9"/>
          <p:cNvSpPr>
            <a:spLocks noChangeShapeType="1"/>
          </p:cNvSpPr>
          <p:nvPr/>
        </p:nvSpPr>
        <p:spPr bwMode="auto">
          <a:xfrm>
            <a:off x="5319713" y="32353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8" name="Rectangle 10"/>
          <p:cNvSpPr>
            <a:spLocks noChangeArrowheads="1"/>
          </p:cNvSpPr>
          <p:nvPr/>
        </p:nvSpPr>
        <p:spPr bwMode="auto">
          <a:xfrm>
            <a:off x="5319713" y="432911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9" name="Line 11"/>
          <p:cNvSpPr>
            <a:spLocks noChangeShapeType="1"/>
          </p:cNvSpPr>
          <p:nvPr/>
        </p:nvSpPr>
        <p:spPr bwMode="auto">
          <a:xfrm>
            <a:off x="6126163" y="375285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0" name="Text Box 12"/>
          <p:cNvSpPr txBox="1">
            <a:spLocks noChangeArrowheads="1"/>
          </p:cNvSpPr>
          <p:nvPr/>
        </p:nvSpPr>
        <p:spPr bwMode="auto">
          <a:xfrm>
            <a:off x="6886575" y="4271963"/>
            <a:ext cx="1340032"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CC0000"/>
                </a:solidFill>
                <a:cs typeface="Arial" charset="0"/>
              </a:rPr>
              <a:t>Row Buffer</a:t>
            </a:r>
          </a:p>
        </p:txBody>
      </p:sp>
      <p:sp>
        <p:nvSpPr>
          <p:cNvPr id="78861" name="Rectangle 13"/>
          <p:cNvSpPr>
            <a:spLocks noChangeArrowheads="1"/>
          </p:cNvSpPr>
          <p:nvPr/>
        </p:nvSpPr>
        <p:spPr bwMode="auto">
          <a:xfrm>
            <a:off x="4397375" y="1506539"/>
            <a:ext cx="461963"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2" name="Line 15"/>
          <p:cNvSpPr>
            <a:spLocks noChangeShapeType="1"/>
          </p:cNvSpPr>
          <p:nvPr/>
        </p:nvSpPr>
        <p:spPr bwMode="auto">
          <a:xfrm>
            <a:off x="5549900"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3" name="Line 16"/>
          <p:cNvSpPr>
            <a:spLocks noChangeShapeType="1"/>
          </p:cNvSpPr>
          <p:nvPr/>
        </p:nvSpPr>
        <p:spPr bwMode="auto">
          <a:xfrm>
            <a:off x="5780088"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4" name="Line 17"/>
          <p:cNvSpPr>
            <a:spLocks noChangeShapeType="1"/>
          </p:cNvSpPr>
          <p:nvPr/>
        </p:nvSpPr>
        <p:spPr bwMode="auto">
          <a:xfrm>
            <a:off x="6011863"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5" name="Line 18"/>
          <p:cNvSpPr>
            <a:spLocks noChangeShapeType="1"/>
          </p:cNvSpPr>
          <p:nvPr/>
        </p:nvSpPr>
        <p:spPr bwMode="auto">
          <a:xfrm>
            <a:off x="6242050"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6" name="Line 19"/>
          <p:cNvSpPr>
            <a:spLocks noChangeShapeType="1"/>
          </p:cNvSpPr>
          <p:nvPr/>
        </p:nvSpPr>
        <p:spPr bwMode="auto">
          <a:xfrm>
            <a:off x="6472238"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7" name="Line 20"/>
          <p:cNvSpPr>
            <a:spLocks noChangeShapeType="1"/>
          </p:cNvSpPr>
          <p:nvPr/>
        </p:nvSpPr>
        <p:spPr bwMode="auto">
          <a:xfrm>
            <a:off x="6702425"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8" name="Line 21"/>
          <p:cNvSpPr>
            <a:spLocks noChangeShapeType="1"/>
          </p:cNvSpPr>
          <p:nvPr/>
        </p:nvSpPr>
        <p:spPr bwMode="auto">
          <a:xfrm>
            <a:off x="5319713" y="350043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9" name="Line 22"/>
          <p:cNvSpPr>
            <a:spLocks noChangeShapeType="1"/>
          </p:cNvSpPr>
          <p:nvPr/>
        </p:nvSpPr>
        <p:spPr bwMode="auto">
          <a:xfrm>
            <a:off x="4859339" y="2659063"/>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0" name="Line 23"/>
          <p:cNvSpPr>
            <a:spLocks noChangeShapeType="1"/>
          </p:cNvSpPr>
          <p:nvPr/>
        </p:nvSpPr>
        <p:spPr bwMode="auto">
          <a:xfrm>
            <a:off x="6126163" y="4618043"/>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1" name="Line 24"/>
          <p:cNvSpPr>
            <a:spLocks noChangeShapeType="1"/>
          </p:cNvSpPr>
          <p:nvPr/>
        </p:nvSpPr>
        <p:spPr bwMode="auto">
          <a:xfrm>
            <a:off x="3763964" y="2659063"/>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2" name="Line 25"/>
          <p:cNvSpPr>
            <a:spLocks noChangeShapeType="1"/>
          </p:cNvSpPr>
          <p:nvPr/>
        </p:nvSpPr>
        <p:spPr bwMode="auto">
          <a:xfrm>
            <a:off x="4911726" y="5135563"/>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3" name="Line 26"/>
          <p:cNvSpPr>
            <a:spLocks noChangeShapeType="1"/>
          </p:cNvSpPr>
          <p:nvPr/>
        </p:nvSpPr>
        <p:spPr bwMode="auto">
          <a:xfrm>
            <a:off x="6126163" y="5316539"/>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4" name="Text Box 27"/>
          <p:cNvSpPr txBox="1">
            <a:spLocks noChangeArrowheads="1"/>
          </p:cNvSpPr>
          <p:nvPr/>
        </p:nvSpPr>
        <p:spPr bwMode="auto">
          <a:xfrm>
            <a:off x="5780088" y="5597525"/>
            <a:ext cx="67987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0000"/>
                </a:solidFill>
                <a:cs typeface="Arial" charset="0"/>
              </a:rPr>
              <a:t>Data</a:t>
            </a:r>
          </a:p>
        </p:txBody>
      </p:sp>
      <p:sp>
        <p:nvSpPr>
          <p:cNvPr id="78875" name="Text Box 28"/>
          <p:cNvSpPr txBox="1">
            <a:spLocks noChangeArrowheads="1"/>
          </p:cNvSpPr>
          <p:nvPr/>
        </p:nvSpPr>
        <p:spPr bwMode="auto">
          <a:xfrm>
            <a:off x="5722938" y="4284664"/>
            <a:ext cx="84917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FFFF"/>
                </a:solidFill>
                <a:cs typeface="Arial" charset="0"/>
              </a:rPr>
              <a:t>Row 0</a:t>
            </a:r>
          </a:p>
        </p:txBody>
      </p:sp>
      <p:sp>
        <p:nvSpPr>
          <p:cNvPr id="78876" name="Rectangle 29"/>
          <p:cNvSpPr>
            <a:spLocks noChangeArrowheads="1"/>
          </p:cNvSpPr>
          <p:nvPr/>
        </p:nvSpPr>
        <p:spPr bwMode="auto">
          <a:xfrm>
            <a:off x="654050" y="1736725"/>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7" name="Rectangle 30"/>
          <p:cNvSpPr>
            <a:spLocks noChangeArrowheads="1"/>
          </p:cNvSpPr>
          <p:nvPr/>
        </p:nvSpPr>
        <p:spPr bwMode="auto">
          <a:xfrm>
            <a:off x="654050" y="213995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8" name="Rectangle 31"/>
          <p:cNvSpPr>
            <a:spLocks noChangeArrowheads="1"/>
          </p:cNvSpPr>
          <p:nvPr/>
        </p:nvSpPr>
        <p:spPr bwMode="auto">
          <a:xfrm>
            <a:off x="654050" y="2543175"/>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9" name="Rectangle 32"/>
          <p:cNvSpPr>
            <a:spLocks noChangeArrowheads="1"/>
          </p:cNvSpPr>
          <p:nvPr/>
        </p:nvSpPr>
        <p:spPr bwMode="auto">
          <a:xfrm>
            <a:off x="654050" y="2946400"/>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80" name="Rectangle 33"/>
          <p:cNvSpPr>
            <a:spLocks noChangeArrowheads="1"/>
          </p:cNvSpPr>
          <p:nvPr/>
        </p:nvSpPr>
        <p:spPr bwMode="auto">
          <a:xfrm>
            <a:off x="654050" y="334962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81" name="Rectangle 34"/>
          <p:cNvSpPr>
            <a:spLocks noChangeArrowheads="1"/>
          </p:cNvSpPr>
          <p:nvPr/>
        </p:nvSpPr>
        <p:spPr bwMode="auto">
          <a:xfrm>
            <a:off x="654050" y="3752850"/>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8963" name="Text Box 35"/>
          <p:cNvSpPr txBox="1">
            <a:spLocks noChangeArrowheads="1"/>
          </p:cNvSpPr>
          <p:nvPr/>
        </p:nvSpPr>
        <p:spPr bwMode="auto">
          <a:xfrm>
            <a:off x="811217" y="3752852"/>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64" name="Rectangle 36"/>
          <p:cNvSpPr>
            <a:spLocks noChangeArrowheads="1"/>
          </p:cNvSpPr>
          <p:nvPr/>
        </p:nvSpPr>
        <p:spPr bwMode="auto">
          <a:xfrm>
            <a:off x="5321300" y="4329113"/>
            <a:ext cx="1612900" cy="288925"/>
          </a:xfrm>
          <a:prstGeom prst="rect">
            <a:avLst/>
          </a:prstGeom>
          <a:solidFill>
            <a:srgbClr val="0000FF"/>
          </a:solidFill>
          <a:ln w="9525">
            <a:solidFill>
              <a:schemeClr val="tx1"/>
            </a:solidFill>
            <a:miter lim="800000"/>
            <a:headEnd/>
            <a:tailEnd/>
          </a:ln>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8965" name="Text Box 37"/>
          <p:cNvSpPr txBox="1">
            <a:spLocks noChangeArrowheads="1"/>
          </p:cNvSpPr>
          <p:nvPr/>
        </p:nvSpPr>
        <p:spPr bwMode="auto">
          <a:xfrm>
            <a:off x="5699126" y="4283075"/>
            <a:ext cx="84917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FFFF"/>
                </a:solidFill>
                <a:cs typeface="Arial" charset="0"/>
              </a:rPr>
              <a:t>Row 0</a:t>
            </a:r>
          </a:p>
        </p:txBody>
      </p:sp>
      <p:sp>
        <p:nvSpPr>
          <p:cNvPr id="508966" name="Text Box 38"/>
          <p:cNvSpPr txBox="1">
            <a:spLocks noChangeArrowheads="1"/>
          </p:cNvSpPr>
          <p:nvPr/>
        </p:nvSpPr>
        <p:spPr bwMode="auto">
          <a:xfrm>
            <a:off x="812800" y="3752852"/>
            <a:ext cx="138341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T1: Row 16</a:t>
            </a:r>
          </a:p>
        </p:txBody>
      </p:sp>
      <p:sp>
        <p:nvSpPr>
          <p:cNvPr id="508967" name="Text Box 39"/>
          <p:cNvSpPr txBox="1">
            <a:spLocks noChangeArrowheads="1"/>
          </p:cNvSpPr>
          <p:nvPr/>
        </p:nvSpPr>
        <p:spPr bwMode="auto">
          <a:xfrm>
            <a:off x="811217" y="3386138"/>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68" name="Text Box 40"/>
          <p:cNvSpPr txBox="1">
            <a:spLocks noChangeArrowheads="1"/>
          </p:cNvSpPr>
          <p:nvPr/>
        </p:nvSpPr>
        <p:spPr bwMode="auto">
          <a:xfrm>
            <a:off x="812801" y="2979738"/>
            <a:ext cx="147900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T1: Row 111</a:t>
            </a:r>
          </a:p>
        </p:txBody>
      </p:sp>
      <p:sp>
        <p:nvSpPr>
          <p:cNvPr id="508969" name="Text Box 41"/>
          <p:cNvSpPr txBox="1">
            <a:spLocks noChangeArrowheads="1"/>
          </p:cNvSpPr>
          <p:nvPr/>
        </p:nvSpPr>
        <p:spPr bwMode="auto">
          <a:xfrm>
            <a:off x="811217" y="3386138"/>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70" name="Text Box 42"/>
          <p:cNvSpPr txBox="1">
            <a:spLocks noChangeArrowheads="1"/>
          </p:cNvSpPr>
          <p:nvPr/>
        </p:nvSpPr>
        <p:spPr bwMode="auto">
          <a:xfrm>
            <a:off x="814392" y="3394076"/>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71" name="Text Box 43"/>
          <p:cNvSpPr txBox="1">
            <a:spLocks noChangeArrowheads="1"/>
          </p:cNvSpPr>
          <p:nvPr/>
        </p:nvSpPr>
        <p:spPr bwMode="auto">
          <a:xfrm>
            <a:off x="838204" y="2162175"/>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T1: Row 5</a:t>
            </a:r>
          </a:p>
        </p:txBody>
      </p:sp>
      <p:sp>
        <p:nvSpPr>
          <p:cNvPr id="508972" name="Text Box 44"/>
          <p:cNvSpPr txBox="1">
            <a:spLocks noChangeArrowheads="1"/>
          </p:cNvSpPr>
          <p:nvPr/>
        </p:nvSpPr>
        <p:spPr bwMode="auto">
          <a:xfrm>
            <a:off x="827092" y="2601913"/>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73" name="Text Box 45"/>
          <p:cNvSpPr txBox="1">
            <a:spLocks noChangeArrowheads="1"/>
          </p:cNvSpPr>
          <p:nvPr/>
        </p:nvSpPr>
        <p:spPr bwMode="auto">
          <a:xfrm>
            <a:off x="827092" y="2601913"/>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74" name="Text Box 46"/>
          <p:cNvSpPr txBox="1">
            <a:spLocks noChangeArrowheads="1"/>
          </p:cNvSpPr>
          <p:nvPr/>
        </p:nvSpPr>
        <p:spPr bwMode="auto">
          <a:xfrm>
            <a:off x="827092" y="1758952"/>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78894" name="Rectangle 47"/>
          <p:cNvSpPr>
            <a:spLocks noChangeArrowheads="1"/>
          </p:cNvSpPr>
          <p:nvPr/>
        </p:nvSpPr>
        <p:spPr bwMode="auto">
          <a:xfrm>
            <a:off x="1806575" y="4465638"/>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95" name="Rectangle 48"/>
          <p:cNvSpPr>
            <a:spLocks noChangeArrowheads="1"/>
          </p:cNvSpPr>
          <p:nvPr/>
        </p:nvSpPr>
        <p:spPr bwMode="auto">
          <a:xfrm>
            <a:off x="1806575" y="4868864"/>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96" name="Text Box 49"/>
          <p:cNvSpPr txBox="1">
            <a:spLocks noChangeArrowheads="1"/>
          </p:cNvSpPr>
          <p:nvPr/>
        </p:nvSpPr>
        <p:spPr bwMode="auto">
          <a:xfrm>
            <a:off x="307976" y="4486276"/>
            <a:ext cx="159198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Slowdown</a:t>
            </a:r>
          </a:p>
        </p:txBody>
      </p:sp>
      <p:sp>
        <p:nvSpPr>
          <p:cNvPr id="78897" name="Text Box 50"/>
          <p:cNvSpPr txBox="1">
            <a:spLocks noChangeArrowheads="1"/>
          </p:cNvSpPr>
          <p:nvPr/>
        </p:nvSpPr>
        <p:spPr bwMode="auto">
          <a:xfrm>
            <a:off x="307976" y="4868864"/>
            <a:ext cx="159198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T1 Slowdown</a:t>
            </a:r>
          </a:p>
        </p:txBody>
      </p:sp>
      <p:sp>
        <p:nvSpPr>
          <p:cNvPr id="508979" name="Text Box 51"/>
          <p:cNvSpPr txBox="1">
            <a:spLocks noChangeArrowheads="1"/>
          </p:cNvSpPr>
          <p:nvPr/>
        </p:nvSpPr>
        <p:spPr bwMode="auto">
          <a:xfrm>
            <a:off x="1863725" y="4879976"/>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1.00</a:t>
            </a:r>
          </a:p>
        </p:txBody>
      </p:sp>
      <p:sp>
        <p:nvSpPr>
          <p:cNvPr id="508980" name="Text Box 52"/>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1.00</a:t>
            </a:r>
          </a:p>
        </p:txBody>
      </p:sp>
      <p:sp>
        <p:nvSpPr>
          <p:cNvPr id="78900" name="Rectangle 53"/>
          <p:cNvSpPr>
            <a:spLocks noChangeArrowheads="1"/>
          </p:cNvSpPr>
          <p:nvPr/>
        </p:nvSpPr>
        <p:spPr bwMode="auto">
          <a:xfrm>
            <a:off x="1806575" y="5330825"/>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8982" name="Text Box 54"/>
          <p:cNvSpPr txBox="1">
            <a:spLocks noChangeArrowheads="1"/>
          </p:cNvSpPr>
          <p:nvPr/>
        </p:nvSpPr>
        <p:spPr bwMode="auto">
          <a:xfrm>
            <a:off x="1863725" y="5340350"/>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1.00</a:t>
            </a:r>
          </a:p>
        </p:txBody>
      </p:sp>
      <p:sp>
        <p:nvSpPr>
          <p:cNvPr id="78902" name="Text Box 55"/>
          <p:cNvSpPr txBox="1">
            <a:spLocks noChangeArrowheads="1"/>
          </p:cNvSpPr>
          <p:nvPr/>
        </p:nvSpPr>
        <p:spPr bwMode="auto">
          <a:xfrm>
            <a:off x="307975" y="5308601"/>
            <a:ext cx="1305232"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Unfairness</a:t>
            </a:r>
          </a:p>
        </p:txBody>
      </p:sp>
      <p:sp>
        <p:nvSpPr>
          <p:cNvPr id="508984" name="Text Box 56"/>
          <p:cNvSpPr txBox="1">
            <a:spLocks noChangeArrowheads="1"/>
          </p:cNvSpPr>
          <p:nvPr/>
        </p:nvSpPr>
        <p:spPr bwMode="auto">
          <a:xfrm>
            <a:off x="1863725" y="4868864"/>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1.03</a:t>
            </a:r>
          </a:p>
        </p:txBody>
      </p:sp>
      <p:sp>
        <p:nvSpPr>
          <p:cNvPr id="508985" name="Text Box 57"/>
          <p:cNvSpPr txBox="1">
            <a:spLocks noChangeArrowheads="1"/>
          </p:cNvSpPr>
          <p:nvPr/>
        </p:nvSpPr>
        <p:spPr bwMode="auto">
          <a:xfrm>
            <a:off x="1863725" y="5329238"/>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1.03</a:t>
            </a:r>
          </a:p>
        </p:txBody>
      </p:sp>
      <p:sp>
        <p:nvSpPr>
          <p:cNvPr id="508986" name="Text Box 58"/>
          <p:cNvSpPr txBox="1">
            <a:spLocks noChangeArrowheads="1"/>
          </p:cNvSpPr>
          <p:nvPr/>
        </p:nvSpPr>
        <p:spPr bwMode="auto">
          <a:xfrm>
            <a:off x="1863725" y="4868864"/>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1.06</a:t>
            </a:r>
          </a:p>
        </p:txBody>
      </p:sp>
      <p:sp>
        <p:nvSpPr>
          <p:cNvPr id="508987" name="Text Box 59"/>
          <p:cNvSpPr txBox="1">
            <a:spLocks noChangeArrowheads="1"/>
          </p:cNvSpPr>
          <p:nvPr/>
        </p:nvSpPr>
        <p:spPr bwMode="auto">
          <a:xfrm>
            <a:off x="1863725" y="5329238"/>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1.06</a:t>
            </a:r>
          </a:p>
        </p:txBody>
      </p:sp>
      <p:sp>
        <p:nvSpPr>
          <p:cNvPr id="78907" name="Rectangle 60"/>
          <p:cNvSpPr>
            <a:spLocks noChangeArrowheads="1"/>
          </p:cNvSpPr>
          <p:nvPr/>
        </p:nvSpPr>
        <p:spPr bwMode="auto">
          <a:xfrm>
            <a:off x="1346200" y="5791200"/>
            <a:ext cx="33256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p>
            <a:pPr defTabSz="914165" fontAlgn="base">
              <a:spcBef>
                <a:spcPct val="0"/>
              </a:spcBef>
              <a:spcAft>
                <a:spcPct val="0"/>
              </a:spcAft>
            </a:pPr>
            <a:r>
              <a:rPr lang="en-US" smtClean="0">
                <a:solidFill>
                  <a:srgbClr val="000000"/>
                </a:solidFill>
                <a:latin typeface="Arial" charset="0"/>
                <a:ea typeface="ＭＳ Ｐゴシック" charset="0"/>
                <a:cs typeface="ＭＳ Ｐゴシック" charset="0"/>
                <a:sym typeface="Symbol" charset="0"/>
              </a:rPr>
              <a:t></a:t>
            </a:r>
          </a:p>
        </p:txBody>
      </p:sp>
      <p:sp>
        <p:nvSpPr>
          <p:cNvPr id="78908" name="Rectangle 61"/>
          <p:cNvSpPr>
            <a:spLocks noChangeArrowheads="1"/>
          </p:cNvSpPr>
          <p:nvPr/>
        </p:nvSpPr>
        <p:spPr bwMode="auto">
          <a:xfrm>
            <a:off x="1806575" y="5791201"/>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909" name="Text Box 62"/>
          <p:cNvSpPr txBox="1">
            <a:spLocks noChangeArrowheads="1"/>
          </p:cNvSpPr>
          <p:nvPr/>
        </p:nvSpPr>
        <p:spPr bwMode="auto">
          <a:xfrm>
            <a:off x="1863725" y="581660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0000"/>
                </a:solidFill>
                <a:cs typeface="Arial" charset="0"/>
              </a:rPr>
              <a:t>1.05</a:t>
            </a:r>
          </a:p>
        </p:txBody>
      </p:sp>
      <p:sp>
        <p:nvSpPr>
          <p:cNvPr id="508991" name="Oval 63"/>
          <p:cNvSpPr>
            <a:spLocks noChangeArrowheads="1"/>
          </p:cNvSpPr>
          <p:nvPr/>
        </p:nvSpPr>
        <p:spPr bwMode="auto">
          <a:xfrm>
            <a:off x="1749425" y="5272088"/>
            <a:ext cx="979488" cy="51752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8992" name="Text Box 64"/>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1.03</a:t>
            </a:r>
          </a:p>
        </p:txBody>
      </p:sp>
      <p:sp>
        <p:nvSpPr>
          <p:cNvPr id="508993" name="Text Box 65"/>
          <p:cNvSpPr txBox="1">
            <a:spLocks noChangeArrowheads="1"/>
          </p:cNvSpPr>
          <p:nvPr/>
        </p:nvSpPr>
        <p:spPr bwMode="auto">
          <a:xfrm>
            <a:off x="1870075" y="4868864"/>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1.06</a:t>
            </a:r>
          </a:p>
        </p:txBody>
      </p:sp>
      <p:sp>
        <p:nvSpPr>
          <p:cNvPr id="508994" name="Text Box 66"/>
          <p:cNvSpPr txBox="1">
            <a:spLocks noChangeArrowheads="1"/>
          </p:cNvSpPr>
          <p:nvPr/>
        </p:nvSpPr>
        <p:spPr bwMode="auto">
          <a:xfrm>
            <a:off x="187007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1.03</a:t>
            </a:r>
          </a:p>
        </p:txBody>
      </p:sp>
      <p:sp>
        <p:nvSpPr>
          <p:cNvPr id="508995" name="Text Box 67"/>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1.04</a:t>
            </a:r>
          </a:p>
        </p:txBody>
      </p:sp>
      <p:sp>
        <p:nvSpPr>
          <p:cNvPr id="508996" name="Text Box 68"/>
          <p:cNvSpPr txBox="1">
            <a:spLocks noChangeArrowheads="1"/>
          </p:cNvSpPr>
          <p:nvPr/>
        </p:nvSpPr>
        <p:spPr bwMode="auto">
          <a:xfrm>
            <a:off x="1863725" y="4868864"/>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1.08</a:t>
            </a:r>
          </a:p>
        </p:txBody>
      </p:sp>
      <p:sp>
        <p:nvSpPr>
          <p:cNvPr id="508997" name="Text Box 69"/>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1.04</a:t>
            </a:r>
          </a:p>
        </p:txBody>
      </p:sp>
      <p:sp>
        <p:nvSpPr>
          <p:cNvPr id="508998" name="Text Box 70"/>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1.04</a:t>
            </a:r>
          </a:p>
        </p:txBody>
      </p:sp>
      <p:sp>
        <p:nvSpPr>
          <p:cNvPr id="508999" name="Text Box 71"/>
          <p:cNvSpPr txBox="1">
            <a:spLocks noChangeArrowheads="1"/>
          </p:cNvSpPr>
          <p:nvPr/>
        </p:nvSpPr>
        <p:spPr bwMode="auto">
          <a:xfrm>
            <a:off x="1870075" y="4868864"/>
            <a:ext cx="6235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1.11</a:t>
            </a:r>
          </a:p>
        </p:txBody>
      </p:sp>
      <p:sp>
        <p:nvSpPr>
          <p:cNvPr id="509000" name="Text Box 72"/>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1.06</a:t>
            </a:r>
          </a:p>
        </p:txBody>
      </p:sp>
      <p:sp>
        <p:nvSpPr>
          <p:cNvPr id="509001" name="Text Box 73"/>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1.07</a:t>
            </a:r>
          </a:p>
        </p:txBody>
      </p:sp>
      <p:sp>
        <p:nvSpPr>
          <p:cNvPr id="509002" name="Text Box 74"/>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1.04</a:t>
            </a:r>
          </a:p>
        </p:txBody>
      </p:sp>
      <p:sp>
        <p:nvSpPr>
          <p:cNvPr id="509003" name="Text Box 75"/>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1.10</a:t>
            </a:r>
          </a:p>
        </p:txBody>
      </p:sp>
      <p:sp>
        <p:nvSpPr>
          <p:cNvPr id="509004" name="Text Box 76"/>
          <p:cNvSpPr txBox="1">
            <a:spLocks noChangeArrowheads="1"/>
          </p:cNvSpPr>
          <p:nvPr/>
        </p:nvSpPr>
        <p:spPr bwMode="auto">
          <a:xfrm>
            <a:off x="1863725" y="4868864"/>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1.14</a:t>
            </a:r>
          </a:p>
        </p:txBody>
      </p:sp>
      <p:sp>
        <p:nvSpPr>
          <p:cNvPr id="509005" name="Text Box 77"/>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1.03</a:t>
            </a:r>
          </a:p>
        </p:txBody>
      </p:sp>
      <p:sp>
        <p:nvSpPr>
          <p:cNvPr id="509006" name="Rectangle 78"/>
          <p:cNvSpPr>
            <a:spLocks noChangeArrowheads="1"/>
          </p:cNvSpPr>
          <p:nvPr/>
        </p:nvSpPr>
        <p:spPr bwMode="auto">
          <a:xfrm>
            <a:off x="5321300" y="4329113"/>
            <a:ext cx="1612900" cy="288925"/>
          </a:xfrm>
          <a:prstGeom prst="rect">
            <a:avLst/>
          </a:prstGeom>
          <a:solidFill>
            <a:srgbClr val="FF0000"/>
          </a:solidFill>
          <a:ln w="9525">
            <a:solidFill>
              <a:schemeClr val="tx1"/>
            </a:solidFill>
            <a:miter lim="800000"/>
            <a:headEnd/>
            <a:tailEnd/>
          </a:ln>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9007" name="Text Box 79"/>
          <p:cNvSpPr txBox="1">
            <a:spLocks noChangeArrowheads="1"/>
          </p:cNvSpPr>
          <p:nvPr/>
        </p:nvSpPr>
        <p:spPr bwMode="auto">
          <a:xfrm>
            <a:off x="5667379" y="4273552"/>
            <a:ext cx="979559"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FFFF"/>
                </a:solidFill>
                <a:cs typeface="Arial" charset="0"/>
              </a:rPr>
              <a:t>Row 16</a:t>
            </a:r>
          </a:p>
        </p:txBody>
      </p:sp>
      <p:sp>
        <p:nvSpPr>
          <p:cNvPr id="509008" name="Text Box 80"/>
          <p:cNvSpPr txBox="1">
            <a:spLocks noChangeArrowheads="1"/>
          </p:cNvSpPr>
          <p:nvPr/>
        </p:nvSpPr>
        <p:spPr bwMode="auto">
          <a:xfrm>
            <a:off x="5667377" y="4273552"/>
            <a:ext cx="107514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FFFF"/>
                </a:solidFill>
                <a:cs typeface="Arial" charset="0"/>
              </a:rPr>
              <a:t>Row 111</a:t>
            </a:r>
          </a:p>
        </p:txBody>
      </p:sp>
      <p:sp>
        <p:nvSpPr>
          <p:cNvPr id="83" name="Trapezoid 82"/>
          <p:cNvSpPr/>
          <p:nvPr/>
        </p:nvSpPr>
        <p:spPr bwMode="auto">
          <a:xfrm rot="10800000">
            <a:off x="5314951" y="4889505"/>
            <a:ext cx="1617663" cy="422275"/>
          </a:xfrm>
          <a:prstGeom prst="trapezoid">
            <a:avLst/>
          </a:prstGeom>
          <a:no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Arial" pitchFamily="-111" charset="0"/>
              <a:cs typeface="Arial" pitchFamily="-111" charset="0"/>
            </a:endParaRPr>
          </a:p>
        </p:txBody>
      </p:sp>
    </p:spTree>
    <p:custDataLst>
      <p:tags r:id="rId1"/>
    </p:custDataLst>
    <p:extLst>
      <p:ext uri="{BB962C8B-B14F-4D97-AF65-F5344CB8AC3E}">
        <p14:creationId xmlns:p14="http://schemas.microsoft.com/office/powerpoint/2010/main" val="23735251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508963"/>
                                        </p:tgtEl>
                                        <p:attrNameLst>
                                          <p:attrName>ppt_x</p:attrName>
                                          <p:attrName>ppt_y</p:attrName>
                                        </p:attrNameLst>
                                      </p:cBhvr>
                                      <p:rCtr x="11600" y="71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508966"/>
                                        </p:tgtEl>
                                        <p:attrNameLst>
                                          <p:attrName>style.visibility</p:attrName>
                                        </p:attrNameLst>
                                      </p:cBhvr>
                                      <p:to>
                                        <p:strVal val="visible"/>
                                      </p:to>
                                    </p:set>
                                    <p:anim calcmode="lin" valueType="num">
                                      <p:cBhvr additive="base">
                                        <p:cTn id="11" dur="500" fill="hold"/>
                                        <p:tgtEl>
                                          <p:spTgt spid="508966"/>
                                        </p:tgtEl>
                                        <p:attrNameLst>
                                          <p:attrName>ppt_x</p:attrName>
                                        </p:attrNameLst>
                                      </p:cBhvr>
                                      <p:tavLst>
                                        <p:tav tm="0">
                                          <p:val>
                                            <p:strVal val="#ppt_x"/>
                                          </p:val>
                                        </p:tav>
                                        <p:tav tm="100000">
                                          <p:val>
                                            <p:strVal val="#ppt_x"/>
                                          </p:val>
                                        </p:tav>
                                      </p:tavLst>
                                    </p:anim>
                                    <p:anim calcmode="lin" valueType="num">
                                      <p:cBhvr additive="base">
                                        <p:cTn id="12" dur="500" fill="hold"/>
                                        <p:tgtEl>
                                          <p:spTgt spid="508966"/>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1" nodeType="clickEffect">
                                  <p:stCondLst>
                                    <p:cond delay="0"/>
                                  </p:stCondLst>
                                  <p:childTnLst>
                                    <p:set>
                                      <p:cBhvr>
                                        <p:cTn id="16" dur="1" fill="hold">
                                          <p:stCondLst>
                                            <p:cond delay="0"/>
                                          </p:stCondLst>
                                        </p:cTn>
                                        <p:tgtEl>
                                          <p:spTgt spid="508967"/>
                                        </p:tgtEl>
                                        <p:attrNameLst>
                                          <p:attrName>style.visibility</p:attrName>
                                        </p:attrNameLst>
                                      </p:cBhvr>
                                      <p:to>
                                        <p:strVal val="visible"/>
                                      </p:to>
                                    </p:set>
                                    <p:anim calcmode="lin" valueType="num">
                                      <p:cBhvr additive="base">
                                        <p:cTn id="17" dur="500" fill="hold"/>
                                        <p:tgtEl>
                                          <p:spTgt spid="508967"/>
                                        </p:tgtEl>
                                        <p:attrNameLst>
                                          <p:attrName>ppt_x</p:attrName>
                                        </p:attrNameLst>
                                      </p:cBhvr>
                                      <p:tavLst>
                                        <p:tav tm="0">
                                          <p:val>
                                            <p:strVal val="#ppt_x"/>
                                          </p:val>
                                        </p:tav>
                                        <p:tav tm="100000">
                                          <p:val>
                                            <p:strVal val="#ppt_x"/>
                                          </p:val>
                                        </p:tav>
                                      </p:tavLst>
                                    </p:anim>
                                    <p:anim calcmode="lin" valueType="num">
                                      <p:cBhvr additive="base">
                                        <p:cTn id="18" dur="500" fill="hold"/>
                                        <p:tgtEl>
                                          <p:spTgt spid="508967"/>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0896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0" nodeType="clickEffect">
                                  <p:stCondLst>
                                    <p:cond delay="0"/>
                                  </p:stCondLst>
                                  <p:childTnLst>
                                    <p:animMotion origin="layout" path="M 0.07344 0.03217 L 0.30642 0.22847 " pathEditMode="relative" rAng="0" ptsTypes="AA">
                                      <p:cBhvr>
                                        <p:cTn id="26" dur="500" fill="hold"/>
                                        <p:tgtEl>
                                          <p:spTgt spid="508967"/>
                                        </p:tgtEl>
                                        <p:attrNameLst>
                                          <p:attrName>ppt_x</p:attrName>
                                          <p:attrName>ppt_y</p:attrName>
                                        </p:attrNameLst>
                                      </p:cBhvr>
                                      <p:rCtr x="11600" y="980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0897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08984"/>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50898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50898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1" fill="hold" grpId="1" nodeType="clickEffect">
                                  <p:stCondLst>
                                    <p:cond delay="0"/>
                                  </p:stCondLst>
                                  <p:childTnLst>
                                    <p:set>
                                      <p:cBhvr>
                                        <p:cTn id="40" dur="1" fill="hold">
                                          <p:stCondLst>
                                            <p:cond delay="0"/>
                                          </p:stCondLst>
                                        </p:cTn>
                                        <p:tgtEl>
                                          <p:spTgt spid="508969"/>
                                        </p:tgtEl>
                                        <p:attrNameLst>
                                          <p:attrName>style.visibility</p:attrName>
                                        </p:attrNameLst>
                                      </p:cBhvr>
                                      <p:to>
                                        <p:strVal val="visible"/>
                                      </p:to>
                                    </p:set>
                                    <p:anim calcmode="lin" valueType="num">
                                      <p:cBhvr additive="base">
                                        <p:cTn id="41" dur="500" fill="hold"/>
                                        <p:tgtEl>
                                          <p:spTgt spid="508969"/>
                                        </p:tgtEl>
                                        <p:attrNameLst>
                                          <p:attrName>ppt_x</p:attrName>
                                        </p:attrNameLst>
                                      </p:cBhvr>
                                      <p:tavLst>
                                        <p:tav tm="0">
                                          <p:val>
                                            <p:strVal val="#ppt_x"/>
                                          </p:val>
                                        </p:tav>
                                        <p:tav tm="100000">
                                          <p:val>
                                            <p:strVal val="#ppt_x"/>
                                          </p:val>
                                        </p:tav>
                                      </p:tavLst>
                                    </p:anim>
                                    <p:anim calcmode="lin" valueType="num">
                                      <p:cBhvr additive="base">
                                        <p:cTn id="42" dur="500" fill="hold"/>
                                        <p:tgtEl>
                                          <p:spTgt spid="508969"/>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2" nodeType="clickEffect">
                                  <p:stCondLst>
                                    <p:cond delay="0"/>
                                  </p:stCondLst>
                                  <p:childTnLst>
                                    <p:set>
                                      <p:cBhvr>
                                        <p:cTn id="46" dur="1" fill="hold">
                                          <p:stCondLst>
                                            <p:cond delay="0"/>
                                          </p:stCondLst>
                                        </p:cTn>
                                        <p:tgtEl>
                                          <p:spTgt spid="508967"/>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000" decel="50000" fill="hold" grpId="0" nodeType="clickEffect">
                                  <p:stCondLst>
                                    <p:cond delay="0"/>
                                  </p:stCondLst>
                                  <p:childTnLst>
                                    <p:animMotion origin="layout" path="M 0.07344 0.03215 L 0.30642 0.22299 " pathEditMode="relative" rAng="0" ptsTypes="AA">
                                      <p:cBhvr>
                                        <p:cTn id="50" dur="500" fill="hold"/>
                                        <p:tgtEl>
                                          <p:spTgt spid="508969"/>
                                        </p:tgtEl>
                                        <p:attrNameLst>
                                          <p:attrName>ppt_x</p:attrName>
                                          <p:attrName>ppt_y</p:attrName>
                                        </p:attrNameLst>
                                      </p:cBhvr>
                                      <p:rCtr x="11600" y="9500"/>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0898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508985"/>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50898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0898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899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grpId="1" nodeType="clickEffect">
                                  <p:stCondLst>
                                    <p:cond delay="0"/>
                                  </p:stCondLst>
                                  <p:childTnLst>
                                    <p:set>
                                      <p:cBhvr>
                                        <p:cTn id="66" dur="1" fill="hold">
                                          <p:stCondLst>
                                            <p:cond delay="0"/>
                                          </p:stCondLst>
                                        </p:cTn>
                                        <p:tgtEl>
                                          <p:spTgt spid="508970"/>
                                        </p:tgtEl>
                                        <p:attrNameLst>
                                          <p:attrName>style.visibility</p:attrName>
                                        </p:attrNameLst>
                                      </p:cBhvr>
                                      <p:to>
                                        <p:strVal val="visible"/>
                                      </p:to>
                                    </p:set>
                                    <p:anim calcmode="lin" valueType="num">
                                      <p:cBhvr additive="base">
                                        <p:cTn id="67" dur="500" fill="hold"/>
                                        <p:tgtEl>
                                          <p:spTgt spid="508970"/>
                                        </p:tgtEl>
                                        <p:attrNameLst>
                                          <p:attrName>ppt_x</p:attrName>
                                        </p:attrNameLst>
                                      </p:cBhvr>
                                      <p:tavLst>
                                        <p:tav tm="0">
                                          <p:val>
                                            <p:strVal val="#ppt_x"/>
                                          </p:val>
                                        </p:tav>
                                        <p:tav tm="100000">
                                          <p:val>
                                            <p:strVal val="#ppt_x"/>
                                          </p:val>
                                        </p:tav>
                                      </p:tavLst>
                                    </p:anim>
                                    <p:anim calcmode="lin" valueType="num">
                                      <p:cBhvr additive="base">
                                        <p:cTn id="68" dur="500" fill="hold"/>
                                        <p:tgtEl>
                                          <p:spTgt spid="508970"/>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508968"/>
                                        </p:tgtEl>
                                        <p:attrNameLst>
                                          <p:attrName>style.visibility</p:attrName>
                                        </p:attrNameLst>
                                      </p:cBhvr>
                                      <p:to>
                                        <p:strVal val="visible"/>
                                      </p:to>
                                    </p:set>
                                    <p:anim calcmode="lin" valueType="num">
                                      <p:cBhvr additive="base">
                                        <p:cTn id="73" dur="500" fill="hold"/>
                                        <p:tgtEl>
                                          <p:spTgt spid="508968"/>
                                        </p:tgtEl>
                                        <p:attrNameLst>
                                          <p:attrName>ppt_x</p:attrName>
                                        </p:attrNameLst>
                                      </p:cBhvr>
                                      <p:tavLst>
                                        <p:tav tm="0">
                                          <p:val>
                                            <p:strVal val="#ppt_x"/>
                                          </p:val>
                                        </p:tav>
                                        <p:tav tm="100000">
                                          <p:val>
                                            <p:strVal val="#ppt_x"/>
                                          </p:val>
                                        </p:tav>
                                      </p:tavLst>
                                    </p:anim>
                                    <p:anim calcmode="lin" valueType="num">
                                      <p:cBhvr additive="base">
                                        <p:cTn id="74" dur="500" fill="hold"/>
                                        <p:tgtEl>
                                          <p:spTgt spid="508968"/>
                                        </p:tgtEl>
                                        <p:attrNameLst>
                                          <p:attrName>ppt_y</p:attrName>
                                        </p:attrNameLst>
                                      </p:cBhvr>
                                      <p:tavLst>
                                        <p:tav tm="0">
                                          <p:val>
                                            <p:strVal val="0-#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508969"/>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0" presetClass="path" presetSubtype="0" accel="50000" decel="50000" fill="hold" grpId="1" nodeType="clickEffect">
                                  <p:stCondLst>
                                    <p:cond delay="0"/>
                                  </p:stCondLst>
                                  <p:childTnLst>
                                    <p:animMotion origin="layout" path="M 0.06632 0.03542 L 0.29305 0.16968 " pathEditMode="relative" rAng="0" ptsTypes="AA">
                                      <p:cBhvr>
                                        <p:cTn id="82" dur="500" fill="hold"/>
                                        <p:tgtEl>
                                          <p:spTgt spid="508966"/>
                                        </p:tgtEl>
                                        <p:attrNameLst>
                                          <p:attrName>ppt_x</p:attrName>
                                          <p:attrName>ppt_y</p:attrName>
                                        </p:attrNameLst>
                                      </p:cBhvr>
                                      <p:rCtr x="11300" y="6700"/>
                                    </p:animMotion>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508965"/>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508964"/>
                                        </p:tgtEl>
                                        <p:attrNameLst>
                                          <p:attrName>style.visibility</p:attrName>
                                        </p:attrNameLst>
                                      </p:cBhvr>
                                      <p:to>
                                        <p:strVal val="hidden"/>
                                      </p:to>
                                    </p:set>
                                  </p:childTnLst>
                                </p:cTn>
                              </p:par>
                            </p:childTnLst>
                          </p:cTn>
                        </p:par>
                        <p:par>
                          <p:cTn id="89" fill="hold" nodeType="afterGroup">
                            <p:stCondLst>
                              <p:cond delay="0"/>
                            </p:stCondLst>
                            <p:childTnLst>
                              <p:par>
                                <p:cTn id="90" presetID="1" presetClass="entr" presetSubtype="0" fill="hold" grpId="0" nodeType="afterEffect">
                                  <p:stCondLst>
                                    <p:cond delay="0"/>
                                  </p:stCondLst>
                                  <p:childTnLst>
                                    <p:set>
                                      <p:cBhvr>
                                        <p:cTn id="91" dur="1" fill="hold">
                                          <p:stCondLst>
                                            <p:cond delay="0"/>
                                          </p:stCondLst>
                                        </p:cTn>
                                        <p:tgtEl>
                                          <p:spTgt spid="509006"/>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09007"/>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508986"/>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508987"/>
                                        </p:tgtEl>
                                        <p:attrNameLst>
                                          <p:attrName>style.visibility</p:attrName>
                                        </p:attrNameLst>
                                      </p:cBhvr>
                                      <p:to>
                                        <p:strVal val="hidden"/>
                                      </p:to>
                                    </p:set>
                                  </p:childTnLst>
                                </p:cTn>
                              </p:par>
                              <p:par>
                                <p:cTn id="100" presetID="1" presetClass="entr" presetSubtype="0" fill="hold" grpId="0" nodeType="withEffect">
                                  <p:stCondLst>
                                    <p:cond delay="0"/>
                                  </p:stCondLst>
                                  <p:childTnLst>
                                    <p:set>
                                      <p:cBhvr>
                                        <p:cTn id="101" dur="1" fill="hold">
                                          <p:stCondLst>
                                            <p:cond delay="0"/>
                                          </p:stCondLst>
                                        </p:cTn>
                                        <p:tgtEl>
                                          <p:spTgt spid="508992"/>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508993"/>
                                        </p:tgtEl>
                                        <p:attrNameLst>
                                          <p:attrName>style.visibility</p:attrName>
                                        </p:attrNameLst>
                                      </p:cBhvr>
                                      <p:to>
                                        <p:strVal val="visible"/>
                                      </p:to>
                                    </p:set>
                                  </p:childTnLst>
                                </p:cTn>
                              </p:par>
                              <p:par>
                                <p:cTn id="104" presetID="1" presetClass="exit" presetSubtype="0" fill="hold" grpId="1" nodeType="withEffect">
                                  <p:stCondLst>
                                    <p:cond delay="0"/>
                                  </p:stCondLst>
                                  <p:childTnLst>
                                    <p:set>
                                      <p:cBhvr>
                                        <p:cTn id="105" dur="1" fill="hold">
                                          <p:stCondLst>
                                            <p:cond delay="0"/>
                                          </p:stCondLst>
                                        </p:cTn>
                                        <p:tgtEl>
                                          <p:spTgt spid="508991"/>
                                        </p:tgtEl>
                                        <p:attrNameLst>
                                          <p:attrName>style.visibility</p:attrName>
                                        </p:attrNameLst>
                                      </p:cBhvr>
                                      <p:to>
                                        <p:strVal val="hidden"/>
                                      </p:to>
                                    </p:set>
                                  </p:childTnLst>
                                </p:cTn>
                              </p:par>
                              <p:par>
                                <p:cTn id="106" presetID="1" presetClass="exit" presetSubtype="0" fill="hold" grpId="0" nodeType="withEffect">
                                  <p:stCondLst>
                                    <p:cond delay="0"/>
                                  </p:stCondLst>
                                  <p:childTnLst>
                                    <p:set>
                                      <p:cBhvr>
                                        <p:cTn id="107" dur="1" fill="hold">
                                          <p:stCondLst>
                                            <p:cond delay="0"/>
                                          </p:stCondLst>
                                        </p:cTn>
                                        <p:tgtEl>
                                          <p:spTgt spid="508980"/>
                                        </p:tgtEl>
                                        <p:attrNameLst>
                                          <p:attrName>style.visibility</p:attrName>
                                        </p:attrNameLst>
                                      </p:cBhvr>
                                      <p:to>
                                        <p:strVal val="hidden"/>
                                      </p:to>
                                    </p:set>
                                  </p:childTnLst>
                                </p:cTn>
                              </p:par>
                              <p:par>
                                <p:cTn id="108" presetID="1" presetClass="entr" presetSubtype="0" fill="hold" grpId="1" nodeType="withEffect">
                                  <p:stCondLst>
                                    <p:cond delay="0"/>
                                  </p:stCondLst>
                                  <p:childTnLst>
                                    <p:set>
                                      <p:cBhvr>
                                        <p:cTn id="109" dur="1" fill="hold">
                                          <p:stCondLst>
                                            <p:cond delay="0"/>
                                          </p:stCondLst>
                                        </p:cTn>
                                        <p:tgtEl>
                                          <p:spTgt spid="508994"/>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xit" presetSubtype="0" fill="hold" grpId="2" nodeType="clickEffect">
                                  <p:stCondLst>
                                    <p:cond delay="0"/>
                                  </p:stCondLst>
                                  <p:childTnLst>
                                    <p:set>
                                      <p:cBhvr>
                                        <p:cTn id="113" dur="1" fill="hold">
                                          <p:stCondLst>
                                            <p:cond delay="0"/>
                                          </p:stCondLst>
                                        </p:cTn>
                                        <p:tgtEl>
                                          <p:spTgt spid="508966"/>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0" presetClass="path" presetSubtype="0" accel="50000" decel="50000" fill="hold" grpId="0" nodeType="clickEffect">
                                  <p:stCondLst>
                                    <p:cond delay="0"/>
                                  </p:stCondLst>
                                  <p:childTnLst>
                                    <p:animMotion origin="layout" path="M 0.07343 0.03215 L 0.30607 0.22183 " pathEditMode="relative" rAng="0" ptsTypes="AA">
                                      <p:cBhvr>
                                        <p:cTn id="117" dur="500" fill="hold"/>
                                        <p:tgtEl>
                                          <p:spTgt spid="508970"/>
                                        </p:tgtEl>
                                        <p:attrNameLst>
                                          <p:attrName>ppt_x</p:attrName>
                                          <p:attrName>ppt_y</p:attrName>
                                        </p:attrNameLst>
                                      </p:cBhvr>
                                      <p:rCtr x="11600" y="9500"/>
                                    </p:animMotion>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 presetClass="exit" presetSubtype="0" fill="hold" grpId="1" nodeType="clickEffect">
                                  <p:stCondLst>
                                    <p:cond delay="0"/>
                                  </p:stCondLst>
                                  <p:childTnLst>
                                    <p:set>
                                      <p:cBhvr>
                                        <p:cTn id="121" dur="1" fill="hold">
                                          <p:stCondLst>
                                            <p:cond delay="0"/>
                                          </p:stCondLst>
                                        </p:cTn>
                                        <p:tgtEl>
                                          <p:spTgt spid="509007"/>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509006"/>
                                        </p:tgtEl>
                                        <p:attrNameLst>
                                          <p:attrName>style.visibility</p:attrName>
                                        </p:attrNameLst>
                                      </p:cBhvr>
                                      <p:to>
                                        <p:strVal val="hidden"/>
                                      </p:to>
                                    </p:set>
                                  </p:childTnLst>
                                </p:cTn>
                              </p:par>
                            </p:childTnLst>
                          </p:cTn>
                        </p:par>
                        <p:par>
                          <p:cTn id="124" fill="hold" nodeType="afterGroup">
                            <p:stCondLst>
                              <p:cond delay="0"/>
                            </p:stCondLst>
                            <p:childTnLst>
                              <p:par>
                                <p:cTn id="125" presetID="1" presetClass="entr" presetSubtype="0" fill="hold" grpId="1" nodeType="afterEffect">
                                  <p:stCondLst>
                                    <p:cond delay="0"/>
                                  </p:stCondLst>
                                  <p:childTnLst>
                                    <p:set>
                                      <p:cBhvr>
                                        <p:cTn id="126" dur="1" fill="hold">
                                          <p:stCondLst>
                                            <p:cond delay="0"/>
                                          </p:stCondLst>
                                        </p:cTn>
                                        <p:tgtEl>
                                          <p:spTgt spid="508965"/>
                                        </p:tgtEl>
                                        <p:attrNameLst>
                                          <p:attrName>style.visibility</p:attrName>
                                        </p:attrNameLst>
                                      </p:cBhvr>
                                      <p:to>
                                        <p:strVal val="visible"/>
                                      </p:to>
                                    </p:set>
                                  </p:childTnLst>
                                </p:cTn>
                              </p:par>
                              <p:par>
                                <p:cTn id="127" presetID="1" presetClass="entr" presetSubtype="0" fill="hold" grpId="1" nodeType="withEffect">
                                  <p:stCondLst>
                                    <p:cond delay="0"/>
                                  </p:stCondLst>
                                  <p:childTnLst>
                                    <p:set>
                                      <p:cBhvr>
                                        <p:cTn id="128" dur="1" fill="hold">
                                          <p:stCondLst>
                                            <p:cond delay="0"/>
                                          </p:stCondLst>
                                        </p:cTn>
                                        <p:tgtEl>
                                          <p:spTgt spid="50896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508993"/>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508994"/>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508992"/>
                                        </p:tgtEl>
                                        <p:attrNameLst>
                                          <p:attrName>style.visibility</p:attrName>
                                        </p:attrNameLst>
                                      </p:cBhvr>
                                      <p:to>
                                        <p:strVal val="hidden"/>
                                      </p:to>
                                    </p:set>
                                  </p:childTnLst>
                                </p:cTn>
                              </p:par>
                              <p:par>
                                <p:cTn id="137" presetID="1" presetClass="entr" presetSubtype="0" fill="hold" grpId="1" nodeType="withEffect">
                                  <p:stCondLst>
                                    <p:cond delay="0"/>
                                  </p:stCondLst>
                                  <p:childTnLst>
                                    <p:set>
                                      <p:cBhvr>
                                        <p:cTn id="138" dur="1" fill="hold">
                                          <p:stCondLst>
                                            <p:cond delay="0"/>
                                          </p:stCondLst>
                                        </p:cTn>
                                        <p:tgtEl>
                                          <p:spTgt spid="50899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0899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08997"/>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 presetClass="entr" presetSubtype="1" fill="hold" grpId="1" nodeType="clickEffect">
                                  <p:stCondLst>
                                    <p:cond delay="0"/>
                                  </p:stCondLst>
                                  <p:childTnLst>
                                    <p:set>
                                      <p:cBhvr>
                                        <p:cTn id="146" dur="1" fill="hold">
                                          <p:stCondLst>
                                            <p:cond delay="0"/>
                                          </p:stCondLst>
                                        </p:cTn>
                                        <p:tgtEl>
                                          <p:spTgt spid="508972"/>
                                        </p:tgtEl>
                                        <p:attrNameLst>
                                          <p:attrName>style.visibility</p:attrName>
                                        </p:attrNameLst>
                                      </p:cBhvr>
                                      <p:to>
                                        <p:strVal val="visible"/>
                                      </p:to>
                                    </p:set>
                                    <p:anim calcmode="lin" valueType="num">
                                      <p:cBhvr additive="base">
                                        <p:cTn id="147" dur="500" fill="hold"/>
                                        <p:tgtEl>
                                          <p:spTgt spid="508972"/>
                                        </p:tgtEl>
                                        <p:attrNameLst>
                                          <p:attrName>ppt_x</p:attrName>
                                        </p:attrNameLst>
                                      </p:cBhvr>
                                      <p:tavLst>
                                        <p:tav tm="0">
                                          <p:val>
                                            <p:strVal val="#ppt_x"/>
                                          </p:val>
                                        </p:tav>
                                        <p:tav tm="100000">
                                          <p:val>
                                            <p:strVal val="#ppt_x"/>
                                          </p:val>
                                        </p:tav>
                                      </p:tavLst>
                                    </p:anim>
                                    <p:anim calcmode="lin" valueType="num">
                                      <p:cBhvr additive="base">
                                        <p:cTn id="148" dur="500" fill="hold"/>
                                        <p:tgtEl>
                                          <p:spTgt spid="508972"/>
                                        </p:tgtEl>
                                        <p:attrNameLst>
                                          <p:attrName>ppt_y</p:attrName>
                                        </p:attrNameLst>
                                      </p:cBhvr>
                                      <p:tavLst>
                                        <p:tav tm="0">
                                          <p:val>
                                            <p:strVal val="0-#ppt_h/2"/>
                                          </p:val>
                                        </p:tav>
                                        <p:tav tm="100000">
                                          <p:val>
                                            <p:strVal val="#ppt_y"/>
                                          </p:val>
                                        </p:tav>
                                      </p:tavLst>
                                    </p:anim>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 presetClass="exit" presetSubtype="0" fill="hold" grpId="2" nodeType="clickEffect">
                                  <p:stCondLst>
                                    <p:cond delay="0"/>
                                  </p:stCondLst>
                                  <p:childTnLst>
                                    <p:set>
                                      <p:cBhvr>
                                        <p:cTn id="152" dur="1" fill="hold">
                                          <p:stCondLst>
                                            <p:cond delay="0"/>
                                          </p:stCondLst>
                                        </p:cTn>
                                        <p:tgtEl>
                                          <p:spTgt spid="508970"/>
                                        </p:tgtEl>
                                        <p:attrNameLst>
                                          <p:attrName>style.visibility</p:attrName>
                                        </p:attrNameLst>
                                      </p:cBhvr>
                                      <p:to>
                                        <p:strVal val="hidden"/>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0" presetClass="path" presetSubtype="0" accel="50000" decel="50000" fill="hold" grpId="0" nodeType="clickEffect">
                                  <p:stCondLst>
                                    <p:cond delay="0"/>
                                  </p:stCondLst>
                                  <p:childTnLst>
                                    <p:animMotion origin="layout" path="M 0.07343 0.03217 L 0.30468 0.34282 " pathEditMode="relative" rAng="0" ptsTypes="AA">
                                      <p:cBhvr>
                                        <p:cTn id="156" dur="500" fill="hold"/>
                                        <p:tgtEl>
                                          <p:spTgt spid="508972"/>
                                        </p:tgtEl>
                                        <p:attrNameLst>
                                          <p:attrName>ppt_x</p:attrName>
                                          <p:attrName>ppt_y</p:attrName>
                                        </p:attrNameLst>
                                      </p:cBhvr>
                                      <p:rCtr x="11600" y="15500"/>
                                    </p:animMotion>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 presetClass="exit" presetSubtype="0" fill="hold" grpId="0" nodeType="clickEffect">
                                  <p:stCondLst>
                                    <p:cond delay="0"/>
                                  </p:stCondLst>
                                  <p:childTnLst>
                                    <p:set>
                                      <p:cBhvr>
                                        <p:cTn id="160" dur="1" fill="hold">
                                          <p:stCondLst>
                                            <p:cond delay="0"/>
                                          </p:stCondLst>
                                        </p:cTn>
                                        <p:tgtEl>
                                          <p:spTgt spid="508995"/>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508996"/>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508997"/>
                                        </p:tgtEl>
                                        <p:attrNameLst>
                                          <p:attrName>style.visibility</p:attrName>
                                        </p:attrNameLst>
                                      </p:cBhvr>
                                      <p:to>
                                        <p:strVal val="hidden"/>
                                      </p:to>
                                    </p:set>
                                  </p:childTnLst>
                                </p:cTn>
                              </p:par>
                              <p:par>
                                <p:cTn id="165" presetID="1" presetClass="entr" presetSubtype="0" fill="hold" grpId="1" nodeType="withEffect">
                                  <p:stCondLst>
                                    <p:cond delay="0"/>
                                  </p:stCondLst>
                                  <p:childTnLst>
                                    <p:set>
                                      <p:cBhvr>
                                        <p:cTn id="166" dur="1" fill="hold">
                                          <p:stCondLst>
                                            <p:cond delay="0"/>
                                          </p:stCondLst>
                                        </p:cTn>
                                        <p:tgtEl>
                                          <p:spTgt spid="50899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0899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509000"/>
                                        </p:tgtEl>
                                        <p:attrNameLst>
                                          <p:attrName>style.visibility</p:attrName>
                                        </p:attrNameLst>
                                      </p:cBhvr>
                                      <p:to>
                                        <p:strVal val="visible"/>
                                      </p:to>
                                    </p:set>
                                  </p:childTnLst>
                                </p:cTn>
                              </p:par>
                              <p:par>
                                <p:cTn id="171" presetID="1" presetClass="entr" presetSubtype="0" fill="hold" grpId="2" nodeType="withEffect">
                                  <p:stCondLst>
                                    <p:cond delay="0"/>
                                  </p:stCondLst>
                                  <p:childTnLst>
                                    <p:set>
                                      <p:cBhvr>
                                        <p:cTn id="172" dur="1" fill="hold">
                                          <p:stCondLst>
                                            <p:cond delay="0"/>
                                          </p:stCondLst>
                                        </p:cTn>
                                        <p:tgtEl>
                                          <p:spTgt spid="508991"/>
                                        </p:tgtEl>
                                        <p:attrNameLst>
                                          <p:attrName>style.visibility</p:attrName>
                                        </p:attrNameLst>
                                      </p:cBhvr>
                                      <p:to>
                                        <p:strVal val="visible"/>
                                      </p:to>
                                    </p:se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ntr" presetSubtype="1" fill="hold" grpId="1" nodeType="clickEffect">
                                  <p:stCondLst>
                                    <p:cond delay="0"/>
                                  </p:stCondLst>
                                  <p:childTnLst>
                                    <p:set>
                                      <p:cBhvr>
                                        <p:cTn id="176" dur="1" fill="hold">
                                          <p:stCondLst>
                                            <p:cond delay="0"/>
                                          </p:stCondLst>
                                        </p:cTn>
                                        <p:tgtEl>
                                          <p:spTgt spid="508973"/>
                                        </p:tgtEl>
                                        <p:attrNameLst>
                                          <p:attrName>style.visibility</p:attrName>
                                        </p:attrNameLst>
                                      </p:cBhvr>
                                      <p:to>
                                        <p:strVal val="visible"/>
                                      </p:to>
                                    </p:set>
                                    <p:anim calcmode="lin" valueType="num">
                                      <p:cBhvr additive="base">
                                        <p:cTn id="177" dur="500" fill="hold"/>
                                        <p:tgtEl>
                                          <p:spTgt spid="508973"/>
                                        </p:tgtEl>
                                        <p:attrNameLst>
                                          <p:attrName>ppt_x</p:attrName>
                                        </p:attrNameLst>
                                      </p:cBhvr>
                                      <p:tavLst>
                                        <p:tav tm="0">
                                          <p:val>
                                            <p:strVal val="#ppt_x"/>
                                          </p:val>
                                        </p:tav>
                                        <p:tav tm="100000">
                                          <p:val>
                                            <p:strVal val="#ppt_x"/>
                                          </p:val>
                                        </p:tav>
                                      </p:tavLst>
                                    </p:anim>
                                    <p:anim calcmode="lin" valueType="num">
                                      <p:cBhvr additive="base">
                                        <p:cTn id="178" dur="500" fill="hold"/>
                                        <p:tgtEl>
                                          <p:spTgt spid="508973"/>
                                        </p:tgtEl>
                                        <p:attrNameLst>
                                          <p:attrName>ppt_y</p:attrName>
                                        </p:attrNameLst>
                                      </p:cBhvr>
                                      <p:tavLst>
                                        <p:tav tm="0">
                                          <p:val>
                                            <p:strVal val="0-#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ntr" presetSubtype="1" fill="hold" grpId="0" nodeType="clickEffect">
                                  <p:stCondLst>
                                    <p:cond delay="0"/>
                                  </p:stCondLst>
                                  <p:childTnLst>
                                    <p:set>
                                      <p:cBhvr>
                                        <p:cTn id="182" dur="1" fill="hold">
                                          <p:stCondLst>
                                            <p:cond delay="0"/>
                                          </p:stCondLst>
                                        </p:cTn>
                                        <p:tgtEl>
                                          <p:spTgt spid="508971"/>
                                        </p:tgtEl>
                                        <p:attrNameLst>
                                          <p:attrName>style.visibility</p:attrName>
                                        </p:attrNameLst>
                                      </p:cBhvr>
                                      <p:to>
                                        <p:strVal val="visible"/>
                                      </p:to>
                                    </p:set>
                                    <p:anim calcmode="lin" valueType="num">
                                      <p:cBhvr additive="base">
                                        <p:cTn id="183" dur="500" fill="hold"/>
                                        <p:tgtEl>
                                          <p:spTgt spid="508971"/>
                                        </p:tgtEl>
                                        <p:attrNameLst>
                                          <p:attrName>ppt_x</p:attrName>
                                        </p:attrNameLst>
                                      </p:cBhvr>
                                      <p:tavLst>
                                        <p:tav tm="0">
                                          <p:val>
                                            <p:strVal val="#ppt_x"/>
                                          </p:val>
                                        </p:tav>
                                        <p:tav tm="100000">
                                          <p:val>
                                            <p:strVal val="#ppt_x"/>
                                          </p:val>
                                        </p:tav>
                                      </p:tavLst>
                                    </p:anim>
                                    <p:anim calcmode="lin" valueType="num">
                                      <p:cBhvr additive="base">
                                        <p:cTn id="184" dur="500" fill="hold"/>
                                        <p:tgtEl>
                                          <p:spTgt spid="508971"/>
                                        </p:tgtEl>
                                        <p:attrNameLst>
                                          <p:attrName>ppt_y</p:attrName>
                                        </p:attrNameLst>
                                      </p:cBhvr>
                                      <p:tavLst>
                                        <p:tav tm="0">
                                          <p:val>
                                            <p:strVal val="0-#ppt_h/2"/>
                                          </p:val>
                                        </p:tav>
                                        <p:tav tm="100000">
                                          <p:val>
                                            <p:strVal val="#ppt_y"/>
                                          </p:val>
                                        </p:tav>
                                      </p:tavLst>
                                    </p:anim>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 presetClass="exit" presetSubtype="0" fill="hold" grpId="2" nodeType="clickEffect">
                                  <p:stCondLst>
                                    <p:cond delay="0"/>
                                  </p:stCondLst>
                                  <p:childTnLst>
                                    <p:set>
                                      <p:cBhvr>
                                        <p:cTn id="188" dur="1" fill="hold">
                                          <p:stCondLst>
                                            <p:cond delay="0"/>
                                          </p:stCondLst>
                                        </p:cTn>
                                        <p:tgtEl>
                                          <p:spTgt spid="508972"/>
                                        </p:tgtEl>
                                        <p:attrNameLst>
                                          <p:attrName>style.visibility</p:attrName>
                                        </p:attrNameLst>
                                      </p:cBhvr>
                                      <p:to>
                                        <p:strVal val="hidden"/>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1" fill="hold" grpId="1" nodeType="clickEffect">
                                  <p:stCondLst>
                                    <p:cond delay="0"/>
                                  </p:stCondLst>
                                  <p:childTnLst>
                                    <p:set>
                                      <p:cBhvr>
                                        <p:cTn id="192" dur="1" fill="hold">
                                          <p:stCondLst>
                                            <p:cond delay="0"/>
                                          </p:stCondLst>
                                        </p:cTn>
                                        <p:tgtEl>
                                          <p:spTgt spid="508974"/>
                                        </p:tgtEl>
                                        <p:attrNameLst>
                                          <p:attrName>style.visibility</p:attrName>
                                        </p:attrNameLst>
                                      </p:cBhvr>
                                      <p:to>
                                        <p:strVal val="visible"/>
                                      </p:to>
                                    </p:set>
                                    <p:anim calcmode="lin" valueType="num">
                                      <p:cBhvr additive="base">
                                        <p:cTn id="193" dur="500" fill="hold"/>
                                        <p:tgtEl>
                                          <p:spTgt spid="508974"/>
                                        </p:tgtEl>
                                        <p:attrNameLst>
                                          <p:attrName>ppt_x</p:attrName>
                                        </p:attrNameLst>
                                      </p:cBhvr>
                                      <p:tavLst>
                                        <p:tav tm="0">
                                          <p:val>
                                            <p:strVal val="#ppt_x"/>
                                          </p:val>
                                        </p:tav>
                                        <p:tav tm="100000">
                                          <p:val>
                                            <p:strVal val="#ppt_x"/>
                                          </p:val>
                                        </p:tav>
                                      </p:tavLst>
                                    </p:anim>
                                    <p:anim calcmode="lin" valueType="num">
                                      <p:cBhvr additive="base">
                                        <p:cTn id="194" dur="500" fill="hold"/>
                                        <p:tgtEl>
                                          <p:spTgt spid="508974"/>
                                        </p:tgtEl>
                                        <p:attrNameLst>
                                          <p:attrName>ppt_y</p:attrName>
                                        </p:attrNameLst>
                                      </p:cBhvr>
                                      <p:tavLst>
                                        <p:tav tm="0">
                                          <p:val>
                                            <p:strVal val="0-#ppt_h/2"/>
                                          </p:val>
                                        </p:tav>
                                        <p:tav tm="100000">
                                          <p:val>
                                            <p:strVal val="#ppt_y"/>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0" presetClass="path" presetSubtype="0" accel="50000" decel="50000" fill="hold" grpId="1" nodeType="clickEffect">
                                  <p:stCondLst>
                                    <p:cond delay="0"/>
                                  </p:stCondLst>
                                  <p:childTnLst>
                                    <p:animMotion origin="layout" path="M 0.0599 0.01342 L 0.29236 0.28221 " pathEditMode="relative" rAng="0" ptsTypes="AA">
                                      <p:cBhvr>
                                        <p:cTn id="198" dur="500" fill="hold"/>
                                        <p:tgtEl>
                                          <p:spTgt spid="508968"/>
                                        </p:tgtEl>
                                        <p:attrNameLst>
                                          <p:attrName>ppt_x</p:attrName>
                                          <p:attrName>ppt_y</p:attrName>
                                        </p:attrNameLst>
                                      </p:cBhvr>
                                      <p:rCtr x="11600" y="13400"/>
                                    </p:animMotion>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 presetClass="exit" presetSubtype="0" fill="hold" grpId="2" nodeType="clickEffect">
                                  <p:stCondLst>
                                    <p:cond delay="0"/>
                                  </p:stCondLst>
                                  <p:childTnLst>
                                    <p:set>
                                      <p:cBhvr>
                                        <p:cTn id="202" dur="1" fill="hold">
                                          <p:stCondLst>
                                            <p:cond delay="0"/>
                                          </p:stCondLst>
                                        </p:cTn>
                                        <p:tgtEl>
                                          <p:spTgt spid="508965"/>
                                        </p:tgtEl>
                                        <p:attrNameLst>
                                          <p:attrName>style.visibility</p:attrName>
                                        </p:attrNameLst>
                                      </p:cBhvr>
                                      <p:to>
                                        <p:strVal val="hidden"/>
                                      </p:to>
                                    </p:set>
                                  </p:childTnLst>
                                </p:cTn>
                              </p:par>
                              <p:par>
                                <p:cTn id="203" presetID="1" presetClass="exit" presetSubtype="0" fill="hold" grpId="2" nodeType="withEffect">
                                  <p:stCondLst>
                                    <p:cond delay="0"/>
                                  </p:stCondLst>
                                  <p:childTnLst>
                                    <p:set>
                                      <p:cBhvr>
                                        <p:cTn id="204" dur="1" fill="hold">
                                          <p:stCondLst>
                                            <p:cond delay="0"/>
                                          </p:stCondLst>
                                        </p:cTn>
                                        <p:tgtEl>
                                          <p:spTgt spid="508964"/>
                                        </p:tgtEl>
                                        <p:attrNameLst>
                                          <p:attrName>style.visibility</p:attrName>
                                        </p:attrNameLst>
                                      </p:cBhvr>
                                      <p:to>
                                        <p:strVal val="hidden"/>
                                      </p:to>
                                    </p:set>
                                  </p:childTnLst>
                                </p:cTn>
                              </p:par>
                            </p:childTnLst>
                          </p:cTn>
                        </p:par>
                        <p:par>
                          <p:cTn id="205" fill="hold" nodeType="afterGroup">
                            <p:stCondLst>
                              <p:cond delay="0"/>
                            </p:stCondLst>
                            <p:childTnLst>
                              <p:par>
                                <p:cTn id="206" presetID="1" presetClass="entr" presetSubtype="0" fill="hold" grpId="2" nodeType="afterEffect">
                                  <p:stCondLst>
                                    <p:cond delay="0"/>
                                  </p:stCondLst>
                                  <p:childTnLst>
                                    <p:set>
                                      <p:cBhvr>
                                        <p:cTn id="207" dur="1" fill="hold">
                                          <p:stCondLst>
                                            <p:cond delay="0"/>
                                          </p:stCondLst>
                                        </p:cTn>
                                        <p:tgtEl>
                                          <p:spTgt spid="509006"/>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509008"/>
                                        </p:tgtEl>
                                        <p:attrNameLst>
                                          <p:attrName>style.visibility</p:attrName>
                                        </p:attrNameLst>
                                      </p:cBhvr>
                                      <p:to>
                                        <p:strVal val="visible"/>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509002"/>
                                        </p:tgtEl>
                                        <p:attrNameLst>
                                          <p:attrName>style.visibility</p:attrName>
                                        </p:attrNameLst>
                                      </p:cBhvr>
                                      <p:to>
                                        <p:strVal val="visible"/>
                                      </p:to>
                                    </p:set>
                                  </p:childTnLst>
                                </p:cTn>
                              </p:par>
                              <p:par>
                                <p:cTn id="214" presetID="1" presetClass="exit" presetSubtype="0" fill="hold" grpId="3" nodeType="withEffect">
                                  <p:stCondLst>
                                    <p:cond delay="0"/>
                                  </p:stCondLst>
                                  <p:childTnLst>
                                    <p:set>
                                      <p:cBhvr>
                                        <p:cTn id="215" dur="1" fill="hold">
                                          <p:stCondLst>
                                            <p:cond delay="0"/>
                                          </p:stCondLst>
                                        </p:cTn>
                                        <p:tgtEl>
                                          <p:spTgt spid="508991"/>
                                        </p:tgtEl>
                                        <p:attrNameLst>
                                          <p:attrName>style.visibility</p:attrName>
                                        </p:attrNameLst>
                                      </p:cBhvr>
                                      <p:to>
                                        <p:strVal val="hidden"/>
                                      </p:to>
                                    </p:set>
                                  </p:childTnLst>
                                </p:cTn>
                              </p:par>
                              <p:par>
                                <p:cTn id="216" presetID="1" presetClass="entr" presetSubtype="0" fill="hold" grpId="1" nodeType="withEffect">
                                  <p:stCondLst>
                                    <p:cond delay="0"/>
                                  </p:stCondLst>
                                  <p:childTnLst>
                                    <p:set>
                                      <p:cBhvr>
                                        <p:cTn id="217" dur="1" fill="hold">
                                          <p:stCondLst>
                                            <p:cond delay="0"/>
                                          </p:stCondLst>
                                        </p:cTn>
                                        <p:tgtEl>
                                          <p:spTgt spid="509001"/>
                                        </p:tgtEl>
                                        <p:attrNameLst>
                                          <p:attrName>style.visibility</p:attrName>
                                        </p:attrNameLst>
                                      </p:cBhvr>
                                      <p:to>
                                        <p:strVal val="visible"/>
                                      </p:to>
                                    </p:set>
                                  </p:childTnLst>
                                </p:cTn>
                              </p:par>
                              <p:par>
                                <p:cTn id="218" presetID="1" presetClass="exit" presetSubtype="0" fill="hold" grpId="0" nodeType="withEffect">
                                  <p:stCondLst>
                                    <p:cond delay="0"/>
                                  </p:stCondLst>
                                  <p:childTnLst>
                                    <p:set>
                                      <p:cBhvr>
                                        <p:cTn id="219" dur="1" fill="hold">
                                          <p:stCondLst>
                                            <p:cond delay="0"/>
                                          </p:stCondLst>
                                        </p:cTn>
                                        <p:tgtEl>
                                          <p:spTgt spid="508998"/>
                                        </p:tgtEl>
                                        <p:attrNameLst>
                                          <p:attrName>style.visibility</p:attrName>
                                        </p:attrNameLst>
                                      </p:cBhvr>
                                      <p:to>
                                        <p:strVal val="hidden"/>
                                      </p:to>
                                    </p:set>
                                  </p:childTnLst>
                                </p:cTn>
                              </p:par>
                              <p:par>
                                <p:cTn id="220" presetID="1" presetClass="exit" presetSubtype="0" fill="hold" grpId="1" nodeType="withEffect">
                                  <p:stCondLst>
                                    <p:cond delay="0"/>
                                  </p:stCondLst>
                                  <p:childTnLst>
                                    <p:set>
                                      <p:cBhvr>
                                        <p:cTn id="221" dur="1" fill="hold">
                                          <p:stCondLst>
                                            <p:cond delay="0"/>
                                          </p:stCondLst>
                                        </p:cTn>
                                        <p:tgtEl>
                                          <p:spTgt spid="509000"/>
                                        </p:tgtEl>
                                        <p:attrNameLst>
                                          <p:attrName>style.visibility</p:attrName>
                                        </p:attrNameLst>
                                      </p:cBhvr>
                                      <p:to>
                                        <p:strVal val="hidden"/>
                                      </p:to>
                                    </p:se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1" presetClass="exit" presetSubtype="0" fill="hold" grpId="2" nodeType="clickEffect">
                                  <p:stCondLst>
                                    <p:cond delay="0"/>
                                  </p:stCondLst>
                                  <p:childTnLst>
                                    <p:set>
                                      <p:cBhvr>
                                        <p:cTn id="225" dur="1" fill="hold">
                                          <p:stCondLst>
                                            <p:cond delay="0"/>
                                          </p:stCondLst>
                                        </p:cTn>
                                        <p:tgtEl>
                                          <p:spTgt spid="508968"/>
                                        </p:tgtEl>
                                        <p:attrNameLst>
                                          <p:attrName>style.visibility</p:attrName>
                                        </p:attrNameLst>
                                      </p:cBhvr>
                                      <p:to>
                                        <p:strVal val="hidden"/>
                                      </p:to>
                                    </p:se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0" presetClass="path" presetSubtype="0" accel="50000" decel="50000" fill="hold" grpId="0" nodeType="clickEffect">
                                  <p:stCondLst>
                                    <p:cond delay="0"/>
                                  </p:stCondLst>
                                  <p:childTnLst>
                                    <p:animMotion origin="layout" path="M 0.07343 0.03217 L 0.30468 0.34282 " pathEditMode="relative" rAng="0" ptsTypes="AA">
                                      <p:cBhvr>
                                        <p:cTn id="229" dur="500" fill="hold"/>
                                        <p:tgtEl>
                                          <p:spTgt spid="508973"/>
                                        </p:tgtEl>
                                        <p:attrNameLst>
                                          <p:attrName>ppt_x</p:attrName>
                                          <p:attrName>ppt_y</p:attrName>
                                        </p:attrNameLst>
                                      </p:cBhvr>
                                      <p:rCtr x="11600" y="15500"/>
                                    </p:animMotion>
                                  </p:childTnLst>
                                </p:cTn>
                              </p:par>
                            </p:childTnLst>
                          </p:cTn>
                        </p:par>
                      </p:childTnLst>
                    </p:cTn>
                  </p:par>
                  <p:par>
                    <p:cTn id="230" fill="hold" nodeType="clickPar">
                      <p:stCondLst>
                        <p:cond delay="indefinite"/>
                      </p:stCondLst>
                      <p:childTnLst>
                        <p:par>
                          <p:cTn id="231" fill="hold" nodeType="withGroup">
                            <p:stCondLst>
                              <p:cond delay="0"/>
                            </p:stCondLst>
                            <p:childTnLst>
                              <p:par>
                                <p:cTn id="232" presetID="1" presetClass="exit" presetSubtype="0" fill="hold" grpId="1" nodeType="clickEffect">
                                  <p:stCondLst>
                                    <p:cond delay="0"/>
                                  </p:stCondLst>
                                  <p:childTnLst>
                                    <p:set>
                                      <p:cBhvr>
                                        <p:cTn id="233" dur="1" fill="hold">
                                          <p:stCondLst>
                                            <p:cond delay="0"/>
                                          </p:stCondLst>
                                        </p:cTn>
                                        <p:tgtEl>
                                          <p:spTgt spid="509008"/>
                                        </p:tgtEl>
                                        <p:attrNameLst>
                                          <p:attrName>style.visibility</p:attrName>
                                        </p:attrNameLst>
                                      </p:cBhvr>
                                      <p:to>
                                        <p:strVal val="hidden"/>
                                      </p:to>
                                    </p:set>
                                  </p:childTnLst>
                                </p:cTn>
                              </p:par>
                              <p:par>
                                <p:cTn id="234" presetID="1" presetClass="exit" presetSubtype="0" fill="hold" grpId="3" nodeType="withEffect">
                                  <p:stCondLst>
                                    <p:cond delay="0"/>
                                  </p:stCondLst>
                                  <p:childTnLst>
                                    <p:set>
                                      <p:cBhvr>
                                        <p:cTn id="235" dur="1" fill="hold">
                                          <p:stCondLst>
                                            <p:cond delay="0"/>
                                          </p:stCondLst>
                                        </p:cTn>
                                        <p:tgtEl>
                                          <p:spTgt spid="509006"/>
                                        </p:tgtEl>
                                        <p:attrNameLst>
                                          <p:attrName>style.visibility</p:attrName>
                                        </p:attrNameLst>
                                      </p:cBhvr>
                                      <p:to>
                                        <p:strVal val="hidden"/>
                                      </p:to>
                                    </p:set>
                                  </p:childTnLst>
                                </p:cTn>
                              </p:par>
                            </p:childTnLst>
                          </p:cTn>
                        </p:par>
                        <p:par>
                          <p:cTn id="236" fill="hold" nodeType="afterGroup">
                            <p:stCondLst>
                              <p:cond delay="0"/>
                            </p:stCondLst>
                            <p:childTnLst>
                              <p:par>
                                <p:cTn id="237" presetID="1" presetClass="entr" presetSubtype="0" fill="hold" grpId="3" nodeType="afterEffect">
                                  <p:stCondLst>
                                    <p:cond delay="0"/>
                                  </p:stCondLst>
                                  <p:childTnLst>
                                    <p:set>
                                      <p:cBhvr>
                                        <p:cTn id="238" dur="1" fill="hold">
                                          <p:stCondLst>
                                            <p:cond delay="0"/>
                                          </p:stCondLst>
                                        </p:cTn>
                                        <p:tgtEl>
                                          <p:spTgt spid="508965"/>
                                        </p:tgtEl>
                                        <p:attrNameLst>
                                          <p:attrName>style.visibility</p:attrName>
                                        </p:attrNameLst>
                                      </p:cBhvr>
                                      <p:to>
                                        <p:strVal val="visible"/>
                                      </p:to>
                                    </p:set>
                                  </p:childTnLst>
                                </p:cTn>
                              </p:par>
                              <p:par>
                                <p:cTn id="239" presetID="1" presetClass="entr" presetSubtype="0" fill="hold" grpId="3" nodeType="withEffect">
                                  <p:stCondLst>
                                    <p:cond delay="0"/>
                                  </p:stCondLst>
                                  <p:childTnLst>
                                    <p:set>
                                      <p:cBhvr>
                                        <p:cTn id="240" dur="1" fill="hold">
                                          <p:stCondLst>
                                            <p:cond delay="0"/>
                                          </p:stCondLst>
                                        </p:cTn>
                                        <p:tgtEl>
                                          <p:spTgt spid="508964"/>
                                        </p:tgtEl>
                                        <p:attrNameLst>
                                          <p:attrName>style.visibility</p:attrName>
                                        </p:attrNameLst>
                                      </p:cBhvr>
                                      <p:to>
                                        <p:strVal val="visible"/>
                                      </p:to>
                                    </p:set>
                                  </p:childTnLst>
                                </p:cTn>
                              </p:par>
                            </p:childTnLst>
                          </p:cTn>
                        </p:par>
                      </p:childTnLst>
                    </p:cTn>
                  </p:par>
                  <p:par>
                    <p:cTn id="241" fill="hold" nodeType="clickPar">
                      <p:stCondLst>
                        <p:cond delay="indefinite"/>
                      </p:stCondLst>
                      <p:childTnLst>
                        <p:par>
                          <p:cTn id="242" fill="hold" nodeType="withGroup">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508999"/>
                                        </p:tgtEl>
                                        <p:attrNameLst>
                                          <p:attrName>style.visibility</p:attrName>
                                        </p:attrNameLst>
                                      </p:cBhvr>
                                      <p:to>
                                        <p:strVal val="hidden"/>
                                      </p:to>
                                    </p:set>
                                  </p:childTnLst>
                                </p:cTn>
                              </p:par>
                              <p:par>
                                <p:cTn id="245" presetID="1" presetClass="exit" presetSubtype="0" fill="hold" grpId="0" nodeType="withEffect">
                                  <p:stCondLst>
                                    <p:cond delay="0"/>
                                  </p:stCondLst>
                                  <p:childTnLst>
                                    <p:set>
                                      <p:cBhvr>
                                        <p:cTn id="246" dur="1" fill="hold">
                                          <p:stCondLst>
                                            <p:cond delay="0"/>
                                          </p:stCondLst>
                                        </p:cTn>
                                        <p:tgtEl>
                                          <p:spTgt spid="509001"/>
                                        </p:tgtEl>
                                        <p:attrNameLst>
                                          <p:attrName>style.visibility</p:attrName>
                                        </p:attrNameLst>
                                      </p:cBhvr>
                                      <p:to>
                                        <p:strVal val="hidden"/>
                                      </p:to>
                                    </p:set>
                                  </p:childTnLst>
                                </p:cTn>
                              </p:par>
                              <p:par>
                                <p:cTn id="247" presetID="1" presetClass="exit" presetSubtype="0" fill="hold" grpId="1" nodeType="withEffect">
                                  <p:stCondLst>
                                    <p:cond delay="0"/>
                                  </p:stCondLst>
                                  <p:childTnLst>
                                    <p:set>
                                      <p:cBhvr>
                                        <p:cTn id="248" dur="1" fill="hold">
                                          <p:stCondLst>
                                            <p:cond delay="0"/>
                                          </p:stCondLst>
                                        </p:cTn>
                                        <p:tgtEl>
                                          <p:spTgt spid="509002"/>
                                        </p:tgtEl>
                                        <p:attrNameLst>
                                          <p:attrName>style.visibility</p:attrName>
                                        </p:attrNameLst>
                                      </p:cBhvr>
                                      <p:to>
                                        <p:strVal val="hidden"/>
                                      </p:to>
                                    </p:set>
                                  </p:childTnLst>
                                </p:cTn>
                              </p:par>
                              <p:par>
                                <p:cTn id="249" presetID="1" presetClass="entr" presetSubtype="0" fill="hold" grpId="0" nodeType="withEffect">
                                  <p:stCondLst>
                                    <p:cond delay="0"/>
                                  </p:stCondLst>
                                  <p:childTnLst>
                                    <p:set>
                                      <p:cBhvr>
                                        <p:cTn id="250" dur="1" fill="hold">
                                          <p:stCondLst>
                                            <p:cond delay="0"/>
                                          </p:stCondLst>
                                        </p:cTn>
                                        <p:tgtEl>
                                          <p:spTgt spid="509005"/>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509003"/>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509004"/>
                                        </p:tgtEl>
                                        <p:attrNameLst>
                                          <p:attrName>style.visibility</p:attrName>
                                        </p:attrNameLst>
                                      </p:cBhvr>
                                      <p:to>
                                        <p:strVal val="visible"/>
                                      </p:to>
                                    </p:se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1" presetClass="exit" presetSubtype="0" fill="hold" grpId="2" nodeType="clickEffect">
                                  <p:stCondLst>
                                    <p:cond delay="0"/>
                                  </p:stCondLst>
                                  <p:childTnLst>
                                    <p:set>
                                      <p:cBhvr>
                                        <p:cTn id="258" dur="1" fill="hold">
                                          <p:stCondLst>
                                            <p:cond delay="0"/>
                                          </p:stCondLst>
                                        </p:cTn>
                                        <p:tgtEl>
                                          <p:spTgt spid="508973"/>
                                        </p:tgtEl>
                                        <p:attrNameLst>
                                          <p:attrName>style.visibility</p:attrName>
                                        </p:attrNameLst>
                                      </p:cBhvr>
                                      <p:to>
                                        <p:strVal val="hidden"/>
                                      </p:to>
                                    </p:se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0" presetClass="path" presetSubtype="0" accel="50000" decel="50000" fill="hold" grpId="0" nodeType="clickEffect">
                                  <p:stCondLst>
                                    <p:cond delay="0"/>
                                  </p:stCondLst>
                                  <p:childTnLst>
                                    <p:animMotion origin="layout" path="M 0.07343 0.03215 L 0.30468 0.46009 " pathEditMode="relative" rAng="0" ptsTypes="AA">
                                      <p:cBhvr>
                                        <p:cTn id="262" dur="500" fill="hold"/>
                                        <p:tgtEl>
                                          <p:spTgt spid="508974"/>
                                        </p:tgtEl>
                                        <p:attrNameLst>
                                          <p:attrName>ppt_x</p:attrName>
                                          <p:attrName>ppt_y</p:attrName>
                                        </p:attrNameLst>
                                      </p:cBhvr>
                                      <p:rCtr x="11600" y="21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63" grpId="0"/>
      <p:bldP spid="508963" grpId="1"/>
      <p:bldP spid="508964" grpId="0" animBg="1"/>
      <p:bldP spid="508964" grpId="1" animBg="1"/>
      <p:bldP spid="508964" grpId="2" animBg="1"/>
      <p:bldP spid="508964" grpId="3" animBg="1"/>
      <p:bldP spid="508965" grpId="0"/>
      <p:bldP spid="508965" grpId="1"/>
      <p:bldP spid="508965" grpId="2"/>
      <p:bldP spid="508965" grpId="3"/>
      <p:bldP spid="508966" grpId="0"/>
      <p:bldP spid="508966" grpId="1"/>
      <p:bldP spid="508966" grpId="2"/>
      <p:bldP spid="508967" grpId="0"/>
      <p:bldP spid="508967" grpId="1"/>
      <p:bldP spid="508967" grpId="2"/>
      <p:bldP spid="508968" grpId="0"/>
      <p:bldP spid="508968" grpId="1"/>
      <p:bldP spid="508968" grpId="2"/>
      <p:bldP spid="508969" grpId="0"/>
      <p:bldP spid="508969" grpId="1"/>
      <p:bldP spid="508969" grpId="2"/>
      <p:bldP spid="508970" grpId="0"/>
      <p:bldP spid="508970" grpId="1"/>
      <p:bldP spid="508970" grpId="2"/>
      <p:bldP spid="508971" grpId="0"/>
      <p:bldP spid="508972" grpId="0"/>
      <p:bldP spid="508972" grpId="1"/>
      <p:bldP spid="508972" grpId="2"/>
      <p:bldP spid="508973" grpId="0"/>
      <p:bldP spid="508973" grpId="1"/>
      <p:bldP spid="508973" grpId="2"/>
      <p:bldP spid="508974" grpId="0"/>
      <p:bldP spid="508974" grpId="1"/>
      <p:bldP spid="508979" grpId="0"/>
      <p:bldP spid="508980" grpId="0"/>
      <p:bldP spid="508982" grpId="0"/>
      <p:bldP spid="508984" grpId="0"/>
      <p:bldP spid="508984" grpId="1"/>
      <p:bldP spid="508985" grpId="0"/>
      <p:bldP spid="508985" grpId="1"/>
      <p:bldP spid="508986" grpId="0"/>
      <p:bldP spid="508986" grpId="1"/>
      <p:bldP spid="508987" grpId="0"/>
      <p:bldP spid="508987" grpId="1"/>
      <p:bldP spid="508991" grpId="0" animBg="1"/>
      <p:bldP spid="508991" grpId="1" animBg="1"/>
      <p:bldP spid="508991" grpId="2" animBg="1"/>
      <p:bldP spid="508991" grpId="3" animBg="1"/>
      <p:bldP spid="508992" grpId="0"/>
      <p:bldP spid="508992" grpId="1"/>
      <p:bldP spid="508993" grpId="0"/>
      <p:bldP spid="508993" grpId="1"/>
      <p:bldP spid="508994" grpId="0"/>
      <p:bldP spid="508994" grpId="1"/>
      <p:bldP spid="508995" grpId="0"/>
      <p:bldP spid="508995" grpId="1"/>
      <p:bldP spid="508996" grpId="0"/>
      <p:bldP spid="508996" grpId="1"/>
      <p:bldP spid="508997" grpId="0"/>
      <p:bldP spid="508997" grpId="1"/>
      <p:bldP spid="508998" grpId="0"/>
      <p:bldP spid="508998" grpId="1"/>
      <p:bldP spid="508999" grpId="0"/>
      <p:bldP spid="508999" grpId="1"/>
      <p:bldP spid="509000" grpId="0"/>
      <p:bldP spid="509000" grpId="1"/>
      <p:bldP spid="509001" grpId="0"/>
      <p:bldP spid="509001" grpId="1"/>
      <p:bldP spid="509002" grpId="0"/>
      <p:bldP spid="509002" grpId="1"/>
      <p:bldP spid="509003" grpId="0"/>
      <p:bldP spid="509004" grpId="0"/>
      <p:bldP spid="509005" grpId="0"/>
      <p:bldP spid="509006" grpId="0" animBg="1"/>
      <p:bldP spid="509006" grpId="1" animBg="1"/>
      <p:bldP spid="509006" grpId="2" animBg="1"/>
      <p:bldP spid="509006" grpId="3" animBg="1"/>
      <p:bldP spid="509007" grpId="0"/>
      <p:bldP spid="509007" grpId="1"/>
      <p:bldP spid="509008" grpId="0"/>
      <p:bldP spid="509008"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STFM Pros and Cons</a:t>
            </a:r>
            <a:endParaRPr lang="en-US" dirty="0"/>
          </a:p>
        </p:txBody>
      </p:sp>
      <p:sp>
        <p:nvSpPr>
          <p:cNvPr id="3" name="Content Placeholder 2"/>
          <p:cNvSpPr>
            <a:spLocks noGrp="1"/>
          </p:cNvSpPr>
          <p:nvPr>
            <p:ph idx="1"/>
          </p:nvPr>
        </p:nvSpPr>
        <p:spPr/>
        <p:txBody>
          <a:bodyPr/>
          <a:lstStyle/>
          <a:p>
            <a:r>
              <a:rPr lang="en-US" dirty="0" smtClean="0"/>
              <a:t>Upsides: </a:t>
            </a:r>
          </a:p>
          <a:p>
            <a:pPr lvl="1"/>
            <a:r>
              <a:rPr lang="en-US" dirty="0" smtClean="0"/>
              <a:t>First work on fair multi-core memory scheduling</a:t>
            </a:r>
          </a:p>
          <a:p>
            <a:pPr lvl="1"/>
            <a:r>
              <a:rPr lang="en-US" dirty="0" smtClean="0"/>
              <a:t>Good at providing fairness</a:t>
            </a:r>
          </a:p>
          <a:p>
            <a:pPr lvl="1"/>
            <a:r>
              <a:rPr lang="en-US" dirty="0" smtClean="0"/>
              <a:t>Being fair improves performance </a:t>
            </a:r>
          </a:p>
          <a:p>
            <a:endParaRPr lang="en-US" dirty="0" smtClean="0"/>
          </a:p>
          <a:p>
            <a:r>
              <a:rPr lang="en-US" dirty="0" smtClean="0"/>
              <a:t>Downsides:</a:t>
            </a:r>
          </a:p>
          <a:p>
            <a:pPr lvl="1"/>
            <a:r>
              <a:rPr lang="en-US" dirty="0" smtClean="0"/>
              <a:t>Does not handle all types of interference</a:t>
            </a:r>
          </a:p>
          <a:p>
            <a:pPr lvl="1"/>
            <a:r>
              <a:rPr lang="en-US" dirty="0" smtClean="0"/>
              <a:t>Somewhat complex to implement</a:t>
            </a:r>
          </a:p>
          <a:p>
            <a:pPr lvl="1"/>
            <a:r>
              <a:rPr lang="en-US" dirty="0" smtClean="0"/>
              <a:t>Slowdown estimations can be incorrect</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37</a:t>
            </a:fld>
            <a:endParaRPr lang="en-US"/>
          </a:p>
        </p:txBody>
      </p:sp>
    </p:spTree>
    <p:extLst>
      <p:ext uri="{BB962C8B-B14F-4D97-AF65-F5344CB8AC3E}">
        <p14:creationId xmlns:p14="http://schemas.microsoft.com/office/powerpoint/2010/main" val="40467987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28805"/>
            <a:ext cx="8428037" cy="822325"/>
          </a:xfrm>
        </p:spPr>
        <p:txBody>
          <a:bodyPr/>
          <a:lstStyle/>
          <a:p>
            <a:pPr algn="ctr" eaLnBrk="1" hangingPunct="1"/>
            <a:r>
              <a:rPr lang="en-US" sz="4000" dirty="0">
                <a:latin typeface="Garamond" charset="0"/>
              </a:rPr>
              <a:t>Parallelism-Aware Batch Scheduling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087071" y="4293096"/>
            <a:ext cx="6949568" cy="1498967"/>
          </a:xfrm>
          <a:prstGeom prst="rect">
            <a:avLst/>
          </a:prstGeom>
          <a:noFill/>
        </p:spPr>
        <p:txBody>
          <a:bodyPr wrap="none" lIns="91416" tIns="45709" rIns="91416" bIns="45709" rtlCol="0">
            <a:spAutoFit/>
          </a:bodyPr>
          <a:lstStyle/>
          <a:p>
            <a:pPr algn="ctr"/>
            <a:r>
              <a:rPr lang="en-US" u="sng" dirty="0"/>
              <a:t>Onur Mutlu</a:t>
            </a:r>
            <a:r>
              <a:rPr lang="en-US" dirty="0"/>
              <a:t> and Thomas Moscibroda, </a:t>
            </a:r>
            <a:br>
              <a:rPr lang="en-US" dirty="0"/>
            </a:br>
            <a:r>
              <a:rPr lang="en-US" b="1" dirty="0">
                <a:hlinkClick r:id="rId3"/>
              </a:rPr>
              <a:t>"Parallelism-Aware Batch Scheduling: Enhancing both </a:t>
            </a:r>
            <a:endParaRPr lang="en-US" b="1" dirty="0" smtClean="0">
              <a:hlinkClick r:id="rId3"/>
            </a:endParaRPr>
          </a:p>
          <a:p>
            <a:pPr algn="ctr"/>
            <a:r>
              <a:rPr lang="en-US" b="1" dirty="0" smtClean="0">
                <a:hlinkClick r:id="rId3"/>
              </a:rPr>
              <a:t>Performance </a:t>
            </a:r>
            <a:r>
              <a:rPr lang="en-US" b="1" dirty="0">
                <a:hlinkClick r:id="rId3"/>
              </a:rPr>
              <a:t>and Fairness of Shared DRAM </a:t>
            </a:r>
            <a:r>
              <a:rPr lang="en-US" b="1" dirty="0" smtClean="0">
                <a:hlinkClick r:id="rId3"/>
              </a:rPr>
              <a:t>Systems</a:t>
            </a:r>
            <a:r>
              <a:rPr lang="en-US" b="1" dirty="0" smtClean="0">
                <a:hlinkClick r:id="rId4"/>
              </a:rPr>
              <a:t>”</a:t>
            </a:r>
            <a:r>
              <a:rPr lang="en-US" dirty="0"/>
              <a:t/>
            </a:r>
            <a:br>
              <a:rPr lang="en-US" dirty="0"/>
            </a:br>
            <a:r>
              <a:rPr lang="en-US" i="1" dirty="0" smtClean="0">
                <a:hlinkClick r:id="rId4"/>
              </a:rPr>
              <a:t>35th </a:t>
            </a:r>
            <a:r>
              <a:rPr lang="en-US" i="1" dirty="0">
                <a:hlinkClick r:id="rId4"/>
              </a:rPr>
              <a:t>International Symposium on Computer Architecture</a:t>
            </a:r>
            <a:r>
              <a:rPr lang="en-US" i="1" dirty="0"/>
              <a:t> (</a:t>
            </a:r>
            <a:r>
              <a:rPr lang="en-US" b="1" i="1" dirty="0"/>
              <a:t>ISCA</a:t>
            </a:r>
            <a:r>
              <a:rPr lang="en-US" i="1" dirty="0"/>
              <a:t>)</a:t>
            </a:r>
            <a:r>
              <a:rPr lang="en-US" dirty="0"/>
              <a:t>, </a:t>
            </a:r>
            <a:endParaRPr lang="en-US" dirty="0" smtClean="0"/>
          </a:p>
          <a:p>
            <a:pPr algn="ctr"/>
            <a:r>
              <a:rPr lang="en-US" dirty="0" smtClean="0"/>
              <a:t>pages </a:t>
            </a:r>
            <a:r>
              <a:rPr lang="en-US" dirty="0"/>
              <a:t>63-74, Beijing, China, June 2008. </a:t>
            </a:r>
            <a:r>
              <a:rPr lang="en-US" dirty="0">
                <a:hlinkClick r:id="rId5"/>
              </a:rPr>
              <a:t>Slides (ppt)</a:t>
            </a:r>
            <a:endParaRPr lang="en-US" dirty="0"/>
          </a:p>
        </p:txBody>
      </p:sp>
      <p:sp>
        <p:nvSpPr>
          <p:cNvPr id="5" name="TextBox 4"/>
          <p:cNvSpPr txBox="1"/>
          <p:nvPr/>
        </p:nvSpPr>
        <p:spPr>
          <a:xfrm>
            <a:off x="6516217" y="6381328"/>
            <a:ext cx="2583156" cy="373659"/>
          </a:xfrm>
          <a:prstGeom prst="rect">
            <a:avLst/>
          </a:prstGeom>
          <a:noFill/>
        </p:spPr>
        <p:txBody>
          <a:bodyPr wrap="none" lIns="91416" tIns="45709" rIns="91416" bIns="45709" rtlCol="0">
            <a:spAutoFit/>
          </a:bodyPr>
          <a:lstStyle/>
          <a:p>
            <a:r>
              <a:rPr lang="en-US" dirty="0" smtClean="0">
                <a:hlinkClick r:id="rId6" action="ppaction://hlinkpres?slideindex=1&amp;slidetitle="/>
              </a:rPr>
              <a:t>PAR-BS ISCA 2008 Talk</a:t>
            </a:r>
            <a:endParaRPr lang="en-US" dirty="0"/>
          </a:p>
        </p:txBody>
      </p:sp>
    </p:spTree>
    <p:extLst>
      <p:ext uri="{BB962C8B-B14F-4D97-AF65-F5344CB8AC3E}">
        <p14:creationId xmlns:p14="http://schemas.microsoft.com/office/powerpoint/2010/main" val="16213816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a:latin typeface="Garamond" charset="0"/>
              </a:rPr>
              <a:t>Another Problem due to Interference</a:t>
            </a:r>
          </a:p>
        </p:txBody>
      </p:sp>
      <p:sp>
        <p:nvSpPr>
          <p:cNvPr id="14339" name="Content Placeholder 2"/>
          <p:cNvSpPr>
            <a:spLocks noGrp="1"/>
          </p:cNvSpPr>
          <p:nvPr>
            <p:ph idx="1"/>
          </p:nvPr>
        </p:nvSpPr>
        <p:spPr>
          <a:xfrm>
            <a:off x="228600" y="1371600"/>
            <a:ext cx="8801100" cy="4876800"/>
          </a:xfrm>
        </p:spPr>
        <p:txBody>
          <a:bodyPr/>
          <a:lstStyle/>
          <a:p>
            <a:pPr eaLnBrk="1" hangingPunct="1"/>
            <a:r>
              <a:rPr lang="en-US">
                <a:latin typeface="Tahoma" charset="0"/>
              </a:rPr>
              <a:t>Processors try to </a:t>
            </a:r>
            <a:r>
              <a:rPr lang="en-US">
                <a:solidFill>
                  <a:srgbClr val="0000FF"/>
                </a:solidFill>
                <a:latin typeface="Tahoma" charset="0"/>
              </a:rPr>
              <a:t>tolerate the latency of DRAM requests </a:t>
            </a:r>
            <a:r>
              <a:rPr lang="en-US">
                <a:latin typeface="Tahoma" charset="0"/>
              </a:rPr>
              <a:t>by generating </a:t>
            </a:r>
            <a:r>
              <a:rPr lang="en-US">
                <a:solidFill>
                  <a:srgbClr val="0000FF"/>
                </a:solidFill>
                <a:latin typeface="Tahoma" charset="0"/>
              </a:rPr>
              <a:t>multiple outstanding requests</a:t>
            </a:r>
          </a:p>
          <a:p>
            <a:pPr lvl="1" eaLnBrk="1" hangingPunct="1"/>
            <a:r>
              <a:rPr lang="en-US" sz="2000">
                <a:latin typeface="Tahoma" charset="0"/>
                <a:ea typeface="ＭＳ Ｐゴシック" charset="0"/>
              </a:rPr>
              <a:t>Memory-Level Parallelism (MLP) </a:t>
            </a:r>
            <a:endParaRPr lang="en-US" sz="2000">
              <a:solidFill>
                <a:srgbClr val="0000FF"/>
              </a:solidFill>
              <a:latin typeface="Tahoma" charset="0"/>
              <a:ea typeface="ＭＳ Ｐゴシック" charset="0"/>
            </a:endParaRPr>
          </a:p>
          <a:p>
            <a:pPr lvl="1" eaLnBrk="1" hangingPunct="1"/>
            <a:r>
              <a:rPr lang="en-US" sz="2000">
                <a:latin typeface="Tahoma" charset="0"/>
                <a:ea typeface="ＭＳ Ｐゴシック" charset="0"/>
              </a:rPr>
              <a:t>Out-of-order execution, non-blocking caches, runahead execution</a:t>
            </a:r>
          </a:p>
          <a:p>
            <a:pPr lvl="1" eaLnBrk="1" hangingPunct="1">
              <a:buFont typeface="Wingdings" charset="0"/>
              <a:buNone/>
            </a:pPr>
            <a:endParaRPr lang="en-US">
              <a:latin typeface="Tahoma" charset="0"/>
              <a:ea typeface="ＭＳ Ｐゴシック" charset="0"/>
            </a:endParaRPr>
          </a:p>
          <a:p>
            <a:pPr eaLnBrk="1" hangingPunct="1"/>
            <a:r>
              <a:rPr lang="en-US">
                <a:latin typeface="Tahoma" charset="0"/>
              </a:rPr>
              <a:t>Effective </a:t>
            </a:r>
            <a:r>
              <a:rPr lang="en-US">
                <a:solidFill>
                  <a:srgbClr val="0000FF"/>
                </a:solidFill>
                <a:latin typeface="Tahoma" charset="0"/>
              </a:rPr>
              <a:t>only if the DRAM controller actually services </a:t>
            </a:r>
            <a:r>
              <a:rPr lang="en-US">
                <a:latin typeface="Tahoma" charset="0"/>
              </a:rPr>
              <a:t>the multiple requests </a:t>
            </a:r>
            <a:r>
              <a:rPr lang="en-US">
                <a:solidFill>
                  <a:srgbClr val="0000FF"/>
                </a:solidFill>
                <a:latin typeface="Tahoma" charset="0"/>
              </a:rPr>
              <a:t>in parallel in DRAM banks</a:t>
            </a:r>
          </a:p>
          <a:p>
            <a:pPr eaLnBrk="1" hangingPunct="1">
              <a:buFont typeface="Wingdings" charset="0"/>
              <a:buNone/>
            </a:pPr>
            <a:endParaRPr lang="en-US">
              <a:latin typeface="Tahoma" charset="0"/>
            </a:endParaRPr>
          </a:p>
          <a:p>
            <a:pPr eaLnBrk="1" hangingPunct="1"/>
            <a:r>
              <a:rPr lang="en-US">
                <a:latin typeface="Tahoma" charset="0"/>
              </a:rPr>
              <a:t>Multiple threads share the DRAM controller</a:t>
            </a:r>
          </a:p>
          <a:p>
            <a:pPr eaLnBrk="1" hangingPunct="1"/>
            <a:r>
              <a:rPr lang="en-US">
                <a:latin typeface="Tahoma" charset="0"/>
              </a:rPr>
              <a:t>DRAM controllers are not aware of a thread</a:t>
            </a:r>
            <a:r>
              <a:rPr lang="ja-JP" altLang="en-US">
                <a:latin typeface="Tahoma" charset="0"/>
              </a:rPr>
              <a:t>’</a:t>
            </a:r>
            <a:r>
              <a:rPr lang="en-US" altLang="ja-JP">
                <a:latin typeface="Tahoma" charset="0"/>
              </a:rPr>
              <a:t>s MLP</a:t>
            </a:r>
          </a:p>
          <a:p>
            <a:pPr lvl="1" eaLnBrk="1" hangingPunct="1"/>
            <a:r>
              <a:rPr lang="en-US" sz="2000">
                <a:latin typeface="Tahoma" charset="0"/>
                <a:ea typeface="ＭＳ Ｐゴシック" charset="0"/>
              </a:rPr>
              <a:t>Can service</a:t>
            </a:r>
            <a:r>
              <a:rPr lang="en-US" sz="2000">
                <a:solidFill>
                  <a:srgbClr val="FF0000"/>
                </a:solidFill>
                <a:latin typeface="Tahoma" charset="0"/>
                <a:ea typeface="ＭＳ Ｐゴシック" charset="0"/>
              </a:rPr>
              <a:t> </a:t>
            </a:r>
            <a:r>
              <a:rPr lang="en-US" sz="2000">
                <a:latin typeface="Tahoma" charset="0"/>
                <a:ea typeface="ＭＳ Ｐゴシック" charset="0"/>
              </a:rPr>
              <a:t>each thread</a:t>
            </a:r>
            <a:r>
              <a:rPr lang="ja-JP" altLang="en-US" sz="2000">
                <a:latin typeface="Tahoma" charset="0"/>
                <a:ea typeface="ＭＳ Ｐゴシック" charset="0"/>
              </a:rPr>
              <a:t>’</a:t>
            </a:r>
            <a:r>
              <a:rPr lang="en-US" altLang="ja-JP" sz="2000">
                <a:latin typeface="Tahoma" charset="0"/>
                <a:ea typeface="ＭＳ Ｐゴシック" charset="0"/>
              </a:rPr>
              <a:t>s outstanding requests </a:t>
            </a:r>
            <a:r>
              <a:rPr lang="en-US" altLang="ja-JP" sz="2000">
                <a:solidFill>
                  <a:srgbClr val="FF0000"/>
                </a:solidFill>
                <a:latin typeface="Tahoma" charset="0"/>
                <a:ea typeface="ＭＳ Ｐゴシック" charset="0"/>
              </a:rPr>
              <a:t>serially, not in parallel</a:t>
            </a:r>
          </a:p>
          <a:p>
            <a:pPr lvl="1" eaLnBrk="1" hangingPunct="1">
              <a:buFont typeface="Wingdings" charset="0"/>
              <a:buNone/>
            </a:pPr>
            <a:endParaRPr lang="en-US">
              <a:latin typeface="Tahoma" charset="0"/>
              <a:ea typeface="ＭＳ Ｐゴシック" charset="0"/>
            </a:endParaRPr>
          </a:p>
          <a:p>
            <a:pPr lvl="1" eaLnBrk="1" hangingPunct="1"/>
            <a:endParaRPr lang="en-US">
              <a:latin typeface="Tahoma" charset="0"/>
              <a:ea typeface="ＭＳ Ｐゴシック" charset="0"/>
            </a:endParaRPr>
          </a:p>
        </p:txBody>
      </p:sp>
      <p:sp>
        <p:nvSpPr>
          <p:cNvPr id="808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C2948F-2015-5745-AE69-6377978F5DC1}" type="slidenum">
              <a:rPr lang="en-US" sz="1600">
                <a:solidFill>
                  <a:srgbClr val="000000"/>
                </a:solidFill>
                <a:latin typeface="Garamond" charset="0"/>
                <a:cs typeface="Arial" charset="0"/>
              </a:rPr>
              <a:pPr eaLnBrk="1" hangingPunct="1"/>
              <a:t>39</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4404764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a:latin typeface="Garamond" charset="0"/>
              </a:rPr>
              <a:t>Unfair Slowdowns due to Interference</a:t>
            </a:r>
          </a:p>
        </p:txBody>
      </p:sp>
      <p:graphicFrame>
        <p:nvGraphicFramePr>
          <p:cNvPr id="15362" name="Content Placeholder 4"/>
          <p:cNvGraphicFramePr>
            <a:graphicFrameLocks noGrp="1"/>
          </p:cNvGraphicFramePr>
          <p:nvPr>
            <p:ph idx="1"/>
            <p:extLst>
              <p:ext uri="{D42A27DB-BD31-4B8C-83A1-F6EECF244321}">
                <p14:modId xmlns:p14="http://schemas.microsoft.com/office/powerpoint/2010/main" val="1332580894"/>
              </p:ext>
            </p:extLst>
          </p:nvPr>
        </p:nvGraphicFramePr>
        <p:xfrm>
          <a:off x="228600" y="1025545"/>
          <a:ext cx="8610600" cy="4876800"/>
        </p:xfrm>
        <a:graphic>
          <a:graphicData uri="http://schemas.openxmlformats.org/presentationml/2006/ole">
            <mc:AlternateContent xmlns:mc="http://schemas.openxmlformats.org/markup-compatibility/2006">
              <mc:Choice xmlns:v="urn:schemas-microsoft-com:vml" Requires="v">
                <p:oleObj spid="_x0000_s577606" name="Worksheet" r:id="rId4" imgW="8608298" imgH="4877223" progId="Excel.Sheet.8">
                  <p:embed/>
                </p:oleObj>
              </mc:Choice>
              <mc:Fallback>
                <p:oleObj name="Worksheet" r:id="rId4" imgW="8608298" imgH="487722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025545"/>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a:cxnSpLocks noChangeShapeType="1"/>
          </p:cNvCxnSpPr>
          <p:nvPr/>
        </p:nvCxnSpPr>
        <p:spPr bwMode="auto">
          <a:xfrm rot="5400000">
            <a:off x="2773363" y="3178195"/>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1817688" y="2511445"/>
            <a:ext cx="33766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2000" b="1" dirty="0">
                <a:solidFill>
                  <a:srgbClr val="FF0000"/>
                </a:solidFill>
                <a:cs typeface="Arial" charset="0"/>
              </a:rPr>
              <a:t>Memory Performance Hog</a:t>
            </a:r>
          </a:p>
        </p:txBody>
      </p:sp>
      <p:cxnSp>
        <p:nvCxnSpPr>
          <p:cNvPr id="11" name="Straight Arrow Connector 10"/>
          <p:cNvCxnSpPr>
            <a:cxnSpLocks noChangeShapeType="1"/>
          </p:cNvCxnSpPr>
          <p:nvPr/>
        </p:nvCxnSpPr>
        <p:spPr bwMode="auto">
          <a:xfrm rot="5400000">
            <a:off x="3463926" y="3560782"/>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 name="Text Box 11"/>
          <p:cNvSpPr txBox="1">
            <a:spLocks noChangeArrowheads="1"/>
          </p:cNvSpPr>
          <p:nvPr/>
        </p:nvSpPr>
        <p:spPr bwMode="auto">
          <a:xfrm>
            <a:off x="3371851" y="2803545"/>
            <a:ext cx="16494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2000" b="1" dirty="0">
                <a:solidFill>
                  <a:srgbClr val="FF0000"/>
                </a:solidFill>
                <a:cs typeface="Arial" charset="0"/>
              </a:rPr>
              <a:t>Low priority</a:t>
            </a:r>
          </a:p>
        </p:txBody>
      </p:sp>
      <p:sp>
        <p:nvSpPr>
          <p:cNvPr id="15" name="Text Box 11"/>
          <p:cNvSpPr txBox="1">
            <a:spLocks noChangeArrowheads="1"/>
          </p:cNvSpPr>
          <p:nvPr/>
        </p:nvSpPr>
        <p:spPr bwMode="auto">
          <a:xfrm>
            <a:off x="7035800" y="1285349"/>
            <a:ext cx="18049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2000" b="1" dirty="0">
                <a:solidFill>
                  <a:srgbClr val="FF0000"/>
                </a:solidFill>
                <a:cs typeface="Arial" charset="0"/>
              </a:rPr>
              <a:t>High priority</a:t>
            </a:r>
          </a:p>
        </p:txBody>
      </p:sp>
      <p:cxnSp>
        <p:nvCxnSpPr>
          <p:cNvPr id="20" name="Straight Arrow Connector 19"/>
          <p:cNvCxnSpPr>
            <a:cxnSpLocks noChangeShapeType="1"/>
          </p:cNvCxnSpPr>
          <p:nvPr/>
        </p:nvCxnSpPr>
        <p:spPr bwMode="auto">
          <a:xfrm flipH="1">
            <a:off x="7554914" y="1685402"/>
            <a:ext cx="113430" cy="478381"/>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5369" name="TextBox 13"/>
          <p:cNvSpPr txBox="1">
            <a:spLocks noChangeArrowheads="1"/>
          </p:cNvSpPr>
          <p:nvPr/>
        </p:nvSpPr>
        <p:spPr bwMode="auto">
          <a:xfrm>
            <a:off x="2754314" y="5715025"/>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cs typeface="Arial" charset="0"/>
              </a:rPr>
              <a:t>(Core 0)</a:t>
            </a:r>
          </a:p>
        </p:txBody>
      </p:sp>
      <p:sp>
        <p:nvSpPr>
          <p:cNvPr id="15370" name="TextBox 15"/>
          <p:cNvSpPr txBox="1">
            <a:spLocks noChangeArrowheads="1"/>
          </p:cNvSpPr>
          <p:nvPr/>
        </p:nvSpPr>
        <p:spPr bwMode="auto">
          <a:xfrm>
            <a:off x="6469064" y="5713437"/>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cs typeface="Arial" charset="0"/>
              </a:rPr>
              <a:t>(Core 1)</a:t>
            </a:r>
          </a:p>
        </p:txBody>
      </p:sp>
      <p:sp>
        <p:nvSpPr>
          <p:cNvPr id="15371" name="Line 14"/>
          <p:cNvSpPr>
            <a:spLocks noChangeShapeType="1"/>
          </p:cNvSpPr>
          <p:nvPr/>
        </p:nvSpPr>
        <p:spPr bwMode="auto">
          <a:xfrm>
            <a:off x="1214438" y="4252932"/>
            <a:ext cx="74977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a:endParaRPr lang="en-US" dirty="0">
              <a:solidFill>
                <a:srgbClr val="000000"/>
              </a:solidFill>
              <a:latin typeface="Tahoma"/>
            </a:endParaRPr>
          </a:p>
        </p:txBody>
      </p:sp>
      <p:sp>
        <p:nvSpPr>
          <p:cNvPr id="15372" name="TextBox 13"/>
          <p:cNvSpPr txBox="1">
            <a:spLocks noChangeArrowheads="1"/>
          </p:cNvSpPr>
          <p:nvPr/>
        </p:nvSpPr>
        <p:spPr bwMode="auto">
          <a:xfrm>
            <a:off x="251520" y="6309320"/>
            <a:ext cx="7014913" cy="55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500" dirty="0">
                <a:solidFill>
                  <a:srgbClr val="000000"/>
                </a:solidFill>
                <a:latin typeface="Tahoma" charset="0"/>
              </a:rPr>
              <a:t>Moscibroda and Mutlu, </a:t>
            </a:r>
            <a:r>
              <a:rPr lang="ja-JP" altLang="en-US" sz="1500" dirty="0">
                <a:solidFill>
                  <a:srgbClr val="000000"/>
                </a:solidFill>
                <a:latin typeface="Tahoma" charset="0"/>
              </a:rPr>
              <a:t>“</a:t>
            </a:r>
            <a:r>
              <a:rPr lang="en-US" altLang="ja-JP" sz="1500" dirty="0">
                <a:solidFill>
                  <a:srgbClr val="0000FF"/>
                </a:solidFill>
                <a:latin typeface="Tahoma" charset="0"/>
              </a:rPr>
              <a:t>Memory performance attacks: Denial of memory service </a:t>
            </a:r>
          </a:p>
          <a:p>
            <a:pPr defTabSz="914165" eaLnBrk="1" hangingPunct="1"/>
            <a:r>
              <a:rPr lang="en-US" sz="1500" dirty="0">
                <a:solidFill>
                  <a:srgbClr val="0000FF"/>
                </a:solidFill>
                <a:latin typeface="Tahoma" charset="0"/>
              </a:rPr>
              <a:t>in multi-core systems</a:t>
            </a:r>
            <a:r>
              <a:rPr lang="en-US" sz="1500" dirty="0">
                <a:solidFill>
                  <a:srgbClr val="000000"/>
                </a:solidFill>
                <a:latin typeface="Tahoma" charset="0"/>
              </a:rPr>
              <a:t>,</a:t>
            </a:r>
            <a:r>
              <a:rPr lang="ja-JP" altLang="en-US" sz="1500" dirty="0">
                <a:solidFill>
                  <a:srgbClr val="000000"/>
                </a:solidFill>
                <a:latin typeface="Tahoma" charset="0"/>
              </a:rPr>
              <a:t>”</a:t>
            </a:r>
            <a:r>
              <a:rPr lang="en-US" altLang="ja-JP" sz="1500" dirty="0">
                <a:solidFill>
                  <a:srgbClr val="000000"/>
                </a:solidFill>
                <a:latin typeface="Tahoma" charset="0"/>
              </a:rPr>
              <a:t> USENIX Security 2007.</a:t>
            </a:r>
            <a:endParaRPr lang="en-US" sz="1500" dirty="0">
              <a:solidFill>
                <a:srgbClr val="000000"/>
              </a:solidFill>
              <a:cs typeface="Arial" charset="0"/>
            </a:endParaRPr>
          </a:p>
        </p:txBody>
      </p:sp>
      <p:sp>
        <p:nvSpPr>
          <p:cNvPr id="3" name="TextBox 2"/>
          <p:cNvSpPr txBox="1"/>
          <p:nvPr/>
        </p:nvSpPr>
        <p:spPr>
          <a:xfrm>
            <a:off x="2689382" y="5433142"/>
            <a:ext cx="1040228" cy="654986"/>
          </a:xfrm>
          <a:prstGeom prst="rect">
            <a:avLst/>
          </a:prstGeom>
          <a:solidFill>
            <a:schemeClr val="bg1"/>
          </a:solidFill>
        </p:spPr>
        <p:txBody>
          <a:bodyPr wrap="none" lIns="91416" tIns="45709" rIns="91416" bIns="45709" rtlCol="0">
            <a:spAutoFit/>
          </a:bodyPr>
          <a:lstStyle/>
          <a:p>
            <a:pPr algn="ctr" defTabSz="914165"/>
            <a:r>
              <a:rPr lang="en-US" dirty="0" err="1" smtClean="0">
                <a:solidFill>
                  <a:srgbClr val="000000"/>
                </a:solidFill>
                <a:latin typeface="Tahoma"/>
              </a:rPr>
              <a:t>matlab</a:t>
            </a:r>
            <a:endParaRPr lang="en-US" dirty="0" smtClean="0">
              <a:solidFill>
                <a:srgbClr val="000000"/>
              </a:solidFill>
              <a:latin typeface="Tahoma"/>
            </a:endParaRPr>
          </a:p>
          <a:p>
            <a:pPr defTabSz="914165"/>
            <a:r>
              <a:rPr lang="en-US" dirty="0" smtClean="0">
                <a:solidFill>
                  <a:srgbClr val="000000"/>
                </a:solidFill>
                <a:latin typeface="Tahoma"/>
              </a:rPr>
              <a:t>(Core 1)</a:t>
            </a:r>
            <a:endParaRPr lang="en-US" dirty="0">
              <a:solidFill>
                <a:srgbClr val="000000"/>
              </a:solidFill>
              <a:latin typeface="Tahoma"/>
            </a:endParaRPr>
          </a:p>
        </p:txBody>
      </p:sp>
      <p:sp>
        <p:nvSpPr>
          <p:cNvPr id="17" name="TextBox 16"/>
          <p:cNvSpPr txBox="1"/>
          <p:nvPr/>
        </p:nvSpPr>
        <p:spPr>
          <a:xfrm>
            <a:off x="6355803" y="5438310"/>
            <a:ext cx="1040228" cy="654986"/>
          </a:xfrm>
          <a:prstGeom prst="rect">
            <a:avLst/>
          </a:prstGeom>
          <a:solidFill>
            <a:schemeClr val="bg1"/>
          </a:solidFill>
        </p:spPr>
        <p:txBody>
          <a:bodyPr wrap="none" lIns="91416" tIns="45709" rIns="91416" bIns="45709" rtlCol="0">
            <a:spAutoFit/>
          </a:bodyPr>
          <a:lstStyle/>
          <a:p>
            <a:pPr algn="ctr" defTabSz="914165"/>
            <a:r>
              <a:rPr lang="en-US" dirty="0" err="1" smtClean="0">
                <a:solidFill>
                  <a:srgbClr val="000000"/>
                </a:solidFill>
                <a:latin typeface="Tahoma"/>
              </a:rPr>
              <a:t>gcc</a:t>
            </a:r>
            <a:endParaRPr lang="en-US" dirty="0" smtClean="0">
              <a:solidFill>
                <a:srgbClr val="000000"/>
              </a:solidFill>
              <a:latin typeface="Tahoma"/>
            </a:endParaRPr>
          </a:p>
          <a:p>
            <a:pPr algn="ctr" defTabSz="914165"/>
            <a:r>
              <a:rPr lang="en-US" dirty="0" smtClean="0">
                <a:solidFill>
                  <a:srgbClr val="000000"/>
                </a:solidFill>
                <a:latin typeface="Tahoma"/>
              </a:rPr>
              <a:t>(Core 2)</a:t>
            </a:r>
            <a:endParaRPr lang="en-US" dirty="0">
              <a:solidFill>
                <a:srgbClr val="000000"/>
              </a:solidFill>
              <a:latin typeface="Tahoma"/>
            </a:endParaRPr>
          </a:p>
        </p:txBody>
      </p:sp>
      <p:sp>
        <p:nvSpPr>
          <p:cNvPr id="18"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4</a:t>
            </a:fld>
            <a:endParaRPr lang="en-US" altLang="en-US" dirty="0">
              <a:solidFill>
                <a:srgbClr val="000000"/>
              </a:solidFill>
            </a:endParaRPr>
          </a:p>
        </p:txBody>
      </p:sp>
    </p:spTree>
    <p:extLst>
      <p:ext uri="{BB962C8B-B14F-4D97-AF65-F5344CB8AC3E}">
        <p14:creationId xmlns:p14="http://schemas.microsoft.com/office/powerpoint/2010/main" val="14271241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5" grpId="0" animBg="1"/>
      <p:bldP spid="15"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a:latin typeface="Garamond" charset="0"/>
              </a:rPr>
              <a:t>Bank Parallelism of a Thread</a:t>
            </a:r>
          </a:p>
        </p:txBody>
      </p:sp>
      <p:sp>
        <p:nvSpPr>
          <p:cNvPr id="8294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32D5BF-E7D5-E446-84EA-90B5C938B5D6}" type="slidenum">
              <a:rPr lang="en-US" sz="1600">
                <a:solidFill>
                  <a:srgbClr val="000000"/>
                </a:solidFill>
                <a:latin typeface="Garamond" charset="0"/>
                <a:cs typeface="Arial" charset="0"/>
              </a:rPr>
              <a:pPr eaLnBrk="1" hangingPunct="1"/>
              <a:t>40</a:t>
            </a:fld>
            <a:endParaRPr lang="en-US" sz="1600">
              <a:solidFill>
                <a:srgbClr val="000000"/>
              </a:solidFill>
              <a:latin typeface="Garamond" charset="0"/>
              <a:cs typeface="Arial" charset="0"/>
            </a:endParaRPr>
          </a:p>
        </p:txBody>
      </p:sp>
      <p:sp>
        <p:nvSpPr>
          <p:cNvPr id="13" name="Text Box 80"/>
          <p:cNvSpPr txBox="1">
            <a:spLocks noChangeArrowheads="1"/>
          </p:cNvSpPr>
          <p:nvPr/>
        </p:nvSpPr>
        <p:spPr bwMode="auto">
          <a:xfrm>
            <a:off x="6172200" y="2262189"/>
            <a:ext cx="279096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0, Row 1</a:t>
            </a:r>
          </a:p>
        </p:txBody>
      </p:sp>
      <p:sp>
        <p:nvSpPr>
          <p:cNvPr id="14" name="Text Box 80"/>
          <p:cNvSpPr txBox="1">
            <a:spLocks noChangeArrowheads="1"/>
          </p:cNvSpPr>
          <p:nvPr/>
        </p:nvSpPr>
        <p:spPr bwMode="auto">
          <a:xfrm>
            <a:off x="6178550" y="2676525"/>
            <a:ext cx="279096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1, Row 1</a:t>
            </a:r>
          </a:p>
        </p:txBody>
      </p:sp>
      <p:sp>
        <p:nvSpPr>
          <p:cNvPr id="25" name="Text Box 80"/>
          <p:cNvSpPr txBox="1">
            <a:spLocks noChangeArrowheads="1"/>
          </p:cNvSpPr>
          <p:nvPr/>
        </p:nvSpPr>
        <p:spPr bwMode="auto">
          <a:xfrm>
            <a:off x="763858" y="3624266"/>
            <a:ext cx="7524217" cy="83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FF0000"/>
                </a:solidFill>
                <a:cs typeface="Arial" charset="0"/>
              </a:rPr>
              <a:t>Bank access latencies of the two requests overlapped</a:t>
            </a:r>
          </a:p>
          <a:p>
            <a:pPr algn="ctr" eaLnBrk="1" hangingPunct="1"/>
            <a:r>
              <a:rPr lang="en-US">
                <a:solidFill>
                  <a:srgbClr val="FF0000"/>
                </a:solidFill>
                <a:cs typeface="Arial" charset="0"/>
              </a:rPr>
              <a:t>Thread stalls for ~ONE bank access latency</a:t>
            </a:r>
          </a:p>
        </p:txBody>
      </p:sp>
      <p:sp>
        <p:nvSpPr>
          <p:cNvPr id="82950" name="Text Box 80"/>
          <p:cNvSpPr txBox="1">
            <a:spLocks noChangeArrowheads="1"/>
          </p:cNvSpPr>
          <p:nvPr/>
        </p:nvSpPr>
        <p:spPr bwMode="auto">
          <a:xfrm>
            <a:off x="176213" y="1622426"/>
            <a:ext cx="1253376"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a:t>
            </a:r>
          </a:p>
        </p:txBody>
      </p:sp>
      <p:sp>
        <p:nvSpPr>
          <p:cNvPr id="43" name="Rectangle 16"/>
          <p:cNvSpPr>
            <a:spLocks noChangeArrowheads="1"/>
          </p:cNvSpPr>
          <p:nvPr/>
        </p:nvSpPr>
        <p:spPr bwMode="auto">
          <a:xfrm>
            <a:off x="6178550" y="2262190"/>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44" name="Rectangle 16"/>
          <p:cNvSpPr>
            <a:spLocks noChangeArrowheads="1"/>
          </p:cNvSpPr>
          <p:nvPr/>
        </p:nvSpPr>
        <p:spPr bwMode="auto">
          <a:xfrm>
            <a:off x="6176963" y="2657475"/>
            <a:ext cx="2736850"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28" name="Rectangle 3"/>
          <p:cNvSpPr>
            <a:spLocks noChangeArrowheads="1"/>
          </p:cNvSpPr>
          <p:nvPr/>
        </p:nvSpPr>
        <p:spPr bwMode="auto">
          <a:xfrm>
            <a:off x="65532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82954" name="Text Box 80"/>
          <p:cNvSpPr txBox="1">
            <a:spLocks noChangeArrowheads="1"/>
          </p:cNvSpPr>
          <p:nvPr/>
        </p:nvSpPr>
        <p:spPr bwMode="auto">
          <a:xfrm>
            <a:off x="6553205" y="901701"/>
            <a:ext cx="822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0</a:t>
            </a:r>
          </a:p>
        </p:txBody>
      </p:sp>
      <p:sp>
        <p:nvSpPr>
          <p:cNvPr id="30" name="Rectangle 3"/>
          <p:cNvSpPr>
            <a:spLocks noChangeArrowheads="1"/>
          </p:cNvSpPr>
          <p:nvPr/>
        </p:nvSpPr>
        <p:spPr bwMode="auto">
          <a:xfrm>
            <a:off x="74676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82956" name="Text Box 80"/>
          <p:cNvSpPr txBox="1">
            <a:spLocks noChangeArrowheads="1"/>
          </p:cNvSpPr>
          <p:nvPr/>
        </p:nvSpPr>
        <p:spPr bwMode="auto">
          <a:xfrm>
            <a:off x="7467605" y="8858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1</a:t>
            </a:r>
          </a:p>
        </p:txBody>
      </p:sp>
      <p:sp>
        <p:nvSpPr>
          <p:cNvPr id="54" name="Rectangle 4"/>
          <p:cNvSpPr>
            <a:spLocks noChangeArrowheads="1"/>
          </p:cNvSpPr>
          <p:nvPr/>
        </p:nvSpPr>
        <p:spPr bwMode="auto">
          <a:xfrm>
            <a:off x="1528764" y="1644650"/>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55" name="Text Box 5"/>
          <p:cNvSpPr txBox="1">
            <a:spLocks noChangeArrowheads="1"/>
          </p:cNvSpPr>
          <p:nvPr/>
        </p:nvSpPr>
        <p:spPr bwMode="auto">
          <a:xfrm>
            <a:off x="1509718" y="1606551"/>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56" name="Rectangle 8"/>
          <p:cNvSpPr>
            <a:spLocks noChangeArrowheads="1"/>
          </p:cNvSpPr>
          <p:nvPr/>
        </p:nvSpPr>
        <p:spPr bwMode="auto">
          <a:xfrm>
            <a:off x="2747963" y="1644650"/>
            <a:ext cx="1350962"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57" name="Rectangle 9" descr="Large checker board"/>
          <p:cNvSpPr>
            <a:spLocks noChangeArrowheads="1"/>
          </p:cNvSpPr>
          <p:nvPr/>
        </p:nvSpPr>
        <p:spPr bwMode="auto">
          <a:xfrm>
            <a:off x="2736855" y="2001838"/>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58" name="Line 10"/>
          <p:cNvSpPr>
            <a:spLocks noChangeShapeType="1"/>
          </p:cNvSpPr>
          <p:nvPr/>
        </p:nvSpPr>
        <p:spPr bwMode="auto">
          <a:xfrm>
            <a:off x="2595563" y="1263650"/>
            <a:ext cx="0" cy="38100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59" name="Text Box 11"/>
          <p:cNvSpPr txBox="1">
            <a:spLocks noChangeArrowheads="1"/>
          </p:cNvSpPr>
          <p:nvPr/>
        </p:nvSpPr>
        <p:spPr bwMode="auto">
          <a:xfrm>
            <a:off x="1731964" y="958850"/>
            <a:ext cx="1901998"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60" name="Text Box 12"/>
          <p:cNvSpPr txBox="1">
            <a:spLocks noChangeArrowheads="1"/>
          </p:cNvSpPr>
          <p:nvPr/>
        </p:nvSpPr>
        <p:spPr bwMode="auto">
          <a:xfrm>
            <a:off x="1985968" y="1947863"/>
            <a:ext cx="663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0</a:t>
            </a:r>
          </a:p>
        </p:txBody>
      </p:sp>
      <p:sp>
        <p:nvSpPr>
          <p:cNvPr id="62" name="Text Box 14"/>
          <p:cNvSpPr txBox="1">
            <a:spLocks noChangeArrowheads="1"/>
          </p:cNvSpPr>
          <p:nvPr/>
        </p:nvSpPr>
        <p:spPr bwMode="auto">
          <a:xfrm>
            <a:off x="3122613" y="1625600"/>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65" name="Rectangle 69"/>
          <p:cNvSpPr>
            <a:spLocks noChangeArrowheads="1"/>
          </p:cNvSpPr>
          <p:nvPr/>
        </p:nvSpPr>
        <p:spPr bwMode="auto">
          <a:xfrm>
            <a:off x="2595563" y="1646238"/>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66" name="Rectangle 70" descr="Large checker board"/>
          <p:cNvSpPr>
            <a:spLocks noChangeArrowheads="1"/>
          </p:cNvSpPr>
          <p:nvPr/>
        </p:nvSpPr>
        <p:spPr bwMode="auto">
          <a:xfrm>
            <a:off x="2600325" y="20018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67" name="Rectangle 9" descr="Large checker board"/>
          <p:cNvSpPr>
            <a:spLocks noChangeArrowheads="1"/>
          </p:cNvSpPr>
          <p:nvPr/>
        </p:nvSpPr>
        <p:spPr bwMode="auto">
          <a:xfrm>
            <a:off x="2741618" y="2230438"/>
            <a:ext cx="1360487"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68" name="Rectangle 70" descr="Large checker board"/>
          <p:cNvSpPr>
            <a:spLocks noChangeArrowheads="1"/>
          </p:cNvSpPr>
          <p:nvPr/>
        </p:nvSpPr>
        <p:spPr bwMode="auto">
          <a:xfrm>
            <a:off x="4102101" y="22304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69" name="Rectangle 69"/>
          <p:cNvSpPr>
            <a:spLocks noChangeArrowheads="1"/>
          </p:cNvSpPr>
          <p:nvPr/>
        </p:nvSpPr>
        <p:spPr bwMode="auto">
          <a:xfrm>
            <a:off x="4098925" y="1644650"/>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70" name="Rectangle 4"/>
          <p:cNvSpPr>
            <a:spLocks noChangeArrowheads="1"/>
          </p:cNvSpPr>
          <p:nvPr/>
        </p:nvSpPr>
        <p:spPr bwMode="auto">
          <a:xfrm>
            <a:off x="4240213" y="1641475"/>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71" name="Text Box 5"/>
          <p:cNvSpPr txBox="1">
            <a:spLocks noChangeArrowheads="1"/>
          </p:cNvSpPr>
          <p:nvPr/>
        </p:nvSpPr>
        <p:spPr bwMode="auto">
          <a:xfrm>
            <a:off x="4210055" y="1603375"/>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72" name="Text Box 12"/>
          <p:cNvSpPr txBox="1">
            <a:spLocks noChangeArrowheads="1"/>
          </p:cNvSpPr>
          <p:nvPr/>
        </p:nvSpPr>
        <p:spPr bwMode="auto">
          <a:xfrm>
            <a:off x="2138368" y="2178055"/>
            <a:ext cx="663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1</a:t>
            </a:r>
          </a:p>
        </p:txBody>
      </p:sp>
      <p:sp>
        <p:nvSpPr>
          <p:cNvPr id="82973" name="Text Box 66"/>
          <p:cNvSpPr txBox="1">
            <a:spLocks noChangeArrowheads="1"/>
          </p:cNvSpPr>
          <p:nvPr/>
        </p:nvSpPr>
        <p:spPr bwMode="auto">
          <a:xfrm>
            <a:off x="146050" y="1200151"/>
            <a:ext cx="222567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cs typeface="Arial" charset="0"/>
              </a:rPr>
              <a:t>Single Thread:</a:t>
            </a:r>
          </a:p>
        </p:txBody>
      </p:sp>
    </p:spTree>
    <p:extLst>
      <p:ext uri="{BB962C8B-B14F-4D97-AF65-F5344CB8AC3E}">
        <p14:creationId xmlns:p14="http://schemas.microsoft.com/office/powerpoint/2010/main" val="37124956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slide(fromLeft)">
                                      <p:cBhvr>
                                        <p:cTn id="7" dur="500"/>
                                        <p:tgtEl>
                                          <p:spTgt spid="54"/>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slide(fromLeft)">
                                      <p:cBhvr>
                                        <p:cTn id="10" dur="500"/>
                                        <p:tgtEl>
                                          <p:spTgt spid="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slide(fromTop)">
                                      <p:cBhvr>
                                        <p:cTn id="15" dur="500"/>
                                        <p:tgtEl>
                                          <p:spTgt spid="58"/>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slide(fromTop)">
                                      <p:cBhvr>
                                        <p:cTn id="18" dur="500"/>
                                        <p:tgtEl>
                                          <p:spTgt spid="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mph" presetSubtype="2" fill="hold" nodeType="withEffect">
                                  <p:stCondLst>
                                    <p:cond delay="0"/>
                                  </p:stCondLst>
                                  <p:childTnLst>
                                    <p:animClr clrSpc="rgb" dir="cw">
                                      <p:cBhvr>
                                        <p:cTn id="30" dur="500" fill="hold"/>
                                        <p:tgtEl>
                                          <p:spTgt spid="28"/>
                                        </p:tgtEl>
                                        <p:attrNameLst>
                                          <p:attrName>fillcolor</p:attrName>
                                        </p:attrNameLst>
                                      </p:cBhvr>
                                      <p:to>
                                        <a:srgbClr val="0000FF"/>
                                      </p:to>
                                    </p:animClr>
                                    <p:set>
                                      <p:cBhvr>
                                        <p:cTn id="31" dur="500" fill="hold"/>
                                        <p:tgtEl>
                                          <p:spTgt spid="28"/>
                                        </p:tgtEl>
                                        <p:attrNameLst>
                                          <p:attrName>fill.type</p:attrName>
                                        </p:attrNameLst>
                                      </p:cBhvr>
                                      <p:to>
                                        <p:strVal val="solid"/>
                                      </p:to>
                                    </p:set>
                                    <p:set>
                                      <p:cBhvr>
                                        <p:cTn id="32" dur="500" fill="hold"/>
                                        <p:tgtEl>
                                          <p:spTgt spid="28"/>
                                        </p:tgtEl>
                                        <p:attrNameLst>
                                          <p:attrName>fill.on</p:attrName>
                                        </p:attrNameLst>
                                      </p:cBhvr>
                                      <p:to>
                                        <p:strVal val="tru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slide(fromLeft)">
                                      <p:cBhvr>
                                        <p:cTn id="37" dur="500"/>
                                        <p:tgtEl>
                                          <p:spTgt spid="65"/>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slide(fromLeft)">
                                      <p:cBhvr>
                                        <p:cTn id="40" dur="500"/>
                                        <p:tgtEl>
                                          <p:spTgt spid="66"/>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slide(fromLeft)">
                                      <p:cBhvr>
                                        <p:cTn id="43" dur="500"/>
                                        <p:tgtEl>
                                          <p:spTgt spid="6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childTnLst>
                                </p:cTn>
                              </p:par>
                              <p:par>
                                <p:cTn id="48" presetID="1" presetClass="emph" presetSubtype="2" fill="hold" nodeType="withEffect">
                                  <p:stCondLst>
                                    <p:cond delay="0"/>
                                  </p:stCondLst>
                                  <p:childTnLst>
                                    <p:animClr clrSpc="rgb" dir="cw">
                                      <p:cBhvr>
                                        <p:cTn id="49" dur="500" fill="hold"/>
                                        <p:tgtEl>
                                          <p:spTgt spid="30"/>
                                        </p:tgtEl>
                                        <p:attrNameLst>
                                          <p:attrName>fillcolor</p:attrName>
                                        </p:attrNameLst>
                                      </p:cBhvr>
                                      <p:to>
                                        <a:srgbClr val="0000FF"/>
                                      </p:to>
                                    </p:animClr>
                                    <p:set>
                                      <p:cBhvr>
                                        <p:cTn id="50" dur="500" fill="hold"/>
                                        <p:tgtEl>
                                          <p:spTgt spid="30"/>
                                        </p:tgtEl>
                                        <p:attrNameLst>
                                          <p:attrName>fill.type</p:attrName>
                                        </p:attrNameLst>
                                      </p:cBhvr>
                                      <p:to>
                                        <p:strVal val="solid"/>
                                      </p:to>
                                    </p:set>
                                    <p:set>
                                      <p:cBhvr>
                                        <p:cTn id="51" dur="500" fill="hold"/>
                                        <p:tgtEl>
                                          <p:spTgt spid="30"/>
                                        </p:tgtEl>
                                        <p:attrNameLst>
                                          <p:attrName>fill.on</p:attrName>
                                        </p:attrNameLst>
                                      </p:cBhvr>
                                      <p:to>
                                        <p:strVal val="tru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2" presetClass="entr" presetSubtype="8" fill="hold" grpId="0" nodeType="click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slide(fromLeft)">
                                      <p:cBhvr>
                                        <p:cTn id="56" dur="500"/>
                                        <p:tgtEl>
                                          <p:spTgt spid="72"/>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slide(fromLeft)">
                                      <p:cBhvr>
                                        <p:cTn id="59" dur="500"/>
                                        <p:tgtEl>
                                          <p:spTgt spid="56"/>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slide(fromLeft)">
                                      <p:cBhvr>
                                        <p:cTn id="62" dur="500"/>
                                        <p:tgtEl>
                                          <p:spTgt spid="62"/>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slide(fromLeft)">
                                      <p:cBhvr>
                                        <p:cTn id="65" dur="500"/>
                                        <p:tgtEl>
                                          <p:spTgt spid="57"/>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slide(fromLeft)">
                                      <p:cBhvr>
                                        <p:cTn id="68" dur="500"/>
                                        <p:tgtEl>
                                          <p:spTgt spid="6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43"/>
                                        </p:tgtEl>
                                        <p:attrNameLst>
                                          <p:attrName>style.visibility</p:attrName>
                                        </p:attrNameLst>
                                      </p:cBhvr>
                                      <p:to>
                                        <p:strVal val="hidden"/>
                                      </p:to>
                                    </p:set>
                                  </p:childTnLst>
                                </p:cTn>
                              </p:par>
                              <p:par>
                                <p:cTn id="73" presetID="3" presetClass="emph" presetSubtype="2" fill="hold" nodeType="withEffect">
                                  <p:stCondLst>
                                    <p:cond delay="0"/>
                                  </p:stCondLst>
                                  <p:childTnLst>
                                    <p:animClr clrSpc="rgb" dir="cw">
                                      <p:cBhvr override="childStyle">
                                        <p:cTn id="74" dur="500" fill="hold"/>
                                        <p:tgtEl>
                                          <p:spTgt spid="13">
                                            <p:txEl>
                                              <p:pRg st="0" end="0"/>
                                            </p:txEl>
                                          </p:spTgt>
                                        </p:tgtEl>
                                        <p:attrNameLst>
                                          <p:attrName>style.color</p:attrName>
                                        </p:attrNameLst>
                                      </p:cBhvr>
                                      <p:to>
                                        <a:srgbClr val="C0C0C0"/>
                                      </p:to>
                                    </p:animClr>
                                  </p:childTnLst>
                                </p:cTn>
                              </p:par>
                              <p:par>
                                <p:cTn id="75" presetID="1" presetClass="emph" presetSubtype="2" fill="hold" nodeType="withEffect">
                                  <p:stCondLst>
                                    <p:cond delay="0"/>
                                  </p:stCondLst>
                                  <p:childTnLst>
                                    <p:animClr clrSpc="rgb" dir="cw">
                                      <p:cBhvr>
                                        <p:cTn id="76" dur="500" fill="hold"/>
                                        <p:tgtEl>
                                          <p:spTgt spid="28"/>
                                        </p:tgtEl>
                                        <p:attrNameLst>
                                          <p:attrName>fillcolor</p:attrName>
                                        </p:attrNameLst>
                                      </p:cBhvr>
                                      <p:to>
                                        <a:schemeClr val="bg1"/>
                                      </p:to>
                                    </p:animClr>
                                    <p:set>
                                      <p:cBhvr>
                                        <p:cTn id="77" dur="500" fill="hold"/>
                                        <p:tgtEl>
                                          <p:spTgt spid="28"/>
                                        </p:tgtEl>
                                        <p:attrNameLst>
                                          <p:attrName>fill.type</p:attrName>
                                        </p:attrNameLst>
                                      </p:cBhvr>
                                      <p:to>
                                        <p:strVal val="solid"/>
                                      </p:to>
                                    </p:set>
                                    <p:set>
                                      <p:cBhvr>
                                        <p:cTn id="78" dur="500" fill="hold"/>
                                        <p:tgtEl>
                                          <p:spTgt spid="28"/>
                                        </p:tgtEl>
                                        <p:attrNameLst>
                                          <p:attrName>fill.on</p:attrName>
                                        </p:attrNameLst>
                                      </p:cBhvr>
                                      <p:to>
                                        <p:strVal val="tru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2" presetClass="entr" presetSubtype="8" fill="hold" grpId="0" nodeType="click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slide(fromLeft)">
                                      <p:cBhvr>
                                        <p:cTn id="83" dur="500"/>
                                        <p:tgtEl>
                                          <p:spTgt spid="68"/>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slide(fromLeft)">
                                      <p:cBhvr>
                                        <p:cTn id="86" dur="500"/>
                                        <p:tgtEl>
                                          <p:spTgt spid="6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44"/>
                                        </p:tgtEl>
                                        <p:attrNameLst>
                                          <p:attrName>style.visibility</p:attrName>
                                        </p:attrNameLst>
                                      </p:cBhvr>
                                      <p:to>
                                        <p:strVal val="hidden"/>
                                      </p:to>
                                    </p:set>
                                  </p:childTnLst>
                                </p:cTn>
                              </p:par>
                              <p:par>
                                <p:cTn id="91" presetID="3" presetClass="emph" presetSubtype="2" fill="hold" nodeType="withEffect">
                                  <p:stCondLst>
                                    <p:cond delay="0"/>
                                  </p:stCondLst>
                                  <p:childTnLst>
                                    <p:animClr clrSpc="rgb" dir="cw">
                                      <p:cBhvr override="childStyle">
                                        <p:cTn id="92" dur="500" fill="hold"/>
                                        <p:tgtEl>
                                          <p:spTgt spid="14">
                                            <p:txEl>
                                              <p:pRg st="0" end="0"/>
                                            </p:txEl>
                                          </p:spTgt>
                                        </p:tgtEl>
                                        <p:attrNameLst>
                                          <p:attrName>style.color</p:attrName>
                                        </p:attrNameLst>
                                      </p:cBhvr>
                                      <p:to>
                                        <a:srgbClr val="C0C0C0"/>
                                      </p:to>
                                    </p:animClr>
                                  </p:childTnLst>
                                </p:cTn>
                              </p:par>
                              <p:par>
                                <p:cTn id="93" presetID="1" presetClass="emph" presetSubtype="2" fill="hold" nodeType="withEffect">
                                  <p:stCondLst>
                                    <p:cond delay="0"/>
                                  </p:stCondLst>
                                  <p:childTnLst>
                                    <p:animClr clrSpc="rgb" dir="cw">
                                      <p:cBhvr>
                                        <p:cTn id="94" dur="500" fill="hold"/>
                                        <p:tgtEl>
                                          <p:spTgt spid="30"/>
                                        </p:tgtEl>
                                        <p:attrNameLst>
                                          <p:attrName>fillcolor</p:attrName>
                                        </p:attrNameLst>
                                      </p:cBhvr>
                                      <p:to>
                                        <a:schemeClr val="bg1"/>
                                      </p:to>
                                    </p:animClr>
                                    <p:set>
                                      <p:cBhvr>
                                        <p:cTn id="95" dur="500" fill="hold"/>
                                        <p:tgtEl>
                                          <p:spTgt spid="30"/>
                                        </p:tgtEl>
                                        <p:attrNameLst>
                                          <p:attrName>fill.type</p:attrName>
                                        </p:attrNameLst>
                                      </p:cBhvr>
                                      <p:to>
                                        <p:strVal val="solid"/>
                                      </p:to>
                                    </p:set>
                                    <p:set>
                                      <p:cBhvr>
                                        <p:cTn id="96" dur="500" fill="hold"/>
                                        <p:tgtEl>
                                          <p:spTgt spid="30"/>
                                        </p:tgtEl>
                                        <p:attrNameLst>
                                          <p:attrName>fill.on</p:attrName>
                                        </p:attrNameLst>
                                      </p:cBhvr>
                                      <p:to>
                                        <p:strVal val="tru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2" presetClass="entr" presetSubtype="8" fill="hold" grpId="0" nodeType="click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slide(fromLeft)">
                                      <p:cBhvr>
                                        <p:cTn id="101" dur="500"/>
                                        <p:tgtEl>
                                          <p:spTgt spid="70"/>
                                        </p:tgtEl>
                                      </p:cBhvr>
                                    </p:animEffect>
                                  </p:childTnLst>
                                </p:cTn>
                              </p:par>
                              <p:par>
                                <p:cTn id="102" presetID="12" presetClass="entr" presetSubtype="8" fill="hold" grpId="0" nodeType="with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slide(fromLeft)">
                                      <p:cBhvr>
                                        <p:cTn id="104" dur="500"/>
                                        <p:tgtEl>
                                          <p:spTgt spid="7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4" grpId="0" build="allAtOnce"/>
      <p:bldP spid="25" grpId="0" animBg="1"/>
      <p:bldP spid="43" grpId="0" animBg="1"/>
      <p:bldP spid="43" grpId="1" animBg="1"/>
      <p:bldP spid="44" grpId="0" animBg="1"/>
      <p:bldP spid="44" grpId="1" animBg="1"/>
      <p:bldP spid="54" grpId="0" animBg="1"/>
      <p:bldP spid="55" grpId="0"/>
      <p:bldP spid="56" grpId="0" animBg="1"/>
      <p:bldP spid="57" grpId="0" animBg="1"/>
      <p:bldP spid="58" grpId="0" animBg="1"/>
      <p:bldP spid="59" grpId="0"/>
      <p:bldP spid="60" grpId="0"/>
      <p:bldP spid="62" grpId="0"/>
      <p:bldP spid="65" grpId="0" animBg="1"/>
      <p:bldP spid="66" grpId="0" animBg="1"/>
      <p:bldP spid="67" grpId="0" animBg="1"/>
      <p:bldP spid="68" grpId="0" animBg="1"/>
      <p:bldP spid="69" grpId="0" animBg="1"/>
      <p:bldP spid="70" grpId="0" animBg="1"/>
      <p:bldP spid="71" grpId="0"/>
      <p:bldP spid="7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4"/>
          <p:cNvSpPr>
            <a:spLocks noChangeArrowheads="1"/>
          </p:cNvSpPr>
          <p:nvPr/>
        </p:nvSpPr>
        <p:spPr bwMode="auto">
          <a:xfrm>
            <a:off x="4754563" y="2770190"/>
            <a:ext cx="1066800" cy="301625"/>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94" name="Text Box 5"/>
          <p:cNvSpPr txBox="1">
            <a:spLocks noChangeArrowheads="1"/>
          </p:cNvSpPr>
          <p:nvPr/>
        </p:nvSpPr>
        <p:spPr bwMode="auto">
          <a:xfrm>
            <a:off x="4735518" y="2722563"/>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75" name="Rectangle 4"/>
          <p:cNvSpPr>
            <a:spLocks noChangeArrowheads="1"/>
          </p:cNvSpPr>
          <p:nvPr/>
        </p:nvSpPr>
        <p:spPr bwMode="auto">
          <a:xfrm>
            <a:off x="4767263" y="1682750"/>
            <a:ext cx="1066800" cy="301625"/>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76" name="Text Box 5"/>
          <p:cNvSpPr txBox="1">
            <a:spLocks noChangeArrowheads="1"/>
          </p:cNvSpPr>
          <p:nvPr/>
        </p:nvSpPr>
        <p:spPr bwMode="auto">
          <a:xfrm>
            <a:off x="4737100" y="1635126"/>
            <a:ext cx="1111250"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85" name="Text Box 11"/>
          <p:cNvSpPr txBox="1">
            <a:spLocks noChangeArrowheads="1"/>
          </p:cNvSpPr>
          <p:nvPr/>
        </p:nvSpPr>
        <p:spPr bwMode="auto">
          <a:xfrm>
            <a:off x="758825" y="2309814"/>
            <a:ext cx="1901998"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84998" name="Title 1"/>
          <p:cNvSpPr>
            <a:spLocks noGrp="1"/>
          </p:cNvSpPr>
          <p:nvPr>
            <p:ph type="title"/>
          </p:nvPr>
        </p:nvSpPr>
        <p:spPr/>
        <p:txBody>
          <a:bodyPr/>
          <a:lstStyle/>
          <a:p>
            <a:pPr eaLnBrk="1" hangingPunct="1"/>
            <a:r>
              <a:rPr lang="en-US">
                <a:latin typeface="Garamond" charset="0"/>
              </a:rPr>
              <a:t>Bank Parallelism Interference in DRAM</a:t>
            </a:r>
          </a:p>
        </p:txBody>
      </p:sp>
      <p:sp>
        <p:nvSpPr>
          <p:cNvPr id="849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10C66D-A1FF-6D47-B83C-D20206DF2279}" type="slidenum">
              <a:rPr lang="en-US" sz="1600">
                <a:solidFill>
                  <a:srgbClr val="000000"/>
                </a:solidFill>
                <a:latin typeface="Garamond" charset="0"/>
                <a:cs typeface="Arial" charset="0"/>
              </a:rPr>
              <a:pPr eaLnBrk="1" hangingPunct="1"/>
              <a:t>41</a:t>
            </a:fld>
            <a:endParaRPr lang="en-US" sz="1600">
              <a:solidFill>
                <a:srgbClr val="000000"/>
              </a:solidFill>
              <a:latin typeface="Garamond" charset="0"/>
              <a:cs typeface="Arial" charset="0"/>
            </a:endParaRPr>
          </a:p>
        </p:txBody>
      </p:sp>
      <p:sp>
        <p:nvSpPr>
          <p:cNvPr id="28" name="Rectangle 3"/>
          <p:cNvSpPr>
            <a:spLocks noChangeArrowheads="1"/>
          </p:cNvSpPr>
          <p:nvPr/>
        </p:nvSpPr>
        <p:spPr bwMode="auto">
          <a:xfrm>
            <a:off x="65532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85001" name="Text Box 80"/>
          <p:cNvSpPr txBox="1">
            <a:spLocks noChangeArrowheads="1"/>
          </p:cNvSpPr>
          <p:nvPr/>
        </p:nvSpPr>
        <p:spPr bwMode="auto">
          <a:xfrm>
            <a:off x="6553205" y="901701"/>
            <a:ext cx="822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0</a:t>
            </a:r>
          </a:p>
        </p:txBody>
      </p:sp>
      <p:sp>
        <p:nvSpPr>
          <p:cNvPr id="30" name="Rectangle 3"/>
          <p:cNvSpPr>
            <a:spLocks noChangeArrowheads="1"/>
          </p:cNvSpPr>
          <p:nvPr/>
        </p:nvSpPr>
        <p:spPr bwMode="auto">
          <a:xfrm>
            <a:off x="74676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85003" name="Text Box 80"/>
          <p:cNvSpPr txBox="1">
            <a:spLocks noChangeArrowheads="1"/>
          </p:cNvSpPr>
          <p:nvPr/>
        </p:nvSpPr>
        <p:spPr bwMode="auto">
          <a:xfrm>
            <a:off x="7467605" y="8858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1</a:t>
            </a:r>
          </a:p>
        </p:txBody>
      </p:sp>
      <p:sp>
        <p:nvSpPr>
          <p:cNvPr id="33" name="Text Box 80"/>
          <p:cNvSpPr txBox="1">
            <a:spLocks noChangeArrowheads="1"/>
          </p:cNvSpPr>
          <p:nvPr/>
        </p:nvSpPr>
        <p:spPr bwMode="auto">
          <a:xfrm>
            <a:off x="6172200" y="2239964"/>
            <a:ext cx="279096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0, Row 1</a:t>
            </a:r>
          </a:p>
        </p:txBody>
      </p:sp>
      <p:sp>
        <p:nvSpPr>
          <p:cNvPr id="34" name="Text Box 80"/>
          <p:cNvSpPr txBox="1">
            <a:spLocks noChangeArrowheads="1"/>
          </p:cNvSpPr>
          <p:nvPr/>
        </p:nvSpPr>
        <p:spPr bwMode="auto">
          <a:xfrm>
            <a:off x="6178551" y="2652713"/>
            <a:ext cx="293428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1, Row 99</a:t>
            </a:r>
          </a:p>
        </p:txBody>
      </p:sp>
      <p:sp>
        <p:nvSpPr>
          <p:cNvPr id="35" name="Text Box 80"/>
          <p:cNvSpPr txBox="1">
            <a:spLocks noChangeArrowheads="1"/>
          </p:cNvSpPr>
          <p:nvPr/>
        </p:nvSpPr>
        <p:spPr bwMode="auto">
          <a:xfrm>
            <a:off x="6172201" y="3059113"/>
            <a:ext cx="293428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0, Row 99</a:t>
            </a:r>
          </a:p>
        </p:txBody>
      </p:sp>
      <p:sp>
        <p:nvSpPr>
          <p:cNvPr id="36" name="Text Box 80"/>
          <p:cNvSpPr txBox="1">
            <a:spLocks noChangeArrowheads="1"/>
          </p:cNvSpPr>
          <p:nvPr/>
        </p:nvSpPr>
        <p:spPr bwMode="auto">
          <a:xfrm>
            <a:off x="6172200" y="3444877"/>
            <a:ext cx="279096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1, Row 1</a:t>
            </a:r>
          </a:p>
        </p:txBody>
      </p:sp>
      <p:sp>
        <p:nvSpPr>
          <p:cNvPr id="37" name="Rectangle 16"/>
          <p:cNvSpPr>
            <a:spLocks noChangeArrowheads="1"/>
          </p:cNvSpPr>
          <p:nvPr/>
        </p:nvSpPr>
        <p:spPr bwMode="auto">
          <a:xfrm>
            <a:off x="6211888" y="2195513"/>
            <a:ext cx="2736850"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38" name="Rectangle 16"/>
          <p:cNvSpPr>
            <a:spLocks noChangeArrowheads="1"/>
          </p:cNvSpPr>
          <p:nvPr/>
        </p:nvSpPr>
        <p:spPr bwMode="auto">
          <a:xfrm>
            <a:off x="6221414" y="2611439"/>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39" name="Rectangle 16"/>
          <p:cNvSpPr>
            <a:spLocks noChangeArrowheads="1"/>
          </p:cNvSpPr>
          <p:nvPr/>
        </p:nvSpPr>
        <p:spPr bwMode="auto">
          <a:xfrm>
            <a:off x="6219826" y="3040063"/>
            <a:ext cx="2735263"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40" name="Rectangle 16"/>
          <p:cNvSpPr>
            <a:spLocks noChangeArrowheads="1"/>
          </p:cNvSpPr>
          <p:nvPr/>
        </p:nvSpPr>
        <p:spPr bwMode="auto">
          <a:xfrm>
            <a:off x="6227763" y="345598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85012" name="Text Box 80"/>
          <p:cNvSpPr txBox="1">
            <a:spLocks noChangeArrowheads="1"/>
          </p:cNvSpPr>
          <p:nvPr/>
        </p:nvSpPr>
        <p:spPr bwMode="auto">
          <a:xfrm>
            <a:off x="107951" y="1654175"/>
            <a:ext cx="46738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A :</a:t>
            </a:r>
          </a:p>
        </p:txBody>
      </p:sp>
      <p:sp>
        <p:nvSpPr>
          <p:cNvPr id="45" name="Rectangle 4"/>
          <p:cNvSpPr>
            <a:spLocks noChangeArrowheads="1"/>
          </p:cNvSpPr>
          <p:nvPr/>
        </p:nvSpPr>
        <p:spPr bwMode="auto">
          <a:xfrm>
            <a:off x="547688" y="1674813"/>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46" name="Text Box 5"/>
          <p:cNvSpPr txBox="1">
            <a:spLocks noChangeArrowheads="1"/>
          </p:cNvSpPr>
          <p:nvPr/>
        </p:nvSpPr>
        <p:spPr bwMode="auto">
          <a:xfrm>
            <a:off x="528643" y="1636713"/>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47" name="Rectangle 8"/>
          <p:cNvSpPr>
            <a:spLocks noChangeArrowheads="1"/>
          </p:cNvSpPr>
          <p:nvPr/>
        </p:nvSpPr>
        <p:spPr bwMode="auto">
          <a:xfrm>
            <a:off x="1765300" y="1674813"/>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48" name="Rectangle 9" descr="Large checker board"/>
          <p:cNvSpPr>
            <a:spLocks noChangeArrowheads="1"/>
          </p:cNvSpPr>
          <p:nvPr/>
        </p:nvSpPr>
        <p:spPr bwMode="auto">
          <a:xfrm>
            <a:off x="1754193" y="2033588"/>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49" name="Line 10"/>
          <p:cNvSpPr>
            <a:spLocks noChangeShapeType="1"/>
          </p:cNvSpPr>
          <p:nvPr/>
        </p:nvSpPr>
        <p:spPr bwMode="auto">
          <a:xfrm>
            <a:off x="1614488" y="1514480"/>
            <a:ext cx="0" cy="182563"/>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50" name="Text Box 11"/>
          <p:cNvSpPr txBox="1">
            <a:spLocks noChangeArrowheads="1"/>
          </p:cNvSpPr>
          <p:nvPr/>
        </p:nvSpPr>
        <p:spPr bwMode="auto">
          <a:xfrm>
            <a:off x="749300" y="1231901"/>
            <a:ext cx="1901998"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51" name="Text Box 12"/>
          <p:cNvSpPr txBox="1">
            <a:spLocks noChangeArrowheads="1"/>
          </p:cNvSpPr>
          <p:nvPr/>
        </p:nvSpPr>
        <p:spPr bwMode="auto">
          <a:xfrm>
            <a:off x="993775" y="1979618"/>
            <a:ext cx="661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0</a:t>
            </a:r>
          </a:p>
        </p:txBody>
      </p:sp>
      <p:sp>
        <p:nvSpPr>
          <p:cNvPr id="52" name="Text Box 14"/>
          <p:cNvSpPr txBox="1">
            <a:spLocks noChangeArrowheads="1"/>
          </p:cNvSpPr>
          <p:nvPr/>
        </p:nvSpPr>
        <p:spPr bwMode="auto">
          <a:xfrm>
            <a:off x="2141538" y="1655764"/>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53" name="Rectangle 69"/>
          <p:cNvSpPr>
            <a:spLocks noChangeArrowheads="1"/>
          </p:cNvSpPr>
          <p:nvPr/>
        </p:nvSpPr>
        <p:spPr bwMode="auto">
          <a:xfrm>
            <a:off x="1614489" y="1676401"/>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61" name="Rectangle 70" descr="Large checker board"/>
          <p:cNvSpPr>
            <a:spLocks noChangeArrowheads="1"/>
          </p:cNvSpPr>
          <p:nvPr/>
        </p:nvSpPr>
        <p:spPr bwMode="auto">
          <a:xfrm>
            <a:off x="1617663" y="203358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63" name="Rectangle 9" descr="Large checker board"/>
          <p:cNvSpPr>
            <a:spLocks noChangeArrowheads="1"/>
          </p:cNvSpPr>
          <p:nvPr/>
        </p:nvSpPr>
        <p:spPr bwMode="auto">
          <a:xfrm>
            <a:off x="3257550" y="2217738"/>
            <a:ext cx="1360488"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64" name="Rectangle 70" descr="Large checker board"/>
          <p:cNvSpPr>
            <a:spLocks noChangeArrowheads="1"/>
          </p:cNvSpPr>
          <p:nvPr/>
        </p:nvSpPr>
        <p:spPr bwMode="auto">
          <a:xfrm>
            <a:off x="4618038" y="22177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74" name="Rectangle 69"/>
          <p:cNvSpPr>
            <a:spLocks noChangeArrowheads="1"/>
          </p:cNvSpPr>
          <p:nvPr/>
        </p:nvSpPr>
        <p:spPr bwMode="auto">
          <a:xfrm>
            <a:off x="3116263" y="1674813"/>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77" name="Text Box 12"/>
          <p:cNvSpPr txBox="1">
            <a:spLocks noChangeArrowheads="1"/>
          </p:cNvSpPr>
          <p:nvPr/>
        </p:nvSpPr>
        <p:spPr bwMode="auto">
          <a:xfrm>
            <a:off x="2633668" y="2165355"/>
            <a:ext cx="661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1</a:t>
            </a:r>
          </a:p>
        </p:txBody>
      </p:sp>
      <p:sp>
        <p:nvSpPr>
          <p:cNvPr id="85027" name="Text Box 66"/>
          <p:cNvSpPr txBox="1">
            <a:spLocks noChangeArrowheads="1"/>
          </p:cNvSpPr>
          <p:nvPr/>
        </p:nvSpPr>
        <p:spPr bwMode="auto">
          <a:xfrm>
            <a:off x="55563" y="958852"/>
            <a:ext cx="248920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cs typeface="Arial" charset="0"/>
              </a:rPr>
              <a:t>Baseline Scheduler:</a:t>
            </a:r>
          </a:p>
        </p:txBody>
      </p:sp>
      <p:sp>
        <p:nvSpPr>
          <p:cNvPr id="85028" name="Text Box 80"/>
          <p:cNvSpPr txBox="1">
            <a:spLocks noChangeArrowheads="1"/>
          </p:cNvSpPr>
          <p:nvPr/>
        </p:nvSpPr>
        <p:spPr bwMode="auto">
          <a:xfrm>
            <a:off x="117475" y="2743201"/>
            <a:ext cx="40616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B:</a:t>
            </a:r>
          </a:p>
        </p:txBody>
      </p:sp>
      <p:sp>
        <p:nvSpPr>
          <p:cNvPr id="80" name="Rectangle 4"/>
          <p:cNvSpPr>
            <a:spLocks noChangeArrowheads="1"/>
          </p:cNvSpPr>
          <p:nvPr/>
        </p:nvSpPr>
        <p:spPr bwMode="auto">
          <a:xfrm>
            <a:off x="555625" y="2763838"/>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81" name="Text Box 5"/>
          <p:cNvSpPr txBox="1">
            <a:spLocks noChangeArrowheads="1"/>
          </p:cNvSpPr>
          <p:nvPr/>
        </p:nvSpPr>
        <p:spPr bwMode="auto">
          <a:xfrm>
            <a:off x="536580" y="2725739"/>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82" name="Rectangle 8"/>
          <p:cNvSpPr>
            <a:spLocks noChangeArrowheads="1"/>
          </p:cNvSpPr>
          <p:nvPr/>
        </p:nvSpPr>
        <p:spPr bwMode="auto">
          <a:xfrm>
            <a:off x="1774825" y="2763838"/>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83" name="Rectangle 9" descr="Large checker board"/>
          <p:cNvSpPr>
            <a:spLocks noChangeArrowheads="1"/>
          </p:cNvSpPr>
          <p:nvPr/>
        </p:nvSpPr>
        <p:spPr bwMode="auto">
          <a:xfrm>
            <a:off x="3282955" y="333216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4" name="Line 10"/>
          <p:cNvSpPr>
            <a:spLocks noChangeShapeType="1"/>
          </p:cNvSpPr>
          <p:nvPr/>
        </p:nvSpPr>
        <p:spPr bwMode="auto">
          <a:xfrm>
            <a:off x="1622425" y="2603505"/>
            <a:ext cx="0" cy="182563"/>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86" name="Text Box 12"/>
          <p:cNvSpPr txBox="1">
            <a:spLocks noChangeArrowheads="1"/>
          </p:cNvSpPr>
          <p:nvPr/>
        </p:nvSpPr>
        <p:spPr bwMode="auto">
          <a:xfrm>
            <a:off x="2544768" y="3276601"/>
            <a:ext cx="661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0</a:t>
            </a:r>
          </a:p>
        </p:txBody>
      </p:sp>
      <p:sp>
        <p:nvSpPr>
          <p:cNvPr id="87" name="Text Box 14"/>
          <p:cNvSpPr txBox="1">
            <a:spLocks noChangeArrowheads="1"/>
          </p:cNvSpPr>
          <p:nvPr/>
        </p:nvSpPr>
        <p:spPr bwMode="auto">
          <a:xfrm>
            <a:off x="2149476" y="2744788"/>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88" name="Rectangle 69"/>
          <p:cNvSpPr>
            <a:spLocks noChangeArrowheads="1"/>
          </p:cNvSpPr>
          <p:nvPr/>
        </p:nvSpPr>
        <p:spPr bwMode="auto">
          <a:xfrm>
            <a:off x="1622426" y="2765425"/>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9" name="Rectangle 70" descr="Large checker board"/>
          <p:cNvSpPr>
            <a:spLocks noChangeArrowheads="1"/>
          </p:cNvSpPr>
          <p:nvPr/>
        </p:nvSpPr>
        <p:spPr bwMode="auto">
          <a:xfrm>
            <a:off x="3138488" y="333216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92" name="Rectangle 69"/>
          <p:cNvSpPr>
            <a:spLocks noChangeArrowheads="1"/>
          </p:cNvSpPr>
          <p:nvPr/>
        </p:nvSpPr>
        <p:spPr bwMode="auto">
          <a:xfrm>
            <a:off x="3125788" y="2763838"/>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97" name="Rectangle 9" descr="Large checker board"/>
          <p:cNvSpPr>
            <a:spLocks noChangeArrowheads="1"/>
          </p:cNvSpPr>
          <p:nvPr/>
        </p:nvSpPr>
        <p:spPr bwMode="auto">
          <a:xfrm>
            <a:off x="1770068" y="3130551"/>
            <a:ext cx="1360487"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98" name="Rectangle 70" descr="Large checker board"/>
          <p:cNvSpPr>
            <a:spLocks noChangeArrowheads="1"/>
          </p:cNvSpPr>
          <p:nvPr/>
        </p:nvSpPr>
        <p:spPr bwMode="auto">
          <a:xfrm>
            <a:off x="3130551" y="3130551"/>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99" name="Text Box 12"/>
          <p:cNvSpPr txBox="1">
            <a:spLocks noChangeArrowheads="1"/>
          </p:cNvSpPr>
          <p:nvPr/>
        </p:nvSpPr>
        <p:spPr bwMode="auto">
          <a:xfrm>
            <a:off x="1155700" y="3076576"/>
            <a:ext cx="661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1</a:t>
            </a:r>
          </a:p>
        </p:txBody>
      </p:sp>
      <p:sp>
        <p:nvSpPr>
          <p:cNvPr id="100" name="Rectangle 8"/>
          <p:cNvSpPr>
            <a:spLocks noChangeArrowheads="1"/>
          </p:cNvSpPr>
          <p:nvPr/>
        </p:nvSpPr>
        <p:spPr bwMode="auto">
          <a:xfrm>
            <a:off x="3263901" y="2770188"/>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101" name="Text Box 14"/>
          <p:cNvSpPr txBox="1">
            <a:spLocks noChangeArrowheads="1"/>
          </p:cNvSpPr>
          <p:nvPr/>
        </p:nvSpPr>
        <p:spPr bwMode="auto">
          <a:xfrm>
            <a:off x="3657602" y="2743201"/>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102" name="Rectangle 8"/>
          <p:cNvSpPr>
            <a:spLocks noChangeArrowheads="1"/>
          </p:cNvSpPr>
          <p:nvPr/>
        </p:nvSpPr>
        <p:spPr bwMode="auto">
          <a:xfrm>
            <a:off x="3262318" y="1682750"/>
            <a:ext cx="1349375"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103" name="Text Box 14"/>
          <p:cNvSpPr txBox="1">
            <a:spLocks noChangeArrowheads="1"/>
          </p:cNvSpPr>
          <p:nvPr/>
        </p:nvSpPr>
        <p:spPr bwMode="auto">
          <a:xfrm>
            <a:off x="3636963" y="1654175"/>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104" name="Rectangle 69"/>
          <p:cNvSpPr>
            <a:spLocks noChangeArrowheads="1"/>
          </p:cNvSpPr>
          <p:nvPr/>
        </p:nvSpPr>
        <p:spPr bwMode="auto">
          <a:xfrm>
            <a:off x="4611688" y="1676401"/>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105" name="Rectangle 69"/>
          <p:cNvSpPr>
            <a:spLocks noChangeArrowheads="1"/>
          </p:cNvSpPr>
          <p:nvPr/>
        </p:nvSpPr>
        <p:spPr bwMode="auto">
          <a:xfrm>
            <a:off x="4608513" y="2765425"/>
            <a:ext cx="1524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106" name="Text Box 80"/>
          <p:cNvSpPr txBox="1">
            <a:spLocks noChangeArrowheads="1"/>
          </p:cNvSpPr>
          <p:nvPr/>
        </p:nvSpPr>
        <p:spPr bwMode="auto">
          <a:xfrm>
            <a:off x="843477" y="4337054"/>
            <a:ext cx="7155426" cy="83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FF0000"/>
                </a:solidFill>
                <a:cs typeface="Arial" charset="0"/>
              </a:rPr>
              <a:t>Bank access latencies of each thread serialized</a:t>
            </a:r>
          </a:p>
          <a:p>
            <a:pPr algn="ctr" eaLnBrk="1" hangingPunct="1"/>
            <a:r>
              <a:rPr lang="en-US">
                <a:solidFill>
                  <a:srgbClr val="FF0000"/>
                </a:solidFill>
                <a:cs typeface="Arial" charset="0"/>
              </a:rPr>
              <a:t>Each thread stalls for ~TWO bank access latencies</a:t>
            </a:r>
          </a:p>
        </p:txBody>
      </p:sp>
    </p:spTree>
    <p:extLst>
      <p:ext uri="{BB962C8B-B14F-4D97-AF65-F5344CB8AC3E}">
        <p14:creationId xmlns:p14="http://schemas.microsoft.com/office/powerpoint/2010/main" val="42187023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slide(fromLeft)">
                                      <p:cBhvr>
                                        <p:cTn id="7" dur="500"/>
                                        <p:tgtEl>
                                          <p:spTgt spid="4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slide(fromLeft)">
                                      <p:cBhvr>
                                        <p:cTn id="10" dur="500"/>
                                        <p:tgtEl>
                                          <p:spTgt spid="46"/>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slide(fromLeft)">
                                      <p:cBhvr>
                                        <p:cTn id="13" dur="500"/>
                                        <p:tgtEl>
                                          <p:spTgt spid="80"/>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slide(fromLeft)">
                                      <p:cBhvr>
                                        <p:cTn id="16" dur="500"/>
                                        <p:tgtEl>
                                          <p:spTgt spid="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slide(fromTop)">
                                      <p:cBhvr>
                                        <p:cTn id="21" dur="500"/>
                                        <p:tgtEl>
                                          <p:spTgt spid="49"/>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slide(fromTop)">
                                      <p:cBhvr>
                                        <p:cTn id="24" dur="500"/>
                                        <p:tgtEl>
                                          <p:spTgt spid="50"/>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slide(fromTop)">
                                      <p:cBhvr>
                                        <p:cTn id="27" dur="500"/>
                                        <p:tgtEl>
                                          <p:spTgt spid="8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slide(fromTop)">
                                      <p:cBhvr>
                                        <p:cTn id="30" dur="500"/>
                                        <p:tgtEl>
                                          <p:spTgt spid="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28"/>
                                        </p:tgtEl>
                                        <p:attrNameLst>
                                          <p:attrName>fillcolor</p:attrName>
                                        </p:attrNameLst>
                                      </p:cBhvr>
                                      <p:to>
                                        <a:srgbClr val="0000FF"/>
                                      </p:to>
                                    </p:animClr>
                                    <p:set>
                                      <p:cBhvr>
                                        <p:cTn id="45" dur="500" fill="hold"/>
                                        <p:tgtEl>
                                          <p:spTgt spid="28"/>
                                        </p:tgtEl>
                                        <p:attrNameLst>
                                          <p:attrName>fill.type</p:attrName>
                                        </p:attrNameLst>
                                      </p:cBhvr>
                                      <p:to>
                                        <p:strVal val="solid"/>
                                      </p:to>
                                    </p:set>
                                    <p:set>
                                      <p:cBhvr>
                                        <p:cTn id="46" dur="500" fill="hold"/>
                                        <p:tgtEl>
                                          <p:spTgt spid="28"/>
                                        </p:tgtEl>
                                        <p:attrNameLst>
                                          <p:attrName>fill.on</p:attrName>
                                        </p:attrNameLst>
                                      </p:cBhvr>
                                      <p:to>
                                        <p:strVal val="tru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slide(fromLeft)">
                                      <p:cBhvr>
                                        <p:cTn id="53" dur="500"/>
                                        <p:tgtEl>
                                          <p:spTgt spid="53"/>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slide(fromLeft)">
                                      <p:cBhvr>
                                        <p:cTn id="56" dur="500"/>
                                        <p:tgtEl>
                                          <p:spTgt spid="61"/>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slide(fromLeft)">
                                      <p:cBhvr>
                                        <p:cTn id="59" dur="500"/>
                                        <p:tgtEl>
                                          <p:spTgt spid="51"/>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slide(fromLeft)">
                                      <p:cBhvr>
                                        <p:cTn id="62" dur="500"/>
                                        <p:tgtEl>
                                          <p:spTgt spid="8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mph" presetSubtype="2" fill="hold" nodeType="withEffect">
                                  <p:stCondLst>
                                    <p:cond delay="0"/>
                                  </p:stCondLst>
                                  <p:childTnLst>
                                    <p:animClr clrSpc="rgb" dir="cw">
                                      <p:cBhvr>
                                        <p:cTn id="68" dur="500" fill="hold"/>
                                        <p:tgtEl>
                                          <p:spTgt spid="30"/>
                                        </p:tgtEl>
                                        <p:attrNameLst>
                                          <p:attrName>fillcolor</p:attrName>
                                        </p:attrNameLst>
                                      </p:cBhvr>
                                      <p:to>
                                        <a:srgbClr val="FF0000"/>
                                      </p:to>
                                    </p:animClr>
                                    <p:set>
                                      <p:cBhvr>
                                        <p:cTn id="69" dur="500" fill="hold"/>
                                        <p:tgtEl>
                                          <p:spTgt spid="30"/>
                                        </p:tgtEl>
                                        <p:attrNameLst>
                                          <p:attrName>fill.type</p:attrName>
                                        </p:attrNameLst>
                                      </p:cBhvr>
                                      <p:to>
                                        <p:strVal val="solid"/>
                                      </p:to>
                                    </p:set>
                                    <p:set>
                                      <p:cBhvr>
                                        <p:cTn id="70" dur="500" fill="hold"/>
                                        <p:tgtEl>
                                          <p:spTgt spid="30"/>
                                        </p:tgtEl>
                                        <p:attrNameLst>
                                          <p:attrName>fill.on</p:attrName>
                                        </p:attrNameLst>
                                      </p:cBhvr>
                                      <p:to>
                                        <p:strVal val="tru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8"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slide(fromLeft)">
                                      <p:cBhvr>
                                        <p:cTn id="75" dur="500"/>
                                        <p:tgtEl>
                                          <p:spTgt spid="47"/>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slide(fromLeft)">
                                      <p:cBhvr>
                                        <p:cTn id="78" dur="500"/>
                                        <p:tgtEl>
                                          <p:spTgt spid="52"/>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slide(fromLeft)">
                                      <p:cBhvr>
                                        <p:cTn id="81" dur="500"/>
                                        <p:tgtEl>
                                          <p:spTgt spid="48"/>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82"/>
                                        </p:tgtEl>
                                        <p:attrNameLst>
                                          <p:attrName>style.visibility</p:attrName>
                                        </p:attrNameLst>
                                      </p:cBhvr>
                                      <p:to>
                                        <p:strVal val="visible"/>
                                      </p:to>
                                    </p:set>
                                    <p:animEffect transition="in" filter="slide(fromLeft)">
                                      <p:cBhvr>
                                        <p:cTn id="84" dur="500"/>
                                        <p:tgtEl>
                                          <p:spTgt spid="82"/>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slide(fromLeft)">
                                      <p:cBhvr>
                                        <p:cTn id="87" dur="500"/>
                                        <p:tgtEl>
                                          <p:spTgt spid="87"/>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97"/>
                                        </p:tgtEl>
                                        <p:attrNameLst>
                                          <p:attrName>style.visibility</p:attrName>
                                        </p:attrNameLst>
                                      </p:cBhvr>
                                      <p:to>
                                        <p:strVal val="visible"/>
                                      </p:to>
                                    </p:set>
                                    <p:animEffect transition="in" filter="slide(fromLeft)">
                                      <p:cBhvr>
                                        <p:cTn id="90" dur="500"/>
                                        <p:tgtEl>
                                          <p:spTgt spid="97"/>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99"/>
                                        </p:tgtEl>
                                        <p:attrNameLst>
                                          <p:attrName>style.visibility</p:attrName>
                                        </p:attrNameLst>
                                      </p:cBhvr>
                                      <p:to>
                                        <p:strVal val="visible"/>
                                      </p:to>
                                    </p:set>
                                    <p:animEffect transition="in" filter="slide(fromLeft)">
                                      <p:cBhvr>
                                        <p:cTn id="93" dur="500"/>
                                        <p:tgtEl>
                                          <p:spTgt spid="9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37"/>
                                        </p:tgtEl>
                                        <p:attrNameLst>
                                          <p:attrName>style.visibility</p:attrName>
                                        </p:attrNameLst>
                                      </p:cBhvr>
                                      <p:to>
                                        <p:strVal val="hidden"/>
                                      </p:to>
                                    </p:set>
                                  </p:childTnLst>
                                </p:cTn>
                              </p:par>
                              <p:par>
                                <p:cTn id="98" presetID="1" presetClass="emph" presetSubtype="2" fill="hold" nodeType="withEffect">
                                  <p:stCondLst>
                                    <p:cond delay="0"/>
                                  </p:stCondLst>
                                  <p:childTnLst>
                                    <p:animClr clrSpc="rgb" dir="cw">
                                      <p:cBhvr>
                                        <p:cTn id="99" dur="500" fill="hold"/>
                                        <p:tgtEl>
                                          <p:spTgt spid="28"/>
                                        </p:tgtEl>
                                        <p:attrNameLst>
                                          <p:attrName>fillcolor</p:attrName>
                                        </p:attrNameLst>
                                      </p:cBhvr>
                                      <p:to>
                                        <a:schemeClr val="bg1"/>
                                      </p:to>
                                    </p:animClr>
                                    <p:set>
                                      <p:cBhvr>
                                        <p:cTn id="100" dur="500" fill="hold"/>
                                        <p:tgtEl>
                                          <p:spTgt spid="28"/>
                                        </p:tgtEl>
                                        <p:attrNameLst>
                                          <p:attrName>fill.type</p:attrName>
                                        </p:attrNameLst>
                                      </p:cBhvr>
                                      <p:to>
                                        <p:strVal val="solid"/>
                                      </p:to>
                                    </p:set>
                                    <p:set>
                                      <p:cBhvr>
                                        <p:cTn id="101" dur="500" fill="hold"/>
                                        <p:tgtEl>
                                          <p:spTgt spid="28"/>
                                        </p:tgtEl>
                                        <p:attrNameLst>
                                          <p:attrName>fill.on</p:attrName>
                                        </p:attrNameLst>
                                      </p:cBhvr>
                                      <p:to>
                                        <p:strVal val="true"/>
                                      </p:to>
                                    </p:set>
                                  </p:childTnLst>
                                </p:cTn>
                              </p:par>
                              <p:par>
                                <p:cTn id="102" presetID="3" presetClass="emph" presetSubtype="2" fill="hold" nodeType="withEffect">
                                  <p:stCondLst>
                                    <p:cond delay="0"/>
                                  </p:stCondLst>
                                  <p:childTnLst>
                                    <p:animClr clrSpc="rgb" dir="cw">
                                      <p:cBhvr override="childStyle">
                                        <p:cTn id="103" dur="500" fill="hold"/>
                                        <p:tgtEl>
                                          <p:spTgt spid="33">
                                            <p:txEl>
                                              <p:pRg st="0" end="0"/>
                                            </p:txEl>
                                          </p:spTgt>
                                        </p:tgtEl>
                                        <p:attrNameLst>
                                          <p:attrName>style.color</p:attrName>
                                        </p:attrNameLst>
                                      </p:cBhvr>
                                      <p:to>
                                        <a:srgbClr val="B2B2B2"/>
                                      </p:to>
                                    </p:animClr>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9"/>
                                        </p:tgtEl>
                                        <p:attrNameLst>
                                          <p:attrName>style.visibility</p:attrName>
                                        </p:attrNameLst>
                                      </p:cBhvr>
                                      <p:to>
                                        <p:strVal val="visible"/>
                                      </p:to>
                                    </p:set>
                                  </p:childTnLst>
                                </p:cTn>
                              </p:par>
                              <p:par>
                                <p:cTn id="108" presetID="1" presetClass="emph" presetSubtype="2" fill="hold" nodeType="withEffect">
                                  <p:stCondLst>
                                    <p:cond delay="0"/>
                                  </p:stCondLst>
                                  <p:childTnLst>
                                    <p:animClr clrSpc="rgb" dir="cw">
                                      <p:cBhvr>
                                        <p:cTn id="109" dur="500" fill="hold"/>
                                        <p:tgtEl>
                                          <p:spTgt spid="28"/>
                                        </p:tgtEl>
                                        <p:attrNameLst>
                                          <p:attrName>fillcolor</p:attrName>
                                        </p:attrNameLst>
                                      </p:cBhvr>
                                      <p:to>
                                        <a:srgbClr val="FF0000"/>
                                      </p:to>
                                    </p:animClr>
                                    <p:set>
                                      <p:cBhvr>
                                        <p:cTn id="110" dur="500" fill="hold"/>
                                        <p:tgtEl>
                                          <p:spTgt spid="28"/>
                                        </p:tgtEl>
                                        <p:attrNameLst>
                                          <p:attrName>fill.type</p:attrName>
                                        </p:attrNameLst>
                                      </p:cBhvr>
                                      <p:to>
                                        <p:strVal val="solid"/>
                                      </p:to>
                                    </p:set>
                                    <p:set>
                                      <p:cBhvr>
                                        <p:cTn id="111" dur="500" fill="hold"/>
                                        <p:tgtEl>
                                          <p:spTgt spid="28"/>
                                        </p:tgtEl>
                                        <p:attrNameLst>
                                          <p:attrName>fill.on</p:attrName>
                                        </p:attrNameLst>
                                      </p:cBhvr>
                                      <p:to>
                                        <p:strVal val="tru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2" presetClass="entr" presetSubtype="8" fill="hold" grpId="0" nodeType="clickEffect">
                                  <p:stCondLst>
                                    <p:cond delay="0"/>
                                  </p:stCondLst>
                                  <p:childTnLst>
                                    <p:set>
                                      <p:cBhvr>
                                        <p:cTn id="115" dur="1" fill="hold">
                                          <p:stCondLst>
                                            <p:cond delay="0"/>
                                          </p:stCondLst>
                                        </p:cTn>
                                        <p:tgtEl>
                                          <p:spTgt spid="74"/>
                                        </p:tgtEl>
                                        <p:attrNameLst>
                                          <p:attrName>style.visibility</p:attrName>
                                        </p:attrNameLst>
                                      </p:cBhvr>
                                      <p:to>
                                        <p:strVal val="visible"/>
                                      </p:to>
                                    </p:set>
                                    <p:animEffect transition="in" filter="slide(fromLeft)">
                                      <p:cBhvr>
                                        <p:cTn id="116" dur="500"/>
                                        <p:tgtEl>
                                          <p:spTgt spid="74"/>
                                        </p:tgtEl>
                                      </p:cBhvr>
                                    </p:animEffect>
                                  </p:childTnLst>
                                </p:cTn>
                              </p:par>
                              <p:par>
                                <p:cTn id="117" presetID="12" presetClass="entr" presetSubtype="8" fill="hold" grpId="0" nodeType="withEffect">
                                  <p:stCondLst>
                                    <p:cond delay="0"/>
                                  </p:stCondLst>
                                  <p:childTnLst>
                                    <p:set>
                                      <p:cBhvr>
                                        <p:cTn id="118" dur="1" fill="hold">
                                          <p:stCondLst>
                                            <p:cond delay="0"/>
                                          </p:stCondLst>
                                        </p:cTn>
                                        <p:tgtEl>
                                          <p:spTgt spid="92"/>
                                        </p:tgtEl>
                                        <p:attrNameLst>
                                          <p:attrName>style.visibility</p:attrName>
                                        </p:attrNameLst>
                                      </p:cBhvr>
                                      <p:to>
                                        <p:strVal val="visible"/>
                                      </p:to>
                                    </p:set>
                                    <p:animEffect transition="in" filter="slide(fromLeft)">
                                      <p:cBhvr>
                                        <p:cTn id="119" dur="500"/>
                                        <p:tgtEl>
                                          <p:spTgt spid="92"/>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98"/>
                                        </p:tgtEl>
                                        <p:attrNameLst>
                                          <p:attrName>style.visibility</p:attrName>
                                        </p:attrNameLst>
                                      </p:cBhvr>
                                      <p:to>
                                        <p:strVal val="visible"/>
                                      </p:to>
                                    </p:set>
                                    <p:animEffect transition="in" filter="slide(fromLeft)">
                                      <p:cBhvr>
                                        <p:cTn id="122" dur="500"/>
                                        <p:tgtEl>
                                          <p:spTgt spid="98"/>
                                        </p:tgtEl>
                                      </p:cBhvr>
                                    </p:animEffect>
                                  </p:childTnLst>
                                </p:cTn>
                              </p:par>
                              <p:par>
                                <p:cTn id="123" presetID="12" presetClass="entr" presetSubtype="8" fill="hold" grpId="0" nodeType="withEffect">
                                  <p:stCondLst>
                                    <p:cond delay="0"/>
                                  </p:stCondLst>
                                  <p:childTnLst>
                                    <p:set>
                                      <p:cBhvr>
                                        <p:cTn id="124" dur="1" fill="hold">
                                          <p:stCondLst>
                                            <p:cond delay="0"/>
                                          </p:stCondLst>
                                        </p:cTn>
                                        <p:tgtEl>
                                          <p:spTgt spid="89"/>
                                        </p:tgtEl>
                                        <p:attrNameLst>
                                          <p:attrName>style.visibility</p:attrName>
                                        </p:attrNameLst>
                                      </p:cBhvr>
                                      <p:to>
                                        <p:strVal val="visible"/>
                                      </p:to>
                                    </p:set>
                                    <p:animEffect transition="in" filter="slide(fromLeft)">
                                      <p:cBhvr>
                                        <p:cTn id="125" dur="500"/>
                                        <p:tgtEl>
                                          <p:spTgt spid="89"/>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86"/>
                                        </p:tgtEl>
                                        <p:attrNameLst>
                                          <p:attrName>style.visibility</p:attrName>
                                        </p:attrNameLst>
                                      </p:cBhvr>
                                      <p:to>
                                        <p:strVal val="visible"/>
                                      </p:to>
                                    </p:set>
                                    <p:animEffect transition="in" filter="slide(fromLeft)">
                                      <p:cBhvr>
                                        <p:cTn id="128" dur="500"/>
                                        <p:tgtEl>
                                          <p:spTgt spid="86"/>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38"/>
                                        </p:tgtEl>
                                        <p:attrNameLst>
                                          <p:attrName>style.visibility</p:attrName>
                                        </p:attrNameLst>
                                      </p:cBhvr>
                                      <p:to>
                                        <p:strVal val="hidden"/>
                                      </p:to>
                                    </p:set>
                                  </p:childTnLst>
                                </p:cTn>
                              </p:par>
                              <p:par>
                                <p:cTn id="133" presetID="1" presetClass="emph" presetSubtype="2" fill="hold" nodeType="withEffect">
                                  <p:stCondLst>
                                    <p:cond delay="0"/>
                                  </p:stCondLst>
                                  <p:childTnLst>
                                    <p:animClr clrSpc="rgb" dir="cw">
                                      <p:cBhvr>
                                        <p:cTn id="134" dur="500" fill="hold"/>
                                        <p:tgtEl>
                                          <p:spTgt spid="30"/>
                                        </p:tgtEl>
                                        <p:attrNameLst>
                                          <p:attrName>fillcolor</p:attrName>
                                        </p:attrNameLst>
                                      </p:cBhvr>
                                      <p:to>
                                        <a:schemeClr val="bg1"/>
                                      </p:to>
                                    </p:animClr>
                                    <p:set>
                                      <p:cBhvr>
                                        <p:cTn id="135" dur="500" fill="hold"/>
                                        <p:tgtEl>
                                          <p:spTgt spid="30"/>
                                        </p:tgtEl>
                                        <p:attrNameLst>
                                          <p:attrName>fill.type</p:attrName>
                                        </p:attrNameLst>
                                      </p:cBhvr>
                                      <p:to>
                                        <p:strVal val="solid"/>
                                      </p:to>
                                    </p:set>
                                    <p:set>
                                      <p:cBhvr>
                                        <p:cTn id="136" dur="500" fill="hold"/>
                                        <p:tgtEl>
                                          <p:spTgt spid="30"/>
                                        </p:tgtEl>
                                        <p:attrNameLst>
                                          <p:attrName>fill.on</p:attrName>
                                        </p:attrNameLst>
                                      </p:cBhvr>
                                      <p:to>
                                        <p:strVal val="true"/>
                                      </p:to>
                                    </p:set>
                                  </p:childTnLst>
                                </p:cTn>
                              </p:par>
                              <p:par>
                                <p:cTn id="137" presetID="3" presetClass="emph" presetSubtype="2" fill="hold" nodeType="withEffect">
                                  <p:stCondLst>
                                    <p:cond delay="0"/>
                                  </p:stCondLst>
                                  <p:childTnLst>
                                    <p:animClr clrSpc="rgb" dir="cw">
                                      <p:cBhvr override="childStyle">
                                        <p:cTn id="138" dur="500" fill="hold"/>
                                        <p:tgtEl>
                                          <p:spTgt spid="34">
                                            <p:txEl>
                                              <p:pRg st="0" end="0"/>
                                            </p:txEl>
                                          </p:spTgt>
                                        </p:tgtEl>
                                        <p:attrNameLst>
                                          <p:attrName>style.color</p:attrName>
                                        </p:attrNameLst>
                                      </p:cBhvr>
                                      <p:to>
                                        <a:srgbClr val="B2B2B2"/>
                                      </p:to>
                                    </p:animClr>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0"/>
                                        </p:tgtEl>
                                        <p:attrNameLst>
                                          <p:attrName>style.visibility</p:attrName>
                                        </p:attrNameLst>
                                      </p:cBhvr>
                                      <p:to>
                                        <p:strVal val="visible"/>
                                      </p:to>
                                    </p:set>
                                  </p:childTnLst>
                                </p:cTn>
                              </p:par>
                              <p:par>
                                <p:cTn id="143" presetID="1" presetClass="emph" presetSubtype="2" fill="hold" nodeType="withEffect">
                                  <p:stCondLst>
                                    <p:cond delay="0"/>
                                  </p:stCondLst>
                                  <p:childTnLst>
                                    <p:animClr clrSpc="rgb" dir="cw">
                                      <p:cBhvr>
                                        <p:cTn id="144" dur="500" fill="hold"/>
                                        <p:tgtEl>
                                          <p:spTgt spid="30"/>
                                        </p:tgtEl>
                                        <p:attrNameLst>
                                          <p:attrName>fillcolor</p:attrName>
                                        </p:attrNameLst>
                                      </p:cBhvr>
                                      <p:to>
                                        <a:srgbClr val="0000FF"/>
                                      </p:to>
                                    </p:animClr>
                                    <p:set>
                                      <p:cBhvr>
                                        <p:cTn id="145" dur="500" fill="hold"/>
                                        <p:tgtEl>
                                          <p:spTgt spid="30"/>
                                        </p:tgtEl>
                                        <p:attrNameLst>
                                          <p:attrName>fill.type</p:attrName>
                                        </p:attrNameLst>
                                      </p:cBhvr>
                                      <p:to>
                                        <p:strVal val="solid"/>
                                      </p:to>
                                    </p:set>
                                    <p:set>
                                      <p:cBhvr>
                                        <p:cTn id="146" dur="500" fill="hold"/>
                                        <p:tgtEl>
                                          <p:spTgt spid="30"/>
                                        </p:tgtEl>
                                        <p:attrNameLst>
                                          <p:attrName>fill.on</p:attrName>
                                        </p:attrNameLst>
                                      </p:cBhvr>
                                      <p:to>
                                        <p:strVal val="tru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2" presetClass="entr" presetSubtype="8" fill="hold" grpId="0" nodeType="clickEffect">
                                  <p:stCondLst>
                                    <p:cond delay="0"/>
                                  </p:stCondLst>
                                  <p:childTnLst>
                                    <p:set>
                                      <p:cBhvr>
                                        <p:cTn id="150" dur="1" fill="hold">
                                          <p:stCondLst>
                                            <p:cond delay="0"/>
                                          </p:stCondLst>
                                        </p:cTn>
                                        <p:tgtEl>
                                          <p:spTgt spid="63"/>
                                        </p:tgtEl>
                                        <p:attrNameLst>
                                          <p:attrName>style.visibility</p:attrName>
                                        </p:attrNameLst>
                                      </p:cBhvr>
                                      <p:to>
                                        <p:strVal val="visible"/>
                                      </p:to>
                                    </p:set>
                                    <p:animEffect transition="in" filter="slide(fromLeft)">
                                      <p:cBhvr>
                                        <p:cTn id="151" dur="500"/>
                                        <p:tgtEl>
                                          <p:spTgt spid="63"/>
                                        </p:tgtEl>
                                      </p:cBhvr>
                                    </p:animEffect>
                                  </p:childTnLst>
                                </p:cTn>
                              </p:par>
                              <p:par>
                                <p:cTn id="152" presetID="12" presetClass="entr" presetSubtype="8" fill="hold" grpId="0" nodeType="withEffect">
                                  <p:stCondLst>
                                    <p:cond delay="0"/>
                                  </p:stCondLst>
                                  <p:childTnLst>
                                    <p:set>
                                      <p:cBhvr>
                                        <p:cTn id="153" dur="1" fill="hold">
                                          <p:stCondLst>
                                            <p:cond delay="0"/>
                                          </p:stCondLst>
                                        </p:cTn>
                                        <p:tgtEl>
                                          <p:spTgt spid="77"/>
                                        </p:tgtEl>
                                        <p:attrNameLst>
                                          <p:attrName>style.visibility</p:attrName>
                                        </p:attrNameLst>
                                      </p:cBhvr>
                                      <p:to>
                                        <p:strVal val="visible"/>
                                      </p:to>
                                    </p:set>
                                    <p:animEffect transition="in" filter="slide(fromLeft)">
                                      <p:cBhvr>
                                        <p:cTn id="154" dur="500"/>
                                        <p:tgtEl>
                                          <p:spTgt spid="77"/>
                                        </p:tgtEl>
                                      </p:cBhvr>
                                    </p:animEffect>
                                  </p:childTnLst>
                                </p:cTn>
                              </p:par>
                              <p:par>
                                <p:cTn id="155" presetID="12" presetClass="entr" presetSubtype="8" fill="hold" grpId="0" nodeType="withEffect">
                                  <p:stCondLst>
                                    <p:cond delay="0"/>
                                  </p:stCondLst>
                                  <p:childTnLst>
                                    <p:set>
                                      <p:cBhvr>
                                        <p:cTn id="156" dur="1" fill="hold">
                                          <p:stCondLst>
                                            <p:cond delay="0"/>
                                          </p:stCondLst>
                                        </p:cTn>
                                        <p:tgtEl>
                                          <p:spTgt spid="102"/>
                                        </p:tgtEl>
                                        <p:attrNameLst>
                                          <p:attrName>style.visibility</p:attrName>
                                        </p:attrNameLst>
                                      </p:cBhvr>
                                      <p:to>
                                        <p:strVal val="visible"/>
                                      </p:to>
                                    </p:set>
                                    <p:animEffect transition="in" filter="slide(fromLeft)">
                                      <p:cBhvr>
                                        <p:cTn id="157" dur="500"/>
                                        <p:tgtEl>
                                          <p:spTgt spid="102"/>
                                        </p:tgtEl>
                                      </p:cBhvr>
                                    </p:animEffect>
                                  </p:childTnLst>
                                </p:cTn>
                              </p:par>
                              <p:par>
                                <p:cTn id="158" presetID="12" presetClass="entr" presetSubtype="8" fill="hold" grpId="0" nodeType="withEffect">
                                  <p:stCondLst>
                                    <p:cond delay="0"/>
                                  </p:stCondLst>
                                  <p:childTnLst>
                                    <p:set>
                                      <p:cBhvr>
                                        <p:cTn id="159" dur="1" fill="hold">
                                          <p:stCondLst>
                                            <p:cond delay="0"/>
                                          </p:stCondLst>
                                        </p:cTn>
                                        <p:tgtEl>
                                          <p:spTgt spid="103"/>
                                        </p:tgtEl>
                                        <p:attrNameLst>
                                          <p:attrName>style.visibility</p:attrName>
                                        </p:attrNameLst>
                                      </p:cBhvr>
                                      <p:to>
                                        <p:strVal val="visible"/>
                                      </p:to>
                                    </p:set>
                                    <p:animEffect transition="in" filter="slide(fromLeft)">
                                      <p:cBhvr>
                                        <p:cTn id="160" dur="500"/>
                                        <p:tgtEl>
                                          <p:spTgt spid="103"/>
                                        </p:tgtEl>
                                      </p:cBhvr>
                                    </p:animEffect>
                                  </p:childTnLst>
                                </p:cTn>
                              </p:par>
                              <p:par>
                                <p:cTn id="161" presetID="12" presetClass="entr" presetSubtype="8" fill="hold" grpId="0" nodeType="withEffect">
                                  <p:stCondLst>
                                    <p:cond delay="0"/>
                                  </p:stCondLst>
                                  <p:childTnLst>
                                    <p:set>
                                      <p:cBhvr>
                                        <p:cTn id="162" dur="1" fill="hold">
                                          <p:stCondLst>
                                            <p:cond delay="0"/>
                                          </p:stCondLst>
                                        </p:cTn>
                                        <p:tgtEl>
                                          <p:spTgt spid="83"/>
                                        </p:tgtEl>
                                        <p:attrNameLst>
                                          <p:attrName>style.visibility</p:attrName>
                                        </p:attrNameLst>
                                      </p:cBhvr>
                                      <p:to>
                                        <p:strVal val="visible"/>
                                      </p:to>
                                    </p:set>
                                    <p:animEffect transition="in" filter="slide(fromLeft)">
                                      <p:cBhvr>
                                        <p:cTn id="163" dur="500"/>
                                        <p:tgtEl>
                                          <p:spTgt spid="83"/>
                                        </p:tgtEl>
                                      </p:cBhvr>
                                    </p:animEffect>
                                  </p:childTnLst>
                                </p:cTn>
                              </p:par>
                              <p:par>
                                <p:cTn id="164" presetID="12" presetClass="entr" presetSubtype="8" fill="hold" grpId="0" nodeType="withEffect">
                                  <p:stCondLst>
                                    <p:cond delay="0"/>
                                  </p:stCondLst>
                                  <p:childTnLst>
                                    <p:set>
                                      <p:cBhvr>
                                        <p:cTn id="165" dur="1" fill="hold">
                                          <p:stCondLst>
                                            <p:cond delay="0"/>
                                          </p:stCondLst>
                                        </p:cTn>
                                        <p:tgtEl>
                                          <p:spTgt spid="100"/>
                                        </p:tgtEl>
                                        <p:attrNameLst>
                                          <p:attrName>style.visibility</p:attrName>
                                        </p:attrNameLst>
                                      </p:cBhvr>
                                      <p:to>
                                        <p:strVal val="visible"/>
                                      </p:to>
                                    </p:set>
                                    <p:animEffect transition="in" filter="slide(fromLeft)">
                                      <p:cBhvr>
                                        <p:cTn id="166" dur="500"/>
                                        <p:tgtEl>
                                          <p:spTgt spid="100"/>
                                        </p:tgtEl>
                                      </p:cBhvr>
                                    </p:animEffect>
                                  </p:childTnLst>
                                </p:cTn>
                              </p:par>
                              <p:par>
                                <p:cTn id="167" presetID="12" presetClass="entr" presetSubtype="8" fill="hold" grpId="0" nodeType="withEffect">
                                  <p:stCondLst>
                                    <p:cond delay="0"/>
                                  </p:stCondLst>
                                  <p:childTnLst>
                                    <p:set>
                                      <p:cBhvr>
                                        <p:cTn id="168" dur="1" fill="hold">
                                          <p:stCondLst>
                                            <p:cond delay="0"/>
                                          </p:stCondLst>
                                        </p:cTn>
                                        <p:tgtEl>
                                          <p:spTgt spid="101"/>
                                        </p:tgtEl>
                                        <p:attrNameLst>
                                          <p:attrName>style.visibility</p:attrName>
                                        </p:attrNameLst>
                                      </p:cBhvr>
                                      <p:to>
                                        <p:strVal val="visible"/>
                                      </p:to>
                                    </p:set>
                                    <p:animEffect transition="in" filter="slide(fromLeft)">
                                      <p:cBhvr>
                                        <p:cTn id="169" dur="500"/>
                                        <p:tgtEl>
                                          <p:spTgt spid="101"/>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 presetClass="exit" presetSubtype="0" fill="hold" grpId="1" nodeType="clickEffect">
                                  <p:stCondLst>
                                    <p:cond delay="0"/>
                                  </p:stCondLst>
                                  <p:childTnLst>
                                    <p:set>
                                      <p:cBhvr>
                                        <p:cTn id="173" dur="1" fill="hold">
                                          <p:stCondLst>
                                            <p:cond delay="0"/>
                                          </p:stCondLst>
                                        </p:cTn>
                                        <p:tgtEl>
                                          <p:spTgt spid="39"/>
                                        </p:tgtEl>
                                        <p:attrNameLst>
                                          <p:attrName>style.visibility</p:attrName>
                                        </p:attrNameLst>
                                      </p:cBhvr>
                                      <p:to>
                                        <p:strVal val="hidden"/>
                                      </p:to>
                                    </p:set>
                                  </p:childTnLst>
                                </p:cTn>
                              </p:par>
                              <p:par>
                                <p:cTn id="174" presetID="3" presetClass="emph" presetSubtype="2" fill="hold" nodeType="withEffect">
                                  <p:stCondLst>
                                    <p:cond delay="0"/>
                                  </p:stCondLst>
                                  <p:childTnLst>
                                    <p:animClr clrSpc="rgb" dir="cw">
                                      <p:cBhvr override="childStyle">
                                        <p:cTn id="175" dur="500" fill="hold"/>
                                        <p:tgtEl>
                                          <p:spTgt spid="35">
                                            <p:txEl>
                                              <p:pRg st="0" end="0"/>
                                            </p:txEl>
                                          </p:spTgt>
                                        </p:tgtEl>
                                        <p:attrNameLst>
                                          <p:attrName>style.color</p:attrName>
                                        </p:attrNameLst>
                                      </p:cBhvr>
                                      <p:to>
                                        <a:srgbClr val="B2B2B2"/>
                                      </p:to>
                                    </p:animClr>
                                  </p:childTnLst>
                                </p:cTn>
                              </p:par>
                              <p:par>
                                <p:cTn id="176" presetID="1" presetClass="emph" presetSubtype="2" fill="hold" nodeType="withEffect">
                                  <p:stCondLst>
                                    <p:cond delay="0"/>
                                  </p:stCondLst>
                                  <p:childTnLst>
                                    <p:animClr clrSpc="rgb" dir="cw">
                                      <p:cBhvr>
                                        <p:cTn id="177" dur="500" fill="hold"/>
                                        <p:tgtEl>
                                          <p:spTgt spid="28"/>
                                        </p:tgtEl>
                                        <p:attrNameLst>
                                          <p:attrName>fillcolor</p:attrName>
                                        </p:attrNameLst>
                                      </p:cBhvr>
                                      <p:to>
                                        <a:schemeClr val="bg1"/>
                                      </p:to>
                                    </p:animClr>
                                    <p:set>
                                      <p:cBhvr>
                                        <p:cTn id="178" dur="500" fill="hold"/>
                                        <p:tgtEl>
                                          <p:spTgt spid="28"/>
                                        </p:tgtEl>
                                        <p:attrNameLst>
                                          <p:attrName>fill.type</p:attrName>
                                        </p:attrNameLst>
                                      </p:cBhvr>
                                      <p:to>
                                        <p:strVal val="solid"/>
                                      </p:to>
                                    </p:set>
                                    <p:set>
                                      <p:cBhvr>
                                        <p:cTn id="179" dur="500" fill="hold"/>
                                        <p:tgtEl>
                                          <p:spTgt spid="28"/>
                                        </p:tgtEl>
                                        <p:attrNameLst>
                                          <p:attrName>fill.on</p:attrName>
                                        </p:attrNameLst>
                                      </p:cBhvr>
                                      <p:to>
                                        <p:strVal val="tru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2" presetClass="entr" presetSubtype="8" fill="hold" grpId="0" nodeType="clickEffect">
                                  <p:stCondLst>
                                    <p:cond delay="0"/>
                                  </p:stCondLst>
                                  <p:childTnLst>
                                    <p:set>
                                      <p:cBhvr>
                                        <p:cTn id="183" dur="1" fill="hold">
                                          <p:stCondLst>
                                            <p:cond delay="0"/>
                                          </p:stCondLst>
                                        </p:cTn>
                                        <p:tgtEl>
                                          <p:spTgt spid="104"/>
                                        </p:tgtEl>
                                        <p:attrNameLst>
                                          <p:attrName>style.visibility</p:attrName>
                                        </p:attrNameLst>
                                      </p:cBhvr>
                                      <p:to>
                                        <p:strVal val="visible"/>
                                      </p:to>
                                    </p:set>
                                    <p:animEffect transition="in" filter="slide(fromLeft)">
                                      <p:cBhvr>
                                        <p:cTn id="184" dur="500"/>
                                        <p:tgtEl>
                                          <p:spTgt spid="104"/>
                                        </p:tgtEl>
                                      </p:cBhvr>
                                    </p:animEffect>
                                  </p:childTnLst>
                                </p:cTn>
                              </p:par>
                              <p:par>
                                <p:cTn id="185" presetID="12" presetClass="entr" presetSubtype="8" fill="hold" grpId="0" nodeType="withEffect">
                                  <p:stCondLst>
                                    <p:cond delay="0"/>
                                  </p:stCondLst>
                                  <p:childTnLst>
                                    <p:set>
                                      <p:cBhvr>
                                        <p:cTn id="186" dur="1" fill="hold">
                                          <p:stCondLst>
                                            <p:cond delay="0"/>
                                          </p:stCondLst>
                                        </p:cTn>
                                        <p:tgtEl>
                                          <p:spTgt spid="64"/>
                                        </p:tgtEl>
                                        <p:attrNameLst>
                                          <p:attrName>style.visibility</p:attrName>
                                        </p:attrNameLst>
                                      </p:cBhvr>
                                      <p:to>
                                        <p:strVal val="visible"/>
                                      </p:to>
                                    </p:set>
                                    <p:animEffect transition="in" filter="slide(fromLeft)">
                                      <p:cBhvr>
                                        <p:cTn id="187" dur="500"/>
                                        <p:tgtEl>
                                          <p:spTgt spid="64"/>
                                        </p:tgtEl>
                                      </p:cBhvr>
                                    </p:animEffect>
                                  </p:childTnLst>
                                </p:cTn>
                              </p:par>
                              <p:par>
                                <p:cTn id="188" presetID="12" presetClass="entr" presetSubtype="8" fill="hold" grpId="0" nodeType="withEffect">
                                  <p:stCondLst>
                                    <p:cond delay="0"/>
                                  </p:stCondLst>
                                  <p:childTnLst>
                                    <p:set>
                                      <p:cBhvr>
                                        <p:cTn id="189" dur="1" fill="hold">
                                          <p:stCondLst>
                                            <p:cond delay="0"/>
                                          </p:stCondLst>
                                        </p:cTn>
                                        <p:tgtEl>
                                          <p:spTgt spid="105"/>
                                        </p:tgtEl>
                                        <p:attrNameLst>
                                          <p:attrName>style.visibility</p:attrName>
                                        </p:attrNameLst>
                                      </p:cBhvr>
                                      <p:to>
                                        <p:strVal val="visible"/>
                                      </p:to>
                                    </p:set>
                                    <p:animEffect transition="in" filter="slide(fromLeft)">
                                      <p:cBhvr>
                                        <p:cTn id="190" dur="500"/>
                                        <p:tgtEl>
                                          <p:spTgt spid="105"/>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3" presetClass="emph" presetSubtype="2" fill="hold" nodeType="clickEffect">
                                  <p:stCondLst>
                                    <p:cond delay="0"/>
                                  </p:stCondLst>
                                  <p:childTnLst>
                                    <p:animClr clrSpc="rgb" dir="cw">
                                      <p:cBhvr override="childStyle">
                                        <p:cTn id="194" dur="500" fill="hold"/>
                                        <p:tgtEl>
                                          <p:spTgt spid="36">
                                            <p:txEl>
                                              <p:pRg st="0" end="0"/>
                                            </p:txEl>
                                          </p:spTgt>
                                        </p:tgtEl>
                                        <p:attrNameLst>
                                          <p:attrName>style.color</p:attrName>
                                        </p:attrNameLst>
                                      </p:cBhvr>
                                      <p:to>
                                        <a:srgbClr val="B2B2B2"/>
                                      </p:to>
                                    </p:animClr>
                                  </p:childTnLst>
                                </p:cTn>
                              </p:par>
                              <p:par>
                                <p:cTn id="195" presetID="1" presetClass="exit" presetSubtype="0" fill="hold" nodeType="withEffect">
                                  <p:stCondLst>
                                    <p:cond delay="0"/>
                                  </p:stCondLst>
                                  <p:childTnLst>
                                    <p:set>
                                      <p:cBhvr>
                                        <p:cTn id="196" dur="1" fill="hold">
                                          <p:stCondLst>
                                            <p:cond delay="0"/>
                                          </p:stCondLst>
                                        </p:cTn>
                                        <p:tgtEl>
                                          <p:spTgt spid="40"/>
                                        </p:tgtEl>
                                        <p:attrNameLst>
                                          <p:attrName>style.visibility</p:attrName>
                                        </p:attrNameLst>
                                      </p:cBhvr>
                                      <p:to>
                                        <p:strVal val="hidden"/>
                                      </p:to>
                                    </p:set>
                                  </p:childTnLst>
                                </p:cTn>
                              </p:par>
                              <p:par>
                                <p:cTn id="197" presetID="1" presetClass="emph" presetSubtype="2" fill="hold" nodeType="withEffect">
                                  <p:stCondLst>
                                    <p:cond delay="0"/>
                                  </p:stCondLst>
                                  <p:childTnLst>
                                    <p:animClr clrSpc="rgb" dir="cw">
                                      <p:cBhvr>
                                        <p:cTn id="198" dur="500" fill="hold"/>
                                        <p:tgtEl>
                                          <p:spTgt spid="30"/>
                                        </p:tgtEl>
                                        <p:attrNameLst>
                                          <p:attrName>fillcolor</p:attrName>
                                        </p:attrNameLst>
                                      </p:cBhvr>
                                      <p:to>
                                        <a:schemeClr val="bg1"/>
                                      </p:to>
                                    </p:animClr>
                                    <p:set>
                                      <p:cBhvr>
                                        <p:cTn id="199" dur="500" fill="hold"/>
                                        <p:tgtEl>
                                          <p:spTgt spid="30"/>
                                        </p:tgtEl>
                                        <p:attrNameLst>
                                          <p:attrName>fill.type</p:attrName>
                                        </p:attrNameLst>
                                      </p:cBhvr>
                                      <p:to>
                                        <p:strVal val="solid"/>
                                      </p:to>
                                    </p:set>
                                    <p:set>
                                      <p:cBhvr>
                                        <p:cTn id="200" dur="500" fill="hold"/>
                                        <p:tgtEl>
                                          <p:spTgt spid="30"/>
                                        </p:tgtEl>
                                        <p:attrNameLst>
                                          <p:attrName>fill.on</p:attrName>
                                        </p:attrNameLst>
                                      </p:cBhvr>
                                      <p:to>
                                        <p:strVal val="true"/>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2" presetClass="entr" presetSubtype="8" fill="hold" grpId="0"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slide(fromLeft)">
                                      <p:cBhvr>
                                        <p:cTn id="205" dur="500"/>
                                        <p:tgtEl>
                                          <p:spTgt spid="75"/>
                                        </p:tgtEl>
                                      </p:cBhvr>
                                    </p:animEffect>
                                  </p:childTnLst>
                                </p:cTn>
                              </p:par>
                              <p:par>
                                <p:cTn id="206" presetID="12" presetClass="entr" presetSubtype="8" fill="hold" grpId="0" nodeType="withEffect">
                                  <p:stCondLst>
                                    <p:cond delay="0"/>
                                  </p:stCondLst>
                                  <p:childTnLst>
                                    <p:set>
                                      <p:cBhvr>
                                        <p:cTn id="207" dur="1" fill="hold">
                                          <p:stCondLst>
                                            <p:cond delay="0"/>
                                          </p:stCondLst>
                                        </p:cTn>
                                        <p:tgtEl>
                                          <p:spTgt spid="76"/>
                                        </p:tgtEl>
                                        <p:attrNameLst>
                                          <p:attrName>style.visibility</p:attrName>
                                        </p:attrNameLst>
                                      </p:cBhvr>
                                      <p:to>
                                        <p:strVal val="visible"/>
                                      </p:to>
                                    </p:set>
                                    <p:animEffect transition="in" filter="slide(fromLeft)">
                                      <p:cBhvr>
                                        <p:cTn id="208" dur="500"/>
                                        <p:tgtEl>
                                          <p:spTgt spid="76"/>
                                        </p:tgtEl>
                                      </p:cBhvr>
                                    </p:animEffect>
                                  </p:childTnLst>
                                </p:cTn>
                              </p:par>
                              <p:par>
                                <p:cTn id="209" presetID="12" presetClass="entr" presetSubtype="8" fill="hold" grpId="0" nodeType="withEffect">
                                  <p:stCondLst>
                                    <p:cond delay="0"/>
                                  </p:stCondLst>
                                  <p:childTnLst>
                                    <p:set>
                                      <p:cBhvr>
                                        <p:cTn id="210" dur="1" fill="hold">
                                          <p:stCondLst>
                                            <p:cond delay="0"/>
                                          </p:stCondLst>
                                        </p:cTn>
                                        <p:tgtEl>
                                          <p:spTgt spid="93"/>
                                        </p:tgtEl>
                                        <p:attrNameLst>
                                          <p:attrName>style.visibility</p:attrName>
                                        </p:attrNameLst>
                                      </p:cBhvr>
                                      <p:to>
                                        <p:strVal val="visible"/>
                                      </p:to>
                                    </p:set>
                                    <p:animEffect transition="in" filter="slide(fromLeft)">
                                      <p:cBhvr>
                                        <p:cTn id="211" dur="500"/>
                                        <p:tgtEl>
                                          <p:spTgt spid="93"/>
                                        </p:tgtEl>
                                      </p:cBhvr>
                                    </p:animEffect>
                                  </p:childTnLst>
                                </p:cTn>
                              </p:par>
                              <p:par>
                                <p:cTn id="212" presetID="12" presetClass="entr" presetSubtype="8" fill="hold" grpId="0" nodeType="withEffect">
                                  <p:stCondLst>
                                    <p:cond delay="0"/>
                                  </p:stCondLst>
                                  <p:childTnLst>
                                    <p:set>
                                      <p:cBhvr>
                                        <p:cTn id="213" dur="1" fill="hold">
                                          <p:stCondLst>
                                            <p:cond delay="0"/>
                                          </p:stCondLst>
                                        </p:cTn>
                                        <p:tgtEl>
                                          <p:spTgt spid="94"/>
                                        </p:tgtEl>
                                        <p:attrNameLst>
                                          <p:attrName>style.visibility</p:attrName>
                                        </p:attrNameLst>
                                      </p:cBhvr>
                                      <p:to>
                                        <p:strVal val="visible"/>
                                      </p:to>
                                    </p:set>
                                    <p:animEffect transition="in" filter="slide(fromLeft)">
                                      <p:cBhvr>
                                        <p:cTn id="214" dur="500"/>
                                        <p:tgtEl>
                                          <p:spTgt spid="94"/>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P spid="75" grpId="0" animBg="1"/>
      <p:bldP spid="76" grpId="0"/>
      <p:bldP spid="85" grpId="0"/>
      <p:bldP spid="33" grpId="0" build="allAtOnce"/>
      <p:bldP spid="34" grpId="0" build="allAtOnce"/>
      <p:bldP spid="35" grpId="0" build="allAtOnce"/>
      <p:bldP spid="36" grpId="0" build="allAtOnce"/>
      <p:bldP spid="37" grpId="0" animBg="1"/>
      <p:bldP spid="37" grpId="1" animBg="1"/>
      <p:bldP spid="38" grpId="0" animBg="1"/>
      <p:bldP spid="38" grpId="1" animBg="1"/>
      <p:bldP spid="39" grpId="0" animBg="1"/>
      <p:bldP spid="39" grpId="1" animBg="1"/>
      <p:bldP spid="40" grpId="0" animBg="1"/>
      <p:bldP spid="45" grpId="0" animBg="1"/>
      <p:bldP spid="46" grpId="0"/>
      <p:bldP spid="47" grpId="0" animBg="1"/>
      <p:bldP spid="48" grpId="0" animBg="1"/>
      <p:bldP spid="49" grpId="0" animBg="1"/>
      <p:bldP spid="50" grpId="0"/>
      <p:bldP spid="51" grpId="0"/>
      <p:bldP spid="52" grpId="0"/>
      <p:bldP spid="53" grpId="0" animBg="1"/>
      <p:bldP spid="61" grpId="0" animBg="1"/>
      <p:bldP spid="63" grpId="0" animBg="1"/>
      <p:bldP spid="64" grpId="0" animBg="1"/>
      <p:bldP spid="74" grpId="0" animBg="1"/>
      <p:bldP spid="77" grpId="0"/>
      <p:bldP spid="80" grpId="0" animBg="1"/>
      <p:bldP spid="81" grpId="0"/>
      <p:bldP spid="82" grpId="0" animBg="1"/>
      <p:bldP spid="83" grpId="0" animBg="1"/>
      <p:bldP spid="84" grpId="0" animBg="1"/>
      <p:bldP spid="86" grpId="0"/>
      <p:bldP spid="87" grpId="0"/>
      <p:bldP spid="88" grpId="0" animBg="1"/>
      <p:bldP spid="89" grpId="0" animBg="1"/>
      <p:bldP spid="92" grpId="0" animBg="1"/>
      <p:bldP spid="97" grpId="0" animBg="1"/>
      <p:bldP spid="98" grpId="0" animBg="1"/>
      <p:bldP spid="99" grpId="0"/>
      <p:bldP spid="100" grpId="0" animBg="1"/>
      <p:bldP spid="101" grpId="0"/>
      <p:bldP spid="102" grpId="0" animBg="1"/>
      <p:bldP spid="103" grpId="0"/>
      <p:bldP spid="104" grpId="0" animBg="1"/>
      <p:bldP spid="10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 Box 11"/>
          <p:cNvSpPr txBox="1">
            <a:spLocks noChangeArrowheads="1"/>
          </p:cNvSpPr>
          <p:nvPr/>
        </p:nvSpPr>
        <p:spPr bwMode="auto">
          <a:xfrm>
            <a:off x="758825" y="5041900"/>
            <a:ext cx="1901998"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87042" name="Title 1"/>
          <p:cNvSpPr>
            <a:spLocks noGrp="1"/>
          </p:cNvSpPr>
          <p:nvPr>
            <p:ph type="title"/>
          </p:nvPr>
        </p:nvSpPr>
        <p:spPr/>
        <p:txBody>
          <a:bodyPr/>
          <a:lstStyle/>
          <a:p>
            <a:pPr eaLnBrk="1" hangingPunct="1"/>
            <a:r>
              <a:rPr lang="en-US">
                <a:latin typeface="Garamond" charset="0"/>
              </a:rPr>
              <a:t>Parallelism-Aware Scheduler</a:t>
            </a:r>
          </a:p>
        </p:txBody>
      </p:sp>
      <p:sp>
        <p:nvSpPr>
          <p:cNvPr id="870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66B02B-B12A-4748-863E-9779DD04CFFF}" type="slidenum">
              <a:rPr lang="en-US" sz="1600">
                <a:solidFill>
                  <a:srgbClr val="000000"/>
                </a:solidFill>
                <a:latin typeface="Garamond" charset="0"/>
                <a:cs typeface="Arial" charset="0"/>
              </a:rPr>
              <a:pPr eaLnBrk="1" hangingPunct="1"/>
              <a:t>42</a:t>
            </a:fld>
            <a:endParaRPr lang="en-US" sz="1600">
              <a:solidFill>
                <a:srgbClr val="000000"/>
              </a:solidFill>
              <a:latin typeface="Garamond" charset="0"/>
              <a:cs typeface="Arial" charset="0"/>
            </a:endParaRPr>
          </a:p>
        </p:txBody>
      </p:sp>
      <p:sp>
        <p:nvSpPr>
          <p:cNvPr id="28" name="Rectangle 3"/>
          <p:cNvSpPr>
            <a:spLocks noChangeArrowheads="1"/>
          </p:cNvSpPr>
          <p:nvPr/>
        </p:nvSpPr>
        <p:spPr bwMode="auto">
          <a:xfrm>
            <a:off x="65532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87045" name="Text Box 80"/>
          <p:cNvSpPr txBox="1">
            <a:spLocks noChangeArrowheads="1"/>
          </p:cNvSpPr>
          <p:nvPr/>
        </p:nvSpPr>
        <p:spPr bwMode="auto">
          <a:xfrm>
            <a:off x="6553205" y="901701"/>
            <a:ext cx="822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0</a:t>
            </a:r>
          </a:p>
        </p:txBody>
      </p:sp>
      <p:sp>
        <p:nvSpPr>
          <p:cNvPr id="30" name="Rectangle 3"/>
          <p:cNvSpPr>
            <a:spLocks noChangeArrowheads="1"/>
          </p:cNvSpPr>
          <p:nvPr/>
        </p:nvSpPr>
        <p:spPr bwMode="auto">
          <a:xfrm>
            <a:off x="74676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87047" name="Text Box 80"/>
          <p:cNvSpPr txBox="1">
            <a:spLocks noChangeArrowheads="1"/>
          </p:cNvSpPr>
          <p:nvPr/>
        </p:nvSpPr>
        <p:spPr bwMode="auto">
          <a:xfrm>
            <a:off x="7467605" y="8858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1</a:t>
            </a:r>
          </a:p>
        </p:txBody>
      </p:sp>
      <p:sp>
        <p:nvSpPr>
          <p:cNvPr id="33" name="Text Box 80"/>
          <p:cNvSpPr txBox="1">
            <a:spLocks noChangeArrowheads="1"/>
          </p:cNvSpPr>
          <p:nvPr/>
        </p:nvSpPr>
        <p:spPr bwMode="auto">
          <a:xfrm>
            <a:off x="6172200" y="2239964"/>
            <a:ext cx="279096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0, Row 1</a:t>
            </a:r>
          </a:p>
        </p:txBody>
      </p:sp>
      <p:sp>
        <p:nvSpPr>
          <p:cNvPr id="34" name="Text Box 80"/>
          <p:cNvSpPr txBox="1">
            <a:spLocks noChangeArrowheads="1"/>
          </p:cNvSpPr>
          <p:nvPr/>
        </p:nvSpPr>
        <p:spPr bwMode="auto">
          <a:xfrm>
            <a:off x="6178551" y="2652713"/>
            <a:ext cx="293428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1, Row 99</a:t>
            </a:r>
          </a:p>
        </p:txBody>
      </p:sp>
      <p:sp>
        <p:nvSpPr>
          <p:cNvPr id="35" name="Text Box 80"/>
          <p:cNvSpPr txBox="1">
            <a:spLocks noChangeArrowheads="1"/>
          </p:cNvSpPr>
          <p:nvPr/>
        </p:nvSpPr>
        <p:spPr bwMode="auto">
          <a:xfrm>
            <a:off x="6172201" y="3059113"/>
            <a:ext cx="293428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0, Row 99</a:t>
            </a:r>
          </a:p>
        </p:txBody>
      </p:sp>
      <p:sp>
        <p:nvSpPr>
          <p:cNvPr id="36" name="Text Box 80"/>
          <p:cNvSpPr txBox="1">
            <a:spLocks noChangeArrowheads="1"/>
          </p:cNvSpPr>
          <p:nvPr/>
        </p:nvSpPr>
        <p:spPr bwMode="auto">
          <a:xfrm>
            <a:off x="6172200" y="3444877"/>
            <a:ext cx="279096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1, Row 1</a:t>
            </a:r>
          </a:p>
        </p:txBody>
      </p:sp>
      <p:sp>
        <p:nvSpPr>
          <p:cNvPr id="37" name="Rectangle 16"/>
          <p:cNvSpPr>
            <a:spLocks noChangeArrowheads="1"/>
          </p:cNvSpPr>
          <p:nvPr/>
        </p:nvSpPr>
        <p:spPr bwMode="auto">
          <a:xfrm>
            <a:off x="6211888" y="2195513"/>
            <a:ext cx="2736850"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38" name="Rectangle 16"/>
          <p:cNvSpPr>
            <a:spLocks noChangeArrowheads="1"/>
          </p:cNvSpPr>
          <p:nvPr/>
        </p:nvSpPr>
        <p:spPr bwMode="auto">
          <a:xfrm>
            <a:off x="6221414" y="2611439"/>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39" name="Rectangle 16"/>
          <p:cNvSpPr>
            <a:spLocks noChangeArrowheads="1"/>
          </p:cNvSpPr>
          <p:nvPr/>
        </p:nvSpPr>
        <p:spPr bwMode="auto">
          <a:xfrm>
            <a:off x="6219826" y="3040063"/>
            <a:ext cx="2735263"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40" name="Rectangle 16"/>
          <p:cNvSpPr>
            <a:spLocks noChangeArrowheads="1"/>
          </p:cNvSpPr>
          <p:nvPr/>
        </p:nvSpPr>
        <p:spPr bwMode="auto">
          <a:xfrm>
            <a:off x="6227763" y="345598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87056" name="Text Box 80"/>
          <p:cNvSpPr txBox="1">
            <a:spLocks noChangeArrowheads="1"/>
          </p:cNvSpPr>
          <p:nvPr/>
        </p:nvSpPr>
        <p:spPr bwMode="auto">
          <a:xfrm>
            <a:off x="107951" y="4276725"/>
            <a:ext cx="46738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A :</a:t>
            </a:r>
          </a:p>
        </p:txBody>
      </p:sp>
      <p:sp>
        <p:nvSpPr>
          <p:cNvPr id="49" name="Line 10"/>
          <p:cNvSpPr>
            <a:spLocks noChangeShapeType="1"/>
          </p:cNvSpPr>
          <p:nvPr/>
        </p:nvSpPr>
        <p:spPr bwMode="auto">
          <a:xfrm>
            <a:off x="1614488" y="4125913"/>
            <a:ext cx="0" cy="182562"/>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50" name="Text Box 11"/>
          <p:cNvSpPr txBox="1">
            <a:spLocks noChangeArrowheads="1"/>
          </p:cNvSpPr>
          <p:nvPr/>
        </p:nvSpPr>
        <p:spPr bwMode="auto">
          <a:xfrm>
            <a:off x="762001" y="3863975"/>
            <a:ext cx="1901998"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87059" name="Text Box 66"/>
          <p:cNvSpPr txBox="1">
            <a:spLocks noChangeArrowheads="1"/>
          </p:cNvSpPr>
          <p:nvPr/>
        </p:nvSpPr>
        <p:spPr bwMode="auto">
          <a:xfrm>
            <a:off x="66680" y="3559177"/>
            <a:ext cx="341471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cs typeface="Arial" charset="0"/>
              </a:rPr>
              <a:t>Parallelism-aware Scheduler:</a:t>
            </a:r>
          </a:p>
        </p:txBody>
      </p:sp>
      <p:sp>
        <p:nvSpPr>
          <p:cNvPr id="87060" name="Text Box 80"/>
          <p:cNvSpPr txBox="1">
            <a:spLocks noChangeArrowheads="1"/>
          </p:cNvSpPr>
          <p:nvPr/>
        </p:nvSpPr>
        <p:spPr bwMode="auto">
          <a:xfrm>
            <a:off x="117475" y="5397500"/>
            <a:ext cx="40616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B:</a:t>
            </a:r>
          </a:p>
        </p:txBody>
      </p:sp>
      <p:sp>
        <p:nvSpPr>
          <p:cNvPr id="80" name="Rectangle 4"/>
          <p:cNvSpPr>
            <a:spLocks noChangeArrowheads="1"/>
          </p:cNvSpPr>
          <p:nvPr/>
        </p:nvSpPr>
        <p:spPr bwMode="auto">
          <a:xfrm>
            <a:off x="555625" y="5419726"/>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81" name="Text Box 5"/>
          <p:cNvSpPr txBox="1">
            <a:spLocks noChangeArrowheads="1"/>
          </p:cNvSpPr>
          <p:nvPr/>
        </p:nvSpPr>
        <p:spPr bwMode="auto">
          <a:xfrm>
            <a:off x="536580" y="5381627"/>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82" name="Rectangle 8"/>
          <p:cNvSpPr>
            <a:spLocks noChangeArrowheads="1"/>
          </p:cNvSpPr>
          <p:nvPr/>
        </p:nvSpPr>
        <p:spPr bwMode="auto">
          <a:xfrm>
            <a:off x="1774825" y="5419726"/>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83" name="Rectangle 9" descr="Large checker board"/>
          <p:cNvSpPr>
            <a:spLocks noChangeArrowheads="1"/>
          </p:cNvSpPr>
          <p:nvPr/>
        </p:nvSpPr>
        <p:spPr bwMode="auto">
          <a:xfrm>
            <a:off x="3271843" y="577691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4" name="Line 10"/>
          <p:cNvSpPr>
            <a:spLocks noChangeShapeType="1"/>
          </p:cNvSpPr>
          <p:nvPr/>
        </p:nvSpPr>
        <p:spPr bwMode="auto">
          <a:xfrm>
            <a:off x="1622425" y="5257800"/>
            <a:ext cx="0" cy="18415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86" name="Text Box 12"/>
          <p:cNvSpPr txBox="1">
            <a:spLocks noChangeArrowheads="1"/>
          </p:cNvSpPr>
          <p:nvPr/>
        </p:nvSpPr>
        <p:spPr bwMode="auto">
          <a:xfrm>
            <a:off x="2544768" y="5722938"/>
            <a:ext cx="661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0</a:t>
            </a:r>
          </a:p>
        </p:txBody>
      </p:sp>
      <p:sp>
        <p:nvSpPr>
          <p:cNvPr id="87" name="Text Box 14"/>
          <p:cNvSpPr txBox="1">
            <a:spLocks noChangeArrowheads="1"/>
          </p:cNvSpPr>
          <p:nvPr/>
        </p:nvSpPr>
        <p:spPr bwMode="auto">
          <a:xfrm>
            <a:off x="2149476" y="5400676"/>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88" name="Rectangle 69"/>
          <p:cNvSpPr>
            <a:spLocks noChangeArrowheads="1"/>
          </p:cNvSpPr>
          <p:nvPr/>
        </p:nvSpPr>
        <p:spPr bwMode="auto">
          <a:xfrm>
            <a:off x="1622426" y="5421313"/>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9" name="Rectangle 70" descr="Large checker board"/>
          <p:cNvSpPr>
            <a:spLocks noChangeArrowheads="1"/>
          </p:cNvSpPr>
          <p:nvPr/>
        </p:nvSpPr>
        <p:spPr bwMode="auto">
          <a:xfrm>
            <a:off x="3135314" y="577691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92" name="Rectangle 69"/>
          <p:cNvSpPr>
            <a:spLocks noChangeArrowheads="1"/>
          </p:cNvSpPr>
          <p:nvPr/>
        </p:nvSpPr>
        <p:spPr bwMode="auto">
          <a:xfrm>
            <a:off x="3125788" y="5419726"/>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93" name="Rectangle 4"/>
          <p:cNvSpPr>
            <a:spLocks noChangeArrowheads="1"/>
          </p:cNvSpPr>
          <p:nvPr/>
        </p:nvSpPr>
        <p:spPr bwMode="auto">
          <a:xfrm>
            <a:off x="4765676" y="5416550"/>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94" name="Text Box 5"/>
          <p:cNvSpPr txBox="1">
            <a:spLocks noChangeArrowheads="1"/>
          </p:cNvSpPr>
          <p:nvPr/>
        </p:nvSpPr>
        <p:spPr bwMode="auto">
          <a:xfrm>
            <a:off x="4735518" y="5378451"/>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97" name="Rectangle 9" descr="Large checker board"/>
          <p:cNvSpPr>
            <a:spLocks noChangeArrowheads="1"/>
          </p:cNvSpPr>
          <p:nvPr/>
        </p:nvSpPr>
        <p:spPr bwMode="auto">
          <a:xfrm>
            <a:off x="3276605" y="5994401"/>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98" name="Rectangle 70" descr="Large checker board"/>
          <p:cNvSpPr>
            <a:spLocks noChangeArrowheads="1"/>
          </p:cNvSpPr>
          <p:nvPr/>
        </p:nvSpPr>
        <p:spPr bwMode="auto">
          <a:xfrm>
            <a:off x="4638676" y="5994401"/>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99" name="Text Box 12"/>
          <p:cNvSpPr txBox="1">
            <a:spLocks noChangeArrowheads="1"/>
          </p:cNvSpPr>
          <p:nvPr/>
        </p:nvSpPr>
        <p:spPr bwMode="auto">
          <a:xfrm>
            <a:off x="2652718" y="5930905"/>
            <a:ext cx="663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1</a:t>
            </a:r>
          </a:p>
        </p:txBody>
      </p:sp>
      <p:sp>
        <p:nvSpPr>
          <p:cNvPr id="100" name="Rectangle 8"/>
          <p:cNvSpPr>
            <a:spLocks noChangeArrowheads="1"/>
          </p:cNvSpPr>
          <p:nvPr/>
        </p:nvSpPr>
        <p:spPr bwMode="auto">
          <a:xfrm>
            <a:off x="3273430" y="5416550"/>
            <a:ext cx="1362075"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101" name="Text Box 14"/>
          <p:cNvSpPr txBox="1">
            <a:spLocks noChangeArrowheads="1"/>
          </p:cNvSpPr>
          <p:nvPr/>
        </p:nvSpPr>
        <p:spPr bwMode="auto">
          <a:xfrm>
            <a:off x="3657602" y="5397500"/>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105" name="Rectangle 69"/>
          <p:cNvSpPr>
            <a:spLocks noChangeArrowheads="1"/>
          </p:cNvSpPr>
          <p:nvPr/>
        </p:nvSpPr>
        <p:spPr bwMode="auto">
          <a:xfrm>
            <a:off x="4621214" y="5422900"/>
            <a:ext cx="155575"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7079" name="Text Box 11"/>
          <p:cNvSpPr txBox="1">
            <a:spLocks noChangeArrowheads="1"/>
          </p:cNvSpPr>
          <p:nvPr/>
        </p:nvSpPr>
        <p:spPr bwMode="auto">
          <a:xfrm>
            <a:off x="758825" y="2198690"/>
            <a:ext cx="1901998"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87080" name="Text Box 80"/>
          <p:cNvSpPr txBox="1">
            <a:spLocks noChangeArrowheads="1"/>
          </p:cNvSpPr>
          <p:nvPr/>
        </p:nvSpPr>
        <p:spPr bwMode="auto">
          <a:xfrm>
            <a:off x="107951" y="1544638"/>
            <a:ext cx="46738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A :</a:t>
            </a:r>
          </a:p>
        </p:txBody>
      </p:sp>
      <p:sp>
        <p:nvSpPr>
          <p:cNvPr id="87081" name="Rectangle 4"/>
          <p:cNvSpPr>
            <a:spLocks noChangeArrowheads="1"/>
          </p:cNvSpPr>
          <p:nvPr/>
        </p:nvSpPr>
        <p:spPr bwMode="auto">
          <a:xfrm>
            <a:off x="547688" y="1565275"/>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87082" name="Text Box 5"/>
          <p:cNvSpPr txBox="1">
            <a:spLocks noChangeArrowheads="1"/>
          </p:cNvSpPr>
          <p:nvPr/>
        </p:nvSpPr>
        <p:spPr bwMode="auto">
          <a:xfrm>
            <a:off x="528643" y="1527176"/>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87083" name="Rectangle 8"/>
          <p:cNvSpPr>
            <a:spLocks noChangeArrowheads="1"/>
          </p:cNvSpPr>
          <p:nvPr/>
        </p:nvSpPr>
        <p:spPr bwMode="auto">
          <a:xfrm>
            <a:off x="1765300" y="1565275"/>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87084" name="Rectangle 9" descr="Large checker board"/>
          <p:cNvSpPr>
            <a:spLocks noChangeArrowheads="1"/>
          </p:cNvSpPr>
          <p:nvPr/>
        </p:nvSpPr>
        <p:spPr bwMode="auto">
          <a:xfrm>
            <a:off x="1754193" y="192246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085" name="Line 10"/>
          <p:cNvSpPr>
            <a:spLocks noChangeShapeType="1"/>
          </p:cNvSpPr>
          <p:nvPr/>
        </p:nvSpPr>
        <p:spPr bwMode="auto">
          <a:xfrm>
            <a:off x="1614488" y="1404938"/>
            <a:ext cx="0" cy="182562"/>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87086" name="Text Box 11"/>
          <p:cNvSpPr txBox="1">
            <a:spLocks noChangeArrowheads="1"/>
          </p:cNvSpPr>
          <p:nvPr/>
        </p:nvSpPr>
        <p:spPr bwMode="auto">
          <a:xfrm>
            <a:off x="749300" y="1100138"/>
            <a:ext cx="1901998"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87087" name="Text Box 12"/>
          <p:cNvSpPr txBox="1">
            <a:spLocks noChangeArrowheads="1"/>
          </p:cNvSpPr>
          <p:nvPr/>
        </p:nvSpPr>
        <p:spPr bwMode="auto">
          <a:xfrm>
            <a:off x="993775" y="1901825"/>
            <a:ext cx="661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0</a:t>
            </a:r>
          </a:p>
        </p:txBody>
      </p:sp>
      <p:sp>
        <p:nvSpPr>
          <p:cNvPr id="87088" name="Text Box 14"/>
          <p:cNvSpPr txBox="1">
            <a:spLocks noChangeArrowheads="1"/>
          </p:cNvSpPr>
          <p:nvPr/>
        </p:nvSpPr>
        <p:spPr bwMode="auto">
          <a:xfrm>
            <a:off x="2141538" y="1546225"/>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87089" name="Rectangle 69"/>
          <p:cNvSpPr>
            <a:spLocks noChangeArrowheads="1"/>
          </p:cNvSpPr>
          <p:nvPr/>
        </p:nvSpPr>
        <p:spPr bwMode="auto">
          <a:xfrm>
            <a:off x="1614489" y="1566864"/>
            <a:ext cx="152400"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7090" name="Rectangle 70" descr="Large checker board"/>
          <p:cNvSpPr>
            <a:spLocks noChangeArrowheads="1"/>
          </p:cNvSpPr>
          <p:nvPr/>
        </p:nvSpPr>
        <p:spPr bwMode="auto">
          <a:xfrm>
            <a:off x="1617663" y="192246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091" name="Rectangle 9" descr="Large checker board"/>
          <p:cNvSpPr>
            <a:spLocks noChangeArrowheads="1"/>
          </p:cNvSpPr>
          <p:nvPr/>
        </p:nvSpPr>
        <p:spPr bwMode="auto">
          <a:xfrm>
            <a:off x="3257550" y="2108201"/>
            <a:ext cx="1360488"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092" name="Rectangle 70" descr="Large checker board"/>
          <p:cNvSpPr>
            <a:spLocks noChangeArrowheads="1"/>
          </p:cNvSpPr>
          <p:nvPr/>
        </p:nvSpPr>
        <p:spPr bwMode="auto">
          <a:xfrm>
            <a:off x="4618038" y="2108201"/>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093" name="Rectangle 69"/>
          <p:cNvSpPr>
            <a:spLocks noChangeArrowheads="1"/>
          </p:cNvSpPr>
          <p:nvPr/>
        </p:nvSpPr>
        <p:spPr bwMode="auto">
          <a:xfrm>
            <a:off x="3116263" y="1565275"/>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7094" name="Rectangle 4"/>
          <p:cNvSpPr>
            <a:spLocks noChangeArrowheads="1"/>
          </p:cNvSpPr>
          <p:nvPr/>
        </p:nvSpPr>
        <p:spPr bwMode="auto">
          <a:xfrm>
            <a:off x="4767263" y="1562101"/>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87095" name="Text Box 5"/>
          <p:cNvSpPr txBox="1">
            <a:spLocks noChangeArrowheads="1"/>
          </p:cNvSpPr>
          <p:nvPr/>
        </p:nvSpPr>
        <p:spPr bwMode="auto">
          <a:xfrm>
            <a:off x="4737105" y="1524002"/>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87096" name="Text Box 12"/>
          <p:cNvSpPr txBox="1">
            <a:spLocks noChangeArrowheads="1"/>
          </p:cNvSpPr>
          <p:nvPr/>
        </p:nvSpPr>
        <p:spPr bwMode="auto">
          <a:xfrm>
            <a:off x="2633668" y="2054225"/>
            <a:ext cx="661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1</a:t>
            </a:r>
          </a:p>
        </p:txBody>
      </p:sp>
      <p:sp>
        <p:nvSpPr>
          <p:cNvPr id="87097" name="Text Box 80"/>
          <p:cNvSpPr txBox="1">
            <a:spLocks noChangeArrowheads="1"/>
          </p:cNvSpPr>
          <p:nvPr/>
        </p:nvSpPr>
        <p:spPr bwMode="auto">
          <a:xfrm>
            <a:off x="117475" y="2632075"/>
            <a:ext cx="40616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B:</a:t>
            </a:r>
          </a:p>
        </p:txBody>
      </p:sp>
      <p:sp>
        <p:nvSpPr>
          <p:cNvPr id="87098" name="Rectangle 4"/>
          <p:cNvSpPr>
            <a:spLocks noChangeArrowheads="1"/>
          </p:cNvSpPr>
          <p:nvPr/>
        </p:nvSpPr>
        <p:spPr bwMode="auto">
          <a:xfrm>
            <a:off x="555625" y="2654301"/>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87099" name="Text Box 5"/>
          <p:cNvSpPr txBox="1">
            <a:spLocks noChangeArrowheads="1"/>
          </p:cNvSpPr>
          <p:nvPr/>
        </p:nvSpPr>
        <p:spPr bwMode="auto">
          <a:xfrm>
            <a:off x="536580" y="2616202"/>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87100" name="Rectangle 8"/>
          <p:cNvSpPr>
            <a:spLocks noChangeArrowheads="1"/>
          </p:cNvSpPr>
          <p:nvPr/>
        </p:nvSpPr>
        <p:spPr bwMode="auto">
          <a:xfrm>
            <a:off x="1774825" y="2654301"/>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87101" name="Rectangle 9" descr="Large checker board"/>
          <p:cNvSpPr>
            <a:spLocks noChangeArrowheads="1"/>
          </p:cNvSpPr>
          <p:nvPr/>
        </p:nvSpPr>
        <p:spPr bwMode="auto">
          <a:xfrm>
            <a:off x="3282955" y="3221039"/>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102" name="Line 10"/>
          <p:cNvSpPr>
            <a:spLocks noChangeShapeType="1"/>
          </p:cNvSpPr>
          <p:nvPr/>
        </p:nvSpPr>
        <p:spPr bwMode="auto">
          <a:xfrm>
            <a:off x="1622425" y="2493963"/>
            <a:ext cx="0" cy="182562"/>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87103" name="Text Box 12"/>
          <p:cNvSpPr txBox="1">
            <a:spLocks noChangeArrowheads="1"/>
          </p:cNvSpPr>
          <p:nvPr/>
        </p:nvSpPr>
        <p:spPr bwMode="auto">
          <a:xfrm>
            <a:off x="2544768" y="3200405"/>
            <a:ext cx="661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0</a:t>
            </a:r>
          </a:p>
        </p:txBody>
      </p:sp>
      <p:sp>
        <p:nvSpPr>
          <p:cNvPr id="87104" name="Text Box 14"/>
          <p:cNvSpPr txBox="1">
            <a:spLocks noChangeArrowheads="1"/>
          </p:cNvSpPr>
          <p:nvPr/>
        </p:nvSpPr>
        <p:spPr bwMode="auto">
          <a:xfrm>
            <a:off x="2149476" y="2635251"/>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87105" name="Rectangle 69"/>
          <p:cNvSpPr>
            <a:spLocks noChangeArrowheads="1"/>
          </p:cNvSpPr>
          <p:nvPr/>
        </p:nvSpPr>
        <p:spPr bwMode="auto">
          <a:xfrm>
            <a:off x="1622426" y="2655890"/>
            <a:ext cx="152400"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7106" name="Rectangle 70" descr="Large checker board"/>
          <p:cNvSpPr>
            <a:spLocks noChangeArrowheads="1"/>
          </p:cNvSpPr>
          <p:nvPr/>
        </p:nvSpPr>
        <p:spPr bwMode="auto">
          <a:xfrm>
            <a:off x="3146425" y="3221039"/>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107" name="Rectangle 69"/>
          <p:cNvSpPr>
            <a:spLocks noChangeArrowheads="1"/>
          </p:cNvSpPr>
          <p:nvPr/>
        </p:nvSpPr>
        <p:spPr bwMode="auto">
          <a:xfrm>
            <a:off x="3125788" y="2654301"/>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7108" name="Rectangle 4"/>
          <p:cNvSpPr>
            <a:spLocks noChangeArrowheads="1"/>
          </p:cNvSpPr>
          <p:nvPr/>
        </p:nvSpPr>
        <p:spPr bwMode="auto">
          <a:xfrm>
            <a:off x="4765676" y="2651125"/>
            <a:ext cx="1066800" cy="301625"/>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87109" name="Text Box 5"/>
          <p:cNvSpPr txBox="1">
            <a:spLocks noChangeArrowheads="1"/>
          </p:cNvSpPr>
          <p:nvPr/>
        </p:nvSpPr>
        <p:spPr bwMode="auto">
          <a:xfrm>
            <a:off x="4735518" y="2624138"/>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87110" name="Rectangle 9" descr="Large checker board"/>
          <p:cNvSpPr>
            <a:spLocks noChangeArrowheads="1"/>
          </p:cNvSpPr>
          <p:nvPr/>
        </p:nvSpPr>
        <p:spPr bwMode="auto">
          <a:xfrm>
            <a:off x="1779593" y="3019425"/>
            <a:ext cx="1360487"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111" name="Rectangle 70" descr="Large checker board"/>
          <p:cNvSpPr>
            <a:spLocks noChangeArrowheads="1"/>
          </p:cNvSpPr>
          <p:nvPr/>
        </p:nvSpPr>
        <p:spPr bwMode="auto">
          <a:xfrm>
            <a:off x="3140075" y="3019425"/>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112" name="Text Box 12"/>
          <p:cNvSpPr txBox="1">
            <a:spLocks noChangeArrowheads="1"/>
          </p:cNvSpPr>
          <p:nvPr/>
        </p:nvSpPr>
        <p:spPr bwMode="auto">
          <a:xfrm>
            <a:off x="1155700" y="2967043"/>
            <a:ext cx="661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1</a:t>
            </a:r>
          </a:p>
        </p:txBody>
      </p:sp>
      <p:sp>
        <p:nvSpPr>
          <p:cNvPr id="87113" name="Rectangle 8"/>
          <p:cNvSpPr>
            <a:spLocks noChangeArrowheads="1"/>
          </p:cNvSpPr>
          <p:nvPr/>
        </p:nvSpPr>
        <p:spPr bwMode="auto">
          <a:xfrm>
            <a:off x="3273425" y="2651125"/>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87114" name="Text Box 14"/>
          <p:cNvSpPr txBox="1">
            <a:spLocks noChangeArrowheads="1"/>
          </p:cNvSpPr>
          <p:nvPr/>
        </p:nvSpPr>
        <p:spPr bwMode="auto">
          <a:xfrm>
            <a:off x="3657602" y="2633664"/>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87115" name="Rectangle 8"/>
          <p:cNvSpPr>
            <a:spLocks noChangeArrowheads="1"/>
          </p:cNvSpPr>
          <p:nvPr/>
        </p:nvSpPr>
        <p:spPr bwMode="auto">
          <a:xfrm>
            <a:off x="3262318" y="1563688"/>
            <a:ext cx="1349375"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87116" name="Text Box 14"/>
          <p:cNvSpPr txBox="1">
            <a:spLocks noChangeArrowheads="1"/>
          </p:cNvSpPr>
          <p:nvPr/>
        </p:nvSpPr>
        <p:spPr bwMode="auto">
          <a:xfrm>
            <a:off x="3636963" y="1544638"/>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87117" name="Rectangle 69"/>
          <p:cNvSpPr>
            <a:spLocks noChangeArrowheads="1"/>
          </p:cNvSpPr>
          <p:nvPr/>
        </p:nvSpPr>
        <p:spPr bwMode="auto">
          <a:xfrm>
            <a:off x="4611688" y="1566864"/>
            <a:ext cx="152400"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7118" name="Rectangle 69"/>
          <p:cNvSpPr>
            <a:spLocks noChangeArrowheads="1"/>
          </p:cNvSpPr>
          <p:nvPr/>
        </p:nvSpPr>
        <p:spPr bwMode="auto">
          <a:xfrm>
            <a:off x="4621214" y="2655890"/>
            <a:ext cx="152400" cy="301625"/>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7119" name="Text Box 66"/>
          <p:cNvSpPr txBox="1">
            <a:spLocks noChangeArrowheads="1"/>
          </p:cNvSpPr>
          <p:nvPr/>
        </p:nvSpPr>
        <p:spPr bwMode="auto">
          <a:xfrm>
            <a:off x="77789" y="871538"/>
            <a:ext cx="255270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cs typeface="Arial" charset="0"/>
              </a:rPr>
              <a:t>Baseline Scheduler:</a:t>
            </a:r>
          </a:p>
        </p:txBody>
      </p:sp>
      <p:sp>
        <p:nvSpPr>
          <p:cNvPr id="132" name="Rectangle 4"/>
          <p:cNvSpPr>
            <a:spLocks noChangeArrowheads="1"/>
          </p:cNvSpPr>
          <p:nvPr/>
        </p:nvSpPr>
        <p:spPr bwMode="auto">
          <a:xfrm>
            <a:off x="549275" y="4287839"/>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133" name="Text Box 5"/>
          <p:cNvSpPr txBox="1">
            <a:spLocks noChangeArrowheads="1"/>
          </p:cNvSpPr>
          <p:nvPr/>
        </p:nvSpPr>
        <p:spPr bwMode="auto">
          <a:xfrm>
            <a:off x="530230" y="4249739"/>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134" name="Rectangle 8"/>
          <p:cNvSpPr>
            <a:spLocks noChangeArrowheads="1"/>
          </p:cNvSpPr>
          <p:nvPr/>
        </p:nvSpPr>
        <p:spPr bwMode="auto">
          <a:xfrm>
            <a:off x="1766888" y="4287839"/>
            <a:ext cx="1350962"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135" name="Rectangle 9" descr="Large checker board"/>
          <p:cNvSpPr>
            <a:spLocks noChangeArrowheads="1"/>
          </p:cNvSpPr>
          <p:nvPr/>
        </p:nvSpPr>
        <p:spPr bwMode="auto">
          <a:xfrm>
            <a:off x="1755780" y="464661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136" name="Text Box 12"/>
          <p:cNvSpPr txBox="1">
            <a:spLocks noChangeArrowheads="1"/>
          </p:cNvSpPr>
          <p:nvPr/>
        </p:nvSpPr>
        <p:spPr bwMode="auto">
          <a:xfrm>
            <a:off x="1006475" y="4603755"/>
            <a:ext cx="661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0</a:t>
            </a:r>
          </a:p>
        </p:txBody>
      </p:sp>
      <p:sp>
        <p:nvSpPr>
          <p:cNvPr id="137" name="Text Box 14"/>
          <p:cNvSpPr txBox="1">
            <a:spLocks noChangeArrowheads="1"/>
          </p:cNvSpPr>
          <p:nvPr/>
        </p:nvSpPr>
        <p:spPr bwMode="auto">
          <a:xfrm>
            <a:off x="2143127" y="4268789"/>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138" name="Rectangle 69"/>
          <p:cNvSpPr>
            <a:spLocks noChangeArrowheads="1"/>
          </p:cNvSpPr>
          <p:nvPr/>
        </p:nvSpPr>
        <p:spPr bwMode="auto">
          <a:xfrm>
            <a:off x="1616076" y="4289425"/>
            <a:ext cx="152400"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139" name="Rectangle 70" descr="Large checker board"/>
          <p:cNvSpPr>
            <a:spLocks noChangeArrowheads="1"/>
          </p:cNvSpPr>
          <p:nvPr/>
        </p:nvSpPr>
        <p:spPr bwMode="auto">
          <a:xfrm>
            <a:off x="1619250" y="464661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140" name="Rectangle 9" descr="Large checker board"/>
          <p:cNvSpPr>
            <a:spLocks noChangeArrowheads="1"/>
          </p:cNvSpPr>
          <p:nvPr/>
        </p:nvSpPr>
        <p:spPr bwMode="auto">
          <a:xfrm>
            <a:off x="1760543" y="487521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141" name="Rectangle 70" descr="Large checker board"/>
          <p:cNvSpPr>
            <a:spLocks noChangeArrowheads="1"/>
          </p:cNvSpPr>
          <p:nvPr/>
        </p:nvSpPr>
        <p:spPr bwMode="auto">
          <a:xfrm>
            <a:off x="3122613" y="487521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142" name="Rectangle 69"/>
          <p:cNvSpPr>
            <a:spLocks noChangeArrowheads="1"/>
          </p:cNvSpPr>
          <p:nvPr/>
        </p:nvSpPr>
        <p:spPr bwMode="auto">
          <a:xfrm>
            <a:off x="3117850" y="4287839"/>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143" name="Rectangle 4"/>
          <p:cNvSpPr>
            <a:spLocks noChangeArrowheads="1"/>
          </p:cNvSpPr>
          <p:nvPr/>
        </p:nvSpPr>
        <p:spPr bwMode="auto">
          <a:xfrm>
            <a:off x="3260725" y="4284663"/>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144" name="Text Box 5"/>
          <p:cNvSpPr txBox="1">
            <a:spLocks noChangeArrowheads="1"/>
          </p:cNvSpPr>
          <p:nvPr/>
        </p:nvSpPr>
        <p:spPr bwMode="auto">
          <a:xfrm>
            <a:off x="3230568" y="4246563"/>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145" name="Text Box 12"/>
          <p:cNvSpPr txBox="1">
            <a:spLocks noChangeArrowheads="1"/>
          </p:cNvSpPr>
          <p:nvPr/>
        </p:nvSpPr>
        <p:spPr bwMode="auto">
          <a:xfrm>
            <a:off x="1158875" y="4832350"/>
            <a:ext cx="661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1</a:t>
            </a:r>
          </a:p>
        </p:txBody>
      </p:sp>
      <p:sp>
        <p:nvSpPr>
          <p:cNvPr id="146" name="Line 62"/>
          <p:cNvSpPr>
            <a:spLocks noChangeShapeType="1"/>
          </p:cNvSpPr>
          <p:nvPr/>
        </p:nvSpPr>
        <p:spPr bwMode="auto">
          <a:xfrm>
            <a:off x="4327525" y="4022730"/>
            <a:ext cx="0" cy="823913"/>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147" name="Line 63"/>
          <p:cNvSpPr>
            <a:spLocks noChangeShapeType="1"/>
          </p:cNvSpPr>
          <p:nvPr/>
        </p:nvSpPr>
        <p:spPr bwMode="auto">
          <a:xfrm>
            <a:off x="5851525" y="1371600"/>
            <a:ext cx="0" cy="3475038"/>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148" name="Line 64"/>
          <p:cNvSpPr>
            <a:spLocks noChangeShapeType="1"/>
          </p:cNvSpPr>
          <p:nvPr/>
        </p:nvSpPr>
        <p:spPr bwMode="auto">
          <a:xfrm>
            <a:off x="4327530" y="4429125"/>
            <a:ext cx="1554163" cy="0"/>
          </a:xfrm>
          <a:prstGeom prst="line">
            <a:avLst/>
          </a:prstGeom>
          <a:noFill/>
          <a:ln w="25400">
            <a:solidFill>
              <a:srgbClr val="800000"/>
            </a:solidFill>
            <a:round/>
            <a:headEnd type="arrow" w="med" len="med"/>
            <a:tailEnd type="arrow"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149" name="Text Box 65"/>
          <p:cNvSpPr txBox="1">
            <a:spLocks noChangeArrowheads="1"/>
          </p:cNvSpPr>
          <p:nvPr/>
        </p:nvSpPr>
        <p:spPr bwMode="auto">
          <a:xfrm>
            <a:off x="4406900" y="4418014"/>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a:solidFill>
                  <a:srgbClr val="990000"/>
                </a:solidFill>
                <a:cs typeface="Arial" charset="0"/>
              </a:rPr>
              <a:t>Saved Cycles</a:t>
            </a:r>
          </a:p>
        </p:txBody>
      </p:sp>
      <p:sp>
        <p:nvSpPr>
          <p:cNvPr id="150" name="Text Box 80"/>
          <p:cNvSpPr txBox="1">
            <a:spLocks noChangeArrowheads="1"/>
          </p:cNvSpPr>
          <p:nvPr/>
        </p:nvSpPr>
        <p:spPr bwMode="auto">
          <a:xfrm>
            <a:off x="6002338" y="4441825"/>
            <a:ext cx="3067050" cy="12003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0000"/>
                </a:solidFill>
                <a:cs typeface="Arial" charset="0"/>
              </a:rPr>
              <a:t>Average stall-time: ~1.5 bank access latencies</a:t>
            </a:r>
          </a:p>
        </p:txBody>
      </p:sp>
    </p:spTree>
    <p:extLst>
      <p:ext uri="{BB962C8B-B14F-4D97-AF65-F5344CB8AC3E}">
        <p14:creationId xmlns:p14="http://schemas.microsoft.com/office/powerpoint/2010/main" val="13159990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slide(fromLeft)">
                                      <p:cBhvr>
                                        <p:cTn id="7" dur="500"/>
                                        <p:tgtEl>
                                          <p:spTgt spid="80"/>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slide(fromLeft)">
                                      <p:cBhvr>
                                        <p:cTn id="10" dur="500"/>
                                        <p:tgtEl>
                                          <p:spTgt spid="81"/>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slide(fromLeft)">
                                      <p:cBhvr>
                                        <p:cTn id="13" dur="500"/>
                                        <p:tgtEl>
                                          <p:spTgt spid="132"/>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slide(fromLeft)">
                                      <p:cBhvr>
                                        <p:cTn id="16" dur="500"/>
                                        <p:tgtEl>
                                          <p:spTgt spid="13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slide(fromTop)">
                                      <p:cBhvr>
                                        <p:cTn id="21" dur="500"/>
                                        <p:tgtEl>
                                          <p:spTgt spid="49"/>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slide(fromTop)">
                                      <p:cBhvr>
                                        <p:cTn id="24" dur="500"/>
                                        <p:tgtEl>
                                          <p:spTgt spid="50"/>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slide(fromTop)">
                                      <p:cBhvr>
                                        <p:cTn id="27" dur="500"/>
                                        <p:tgtEl>
                                          <p:spTgt spid="8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slide(fromTop)">
                                      <p:cBhvr>
                                        <p:cTn id="30" dur="500"/>
                                        <p:tgtEl>
                                          <p:spTgt spid="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28"/>
                                        </p:tgtEl>
                                        <p:attrNameLst>
                                          <p:attrName>fillcolor</p:attrName>
                                        </p:attrNameLst>
                                      </p:cBhvr>
                                      <p:to>
                                        <a:srgbClr val="0000FF"/>
                                      </p:to>
                                    </p:animClr>
                                    <p:set>
                                      <p:cBhvr>
                                        <p:cTn id="45" dur="500" fill="hold"/>
                                        <p:tgtEl>
                                          <p:spTgt spid="28"/>
                                        </p:tgtEl>
                                        <p:attrNameLst>
                                          <p:attrName>fill.type</p:attrName>
                                        </p:attrNameLst>
                                      </p:cBhvr>
                                      <p:to>
                                        <p:strVal val="solid"/>
                                      </p:to>
                                    </p:set>
                                    <p:set>
                                      <p:cBhvr>
                                        <p:cTn id="46" dur="500" fill="hold"/>
                                        <p:tgtEl>
                                          <p:spTgt spid="28"/>
                                        </p:tgtEl>
                                        <p:attrNameLst>
                                          <p:attrName>fill.on</p:attrName>
                                        </p:attrNameLst>
                                      </p:cBhvr>
                                      <p:to>
                                        <p:strVal val="tru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138"/>
                                        </p:tgtEl>
                                        <p:attrNameLst>
                                          <p:attrName>style.visibility</p:attrName>
                                        </p:attrNameLst>
                                      </p:cBhvr>
                                      <p:to>
                                        <p:strVal val="visible"/>
                                      </p:to>
                                    </p:set>
                                    <p:animEffect transition="in" filter="slide(fromLeft)">
                                      <p:cBhvr>
                                        <p:cTn id="53" dur="500"/>
                                        <p:tgtEl>
                                          <p:spTgt spid="138"/>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slide(fromLeft)">
                                      <p:cBhvr>
                                        <p:cTn id="56" dur="500"/>
                                        <p:tgtEl>
                                          <p:spTgt spid="88"/>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Effect transition="in" filter="slide(fromLeft)">
                                      <p:cBhvr>
                                        <p:cTn id="59" dur="500"/>
                                        <p:tgtEl>
                                          <p:spTgt spid="139"/>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slide(fromLeft)">
                                      <p:cBhvr>
                                        <p:cTn id="62" dur="500"/>
                                        <p:tgtEl>
                                          <p:spTgt spid="13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mph" presetSubtype="2" fill="hold" nodeType="withEffect">
                                  <p:stCondLst>
                                    <p:cond delay="0"/>
                                  </p:stCondLst>
                                  <p:childTnLst>
                                    <p:animClr clrSpc="rgb" dir="cw">
                                      <p:cBhvr>
                                        <p:cTn id="68" dur="500" fill="hold"/>
                                        <p:tgtEl>
                                          <p:spTgt spid="30"/>
                                        </p:tgtEl>
                                        <p:attrNameLst>
                                          <p:attrName>fillcolor</p:attrName>
                                        </p:attrNameLst>
                                      </p:cBhvr>
                                      <p:to>
                                        <a:srgbClr val="0000FF"/>
                                      </p:to>
                                    </p:animClr>
                                    <p:set>
                                      <p:cBhvr>
                                        <p:cTn id="69" dur="500" fill="hold"/>
                                        <p:tgtEl>
                                          <p:spTgt spid="30"/>
                                        </p:tgtEl>
                                        <p:attrNameLst>
                                          <p:attrName>fill.type</p:attrName>
                                        </p:attrNameLst>
                                      </p:cBhvr>
                                      <p:to>
                                        <p:strVal val="solid"/>
                                      </p:to>
                                    </p:set>
                                    <p:set>
                                      <p:cBhvr>
                                        <p:cTn id="70" dur="500" fill="hold"/>
                                        <p:tgtEl>
                                          <p:spTgt spid="30"/>
                                        </p:tgtEl>
                                        <p:attrNameLst>
                                          <p:attrName>fill.on</p:attrName>
                                        </p:attrNameLst>
                                      </p:cBhvr>
                                      <p:to>
                                        <p:strVal val="tru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8" fill="hold" grpId="0" nodeType="clickEffect">
                                  <p:stCondLst>
                                    <p:cond delay="0"/>
                                  </p:stCondLst>
                                  <p:childTnLst>
                                    <p:set>
                                      <p:cBhvr>
                                        <p:cTn id="74" dur="1" fill="hold">
                                          <p:stCondLst>
                                            <p:cond delay="0"/>
                                          </p:stCondLst>
                                        </p:cTn>
                                        <p:tgtEl>
                                          <p:spTgt spid="145"/>
                                        </p:tgtEl>
                                        <p:attrNameLst>
                                          <p:attrName>style.visibility</p:attrName>
                                        </p:attrNameLst>
                                      </p:cBhvr>
                                      <p:to>
                                        <p:strVal val="visible"/>
                                      </p:to>
                                    </p:set>
                                    <p:animEffect transition="in" filter="slide(fromLeft)">
                                      <p:cBhvr>
                                        <p:cTn id="75" dur="500"/>
                                        <p:tgtEl>
                                          <p:spTgt spid="145"/>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134"/>
                                        </p:tgtEl>
                                        <p:attrNameLst>
                                          <p:attrName>style.visibility</p:attrName>
                                        </p:attrNameLst>
                                      </p:cBhvr>
                                      <p:to>
                                        <p:strVal val="visible"/>
                                      </p:to>
                                    </p:set>
                                    <p:animEffect transition="in" filter="slide(fromLeft)">
                                      <p:cBhvr>
                                        <p:cTn id="78" dur="500"/>
                                        <p:tgtEl>
                                          <p:spTgt spid="134"/>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137"/>
                                        </p:tgtEl>
                                        <p:attrNameLst>
                                          <p:attrName>style.visibility</p:attrName>
                                        </p:attrNameLst>
                                      </p:cBhvr>
                                      <p:to>
                                        <p:strVal val="visible"/>
                                      </p:to>
                                    </p:set>
                                    <p:animEffect transition="in" filter="slide(fromLeft)">
                                      <p:cBhvr>
                                        <p:cTn id="81" dur="500"/>
                                        <p:tgtEl>
                                          <p:spTgt spid="137"/>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135"/>
                                        </p:tgtEl>
                                        <p:attrNameLst>
                                          <p:attrName>style.visibility</p:attrName>
                                        </p:attrNameLst>
                                      </p:cBhvr>
                                      <p:to>
                                        <p:strVal val="visible"/>
                                      </p:to>
                                    </p:set>
                                    <p:animEffect transition="in" filter="slide(fromLeft)">
                                      <p:cBhvr>
                                        <p:cTn id="84" dur="500"/>
                                        <p:tgtEl>
                                          <p:spTgt spid="135"/>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slide(fromLeft)">
                                      <p:cBhvr>
                                        <p:cTn id="87" dur="500"/>
                                        <p:tgtEl>
                                          <p:spTgt spid="140"/>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slide(fromLeft)">
                                      <p:cBhvr>
                                        <p:cTn id="90" dur="500"/>
                                        <p:tgtEl>
                                          <p:spTgt spid="82"/>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slide(fromLeft)">
                                      <p:cBhvr>
                                        <p:cTn id="93" dur="500"/>
                                        <p:tgtEl>
                                          <p:spTgt spid="8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37"/>
                                        </p:tgtEl>
                                        <p:attrNameLst>
                                          <p:attrName>style.visibility</p:attrName>
                                        </p:attrNameLst>
                                      </p:cBhvr>
                                      <p:to>
                                        <p:strVal val="hidden"/>
                                      </p:to>
                                    </p:set>
                                  </p:childTnLst>
                                </p:cTn>
                              </p:par>
                              <p:par>
                                <p:cTn id="98" presetID="1" presetClass="emph" presetSubtype="2" fill="hold" nodeType="withEffect">
                                  <p:stCondLst>
                                    <p:cond delay="0"/>
                                  </p:stCondLst>
                                  <p:childTnLst>
                                    <p:animClr clrSpc="rgb" dir="cw">
                                      <p:cBhvr>
                                        <p:cTn id="99" dur="500" fill="hold"/>
                                        <p:tgtEl>
                                          <p:spTgt spid="28"/>
                                        </p:tgtEl>
                                        <p:attrNameLst>
                                          <p:attrName>fillcolor</p:attrName>
                                        </p:attrNameLst>
                                      </p:cBhvr>
                                      <p:to>
                                        <a:schemeClr val="bg1"/>
                                      </p:to>
                                    </p:animClr>
                                    <p:set>
                                      <p:cBhvr>
                                        <p:cTn id="100" dur="500" fill="hold"/>
                                        <p:tgtEl>
                                          <p:spTgt spid="28"/>
                                        </p:tgtEl>
                                        <p:attrNameLst>
                                          <p:attrName>fill.type</p:attrName>
                                        </p:attrNameLst>
                                      </p:cBhvr>
                                      <p:to>
                                        <p:strVal val="solid"/>
                                      </p:to>
                                    </p:set>
                                    <p:set>
                                      <p:cBhvr>
                                        <p:cTn id="101" dur="500" fill="hold"/>
                                        <p:tgtEl>
                                          <p:spTgt spid="28"/>
                                        </p:tgtEl>
                                        <p:attrNameLst>
                                          <p:attrName>fill.on</p:attrName>
                                        </p:attrNameLst>
                                      </p:cBhvr>
                                      <p:to>
                                        <p:strVal val="true"/>
                                      </p:to>
                                    </p:set>
                                  </p:childTnLst>
                                </p:cTn>
                              </p:par>
                              <p:par>
                                <p:cTn id="102" presetID="3" presetClass="emph" presetSubtype="2" fill="hold" nodeType="withEffect">
                                  <p:stCondLst>
                                    <p:cond delay="0"/>
                                  </p:stCondLst>
                                  <p:childTnLst>
                                    <p:animClr clrSpc="rgb" dir="cw">
                                      <p:cBhvr override="childStyle">
                                        <p:cTn id="103" dur="500" fill="hold"/>
                                        <p:tgtEl>
                                          <p:spTgt spid="33">
                                            <p:txEl>
                                              <p:pRg st="0" end="0"/>
                                            </p:txEl>
                                          </p:spTgt>
                                        </p:tgtEl>
                                        <p:attrNameLst>
                                          <p:attrName>style.color</p:attrName>
                                        </p:attrNameLst>
                                      </p:cBhvr>
                                      <p:to>
                                        <a:srgbClr val="B2B2B2"/>
                                      </p:to>
                                    </p:animClr>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9"/>
                                        </p:tgtEl>
                                        <p:attrNameLst>
                                          <p:attrName>style.visibility</p:attrName>
                                        </p:attrNameLst>
                                      </p:cBhvr>
                                      <p:to>
                                        <p:strVal val="visible"/>
                                      </p:to>
                                    </p:set>
                                  </p:childTnLst>
                                </p:cTn>
                              </p:par>
                              <p:par>
                                <p:cTn id="108" presetID="1" presetClass="emph" presetSubtype="2" fill="hold" nodeType="withEffect">
                                  <p:stCondLst>
                                    <p:cond delay="0"/>
                                  </p:stCondLst>
                                  <p:childTnLst>
                                    <p:animClr clrSpc="rgb" dir="cw">
                                      <p:cBhvr>
                                        <p:cTn id="109" dur="500" fill="hold"/>
                                        <p:tgtEl>
                                          <p:spTgt spid="28"/>
                                        </p:tgtEl>
                                        <p:attrNameLst>
                                          <p:attrName>fillcolor</p:attrName>
                                        </p:attrNameLst>
                                      </p:cBhvr>
                                      <p:to>
                                        <a:srgbClr val="FF0000"/>
                                      </p:to>
                                    </p:animClr>
                                    <p:set>
                                      <p:cBhvr>
                                        <p:cTn id="110" dur="500" fill="hold"/>
                                        <p:tgtEl>
                                          <p:spTgt spid="28"/>
                                        </p:tgtEl>
                                        <p:attrNameLst>
                                          <p:attrName>fill.type</p:attrName>
                                        </p:attrNameLst>
                                      </p:cBhvr>
                                      <p:to>
                                        <p:strVal val="solid"/>
                                      </p:to>
                                    </p:set>
                                    <p:set>
                                      <p:cBhvr>
                                        <p:cTn id="111" dur="500" fill="hold"/>
                                        <p:tgtEl>
                                          <p:spTgt spid="28"/>
                                        </p:tgtEl>
                                        <p:attrNameLst>
                                          <p:attrName>fill.on</p:attrName>
                                        </p:attrNameLst>
                                      </p:cBhvr>
                                      <p:to>
                                        <p:strVal val="tru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2" presetClass="entr" presetSubtype="8" fill="hold" nodeType="clickEffect">
                                  <p:stCondLst>
                                    <p:cond delay="0"/>
                                  </p:stCondLst>
                                  <p:childTnLst>
                                    <p:set>
                                      <p:cBhvr>
                                        <p:cTn id="115" dur="1" fill="hold">
                                          <p:stCondLst>
                                            <p:cond delay="0"/>
                                          </p:stCondLst>
                                        </p:cTn>
                                        <p:tgtEl>
                                          <p:spTgt spid="92"/>
                                        </p:tgtEl>
                                        <p:attrNameLst>
                                          <p:attrName>style.visibility</p:attrName>
                                        </p:attrNameLst>
                                      </p:cBhvr>
                                      <p:to>
                                        <p:strVal val="visible"/>
                                      </p:to>
                                    </p:set>
                                    <p:animEffect transition="in" filter="slide(fromLeft)">
                                      <p:cBhvr>
                                        <p:cTn id="116" dur="500"/>
                                        <p:tgtEl>
                                          <p:spTgt spid="92"/>
                                        </p:tgtEl>
                                      </p:cBhvr>
                                    </p:animEffect>
                                  </p:childTnLst>
                                </p:cTn>
                              </p:par>
                              <p:par>
                                <p:cTn id="117" presetID="12" presetClass="entr" presetSubtype="8" fill="hold" nodeType="with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slide(fromLeft)">
                                      <p:cBhvr>
                                        <p:cTn id="119" dur="500"/>
                                        <p:tgtEl>
                                          <p:spTgt spid="89"/>
                                        </p:tgtEl>
                                      </p:cBhvr>
                                    </p:animEffect>
                                  </p:childTnLst>
                                </p:cTn>
                              </p:par>
                              <p:par>
                                <p:cTn id="120" presetID="12" presetClass="entr" presetSubtype="8" fill="hold" nodeType="withEffect">
                                  <p:stCondLst>
                                    <p:cond delay="0"/>
                                  </p:stCondLst>
                                  <p:childTnLst>
                                    <p:set>
                                      <p:cBhvr>
                                        <p:cTn id="121" dur="1" fill="hold">
                                          <p:stCondLst>
                                            <p:cond delay="0"/>
                                          </p:stCondLst>
                                        </p:cTn>
                                        <p:tgtEl>
                                          <p:spTgt spid="86"/>
                                        </p:tgtEl>
                                        <p:attrNameLst>
                                          <p:attrName>style.visibility</p:attrName>
                                        </p:attrNameLst>
                                      </p:cBhvr>
                                      <p:to>
                                        <p:strVal val="visible"/>
                                      </p:to>
                                    </p:set>
                                    <p:animEffect transition="in" filter="slide(fromLeft)">
                                      <p:cBhvr>
                                        <p:cTn id="122" dur="500"/>
                                        <p:tgtEl>
                                          <p:spTgt spid="86"/>
                                        </p:tgtEl>
                                      </p:cBhvr>
                                    </p:animEffect>
                                  </p:childTnLst>
                                </p:cTn>
                              </p:par>
                              <p:par>
                                <p:cTn id="123" presetID="12" presetClass="entr" presetSubtype="8" fill="hold" grpId="0" nodeType="withEffect">
                                  <p:stCondLst>
                                    <p:cond delay="0"/>
                                  </p:stCondLst>
                                  <p:childTnLst>
                                    <p:set>
                                      <p:cBhvr>
                                        <p:cTn id="124" dur="1" fill="hold">
                                          <p:stCondLst>
                                            <p:cond delay="0"/>
                                          </p:stCondLst>
                                        </p:cTn>
                                        <p:tgtEl>
                                          <p:spTgt spid="141"/>
                                        </p:tgtEl>
                                        <p:attrNameLst>
                                          <p:attrName>style.visibility</p:attrName>
                                        </p:attrNameLst>
                                      </p:cBhvr>
                                      <p:to>
                                        <p:strVal val="visible"/>
                                      </p:to>
                                    </p:set>
                                    <p:animEffect transition="in" filter="slide(fromLeft)">
                                      <p:cBhvr>
                                        <p:cTn id="125" dur="500"/>
                                        <p:tgtEl>
                                          <p:spTgt spid="141"/>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142"/>
                                        </p:tgtEl>
                                        <p:attrNameLst>
                                          <p:attrName>style.visibility</p:attrName>
                                        </p:attrNameLst>
                                      </p:cBhvr>
                                      <p:to>
                                        <p:strVal val="visible"/>
                                      </p:to>
                                    </p:set>
                                    <p:animEffect transition="in" filter="slide(fromLeft)">
                                      <p:cBhvr>
                                        <p:cTn id="128" dur="500"/>
                                        <p:tgtEl>
                                          <p:spTgt spid="142"/>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nodeType="clickEffect">
                                  <p:stCondLst>
                                    <p:cond delay="0"/>
                                  </p:stCondLst>
                                  <p:childTnLst>
                                    <p:set>
                                      <p:cBhvr>
                                        <p:cTn id="132" dur="1" fill="hold">
                                          <p:stCondLst>
                                            <p:cond delay="0"/>
                                          </p:stCondLst>
                                        </p:cTn>
                                        <p:tgtEl>
                                          <p:spTgt spid="40"/>
                                        </p:tgtEl>
                                        <p:attrNameLst>
                                          <p:attrName>style.visibility</p:attrName>
                                        </p:attrNameLst>
                                      </p:cBhvr>
                                      <p:to>
                                        <p:strVal val="hidden"/>
                                      </p:to>
                                    </p:set>
                                  </p:childTnLst>
                                </p:cTn>
                              </p:par>
                              <p:par>
                                <p:cTn id="133" presetID="3" presetClass="emph" presetSubtype="2" fill="hold" nodeType="withEffect">
                                  <p:stCondLst>
                                    <p:cond delay="0"/>
                                  </p:stCondLst>
                                  <p:childTnLst>
                                    <p:animClr clrSpc="rgb" dir="cw">
                                      <p:cBhvr override="childStyle">
                                        <p:cTn id="134" dur="500" fill="hold"/>
                                        <p:tgtEl>
                                          <p:spTgt spid="36">
                                            <p:txEl>
                                              <p:pRg st="0" end="0"/>
                                            </p:txEl>
                                          </p:spTgt>
                                        </p:tgtEl>
                                        <p:attrNameLst>
                                          <p:attrName>style.color</p:attrName>
                                        </p:attrNameLst>
                                      </p:cBhvr>
                                      <p:to>
                                        <a:srgbClr val="B2B2B2"/>
                                      </p:to>
                                    </p:animClr>
                                  </p:childTnLst>
                                </p:cTn>
                              </p:par>
                              <p:par>
                                <p:cTn id="135" presetID="1" presetClass="emph" presetSubtype="2" fill="hold" nodeType="withEffect">
                                  <p:stCondLst>
                                    <p:cond delay="0"/>
                                  </p:stCondLst>
                                  <p:childTnLst>
                                    <p:animClr clrSpc="rgb" dir="cw">
                                      <p:cBhvr>
                                        <p:cTn id="136" dur="500" fill="hold"/>
                                        <p:tgtEl>
                                          <p:spTgt spid="30"/>
                                        </p:tgtEl>
                                        <p:attrNameLst>
                                          <p:attrName>fillcolor</p:attrName>
                                        </p:attrNameLst>
                                      </p:cBhvr>
                                      <p:to>
                                        <a:schemeClr val="bg1"/>
                                      </p:to>
                                    </p:animClr>
                                    <p:set>
                                      <p:cBhvr>
                                        <p:cTn id="137" dur="500" fill="hold"/>
                                        <p:tgtEl>
                                          <p:spTgt spid="30"/>
                                        </p:tgtEl>
                                        <p:attrNameLst>
                                          <p:attrName>fill.type</p:attrName>
                                        </p:attrNameLst>
                                      </p:cBhvr>
                                      <p:to>
                                        <p:strVal val="solid"/>
                                      </p:to>
                                    </p:set>
                                    <p:set>
                                      <p:cBhvr>
                                        <p:cTn id="138" dur="500" fill="hold"/>
                                        <p:tgtEl>
                                          <p:spTgt spid="30"/>
                                        </p:tgtEl>
                                        <p:attrNameLst>
                                          <p:attrName>fill.on</p:attrName>
                                        </p:attrNameLst>
                                      </p:cBhvr>
                                      <p:to>
                                        <p:strVal val="tru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nodeType="clickEffect">
                                  <p:stCondLst>
                                    <p:cond delay="0"/>
                                  </p:stCondLst>
                                  <p:childTnLst>
                                    <p:set>
                                      <p:cBhvr>
                                        <p:cTn id="142" dur="1" fill="hold">
                                          <p:stCondLst>
                                            <p:cond delay="0"/>
                                          </p:stCondLst>
                                        </p:cTn>
                                        <p:tgtEl>
                                          <p:spTgt spid="38"/>
                                        </p:tgtEl>
                                        <p:attrNameLst>
                                          <p:attrName>style.visibility</p:attrName>
                                        </p:attrNameLst>
                                      </p:cBhvr>
                                      <p:to>
                                        <p:strVal val="visible"/>
                                      </p:to>
                                    </p:set>
                                  </p:childTnLst>
                                </p:cTn>
                              </p:par>
                              <p:par>
                                <p:cTn id="143" presetID="1" presetClass="emph" presetSubtype="2" fill="hold" nodeType="withEffect">
                                  <p:stCondLst>
                                    <p:cond delay="0"/>
                                  </p:stCondLst>
                                  <p:childTnLst>
                                    <p:animClr clrSpc="rgb" dir="cw">
                                      <p:cBhvr>
                                        <p:cTn id="144" dur="500" fill="hold"/>
                                        <p:tgtEl>
                                          <p:spTgt spid="30"/>
                                        </p:tgtEl>
                                        <p:attrNameLst>
                                          <p:attrName>fillcolor</p:attrName>
                                        </p:attrNameLst>
                                      </p:cBhvr>
                                      <p:to>
                                        <a:srgbClr val="FF0000"/>
                                      </p:to>
                                    </p:animClr>
                                    <p:set>
                                      <p:cBhvr>
                                        <p:cTn id="145" dur="500" fill="hold"/>
                                        <p:tgtEl>
                                          <p:spTgt spid="30"/>
                                        </p:tgtEl>
                                        <p:attrNameLst>
                                          <p:attrName>fill.type</p:attrName>
                                        </p:attrNameLst>
                                      </p:cBhvr>
                                      <p:to>
                                        <p:strVal val="solid"/>
                                      </p:to>
                                    </p:set>
                                    <p:set>
                                      <p:cBhvr>
                                        <p:cTn id="146" dur="500" fill="hold"/>
                                        <p:tgtEl>
                                          <p:spTgt spid="30"/>
                                        </p:tgtEl>
                                        <p:attrNameLst>
                                          <p:attrName>fill.on</p:attrName>
                                        </p:attrNameLst>
                                      </p:cBhvr>
                                      <p:to>
                                        <p:strVal val="tru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2" presetClass="entr" presetSubtype="8" fill="hold" grpId="0" nodeType="clickEffect">
                                  <p:stCondLst>
                                    <p:cond delay="0"/>
                                  </p:stCondLst>
                                  <p:childTnLst>
                                    <p:set>
                                      <p:cBhvr>
                                        <p:cTn id="150" dur="1" fill="hold">
                                          <p:stCondLst>
                                            <p:cond delay="0"/>
                                          </p:stCondLst>
                                        </p:cTn>
                                        <p:tgtEl>
                                          <p:spTgt spid="143"/>
                                        </p:tgtEl>
                                        <p:attrNameLst>
                                          <p:attrName>style.visibility</p:attrName>
                                        </p:attrNameLst>
                                      </p:cBhvr>
                                      <p:to>
                                        <p:strVal val="visible"/>
                                      </p:to>
                                    </p:set>
                                    <p:animEffect transition="in" filter="slide(fromLeft)">
                                      <p:cBhvr>
                                        <p:cTn id="151" dur="500"/>
                                        <p:tgtEl>
                                          <p:spTgt spid="143"/>
                                        </p:tgtEl>
                                      </p:cBhvr>
                                    </p:animEffect>
                                  </p:childTnLst>
                                </p:cTn>
                              </p:par>
                              <p:par>
                                <p:cTn id="152" presetID="12" presetClass="entr" presetSubtype="8" fill="hold" grpId="0" nodeType="withEffect">
                                  <p:stCondLst>
                                    <p:cond delay="0"/>
                                  </p:stCondLst>
                                  <p:childTnLst>
                                    <p:set>
                                      <p:cBhvr>
                                        <p:cTn id="153" dur="1" fill="hold">
                                          <p:stCondLst>
                                            <p:cond delay="0"/>
                                          </p:stCondLst>
                                        </p:cTn>
                                        <p:tgtEl>
                                          <p:spTgt spid="144"/>
                                        </p:tgtEl>
                                        <p:attrNameLst>
                                          <p:attrName>style.visibility</p:attrName>
                                        </p:attrNameLst>
                                      </p:cBhvr>
                                      <p:to>
                                        <p:strVal val="visible"/>
                                      </p:to>
                                    </p:set>
                                    <p:animEffect transition="in" filter="slide(fromLeft)">
                                      <p:cBhvr>
                                        <p:cTn id="154" dur="500"/>
                                        <p:tgtEl>
                                          <p:spTgt spid="144"/>
                                        </p:tgtEl>
                                      </p:cBhvr>
                                    </p:animEffect>
                                  </p:childTnLst>
                                </p:cTn>
                              </p:par>
                              <p:par>
                                <p:cTn id="155" presetID="12" presetClass="entr" presetSubtype="8" fill="hold" nodeType="withEffect">
                                  <p:stCondLst>
                                    <p:cond delay="0"/>
                                  </p:stCondLst>
                                  <p:childTnLst>
                                    <p:set>
                                      <p:cBhvr>
                                        <p:cTn id="156" dur="1" fill="hold">
                                          <p:stCondLst>
                                            <p:cond delay="0"/>
                                          </p:stCondLst>
                                        </p:cTn>
                                        <p:tgtEl>
                                          <p:spTgt spid="97"/>
                                        </p:tgtEl>
                                        <p:attrNameLst>
                                          <p:attrName>style.visibility</p:attrName>
                                        </p:attrNameLst>
                                      </p:cBhvr>
                                      <p:to>
                                        <p:strVal val="visible"/>
                                      </p:to>
                                    </p:set>
                                    <p:animEffect transition="in" filter="slide(fromLeft)">
                                      <p:cBhvr>
                                        <p:cTn id="157" dur="500"/>
                                        <p:tgtEl>
                                          <p:spTgt spid="97"/>
                                        </p:tgtEl>
                                      </p:cBhvr>
                                    </p:animEffect>
                                  </p:childTnLst>
                                </p:cTn>
                              </p:par>
                              <p:par>
                                <p:cTn id="158" presetID="12" presetClass="entr" presetSubtype="8" fill="hold" nodeType="withEffect">
                                  <p:stCondLst>
                                    <p:cond delay="0"/>
                                  </p:stCondLst>
                                  <p:childTnLst>
                                    <p:set>
                                      <p:cBhvr>
                                        <p:cTn id="159" dur="1" fill="hold">
                                          <p:stCondLst>
                                            <p:cond delay="0"/>
                                          </p:stCondLst>
                                        </p:cTn>
                                        <p:tgtEl>
                                          <p:spTgt spid="99"/>
                                        </p:tgtEl>
                                        <p:attrNameLst>
                                          <p:attrName>style.visibility</p:attrName>
                                        </p:attrNameLst>
                                      </p:cBhvr>
                                      <p:to>
                                        <p:strVal val="visible"/>
                                      </p:to>
                                    </p:set>
                                    <p:animEffect transition="in" filter="slide(fromLeft)">
                                      <p:cBhvr>
                                        <p:cTn id="160" dur="500"/>
                                        <p:tgtEl>
                                          <p:spTgt spid="99"/>
                                        </p:tgtEl>
                                      </p:cBhvr>
                                    </p:animEffect>
                                  </p:childTnLst>
                                </p:cTn>
                              </p:par>
                              <p:par>
                                <p:cTn id="161" presetID="12" presetClass="entr" presetSubtype="8" fill="hold" grpId="0" nodeType="withEffect">
                                  <p:stCondLst>
                                    <p:cond delay="0"/>
                                  </p:stCondLst>
                                  <p:childTnLst>
                                    <p:set>
                                      <p:cBhvr>
                                        <p:cTn id="162" dur="1" fill="hold">
                                          <p:stCondLst>
                                            <p:cond delay="0"/>
                                          </p:stCondLst>
                                        </p:cTn>
                                        <p:tgtEl>
                                          <p:spTgt spid="100"/>
                                        </p:tgtEl>
                                        <p:attrNameLst>
                                          <p:attrName>style.visibility</p:attrName>
                                        </p:attrNameLst>
                                      </p:cBhvr>
                                      <p:to>
                                        <p:strVal val="visible"/>
                                      </p:to>
                                    </p:set>
                                    <p:animEffect transition="in" filter="slide(fromLeft)">
                                      <p:cBhvr>
                                        <p:cTn id="163" dur="500"/>
                                        <p:tgtEl>
                                          <p:spTgt spid="100"/>
                                        </p:tgtEl>
                                      </p:cBhvr>
                                    </p:animEffect>
                                  </p:childTnLst>
                                </p:cTn>
                              </p:par>
                              <p:par>
                                <p:cTn id="164" presetID="12" presetClass="entr" presetSubtype="8" fill="hold" grpId="0" nodeType="withEffect">
                                  <p:stCondLst>
                                    <p:cond delay="0"/>
                                  </p:stCondLst>
                                  <p:childTnLst>
                                    <p:set>
                                      <p:cBhvr>
                                        <p:cTn id="165" dur="1" fill="hold">
                                          <p:stCondLst>
                                            <p:cond delay="0"/>
                                          </p:stCondLst>
                                        </p:cTn>
                                        <p:tgtEl>
                                          <p:spTgt spid="101"/>
                                        </p:tgtEl>
                                        <p:attrNameLst>
                                          <p:attrName>style.visibility</p:attrName>
                                        </p:attrNameLst>
                                      </p:cBhvr>
                                      <p:to>
                                        <p:strVal val="visible"/>
                                      </p:to>
                                    </p:set>
                                    <p:animEffect transition="in" filter="slide(fromLeft)">
                                      <p:cBhvr>
                                        <p:cTn id="166" dur="500"/>
                                        <p:tgtEl>
                                          <p:spTgt spid="101"/>
                                        </p:tgtEl>
                                      </p:cBhvr>
                                    </p:animEffect>
                                  </p:childTnLst>
                                </p:cTn>
                              </p:par>
                              <p:par>
                                <p:cTn id="167" presetID="12" presetClass="entr" presetSubtype="8" fill="hold" grpId="0" nodeType="withEffect">
                                  <p:stCondLst>
                                    <p:cond delay="0"/>
                                  </p:stCondLst>
                                  <p:childTnLst>
                                    <p:set>
                                      <p:cBhvr>
                                        <p:cTn id="168" dur="1" fill="hold">
                                          <p:stCondLst>
                                            <p:cond delay="0"/>
                                          </p:stCondLst>
                                        </p:cTn>
                                        <p:tgtEl>
                                          <p:spTgt spid="83"/>
                                        </p:tgtEl>
                                        <p:attrNameLst>
                                          <p:attrName>style.visibility</p:attrName>
                                        </p:attrNameLst>
                                      </p:cBhvr>
                                      <p:to>
                                        <p:strVal val="visible"/>
                                      </p:to>
                                    </p:set>
                                    <p:animEffect transition="in" filter="slide(fromLeft)">
                                      <p:cBhvr>
                                        <p:cTn id="169" dur="500"/>
                                        <p:tgtEl>
                                          <p:spTgt spid="83"/>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 presetClass="exit" presetSubtype="0" fill="hold" grpId="1" nodeType="clickEffect">
                                  <p:stCondLst>
                                    <p:cond delay="0"/>
                                  </p:stCondLst>
                                  <p:childTnLst>
                                    <p:set>
                                      <p:cBhvr>
                                        <p:cTn id="173" dur="1" fill="hold">
                                          <p:stCondLst>
                                            <p:cond delay="0"/>
                                          </p:stCondLst>
                                        </p:cTn>
                                        <p:tgtEl>
                                          <p:spTgt spid="39"/>
                                        </p:tgtEl>
                                        <p:attrNameLst>
                                          <p:attrName>style.visibility</p:attrName>
                                        </p:attrNameLst>
                                      </p:cBhvr>
                                      <p:to>
                                        <p:strVal val="hidden"/>
                                      </p:to>
                                    </p:set>
                                  </p:childTnLst>
                                </p:cTn>
                              </p:par>
                              <p:par>
                                <p:cTn id="174" presetID="3" presetClass="emph" presetSubtype="2" fill="hold" nodeType="withEffect">
                                  <p:stCondLst>
                                    <p:cond delay="0"/>
                                  </p:stCondLst>
                                  <p:childTnLst>
                                    <p:animClr clrSpc="rgb" dir="cw">
                                      <p:cBhvr override="childStyle">
                                        <p:cTn id="175" dur="500" fill="hold"/>
                                        <p:tgtEl>
                                          <p:spTgt spid="35">
                                            <p:txEl>
                                              <p:pRg st="0" end="0"/>
                                            </p:txEl>
                                          </p:spTgt>
                                        </p:tgtEl>
                                        <p:attrNameLst>
                                          <p:attrName>style.color</p:attrName>
                                        </p:attrNameLst>
                                      </p:cBhvr>
                                      <p:to>
                                        <a:srgbClr val="B2B2B2"/>
                                      </p:to>
                                    </p:animClr>
                                  </p:childTnLst>
                                </p:cTn>
                              </p:par>
                              <p:par>
                                <p:cTn id="176" presetID="1" presetClass="emph" presetSubtype="2" fill="hold" nodeType="withEffect">
                                  <p:stCondLst>
                                    <p:cond delay="0"/>
                                  </p:stCondLst>
                                  <p:childTnLst>
                                    <p:animClr clrSpc="rgb" dir="cw">
                                      <p:cBhvr>
                                        <p:cTn id="177" dur="500" fill="hold"/>
                                        <p:tgtEl>
                                          <p:spTgt spid="28"/>
                                        </p:tgtEl>
                                        <p:attrNameLst>
                                          <p:attrName>fillcolor</p:attrName>
                                        </p:attrNameLst>
                                      </p:cBhvr>
                                      <p:to>
                                        <a:schemeClr val="bg1"/>
                                      </p:to>
                                    </p:animClr>
                                    <p:set>
                                      <p:cBhvr>
                                        <p:cTn id="178" dur="500" fill="hold"/>
                                        <p:tgtEl>
                                          <p:spTgt spid="28"/>
                                        </p:tgtEl>
                                        <p:attrNameLst>
                                          <p:attrName>fill.type</p:attrName>
                                        </p:attrNameLst>
                                      </p:cBhvr>
                                      <p:to>
                                        <p:strVal val="solid"/>
                                      </p:to>
                                    </p:set>
                                    <p:set>
                                      <p:cBhvr>
                                        <p:cTn id="179" dur="500" fill="hold"/>
                                        <p:tgtEl>
                                          <p:spTgt spid="28"/>
                                        </p:tgtEl>
                                        <p:attrNameLst>
                                          <p:attrName>fill.on</p:attrName>
                                        </p:attrNameLst>
                                      </p:cBhvr>
                                      <p:to>
                                        <p:strVal val="tru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2" presetClass="entr" presetSubtype="8" fill="hold" grpId="0" nodeType="clickEffect">
                                  <p:stCondLst>
                                    <p:cond delay="0"/>
                                  </p:stCondLst>
                                  <p:childTnLst>
                                    <p:set>
                                      <p:cBhvr>
                                        <p:cTn id="183" dur="1" fill="hold">
                                          <p:stCondLst>
                                            <p:cond delay="0"/>
                                          </p:stCondLst>
                                        </p:cTn>
                                        <p:tgtEl>
                                          <p:spTgt spid="105"/>
                                        </p:tgtEl>
                                        <p:attrNameLst>
                                          <p:attrName>style.visibility</p:attrName>
                                        </p:attrNameLst>
                                      </p:cBhvr>
                                      <p:to>
                                        <p:strVal val="visible"/>
                                      </p:to>
                                    </p:set>
                                    <p:animEffect transition="in" filter="slide(fromLeft)">
                                      <p:cBhvr>
                                        <p:cTn id="184" dur="500"/>
                                        <p:tgtEl>
                                          <p:spTgt spid="105"/>
                                        </p:tgtEl>
                                      </p:cBhvr>
                                    </p:animEffect>
                                  </p:childTnLst>
                                </p:cTn>
                              </p:par>
                              <p:par>
                                <p:cTn id="185" presetID="12" presetClass="entr" presetSubtype="8" fill="hold" nodeType="withEffect">
                                  <p:stCondLst>
                                    <p:cond delay="0"/>
                                  </p:stCondLst>
                                  <p:childTnLst>
                                    <p:set>
                                      <p:cBhvr>
                                        <p:cTn id="186" dur="1" fill="hold">
                                          <p:stCondLst>
                                            <p:cond delay="0"/>
                                          </p:stCondLst>
                                        </p:cTn>
                                        <p:tgtEl>
                                          <p:spTgt spid="98"/>
                                        </p:tgtEl>
                                        <p:attrNameLst>
                                          <p:attrName>style.visibility</p:attrName>
                                        </p:attrNameLst>
                                      </p:cBhvr>
                                      <p:to>
                                        <p:strVal val="visible"/>
                                      </p:to>
                                    </p:set>
                                    <p:animEffect transition="in" filter="slide(fromLeft)">
                                      <p:cBhvr>
                                        <p:cTn id="187" dur="500"/>
                                        <p:tgtEl>
                                          <p:spTgt spid="98"/>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 presetClass="exit" presetSubtype="0" fill="hold" grpId="0" nodeType="clickEffect">
                                  <p:stCondLst>
                                    <p:cond delay="0"/>
                                  </p:stCondLst>
                                  <p:childTnLst>
                                    <p:set>
                                      <p:cBhvr>
                                        <p:cTn id="191" dur="1" fill="hold">
                                          <p:stCondLst>
                                            <p:cond delay="0"/>
                                          </p:stCondLst>
                                        </p:cTn>
                                        <p:tgtEl>
                                          <p:spTgt spid="38"/>
                                        </p:tgtEl>
                                        <p:attrNameLst>
                                          <p:attrName>style.visibility</p:attrName>
                                        </p:attrNameLst>
                                      </p:cBhvr>
                                      <p:to>
                                        <p:strVal val="hidden"/>
                                      </p:to>
                                    </p:set>
                                  </p:childTnLst>
                                </p:cTn>
                              </p:par>
                              <p:par>
                                <p:cTn id="192" presetID="3" presetClass="emph" presetSubtype="2" fill="hold" nodeType="withEffect">
                                  <p:stCondLst>
                                    <p:cond delay="0"/>
                                  </p:stCondLst>
                                  <p:childTnLst>
                                    <p:animClr clrSpc="rgb" dir="cw">
                                      <p:cBhvr override="childStyle">
                                        <p:cTn id="193" dur="500" fill="hold"/>
                                        <p:tgtEl>
                                          <p:spTgt spid="34">
                                            <p:txEl>
                                              <p:pRg st="0" end="0"/>
                                            </p:txEl>
                                          </p:spTgt>
                                        </p:tgtEl>
                                        <p:attrNameLst>
                                          <p:attrName>style.color</p:attrName>
                                        </p:attrNameLst>
                                      </p:cBhvr>
                                      <p:to>
                                        <a:srgbClr val="B2B2B2"/>
                                      </p:to>
                                    </p:animClr>
                                  </p:childTnLst>
                                </p:cTn>
                              </p:par>
                              <p:par>
                                <p:cTn id="194" presetID="1" presetClass="emph" presetSubtype="2" fill="hold" nodeType="withEffect">
                                  <p:stCondLst>
                                    <p:cond delay="0"/>
                                  </p:stCondLst>
                                  <p:childTnLst>
                                    <p:animClr clrSpc="rgb" dir="cw">
                                      <p:cBhvr>
                                        <p:cTn id="195" dur="500" fill="hold"/>
                                        <p:tgtEl>
                                          <p:spTgt spid="30"/>
                                        </p:tgtEl>
                                        <p:attrNameLst>
                                          <p:attrName>fillcolor</p:attrName>
                                        </p:attrNameLst>
                                      </p:cBhvr>
                                      <p:to>
                                        <a:schemeClr val="bg1"/>
                                      </p:to>
                                    </p:animClr>
                                    <p:set>
                                      <p:cBhvr>
                                        <p:cTn id="196" dur="500" fill="hold"/>
                                        <p:tgtEl>
                                          <p:spTgt spid="30"/>
                                        </p:tgtEl>
                                        <p:attrNameLst>
                                          <p:attrName>fill.type</p:attrName>
                                        </p:attrNameLst>
                                      </p:cBhvr>
                                      <p:to>
                                        <p:strVal val="solid"/>
                                      </p:to>
                                    </p:set>
                                    <p:set>
                                      <p:cBhvr>
                                        <p:cTn id="197" dur="500" fill="hold"/>
                                        <p:tgtEl>
                                          <p:spTgt spid="30"/>
                                        </p:tgtEl>
                                        <p:attrNameLst>
                                          <p:attrName>fill.on</p:attrName>
                                        </p:attrNameLst>
                                      </p:cBhvr>
                                      <p:to>
                                        <p:strVal val="true"/>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12" presetClass="entr" presetSubtype="8" fill="hold" grpId="0" nodeType="clickEffect">
                                  <p:stCondLst>
                                    <p:cond delay="0"/>
                                  </p:stCondLst>
                                  <p:childTnLst>
                                    <p:set>
                                      <p:cBhvr>
                                        <p:cTn id="201" dur="1" fill="hold">
                                          <p:stCondLst>
                                            <p:cond delay="0"/>
                                          </p:stCondLst>
                                        </p:cTn>
                                        <p:tgtEl>
                                          <p:spTgt spid="93"/>
                                        </p:tgtEl>
                                        <p:attrNameLst>
                                          <p:attrName>style.visibility</p:attrName>
                                        </p:attrNameLst>
                                      </p:cBhvr>
                                      <p:to>
                                        <p:strVal val="visible"/>
                                      </p:to>
                                    </p:set>
                                    <p:animEffect transition="in" filter="slide(fromLeft)">
                                      <p:cBhvr>
                                        <p:cTn id="202" dur="500"/>
                                        <p:tgtEl>
                                          <p:spTgt spid="93"/>
                                        </p:tgtEl>
                                      </p:cBhvr>
                                    </p:animEffect>
                                  </p:childTnLst>
                                </p:cTn>
                              </p:par>
                              <p:par>
                                <p:cTn id="203" presetID="12" presetClass="entr" presetSubtype="8" fill="hold" grpId="0" nodeType="withEffect">
                                  <p:stCondLst>
                                    <p:cond delay="0"/>
                                  </p:stCondLst>
                                  <p:childTnLst>
                                    <p:set>
                                      <p:cBhvr>
                                        <p:cTn id="204" dur="1" fill="hold">
                                          <p:stCondLst>
                                            <p:cond delay="0"/>
                                          </p:stCondLst>
                                        </p:cTn>
                                        <p:tgtEl>
                                          <p:spTgt spid="94"/>
                                        </p:tgtEl>
                                        <p:attrNameLst>
                                          <p:attrName>style.visibility</p:attrName>
                                        </p:attrNameLst>
                                      </p:cBhvr>
                                      <p:to>
                                        <p:strVal val="visible"/>
                                      </p:to>
                                    </p:set>
                                    <p:animEffect transition="in" filter="slide(fromLeft)">
                                      <p:cBhvr>
                                        <p:cTn id="205" dur="500"/>
                                        <p:tgtEl>
                                          <p:spTgt spid="94"/>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17" presetClass="entr" presetSubtype="10" fill="hold" grpId="0" nodeType="clickEffect">
                                  <p:stCondLst>
                                    <p:cond delay="0"/>
                                  </p:stCondLst>
                                  <p:childTnLst>
                                    <p:set>
                                      <p:cBhvr>
                                        <p:cTn id="209" dur="1" fill="hold">
                                          <p:stCondLst>
                                            <p:cond delay="0"/>
                                          </p:stCondLst>
                                        </p:cTn>
                                        <p:tgtEl>
                                          <p:spTgt spid="147"/>
                                        </p:tgtEl>
                                        <p:attrNameLst>
                                          <p:attrName>style.visibility</p:attrName>
                                        </p:attrNameLst>
                                      </p:cBhvr>
                                      <p:to>
                                        <p:strVal val="visible"/>
                                      </p:to>
                                    </p:set>
                                    <p:anim calcmode="lin" valueType="num">
                                      <p:cBhvr>
                                        <p:cTn id="210" dur="500" fill="hold"/>
                                        <p:tgtEl>
                                          <p:spTgt spid="147"/>
                                        </p:tgtEl>
                                        <p:attrNameLst>
                                          <p:attrName>ppt_w</p:attrName>
                                        </p:attrNameLst>
                                      </p:cBhvr>
                                      <p:tavLst>
                                        <p:tav tm="0">
                                          <p:val>
                                            <p:fltVal val="0"/>
                                          </p:val>
                                        </p:tav>
                                        <p:tav tm="100000">
                                          <p:val>
                                            <p:strVal val="#ppt_w"/>
                                          </p:val>
                                        </p:tav>
                                      </p:tavLst>
                                    </p:anim>
                                    <p:anim calcmode="lin" valueType="num">
                                      <p:cBhvr>
                                        <p:cTn id="211" dur="500" fill="hold"/>
                                        <p:tgtEl>
                                          <p:spTgt spid="147"/>
                                        </p:tgtEl>
                                        <p:attrNameLst>
                                          <p:attrName>ppt_h</p:attrName>
                                        </p:attrNameLst>
                                      </p:cBhvr>
                                      <p:tavLst>
                                        <p:tav tm="0">
                                          <p:val>
                                            <p:strVal val="#ppt_h"/>
                                          </p:val>
                                        </p:tav>
                                        <p:tav tm="100000">
                                          <p:val>
                                            <p:strVal val="#ppt_h"/>
                                          </p:val>
                                        </p:tav>
                                      </p:tavLst>
                                    </p:anim>
                                  </p:childTnLst>
                                </p:cTn>
                              </p:par>
                              <p:par>
                                <p:cTn id="212" presetID="17" presetClass="entr" presetSubtype="10" fill="hold" grpId="0" nodeType="withEffect">
                                  <p:stCondLst>
                                    <p:cond delay="0"/>
                                  </p:stCondLst>
                                  <p:childTnLst>
                                    <p:set>
                                      <p:cBhvr>
                                        <p:cTn id="213" dur="1" fill="hold">
                                          <p:stCondLst>
                                            <p:cond delay="0"/>
                                          </p:stCondLst>
                                        </p:cTn>
                                        <p:tgtEl>
                                          <p:spTgt spid="146"/>
                                        </p:tgtEl>
                                        <p:attrNameLst>
                                          <p:attrName>style.visibility</p:attrName>
                                        </p:attrNameLst>
                                      </p:cBhvr>
                                      <p:to>
                                        <p:strVal val="visible"/>
                                      </p:to>
                                    </p:set>
                                    <p:anim calcmode="lin" valueType="num">
                                      <p:cBhvr>
                                        <p:cTn id="214" dur="500" fill="hold"/>
                                        <p:tgtEl>
                                          <p:spTgt spid="146"/>
                                        </p:tgtEl>
                                        <p:attrNameLst>
                                          <p:attrName>ppt_w</p:attrName>
                                        </p:attrNameLst>
                                      </p:cBhvr>
                                      <p:tavLst>
                                        <p:tav tm="0">
                                          <p:val>
                                            <p:fltVal val="0"/>
                                          </p:val>
                                        </p:tav>
                                        <p:tav tm="100000">
                                          <p:val>
                                            <p:strVal val="#ppt_w"/>
                                          </p:val>
                                        </p:tav>
                                      </p:tavLst>
                                    </p:anim>
                                    <p:anim calcmode="lin" valueType="num">
                                      <p:cBhvr>
                                        <p:cTn id="215" dur="500" fill="hold"/>
                                        <p:tgtEl>
                                          <p:spTgt spid="146"/>
                                        </p:tgtEl>
                                        <p:attrNameLst>
                                          <p:attrName>ppt_h</p:attrName>
                                        </p:attrNameLst>
                                      </p:cBhvr>
                                      <p:tavLst>
                                        <p:tav tm="0">
                                          <p:val>
                                            <p:strVal val="#ppt_h"/>
                                          </p:val>
                                        </p:tav>
                                        <p:tav tm="100000">
                                          <p:val>
                                            <p:strVal val="#ppt_h"/>
                                          </p:val>
                                        </p:tav>
                                      </p:tavLst>
                                    </p:anim>
                                  </p:childTnLst>
                                </p:cTn>
                              </p:par>
                              <p:par>
                                <p:cTn id="216" presetID="17" presetClass="entr" presetSubtype="10" fill="hold" grpId="0" nodeType="withEffect">
                                  <p:stCondLst>
                                    <p:cond delay="0"/>
                                  </p:stCondLst>
                                  <p:childTnLst>
                                    <p:set>
                                      <p:cBhvr>
                                        <p:cTn id="217" dur="1" fill="hold">
                                          <p:stCondLst>
                                            <p:cond delay="0"/>
                                          </p:stCondLst>
                                        </p:cTn>
                                        <p:tgtEl>
                                          <p:spTgt spid="148"/>
                                        </p:tgtEl>
                                        <p:attrNameLst>
                                          <p:attrName>style.visibility</p:attrName>
                                        </p:attrNameLst>
                                      </p:cBhvr>
                                      <p:to>
                                        <p:strVal val="visible"/>
                                      </p:to>
                                    </p:set>
                                    <p:anim calcmode="lin" valueType="num">
                                      <p:cBhvr>
                                        <p:cTn id="218" dur="500" fill="hold"/>
                                        <p:tgtEl>
                                          <p:spTgt spid="148"/>
                                        </p:tgtEl>
                                        <p:attrNameLst>
                                          <p:attrName>ppt_w</p:attrName>
                                        </p:attrNameLst>
                                      </p:cBhvr>
                                      <p:tavLst>
                                        <p:tav tm="0">
                                          <p:val>
                                            <p:fltVal val="0"/>
                                          </p:val>
                                        </p:tav>
                                        <p:tav tm="100000">
                                          <p:val>
                                            <p:strVal val="#ppt_w"/>
                                          </p:val>
                                        </p:tav>
                                      </p:tavLst>
                                    </p:anim>
                                    <p:anim calcmode="lin" valueType="num">
                                      <p:cBhvr>
                                        <p:cTn id="219" dur="500" fill="hold"/>
                                        <p:tgtEl>
                                          <p:spTgt spid="148"/>
                                        </p:tgtEl>
                                        <p:attrNameLst>
                                          <p:attrName>ppt_h</p:attrName>
                                        </p:attrNameLst>
                                      </p:cBhvr>
                                      <p:tavLst>
                                        <p:tav tm="0">
                                          <p:val>
                                            <p:strVal val="#ppt_h"/>
                                          </p:val>
                                        </p:tav>
                                        <p:tav tm="100000">
                                          <p:val>
                                            <p:strVal val="#ppt_h"/>
                                          </p:val>
                                        </p:tav>
                                      </p:tavLst>
                                    </p:anim>
                                  </p:childTnLst>
                                </p:cTn>
                              </p:par>
                              <p:par>
                                <p:cTn id="220" presetID="3" presetClass="entr" presetSubtype="10" fill="hold" grpId="0" nodeType="withEffect">
                                  <p:stCondLst>
                                    <p:cond delay="0"/>
                                  </p:stCondLst>
                                  <p:childTnLst>
                                    <p:set>
                                      <p:cBhvr>
                                        <p:cTn id="221" dur="1" fill="hold">
                                          <p:stCondLst>
                                            <p:cond delay="0"/>
                                          </p:stCondLst>
                                        </p:cTn>
                                        <p:tgtEl>
                                          <p:spTgt spid="149"/>
                                        </p:tgtEl>
                                        <p:attrNameLst>
                                          <p:attrName>style.visibility</p:attrName>
                                        </p:attrNameLst>
                                      </p:cBhvr>
                                      <p:to>
                                        <p:strVal val="visible"/>
                                      </p:to>
                                    </p:set>
                                    <p:animEffect transition="in" filter="blinds(horizontal)">
                                      <p:cBhvr>
                                        <p:cTn id="222" dur="500"/>
                                        <p:tgtEl>
                                          <p:spTgt spid="149"/>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33" grpId="0" build="allAtOnce"/>
      <p:bldP spid="34" grpId="0" build="allAtOnce"/>
      <p:bldP spid="35" grpId="0" build="allAtOnce"/>
      <p:bldP spid="36" grpId="0" build="allAtOnce"/>
      <p:bldP spid="37" grpId="0" animBg="1"/>
      <p:bldP spid="37" grpId="1" animBg="1"/>
      <p:bldP spid="38" grpId="0" animBg="1"/>
      <p:bldP spid="39" grpId="0" animBg="1"/>
      <p:bldP spid="39" grpId="1" animBg="1"/>
      <p:bldP spid="40" grpId="0" animBg="1"/>
      <p:bldP spid="49" grpId="0" animBg="1"/>
      <p:bldP spid="50" grpId="0"/>
      <p:bldP spid="80" grpId="0" animBg="1"/>
      <p:bldP spid="81" grpId="0"/>
      <p:bldP spid="82" grpId="0" animBg="1"/>
      <p:bldP spid="83" grpId="0" animBg="1"/>
      <p:bldP spid="84" grpId="0" animBg="1"/>
      <p:bldP spid="87" grpId="0"/>
      <p:bldP spid="88" grpId="0" animBg="1"/>
      <p:bldP spid="93" grpId="0" animBg="1"/>
      <p:bldP spid="94" grpId="0"/>
      <p:bldP spid="100" grpId="0" animBg="1"/>
      <p:bldP spid="101" grpId="0"/>
      <p:bldP spid="105" grpId="0" animBg="1"/>
      <p:bldP spid="132" grpId="0" animBg="1"/>
      <p:bldP spid="133" grpId="0"/>
      <p:bldP spid="134" grpId="0" animBg="1"/>
      <p:bldP spid="135" grpId="0" animBg="1"/>
      <p:bldP spid="136" grpId="0"/>
      <p:bldP spid="137" grpId="0"/>
      <p:bldP spid="138" grpId="0" animBg="1"/>
      <p:bldP spid="139" grpId="0" animBg="1"/>
      <p:bldP spid="140" grpId="0" animBg="1"/>
      <p:bldP spid="141" grpId="0" animBg="1"/>
      <p:bldP spid="142" grpId="0" animBg="1"/>
      <p:bldP spid="143" grpId="0" animBg="1"/>
      <p:bldP spid="144" grpId="0"/>
      <p:bldP spid="145" grpId="0"/>
      <p:bldP spid="146" grpId="0" animBg="1"/>
      <p:bldP spid="147" grpId="0" animBg="1"/>
      <p:bldP spid="148" grpId="0" animBg="1"/>
      <p:bldP spid="149" grpId="0"/>
      <p:bldP spid="15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r>
              <a:rPr lang="en-US" sz="3600">
                <a:latin typeface="Garamond" charset="0"/>
              </a:rPr>
              <a:t>Parallelism-Aware Batch Scheduling (PAR-BS)</a:t>
            </a:r>
          </a:p>
        </p:txBody>
      </p:sp>
      <p:sp>
        <p:nvSpPr>
          <p:cNvPr id="3" name="Content Placeholder 2"/>
          <p:cNvSpPr>
            <a:spLocks noGrp="1"/>
          </p:cNvSpPr>
          <p:nvPr>
            <p:ph idx="1"/>
          </p:nvPr>
        </p:nvSpPr>
        <p:spPr>
          <a:xfrm>
            <a:off x="57155" y="1185863"/>
            <a:ext cx="6126163" cy="4554537"/>
          </a:xfrm>
        </p:spPr>
        <p:txBody>
          <a:bodyPr/>
          <a:lstStyle/>
          <a:p>
            <a:pPr eaLnBrk="1" hangingPunct="1"/>
            <a:r>
              <a:rPr lang="en-US" sz="2200">
                <a:latin typeface="Tahoma" charset="0"/>
              </a:rPr>
              <a:t>Principle 1: Parallelism-awareness</a:t>
            </a:r>
          </a:p>
          <a:p>
            <a:pPr lvl="1" eaLnBrk="1" hangingPunct="1"/>
            <a:r>
              <a:rPr lang="en-US">
                <a:solidFill>
                  <a:srgbClr val="FF0000"/>
                </a:solidFill>
                <a:latin typeface="Tahoma" charset="0"/>
                <a:ea typeface="ＭＳ Ｐゴシック" charset="0"/>
              </a:rPr>
              <a:t>Schedule</a:t>
            </a:r>
            <a:r>
              <a:rPr lang="en-US">
                <a:latin typeface="Tahoma" charset="0"/>
                <a:ea typeface="ＭＳ Ｐゴシック" charset="0"/>
              </a:rPr>
              <a:t> </a:t>
            </a:r>
            <a:r>
              <a:rPr lang="en-US">
                <a:solidFill>
                  <a:srgbClr val="FF0000"/>
                </a:solidFill>
                <a:latin typeface="Tahoma" charset="0"/>
                <a:ea typeface="ＭＳ Ｐゴシック" charset="0"/>
              </a:rPr>
              <a:t>requests from a thread (to different banks) back to back</a:t>
            </a:r>
          </a:p>
          <a:p>
            <a:pPr lvl="1" eaLnBrk="1" hangingPunct="1"/>
            <a:r>
              <a:rPr lang="en-US" sz="1800">
                <a:solidFill>
                  <a:srgbClr val="003399"/>
                </a:solidFill>
                <a:latin typeface="Tahoma" charset="0"/>
                <a:ea typeface="ＭＳ Ｐゴシック" charset="0"/>
              </a:rPr>
              <a:t>Preserves each thread</a:t>
            </a:r>
            <a:r>
              <a:rPr lang="ja-JP" altLang="en-US" sz="1800">
                <a:solidFill>
                  <a:srgbClr val="003399"/>
                </a:solidFill>
                <a:latin typeface="Tahoma" charset="0"/>
                <a:ea typeface="ＭＳ Ｐゴシック" charset="0"/>
              </a:rPr>
              <a:t>’</a:t>
            </a:r>
            <a:r>
              <a:rPr lang="en-US" altLang="ja-JP" sz="1800">
                <a:solidFill>
                  <a:srgbClr val="003399"/>
                </a:solidFill>
                <a:latin typeface="Tahoma" charset="0"/>
                <a:ea typeface="ＭＳ Ｐゴシック" charset="0"/>
              </a:rPr>
              <a:t>s bank parallelism</a:t>
            </a:r>
          </a:p>
          <a:p>
            <a:pPr lvl="1" eaLnBrk="1" hangingPunct="1"/>
            <a:r>
              <a:rPr lang="en-US" sz="1800">
                <a:latin typeface="Tahoma" charset="0"/>
                <a:ea typeface="ＭＳ Ｐゴシック" charset="0"/>
              </a:rPr>
              <a:t>But, this can cause starvation…</a:t>
            </a:r>
          </a:p>
          <a:p>
            <a:pPr lvl="1" eaLnBrk="1" hangingPunct="1"/>
            <a:endParaRPr lang="en-US">
              <a:latin typeface="Tahoma" charset="0"/>
              <a:ea typeface="ＭＳ Ｐゴシック" charset="0"/>
            </a:endParaRPr>
          </a:p>
          <a:p>
            <a:pPr eaLnBrk="1" hangingPunct="1"/>
            <a:r>
              <a:rPr lang="en-US" sz="2200">
                <a:latin typeface="Tahoma" charset="0"/>
              </a:rPr>
              <a:t>Principle 2: Request Batching</a:t>
            </a:r>
          </a:p>
          <a:p>
            <a:pPr lvl="1" eaLnBrk="1" hangingPunct="1"/>
            <a:r>
              <a:rPr lang="en-US">
                <a:latin typeface="Tahoma" charset="0"/>
                <a:ea typeface="ＭＳ Ｐゴシック" charset="0"/>
              </a:rPr>
              <a:t>Group a fixed number of oldest requests from each thread into a </a:t>
            </a:r>
            <a:r>
              <a:rPr lang="ja-JP" altLang="en-US">
                <a:latin typeface="Tahoma" charset="0"/>
                <a:ea typeface="ＭＳ Ｐゴシック" charset="0"/>
              </a:rPr>
              <a:t>“</a:t>
            </a:r>
            <a:r>
              <a:rPr lang="en-US" altLang="ja-JP">
                <a:latin typeface="Tahoma" charset="0"/>
                <a:ea typeface="ＭＳ Ｐゴシック" charset="0"/>
              </a:rPr>
              <a:t>batch</a:t>
            </a:r>
            <a:r>
              <a:rPr lang="ja-JP" altLang="en-US">
                <a:latin typeface="Tahoma" charset="0"/>
                <a:ea typeface="ＭＳ Ｐゴシック" charset="0"/>
              </a:rPr>
              <a:t>”</a:t>
            </a:r>
            <a:endParaRPr lang="en-US" altLang="ja-JP">
              <a:latin typeface="Tahoma" charset="0"/>
              <a:ea typeface="ＭＳ Ｐゴシック" charset="0"/>
            </a:endParaRPr>
          </a:p>
          <a:p>
            <a:pPr lvl="1" eaLnBrk="1" hangingPunct="1"/>
            <a:r>
              <a:rPr lang="en-US">
                <a:solidFill>
                  <a:srgbClr val="FF0000"/>
                </a:solidFill>
                <a:latin typeface="Tahoma" charset="0"/>
                <a:ea typeface="ＭＳ Ｐゴシック" charset="0"/>
              </a:rPr>
              <a:t>Service the batch before all other requests</a:t>
            </a:r>
          </a:p>
          <a:p>
            <a:pPr lvl="1" eaLnBrk="1" hangingPunct="1"/>
            <a:r>
              <a:rPr lang="en-US" sz="1800">
                <a:latin typeface="Tahoma" charset="0"/>
                <a:ea typeface="ＭＳ Ｐゴシック" charset="0"/>
              </a:rPr>
              <a:t>Form a new batch when the current one is done</a:t>
            </a:r>
          </a:p>
          <a:p>
            <a:pPr lvl="1" eaLnBrk="1" hangingPunct="1"/>
            <a:r>
              <a:rPr lang="en-US" sz="1800">
                <a:solidFill>
                  <a:srgbClr val="003399"/>
                </a:solidFill>
                <a:latin typeface="Tahoma" charset="0"/>
                <a:ea typeface="ＭＳ Ｐゴシック" charset="0"/>
              </a:rPr>
              <a:t>Eliminates starvation, provides fairness</a:t>
            </a:r>
            <a:endParaRPr lang="en-US" sz="1800">
              <a:latin typeface="Tahoma" charset="0"/>
              <a:ea typeface="ＭＳ Ｐゴシック" charset="0"/>
            </a:endParaRPr>
          </a:p>
          <a:p>
            <a:pPr lvl="1" eaLnBrk="1" hangingPunct="1"/>
            <a:r>
              <a:rPr lang="en-US" sz="1800">
                <a:solidFill>
                  <a:srgbClr val="003399"/>
                </a:solidFill>
                <a:latin typeface="Tahoma" charset="0"/>
                <a:ea typeface="ＭＳ Ｐゴシック" charset="0"/>
              </a:rPr>
              <a:t>Allows parallelism-awareness within a batch</a:t>
            </a:r>
          </a:p>
          <a:p>
            <a:pPr lvl="1" eaLnBrk="1" hangingPunct="1"/>
            <a:endParaRPr lang="en-US">
              <a:solidFill>
                <a:srgbClr val="003399"/>
              </a:solidFill>
              <a:latin typeface="Tahoma" charset="0"/>
              <a:ea typeface="ＭＳ Ｐゴシック" charset="0"/>
            </a:endParaRPr>
          </a:p>
          <a:p>
            <a:pPr eaLnBrk="1" hangingPunct="1"/>
            <a:endParaRPr lang="en-US">
              <a:latin typeface="Tahoma" charset="0"/>
            </a:endParaRPr>
          </a:p>
          <a:p>
            <a:pPr lvl="1" eaLnBrk="1" hangingPunct="1"/>
            <a:endParaRPr lang="en-US">
              <a:latin typeface="Tahoma" charset="0"/>
              <a:ea typeface="ＭＳ Ｐゴシック" charset="0"/>
            </a:endParaRPr>
          </a:p>
          <a:p>
            <a:pPr lvl="1" eaLnBrk="1" hangingPunct="1"/>
            <a:endParaRPr lang="en-US">
              <a:latin typeface="Tahoma" charset="0"/>
              <a:ea typeface="ＭＳ Ｐゴシック" charset="0"/>
            </a:endParaRPr>
          </a:p>
        </p:txBody>
      </p:sp>
      <p:sp>
        <p:nvSpPr>
          <p:cNvPr id="890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12C7C7-8E7F-E448-BBCB-7CD61C411194}" type="slidenum">
              <a:rPr lang="en-US" sz="1600">
                <a:solidFill>
                  <a:srgbClr val="000000"/>
                </a:solidFill>
                <a:latin typeface="Garamond" charset="0"/>
                <a:cs typeface="Arial" charset="0"/>
              </a:rPr>
              <a:pPr eaLnBrk="1" hangingPunct="1"/>
              <a:t>43</a:t>
            </a:fld>
            <a:endParaRPr lang="en-US" sz="1600">
              <a:solidFill>
                <a:srgbClr val="000000"/>
              </a:solidFill>
              <a:latin typeface="Garamond" charset="0"/>
              <a:cs typeface="Arial" charset="0"/>
            </a:endParaRPr>
          </a:p>
        </p:txBody>
      </p:sp>
      <p:sp>
        <p:nvSpPr>
          <p:cNvPr id="5" name="Rectangle 3"/>
          <p:cNvSpPr>
            <a:spLocks noChangeArrowheads="1"/>
          </p:cNvSpPr>
          <p:nvPr/>
        </p:nvSpPr>
        <p:spPr bwMode="auto">
          <a:xfrm>
            <a:off x="6569076" y="48006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6" name="Text Box 80"/>
          <p:cNvSpPr txBox="1">
            <a:spLocks noChangeArrowheads="1"/>
          </p:cNvSpPr>
          <p:nvPr/>
        </p:nvSpPr>
        <p:spPr bwMode="auto">
          <a:xfrm>
            <a:off x="6542093" y="507047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0</a:t>
            </a:r>
          </a:p>
        </p:txBody>
      </p:sp>
      <p:sp>
        <p:nvSpPr>
          <p:cNvPr id="7" name="Rectangle 3"/>
          <p:cNvSpPr>
            <a:spLocks noChangeArrowheads="1"/>
          </p:cNvSpPr>
          <p:nvPr/>
        </p:nvSpPr>
        <p:spPr bwMode="auto">
          <a:xfrm>
            <a:off x="7483476" y="48006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8" name="Text Box 80"/>
          <p:cNvSpPr txBox="1">
            <a:spLocks noChangeArrowheads="1"/>
          </p:cNvSpPr>
          <p:nvPr/>
        </p:nvSpPr>
        <p:spPr bwMode="auto">
          <a:xfrm>
            <a:off x="7483480" y="5070475"/>
            <a:ext cx="823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1</a:t>
            </a:r>
          </a:p>
        </p:txBody>
      </p:sp>
      <p:sp>
        <p:nvSpPr>
          <p:cNvPr id="9" name="Rectangle 8"/>
          <p:cNvSpPr>
            <a:spLocks noChangeArrowheads="1"/>
          </p:cNvSpPr>
          <p:nvPr/>
        </p:nvSpPr>
        <p:spPr bwMode="auto">
          <a:xfrm>
            <a:off x="6569076" y="4224338"/>
            <a:ext cx="762000" cy="254000"/>
          </a:xfrm>
          <a:prstGeom prst="rect">
            <a:avLst/>
          </a:prstGeom>
          <a:solidFill>
            <a:srgbClr val="FF0000"/>
          </a:solidFill>
          <a:ln w="9525">
            <a:solidFill>
              <a:schemeClr val="tx1"/>
            </a:solidFill>
            <a:round/>
            <a:headEnd/>
            <a:tailEnd/>
          </a:ln>
        </p:spPr>
        <p:txBody>
          <a:bodyPr lIns="91416" tIns="45709" rIns="91416" bIns="45709"/>
          <a:lstStyle/>
          <a:p>
            <a:r>
              <a:rPr lang="en-US" sz="1400">
                <a:solidFill>
                  <a:schemeClr val="bg1"/>
                </a:solidFill>
              </a:rPr>
              <a:t>T1</a:t>
            </a:r>
          </a:p>
        </p:txBody>
      </p:sp>
      <p:sp>
        <p:nvSpPr>
          <p:cNvPr id="10" name="Rectangle 9"/>
          <p:cNvSpPr>
            <a:spLocks noChangeArrowheads="1"/>
          </p:cNvSpPr>
          <p:nvPr/>
        </p:nvSpPr>
        <p:spPr bwMode="auto">
          <a:xfrm>
            <a:off x="7483476" y="3829055"/>
            <a:ext cx="762000" cy="252413"/>
          </a:xfrm>
          <a:prstGeom prst="rect">
            <a:avLst/>
          </a:prstGeom>
          <a:solidFill>
            <a:srgbClr val="FF0000"/>
          </a:solidFill>
          <a:ln w="9525">
            <a:solidFill>
              <a:schemeClr val="tx1"/>
            </a:solidFill>
            <a:round/>
            <a:headEnd/>
            <a:tailEnd/>
          </a:ln>
        </p:spPr>
        <p:txBody>
          <a:bodyPr lIns="91416" tIns="45709" rIns="91416" bIns="45709"/>
          <a:lstStyle/>
          <a:p>
            <a:r>
              <a:rPr lang="en-US" sz="1400">
                <a:solidFill>
                  <a:schemeClr val="bg1"/>
                </a:solidFill>
              </a:rPr>
              <a:t>T1</a:t>
            </a:r>
          </a:p>
        </p:txBody>
      </p:sp>
      <p:sp>
        <p:nvSpPr>
          <p:cNvPr id="11" name="Rectangle 10"/>
          <p:cNvSpPr>
            <a:spLocks noChangeArrowheads="1"/>
          </p:cNvSpPr>
          <p:nvPr/>
        </p:nvSpPr>
        <p:spPr bwMode="auto">
          <a:xfrm>
            <a:off x="7483476" y="4224338"/>
            <a:ext cx="762000" cy="254000"/>
          </a:xfrm>
          <a:prstGeom prst="rect">
            <a:avLst/>
          </a:prstGeom>
          <a:solidFill>
            <a:srgbClr val="0000FF"/>
          </a:solidFill>
          <a:ln w="9525">
            <a:solidFill>
              <a:schemeClr val="tx1"/>
            </a:solidFill>
            <a:round/>
            <a:headEnd/>
            <a:tailEnd/>
          </a:ln>
        </p:spPr>
        <p:txBody>
          <a:bodyPr lIns="91416" tIns="45709" rIns="91416" bIns="45709"/>
          <a:lstStyle/>
          <a:p>
            <a:r>
              <a:rPr lang="en-US" sz="1400">
                <a:solidFill>
                  <a:schemeClr val="bg1"/>
                </a:solidFill>
              </a:rPr>
              <a:t>T0</a:t>
            </a:r>
          </a:p>
        </p:txBody>
      </p:sp>
      <p:sp>
        <p:nvSpPr>
          <p:cNvPr id="12" name="Rectangle 11"/>
          <p:cNvSpPr>
            <a:spLocks noChangeArrowheads="1"/>
          </p:cNvSpPr>
          <p:nvPr/>
        </p:nvSpPr>
        <p:spPr bwMode="auto">
          <a:xfrm>
            <a:off x="6569076" y="3429005"/>
            <a:ext cx="762000" cy="252413"/>
          </a:xfrm>
          <a:prstGeom prst="rect">
            <a:avLst/>
          </a:prstGeom>
          <a:solidFill>
            <a:srgbClr val="0000FF"/>
          </a:solidFill>
          <a:ln w="9525">
            <a:solidFill>
              <a:schemeClr val="tx1"/>
            </a:solidFill>
            <a:round/>
            <a:headEnd/>
            <a:tailEnd/>
          </a:ln>
        </p:spPr>
        <p:txBody>
          <a:bodyPr lIns="91416" tIns="45709" rIns="91416" bIns="45709"/>
          <a:lstStyle/>
          <a:p>
            <a:r>
              <a:rPr lang="en-US" sz="1400">
                <a:solidFill>
                  <a:schemeClr val="bg1"/>
                </a:solidFill>
              </a:rPr>
              <a:t>T0</a:t>
            </a:r>
          </a:p>
        </p:txBody>
      </p:sp>
      <p:sp>
        <p:nvSpPr>
          <p:cNvPr id="13" name="Rectangle 12"/>
          <p:cNvSpPr/>
          <p:nvPr/>
        </p:nvSpPr>
        <p:spPr bwMode="auto">
          <a:xfrm>
            <a:off x="6569076" y="3829055"/>
            <a:ext cx="762000" cy="25241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a:defRPr/>
            </a:pPr>
            <a:r>
              <a:rPr lang="en-US" sz="1400" dirty="0">
                <a:solidFill>
                  <a:schemeClr val="bg1">
                    <a:lumMod val="50000"/>
                  </a:schemeClr>
                </a:solidFill>
                <a:latin typeface="Arial" pitchFamily="34" charset="0"/>
                <a:ea typeface="Arial" pitchFamily="-111" charset="0"/>
                <a:cs typeface="Arial" pitchFamily="-111" charset="0"/>
              </a:rPr>
              <a:t>T2</a:t>
            </a:r>
          </a:p>
        </p:txBody>
      </p:sp>
      <p:sp>
        <p:nvSpPr>
          <p:cNvPr id="14" name="Rectangle 13"/>
          <p:cNvSpPr/>
          <p:nvPr/>
        </p:nvSpPr>
        <p:spPr bwMode="auto">
          <a:xfrm>
            <a:off x="7483476" y="3013080"/>
            <a:ext cx="762000" cy="25241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a:defRPr/>
            </a:pPr>
            <a:r>
              <a:rPr lang="en-US" sz="1400" dirty="0">
                <a:solidFill>
                  <a:schemeClr val="bg1">
                    <a:lumMod val="50000"/>
                  </a:schemeClr>
                </a:solidFill>
                <a:latin typeface="Arial" pitchFamily="34" charset="0"/>
                <a:ea typeface="Arial" pitchFamily="-111" charset="0"/>
                <a:cs typeface="Arial" pitchFamily="-111" charset="0"/>
              </a:rPr>
              <a:t>T2</a:t>
            </a:r>
          </a:p>
        </p:txBody>
      </p:sp>
      <p:sp>
        <p:nvSpPr>
          <p:cNvPr id="15" name="Rectangle 14"/>
          <p:cNvSpPr>
            <a:spLocks noChangeArrowheads="1"/>
          </p:cNvSpPr>
          <p:nvPr/>
        </p:nvSpPr>
        <p:spPr bwMode="auto">
          <a:xfrm>
            <a:off x="7483476" y="3429005"/>
            <a:ext cx="762000" cy="252413"/>
          </a:xfrm>
          <a:prstGeom prst="rect">
            <a:avLst/>
          </a:prstGeom>
          <a:solidFill>
            <a:schemeClr val="tx1"/>
          </a:solidFill>
          <a:ln w="9525">
            <a:solidFill>
              <a:schemeClr val="tx1"/>
            </a:solidFill>
            <a:round/>
            <a:headEnd/>
            <a:tailEnd/>
          </a:ln>
        </p:spPr>
        <p:txBody>
          <a:bodyPr lIns="91416" tIns="45709" rIns="91416" bIns="45709"/>
          <a:lstStyle/>
          <a:p>
            <a:r>
              <a:rPr lang="en-US" sz="1400">
                <a:solidFill>
                  <a:schemeClr val="bg1"/>
                </a:solidFill>
              </a:rPr>
              <a:t>T3</a:t>
            </a:r>
          </a:p>
        </p:txBody>
      </p:sp>
      <p:sp>
        <p:nvSpPr>
          <p:cNvPr id="16" name="Rectangle 15"/>
          <p:cNvSpPr>
            <a:spLocks noChangeArrowheads="1"/>
          </p:cNvSpPr>
          <p:nvPr/>
        </p:nvSpPr>
        <p:spPr bwMode="auto">
          <a:xfrm>
            <a:off x="6569076" y="3013080"/>
            <a:ext cx="762000" cy="252413"/>
          </a:xfrm>
          <a:prstGeom prst="rect">
            <a:avLst/>
          </a:prstGeom>
          <a:solidFill>
            <a:schemeClr val="tx1"/>
          </a:solidFill>
          <a:ln w="9525">
            <a:solidFill>
              <a:schemeClr val="tx1"/>
            </a:solidFill>
            <a:round/>
            <a:headEnd/>
            <a:tailEnd/>
          </a:ln>
        </p:spPr>
        <p:txBody>
          <a:bodyPr lIns="91416" tIns="45709" rIns="91416" bIns="45709"/>
          <a:lstStyle/>
          <a:p>
            <a:r>
              <a:rPr lang="en-US" sz="1400">
                <a:solidFill>
                  <a:schemeClr val="bg1"/>
                </a:solidFill>
              </a:rPr>
              <a:t>T3</a:t>
            </a:r>
          </a:p>
        </p:txBody>
      </p:sp>
      <p:sp>
        <p:nvSpPr>
          <p:cNvPr id="17" name="Rectangle 16"/>
          <p:cNvSpPr/>
          <p:nvPr/>
        </p:nvSpPr>
        <p:spPr bwMode="auto">
          <a:xfrm>
            <a:off x="6569076" y="2566988"/>
            <a:ext cx="762000" cy="25241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a:defRPr/>
            </a:pPr>
            <a:r>
              <a:rPr lang="en-US" sz="1400" dirty="0">
                <a:solidFill>
                  <a:schemeClr val="bg1">
                    <a:lumMod val="50000"/>
                  </a:schemeClr>
                </a:solidFill>
                <a:latin typeface="Arial" pitchFamily="34" charset="0"/>
                <a:ea typeface="Arial" pitchFamily="-111" charset="0"/>
                <a:cs typeface="Arial" pitchFamily="-111" charset="0"/>
              </a:rPr>
              <a:t>T2</a:t>
            </a:r>
          </a:p>
        </p:txBody>
      </p:sp>
      <p:sp>
        <p:nvSpPr>
          <p:cNvPr id="18" name="Rectangle 17"/>
          <p:cNvSpPr/>
          <p:nvPr/>
        </p:nvSpPr>
        <p:spPr bwMode="auto">
          <a:xfrm>
            <a:off x="7483476" y="2566988"/>
            <a:ext cx="762000" cy="25241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a:defRPr/>
            </a:pPr>
            <a:r>
              <a:rPr lang="en-US" sz="1400" dirty="0">
                <a:solidFill>
                  <a:schemeClr val="bg1">
                    <a:lumMod val="50000"/>
                  </a:schemeClr>
                </a:solidFill>
                <a:latin typeface="Arial" pitchFamily="34" charset="0"/>
                <a:ea typeface="Arial" pitchFamily="-111" charset="0"/>
                <a:cs typeface="Arial" pitchFamily="-111" charset="0"/>
              </a:rPr>
              <a:t>T2</a:t>
            </a:r>
          </a:p>
        </p:txBody>
      </p:sp>
      <p:sp>
        <p:nvSpPr>
          <p:cNvPr id="19" name="Rectangle 18"/>
          <p:cNvSpPr/>
          <p:nvPr/>
        </p:nvSpPr>
        <p:spPr bwMode="auto">
          <a:xfrm>
            <a:off x="6569076" y="2119313"/>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a:defRPr/>
            </a:pPr>
            <a:r>
              <a:rPr lang="en-US" sz="1400" dirty="0">
                <a:solidFill>
                  <a:schemeClr val="bg1">
                    <a:lumMod val="50000"/>
                  </a:schemeClr>
                </a:solidFill>
                <a:latin typeface="Arial" pitchFamily="34" charset="0"/>
                <a:ea typeface="Arial" pitchFamily="-111" charset="0"/>
                <a:cs typeface="Arial" pitchFamily="-111" charset="0"/>
              </a:rPr>
              <a:t>T2</a:t>
            </a:r>
          </a:p>
        </p:txBody>
      </p:sp>
      <p:sp>
        <p:nvSpPr>
          <p:cNvPr id="20" name="Rounded Rectangle 19"/>
          <p:cNvSpPr>
            <a:spLocks noChangeArrowheads="1"/>
          </p:cNvSpPr>
          <p:nvPr/>
        </p:nvSpPr>
        <p:spPr bwMode="auto">
          <a:xfrm>
            <a:off x="6286501" y="2917825"/>
            <a:ext cx="2187575" cy="1674813"/>
          </a:xfrm>
          <a:prstGeom prst="roundRect">
            <a:avLst>
              <a:gd name="adj" fmla="val 16667"/>
            </a:avLst>
          </a:prstGeom>
          <a:noFill/>
          <a:ln w="25400">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lIns="91416" tIns="45709" rIns="91416" bIns="45709"/>
          <a:lstStyle/>
          <a:p>
            <a:endParaRPr lang="en-US">
              <a:solidFill>
                <a:srgbClr val="FF6600"/>
              </a:solidFill>
            </a:endParaRPr>
          </a:p>
        </p:txBody>
      </p:sp>
      <p:sp>
        <p:nvSpPr>
          <p:cNvPr id="21" name="TextBox 20"/>
          <p:cNvSpPr txBox="1">
            <a:spLocks noChangeArrowheads="1"/>
          </p:cNvSpPr>
          <p:nvPr/>
        </p:nvSpPr>
        <p:spPr bwMode="auto">
          <a:xfrm>
            <a:off x="8448679" y="2917825"/>
            <a:ext cx="78415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Batch</a:t>
            </a:r>
          </a:p>
        </p:txBody>
      </p:sp>
      <p:sp>
        <p:nvSpPr>
          <p:cNvPr id="22" name="Rectangle 21"/>
          <p:cNvSpPr>
            <a:spLocks noChangeArrowheads="1"/>
          </p:cNvSpPr>
          <p:nvPr/>
        </p:nvSpPr>
        <p:spPr bwMode="auto">
          <a:xfrm>
            <a:off x="7483476" y="2119313"/>
            <a:ext cx="762000" cy="254000"/>
          </a:xfrm>
          <a:prstGeom prst="rect">
            <a:avLst/>
          </a:prstGeom>
          <a:solidFill>
            <a:srgbClr val="0000FF"/>
          </a:solidFill>
          <a:ln w="9525">
            <a:solidFill>
              <a:schemeClr val="tx1"/>
            </a:solidFill>
            <a:round/>
            <a:headEnd/>
            <a:tailEnd/>
          </a:ln>
        </p:spPr>
        <p:txBody>
          <a:bodyPr lIns="91416" tIns="45709" rIns="91416" bIns="45709"/>
          <a:lstStyle/>
          <a:p>
            <a:r>
              <a:rPr lang="en-US" sz="1400">
                <a:solidFill>
                  <a:schemeClr val="bg1"/>
                </a:solidFill>
              </a:rPr>
              <a:t>T0</a:t>
            </a:r>
          </a:p>
        </p:txBody>
      </p:sp>
      <p:sp>
        <p:nvSpPr>
          <p:cNvPr id="23" name="Rectangle 22"/>
          <p:cNvSpPr>
            <a:spLocks noChangeArrowheads="1"/>
          </p:cNvSpPr>
          <p:nvPr/>
        </p:nvSpPr>
        <p:spPr bwMode="auto">
          <a:xfrm>
            <a:off x="6569076" y="1714505"/>
            <a:ext cx="762000" cy="252413"/>
          </a:xfrm>
          <a:prstGeom prst="rect">
            <a:avLst/>
          </a:prstGeom>
          <a:solidFill>
            <a:srgbClr val="FF0000"/>
          </a:solidFill>
          <a:ln w="9525">
            <a:solidFill>
              <a:schemeClr val="tx1"/>
            </a:solidFill>
            <a:round/>
            <a:headEnd/>
            <a:tailEnd/>
          </a:ln>
        </p:spPr>
        <p:txBody>
          <a:bodyPr lIns="91416" tIns="45709" rIns="91416" bIns="45709"/>
          <a:lstStyle/>
          <a:p>
            <a:r>
              <a:rPr lang="en-US" sz="1400">
                <a:solidFill>
                  <a:schemeClr val="bg1"/>
                </a:solidFill>
              </a:rPr>
              <a:t>T1</a:t>
            </a:r>
          </a:p>
        </p:txBody>
      </p:sp>
      <p:sp>
        <p:nvSpPr>
          <p:cNvPr id="24" name="Rectangle 23"/>
          <p:cNvSpPr>
            <a:spLocks noChangeArrowheads="1"/>
          </p:cNvSpPr>
          <p:nvPr/>
        </p:nvSpPr>
        <p:spPr bwMode="auto">
          <a:xfrm>
            <a:off x="7483476" y="1714505"/>
            <a:ext cx="762000" cy="252413"/>
          </a:xfrm>
          <a:prstGeom prst="rect">
            <a:avLst/>
          </a:prstGeom>
          <a:solidFill>
            <a:srgbClr val="FF0000"/>
          </a:solidFill>
          <a:ln w="9525">
            <a:solidFill>
              <a:schemeClr val="tx1"/>
            </a:solidFill>
            <a:round/>
            <a:headEnd/>
            <a:tailEnd/>
          </a:ln>
        </p:spPr>
        <p:txBody>
          <a:bodyPr lIns="91416" tIns="45709" rIns="91416" bIns="45709"/>
          <a:lstStyle/>
          <a:p>
            <a:r>
              <a:rPr lang="en-US" sz="1400">
                <a:solidFill>
                  <a:schemeClr val="bg1"/>
                </a:solidFill>
              </a:rPr>
              <a:t>T1</a:t>
            </a:r>
          </a:p>
        </p:txBody>
      </p:sp>
      <p:sp>
        <p:nvSpPr>
          <p:cNvPr id="89112" name="Rectangle 1"/>
          <p:cNvSpPr>
            <a:spLocks noChangeArrowheads="1"/>
          </p:cNvSpPr>
          <p:nvPr/>
        </p:nvSpPr>
        <p:spPr bwMode="auto">
          <a:xfrm>
            <a:off x="-304795" y="6096001"/>
            <a:ext cx="88820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p>
            <a:pPr lvl="1"/>
            <a:r>
              <a:rPr lang="en-US" sz="1500">
                <a:latin typeface="Tahoma" charset="0"/>
              </a:rPr>
              <a:t>Mutlu and Moscibroda, </a:t>
            </a:r>
            <a:r>
              <a:rPr lang="ja-JP" altLang="en-US" sz="1500">
                <a:latin typeface="Tahoma" charset="0"/>
              </a:rPr>
              <a:t>“</a:t>
            </a:r>
            <a:r>
              <a:rPr lang="en-US" altLang="ja-JP" sz="1500">
                <a:solidFill>
                  <a:srgbClr val="0000FF"/>
                </a:solidFill>
                <a:latin typeface="Tahoma" charset="0"/>
              </a:rPr>
              <a:t>Parallelism-Aware Batch Scheduling,</a:t>
            </a:r>
            <a:r>
              <a:rPr lang="ja-JP" altLang="en-US" sz="1500">
                <a:latin typeface="Tahoma" charset="0"/>
              </a:rPr>
              <a:t>”</a:t>
            </a:r>
            <a:r>
              <a:rPr lang="en-US" altLang="ja-JP" sz="1500">
                <a:latin typeface="Tahoma" charset="0"/>
              </a:rPr>
              <a:t> ISCA 2008.</a:t>
            </a:r>
            <a:endParaRPr lang="en-US" sz="1500">
              <a:latin typeface="Tahoma" charset="0"/>
            </a:endParaRPr>
          </a:p>
        </p:txBody>
      </p:sp>
    </p:spTree>
    <p:extLst>
      <p:ext uri="{BB962C8B-B14F-4D97-AF65-F5344CB8AC3E}">
        <p14:creationId xmlns:p14="http://schemas.microsoft.com/office/powerpoint/2010/main" val="20324447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42" presetClass="path" presetSubtype="0" accel="50000" decel="50000" fill="hold" nodeType="clickEffect">
                                  <p:stCondLst>
                                    <p:cond delay="0"/>
                                  </p:stCondLst>
                                  <p:childTnLst>
                                    <p:animMotion origin="layout" path="M 4.72222E-6 -7.40741E-7 L 4.72222E-6 0.16227 " pathEditMode="relative" rAng="0" ptsTypes="AA">
                                      <p:cBhvr>
                                        <p:cTn id="78" dur="500" fill="hold"/>
                                        <p:tgtEl>
                                          <p:spTgt spid="11"/>
                                        </p:tgtEl>
                                        <p:attrNameLst>
                                          <p:attrName>ppt_x</p:attrName>
                                          <p:attrName>ppt_y</p:attrName>
                                        </p:attrNameLst>
                                      </p:cBhvr>
                                      <p:rCtr x="0" y="8100"/>
                                    </p:animMotion>
                                  </p:childTnLst>
                                </p:cTn>
                              </p:par>
                            </p:childTnLst>
                          </p:cTn>
                        </p:par>
                      </p:childTnLst>
                    </p:cTn>
                  </p:par>
                  <p:par>
                    <p:cTn id="79" fill="hold" nodeType="clickPar">
                      <p:stCondLst>
                        <p:cond delay="indefinite"/>
                      </p:stCondLst>
                      <p:childTnLst>
                        <p:par>
                          <p:cTn id="80" fill="hold" nodeType="withGroup">
                            <p:stCondLst>
                              <p:cond delay="0"/>
                            </p:stCondLst>
                            <p:childTnLst>
                              <p:par>
                                <p:cTn id="81" presetID="42" presetClass="path" presetSubtype="0" accel="50000" decel="50000" fill="hold" grpId="1" nodeType="clickEffect">
                                  <p:stCondLst>
                                    <p:cond delay="0"/>
                                  </p:stCondLst>
                                  <p:childTnLst>
                                    <p:animMotion origin="layout" path="M 4.72222E-6 2.96296E-6 L 4.72222E-6 0.27847 " pathEditMode="relative" rAng="0" ptsTypes="AA">
                                      <p:cBhvr>
                                        <p:cTn id="82" dur="500" fill="hold"/>
                                        <p:tgtEl>
                                          <p:spTgt spid="12"/>
                                        </p:tgtEl>
                                        <p:attrNameLst>
                                          <p:attrName>ppt_x</p:attrName>
                                          <p:attrName>ppt_y</p:attrName>
                                        </p:attrNameLst>
                                      </p:cBhvr>
                                      <p:rCtr x="0" y="13900"/>
                                    </p:animMotion>
                                  </p:childTnLst>
                                </p:cTn>
                              </p:par>
                              <p:par>
                                <p:cTn id="83" presetID="2" presetClass="entr" presetSubtype="1"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1"/>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12"/>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1"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ppt_x"/>
                                          </p:val>
                                        </p:tav>
                                        <p:tav tm="100000">
                                          <p:val>
                                            <p:strVal val="#ppt_x"/>
                                          </p:val>
                                        </p:tav>
                                      </p:tavLst>
                                    </p:anim>
                                    <p:anim calcmode="lin" valueType="num">
                                      <p:cBhvr additive="base">
                                        <p:cTn id="10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2" presetClass="path" presetSubtype="0" accel="50000" decel="50000" fill="hold" grpId="1" nodeType="clickEffect">
                                  <p:stCondLst>
                                    <p:cond delay="0"/>
                                  </p:stCondLst>
                                  <p:childTnLst>
                                    <p:animMotion origin="layout" path="M 4.72222E-6 -7.40741E-7 L 4.72222E-6 0.16227 " pathEditMode="relative" rAng="0" ptsTypes="AA">
                                      <p:cBhvr>
                                        <p:cTn id="106" dur="500" fill="hold"/>
                                        <p:tgtEl>
                                          <p:spTgt spid="9"/>
                                        </p:tgtEl>
                                        <p:attrNameLst>
                                          <p:attrName>ppt_x</p:attrName>
                                          <p:attrName>ppt_y</p:attrName>
                                        </p:attrNameLst>
                                      </p:cBhvr>
                                      <p:rCtr x="0" y="8100"/>
                                    </p:animMotion>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2" presetClass="path" presetSubtype="0" accel="50000" decel="50000" fill="hold" grpId="1" nodeType="clickEffect">
                                  <p:stCondLst>
                                    <p:cond delay="0"/>
                                  </p:stCondLst>
                                  <p:childTnLst>
                                    <p:animMotion origin="layout" path="M 4.72222E-6 -3.7037E-7 L 4.72222E-6 0.22014 " pathEditMode="relative" rAng="0" ptsTypes="AA">
                                      <p:cBhvr>
                                        <p:cTn id="110" dur="500" fill="hold"/>
                                        <p:tgtEl>
                                          <p:spTgt spid="10"/>
                                        </p:tgtEl>
                                        <p:attrNameLst>
                                          <p:attrName>ppt_x</p:attrName>
                                          <p:attrName>ppt_y</p:attrName>
                                        </p:attrNameLst>
                                      </p:cBhvr>
                                      <p:rCtr x="0" y="11000"/>
                                    </p:animMotion>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1"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500" fill="hold"/>
                                        <p:tgtEl>
                                          <p:spTgt spid="22"/>
                                        </p:tgtEl>
                                        <p:attrNameLst>
                                          <p:attrName>ppt_x</p:attrName>
                                        </p:attrNameLst>
                                      </p:cBhvr>
                                      <p:tavLst>
                                        <p:tav tm="0">
                                          <p:val>
                                            <p:strVal val="#ppt_x"/>
                                          </p:val>
                                        </p:tav>
                                        <p:tav tm="100000">
                                          <p:val>
                                            <p:strVal val="#ppt_x"/>
                                          </p:val>
                                        </p:tav>
                                      </p:tavLst>
                                    </p:anim>
                                    <p:anim calcmode="lin" valueType="num">
                                      <p:cBhvr additive="base">
                                        <p:cTn id="116"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xit" presetSubtype="0" fill="hold" grpId="2" nodeType="clickEffect">
                                  <p:stCondLst>
                                    <p:cond delay="0"/>
                                  </p:stCondLst>
                                  <p:childTnLst>
                                    <p:set>
                                      <p:cBhvr>
                                        <p:cTn id="120" dur="1" fill="hold">
                                          <p:stCondLst>
                                            <p:cond delay="0"/>
                                          </p:stCondLst>
                                        </p:cTn>
                                        <p:tgtEl>
                                          <p:spTgt spid="9"/>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10"/>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2" presetClass="path" presetSubtype="0" accel="50000" decel="50000" fill="hold" grpId="1" nodeType="clickEffect">
                                  <p:stCondLst>
                                    <p:cond delay="0"/>
                                  </p:stCondLst>
                                  <p:childTnLst>
                                    <p:animMotion origin="layout" path="M 4.72222E-6 -3.7037E-7 L 4.72222E-6 0.22014 " pathEditMode="relative" rAng="0" ptsTypes="AA">
                                      <p:cBhvr>
                                        <p:cTn id="126" dur="500" fill="hold"/>
                                        <p:tgtEl>
                                          <p:spTgt spid="13"/>
                                        </p:tgtEl>
                                        <p:attrNameLst>
                                          <p:attrName>ppt_x</p:attrName>
                                          <p:attrName>ppt_y</p:attrName>
                                        </p:attrNameLst>
                                      </p:cBhvr>
                                      <p:rCtr x="0" y="11000"/>
                                    </p:animMotion>
                                  </p:childTnLst>
                                </p:cTn>
                              </p:par>
                            </p:childTnLst>
                          </p:cTn>
                        </p:par>
                      </p:childTnLst>
                    </p:cTn>
                  </p:par>
                  <p:par>
                    <p:cTn id="127" fill="hold" nodeType="clickPar">
                      <p:stCondLst>
                        <p:cond delay="indefinite"/>
                      </p:stCondLst>
                      <p:childTnLst>
                        <p:par>
                          <p:cTn id="128" fill="hold" nodeType="withGroup">
                            <p:stCondLst>
                              <p:cond delay="0"/>
                            </p:stCondLst>
                            <p:childTnLst>
                              <p:par>
                                <p:cTn id="129" presetID="42" presetClass="path" presetSubtype="0" accel="50000" decel="50000" fill="hold" grpId="1" nodeType="clickEffect">
                                  <p:stCondLst>
                                    <p:cond delay="0"/>
                                  </p:stCondLst>
                                  <p:childTnLst>
                                    <p:animMotion origin="layout" path="M 4.72222E-6 0.00347 L 4.72222E-6 0.3368 " pathEditMode="relative" rAng="0" ptsTypes="AA">
                                      <p:cBhvr>
                                        <p:cTn id="130" dur="500" fill="hold"/>
                                        <p:tgtEl>
                                          <p:spTgt spid="14"/>
                                        </p:tgtEl>
                                        <p:attrNameLst>
                                          <p:attrName>ppt_x</p:attrName>
                                          <p:attrName>ppt_y</p:attrName>
                                        </p:attrNameLst>
                                      </p:cBhvr>
                                      <p:rCtr x="0" y="16700"/>
                                    </p:animMotion>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xit" presetSubtype="0" fill="hold" grpId="2" nodeType="clickEffect">
                                  <p:stCondLst>
                                    <p:cond delay="0"/>
                                  </p:stCondLst>
                                  <p:childTnLst>
                                    <p:set>
                                      <p:cBhvr>
                                        <p:cTn id="134" dur="1" fill="hold">
                                          <p:stCondLst>
                                            <p:cond delay="0"/>
                                          </p:stCondLst>
                                        </p:cTn>
                                        <p:tgtEl>
                                          <p:spTgt spid="13"/>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14"/>
                                        </p:tgtEl>
                                        <p:attrNameLst>
                                          <p:attrName>style.visibility</p:attrName>
                                        </p:attrNameLst>
                                      </p:cBhvr>
                                      <p:to>
                                        <p:strVal val="hidden"/>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1" fill="hold" grpId="0" nodeType="clickEffect">
                                  <p:stCondLst>
                                    <p:cond delay="0"/>
                                  </p:stCondLst>
                                  <p:childTnLst>
                                    <p:set>
                                      <p:cBhvr>
                                        <p:cTn id="140" dur="1" fill="hold">
                                          <p:stCondLst>
                                            <p:cond delay="0"/>
                                          </p:stCondLst>
                                        </p:cTn>
                                        <p:tgtEl>
                                          <p:spTgt spid="23"/>
                                        </p:tgtEl>
                                        <p:attrNameLst>
                                          <p:attrName>style.visibility</p:attrName>
                                        </p:attrNameLst>
                                      </p:cBhvr>
                                      <p:to>
                                        <p:strVal val="visible"/>
                                      </p:to>
                                    </p:set>
                                    <p:anim calcmode="lin" valueType="num">
                                      <p:cBhvr additive="base">
                                        <p:cTn id="141" dur="500" fill="hold"/>
                                        <p:tgtEl>
                                          <p:spTgt spid="23"/>
                                        </p:tgtEl>
                                        <p:attrNameLst>
                                          <p:attrName>ppt_x</p:attrName>
                                        </p:attrNameLst>
                                      </p:cBhvr>
                                      <p:tavLst>
                                        <p:tav tm="0">
                                          <p:val>
                                            <p:strVal val="#ppt_x"/>
                                          </p:val>
                                        </p:tav>
                                        <p:tav tm="100000">
                                          <p:val>
                                            <p:strVal val="#ppt_x"/>
                                          </p:val>
                                        </p:tav>
                                      </p:tavLst>
                                    </p:anim>
                                    <p:anim calcmode="lin" valueType="num">
                                      <p:cBhvr additive="base">
                                        <p:cTn id="14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42" presetClass="path" presetSubtype="0" accel="50000" decel="50000" fill="hold" grpId="1" nodeType="clickEffect">
                                  <p:stCondLst>
                                    <p:cond delay="0"/>
                                  </p:stCondLst>
                                  <p:childTnLst>
                                    <p:animMotion origin="layout" path="M 4.72222E-6 1.11111E-6 L 4.72222E-6 0.33912 " pathEditMode="relative" rAng="0" ptsTypes="AA">
                                      <p:cBhvr>
                                        <p:cTn id="146" dur="500" fill="hold"/>
                                        <p:tgtEl>
                                          <p:spTgt spid="16"/>
                                        </p:tgtEl>
                                        <p:attrNameLst>
                                          <p:attrName>ppt_x</p:attrName>
                                          <p:attrName>ppt_y</p:attrName>
                                        </p:attrNameLst>
                                      </p:cBhvr>
                                      <p:rCtr x="0" y="16900"/>
                                    </p:animMotion>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1" fill="hold" grpId="0" nodeType="clickEffect">
                                  <p:stCondLst>
                                    <p:cond delay="0"/>
                                  </p:stCondLst>
                                  <p:childTnLst>
                                    <p:set>
                                      <p:cBhvr>
                                        <p:cTn id="150" dur="1" fill="hold">
                                          <p:stCondLst>
                                            <p:cond delay="0"/>
                                          </p:stCondLst>
                                        </p:cTn>
                                        <p:tgtEl>
                                          <p:spTgt spid="24"/>
                                        </p:tgtEl>
                                        <p:attrNameLst>
                                          <p:attrName>style.visibility</p:attrName>
                                        </p:attrNameLst>
                                      </p:cBhvr>
                                      <p:to>
                                        <p:strVal val="visible"/>
                                      </p:to>
                                    </p:set>
                                    <p:anim calcmode="lin" valueType="num">
                                      <p:cBhvr additive="base">
                                        <p:cTn id="151" dur="500" fill="hold"/>
                                        <p:tgtEl>
                                          <p:spTgt spid="24"/>
                                        </p:tgtEl>
                                        <p:attrNameLst>
                                          <p:attrName>ppt_x</p:attrName>
                                        </p:attrNameLst>
                                      </p:cBhvr>
                                      <p:tavLst>
                                        <p:tav tm="0">
                                          <p:val>
                                            <p:strVal val="#ppt_x"/>
                                          </p:val>
                                        </p:tav>
                                        <p:tav tm="100000">
                                          <p:val>
                                            <p:strVal val="#ppt_x"/>
                                          </p:val>
                                        </p:tav>
                                      </p:tavLst>
                                    </p:anim>
                                    <p:anim calcmode="lin" valueType="num">
                                      <p:cBhvr additive="base">
                                        <p:cTn id="15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42" presetClass="path" presetSubtype="0" accel="50000" decel="50000" fill="hold" grpId="1" nodeType="clickEffect">
                                  <p:stCondLst>
                                    <p:cond delay="0"/>
                                  </p:stCondLst>
                                  <p:childTnLst>
                                    <p:animMotion origin="layout" path="M 4.72222E-6 2.96296E-6 L 4.72222E-6 0.27615 " pathEditMode="relative" rAng="0" ptsTypes="AA">
                                      <p:cBhvr>
                                        <p:cTn id="156" dur="500" fill="hold"/>
                                        <p:tgtEl>
                                          <p:spTgt spid="15"/>
                                        </p:tgtEl>
                                        <p:attrNameLst>
                                          <p:attrName>ppt_x</p:attrName>
                                          <p:attrName>ppt_y</p:attrName>
                                        </p:attrNameLst>
                                      </p:cBhvr>
                                      <p:rCtr x="0" y="13800"/>
                                    </p:animMotion>
                                  </p:childTnLst>
                                </p:cTn>
                              </p:par>
                              <p:par>
                                <p:cTn id="157" presetID="64" presetClass="path" presetSubtype="0" accel="50000" decel="50000" fill="hold" grpId="1" nodeType="withEffect">
                                  <p:stCondLst>
                                    <p:cond delay="0"/>
                                  </p:stCondLst>
                                  <p:childTnLst>
                                    <p:animMotion origin="layout" path="M 0.00035 -3.7037E-6 L 0.00035 -0.22546 " pathEditMode="relative" rAng="0" ptsTypes="AA">
                                      <p:cBhvr>
                                        <p:cTn id="158" dur="1000" fill="hold"/>
                                        <p:tgtEl>
                                          <p:spTgt spid="20"/>
                                        </p:tgtEl>
                                        <p:attrNameLst>
                                          <p:attrName>ppt_x</p:attrName>
                                          <p:attrName>ppt_y</p:attrName>
                                        </p:attrNameLst>
                                      </p:cBhvr>
                                      <p:rCtr x="0" y="-11300"/>
                                    </p:animMotion>
                                  </p:childTnLst>
                                </p:cTn>
                              </p:par>
                              <p:par>
                                <p:cTn id="159" presetID="64" presetClass="path" presetSubtype="0" accel="50000" decel="50000" fill="hold" grpId="1" nodeType="withEffect">
                                  <p:stCondLst>
                                    <p:cond delay="0"/>
                                  </p:stCondLst>
                                  <p:childTnLst>
                                    <p:animMotion origin="layout" path="M 0.00087 -4.81481E-6 L 0.00087 -0.22592 " pathEditMode="relative" rAng="0" ptsTypes="AA">
                                      <p:cBhvr>
                                        <p:cTn id="160" dur="1000" fill="hold"/>
                                        <p:tgtEl>
                                          <p:spTgt spid="21"/>
                                        </p:tgtEl>
                                        <p:attrNameLst>
                                          <p:attrName>ppt_x</p:attrName>
                                          <p:attrName>ppt_y</p:attrName>
                                        </p:attrNameLst>
                                      </p:cBhvr>
                                      <p:rCtr x="0" y="-11300"/>
                                    </p:animMotion>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 presetClass="exit" presetSubtype="0" fill="hold" grpId="2" nodeType="clickEffect">
                                  <p:stCondLst>
                                    <p:cond delay="0"/>
                                  </p:stCondLst>
                                  <p:childTnLst>
                                    <p:set>
                                      <p:cBhvr>
                                        <p:cTn id="164" dur="1" fill="hold">
                                          <p:stCondLst>
                                            <p:cond delay="0"/>
                                          </p:stCondLst>
                                        </p:cTn>
                                        <p:tgtEl>
                                          <p:spTgt spid="16"/>
                                        </p:tgtEl>
                                        <p:attrNameLst>
                                          <p:attrName>style.visibility</p:attrName>
                                        </p:attrNameLst>
                                      </p:cBhvr>
                                      <p:to>
                                        <p:strVal val="hidden"/>
                                      </p:to>
                                    </p:set>
                                  </p:childTnLst>
                                </p:cTn>
                              </p:par>
                              <p:par>
                                <p:cTn id="165" presetID="1" presetClass="exit" presetSubtype="0" fill="hold" grpId="2" nodeType="withEffect">
                                  <p:stCondLst>
                                    <p:cond delay="0"/>
                                  </p:stCondLst>
                                  <p:childTnLst>
                                    <p:set>
                                      <p:cBhvr>
                                        <p:cTn id="16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9" grpId="1" animBg="1"/>
      <p:bldP spid="9" grpId="2" animBg="1"/>
      <p:bldP spid="10" grpId="0" animBg="1"/>
      <p:bldP spid="10" grpId="1" animBg="1"/>
      <p:bldP spid="10" grpId="2" animBg="1"/>
      <p:bldP spid="11" grpId="0" animBg="1"/>
      <p:bldP spid="11" grpId="1"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9" grpId="0" animBg="1"/>
      <p:bldP spid="20" grpId="0" animBg="1"/>
      <p:bldP spid="20" grpId="1" animBg="1"/>
      <p:bldP spid="21" grpId="0"/>
      <p:bldP spid="21" grpId="1"/>
      <p:bldP spid="22" grpId="0" animBg="1"/>
      <p:bldP spid="23" grpId="0" animBg="1"/>
      <p:bldP spid="2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Garamond" charset="0"/>
              </a:rPr>
              <a:t>PAR-BS Components</a:t>
            </a:r>
          </a:p>
        </p:txBody>
      </p:sp>
      <p:sp>
        <p:nvSpPr>
          <p:cNvPr id="20483" name="Content Placeholder 2"/>
          <p:cNvSpPr>
            <a:spLocks noGrp="1"/>
          </p:cNvSpPr>
          <p:nvPr>
            <p:ph idx="1"/>
          </p:nvPr>
        </p:nvSpPr>
        <p:spPr>
          <a:xfrm>
            <a:off x="228600" y="1371600"/>
            <a:ext cx="8915400" cy="4876800"/>
          </a:xfrm>
        </p:spPr>
        <p:txBody>
          <a:bodyPr/>
          <a:lstStyle/>
          <a:p>
            <a:r>
              <a:rPr lang="en-US" sz="3200">
                <a:latin typeface="Tahoma" charset="0"/>
              </a:rPr>
              <a:t>Request batching</a:t>
            </a:r>
          </a:p>
          <a:p>
            <a:pPr>
              <a:buFont typeface="Wingdings" charset="0"/>
              <a:buNone/>
            </a:pPr>
            <a:endParaRPr lang="en-US">
              <a:latin typeface="Tahoma" charset="0"/>
            </a:endParaRPr>
          </a:p>
          <a:p>
            <a:pPr>
              <a:buFont typeface="Wingdings" charset="0"/>
              <a:buNone/>
            </a:pPr>
            <a:endParaRPr lang="en-US">
              <a:latin typeface="Tahoma" charset="0"/>
            </a:endParaRPr>
          </a:p>
          <a:p>
            <a:pPr>
              <a:buFont typeface="Wingdings" charset="0"/>
              <a:buNone/>
            </a:pPr>
            <a:endParaRPr lang="en-US">
              <a:latin typeface="Tahoma" charset="0"/>
            </a:endParaRPr>
          </a:p>
          <a:p>
            <a:r>
              <a:rPr lang="en-US" sz="3200">
                <a:latin typeface="Tahoma" charset="0"/>
              </a:rPr>
              <a:t>Within-batch scheduling</a:t>
            </a:r>
          </a:p>
          <a:p>
            <a:pPr lvl="1"/>
            <a:r>
              <a:rPr lang="en-US">
                <a:latin typeface="Tahoma" charset="0"/>
              </a:rPr>
              <a:t>Parallelism aware</a:t>
            </a:r>
          </a:p>
          <a:p>
            <a:pPr lvl="1"/>
            <a:endParaRPr lang="en-US">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0562A48-EE0C-F14F-9A28-D70FD8EDF973}" type="slidenum">
              <a:rPr lang="en-US">
                <a:solidFill>
                  <a:srgbClr val="000000"/>
                </a:solidFill>
                <a:latin typeface="Garamond" charset="0"/>
              </a:rPr>
              <a:pPr eaLnBrk="1" hangingPunct="1"/>
              <a:t>44</a:t>
            </a:fld>
            <a:endParaRPr lang="en-US">
              <a:solidFill>
                <a:srgbClr val="000000"/>
              </a:solidFill>
              <a:latin typeface="Garamond" charset="0"/>
            </a:endParaRPr>
          </a:p>
        </p:txBody>
      </p:sp>
    </p:spTree>
    <p:extLst>
      <p:ext uri="{BB962C8B-B14F-4D97-AF65-F5344CB8AC3E}">
        <p14:creationId xmlns:p14="http://schemas.microsoft.com/office/powerpoint/2010/main" val="28704503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atin typeface="Garamond" charset="0"/>
              </a:rPr>
              <a:t>Request Batching</a:t>
            </a:r>
          </a:p>
        </p:txBody>
      </p:sp>
      <p:sp>
        <p:nvSpPr>
          <p:cNvPr id="3" name="Content Placeholder 2"/>
          <p:cNvSpPr>
            <a:spLocks noGrp="1"/>
          </p:cNvSpPr>
          <p:nvPr>
            <p:ph idx="1"/>
          </p:nvPr>
        </p:nvSpPr>
        <p:spPr>
          <a:xfrm>
            <a:off x="228600" y="1371600"/>
            <a:ext cx="8915400" cy="4876800"/>
          </a:xfrm>
        </p:spPr>
        <p:txBody>
          <a:bodyPr/>
          <a:lstStyle/>
          <a:p>
            <a:pPr eaLnBrk="1" hangingPunct="1"/>
            <a:r>
              <a:rPr lang="en-US">
                <a:latin typeface="Tahoma" charset="0"/>
              </a:rPr>
              <a:t>Each memory request has a bit (</a:t>
            </a:r>
            <a:r>
              <a:rPr lang="en-US" i="1">
                <a:latin typeface="Tahoma" charset="0"/>
              </a:rPr>
              <a:t>marked)</a:t>
            </a:r>
            <a:r>
              <a:rPr lang="en-US">
                <a:latin typeface="Tahoma" charset="0"/>
              </a:rPr>
              <a:t> associated with it</a:t>
            </a:r>
          </a:p>
          <a:p>
            <a:pPr eaLnBrk="1" hangingPunct="1"/>
            <a:endParaRPr lang="en-US">
              <a:latin typeface="Tahoma" charset="0"/>
            </a:endParaRPr>
          </a:p>
          <a:p>
            <a:pPr eaLnBrk="1" hangingPunct="1"/>
            <a:r>
              <a:rPr lang="en-US">
                <a:latin typeface="Tahoma" charset="0"/>
              </a:rPr>
              <a:t>Batch formation:</a:t>
            </a:r>
          </a:p>
          <a:p>
            <a:pPr lvl="1" eaLnBrk="1" hangingPunct="1"/>
            <a:r>
              <a:rPr lang="en-US" sz="2000">
                <a:latin typeface="Tahoma" charset="0"/>
              </a:rPr>
              <a:t>Mark up to </a:t>
            </a:r>
            <a:r>
              <a:rPr lang="en-US" sz="2000" i="1">
                <a:latin typeface="Tahoma" charset="0"/>
              </a:rPr>
              <a:t>Marking-Cap</a:t>
            </a:r>
            <a:r>
              <a:rPr lang="en-US" sz="2000">
                <a:latin typeface="Tahoma" charset="0"/>
              </a:rPr>
              <a:t> oldest requests per bank for each thread</a:t>
            </a:r>
          </a:p>
          <a:p>
            <a:pPr lvl="1" eaLnBrk="1" hangingPunct="1"/>
            <a:r>
              <a:rPr lang="en-US" sz="2000">
                <a:latin typeface="Tahoma" charset="0"/>
              </a:rPr>
              <a:t>Marked requests constitute the batch</a:t>
            </a:r>
          </a:p>
          <a:p>
            <a:pPr lvl="1" eaLnBrk="1" hangingPunct="1"/>
            <a:r>
              <a:rPr lang="en-US" sz="2000">
                <a:latin typeface="Tahoma" charset="0"/>
              </a:rPr>
              <a:t>Form a new batch when no marked requests are left</a:t>
            </a:r>
          </a:p>
          <a:p>
            <a:pPr lvl="1" eaLnBrk="1" hangingPunct="1"/>
            <a:endParaRPr lang="en-US">
              <a:latin typeface="Tahoma" charset="0"/>
            </a:endParaRPr>
          </a:p>
          <a:p>
            <a:pPr eaLnBrk="1" hangingPunct="1"/>
            <a:r>
              <a:rPr lang="en-US">
                <a:solidFill>
                  <a:srgbClr val="003399"/>
                </a:solidFill>
                <a:latin typeface="Tahoma" charset="0"/>
              </a:rPr>
              <a:t>Marked requests are prioritized over unmarked ones</a:t>
            </a:r>
          </a:p>
          <a:p>
            <a:pPr lvl="1" eaLnBrk="1" hangingPunct="1"/>
            <a:r>
              <a:rPr lang="en-US" sz="2000">
                <a:latin typeface="Tahoma" charset="0"/>
              </a:rPr>
              <a:t>No reordering of requests across batches: </a:t>
            </a:r>
            <a:r>
              <a:rPr lang="en-US" sz="2000">
                <a:solidFill>
                  <a:srgbClr val="FF0000"/>
                </a:solidFill>
                <a:latin typeface="Tahoma" charset="0"/>
              </a:rPr>
              <a:t>no starvation, high fairness</a:t>
            </a:r>
          </a:p>
          <a:p>
            <a:pPr lvl="1" eaLnBrk="1" hangingPunct="1"/>
            <a:endParaRPr lang="en-US">
              <a:latin typeface="Tahoma" charset="0"/>
            </a:endParaRPr>
          </a:p>
          <a:p>
            <a:pPr eaLnBrk="1" hangingPunct="1"/>
            <a:r>
              <a:rPr lang="en-US">
                <a:solidFill>
                  <a:srgbClr val="FF0000"/>
                </a:solidFill>
                <a:latin typeface="Tahoma" charset="0"/>
              </a:rPr>
              <a:t>How to prioritize requests within a batch?</a:t>
            </a:r>
            <a:endParaRPr lang="en-US" sz="2000">
              <a:solidFill>
                <a:srgbClr val="FF0000"/>
              </a:solidFill>
              <a:latin typeface="Tahoma" charset="0"/>
            </a:endParaRPr>
          </a:p>
          <a:p>
            <a:pPr lvl="1" eaLnBrk="1" hangingPunct="1"/>
            <a:endParaRPr lang="en-US">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CB8A059-99A2-5F4D-A9AA-8DE06E6E08A0}" type="slidenum">
              <a:rPr lang="en-US">
                <a:solidFill>
                  <a:srgbClr val="000000"/>
                </a:solidFill>
                <a:latin typeface="Garamond" charset="0"/>
              </a:rPr>
              <a:pPr eaLnBrk="1" hangingPunct="1"/>
              <a:t>45</a:t>
            </a:fld>
            <a:endParaRPr lang="en-US">
              <a:solidFill>
                <a:srgbClr val="000000"/>
              </a:solidFill>
              <a:latin typeface="Garamond" charset="0"/>
            </a:endParaRPr>
          </a:p>
        </p:txBody>
      </p:sp>
    </p:spTree>
    <p:extLst>
      <p:ext uri="{BB962C8B-B14F-4D97-AF65-F5344CB8AC3E}">
        <p14:creationId xmlns:p14="http://schemas.microsoft.com/office/powerpoint/2010/main" val="8026548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173038"/>
            <a:ext cx="8610600" cy="1066800"/>
          </a:xfrm>
        </p:spPr>
        <p:txBody>
          <a:bodyPr/>
          <a:lstStyle/>
          <a:p>
            <a:pPr eaLnBrk="1" hangingPunct="1"/>
            <a:r>
              <a:rPr lang="en-US">
                <a:latin typeface="Garamond" charset="0"/>
              </a:rPr>
              <a:t>Within-Batch Scheduling</a:t>
            </a:r>
          </a:p>
        </p:txBody>
      </p:sp>
      <p:sp>
        <p:nvSpPr>
          <p:cNvPr id="3" name="Content Placeholder 2"/>
          <p:cNvSpPr>
            <a:spLocks noGrp="1"/>
          </p:cNvSpPr>
          <p:nvPr>
            <p:ph idx="1"/>
          </p:nvPr>
        </p:nvSpPr>
        <p:spPr/>
        <p:txBody>
          <a:bodyPr/>
          <a:lstStyle/>
          <a:p>
            <a:pPr eaLnBrk="1" hangingPunct="1"/>
            <a:r>
              <a:rPr lang="en-US">
                <a:latin typeface="Tahoma" charset="0"/>
              </a:rPr>
              <a:t>Can use any existing DRAM scheduling policy</a:t>
            </a:r>
          </a:p>
          <a:p>
            <a:pPr lvl="1" eaLnBrk="1" hangingPunct="1"/>
            <a:r>
              <a:rPr lang="en-US" sz="2000">
                <a:latin typeface="Tahoma" charset="0"/>
              </a:rPr>
              <a:t>FR-FCFS (row-hit first, then oldest-first) exploits row-buffer locality</a:t>
            </a:r>
          </a:p>
          <a:p>
            <a:pPr eaLnBrk="1" hangingPunct="1"/>
            <a:r>
              <a:rPr lang="en-US">
                <a:latin typeface="Tahoma" charset="0"/>
              </a:rPr>
              <a:t>But, we also want to preserve intra-thread bank parallelism</a:t>
            </a:r>
          </a:p>
          <a:p>
            <a:pPr lvl="1" eaLnBrk="1" hangingPunct="1"/>
            <a:r>
              <a:rPr lang="en-US">
                <a:latin typeface="Tahoma" charset="0"/>
              </a:rPr>
              <a:t>Service each thread</a:t>
            </a:r>
            <a:r>
              <a:rPr lang="ja-JP" altLang="en-US">
                <a:latin typeface="Tahoma" charset="0"/>
              </a:rPr>
              <a:t>’</a:t>
            </a:r>
            <a:r>
              <a:rPr lang="en-US">
                <a:latin typeface="Tahoma" charset="0"/>
              </a:rPr>
              <a:t>s requests back to back</a:t>
            </a:r>
          </a:p>
          <a:p>
            <a:pPr lvl="1" eaLnBrk="1" hangingPunct="1"/>
            <a:endParaRPr lang="en-US">
              <a:latin typeface="Tahoma" charset="0"/>
            </a:endParaRPr>
          </a:p>
          <a:p>
            <a:pPr eaLnBrk="1" hangingPunct="1"/>
            <a:endParaRPr lang="en-US">
              <a:latin typeface="Tahoma" charset="0"/>
            </a:endParaRPr>
          </a:p>
          <a:p>
            <a:pPr eaLnBrk="1" hangingPunct="1"/>
            <a:r>
              <a:rPr lang="en-US">
                <a:latin typeface="Tahoma" charset="0"/>
              </a:rPr>
              <a:t>Scheduler computes a </a:t>
            </a:r>
            <a:r>
              <a:rPr lang="en-US">
                <a:solidFill>
                  <a:srgbClr val="003399"/>
                </a:solidFill>
                <a:latin typeface="Tahoma" charset="0"/>
              </a:rPr>
              <a:t>ranking of threads </a:t>
            </a:r>
            <a:r>
              <a:rPr lang="en-US">
                <a:latin typeface="Tahoma" charset="0"/>
              </a:rPr>
              <a:t>when the batch is formed</a:t>
            </a:r>
          </a:p>
          <a:p>
            <a:pPr lvl="1" eaLnBrk="1" hangingPunct="1"/>
            <a:r>
              <a:rPr lang="en-US" sz="2000">
                <a:solidFill>
                  <a:srgbClr val="003399"/>
                </a:solidFill>
                <a:latin typeface="Tahoma" charset="0"/>
              </a:rPr>
              <a:t>Higher-ranked threads are prioritized over lower-ranked ones</a:t>
            </a:r>
          </a:p>
          <a:p>
            <a:pPr lvl="1" eaLnBrk="1" hangingPunct="1"/>
            <a:r>
              <a:rPr lang="en-US" sz="2000">
                <a:latin typeface="Tahoma" charset="0"/>
              </a:rPr>
              <a:t>Improves the likelihood that requests from a thread are serviced in parallel by different banks</a:t>
            </a:r>
          </a:p>
          <a:p>
            <a:pPr lvl="2" eaLnBrk="1" hangingPunct="1"/>
            <a:r>
              <a:rPr lang="en-US" sz="1800">
                <a:latin typeface="Tahoma" charset="0"/>
              </a:rPr>
              <a:t>Different threads prioritized in the same order across ALL banks</a:t>
            </a:r>
          </a:p>
          <a:p>
            <a:pPr lvl="1" eaLnBrk="1" hangingPunct="1">
              <a:buFont typeface="Wingdings" charset="0"/>
              <a:buNone/>
            </a:pPr>
            <a:endParaRPr lang="en-US">
              <a:solidFill>
                <a:srgbClr val="003399"/>
              </a:solidFill>
              <a:latin typeface="Tahoma" charset="0"/>
            </a:endParaRPr>
          </a:p>
          <a:p>
            <a:pPr lvl="1" eaLnBrk="1" hangingPunct="1"/>
            <a:endParaRPr lang="en-US">
              <a:solidFill>
                <a:srgbClr val="003399"/>
              </a:solidFill>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6E289C-1374-C34F-B188-0ED1D16D012A}" type="slidenum">
              <a:rPr lang="en-US">
                <a:solidFill>
                  <a:srgbClr val="000000"/>
                </a:solidFill>
                <a:latin typeface="Garamond" charset="0"/>
              </a:rPr>
              <a:pPr eaLnBrk="1" hangingPunct="1"/>
              <a:t>46</a:t>
            </a:fld>
            <a:endParaRPr lang="en-US">
              <a:solidFill>
                <a:srgbClr val="000000"/>
              </a:solidFill>
              <a:latin typeface="Garamond" charset="0"/>
            </a:endParaRPr>
          </a:p>
        </p:txBody>
      </p:sp>
      <p:sp>
        <p:nvSpPr>
          <p:cNvPr id="5" name="TextBox 4"/>
          <p:cNvSpPr txBox="1">
            <a:spLocks noChangeArrowheads="1"/>
          </p:cNvSpPr>
          <p:nvPr/>
        </p:nvSpPr>
        <p:spPr bwMode="auto">
          <a:xfrm>
            <a:off x="3694118" y="3560763"/>
            <a:ext cx="100488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b="1" smtClean="0">
                <a:solidFill>
                  <a:srgbClr val="FF0000"/>
                </a:solidFill>
              </a:rPr>
              <a:t>HOW?</a:t>
            </a:r>
          </a:p>
        </p:txBody>
      </p:sp>
      <p:sp>
        <p:nvSpPr>
          <p:cNvPr id="6" name="Rectangle 16"/>
          <p:cNvSpPr>
            <a:spLocks noChangeArrowheads="1"/>
          </p:cNvSpPr>
          <p:nvPr/>
        </p:nvSpPr>
        <p:spPr bwMode="auto">
          <a:xfrm>
            <a:off x="2036763" y="3903664"/>
            <a:ext cx="4229100" cy="369887"/>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endParaRPr>
          </a:p>
        </p:txBody>
      </p:sp>
    </p:spTree>
    <p:extLst>
      <p:ext uri="{BB962C8B-B14F-4D97-AF65-F5344CB8AC3E}">
        <p14:creationId xmlns:p14="http://schemas.microsoft.com/office/powerpoint/2010/main" val="1008951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atin typeface="Garamond" charset="0"/>
              </a:rPr>
              <a:t>How to Rank Threads within a Batch</a:t>
            </a:r>
          </a:p>
        </p:txBody>
      </p:sp>
      <p:sp>
        <p:nvSpPr>
          <p:cNvPr id="3" name="Content Placeholder 2"/>
          <p:cNvSpPr>
            <a:spLocks noGrp="1"/>
          </p:cNvSpPr>
          <p:nvPr>
            <p:ph idx="1"/>
          </p:nvPr>
        </p:nvSpPr>
        <p:spPr>
          <a:xfrm>
            <a:off x="228600" y="1085850"/>
            <a:ext cx="8801100" cy="5372100"/>
          </a:xfrm>
        </p:spPr>
        <p:txBody>
          <a:bodyPr/>
          <a:lstStyle/>
          <a:p>
            <a:pPr eaLnBrk="1" hangingPunct="1"/>
            <a:r>
              <a:rPr lang="en-US">
                <a:latin typeface="Tahoma" charset="0"/>
              </a:rPr>
              <a:t>Ranking scheme affects system throughput and fairness</a:t>
            </a:r>
          </a:p>
          <a:p>
            <a:pPr eaLnBrk="1" hangingPunct="1"/>
            <a:endParaRPr lang="en-US" sz="1800">
              <a:solidFill>
                <a:srgbClr val="0000FF"/>
              </a:solidFill>
              <a:latin typeface="Tahoma" charset="0"/>
            </a:endParaRPr>
          </a:p>
          <a:p>
            <a:pPr eaLnBrk="1" hangingPunct="1"/>
            <a:r>
              <a:rPr lang="en-US">
                <a:solidFill>
                  <a:srgbClr val="0000FF"/>
                </a:solidFill>
                <a:latin typeface="Tahoma" charset="0"/>
              </a:rPr>
              <a:t>Maximize system throughput</a:t>
            </a:r>
          </a:p>
          <a:p>
            <a:pPr lvl="1" eaLnBrk="1" hangingPunct="1"/>
            <a:r>
              <a:rPr lang="en-US" sz="2100">
                <a:latin typeface="Tahoma" charset="0"/>
              </a:rPr>
              <a:t>Minimize average stall-time of threads within the batch</a:t>
            </a:r>
          </a:p>
          <a:p>
            <a:pPr eaLnBrk="1" hangingPunct="1"/>
            <a:r>
              <a:rPr lang="en-US">
                <a:solidFill>
                  <a:srgbClr val="0000FF"/>
                </a:solidFill>
                <a:latin typeface="Tahoma" charset="0"/>
              </a:rPr>
              <a:t>Minimize unfairness (Equalize the slowdown of threads)</a:t>
            </a:r>
          </a:p>
          <a:p>
            <a:pPr lvl="1" eaLnBrk="1" hangingPunct="1"/>
            <a:r>
              <a:rPr lang="en-US" sz="2100">
                <a:latin typeface="Tahoma" charset="0"/>
              </a:rPr>
              <a:t>Service threads with inherently low stall-time early in the batch</a:t>
            </a:r>
          </a:p>
          <a:p>
            <a:pPr lvl="1" eaLnBrk="1" hangingPunct="1"/>
            <a:r>
              <a:rPr lang="en-US" sz="2100">
                <a:latin typeface="Tahoma" charset="0"/>
              </a:rPr>
              <a:t>Insight: delaying memory non-intensive threads results in high slowdown</a:t>
            </a:r>
          </a:p>
          <a:p>
            <a:pPr eaLnBrk="1" hangingPunct="1"/>
            <a:endParaRPr lang="en-US" sz="1800">
              <a:latin typeface="Tahoma" charset="0"/>
            </a:endParaRPr>
          </a:p>
          <a:p>
            <a:pPr eaLnBrk="1" hangingPunct="1"/>
            <a:r>
              <a:rPr lang="en-US">
                <a:solidFill>
                  <a:srgbClr val="FF0000"/>
                </a:solidFill>
                <a:latin typeface="Tahoma" charset="0"/>
              </a:rPr>
              <a:t>Shortest stall-time first </a:t>
            </a:r>
            <a:r>
              <a:rPr lang="en-US">
                <a:latin typeface="Tahoma" charset="0"/>
              </a:rPr>
              <a:t>(</a:t>
            </a:r>
            <a:r>
              <a:rPr lang="en-US">
                <a:solidFill>
                  <a:srgbClr val="0000FF"/>
                </a:solidFill>
                <a:latin typeface="Tahoma" charset="0"/>
              </a:rPr>
              <a:t>shortest job first</a:t>
            </a:r>
            <a:r>
              <a:rPr lang="en-US">
                <a:latin typeface="Tahoma" charset="0"/>
              </a:rPr>
              <a:t>)</a:t>
            </a:r>
            <a:r>
              <a:rPr lang="en-US">
                <a:solidFill>
                  <a:srgbClr val="0000FF"/>
                </a:solidFill>
                <a:latin typeface="Tahoma" charset="0"/>
              </a:rPr>
              <a:t> </a:t>
            </a:r>
            <a:r>
              <a:rPr lang="en-US">
                <a:solidFill>
                  <a:srgbClr val="FF0000"/>
                </a:solidFill>
                <a:latin typeface="Tahoma" charset="0"/>
              </a:rPr>
              <a:t>ranking</a:t>
            </a:r>
          </a:p>
          <a:p>
            <a:pPr lvl="1" eaLnBrk="1" hangingPunct="1"/>
            <a:r>
              <a:rPr lang="en-US" sz="2100">
                <a:latin typeface="Tahoma" charset="0"/>
              </a:rPr>
              <a:t>Provides optimal system throughput </a:t>
            </a:r>
            <a:r>
              <a:rPr lang="en-US" sz="1600">
                <a:solidFill>
                  <a:srgbClr val="000000"/>
                </a:solidFill>
                <a:latin typeface="Tahoma" charset="0"/>
              </a:rPr>
              <a:t>[Smith, 1956]*</a:t>
            </a:r>
            <a:endParaRPr lang="en-US" sz="1600">
              <a:solidFill>
                <a:srgbClr val="FF0000"/>
              </a:solidFill>
              <a:latin typeface="Tahoma" charset="0"/>
            </a:endParaRPr>
          </a:p>
          <a:p>
            <a:pPr lvl="1" eaLnBrk="1" hangingPunct="1"/>
            <a:r>
              <a:rPr lang="en-US" sz="2100">
                <a:latin typeface="Tahoma" charset="0"/>
              </a:rPr>
              <a:t>Controller estimates each thread</a:t>
            </a:r>
            <a:r>
              <a:rPr lang="ja-JP" altLang="en-US" sz="2100">
                <a:latin typeface="Tahoma" charset="0"/>
              </a:rPr>
              <a:t>’</a:t>
            </a:r>
            <a:r>
              <a:rPr lang="en-US" sz="2100">
                <a:latin typeface="Tahoma" charset="0"/>
              </a:rPr>
              <a:t>s stall-time within the batch</a:t>
            </a:r>
          </a:p>
          <a:p>
            <a:pPr lvl="1" eaLnBrk="1" hangingPunct="1"/>
            <a:r>
              <a:rPr lang="en-US" sz="2100">
                <a:latin typeface="Tahoma" charset="0"/>
              </a:rPr>
              <a:t>Ranks threads with shorter stall-time higher</a:t>
            </a:r>
          </a:p>
          <a:p>
            <a:pPr eaLnBrk="1" hangingPunct="1"/>
            <a:endParaRPr lang="en-US">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328F606-3E0B-D44B-BD12-349C89A972BF}" type="slidenum">
              <a:rPr lang="en-US">
                <a:solidFill>
                  <a:srgbClr val="000000"/>
                </a:solidFill>
                <a:latin typeface="Garamond" charset="0"/>
              </a:rPr>
              <a:pPr eaLnBrk="1" hangingPunct="1"/>
              <a:t>47</a:t>
            </a:fld>
            <a:endParaRPr lang="en-US">
              <a:solidFill>
                <a:srgbClr val="000000"/>
              </a:solidFill>
              <a:latin typeface="Garamond" charset="0"/>
            </a:endParaRPr>
          </a:p>
        </p:txBody>
      </p:sp>
      <p:sp>
        <p:nvSpPr>
          <p:cNvPr id="5" name="TextBox 4"/>
          <p:cNvSpPr txBox="1">
            <a:spLocks noChangeArrowheads="1"/>
          </p:cNvSpPr>
          <p:nvPr/>
        </p:nvSpPr>
        <p:spPr bwMode="auto">
          <a:xfrm>
            <a:off x="271463" y="6243643"/>
            <a:ext cx="823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200">
                <a:solidFill>
                  <a:srgbClr val="000000"/>
                </a:solidFill>
              </a:rPr>
              <a:t>* W.E. Smith, </a:t>
            </a:r>
            <a:r>
              <a:rPr lang="ja-JP" altLang="en-US" sz="1200">
                <a:solidFill>
                  <a:srgbClr val="000000"/>
                </a:solidFill>
              </a:rPr>
              <a:t>“</a:t>
            </a:r>
            <a:r>
              <a:rPr lang="en-US" sz="1200">
                <a:solidFill>
                  <a:srgbClr val="000000"/>
                </a:solidFill>
              </a:rPr>
              <a:t>Various optimizers for single stage production,</a:t>
            </a:r>
            <a:r>
              <a:rPr lang="ja-JP" altLang="en-US" sz="1200">
                <a:solidFill>
                  <a:srgbClr val="000000"/>
                </a:solidFill>
              </a:rPr>
              <a:t>”</a:t>
            </a:r>
            <a:r>
              <a:rPr lang="en-US" sz="1200">
                <a:solidFill>
                  <a:srgbClr val="000000"/>
                </a:solidFill>
              </a:rPr>
              <a:t> Naval Research Logistics Quarterly, 1956.</a:t>
            </a:r>
          </a:p>
        </p:txBody>
      </p:sp>
    </p:spTree>
    <p:extLst>
      <p:ext uri="{BB962C8B-B14F-4D97-AF65-F5344CB8AC3E}">
        <p14:creationId xmlns:p14="http://schemas.microsoft.com/office/powerpoint/2010/main" val="7357629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6"/>
          <p:cNvSpPr>
            <a:spLocks noGrp="1"/>
          </p:cNvSpPr>
          <p:nvPr>
            <p:ph idx="1"/>
          </p:nvPr>
        </p:nvSpPr>
        <p:spPr>
          <a:xfrm>
            <a:off x="228605" y="984250"/>
            <a:ext cx="8778875" cy="1816100"/>
          </a:xfrm>
        </p:spPr>
        <p:txBody>
          <a:bodyPr/>
          <a:lstStyle/>
          <a:p>
            <a:pPr eaLnBrk="1" hangingPunct="1"/>
            <a:r>
              <a:rPr lang="en-US" sz="2000">
                <a:solidFill>
                  <a:srgbClr val="0033CC"/>
                </a:solidFill>
                <a:latin typeface="Tahoma" charset="0"/>
              </a:rPr>
              <a:t>Maximum number of marked requests to any bank</a:t>
            </a:r>
            <a:r>
              <a:rPr lang="en-US" sz="2000">
                <a:latin typeface="Tahoma" charset="0"/>
              </a:rPr>
              <a:t> (max-bank-load)</a:t>
            </a:r>
          </a:p>
          <a:p>
            <a:pPr lvl="1" eaLnBrk="1" hangingPunct="1"/>
            <a:r>
              <a:rPr lang="en-US" sz="1800">
                <a:latin typeface="Tahoma" charset="0"/>
              </a:rPr>
              <a:t>Rank thread with lower max-bank-load higher (~ low stall-time)</a:t>
            </a:r>
            <a:endParaRPr lang="en-US">
              <a:latin typeface="Tahoma" charset="0"/>
            </a:endParaRPr>
          </a:p>
          <a:p>
            <a:pPr eaLnBrk="1" hangingPunct="1"/>
            <a:r>
              <a:rPr lang="en-US" sz="2000">
                <a:solidFill>
                  <a:srgbClr val="0033CC"/>
                </a:solidFill>
                <a:latin typeface="Tahoma" charset="0"/>
              </a:rPr>
              <a:t>Total number of marked requests </a:t>
            </a:r>
            <a:r>
              <a:rPr lang="en-US" sz="2000">
                <a:latin typeface="Tahoma" charset="0"/>
              </a:rPr>
              <a:t>(total-load)</a:t>
            </a:r>
          </a:p>
          <a:p>
            <a:pPr lvl="1" eaLnBrk="1" hangingPunct="1"/>
            <a:r>
              <a:rPr lang="en-US" sz="1800">
                <a:latin typeface="Tahoma" charset="0"/>
              </a:rPr>
              <a:t>Breaks ties: rank thread with lower total-load higher</a:t>
            </a:r>
          </a:p>
          <a:p>
            <a:pPr lvl="1" eaLnBrk="1" hangingPunct="1"/>
            <a:endParaRPr lang="en-US" sz="1800">
              <a:latin typeface="Tahoma" charset="0"/>
            </a:endParaRPr>
          </a:p>
        </p:txBody>
      </p:sp>
      <p:sp>
        <p:nvSpPr>
          <p:cNvPr id="24579" name="Title 1"/>
          <p:cNvSpPr>
            <a:spLocks noGrp="1"/>
          </p:cNvSpPr>
          <p:nvPr>
            <p:ph type="title"/>
          </p:nvPr>
        </p:nvSpPr>
        <p:spPr>
          <a:xfrm>
            <a:off x="228600" y="152400"/>
            <a:ext cx="8610600" cy="819150"/>
          </a:xfrm>
        </p:spPr>
        <p:txBody>
          <a:bodyPr/>
          <a:lstStyle/>
          <a:p>
            <a:pPr eaLnBrk="1" hangingPunct="1"/>
            <a:r>
              <a:rPr lang="en-US">
                <a:latin typeface="Garamond" charset="0"/>
              </a:rPr>
              <a:t>Shortest Stall-Time First Ranking</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59706EF-06F2-F049-9C96-ACF9E2AA151E}" type="slidenum">
              <a:rPr lang="en-US">
                <a:solidFill>
                  <a:srgbClr val="000000"/>
                </a:solidFill>
                <a:latin typeface="Garamond" charset="0"/>
              </a:rPr>
              <a:pPr eaLnBrk="1" hangingPunct="1"/>
              <a:t>48</a:t>
            </a:fld>
            <a:endParaRPr lang="en-US">
              <a:solidFill>
                <a:srgbClr val="000000"/>
              </a:solidFill>
              <a:latin typeface="Garamond" charset="0"/>
            </a:endParaRPr>
          </a:p>
        </p:txBody>
      </p:sp>
      <p:sp>
        <p:nvSpPr>
          <p:cNvPr id="37" name="Rectangle 36"/>
          <p:cNvSpPr>
            <a:spLocks noChangeArrowheads="1"/>
          </p:cNvSpPr>
          <p:nvPr/>
        </p:nvSpPr>
        <p:spPr bwMode="auto">
          <a:xfrm>
            <a:off x="2378075" y="48895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38" name="Rectangle 37"/>
          <p:cNvSpPr/>
          <p:nvPr/>
        </p:nvSpPr>
        <p:spPr bwMode="auto">
          <a:xfrm>
            <a:off x="1463675" y="48895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39" name="Rectangle 38"/>
          <p:cNvSpPr>
            <a:spLocks noChangeArrowheads="1"/>
          </p:cNvSpPr>
          <p:nvPr/>
        </p:nvSpPr>
        <p:spPr bwMode="auto">
          <a:xfrm>
            <a:off x="549275" y="488950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40" name="Rectangle 39"/>
          <p:cNvSpPr>
            <a:spLocks noChangeArrowheads="1"/>
          </p:cNvSpPr>
          <p:nvPr/>
        </p:nvSpPr>
        <p:spPr bwMode="auto">
          <a:xfrm>
            <a:off x="2378075" y="454660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42" name="Rectangle 3"/>
          <p:cNvSpPr>
            <a:spLocks noChangeArrowheads="1"/>
          </p:cNvSpPr>
          <p:nvPr/>
        </p:nvSpPr>
        <p:spPr bwMode="auto">
          <a:xfrm>
            <a:off x="5492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3" name="Text Box 80"/>
          <p:cNvSpPr txBox="1">
            <a:spLocks noChangeArrowheads="1"/>
          </p:cNvSpPr>
          <p:nvPr/>
        </p:nvSpPr>
        <p:spPr bwMode="auto">
          <a:xfrm>
            <a:off x="522293" y="550227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0</a:t>
            </a:r>
          </a:p>
        </p:txBody>
      </p:sp>
      <p:sp>
        <p:nvSpPr>
          <p:cNvPr id="44" name="Rectangle 3"/>
          <p:cNvSpPr>
            <a:spLocks noChangeArrowheads="1"/>
          </p:cNvSpPr>
          <p:nvPr/>
        </p:nvSpPr>
        <p:spPr bwMode="auto">
          <a:xfrm>
            <a:off x="14636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5" name="Text Box 80"/>
          <p:cNvSpPr txBox="1">
            <a:spLocks noChangeArrowheads="1"/>
          </p:cNvSpPr>
          <p:nvPr/>
        </p:nvSpPr>
        <p:spPr bwMode="auto">
          <a:xfrm>
            <a:off x="1463680" y="5502275"/>
            <a:ext cx="823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1</a:t>
            </a:r>
          </a:p>
        </p:txBody>
      </p:sp>
      <p:sp>
        <p:nvSpPr>
          <p:cNvPr id="46" name="Rectangle 3"/>
          <p:cNvSpPr>
            <a:spLocks noChangeArrowheads="1"/>
          </p:cNvSpPr>
          <p:nvPr/>
        </p:nvSpPr>
        <p:spPr bwMode="auto">
          <a:xfrm>
            <a:off x="23780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7" name="Text Box 80"/>
          <p:cNvSpPr txBox="1">
            <a:spLocks noChangeArrowheads="1"/>
          </p:cNvSpPr>
          <p:nvPr/>
        </p:nvSpPr>
        <p:spPr bwMode="auto">
          <a:xfrm>
            <a:off x="2351093" y="550227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2</a:t>
            </a:r>
          </a:p>
        </p:txBody>
      </p:sp>
      <p:sp>
        <p:nvSpPr>
          <p:cNvPr id="48" name="Rectangle 3"/>
          <p:cNvSpPr>
            <a:spLocks noChangeArrowheads="1"/>
          </p:cNvSpPr>
          <p:nvPr/>
        </p:nvSpPr>
        <p:spPr bwMode="auto">
          <a:xfrm>
            <a:off x="32924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9" name="Text Box 80"/>
          <p:cNvSpPr txBox="1">
            <a:spLocks noChangeArrowheads="1"/>
          </p:cNvSpPr>
          <p:nvPr/>
        </p:nvSpPr>
        <p:spPr bwMode="auto">
          <a:xfrm>
            <a:off x="3292480" y="550227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3</a:t>
            </a:r>
          </a:p>
        </p:txBody>
      </p:sp>
      <p:sp>
        <p:nvSpPr>
          <p:cNvPr id="50" name="Rectangle 49"/>
          <p:cNvSpPr/>
          <p:nvPr/>
        </p:nvSpPr>
        <p:spPr bwMode="auto">
          <a:xfrm>
            <a:off x="3292475" y="48895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1" name="Rectangle 50"/>
          <p:cNvSpPr/>
          <p:nvPr/>
        </p:nvSpPr>
        <p:spPr bwMode="auto">
          <a:xfrm>
            <a:off x="549275" y="45466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2" name="Rectangle 51"/>
          <p:cNvSpPr>
            <a:spLocks noChangeArrowheads="1"/>
          </p:cNvSpPr>
          <p:nvPr/>
        </p:nvSpPr>
        <p:spPr bwMode="auto">
          <a:xfrm>
            <a:off x="1463675" y="454660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3" name="Rectangle 52"/>
          <p:cNvSpPr/>
          <p:nvPr/>
        </p:nvSpPr>
        <p:spPr bwMode="auto">
          <a:xfrm>
            <a:off x="3292475" y="45466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4" name="Rectangle 53"/>
          <p:cNvSpPr>
            <a:spLocks noChangeArrowheads="1"/>
          </p:cNvSpPr>
          <p:nvPr/>
        </p:nvSpPr>
        <p:spPr bwMode="auto">
          <a:xfrm>
            <a:off x="549275" y="42037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5" name="Rectangle 54"/>
          <p:cNvSpPr>
            <a:spLocks noChangeArrowheads="1"/>
          </p:cNvSpPr>
          <p:nvPr/>
        </p:nvSpPr>
        <p:spPr bwMode="auto">
          <a:xfrm>
            <a:off x="1463675" y="42037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6" name="Rectangle 55"/>
          <p:cNvSpPr>
            <a:spLocks noChangeArrowheads="1"/>
          </p:cNvSpPr>
          <p:nvPr/>
        </p:nvSpPr>
        <p:spPr bwMode="auto">
          <a:xfrm>
            <a:off x="2378075" y="420370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7" name="Rectangle 56"/>
          <p:cNvSpPr>
            <a:spLocks noChangeArrowheads="1"/>
          </p:cNvSpPr>
          <p:nvPr/>
        </p:nvSpPr>
        <p:spPr bwMode="auto">
          <a:xfrm>
            <a:off x="3292475" y="42037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8" name="Rectangle 57"/>
          <p:cNvSpPr>
            <a:spLocks noChangeArrowheads="1"/>
          </p:cNvSpPr>
          <p:nvPr/>
        </p:nvSpPr>
        <p:spPr bwMode="auto">
          <a:xfrm>
            <a:off x="549275" y="386080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9" name="Rectangle 58"/>
          <p:cNvSpPr>
            <a:spLocks noChangeArrowheads="1"/>
          </p:cNvSpPr>
          <p:nvPr/>
        </p:nvSpPr>
        <p:spPr bwMode="auto">
          <a:xfrm>
            <a:off x="1463675" y="386080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60" name="Rectangle 59"/>
          <p:cNvSpPr>
            <a:spLocks noChangeArrowheads="1"/>
          </p:cNvSpPr>
          <p:nvPr/>
        </p:nvSpPr>
        <p:spPr bwMode="auto">
          <a:xfrm>
            <a:off x="2378075" y="38608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61" name="Rectangle 60"/>
          <p:cNvSpPr>
            <a:spLocks noChangeArrowheads="1"/>
          </p:cNvSpPr>
          <p:nvPr/>
        </p:nvSpPr>
        <p:spPr bwMode="auto">
          <a:xfrm>
            <a:off x="3292475" y="386080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62" name="Rectangle 61"/>
          <p:cNvSpPr/>
          <p:nvPr/>
        </p:nvSpPr>
        <p:spPr bwMode="auto">
          <a:xfrm>
            <a:off x="549275" y="35179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3" name="Rectangle 62"/>
          <p:cNvSpPr>
            <a:spLocks noChangeArrowheads="1"/>
          </p:cNvSpPr>
          <p:nvPr/>
        </p:nvSpPr>
        <p:spPr bwMode="auto">
          <a:xfrm>
            <a:off x="1463675" y="35179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64" name="Rectangle 63"/>
          <p:cNvSpPr/>
          <p:nvPr/>
        </p:nvSpPr>
        <p:spPr bwMode="auto">
          <a:xfrm>
            <a:off x="3292475" y="35179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5" name="Rectangle 64"/>
          <p:cNvSpPr/>
          <p:nvPr/>
        </p:nvSpPr>
        <p:spPr bwMode="auto">
          <a:xfrm>
            <a:off x="3292475" y="31750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6" name="Rectangle 65"/>
          <p:cNvSpPr/>
          <p:nvPr/>
        </p:nvSpPr>
        <p:spPr bwMode="auto">
          <a:xfrm>
            <a:off x="2378075" y="35179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7" name="Rectangle 66"/>
          <p:cNvSpPr/>
          <p:nvPr/>
        </p:nvSpPr>
        <p:spPr bwMode="auto">
          <a:xfrm>
            <a:off x="3292475" y="2836863"/>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graphicFrame>
        <p:nvGraphicFramePr>
          <p:cNvPr id="73" name="Table 72"/>
          <p:cNvGraphicFramePr>
            <a:graphicFrameLocks noGrp="1"/>
          </p:cNvGraphicFramePr>
          <p:nvPr/>
        </p:nvGraphicFramePr>
        <p:xfrm>
          <a:off x="4914905" y="2971800"/>
          <a:ext cx="3543299" cy="2114550"/>
        </p:xfrm>
        <a:graphic>
          <a:graphicData uri="http://schemas.openxmlformats.org/drawingml/2006/table">
            <a:tbl>
              <a:tblPr>
                <a:tableStyleId>{5C22544A-7EE6-4342-B048-85BDC9FD1C3A}</a:tableStyleId>
              </a:tblPr>
              <a:tblGrid>
                <a:gridCol w="492125"/>
                <a:gridCol w="1709015"/>
                <a:gridCol w="1342159"/>
              </a:tblGrid>
              <a:tr h="422910">
                <a:tc>
                  <a:txBody>
                    <a:bodyPr/>
                    <a:lstStyle/>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t>max-bank-load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t>total</a:t>
                      </a:r>
                      <a:r>
                        <a:rPr lang="en-US" sz="1800" baseline="0" dirty="0" smtClean="0"/>
                        <a:t>-load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2910">
                <a:tc>
                  <a:txBody>
                    <a:bodyPr/>
                    <a:lstStyle/>
                    <a:p>
                      <a:r>
                        <a:rPr lang="en-US" sz="1800" dirty="0" smtClean="0">
                          <a:solidFill>
                            <a:srgbClr val="FF0000"/>
                          </a:solidFill>
                        </a:rPr>
                        <a:t>T0</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FF0000"/>
                          </a:solidFill>
                        </a:rPr>
                        <a:t>1</a:t>
                      </a:r>
                      <a:endParaRPr lang="en-US"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FF0000"/>
                          </a:solidFill>
                        </a:rPr>
                        <a:t>3</a:t>
                      </a:r>
                      <a:endParaRPr lang="en-US"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2910">
                <a:tc>
                  <a:txBody>
                    <a:bodyPr/>
                    <a:lstStyle/>
                    <a:p>
                      <a:r>
                        <a:rPr lang="en-US" sz="1800" dirty="0" smtClean="0">
                          <a:solidFill>
                            <a:srgbClr val="0000FF"/>
                          </a:solidFill>
                        </a:rPr>
                        <a:t>T1</a:t>
                      </a:r>
                      <a:endParaRPr lang="en-US" sz="1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0000FF"/>
                          </a:solidFill>
                        </a:rPr>
                        <a:t>2</a:t>
                      </a:r>
                      <a:endParaRPr lang="en-US" sz="1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0000FF"/>
                          </a:solidFill>
                        </a:rPr>
                        <a:t>4</a:t>
                      </a:r>
                      <a:endParaRPr lang="en-US" sz="1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2910">
                <a:tc>
                  <a:txBody>
                    <a:bodyPr/>
                    <a:lstStyle/>
                    <a:p>
                      <a:r>
                        <a:rPr lang="en-US" sz="1800" dirty="0" smtClean="0"/>
                        <a:t>T2</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t>2</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t>6</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2910">
                <a:tc>
                  <a:txBody>
                    <a:bodyPr/>
                    <a:lstStyle/>
                    <a:p>
                      <a:r>
                        <a:rPr lang="en-US" sz="1800" dirty="0" smtClean="0">
                          <a:solidFill>
                            <a:schemeClr val="accent1">
                              <a:lumMod val="75000"/>
                            </a:schemeClr>
                          </a:solidFill>
                        </a:rPr>
                        <a:t>T3</a:t>
                      </a:r>
                      <a:endParaRPr lang="en-US" sz="18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accent1"/>
                          </a:solidFill>
                        </a:rPr>
                        <a:t>5</a:t>
                      </a:r>
                      <a:endParaRPr lang="en-US" sz="18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accent1"/>
                          </a:solidFill>
                        </a:rPr>
                        <a:t>9</a:t>
                      </a:r>
                      <a:endParaRPr lang="en-US" sz="18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4" name="TextBox 73"/>
          <p:cNvSpPr txBox="1">
            <a:spLocks noChangeArrowheads="1"/>
          </p:cNvSpPr>
          <p:nvPr/>
        </p:nvSpPr>
        <p:spPr bwMode="auto">
          <a:xfrm>
            <a:off x="5579603" y="5429251"/>
            <a:ext cx="2080553"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b="1" smtClean="0">
                <a:solidFill>
                  <a:srgbClr val="FF0000"/>
                </a:solidFill>
              </a:rPr>
              <a:t>Ranking:</a:t>
            </a:r>
          </a:p>
          <a:p>
            <a:pPr algn="ctr" defTabSz="914165" eaLnBrk="1" fontAlgn="base" hangingPunct="1">
              <a:spcBef>
                <a:spcPct val="0"/>
              </a:spcBef>
              <a:spcAft>
                <a:spcPct val="0"/>
              </a:spcAft>
            </a:pPr>
            <a:r>
              <a:rPr lang="en-US" b="1" smtClean="0">
                <a:solidFill>
                  <a:srgbClr val="FF0000"/>
                </a:solidFill>
              </a:rPr>
              <a:t>T0 &gt; T1 &gt; T2 &gt; T3</a:t>
            </a:r>
          </a:p>
        </p:txBody>
      </p:sp>
      <p:sp>
        <p:nvSpPr>
          <p:cNvPr id="75" name="Rectangle 74"/>
          <p:cNvSpPr/>
          <p:nvPr/>
        </p:nvSpPr>
        <p:spPr>
          <a:xfrm>
            <a:off x="4972050" y="34290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77" name="Rectangle 76"/>
          <p:cNvSpPr/>
          <p:nvPr/>
        </p:nvSpPr>
        <p:spPr>
          <a:xfrm>
            <a:off x="6057900" y="34290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78" name="Rectangle 77"/>
          <p:cNvSpPr/>
          <p:nvPr/>
        </p:nvSpPr>
        <p:spPr>
          <a:xfrm>
            <a:off x="7600950" y="34290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79" name="Rectangle 78"/>
          <p:cNvSpPr/>
          <p:nvPr/>
        </p:nvSpPr>
        <p:spPr>
          <a:xfrm>
            <a:off x="4972050" y="38290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0" name="Rectangle 79"/>
          <p:cNvSpPr/>
          <p:nvPr/>
        </p:nvSpPr>
        <p:spPr>
          <a:xfrm>
            <a:off x="6057900" y="38290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1" name="Rectangle 80"/>
          <p:cNvSpPr/>
          <p:nvPr/>
        </p:nvSpPr>
        <p:spPr>
          <a:xfrm>
            <a:off x="7600950" y="38290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2" name="Rectangle 81"/>
          <p:cNvSpPr/>
          <p:nvPr/>
        </p:nvSpPr>
        <p:spPr>
          <a:xfrm>
            <a:off x="4972050" y="42862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3" name="Rectangle 82"/>
          <p:cNvSpPr/>
          <p:nvPr/>
        </p:nvSpPr>
        <p:spPr>
          <a:xfrm>
            <a:off x="6057900" y="42862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4" name="Rectangle 83"/>
          <p:cNvSpPr/>
          <p:nvPr/>
        </p:nvSpPr>
        <p:spPr>
          <a:xfrm>
            <a:off x="7600950" y="42862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5" name="Rectangle 84"/>
          <p:cNvSpPr/>
          <p:nvPr/>
        </p:nvSpPr>
        <p:spPr>
          <a:xfrm>
            <a:off x="4972050" y="46863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6" name="Rectangle 85"/>
          <p:cNvSpPr/>
          <p:nvPr/>
        </p:nvSpPr>
        <p:spPr>
          <a:xfrm>
            <a:off x="6057900" y="46863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7" name="Rectangle 86"/>
          <p:cNvSpPr/>
          <p:nvPr/>
        </p:nvSpPr>
        <p:spPr>
          <a:xfrm>
            <a:off x="7600950" y="46863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Tree>
    <p:extLst>
      <p:ext uri="{BB962C8B-B14F-4D97-AF65-F5344CB8AC3E}">
        <p14:creationId xmlns:p14="http://schemas.microsoft.com/office/powerpoint/2010/main" val="6445260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75"/>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6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58"/>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54"/>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51"/>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39"/>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38"/>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52"/>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55"/>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63"/>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66"/>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60"/>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5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3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50"/>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53"/>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57"/>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64"/>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65"/>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67"/>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xit" presetSubtype="0" fill="hold" grpId="0" nodeType="clickEffect">
                                  <p:stCondLst>
                                    <p:cond delay="0"/>
                                  </p:stCondLst>
                                  <p:childTnLst>
                                    <p:set>
                                      <p:cBhvr>
                                        <p:cTn id="116" dur="1" fill="hold">
                                          <p:stCondLst>
                                            <p:cond delay="0"/>
                                          </p:stCondLst>
                                        </p:cTn>
                                        <p:tgtEl>
                                          <p:spTgt spid="78"/>
                                        </p:tgtEl>
                                        <p:attrNameLst>
                                          <p:attrName>style.visibility</p:attrName>
                                        </p:attrNameLst>
                                      </p:cBhvr>
                                      <p:to>
                                        <p:strVal val="hidden"/>
                                      </p:to>
                                    </p:set>
                                  </p:childTnLst>
                                </p:cTn>
                              </p:par>
                              <p:par>
                                <p:cTn id="117" presetID="1" presetClass="exit" presetSubtype="0" fill="hold" grpId="0" nodeType="withEffect">
                                  <p:stCondLst>
                                    <p:cond delay="0"/>
                                  </p:stCondLst>
                                  <p:childTnLst>
                                    <p:set>
                                      <p:cBhvr>
                                        <p:cTn id="118" dur="1" fill="hold">
                                          <p:stCondLst>
                                            <p:cond delay="0"/>
                                          </p:stCondLst>
                                        </p:cTn>
                                        <p:tgtEl>
                                          <p:spTgt spid="77"/>
                                        </p:tgtEl>
                                        <p:attrNameLst>
                                          <p:attrName>style.visibility</p:attrName>
                                        </p:attrNameLst>
                                      </p:cBhvr>
                                      <p:to>
                                        <p:strVal val="hidden"/>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2" nodeType="clickEffect">
                                  <p:stCondLst>
                                    <p:cond delay="0"/>
                                  </p:stCondLst>
                                  <p:childTnLst>
                                    <p:set>
                                      <p:cBhvr>
                                        <p:cTn id="122" dur="1" fill="hold">
                                          <p:stCondLst>
                                            <p:cond delay="0"/>
                                          </p:stCondLst>
                                        </p:cTn>
                                        <p:tgtEl>
                                          <p:spTgt spid="62"/>
                                        </p:tgtEl>
                                        <p:attrNameLst>
                                          <p:attrName>style.visibility</p:attrName>
                                        </p:attrNameLst>
                                      </p:cBhvr>
                                      <p:to>
                                        <p:strVal val="visible"/>
                                      </p:to>
                                    </p:set>
                                  </p:childTnLst>
                                </p:cTn>
                              </p:par>
                              <p:par>
                                <p:cTn id="123" presetID="1" presetClass="entr" presetSubtype="0" fill="hold" grpId="2" nodeType="withEffect">
                                  <p:stCondLst>
                                    <p:cond delay="0"/>
                                  </p:stCondLst>
                                  <p:childTnLst>
                                    <p:set>
                                      <p:cBhvr>
                                        <p:cTn id="124" dur="1" fill="hold">
                                          <p:stCondLst>
                                            <p:cond delay="0"/>
                                          </p:stCondLst>
                                        </p:cTn>
                                        <p:tgtEl>
                                          <p:spTgt spid="58"/>
                                        </p:tgtEl>
                                        <p:attrNameLst>
                                          <p:attrName>style.visibility</p:attrName>
                                        </p:attrNameLst>
                                      </p:cBhvr>
                                      <p:to>
                                        <p:strVal val="visible"/>
                                      </p:to>
                                    </p:set>
                                  </p:childTnLst>
                                </p:cTn>
                              </p:par>
                              <p:par>
                                <p:cTn id="125" presetID="1" presetClass="entr" presetSubtype="0" fill="hold" grpId="2" nodeType="withEffect">
                                  <p:stCondLst>
                                    <p:cond delay="0"/>
                                  </p:stCondLst>
                                  <p:childTnLst>
                                    <p:set>
                                      <p:cBhvr>
                                        <p:cTn id="126" dur="1" fill="hold">
                                          <p:stCondLst>
                                            <p:cond delay="0"/>
                                          </p:stCondLst>
                                        </p:cTn>
                                        <p:tgtEl>
                                          <p:spTgt spid="54"/>
                                        </p:tgtEl>
                                        <p:attrNameLst>
                                          <p:attrName>style.visibility</p:attrName>
                                        </p:attrNameLst>
                                      </p:cBhvr>
                                      <p:to>
                                        <p:strVal val="visible"/>
                                      </p:to>
                                    </p:set>
                                  </p:childTnLst>
                                </p:cTn>
                              </p:par>
                              <p:par>
                                <p:cTn id="127" presetID="1" presetClass="entr" presetSubtype="0" fill="hold" grpId="2" nodeType="withEffect">
                                  <p:stCondLst>
                                    <p:cond delay="0"/>
                                  </p:stCondLst>
                                  <p:childTnLst>
                                    <p:set>
                                      <p:cBhvr>
                                        <p:cTn id="128" dur="1" fill="hold">
                                          <p:stCondLst>
                                            <p:cond delay="0"/>
                                          </p:stCondLst>
                                        </p:cTn>
                                        <p:tgtEl>
                                          <p:spTgt spid="51"/>
                                        </p:tgtEl>
                                        <p:attrNameLst>
                                          <p:attrName>style.visibility</p:attrName>
                                        </p:attrNameLst>
                                      </p:cBhvr>
                                      <p:to>
                                        <p:strVal val="visible"/>
                                      </p:to>
                                    </p:set>
                                  </p:childTnLst>
                                </p:cTn>
                              </p:par>
                              <p:par>
                                <p:cTn id="129" presetID="1" presetClass="entr" presetSubtype="0" fill="hold" grpId="2" nodeType="withEffect">
                                  <p:stCondLst>
                                    <p:cond delay="0"/>
                                  </p:stCondLst>
                                  <p:childTnLst>
                                    <p:set>
                                      <p:cBhvr>
                                        <p:cTn id="130" dur="1" fill="hold">
                                          <p:stCondLst>
                                            <p:cond delay="0"/>
                                          </p:stCondLst>
                                        </p:cTn>
                                        <p:tgtEl>
                                          <p:spTgt spid="39"/>
                                        </p:tgtEl>
                                        <p:attrNameLst>
                                          <p:attrName>style.visibility</p:attrName>
                                        </p:attrNameLst>
                                      </p:cBhvr>
                                      <p:to>
                                        <p:strVal val="visible"/>
                                      </p:to>
                                    </p:set>
                                  </p:childTnLst>
                                </p:cTn>
                              </p:par>
                              <p:par>
                                <p:cTn id="131" presetID="1" presetClass="entr" presetSubtype="0" fill="hold" grpId="2" nodeType="withEffect">
                                  <p:stCondLst>
                                    <p:cond delay="0"/>
                                  </p:stCondLst>
                                  <p:childTnLst>
                                    <p:set>
                                      <p:cBhvr>
                                        <p:cTn id="132" dur="1" fill="hold">
                                          <p:stCondLst>
                                            <p:cond delay="0"/>
                                          </p:stCondLst>
                                        </p:cTn>
                                        <p:tgtEl>
                                          <p:spTgt spid="38"/>
                                        </p:tgtEl>
                                        <p:attrNameLst>
                                          <p:attrName>style.visibility</p:attrName>
                                        </p:attrNameLst>
                                      </p:cBhvr>
                                      <p:to>
                                        <p:strVal val="visible"/>
                                      </p:to>
                                    </p:set>
                                  </p:childTnLst>
                                </p:cTn>
                              </p:par>
                              <p:par>
                                <p:cTn id="133" presetID="1" presetClass="entr" presetSubtype="0" fill="hold" grpId="2" nodeType="withEffect">
                                  <p:stCondLst>
                                    <p:cond delay="0"/>
                                  </p:stCondLst>
                                  <p:childTnLst>
                                    <p:set>
                                      <p:cBhvr>
                                        <p:cTn id="134" dur="1" fill="hold">
                                          <p:stCondLst>
                                            <p:cond delay="0"/>
                                          </p:stCondLst>
                                        </p:cTn>
                                        <p:tgtEl>
                                          <p:spTgt spid="52"/>
                                        </p:tgtEl>
                                        <p:attrNameLst>
                                          <p:attrName>style.visibility</p:attrName>
                                        </p:attrNameLst>
                                      </p:cBhvr>
                                      <p:to>
                                        <p:strVal val="visible"/>
                                      </p:to>
                                    </p:set>
                                  </p:childTnLst>
                                </p:cTn>
                              </p:par>
                              <p:par>
                                <p:cTn id="135" presetID="1" presetClass="entr" presetSubtype="0" fill="hold" grpId="2" nodeType="withEffect">
                                  <p:stCondLst>
                                    <p:cond delay="0"/>
                                  </p:stCondLst>
                                  <p:childTnLst>
                                    <p:set>
                                      <p:cBhvr>
                                        <p:cTn id="136" dur="1" fill="hold">
                                          <p:stCondLst>
                                            <p:cond delay="0"/>
                                          </p:stCondLst>
                                        </p:cTn>
                                        <p:tgtEl>
                                          <p:spTgt spid="55"/>
                                        </p:tgtEl>
                                        <p:attrNameLst>
                                          <p:attrName>style.visibility</p:attrName>
                                        </p:attrNameLst>
                                      </p:cBhvr>
                                      <p:to>
                                        <p:strVal val="visible"/>
                                      </p:to>
                                    </p:set>
                                  </p:childTnLst>
                                </p:cTn>
                              </p:par>
                              <p:par>
                                <p:cTn id="137" presetID="1" presetClass="entr" presetSubtype="0" fill="hold" grpId="2" nodeType="withEffect">
                                  <p:stCondLst>
                                    <p:cond delay="0"/>
                                  </p:stCondLst>
                                  <p:childTnLst>
                                    <p:set>
                                      <p:cBhvr>
                                        <p:cTn id="138" dur="1" fill="hold">
                                          <p:stCondLst>
                                            <p:cond delay="0"/>
                                          </p:stCondLst>
                                        </p:cTn>
                                        <p:tgtEl>
                                          <p:spTgt spid="63"/>
                                        </p:tgtEl>
                                        <p:attrNameLst>
                                          <p:attrName>style.visibility</p:attrName>
                                        </p:attrNameLst>
                                      </p:cBhvr>
                                      <p:to>
                                        <p:strVal val="visible"/>
                                      </p:to>
                                    </p:set>
                                  </p:childTnLst>
                                </p:cTn>
                              </p:par>
                              <p:par>
                                <p:cTn id="139" presetID="1" presetClass="entr" presetSubtype="0" fill="hold" grpId="2" nodeType="withEffect">
                                  <p:stCondLst>
                                    <p:cond delay="0"/>
                                  </p:stCondLst>
                                  <p:childTnLst>
                                    <p:set>
                                      <p:cBhvr>
                                        <p:cTn id="140" dur="1" fill="hold">
                                          <p:stCondLst>
                                            <p:cond delay="0"/>
                                          </p:stCondLst>
                                        </p:cTn>
                                        <p:tgtEl>
                                          <p:spTgt spid="66"/>
                                        </p:tgtEl>
                                        <p:attrNameLst>
                                          <p:attrName>style.visibility</p:attrName>
                                        </p:attrNameLst>
                                      </p:cBhvr>
                                      <p:to>
                                        <p:strVal val="visible"/>
                                      </p:to>
                                    </p:set>
                                  </p:childTnLst>
                                </p:cTn>
                              </p:par>
                              <p:par>
                                <p:cTn id="141" presetID="1" presetClass="entr" presetSubtype="0" fill="hold" grpId="2" nodeType="withEffect">
                                  <p:stCondLst>
                                    <p:cond delay="0"/>
                                  </p:stCondLst>
                                  <p:childTnLst>
                                    <p:set>
                                      <p:cBhvr>
                                        <p:cTn id="142" dur="1" fill="hold">
                                          <p:stCondLst>
                                            <p:cond delay="0"/>
                                          </p:stCondLst>
                                        </p:cTn>
                                        <p:tgtEl>
                                          <p:spTgt spid="60"/>
                                        </p:tgtEl>
                                        <p:attrNameLst>
                                          <p:attrName>style.visibility</p:attrName>
                                        </p:attrNameLst>
                                      </p:cBhvr>
                                      <p:to>
                                        <p:strVal val="visible"/>
                                      </p:to>
                                    </p:set>
                                  </p:childTnLst>
                                </p:cTn>
                              </p:par>
                              <p:par>
                                <p:cTn id="143" presetID="1" presetClass="entr" presetSubtype="0" fill="hold" grpId="2" nodeType="withEffect">
                                  <p:stCondLst>
                                    <p:cond delay="0"/>
                                  </p:stCondLst>
                                  <p:childTnLst>
                                    <p:set>
                                      <p:cBhvr>
                                        <p:cTn id="144" dur="1" fill="hold">
                                          <p:stCondLst>
                                            <p:cond delay="0"/>
                                          </p:stCondLst>
                                        </p:cTn>
                                        <p:tgtEl>
                                          <p:spTgt spid="56"/>
                                        </p:tgtEl>
                                        <p:attrNameLst>
                                          <p:attrName>style.visibility</p:attrName>
                                        </p:attrNameLst>
                                      </p:cBhvr>
                                      <p:to>
                                        <p:strVal val="visible"/>
                                      </p:to>
                                    </p:set>
                                  </p:childTnLst>
                                </p:cTn>
                              </p:par>
                              <p:par>
                                <p:cTn id="145" presetID="1" presetClass="entr" presetSubtype="0" fill="hold" grpId="2" nodeType="withEffect">
                                  <p:stCondLst>
                                    <p:cond delay="0"/>
                                  </p:stCondLst>
                                  <p:childTnLst>
                                    <p:set>
                                      <p:cBhvr>
                                        <p:cTn id="146" dur="1" fill="hold">
                                          <p:stCondLst>
                                            <p:cond delay="0"/>
                                          </p:stCondLst>
                                        </p:cTn>
                                        <p:tgtEl>
                                          <p:spTgt spid="37"/>
                                        </p:tgtEl>
                                        <p:attrNameLst>
                                          <p:attrName>style.visibility</p:attrName>
                                        </p:attrNameLst>
                                      </p:cBhvr>
                                      <p:to>
                                        <p:strVal val="visible"/>
                                      </p:to>
                                    </p:set>
                                  </p:childTnLst>
                                </p:cTn>
                              </p:par>
                              <p:par>
                                <p:cTn id="147" presetID="1" presetClass="entr" presetSubtype="0" fill="hold" grpId="2" nodeType="withEffect">
                                  <p:stCondLst>
                                    <p:cond delay="0"/>
                                  </p:stCondLst>
                                  <p:childTnLst>
                                    <p:set>
                                      <p:cBhvr>
                                        <p:cTn id="148" dur="1" fill="hold">
                                          <p:stCondLst>
                                            <p:cond delay="0"/>
                                          </p:stCondLst>
                                        </p:cTn>
                                        <p:tgtEl>
                                          <p:spTgt spid="50"/>
                                        </p:tgtEl>
                                        <p:attrNameLst>
                                          <p:attrName>style.visibility</p:attrName>
                                        </p:attrNameLst>
                                      </p:cBhvr>
                                      <p:to>
                                        <p:strVal val="visible"/>
                                      </p:to>
                                    </p:set>
                                  </p:childTnLst>
                                </p:cTn>
                              </p:par>
                              <p:par>
                                <p:cTn id="149" presetID="1" presetClass="entr" presetSubtype="0" fill="hold" grpId="2" nodeType="withEffect">
                                  <p:stCondLst>
                                    <p:cond delay="0"/>
                                  </p:stCondLst>
                                  <p:childTnLst>
                                    <p:set>
                                      <p:cBhvr>
                                        <p:cTn id="150" dur="1" fill="hold">
                                          <p:stCondLst>
                                            <p:cond delay="0"/>
                                          </p:stCondLst>
                                        </p:cTn>
                                        <p:tgtEl>
                                          <p:spTgt spid="53"/>
                                        </p:tgtEl>
                                        <p:attrNameLst>
                                          <p:attrName>style.visibility</p:attrName>
                                        </p:attrNameLst>
                                      </p:cBhvr>
                                      <p:to>
                                        <p:strVal val="visible"/>
                                      </p:to>
                                    </p:set>
                                  </p:childTnLst>
                                </p:cTn>
                              </p:par>
                              <p:par>
                                <p:cTn id="151" presetID="1" presetClass="entr" presetSubtype="0" fill="hold" grpId="2" nodeType="withEffect">
                                  <p:stCondLst>
                                    <p:cond delay="0"/>
                                  </p:stCondLst>
                                  <p:childTnLst>
                                    <p:set>
                                      <p:cBhvr>
                                        <p:cTn id="152" dur="1" fill="hold">
                                          <p:stCondLst>
                                            <p:cond delay="0"/>
                                          </p:stCondLst>
                                        </p:cTn>
                                        <p:tgtEl>
                                          <p:spTgt spid="57"/>
                                        </p:tgtEl>
                                        <p:attrNameLst>
                                          <p:attrName>style.visibility</p:attrName>
                                        </p:attrNameLst>
                                      </p:cBhvr>
                                      <p:to>
                                        <p:strVal val="visible"/>
                                      </p:to>
                                    </p:set>
                                  </p:childTnLst>
                                </p:cTn>
                              </p:par>
                              <p:par>
                                <p:cTn id="153" presetID="1" presetClass="entr" presetSubtype="0" fill="hold" grpId="2" nodeType="withEffect">
                                  <p:stCondLst>
                                    <p:cond delay="0"/>
                                  </p:stCondLst>
                                  <p:childTnLst>
                                    <p:set>
                                      <p:cBhvr>
                                        <p:cTn id="154" dur="1" fill="hold">
                                          <p:stCondLst>
                                            <p:cond delay="0"/>
                                          </p:stCondLst>
                                        </p:cTn>
                                        <p:tgtEl>
                                          <p:spTgt spid="64"/>
                                        </p:tgtEl>
                                        <p:attrNameLst>
                                          <p:attrName>style.visibility</p:attrName>
                                        </p:attrNameLst>
                                      </p:cBhvr>
                                      <p:to>
                                        <p:strVal val="visible"/>
                                      </p:to>
                                    </p:set>
                                  </p:childTnLst>
                                </p:cTn>
                              </p:par>
                              <p:par>
                                <p:cTn id="155" presetID="1" presetClass="entr" presetSubtype="0" fill="hold" grpId="2" nodeType="withEffect">
                                  <p:stCondLst>
                                    <p:cond delay="0"/>
                                  </p:stCondLst>
                                  <p:childTnLst>
                                    <p:set>
                                      <p:cBhvr>
                                        <p:cTn id="156" dur="1" fill="hold">
                                          <p:stCondLst>
                                            <p:cond delay="0"/>
                                          </p:stCondLst>
                                        </p:cTn>
                                        <p:tgtEl>
                                          <p:spTgt spid="65"/>
                                        </p:tgtEl>
                                        <p:attrNameLst>
                                          <p:attrName>style.visibility</p:attrName>
                                        </p:attrNameLst>
                                      </p:cBhvr>
                                      <p:to>
                                        <p:strVal val="visible"/>
                                      </p:to>
                                    </p:set>
                                  </p:childTnLst>
                                </p:cTn>
                              </p:par>
                              <p:par>
                                <p:cTn id="157" presetID="1" presetClass="entr" presetSubtype="0" fill="hold" grpId="2" nodeType="withEffect">
                                  <p:stCondLst>
                                    <p:cond delay="0"/>
                                  </p:stCondLst>
                                  <p:childTnLst>
                                    <p:set>
                                      <p:cBhvr>
                                        <p:cTn id="158" dur="1" fill="hold">
                                          <p:stCondLst>
                                            <p:cond delay="0"/>
                                          </p:stCondLst>
                                        </p:cTn>
                                        <p:tgtEl>
                                          <p:spTgt spid="67"/>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xit" presetSubtype="0" fill="hold" grpId="0" nodeType="clickEffect">
                                  <p:stCondLst>
                                    <p:cond delay="0"/>
                                  </p:stCondLst>
                                  <p:childTnLst>
                                    <p:set>
                                      <p:cBhvr>
                                        <p:cTn id="162" dur="1" fill="hold">
                                          <p:stCondLst>
                                            <p:cond delay="0"/>
                                          </p:stCondLst>
                                        </p:cTn>
                                        <p:tgtEl>
                                          <p:spTgt spid="79"/>
                                        </p:tgtEl>
                                        <p:attrNameLst>
                                          <p:attrName>style.visibility</p:attrName>
                                        </p:attrNameLst>
                                      </p:cBhvr>
                                      <p:to>
                                        <p:strVal val="hidden"/>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xit" presetSubtype="0" fill="hold" grpId="3" nodeType="clickEffect">
                                  <p:stCondLst>
                                    <p:cond delay="0"/>
                                  </p:stCondLst>
                                  <p:childTnLst>
                                    <p:set>
                                      <p:cBhvr>
                                        <p:cTn id="166" dur="1" fill="hold">
                                          <p:stCondLst>
                                            <p:cond delay="0"/>
                                          </p:stCondLst>
                                        </p:cTn>
                                        <p:tgtEl>
                                          <p:spTgt spid="51"/>
                                        </p:tgtEl>
                                        <p:attrNameLst>
                                          <p:attrName>style.visibility</p:attrName>
                                        </p:attrNameLst>
                                      </p:cBhvr>
                                      <p:to>
                                        <p:strVal val="hidden"/>
                                      </p:to>
                                    </p:set>
                                  </p:childTnLst>
                                </p:cTn>
                              </p:par>
                              <p:par>
                                <p:cTn id="167" presetID="1" presetClass="exit" presetSubtype="0" fill="hold" grpId="3" nodeType="withEffect">
                                  <p:stCondLst>
                                    <p:cond delay="0"/>
                                  </p:stCondLst>
                                  <p:childTnLst>
                                    <p:set>
                                      <p:cBhvr>
                                        <p:cTn id="168" dur="1" fill="hold">
                                          <p:stCondLst>
                                            <p:cond delay="0"/>
                                          </p:stCondLst>
                                        </p:cTn>
                                        <p:tgtEl>
                                          <p:spTgt spid="54"/>
                                        </p:tgtEl>
                                        <p:attrNameLst>
                                          <p:attrName>style.visibility</p:attrName>
                                        </p:attrNameLst>
                                      </p:cBhvr>
                                      <p:to>
                                        <p:strVal val="hidden"/>
                                      </p:to>
                                    </p:set>
                                  </p:childTnLst>
                                </p:cTn>
                              </p:par>
                              <p:par>
                                <p:cTn id="169" presetID="1" presetClass="exit" presetSubtype="0" fill="hold" grpId="3" nodeType="withEffect">
                                  <p:stCondLst>
                                    <p:cond delay="0"/>
                                  </p:stCondLst>
                                  <p:childTnLst>
                                    <p:set>
                                      <p:cBhvr>
                                        <p:cTn id="170" dur="1" fill="hold">
                                          <p:stCondLst>
                                            <p:cond delay="0"/>
                                          </p:stCondLst>
                                        </p:cTn>
                                        <p:tgtEl>
                                          <p:spTgt spid="62"/>
                                        </p:tgtEl>
                                        <p:attrNameLst>
                                          <p:attrName>style.visibility</p:attrName>
                                        </p:attrNameLst>
                                      </p:cBhvr>
                                      <p:to>
                                        <p:strVal val="hidden"/>
                                      </p:to>
                                    </p:set>
                                  </p:childTnLst>
                                </p:cTn>
                              </p:par>
                              <p:par>
                                <p:cTn id="171" presetID="1" presetClass="exit" presetSubtype="0" fill="hold" grpId="3" nodeType="withEffect">
                                  <p:stCondLst>
                                    <p:cond delay="0"/>
                                  </p:stCondLst>
                                  <p:childTnLst>
                                    <p:set>
                                      <p:cBhvr>
                                        <p:cTn id="172" dur="1" fill="hold">
                                          <p:stCondLst>
                                            <p:cond delay="0"/>
                                          </p:stCondLst>
                                        </p:cTn>
                                        <p:tgtEl>
                                          <p:spTgt spid="63"/>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59"/>
                                        </p:tgtEl>
                                        <p:attrNameLst>
                                          <p:attrName>style.visibility</p:attrName>
                                        </p:attrNameLst>
                                      </p:cBhvr>
                                      <p:to>
                                        <p:strVal val="hidden"/>
                                      </p:to>
                                    </p:set>
                                  </p:childTnLst>
                                </p:cTn>
                              </p:par>
                              <p:par>
                                <p:cTn id="175" presetID="1" presetClass="exit" presetSubtype="0" fill="hold" grpId="3" nodeType="withEffect">
                                  <p:stCondLst>
                                    <p:cond delay="0"/>
                                  </p:stCondLst>
                                  <p:childTnLst>
                                    <p:set>
                                      <p:cBhvr>
                                        <p:cTn id="176" dur="1" fill="hold">
                                          <p:stCondLst>
                                            <p:cond delay="0"/>
                                          </p:stCondLst>
                                        </p:cTn>
                                        <p:tgtEl>
                                          <p:spTgt spid="55"/>
                                        </p:tgtEl>
                                        <p:attrNameLst>
                                          <p:attrName>style.visibility</p:attrName>
                                        </p:attrNameLst>
                                      </p:cBhvr>
                                      <p:to>
                                        <p:strVal val="hidden"/>
                                      </p:to>
                                    </p:set>
                                  </p:childTnLst>
                                </p:cTn>
                              </p:par>
                              <p:par>
                                <p:cTn id="177" presetID="1" presetClass="exit" presetSubtype="0" fill="hold" grpId="3" nodeType="withEffect">
                                  <p:stCondLst>
                                    <p:cond delay="0"/>
                                  </p:stCondLst>
                                  <p:childTnLst>
                                    <p:set>
                                      <p:cBhvr>
                                        <p:cTn id="178" dur="1" fill="hold">
                                          <p:stCondLst>
                                            <p:cond delay="0"/>
                                          </p:stCondLst>
                                        </p:cTn>
                                        <p:tgtEl>
                                          <p:spTgt spid="38"/>
                                        </p:tgtEl>
                                        <p:attrNameLst>
                                          <p:attrName>style.visibility</p:attrName>
                                        </p:attrNameLst>
                                      </p:cBhvr>
                                      <p:to>
                                        <p:strVal val="hidden"/>
                                      </p:to>
                                    </p:set>
                                  </p:childTnLst>
                                </p:cTn>
                              </p:par>
                              <p:par>
                                <p:cTn id="179" presetID="1" presetClass="exit" presetSubtype="0" fill="hold" grpId="3" nodeType="withEffect">
                                  <p:stCondLst>
                                    <p:cond delay="0"/>
                                  </p:stCondLst>
                                  <p:childTnLst>
                                    <p:set>
                                      <p:cBhvr>
                                        <p:cTn id="180" dur="1" fill="hold">
                                          <p:stCondLst>
                                            <p:cond delay="0"/>
                                          </p:stCondLst>
                                        </p:cTn>
                                        <p:tgtEl>
                                          <p:spTgt spid="37"/>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40"/>
                                        </p:tgtEl>
                                        <p:attrNameLst>
                                          <p:attrName>style.visibility</p:attrName>
                                        </p:attrNameLst>
                                      </p:cBhvr>
                                      <p:to>
                                        <p:strVal val="hidden"/>
                                      </p:to>
                                    </p:set>
                                  </p:childTnLst>
                                </p:cTn>
                              </p:par>
                              <p:par>
                                <p:cTn id="183" presetID="1" presetClass="exit" presetSubtype="0" fill="hold" grpId="3" nodeType="withEffect">
                                  <p:stCondLst>
                                    <p:cond delay="0"/>
                                  </p:stCondLst>
                                  <p:childTnLst>
                                    <p:set>
                                      <p:cBhvr>
                                        <p:cTn id="184" dur="1" fill="hold">
                                          <p:stCondLst>
                                            <p:cond delay="0"/>
                                          </p:stCondLst>
                                        </p:cTn>
                                        <p:tgtEl>
                                          <p:spTgt spid="60"/>
                                        </p:tgtEl>
                                        <p:attrNameLst>
                                          <p:attrName>style.visibility</p:attrName>
                                        </p:attrNameLst>
                                      </p:cBhvr>
                                      <p:to>
                                        <p:strVal val="hidden"/>
                                      </p:to>
                                    </p:set>
                                  </p:childTnLst>
                                </p:cTn>
                              </p:par>
                              <p:par>
                                <p:cTn id="185" presetID="1" presetClass="exit" presetSubtype="0" fill="hold" grpId="3" nodeType="withEffect">
                                  <p:stCondLst>
                                    <p:cond delay="0"/>
                                  </p:stCondLst>
                                  <p:childTnLst>
                                    <p:set>
                                      <p:cBhvr>
                                        <p:cTn id="186" dur="1" fill="hold">
                                          <p:stCondLst>
                                            <p:cond delay="0"/>
                                          </p:stCondLst>
                                        </p:cTn>
                                        <p:tgtEl>
                                          <p:spTgt spid="66"/>
                                        </p:tgtEl>
                                        <p:attrNameLst>
                                          <p:attrName>style.visibility</p:attrName>
                                        </p:attrNameLst>
                                      </p:cBhvr>
                                      <p:to>
                                        <p:strVal val="hidden"/>
                                      </p:to>
                                    </p:set>
                                  </p:childTnLst>
                                </p:cTn>
                              </p:par>
                              <p:par>
                                <p:cTn id="187" presetID="1" presetClass="exit" presetSubtype="0" fill="hold" grpId="3" nodeType="withEffect">
                                  <p:stCondLst>
                                    <p:cond delay="0"/>
                                  </p:stCondLst>
                                  <p:childTnLst>
                                    <p:set>
                                      <p:cBhvr>
                                        <p:cTn id="188" dur="1" fill="hold">
                                          <p:stCondLst>
                                            <p:cond delay="0"/>
                                          </p:stCondLst>
                                        </p:cTn>
                                        <p:tgtEl>
                                          <p:spTgt spid="67"/>
                                        </p:tgtEl>
                                        <p:attrNameLst>
                                          <p:attrName>style.visibility</p:attrName>
                                        </p:attrNameLst>
                                      </p:cBhvr>
                                      <p:to>
                                        <p:strVal val="hidden"/>
                                      </p:to>
                                    </p:set>
                                  </p:childTnLst>
                                </p:cTn>
                              </p:par>
                              <p:par>
                                <p:cTn id="189" presetID="1" presetClass="exit" presetSubtype="0" fill="hold" grpId="3" nodeType="withEffect">
                                  <p:stCondLst>
                                    <p:cond delay="0"/>
                                  </p:stCondLst>
                                  <p:childTnLst>
                                    <p:set>
                                      <p:cBhvr>
                                        <p:cTn id="190" dur="1" fill="hold">
                                          <p:stCondLst>
                                            <p:cond delay="0"/>
                                          </p:stCondLst>
                                        </p:cTn>
                                        <p:tgtEl>
                                          <p:spTgt spid="65"/>
                                        </p:tgtEl>
                                        <p:attrNameLst>
                                          <p:attrName>style.visibility</p:attrName>
                                        </p:attrNameLst>
                                      </p:cBhvr>
                                      <p:to>
                                        <p:strVal val="hidden"/>
                                      </p:to>
                                    </p:set>
                                  </p:childTnLst>
                                </p:cTn>
                              </p:par>
                              <p:par>
                                <p:cTn id="191" presetID="1" presetClass="exit" presetSubtype="0" fill="hold" grpId="3" nodeType="withEffect">
                                  <p:stCondLst>
                                    <p:cond delay="0"/>
                                  </p:stCondLst>
                                  <p:childTnLst>
                                    <p:set>
                                      <p:cBhvr>
                                        <p:cTn id="192" dur="1" fill="hold">
                                          <p:stCondLst>
                                            <p:cond delay="0"/>
                                          </p:stCondLst>
                                        </p:cTn>
                                        <p:tgtEl>
                                          <p:spTgt spid="64"/>
                                        </p:tgtEl>
                                        <p:attrNameLst>
                                          <p:attrName>style.visibility</p:attrName>
                                        </p:attrNameLst>
                                      </p:cBhvr>
                                      <p:to>
                                        <p:strVal val="hidden"/>
                                      </p:to>
                                    </p:set>
                                  </p:childTnLst>
                                </p:cTn>
                              </p:par>
                              <p:par>
                                <p:cTn id="193" presetID="1" presetClass="exit" presetSubtype="0" fill="hold" grpId="1" nodeType="withEffect">
                                  <p:stCondLst>
                                    <p:cond delay="0"/>
                                  </p:stCondLst>
                                  <p:childTnLst>
                                    <p:set>
                                      <p:cBhvr>
                                        <p:cTn id="194" dur="1" fill="hold">
                                          <p:stCondLst>
                                            <p:cond delay="0"/>
                                          </p:stCondLst>
                                        </p:cTn>
                                        <p:tgtEl>
                                          <p:spTgt spid="61"/>
                                        </p:tgtEl>
                                        <p:attrNameLst>
                                          <p:attrName>style.visibility</p:attrName>
                                        </p:attrNameLst>
                                      </p:cBhvr>
                                      <p:to>
                                        <p:strVal val="hidden"/>
                                      </p:to>
                                    </p:set>
                                  </p:childTnLst>
                                </p:cTn>
                              </p:par>
                              <p:par>
                                <p:cTn id="195" presetID="1" presetClass="exit" presetSubtype="0" fill="hold" grpId="3" nodeType="withEffect">
                                  <p:stCondLst>
                                    <p:cond delay="0"/>
                                  </p:stCondLst>
                                  <p:childTnLst>
                                    <p:set>
                                      <p:cBhvr>
                                        <p:cTn id="196" dur="1" fill="hold">
                                          <p:stCondLst>
                                            <p:cond delay="0"/>
                                          </p:stCondLst>
                                        </p:cTn>
                                        <p:tgtEl>
                                          <p:spTgt spid="57"/>
                                        </p:tgtEl>
                                        <p:attrNameLst>
                                          <p:attrName>style.visibility</p:attrName>
                                        </p:attrNameLst>
                                      </p:cBhvr>
                                      <p:to>
                                        <p:strVal val="hidden"/>
                                      </p:to>
                                    </p:set>
                                  </p:childTnLst>
                                </p:cTn>
                              </p:par>
                              <p:par>
                                <p:cTn id="197" presetID="1" presetClass="exit" presetSubtype="0" fill="hold" grpId="3" nodeType="withEffect">
                                  <p:stCondLst>
                                    <p:cond delay="0"/>
                                  </p:stCondLst>
                                  <p:childTnLst>
                                    <p:set>
                                      <p:cBhvr>
                                        <p:cTn id="198" dur="1" fill="hold">
                                          <p:stCondLst>
                                            <p:cond delay="0"/>
                                          </p:stCondLst>
                                        </p:cTn>
                                        <p:tgtEl>
                                          <p:spTgt spid="53"/>
                                        </p:tgtEl>
                                        <p:attrNameLst>
                                          <p:attrName>style.visibility</p:attrName>
                                        </p:attrNameLst>
                                      </p:cBhvr>
                                      <p:to>
                                        <p:strVal val="hidden"/>
                                      </p:to>
                                    </p:set>
                                  </p:childTnLst>
                                </p:cTn>
                              </p:par>
                              <p:par>
                                <p:cTn id="199" presetID="1" presetClass="exit" presetSubtype="0" fill="hold" grpId="3" nodeType="withEffect">
                                  <p:stCondLst>
                                    <p:cond delay="0"/>
                                  </p:stCondLst>
                                  <p:childTnLst>
                                    <p:set>
                                      <p:cBhvr>
                                        <p:cTn id="200" dur="1" fill="hold">
                                          <p:stCondLst>
                                            <p:cond delay="0"/>
                                          </p:stCondLst>
                                        </p:cTn>
                                        <p:tgtEl>
                                          <p:spTgt spid="50"/>
                                        </p:tgtEl>
                                        <p:attrNameLst>
                                          <p:attrName>style.visibility</p:attrName>
                                        </p:attrNameLst>
                                      </p:cBhvr>
                                      <p:to>
                                        <p:strVal val="hidden"/>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 presetClass="exit" presetSubtype="0" fill="hold" grpId="0" nodeType="clickEffect">
                                  <p:stCondLst>
                                    <p:cond delay="0"/>
                                  </p:stCondLst>
                                  <p:childTnLst>
                                    <p:set>
                                      <p:cBhvr>
                                        <p:cTn id="204" dur="1" fill="hold">
                                          <p:stCondLst>
                                            <p:cond delay="0"/>
                                          </p:stCondLst>
                                        </p:cTn>
                                        <p:tgtEl>
                                          <p:spTgt spid="81"/>
                                        </p:tgtEl>
                                        <p:attrNameLst>
                                          <p:attrName>style.visibility</p:attrName>
                                        </p:attrNameLst>
                                      </p:cBhvr>
                                      <p:to>
                                        <p:strVal val="hidden"/>
                                      </p:to>
                                    </p:set>
                                  </p:childTnLst>
                                </p:cTn>
                              </p:par>
                              <p:par>
                                <p:cTn id="205" presetID="1" presetClass="exit" presetSubtype="0" fill="hold" grpId="0" nodeType="withEffect">
                                  <p:stCondLst>
                                    <p:cond delay="0"/>
                                  </p:stCondLst>
                                  <p:childTnLst>
                                    <p:set>
                                      <p:cBhvr>
                                        <p:cTn id="206" dur="1" fill="hold">
                                          <p:stCondLst>
                                            <p:cond delay="0"/>
                                          </p:stCondLst>
                                        </p:cTn>
                                        <p:tgtEl>
                                          <p:spTgt spid="80"/>
                                        </p:tgtEl>
                                        <p:attrNameLst>
                                          <p:attrName>style.visibility</p:attrName>
                                        </p:attrNameLst>
                                      </p:cBhvr>
                                      <p:to>
                                        <p:strVal val="hidden"/>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1" presetClass="entr" presetSubtype="0" fill="hold" grpId="4" nodeType="clickEffect">
                                  <p:stCondLst>
                                    <p:cond delay="0"/>
                                  </p:stCondLst>
                                  <p:childTnLst>
                                    <p:set>
                                      <p:cBhvr>
                                        <p:cTn id="210" dur="1" fill="hold">
                                          <p:stCondLst>
                                            <p:cond delay="0"/>
                                          </p:stCondLst>
                                        </p:cTn>
                                        <p:tgtEl>
                                          <p:spTgt spid="51"/>
                                        </p:tgtEl>
                                        <p:attrNameLst>
                                          <p:attrName>style.visibility</p:attrName>
                                        </p:attrNameLst>
                                      </p:cBhvr>
                                      <p:to>
                                        <p:strVal val="visible"/>
                                      </p:to>
                                    </p:set>
                                  </p:childTnLst>
                                </p:cTn>
                              </p:par>
                              <p:par>
                                <p:cTn id="211" presetID="1" presetClass="entr" presetSubtype="0" fill="hold" grpId="4" nodeType="withEffect">
                                  <p:stCondLst>
                                    <p:cond delay="0"/>
                                  </p:stCondLst>
                                  <p:childTnLst>
                                    <p:set>
                                      <p:cBhvr>
                                        <p:cTn id="212" dur="1" fill="hold">
                                          <p:stCondLst>
                                            <p:cond delay="0"/>
                                          </p:stCondLst>
                                        </p:cTn>
                                        <p:tgtEl>
                                          <p:spTgt spid="54"/>
                                        </p:tgtEl>
                                        <p:attrNameLst>
                                          <p:attrName>style.visibility</p:attrName>
                                        </p:attrNameLst>
                                      </p:cBhvr>
                                      <p:to>
                                        <p:strVal val="visible"/>
                                      </p:to>
                                    </p:set>
                                  </p:childTnLst>
                                </p:cTn>
                              </p:par>
                              <p:par>
                                <p:cTn id="213" presetID="1" presetClass="entr" presetSubtype="0" fill="hold" grpId="4" nodeType="withEffect">
                                  <p:stCondLst>
                                    <p:cond delay="0"/>
                                  </p:stCondLst>
                                  <p:childTnLst>
                                    <p:set>
                                      <p:cBhvr>
                                        <p:cTn id="214" dur="1" fill="hold">
                                          <p:stCondLst>
                                            <p:cond delay="0"/>
                                          </p:stCondLst>
                                        </p:cTn>
                                        <p:tgtEl>
                                          <p:spTgt spid="62"/>
                                        </p:tgtEl>
                                        <p:attrNameLst>
                                          <p:attrName>style.visibility</p:attrName>
                                        </p:attrNameLst>
                                      </p:cBhvr>
                                      <p:to>
                                        <p:strVal val="visible"/>
                                      </p:to>
                                    </p:set>
                                  </p:childTnLst>
                                </p:cTn>
                              </p:par>
                              <p:par>
                                <p:cTn id="215" presetID="1" presetClass="entr" presetSubtype="0" fill="hold" grpId="4" nodeType="withEffect">
                                  <p:stCondLst>
                                    <p:cond delay="0"/>
                                  </p:stCondLst>
                                  <p:childTnLst>
                                    <p:set>
                                      <p:cBhvr>
                                        <p:cTn id="216" dur="1" fill="hold">
                                          <p:stCondLst>
                                            <p:cond delay="0"/>
                                          </p:stCondLst>
                                        </p:cTn>
                                        <p:tgtEl>
                                          <p:spTgt spid="63"/>
                                        </p:tgtEl>
                                        <p:attrNameLst>
                                          <p:attrName>style.visibility</p:attrName>
                                        </p:attrNameLst>
                                      </p:cBhvr>
                                      <p:to>
                                        <p:strVal val="visible"/>
                                      </p:to>
                                    </p:set>
                                  </p:childTnLst>
                                </p:cTn>
                              </p:par>
                              <p:par>
                                <p:cTn id="217" presetID="1" presetClass="entr" presetSubtype="0" fill="hold" grpId="2" nodeType="withEffect">
                                  <p:stCondLst>
                                    <p:cond delay="0"/>
                                  </p:stCondLst>
                                  <p:childTnLst>
                                    <p:set>
                                      <p:cBhvr>
                                        <p:cTn id="218" dur="1" fill="hold">
                                          <p:stCondLst>
                                            <p:cond delay="0"/>
                                          </p:stCondLst>
                                        </p:cTn>
                                        <p:tgtEl>
                                          <p:spTgt spid="59"/>
                                        </p:tgtEl>
                                        <p:attrNameLst>
                                          <p:attrName>style.visibility</p:attrName>
                                        </p:attrNameLst>
                                      </p:cBhvr>
                                      <p:to>
                                        <p:strVal val="visible"/>
                                      </p:to>
                                    </p:set>
                                  </p:childTnLst>
                                </p:cTn>
                              </p:par>
                              <p:par>
                                <p:cTn id="219" presetID="1" presetClass="entr" presetSubtype="0" fill="hold" grpId="4" nodeType="withEffect">
                                  <p:stCondLst>
                                    <p:cond delay="0"/>
                                  </p:stCondLst>
                                  <p:childTnLst>
                                    <p:set>
                                      <p:cBhvr>
                                        <p:cTn id="220" dur="1" fill="hold">
                                          <p:stCondLst>
                                            <p:cond delay="0"/>
                                          </p:stCondLst>
                                        </p:cTn>
                                        <p:tgtEl>
                                          <p:spTgt spid="55"/>
                                        </p:tgtEl>
                                        <p:attrNameLst>
                                          <p:attrName>style.visibility</p:attrName>
                                        </p:attrNameLst>
                                      </p:cBhvr>
                                      <p:to>
                                        <p:strVal val="visible"/>
                                      </p:to>
                                    </p:set>
                                  </p:childTnLst>
                                </p:cTn>
                              </p:par>
                              <p:par>
                                <p:cTn id="221" presetID="1" presetClass="entr" presetSubtype="0" fill="hold" grpId="4" nodeType="withEffect">
                                  <p:stCondLst>
                                    <p:cond delay="0"/>
                                  </p:stCondLst>
                                  <p:childTnLst>
                                    <p:set>
                                      <p:cBhvr>
                                        <p:cTn id="222" dur="1" fill="hold">
                                          <p:stCondLst>
                                            <p:cond delay="0"/>
                                          </p:stCondLst>
                                        </p:cTn>
                                        <p:tgtEl>
                                          <p:spTgt spid="38"/>
                                        </p:tgtEl>
                                        <p:attrNameLst>
                                          <p:attrName>style.visibility</p:attrName>
                                        </p:attrNameLst>
                                      </p:cBhvr>
                                      <p:to>
                                        <p:strVal val="visible"/>
                                      </p:to>
                                    </p:set>
                                  </p:childTnLst>
                                </p:cTn>
                              </p:par>
                              <p:par>
                                <p:cTn id="223" presetID="1" presetClass="entr" presetSubtype="0" fill="hold" grpId="4" nodeType="withEffect">
                                  <p:stCondLst>
                                    <p:cond delay="0"/>
                                  </p:stCondLst>
                                  <p:childTnLst>
                                    <p:set>
                                      <p:cBhvr>
                                        <p:cTn id="224" dur="1" fill="hold">
                                          <p:stCondLst>
                                            <p:cond delay="0"/>
                                          </p:stCondLst>
                                        </p:cTn>
                                        <p:tgtEl>
                                          <p:spTgt spid="37"/>
                                        </p:tgtEl>
                                        <p:attrNameLst>
                                          <p:attrName>style.visibility</p:attrName>
                                        </p:attrNameLst>
                                      </p:cBhvr>
                                      <p:to>
                                        <p:strVal val="visible"/>
                                      </p:to>
                                    </p:set>
                                  </p:childTnLst>
                                </p:cTn>
                              </p:par>
                              <p:par>
                                <p:cTn id="225" presetID="1" presetClass="entr" presetSubtype="0" fill="hold" grpId="2" nodeType="withEffect">
                                  <p:stCondLst>
                                    <p:cond delay="0"/>
                                  </p:stCondLst>
                                  <p:childTnLst>
                                    <p:set>
                                      <p:cBhvr>
                                        <p:cTn id="226" dur="1" fill="hold">
                                          <p:stCondLst>
                                            <p:cond delay="0"/>
                                          </p:stCondLst>
                                        </p:cTn>
                                        <p:tgtEl>
                                          <p:spTgt spid="40"/>
                                        </p:tgtEl>
                                        <p:attrNameLst>
                                          <p:attrName>style.visibility</p:attrName>
                                        </p:attrNameLst>
                                      </p:cBhvr>
                                      <p:to>
                                        <p:strVal val="visible"/>
                                      </p:to>
                                    </p:set>
                                  </p:childTnLst>
                                </p:cTn>
                              </p:par>
                              <p:par>
                                <p:cTn id="227" presetID="1" presetClass="entr" presetSubtype="0" fill="hold" grpId="4" nodeType="withEffect">
                                  <p:stCondLst>
                                    <p:cond delay="0"/>
                                  </p:stCondLst>
                                  <p:childTnLst>
                                    <p:set>
                                      <p:cBhvr>
                                        <p:cTn id="228" dur="1" fill="hold">
                                          <p:stCondLst>
                                            <p:cond delay="0"/>
                                          </p:stCondLst>
                                        </p:cTn>
                                        <p:tgtEl>
                                          <p:spTgt spid="60"/>
                                        </p:tgtEl>
                                        <p:attrNameLst>
                                          <p:attrName>style.visibility</p:attrName>
                                        </p:attrNameLst>
                                      </p:cBhvr>
                                      <p:to>
                                        <p:strVal val="visible"/>
                                      </p:to>
                                    </p:set>
                                  </p:childTnLst>
                                </p:cTn>
                              </p:par>
                              <p:par>
                                <p:cTn id="229" presetID="1" presetClass="entr" presetSubtype="0" fill="hold" grpId="4" nodeType="withEffect">
                                  <p:stCondLst>
                                    <p:cond delay="0"/>
                                  </p:stCondLst>
                                  <p:childTnLst>
                                    <p:set>
                                      <p:cBhvr>
                                        <p:cTn id="230" dur="1" fill="hold">
                                          <p:stCondLst>
                                            <p:cond delay="0"/>
                                          </p:stCondLst>
                                        </p:cTn>
                                        <p:tgtEl>
                                          <p:spTgt spid="66"/>
                                        </p:tgtEl>
                                        <p:attrNameLst>
                                          <p:attrName>style.visibility</p:attrName>
                                        </p:attrNameLst>
                                      </p:cBhvr>
                                      <p:to>
                                        <p:strVal val="visible"/>
                                      </p:to>
                                    </p:set>
                                  </p:childTnLst>
                                </p:cTn>
                              </p:par>
                              <p:par>
                                <p:cTn id="231" presetID="1" presetClass="entr" presetSubtype="0" fill="hold" grpId="4" nodeType="withEffect">
                                  <p:stCondLst>
                                    <p:cond delay="0"/>
                                  </p:stCondLst>
                                  <p:childTnLst>
                                    <p:set>
                                      <p:cBhvr>
                                        <p:cTn id="232" dur="1" fill="hold">
                                          <p:stCondLst>
                                            <p:cond delay="0"/>
                                          </p:stCondLst>
                                        </p:cTn>
                                        <p:tgtEl>
                                          <p:spTgt spid="67"/>
                                        </p:tgtEl>
                                        <p:attrNameLst>
                                          <p:attrName>style.visibility</p:attrName>
                                        </p:attrNameLst>
                                      </p:cBhvr>
                                      <p:to>
                                        <p:strVal val="visible"/>
                                      </p:to>
                                    </p:set>
                                  </p:childTnLst>
                                </p:cTn>
                              </p:par>
                              <p:par>
                                <p:cTn id="233" presetID="1" presetClass="entr" presetSubtype="0" fill="hold" grpId="4" nodeType="withEffect">
                                  <p:stCondLst>
                                    <p:cond delay="0"/>
                                  </p:stCondLst>
                                  <p:childTnLst>
                                    <p:set>
                                      <p:cBhvr>
                                        <p:cTn id="234" dur="1" fill="hold">
                                          <p:stCondLst>
                                            <p:cond delay="0"/>
                                          </p:stCondLst>
                                        </p:cTn>
                                        <p:tgtEl>
                                          <p:spTgt spid="65"/>
                                        </p:tgtEl>
                                        <p:attrNameLst>
                                          <p:attrName>style.visibility</p:attrName>
                                        </p:attrNameLst>
                                      </p:cBhvr>
                                      <p:to>
                                        <p:strVal val="visible"/>
                                      </p:to>
                                    </p:set>
                                  </p:childTnLst>
                                </p:cTn>
                              </p:par>
                              <p:par>
                                <p:cTn id="235" presetID="1" presetClass="entr" presetSubtype="0" fill="hold" grpId="4" nodeType="withEffect">
                                  <p:stCondLst>
                                    <p:cond delay="0"/>
                                  </p:stCondLst>
                                  <p:childTnLst>
                                    <p:set>
                                      <p:cBhvr>
                                        <p:cTn id="236" dur="1" fill="hold">
                                          <p:stCondLst>
                                            <p:cond delay="0"/>
                                          </p:stCondLst>
                                        </p:cTn>
                                        <p:tgtEl>
                                          <p:spTgt spid="64"/>
                                        </p:tgtEl>
                                        <p:attrNameLst>
                                          <p:attrName>style.visibility</p:attrName>
                                        </p:attrNameLst>
                                      </p:cBhvr>
                                      <p:to>
                                        <p:strVal val="visible"/>
                                      </p:to>
                                    </p:set>
                                  </p:childTnLst>
                                </p:cTn>
                              </p:par>
                              <p:par>
                                <p:cTn id="237" presetID="1" presetClass="entr" presetSubtype="0" fill="hold" grpId="2" nodeType="withEffect">
                                  <p:stCondLst>
                                    <p:cond delay="0"/>
                                  </p:stCondLst>
                                  <p:childTnLst>
                                    <p:set>
                                      <p:cBhvr>
                                        <p:cTn id="238" dur="1" fill="hold">
                                          <p:stCondLst>
                                            <p:cond delay="0"/>
                                          </p:stCondLst>
                                        </p:cTn>
                                        <p:tgtEl>
                                          <p:spTgt spid="61"/>
                                        </p:tgtEl>
                                        <p:attrNameLst>
                                          <p:attrName>style.visibility</p:attrName>
                                        </p:attrNameLst>
                                      </p:cBhvr>
                                      <p:to>
                                        <p:strVal val="visible"/>
                                      </p:to>
                                    </p:set>
                                  </p:childTnLst>
                                </p:cTn>
                              </p:par>
                              <p:par>
                                <p:cTn id="239" presetID="1" presetClass="entr" presetSubtype="0" fill="hold" grpId="4" nodeType="withEffect">
                                  <p:stCondLst>
                                    <p:cond delay="0"/>
                                  </p:stCondLst>
                                  <p:childTnLst>
                                    <p:set>
                                      <p:cBhvr>
                                        <p:cTn id="240" dur="1" fill="hold">
                                          <p:stCondLst>
                                            <p:cond delay="0"/>
                                          </p:stCondLst>
                                        </p:cTn>
                                        <p:tgtEl>
                                          <p:spTgt spid="57"/>
                                        </p:tgtEl>
                                        <p:attrNameLst>
                                          <p:attrName>style.visibility</p:attrName>
                                        </p:attrNameLst>
                                      </p:cBhvr>
                                      <p:to>
                                        <p:strVal val="visible"/>
                                      </p:to>
                                    </p:set>
                                  </p:childTnLst>
                                </p:cTn>
                              </p:par>
                              <p:par>
                                <p:cTn id="241" presetID="1" presetClass="entr" presetSubtype="0" fill="hold" grpId="4" nodeType="withEffect">
                                  <p:stCondLst>
                                    <p:cond delay="0"/>
                                  </p:stCondLst>
                                  <p:childTnLst>
                                    <p:set>
                                      <p:cBhvr>
                                        <p:cTn id="242" dur="1" fill="hold">
                                          <p:stCondLst>
                                            <p:cond delay="0"/>
                                          </p:stCondLst>
                                        </p:cTn>
                                        <p:tgtEl>
                                          <p:spTgt spid="53"/>
                                        </p:tgtEl>
                                        <p:attrNameLst>
                                          <p:attrName>style.visibility</p:attrName>
                                        </p:attrNameLst>
                                      </p:cBhvr>
                                      <p:to>
                                        <p:strVal val="visible"/>
                                      </p:to>
                                    </p:set>
                                  </p:childTnLst>
                                </p:cTn>
                              </p:par>
                              <p:par>
                                <p:cTn id="243" presetID="1" presetClass="entr" presetSubtype="0" fill="hold" grpId="4" nodeType="withEffect">
                                  <p:stCondLst>
                                    <p:cond delay="0"/>
                                  </p:stCondLst>
                                  <p:childTnLst>
                                    <p:set>
                                      <p:cBhvr>
                                        <p:cTn id="244" dur="1" fill="hold">
                                          <p:stCondLst>
                                            <p:cond delay="0"/>
                                          </p:stCondLst>
                                        </p:cTn>
                                        <p:tgtEl>
                                          <p:spTgt spid="50"/>
                                        </p:tgtEl>
                                        <p:attrNameLst>
                                          <p:attrName>style.visibility</p:attrName>
                                        </p:attrNameLst>
                                      </p:cBhvr>
                                      <p:to>
                                        <p:strVal val="visible"/>
                                      </p:to>
                                    </p:set>
                                  </p:childTnLst>
                                </p:cTn>
                              </p:par>
                            </p:childTnLst>
                          </p:cTn>
                        </p:par>
                      </p:childTnLst>
                    </p:cTn>
                  </p:par>
                  <p:par>
                    <p:cTn id="245" fill="hold" nodeType="clickPar">
                      <p:stCondLst>
                        <p:cond delay="indefinite"/>
                      </p:stCondLst>
                      <p:childTnLst>
                        <p:par>
                          <p:cTn id="246" fill="hold" nodeType="withGroup">
                            <p:stCondLst>
                              <p:cond delay="0"/>
                            </p:stCondLst>
                            <p:childTnLst>
                              <p:par>
                                <p:cTn id="247" presetID="1" presetClass="exit" presetSubtype="0" fill="hold" grpId="0" nodeType="clickEffect">
                                  <p:stCondLst>
                                    <p:cond delay="0"/>
                                  </p:stCondLst>
                                  <p:childTnLst>
                                    <p:set>
                                      <p:cBhvr>
                                        <p:cTn id="248" dur="1" fill="hold">
                                          <p:stCondLst>
                                            <p:cond delay="0"/>
                                          </p:stCondLst>
                                        </p:cTn>
                                        <p:tgtEl>
                                          <p:spTgt spid="82"/>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1" presetClass="exit" presetSubtype="0" fill="hold" grpId="3" nodeType="clickEffect">
                                  <p:stCondLst>
                                    <p:cond delay="0"/>
                                  </p:stCondLst>
                                  <p:childTnLst>
                                    <p:set>
                                      <p:cBhvr>
                                        <p:cTn id="252" dur="1" fill="hold">
                                          <p:stCondLst>
                                            <p:cond delay="0"/>
                                          </p:stCondLst>
                                        </p:cTn>
                                        <p:tgtEl>
                                          <p:spTgt spid="39"/>
                                        </p:tgtEl>
                                        <p:attrNameLst>
                                          <p:attrName>style.visibility</p:attrName>
                                        </p:attrNameLst>
                                      </p:cBhvr>
                                      <p:to>
                                        <p:strVal val="hidden"/>
                                      </p:to>
                                    </p:set>
                                  </p:childTnLst>
                                </p:cTn>
                              </p:par>
                              <p:par>
                                <p:cTn id="253" presetID="1" presetClass="exit" presetSubtype="0" fill="hold" grpId="5" nodeType="withEffect">
                                  <p:stCondLst>
                                    <p:cond delay="0"/>
                                  </p:stCondLst>
                                  <p:childTnLst>
                                    <p:set>
                                      <p:cBhvr>
                                        <p:cTn id="254" dur="1" fill="hold">
                                          <p:stCondLst>
                                            <p:cond delay="0"/>
                                          </p:stCondLst>
                                        </p:cTn>
                                        <p:tgtEl>
                                          <p:spTgt spid="51"/>
                                        </p:tgtEl>
                                        <p:attrNameLst>
                                          <p:attrName>style.visibility</p:attrName>
                                        </p:attrNameLst>
                                      </p:cBhvr>
                                      <p:to>
                                        <p:strVal val="hidden"/>
                                      </p:to>
                                    </p:set>
                                  </p:childTnLst>
                                </p:cTn>
                              </p:par>
                              <p:par>
                                <p:cTn id="255" presetID="1" presetClass="exit" presetSubtype="0" fill="hold" grpId="3" nodeType="withEffect">
                                  <p:stCondLst>
                                    <p:cond delay="0"/>
                                  </p:stCondLst>
                                  <p:childTnLst>
                                    <p:set>
                                      <p:cBhvr>
                                        <p:cTn id="256" dur="1" fill="hold">
                                          <p:stCondLst>
                                            <p:cond delay="0"/>
                                          </p:stCondLst>
                                        </p:cTn>
                                        <p:tgtEl>
                                          <p:spTgt spid="58"/>
                                        </p:tgtEl>
                                        <p:attrNameLst>
                                          <p:attrName>style.visibility</p:attrName>
                                        </p:attrNameLst>
                                      </p:cBhvr>
                                      <p:to>
                                        <p:strVal val="hidden"/>
                                      </p:to>
                                    </p:set>
                                  </p:childTnLst>
                                </p:cTn>
                              </p:par>
                              <p:par>
                                <p:cTn id="257" presetID="1" presetClass="exit" presetSubtype="0" fill="hold" grpId="5" nodeType="withEffect">
                                  <p:stCondLst>
                                    <p:cond delay="0"/>
                                  </p:stCondLst>
                                  <p:childTnLst>
                                    <p:set>
                                      <p:cBhvr>
                                        <p:cTn id="258" dur="1" fill="hold">
                                          <p:stCondLst>
                                            <p:cond delay="0"/>
                                          </p:stCondLst>
                                        </p:cTn>
                                        <p:tgtEl>
                                          <p:spTgt spid="62"/>
                                        </p:tgtEl>
                                        <p:attrNameLst>
                                          <p:attrName>style.visibility</p:attrName>
                                        </p:attrNameLst>
                                      </p:cBhvr>
                                      <p:to>
                                        <p:strVal val="hidden"/>
                                      </p:to>
                                    </p:set>
                                  </p:childTnLst>
                                </p:cTn>
                              </p:par>
                              <p:par>
                                <p:cTn id="259" presetID="1" presetClass="exit" presetSubtype="0" fill="hold" grpId="3" nodeType="withEffect">
                                  <p:stCondLst>
                                    <p:cond delay="0"/>
                                  </p:stCondLst>
                                  <p:childTnLst>
                                    <p:set>
                                      <p:cBhvr>
                                        <p:cTn id="260" dur="1" fill="hold">
                                          <p:stCondLst>
                                            <p:cond delay="0"/>
                                          </p:stCondLst>
                                        </p:cTn>
                                        <p:tgtEl>
                                          <p:spTgt spid="59"/>
                                        </p:tgtEl>
                                        <p:attrNameLst>
                                          <p:attrName>style.visibility</p:attrName>
                                        </p:attrNameLst>
                                      </p:cBhvr>
                                      <p:to>
                                        <p:strVal val="hidden"/>
                                      </p:to>
                                    </p:set>
                                  </p:childTnLst>
                                </p:cTn>
                              </p:par>
                              <p:par>
                                <p:cTn id="261" presetID="1" presetClass="exit" presetSubtype="0" fill="hold" grpId="3" nodeType="withEffect">
                                  <p:stCondLst>
                                    <p:cond delay="0"/>
                                  </p:stCondLst>
                                  <p:childTnLst>
                                    <p:set>
                                      <p:cBhvr>
                                        <p:cTn id="262" dur="1" fill="hold">
                                          <p:stCondLst>
                                            <p:cond delay="0"/>
                                          </p:stCondLst>
                                        </p:cTn>
                                        <p:tgtEl>
                                          <p:spTgt spid="52"/>
                                        </p:tgtEl>
                                        <p:attrNameLst>
                                          <p:attrName>style.visibility</p:attrName>
                                        </p:attrNameLst>
                                      </p:cBhvr>
                                      <p:to>
                                        <p:strVal val="hidden"/>
                                      </p:to>
                                    </p:set>
                                  </p:childTnLst>
                                </p:cTn>
                              </p:par>
                              <p:par>
                                <p:cTn id="263" presetID="1" presetClass="exit" presetSubtype="0" fill="hold" grpId="5" nodeType="withEffect">
                                  <p:stCondLst>
                                    <p:cond delay="0"/>
                                  </p:stCondLst>
                                  <p:childTnLst>
                                    <p:set>
                                      <p:cBhvr>
                                        <p:cTn id="264" dur="1" fill="hold">
                                          <p:stCondLst>
                                            <p:cond delay="0"/>
                                          </p:stCondLst>
                                        </p:cTn>
                                        <p:tgtEl>
                                          <p:spTgt spid="38"/>
                                        </p:tgtEl>
                                        <p:attrNameLst>
                                          <p:attrName>style.visibility</p:attrName>
                                        </p:attrNameLst>
                                      </p:cBhvr>
                                      <p:to>
                                        <p:strVal val="hidden"/>
                                      </p:to>
                                    </p:set>
                                  </p:childTnLst>
                                </p:cTn>
                              </p:par>
                              <p:par>
                                <p:cTn id="265" presetID="1" presetClass="exit" presetSubtype="0" fill="hold" grpId="3" nodeType="withEffect">
                                  <p:stCondLst>
                                    <p:cond delay="0"/>
                                  </p:stCondLst>
                                  <p:childTnLst>
                                    <p:set>
                                      <p:cBhvr>
                                        <p:cTn id="266" dur="1" fill="hold">
                                          <p:stCondLst>
                                            <p:cond delay="0"/>
                                          </p:stCondLst>
                                        </p:cTn>
                                        <p:tgtEl>
                                          <p:spTgt spid="40"/>
                                        </p:tgtEl>
                                        <p:attrNameLst>
                                          <p:attrName>style.visibility</p:attrName>
                                        </p:attrNameLst>
                                      </p:cBhvr>
                                      <p:to>
                                        <p:strVal val="hidden"/>
                                      </p:to>
                                    </p:set>
                                  </p:childTnLst>
                                </p:cTn>
                              </p:par>
                              <p:par>
                                <p:cTn id="267" presetID="1" presetClass="exit" presetSubtype="0" fill="hold" grpId="3" nodeType="withEffect">
                                  <p:stCondLst>
                                    <p:cond delay="0"/>
                                  </p:stCondLst>
                                  <p:childTnLst>
                                    <p:set>
                                      <p:cBhvr>
                                        <p:cTn id="268" dur="1" fill="hold">
                                          <p:stCondLst>
                                            <p:cond delay="0"/>
                                          </p:stCondLst>
                                        </p:cTn>
                                        <p:tgtEl>
                                          <p:spTgt spid="56"/>
                                        </p:tgtEl>
                                        <p:attrNameLst>
                                          <p:attrName>style.visibility</p:attrName>
                                        </p:attrNameLst>
                                      </p:cBhvr>
                                      <p:to>
                                        <p:strVal val="hidden"/>
                                      </p:to>
                                    </p:set>
                                  </p:childTnLst>
                                </p:cTn>
                              </p:par>
                              <p:par>
                                <p:cTn id="269" presetID="1" presetClass="exit" presetSubtype="0" fill="hold" grpId="5" nodeType="withEffect">
                                  <p:stCondLst>
                                    <p:cond delay="0"/>
                                  </p:stCondLst>
                                  <p:childTnLst>
                                    <p:set>
                                      <p:cBhvr>
                                        <p:cTn id="270" dur="1" fill="hold">
                                          <p:stCondLst>
                                            <p:cond delay="0"/>
                                          </p:stCondLst>
                                        </p:cTn>
                                        <p:tgtEl>
                                          <p:spTgt spid="66"/>
                                        </p:tgtEl>
                                        <p:attrNameLst>
                                          <p:attrName>style.visibility</p:attrName>
                                        </p:attrNameLst>
                                      </p:cBhvr>
                                      <p:to>
                                        <p:strVal val="hidden"/>
                                      </p:to>
                                    </p:set>
                                  </p:childTnLst>
                                </p:cTn>
                              </p:par>
                              <p:par>
                                <p:cTn id="271" presetID="1" presetClass="exit" presetSubtype="0" fill="hold" grpId="5" nodeType="withEffect">
                                  <p:stCondLst>
                                    <p:cond delay="0"/>
                                  </p:stCondLst>
                                  <p:childTnLst>
                                    <p:set>
                                      <p:cBhvr>
                                        <p:cTn id="272" dur="1" fill="hold">
                                          <p:stCondLst>
                                            <p:cond delay="0"/>
                                          </p:stCondLst>
                                        </p:cTn>
                                        <p:tgtEl>
                                          <p:spTgt spid="67"/>
                                        </p:tgtEl>
                                        <p:attrNameLst>
                                          <p:attrName>style.visibility</p:attrName>
                                        </p:attrNameLst>
                                      </p:cBhvr>
                                      <p:to>
                                        <p:strVal val="hidden"/>
                                      </p:to>
                                    </p:set>
                                  </p:childTnLst>
                                </p:cTn>
                              </p:par>
                              <p:par>
                                <p:cTn id="273" presetID="1" presetClass="exit" presetSubtype="0" fill="hold" grpId="5" nodeType="withEffect">
                                  <p:stCondLst>
                                    <p:cond delay="0"/>
                                  </p:stCondLst>
                                  <p:childTnLst>
                                    <p:set>
                                      <p:cBhvr>
                                        <p:cTn id="274" dur="1" fill="hold">
                                          <p:stCondLst>
                                            <p:cond delay="0"/>
                                          </p:stCondLst>
                                        </p:cTn>
                                        <p:tgtEl>
                                          <p:spTgt spid="65"/>
                                        </p:tgtEl>
                                        <p:attrNameLst>
                                          <p:attrName>style.visibility</p:attrName>
                                        </p:attrNameLst>
                                      </p:cBhvr>
                                      <p:to>
                                        <p:strVal val="hidden"/>
                                      </p:to>
                                    </p:set>
                                  </p:childTnLst>
                                </p:cTn>
                              </p:par>
                              <p:par>
                                <p:cTn id="275" presetID="1" presetClass="exit" presetSubtype="0" fill="hold" grpId="5" nodeType="withEffect">
                                  <p:stCondLst>
                                    <p:cond delay="0"/>
                                  </p:stCondLst>
                                  <p:childTnLst>
                                    <p:set>
                                      <p:cBhvr>
                                        <p:cTn id="276" dur="1" fill="hold">
                                          <p:stCondLst>
                                            <p:cond delay="0"/>
                                          </p:stCondLst>
                                        </p:cTn>
                                        <p:tgtEl>
                                          <p:spTgt spid="64"/>
                                        </p:tgtEl>
                                        <p:attrNameLst>
                                          <p:attrName>style.visibility</p:attrName>
                                        </p:attrNameLst>
                                      </p:cBhvr>
                                      <p:to>
                                        <p:strVal val="hidden"/>
                                      </p:to>
                                    </p:set>
                                  </p:childTnLst>
                                </p:cTn>
                              </p:par>
                              <p:par>
                                <p:cTn id="277" presetID="1" presetClass="exit" presetSubtype="0" fill="hold" grpId="3" nodeType="withEffect">
                                  <p:stCondLst>
                                    <p:cond delay="0"/>
                                  </p:stCondLst>
                                  <p:childTnLst>
                                    <p:set>
                                      <p:cBhvr>
                                        <p:cTn id="278" dur="1" fill="hold">
                                          <p:stCondLst>
                                            <p:cond delay="0"/>
                                          </p:stCondLst>
                                        </p:cTn>
                                        <p:tgtEl>
                                          <p:spTgt spid="61"/>
                                        </p:tgtEl>
                                        <p:attrNameLst>
                                          <p:attrName>style.visibility</p:attrName>
                                        </p:attrNameLst>
                                      </p:cBhvr>
                                      <p:to>
                                        <p:strVal val="hidden"/>
                                      </p:to>
                                    </p:set>
                                  </p:childTnLst>
                                </p:cTn>
                              </p:par>
                              <p:par>
                                <p:cTn id="279" presetID="1" presetClass="exit" presetSubtype="0" fill="hold" grpId="5" nodeType="withEffect">
                                  <p:stCondLst>
                                    <p:cond delay="0"/>
                                  </p:stCondLst>
                                  <p:childTnLst>
                                    <p:set>
                                      <p:cBhvr>
                                        <p:cTn id="280" dur="1" fill="hold">
                                          <p:stCondLst>
                                            <p:cond delay="0"/>
                                          </p:stCondLst>
                                        </p:cTn>
                                        <p:tgtEl>
                                          <p:spTgt spid="53"/>
                                        </p:tgtEl>
                                        <p:attrNameLst>
                                          <p:attrName>style.visibility</p:attrName>
                                        </p:attrNameLst>
                                      </p:cBhvr>
                                      <p:to>
                                        <p:strVal val="hidden"/>
                                      </p:to>
                                    </p:set>
                                  </p:childTnLst>
                                </p:cTn>
                              </p:par>
                              <p:par>
                                <p:cTn id="281" presetID="1" presetClass="exit" presetSubtype="0" fill="hold" grpId="5" nodeType="withEffect">
                                  <p:stCondLst>
                                    <p:cond delay="0"/>
                                  </p:stCondLst>
                                  <p:childTnLst>
                                    <p:set>
                                      <p:cBhvr>
                                        <p:cTn id="282" dur="1" fill="hold">
                                          <p:stCondLst>
                                            <p:cond delay="0"/>
                                          </p:stCondLst>
                                        </p:cTn>
                                        <p:tgtEl>
                                          <p:spTgt spid="50"/>
                                        </p:tgtEl>
                                        <p:attrNameLst>
                                          <p:attrName>style.visibility</p:attrName>
                                        </p:attrNameLst>
                                      </p:cBhvr>
                                      <p:to>
                                        <p:strVal val="hidden"/>
                                      </p:to>
                                    </p:se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1" presetClass="exit" presetSubtype="0" fill="hold" grpId="0" nodeType="clickEffect">
                                  <p:stCondLst>
                                    <p:cond delay="0"/>
                                  </p:stCondLst>
                                  <p:childTnLst>
                                    <p:set>
                                      <p:cBhvr>
                                        <p:cTn id="286" dur="1" fill="hold">
                                          <p:stCondLst>
                                            <p:cond delay="0"/>
                                          </p:stCondLst>
                                        </p:cTn>
                                        <p:tgtEl>
                                          <p:spTgt spid="84"/>
                                        </p:tgtEl>
                                        <p:attrNameLst>
                                          <p:attrName>style.visibility</p:attrName>
                                        </p:attrNameLst>
                                      </p:cBhvr>
                                      <p:to>
                                        <p:strVal val="hidden"/>
                                      </p:to>
                                    </p:set>
                                  </p:childTnLst>
                                </p:cTn>
                              </p:par>
                              <p:par>
                                <p:cTn id="287" presetID="1" presetClass="exit" presetSubtype="0" fill="hold" grpId="0" nodeType="withEffect">
                                  <p:stCondLst>
                                    <p:cond delay="0"/>
                                  </p:stCondLst>
                                  <p:childTnLst>
                                    <p:set>
                                      <p:cBhvr>
                                        <p:cTn id="288" dur="1" fill="hold">
                                          <p:stCondLst>
                                            <p:cond delay="0"/>
                                          </p:stCondLst>
                                        </p:cTn>
                                        <p:tgtEl>
                                          <p:spTgt spid="83"/>
                                        </p:tgtEl>
                                        <p:attrNameLst>
                                          <p:attrName>style.visibility</p:attrName>
                                        </p:attrNameLst>
                                      </p:cBhvr>
                                      <p:to>
                                        <p:strVal val="hidden"/>
                                      </p:to>
                                    </p:set>
                                  </p:childTnLst>
                                </p:cTn>
                              </p:par>
                            </p:childTnLst>
                          </p:cTn>
                        </p:par>
                      </p:childTnLst>
                    </p:cTn>
                  </p:par>
                  <p:par>
                    <p:cTn id="289" fill="hold" nodeType="clickPar">
                      <p:stCondLst>
                        <p:cond delay="indefinite"/>
                      </p:stCondLst>
                      <p:childTnLst>
                        <p:par>
                          <p:cTn id="290" fill="hold" nodeType="withGroup">
                            <p:stCondLst>
                              <p:cond delay="0"/>
                            </p:stCondLst>
                            <p:childTnLst>
                              <p:par>
                                <p:cTn id="291" presetID="1" presetClass="entr" presetSubtype="0" fill="hold" grpId="4" nodeType="clickEffect">
                                  <p:stCondLst>
                                    <p:cond delay="0"/>
                                  </p:stCondLst>
                                  <p:childTnLst>
                                    <p:set>
                                      <p:cBhvr>
                                        <p:cTn id="292" dur="1" fill="hold">
                                          <p:stCondLst>
                                            <p:cond delay="0"/>
                                          </p:stCondLst>
                                        </p:cTn>
                                        <p:tgtEl>
                                          <p:spTgt spid="39"/>
                                        </p:tgtEl>
                                        <p:attrNameLst>
                                          <p:attrName>style.visibility</p:attrName>
                                        </p:attrNameLst>
                                      </p:cBhvr>
                                      <p:to>
                                        <p:strVal val="visible"/>
                                      </p:to>
                                    </p:set>
                                  </p:childTnLst>
                                </p:cTn>
                              </p:par>
                              <p:par>
                                <p:cTn id="293" presetID="1" presetClass="entr" presetSubtype="0" fill="hold" grpId="6" nodeType="withEffect">
                                  <p:stCondLst>
                                    <p:cond delay="0"/>
                                  </p:stCondLst>
                                  <p:childTnLst>
                                    <p:set>
                                      <p:cBhvr>
                                        <p:cTn id="294" dur="1" fill="hold">
                                          <p:stCondLst>
                                            <p:cond delay="0"/>
                                          </p:stCondLst>
                                        </p:cTn>
                                        <p:tgtEl>
                                          <p:spTgt spid="51"/>
                                        </p:tgtEl>
                                        <p:attrNameLst>
                                          <p:attrName>style.visibility</p:attrName>
                                        </p:attrNameLst>
                                      </p:cBhvr>
                                      <p:to>
                                        <p:strVal val="visible"/>
                                      </p:to>
                                    </p:set>
                                  </p:childTnLst>
                                </p:cTn>
                              </p:par>
                              <p:par>
                                <p:cTn id="295" presetID="1" presetClass="entr" presetSubtype="0" fill="hold" grpId="4" nodeType="withEffect">
                                  <p:stCondLst>
                                    <p:cond delay="0"/>
                                  </p:stCondLst>
                                  <p:childTnLst>
                                    <p:set>
                                      <p:cBhvr>
                                        <p:cTn id="296" dur="1" fill="hold">
                                          <p:stCondLst>
                                            <p:cond delay="0"/>
                                          </p:stCondLst>
                                        </p:cTn>
                                        <p:tgtEl>
                                          <p:spTgt spid="58"/>
                                        </p:tgtEl>
                                        <p:attrNameLst>
                                          <p:attrName>style.visibility</p:attrName>
                                        </p:attrNameLst>
                                      </p:cBhvr>
                                      <p:to>
                                        <p:strVal val="visible"/>
                                      </p:to>
                                    </p:set>
                                  </p:childTnLst>
                                </p:cTn>
                              </p:par>
                              <p:par>
                                <p:cTn id="297" presetID="1" presetClass="entr" presetSubtype="0" fill="hold" grpId="6" nodeType="withEffect">
                                  <p:stCondLst>
                                    <p:cond delay="0"/>
                                  </p:stCondLst>
                                  <p:childTnLst>
                                    <p:set>
                                      <p:cBhvr>
                                        <p:cTn id="298" dur="1" fill="hold">
                                          <p:stCondLst>
                                            <p:cond delay="0"/>
                                          </p:stCondLst>
                                        </p:cTn>
                                        <p:tgtEl>
                                          <p:spTgt spid="62"/>
                                        </p:tgtEl>
                                        <p:attrNameLst>
                                          <p:attrName>style.visibility</p:attrName>
                                        </p:attrNameLst>
                                      </p:cBhvr>
                                      <p:to>
                                        <p:strVal val="visible"/>
                                      </p:to>
                                    </p:set>
                                  </p:childTnLst>
                                </p:cTn>
                              </p:par>
                              <p:par>
                                <p:cTn id="299" presetID="1" presetClass="entr" presetSubtype="0" fill="hold" grpId="4" nodeType="withEffect">
                                  <p:stCondLst>
                                    <p:cond delay="0"/>
                                  </p:stCondLst>
                                  <p:childTnLst>
                                    <p:set>
                                      <p:cBhvr>
                                        <p:cTn id="300" dur="1" fill="hold">
                                          <p:stCondLst>
                                            <p:cond delay="0"/>
                                          </p:stCondLst>
                                        </p:cTn>
                                        <p:tgtEl>
                                          <p:spTgt spid="59"/>
                                        </p:tgtEl>
                                        <p:attrNameLst>
                                          <p:attrName>style.visibility</p:attrName>
                                        </p:attrNameLst>
                                      </p:cBhvr>
                                      <p:to>
                                        <p:strVal val="visible"/>
                                      </p:to>
                                    </p:set>
                                  </p:childTnLst>
                                </p:cTn>
                              </p:par>
                              <p:par>
                                <p:cTn id="301" presetID="1" presetClass="entr" presetSubtype="0" fill="hold" grpId="4" nodeType="withEffect">
                                  <p:stCondLst>
                                    <p:cond delay="0"/>
                                  </p:stCondLst>
                                  <p:childTnLst>
                                    <p:set>
                                      <p:cBhvr>
                                        <p:cTn id="302" dur="1" fill="hold">
                                          <p:stCondLst>
                                            <p:cond delay="0"/>
                                          </p:stCondLst>
                                        </p:cTn>
                                        <p:tgtEl>
                                          <p:spTgt spid="52"/>
                                        </p:tgtEl>
                                        <p:attrNameLst>
                                          <p:attrName>style.visibility</p:attrName>
                                        </p:attrNameLst>
                                      </p:cBhvr>
                                      <p:to>
                                        <p:strVal val="visible"/>
                                      </p:to>
                                    </p:set>
                                  </p:childTnLst>
                                </p:cTn>
                              </p:par>
                              <p:par>
                                <p:cTn id="303" presetID="1" presetClass="entr" presetSubtype="0" fill="hold" grpId="6" nodeType="withEffect">
                                  <p:stCondLst>
                                    <p:cond delay="0"/>
                                  </p:stCondLst>
                                  <p:childTnLst>
                                    <p:set>
                                      <p:cBhvr>
                                        <p:cTn id="304" dur="1" fill="hold">
                                          <p:stCondLst>
                                            <p:cond delay="0"/>
                                          </p:stCondLst>
                                        </p:cTn>
                                        <p:tgtEl>
                                          <p:spTgt spid="38"/>
                                        </p:tgtEl>
                                        <p:attrNameLst>
                                          <p:attrName>style.visibility</p:attrName>
                                        </p:attrNameLst>
                                      </p:cBhvr>
                                      <p:to>
                                        <p:strVal val="visible"/>
                                      </p:to>
                                    </p:set>
                                  </p:childTnLst>
                                </p:cTn>
                              </p:par>
                              <p:par>
                                <p:cTn id="305" presetID="1" presetClass="entr" presetSubtype="0" fill="hold" grpId="4" nodeType="withEffect">
                                  <p:stCondLst>
                                    <p:cond delay="0"/>
                                  </p:stCondLst>
                                  <p:childTnLst>
                                    <p:set>
                                      <p:cBhvr>
                                        <p:cTn id="306" dur="1" fill="hold">
                                          <p:stCondLst>
                                            <p:cond delay="0"/>
                                          </p:stCondLst>
                                        </p:cTn>
                                        <p:tgtEl>
                                          <p:spTgt spid="40"/>
                                        </p:tgtEl>
                                        <p:attrNameLst>
                                          <p:attrName>style.visibility</p:attrName>
                                        </p:attrNameLst>
                                      </p:cBhvr>
                                      <p:to>
                                        <p:strVal val="visible"/>
                                      </p:to>
                                    </p:set>
                                  </p:childTnLst>
                                </p:cTn>
                              </p:par>
                              <p:par>
                                <p:cTn id="307" presetID="1" presetClass="entr" presetSubtype="0" fill="hold" grpId="4" nodeType="withEffect">
                                  <p:stCondLst>
                                    <p:cond delay="0"/>
                                  </p:stCondLst>
                                  <p:childTnLst>
                                    <p:set>
                                      <p:cBhvr>
                                        <p:cTn id="308" dur="1" fill="hold">
                                          <p:stCondLst>
                                            <p:cond delay="0"/>
                                          </p:stCondLst>
                                        </p:cTn>
                                        <p:tgtEl>
                                          <p:spTgt spid="56"/>
                                        </p:tgtEl>
                                        <p:attrNameLst>
                                          <p:attrName>style.visibility</p:attrName>
                                        </p:attrNameLst>
                                      </p:cBhvr>
                                      <p:to>
                                        <p:strVal val="visible"/>
                                      </p:to>
                                    </p:set>
                                  </p:childTnLst>
                                </p:cTn>
                              </p:par>
                              <p:par>
                                <p:cTn id="309" presetID="1" presetClass="entr" presetSubtype="0" fill="hold" grpId="6" nodeType="withEffect">
                                  <p:stCondLst>
                                    <p:cond delay="0"/>
                                  </p:stCondLst>
                                  <p:childTnLst>
                                    <p:set>
                                      <p:cBhvr>
                                        <p:cTn id="310" dur="1" fill="hold">
                                          <p:stCondLst>
                                            <p:cond delay="0"/>
                                          </p:stCondLst>
                                        </p:cTn>
                                        <p:tgtEl>
                                          <p:spTgt spid="66"/>
                                        </p:tgtEl>
                                        <p:attrNameLst>
                                          <p:attrName>style.visibility</p:attrName>
                                        </p:attrNameLst>
                                      </p:cBhvr>
                                      <p:to>
                                        <p:strVal val="visible"/>
                                      </p:to>
                                    </p:set>
                                  </p:childTnLst>
                                </p:cTn>
                              </p:par>
                              <p:par>
                                <p:cTn id="311" presetID="1" presetClass="entr" presetSubtype="0" fill="hold" grpId="6" nodeType="withEffect">
                                  <p:stCondLst>
                                    <p:cond delay="0"/>
                                  </p:stCondLst>
                                  <p:childTnLst>
                                    <p:set>
                                      <p:cBhvr>
                                        <p:cTn id="312" dur="1" fill="hold">
                                          <p:stCondLst>
                                            <p:cond delay="0"/>
                                          </p:stCondLst>
                                        </p:cTn>
                                        <p:tgtEl>
                                          <p:spTgt spid="67"/>
                                        </p:tgtEl>
                                        <p:attrNameLst>
                                          <p:attrName>style.visibility</p:attrName>
                                        </p:attrNameLst>
                                      </p:cBhvr>
                                      <p:to>
                                        <p:strVal val="visible"/>
                                      </p:to>
                                    </p:set>
                                  </p:childTnLst>
                                </p:cTn>
                              </p:par>
                              <p:par>
                                <p:cTn id="313" presetID="1" presetClass="entr" presetSubtype="0" fill="hold" grpId="6" nodeType="withEffect">
                                  <p:stCondLst>
                                    <p:cond delay="0"/>
                                  </p:stCondLst>
                                  <p:childTnLst>
                                    <p:set>
                                      <p:cBhvr>
                                        <p:cTn id="314" dur="1" fill="hold">
                                          <p:stCondLst>
                                            <p:cond delay="0"/>
                                          </p:stCondLst>
                                        </p:cTn>
                                        <p:tgtEl>
                                          <p:spTgt spid="65"/>
                                        </p:tgtEl>
                                        <p:attrNameLst>
                                          <p:attrName>style.visibility</p:attrName>
                                        </p:attrNameLst>
                                      </p:cBhvr>
                                      <p:to>
                                        <p:strVal val="visible"/>
                                      </p:to>
                                    </p:set>
                                  </p:childTnLst>
                                </p:cTn>
                              </p:par>
                              <p:par>
                                <p:cTn id="315" presetID="1" presetClass="entr" presetSubtype="0" fill="hold" grpId="6" nodeType="withEffect">
                                  <p:stCondLst>
                                    <p:cond delay="0"/>
                                  </p:stCondLst>
                                  <p:childTnLst>
                                    <p:set>
                                      <p:cBhvr>
                                        <p:cTn id="316" dur="1" fill="hold">
                                          <p:stCondLst>
                                            <p:cond delay="0"/>
                                          </p:stCondLst>
                                        </p:cTn>
                                        <p:tgtEl>
                                          <p:spTgt spid="64"/>
                                        </p:tgtEl>
                                        <p:attrNameLst>
                                          <p:attrName>style.visibility</p:attrName>
                                        </p:attrNameLst>
                                      </p:cBhvr>
                                      <p:to>
                                        <p:strVal val="visible"/>
                                      </p:to>
                                    </p:set>
                                  </p:childTnLst>
                                </p:cTn>
                              </p:par>
                              <p:par>
                                <p:cTn id="317" presetID="1" presetClass="entr" presetSubtype="0" fill="hold" grpId="4" nodeType="withEffect">
                                  <p:stCondLst>
                                    <p:cond delay="0"/>
                                  </p:stCondLst>
                                  <p:childTnLst>
                                    <p:set>
                                      <p:cBhvr>
                                        <p:cTn id="318" dur="1" fill="hold">
                                          <p:stCondLst>
                                            <p:cond delay="0"/>
                                          </p:stCondLst>
                                        </p:cTn>
                                        <p:tgtEl>
                                          <p:spTgt spid="61"/>
                                        </p:tgtEl>
                                        <p:attrNameLst>
                                          <p:attrName>style.visibility</p:attrName>
                                        </p:attrNameLst>
                                      </p:cBhvr>
                                      <p:to>
                                        <p:strVal val="visible"/>
                                      </p:to>
                                    </p:set>
                                  </p:childTnLst>
                                </p:cTn>
                              </p:par>
                              <p:par>
                                <p:cTn id="319" presetID="1" presetClass="entr" presetSubtype="0" fill="hold" grpId="6" nodeType="withEffect">
                                  <p:stCondLst>
                                    <p:cond delay="0"/>
                                  </p:stCondLst>
                                  <p:childTnLst>
                                    <p:set>
                                      <p:cBhvr>
                                        <p:cTn id="320" dur="1" fill="hold">
                                          <p:stCondLst>
                                            <p:cond delay="0"/>
                                          </p:stCondLst>
                                        </p:cTn>
                                        <p:tgtEl>
                                          <p:spTgt spid="53"/>
                                        </p:tgtEl>
                                        <p:attrNameLst>
                                          <p:attrName>style.visibility</p:attrName>
                                        </p:attrNameLst>
                                      </p:cBhvr>
                                      <p:to>
                                        <p:strVal val="visible"/>
                                      </p:to>
                                    </p:set>
                                  </p:childTnLst>
                                </p:cTn>
                              </p:par>
                              <p:par>
                                <p:cTn id="321" presetID="1" presetClass="entr" presetSubtype="0" fill="hold" grpId="6" nodeType="withEffect">
                                  <p:stCondLst>
                                    <p:cond delay="0"/>
                                  </p:stCondLst>
                                  <p:childTnLst>
                                    <p:set>
                                      <p:cBhvr>
                                        <p:cTn id="322" dur="1" fill="hold">
                                          <p:stCondLst>
                                            <p:cond delay="0"/>
                                          </p:stCondLst>
                                        </p:cTn>
                                        <p:tgtEl>
                                          <p:spTgt spid="50"/>
                                        </p:tgtEl>
                                        <p:attrNameLst>
                                          <p:attrName>style.visibility</p:attrName>
                                        </p:attrNameLst>
                                      </p:cBhvr>
                                      <p:to>
                                        <p:strVal val="visible"/>
                                      </p:to>
                                    </p:set>
                                  </p:childTnLst>
                                </p:cTn>
                              </p:par>
                            </p:childTnLst>
                          </p:cTn>
                        </p:par>
                      </p:childTnLst>
                    </p:cTn>
                  </p:par>
                  <p:par>
                    <p:cTn id="323" fill="hold" nodeType="clickPar">
                      <p:stCondLst>
                        <p:cond delay="indefinite"/>
                      </p:stCondLst>
                      <p:childTnLst>
                        <p:par>
                          <p:cTn id="324" fill="hold" nodeType="withGroup">
                            <p:stCondLst>
                              <p:cond delay="0"/>
                            </p:stCondLst>
                            <p:childTnLst>
                              <p:par>
                                <p:cTn id="325" presetID="1" presetClass="exit" presetSubtype="0" fill="hold" grpId="0" nodeType="clickEffect">
                                  <p:stCondLst>
                                    <p:cond delay="0"/>
                                  </p:stCondLst>
                                  <p:childTnLst>
                                    <p:set>
                                      <p:cBhvr>
                                        <p:cTn id="326" dur="1" fill="hold">
                                          <p:stCondLst>
                                            <p:cond delay="0"/>
                                          </p:stCondLst>
                                        </p:cTn>
                                        <p:tgtEl>
                                          <p:spTgt spid="85"/>
                                        </p:tgtEl>
                                        <p:attrNameLst>
                                          <p:attrName>style.visibility</p:attrName>
                                        </p:attrNameLst>
                                      </p:cBhvr>
                                      <p:to>
                                        <p:strVal val="hidden"/>
                                      </p:to>
                                    </p:set>
                                  </p:childTnLst>
                                </p:cTn>
                              </p:par>
                            </p:childTnLst>
                          </p:cTn>
                        </p:par>
                      </p:childTnLst>
                    </p:cTn>
                  </p:par>
                  <p:par>
                    <p:cTn id="327" fill="hold" nodeType="clickPar">
                      <p:stCondLst>
                        <p:cond delay="indefinite"/>
                      </p:stCondLst>
                      <p:childTnLst>
                        <p:par>
                          <p:cTn id="328" fill="hold" nodeType="withGroup">
                            <p:stCondLst>
                              <p:cond delay="0"/>
                            </p:stCondLst>
                            <p:childTnLst>
                              <p:par>
                                <p:cTn id="329" presetID="1" presetClass="exit" presetSubtype="0" fill="hold" grpId="5" nodeType="clickEffect">
                                  <p:stCondLst>
                                    <p:cond delay="0"/>
                                  </p:stCondLst>
                                  <p:childTnLst>
                                    <p:set>
                                      <p:cBhvr>
                                        <p:cTn id="330" dur="1" fill="hold">
                                          <p:stCondLst>
                                            <p:cond delay="0"/>
                                          </p:stCondLst>
                                        </p:cTn>
                                        <p:tgtEl>
                                          <p:spTgt spid="58"/>
                                        </p:tgtEl>
                                        <p:attrNameLst>
                                          <p:attrName>style.visibility</p:attrName>
                                        </p:attrNameLst>
                                      </p:cBhvr>
                                      <p:to>
                                        <p:strVal val="hidden"/>
                                      </p:to>
                                    </p:set>
                                  </p:childTnLst>
                                </p:cTn>
                              </p:par>
                              <p:par>
                                <p:cTn id="331" presetID="1" presetClass="exit" presetSubtype="0" fill="hold" grpId="5" nodeType="withEffect">
                                  <p:stCondLst>
                                    <p:cond delay="0"/>
                                  </p:stCondLst>
                                  <p:childTnLst>
                                    <p:set>
                                      <p:cBhvr>
                                        <p:cTn id="332" dur="1" fill="hold">
                                          <p:stCondLst>
                                            <p:cond delay="0"/>
                                          </p:stCondLst>
                                        </p:cTn>
                                        <p:tgtEl>
                                          <p:spTgt spid="54"/>
                                        </p:tgtEl>
                                        <p:attrNameLst>
                                          <p:attrName>style.visibility</p:attrName>
                                        </p:attrNameLst>
                                      </p:cBhvr>
                                      <p:to>
                                        <p:strVal val="hidden"/>
                                      </p:to>
                                    </p:set>
                                  </p:childTnLst>
                                </p:cTn>
                              </p:par>
                              <p:par>
                                <p:cTn id="333" presetID="1" presetClass="exit" presetSubtype="0" fill="hold" grpId="5" nodeType="withEffect">
                                  <p:stCondLst>
                                    <p:cond delay="0"/>
                                  </p:stCondLst>
                                  <p:childTnLst>
                                    <p:set>
                                      <p:cBhvr>
                                        <p:cTn id="334" dur="1" fill="hold">
                                          <p:stCondLst>
                                            <p:cond delay="0"/>
                                          </p:stCondLst>
                                        </p:cTn>
                                        <p:tgtEl>
                                          <p:spTgt spid="39"/>
                                        </p:tgtEl>
                                        <p:attrNameLst>
                                          <p:attrName>style.visibility</p:attrName>
                                        </p:attrNameLst>
                                      </p:cBhvr>
                                      <p:to>
                                        <p:strVal val="hidden"/>
                                      </p:to>
                                    </p:set>
                                  </p:childTnLst>
                                </p:cTn>
                              </p:par>
                              <p:par>
                                <p:cTn id="335" presetID="1" presetClass="exit" presetSubtype="0" fill="hold" grpId="5" nodeType="withEffect">
                                  <p:stCondLst>
                                    <p:cond delay="0"/>
                                  </p:stCondLst>
                                  <p:childTnLst>
                                    <p:set>
                                      <p:cBhvr>
                                        <p:cTn id="336" dur="1" fill="hold">
                                          <p:stCondLst>
                                            <p:cond delay="0"/>
                                          </p:stCondLst>
                                        </p:cTn>
                                        <p:tgtEl>
                                          <p:spTgt spid="52"/>
                                        </p:tgtEl>
                                        <p:attrNameLst>
                                          <p:attrName>style.visibility</p:attrName>
                                        </p:attrNameLst>
                                      </p:cBhvr>
                                      <p:to>
                                        <p:strVal val="hidden"/>
                                      </p:to>
                                    </p:set>
                                  </p:childTnLst>
                                </p:cTn>
                              </p:par>
                              <p:par>
                                <p:cTn id="337" presetID="1" presetClass="exit" presetSubtype="0" fill="hold" grpId="5" nodeType="withEffect">
                                  <p:stCondLst>
                                    <p:cond delay="0"/>
                                  </p:stCondLst>
                                  <p:childTnLst>
                                    <p:set>
                                      <p:cBhvr>
                                        <p:cTn id="338" dur="1" fill="hold">
                                          <p:stCondLst>
                                            <p:cond delay="0"/>
                                          </p:stCondLst>
                                        </p:cTn>
                                        <p:tgtEl>
                                          <p:spTgt spid="55"/>
                                        </p:tgtEl>
                                        <p:attrNameLst>
                                          <p:attrName>style.visibility</p:attrName>
                                        </p:attrNameLst>
                                      </p:cBhvr>
                                      <p:to>
                                        <p:strVal val="hidden"/>
                                      </p:to>
                                    </p:set>
                                  </p:childTnLst>
                                </p:cTn>
                              </p:par>
                              <p:par>
                                <p:cTn id="339" presetID="1" presetClass="exit" presetSubtype="0" fill="hold" grpId="5" nodeType="withEffect">
                                  <p:stCondLst>
                                    <p:cond delay="0"/>
                                  </p:stCondLst>
                                  <p:childTnLst>
                                    <p:set>
                                      <p:cBhvr>
                                        <p:cTn id="340" dur="1" fill="hold">
                                          <p:stCondLst>
                                            <p:cond delay="0"/>
                                          </p:stCondLst>
                                        </p:cTn>
                                        <p:tgtEl>
                                          <p:spTgt spid="59"/>
                                        </p:tgtEl>
                                        <p:attrNameLst>
                                          <p:attrName>style.visibility</p:attrName>
                                        </p:attrNameLst>
                                      </p:cBhvr>
                                      <p:to>
                                        <p:strVal val="hidden"/>
                                      </p:to>
                                    </p:set>
                                  </p:childTnLst>
                                </p:cTn>
                              </p:par>
                              <p:par>
                                <p:cTn id="341" presetID="1" presetClass="exit" presetSubtype="0" fill="hold" grpId="5" nodeType="withEffect">
                                  <p:stCondLst>
                                    <p:cond delay="0"/>
                                  </p:stCondLst>
                                  <p:childTnLst>
                                    <p:set>
                                      <p:cBhvr>
                                        <p:cTn id="342" dur="1" fill="hold">
                                          <p:stCondLst>
                                            <p:cond delay="0"/>
                                          </p:stCondLst>
                                        </p:cTn>
                                        <p:tgtEl>
                                          <p:spTgt spid="63"/>
                                        </p:tgtEl>
                                        <p:attrNameLst>
                                          <p:attrName>style.visibility</p:attrName>
                                        </p:attrNameLst>
                                      </p:cBhvr>
                                      <p:to>
                                        <p:strVal val="hidden"/>
                                      </p:to>
                                    </p:set>
                                  </p:childTnLst>
                                </p:cTn>
                              </p:par>
                              <p:par>
                                <p:cTn id="343" presetID="1" presetClass="exit" presetSubtype="0" fill="hold" grpId="5" nodeType="withEffect">
                                  <p:stCondLst>
                                    <p:cond delay="0"/>
                                  </p:stCondLst>
                                  <p:childTnLst>
                                    <p:set>
                                      <p:cBhvr>
                                        <p:cTn id="344" dur="1" fill="hold">
                                          <p:stCondLst>
                                            <p:cond delay="0"/>
                                          </p:stCondLst>
                                        </p:cTn>
                                        <p:tgtEl>
                                          <p:spTgt spid="60"/>
                                        </p:tgtEl>
                                        <p:attrNameLst>
                                          <p:attrName>style.visibility</p:attrName>
                                        </p:attrNameLst>
                                      </p:cBhvr>
                                      <p:to>
                                        <p:strVal val="hidden"/>
                                      </p:to>
                                    </p:set>
                                  </p:childTnLst>
                                </p:cTn>
                              </p:par>
                              <p:par>
                                <p:cTn id="345" presetID="1" presetClass="exit" presetSubtype="0" fill="hold" grpId="5" nodeType="withEffect">
                                  <p:stCondLst>
                                    <p:cond delay="0"/>
                                  </p:stCondLst>
                                  <p:childTnLst>
                                    <p:set>
                                      <p:cBhvr>
                                        <p:cTn id="346" dur="1" fill="hold">
                                          <p:stCondLst>
                                            <p:cond delay="0"/>
                                          </p:stCondLst>
                                        </p:cTn>
                                        <p:tgtEl>
                                          <p:spTgt spid="56"/>
                                        </p:tgtEl>
                                        <p:attrNameLst>
                                          <p:attrName>style.visibility</p:attrName>
                                        </p:attrNameLst>
                                      </p:cBhvr>
                                      <p:to>
                                        <p:strVal val="hidden"/>
                                      </p:to>
                                    </p:set>
                                  </p:childTnLst>
                                </p:cTn>
                              </p:par>
                              <p:par>
                                <p:cTn id="347" presetID="1" presetClass="exit" presetSubtype="0" fill="hold" grpId="5" nodeType="withEffect">
                                  <p:stCondLst>
                                    <p:cond delay="0"/>
                                  </p:stCondLst>
                                  <p:childTnLst>
                                    <p:set>
                                      <p:cBhvr>
                                        <p:cTn id="348" dur="1" fill="hold">
                                          <p:stCondLst>
                                            <p:cond delay="0"/>
                                          </p:stCondLst>
                                        </p:cTn>
                                        <p:tgtEl>
                                          <p:spTgt spid="40"/>
                                        </p:tgtEl>
                                        <p:attrNameLst>
                                          <p:attrName>style.visibility</p:attrName>
                                        </p:attrNameLst>
                                      </p:cBhvr>
                                      <p:to>
                                        <p:strVal val="hidden"/>
                                      </p:to>
                                    </p:set>
                                  </p:childTnLst>
                                </p:cTn>
                              </p:par>
                              <p:par>
                                <p:cTn id="349" presetID="1" presetClass="exit" presetSubtype="0" fill="hold" grpId="5" nodeType="withEffect">
                                  <p:stCondLst>
                                    <p:cond delay="0"/>
                                  </p:stCondLst>
                                  <p:childTnLst>
                                    <p:set>
                                      <p:cBhvr>
                                        <p:cTn id="350" dur="1" fill="hold">
                                          <p:stCondLst>
                                            <p:cond delay="0"/>
                                          </p:stCondLst>
                                        </p:cTn>
                                        <p:tgtEl>
                                          <p:spTgt spid="37"/>
                                        </p:tgtEl>
                                        <p:attrNameLst>
                                          <p:attrName>style.visibility</p:attrName>
                                        </p:attrNameLst>
                                      </p:cBhvr>
                                      <p:to>
                                        <p:strVal val="hidden"/>
                                      </p:to>
                                    </p:set>
                                  </p:childTnLst>
                                </p:cTn>
                              </p:par>
                              <p:par>
                                <p:cTn id="351" presetID="1" presetClass="exit" presetSubtype="0" fill="hold" grpId="5" nodeType="withEffect">
                                  <p:stCondLst>
                                    <p:cond delay="0"/>
                                  </p:stCondLst>
                                  <p:childTnLst>
                                    <p:set>
                                      <p:cBhvr>
                                        <p:cTn id="352" dur="1" fill="hold">
                                          <p:stCondLst>
                                            <p:cond delay="0"/>
                                          </p:stCondLst>
                                        </p:cTn>
                                        <p:tgtEl>
                                          <p:spTgt spid="57"/>
                                        </p:tgtEl>
                                        <p:attrNameLst>
                                          <p:attrName>style.visibility</p:attrName>
                                        </p:attrNameLst>
                                      </p:cBhvr>
                                      <p:to>
                                        <p:strVal val="hidden"/>
                                      </p:to>
                                    </p:set>
                                  </p:childTnLst>
                                </p:cTn>
                              </p:par>
                              <p:par>
                                <p:cTn id="353" presetID="1" presetClass="exit" presetSubtype="0" fill="hold" grpId="5" nodeType="withEffect">
                                  <p:stCondLst>
                                    <p:cond delay="0"/>
                                  </p:stCondLst>
                                  <p:childTnLst>
                                    <p:set>
                                      <p:cBhvr>
                                        <p:cTn id="354" dur="1" fill="hold">
                                          <p:stCondLst>
                                            <p:cond delay="0"/>
                                          </p:stCondLst>
                                        </p:cTn>
                                        <p:tgtEl>
                                          <p:spTgt spid="61"/>
                                        </p:tgtEl>
                                        <p:attrNameLst>
                                          <p:attrName>style.visibility</p:attrName>
                                        </p:attrNameLst>
                                      </p:cBhvr>
                                      <p:to>
                                        <p:strVal val="hidden"/>
                                      </p:to>
                                    </p:set>
                                  </p:childTnLst>
                                </p:cTn>
                              </p:par>
                            </p:childTnLst>
                          </p:cTn>
                        </p:par>
                      </p:childTnLst>
                    </p:cTn>
                  </p:par>
                  <p:par>
                    <p:cTn id="355" fill="hold" nodeType="clickPar">
                      <p:stCondLst>
                        <p:cond delay="indefinite"/>
                      </p:stCondLst>
                      <p:childTnLst>
                        <p:par>
                          <p:cTn id="356" fill="hold" nodeType="withGroup">
                            <p:stCondLst>
                              <p:cond delay="0"/>
                            </p:stCondLst>
                            <p:childTnLst>
                              <p:par>
                                <p:cTn id="357" presetID="1" presetClass="exit" presetSubtype="0" fill="hold" grpId="0" nodeType="clickEffect">
                                  <p:stCondLst>
                                    <p:cond delay="0"/>
                                  </p:stCondLst>
                                  <p:childTnLst>
                                    <p:set>
                                      <p:cBhvr>
                                        <p:cTn id="358" dur="1" fill="hold">
                                          <p:stCondLst>
                                            <p:cond delay="0"/>
                                          </p:stCondLst>
                                        </p:cTn>
                                        <p:tgtEl>
                                          <p:spTgt spid="87"/>
                                        </p:tgtEl>
                                        <p:attrNameLst>
                                          <p:attrName>style.visibility</p:attrName>
                                        </p:attrNameLst>
                                      </p:cBhvr>
                                      <p:to>
                                        <p:strVal val="hidden"/>
                                      </p:to>
                                    </p:set>
                                  </p:childTnLst>
                                </p:cTn>
                              </p:par>
                              <p:par>
                                <p:cTn id="359" presetID="1" presetClass="exit" presetSubtype="0" fill="hold" grpId="0" nodeType="withEffect">
                                  <p:stCondLst>
                                    <p:cond delay="0"/>
                                  </p:stCondLst>
                                  <p:childTnLst>
                                    <p:set>
                                      <p:cBhvr>
                                        <p:cTn id="360" dur="1" fill="hold">
                                          <p:stCondLst>
                                            <p:cond delay="0"/>
                                          </p:stCondLst>
                                        </p:cTn>
                                        <p:tgtEl>
                                          <p:spTgt spid="86"/>
                                        </p:tgtEl>
                                        <p:attrNameLst>
                                          <p:attrName>style.visibility</p:attrName>
                                        </p:attrNameLst>
                                      </p:cBhvr>
                                      <p:to>
                                        <p:strVal val="hidden"/>
                                      </p:to>
                                    </p:set>
                                  </p:childTnLst>
                                </p:cTn>
                              </p:par>
                            </p:childTnLst>
                          </p:cTn>
                        </p:par>
                      </p:childTnLst>
                    </p:cTn>
                  </p:par>
                  <p:par>
                    <p:cTn id="361" fill="hold" nodeType="clickPar">
                      <p:stCondLst>
                        <p:cond delay="indefinite"/>
                      </p:stCondLst>
                      <p:childTnLst>
                        <p:par>
                          <p:cTn id="362" fill="hold" nodeType="withGroup">
                            <p:stCondLst>
                              <p:cond delay="0"/>
                            </p:stCondLst>
                            <p:childTnLst>
                              <p:par>
                                <p:cTn id="363" presetID="1" presetClass="entr" presetSubtype="0" fill="hold" grpId="6" nodeType="clickEffect">
                                  <p:stCondLst>
                                    <p:cond delay="0"/>
                                  </p:stCondLst>
                                  <p:childTnLst>
                                    <p:set>
                                      <p:cBhvr>
                                        <p:cTn id="364" dur="1" fill="hold">
                                          <p:stCondLst>
                                            <p:cond delay="0"/>
                                          </p:stCondLst>
                                        </p:cTn>
                                        <p:tgtEl>
                                          <p:spTgt spid="58"/>
                                        </p:tgtEl>
                                        <p:attrNameLst>
                                          <p:attrName>style.visibility</p:attrName>
                                        </p:attrNameLst>
                                      </p:cBhvr>
                                      <p:to>
                                        <p:strVal val="visible"/>
                                      </p:to>
                                    </p:set>
                                  </p:childTnLst>
                                </p:cTn>
                              </p:par>
                              <p:par>
                                <p:cTn id="365" presetID="1" presetClass="entr" presetSubtype="0" fill="hold" grpId="6" nodeType="withEffect">
                                  <p:stCondLst>
                                    <p:cond delay="0"/>
                                  </p:stCondLst>
                                  <p:childTnLst>
                                    <p:set>
                                      <p:cBhvr>
                                        <p:cTn id="366" dur="1" fill="hold">
                                          <p:stCondLst>
                                            <p:cond delay="0"/>
                                          </p:stCondLst>
                                        </p:cTn>
                                        <p:tgtEl>
                                          <p:spTgt spid="54"/>
                                        </p:tgtEl>
                                        <p:attrNameLst>
                                          <p:attrName>style.visibility</p:attrName>
                                        </p:attrNameLst>
                                      </p:cBhvr>
                                      <p:to>
                                        <p:strVal val="visible"/>
                                      </p:to>
                                    </p:set>
                                  </p:childTnLst>
                                </p:cTn>
                              </p:par>
                              <p:par>
                                <p:cTn id="367" presetID="1" presetClass="entr" presetSubtype="0" fill="hold" grpId="6" nodeType="withEffect">
                                  <p:stCondLst>
                                    <p:cond delay="0"/>
                                  </p:stCondLst>
                                  <p:childTnLst>
                                    <p:set>
                                      <p:cBhvr>
                                        <p:cTn id="368" dur="1" fill="hold">
                                          <p:stCondLst>
                                            <p:cond delay="0"/>
                                          </p:stCondLst>
                                        </p:cTn>
                                        <p:tgtEl>
                                          <p:spTgt spid="39"/>
                                        </p:tgtEl>
                                        <p:attrNameLst>
                                          <p:attrName>style.visibility</p:attrName>
                                        </p:attrNameLst>
                                      </p:cBhvr>
                                      <p:to>
                                        <p:strVal val="visible"/>
                                      </p:to>
                                    </p:set>
                                  </p:childTnLst>
                                </p:cTn>
                              </p:par>
                              <p:par>
                                <p:cTn id="369" presetID="1" presetClass="entr" presetSubtype="0" fill="hold" grpId="6" nodeType="withEffect">
                                  <p:stCondLst>
                                    <p:cond delay="0"/>
                                  </p:stCondLst>
                                  <p:childTnLst>
                                    <p:set>
                                      <p:cBhvr>
                                        <p:cTn id="370" dur="1" fill="hold">
                                          <p:stCondLst>
                                            <p:cond delay="0"/>
                                          </p:stCondLst>
                                        </p:cTn>
                                        <p:tgtEl>
                                          <p:spTgt spid="52"/>
                                        </p:tgtEl>
                                        <p:attrNameLst>
                                          <p:attrName>style.visibility</p:attrName>
                                        </p:attrNameLst>
                                      </p:cBhvr>
                                      <p:to>
                                        <p:strVal val="visible"/>
                                      </p:to>
                                    </p:set>
                                  </p:childTnLst>
                                </p:cTn>
                              </p:par>
                              <p:par>
                                <p:cTn id="371" presetID="1" presetClass="entr" presetSubtype="0" fill="hold" grpId="6" nodeType="withEffect">
                                  <p:stCondLst>
                                    <p:cond delay="0"/>
                                  </p:stCondLst>
                                  <p:childTnLst>
                                    <p:set>
                                      <p:cBhvr>
                                        <p:cTn id="372" dur="1" fill="hold">
                                          <p:stCondLst>
                                            <p:cond delay="0"/>
                                          </p:stCondLst>
                                        </p:cTn>
                                        <p:tgtEl>
                                          <p:spTgt spid="55"/>
                                        </p:tgtEl>
                                        <p:attrNameLst>
                                          <p:attrName>style.visibility</p:attrName>
                                        </p:attrNameLst>
                                      </p:cBhvr>
                                      <p:to>
                                        <p:strVal val="visible"/>
                                      </p:to>
                                    </p:set>
                                  </p:childTnLst>
                                </p:cTn>
                              </p:par>
                              <p:par>
                                <p:cTn id="373" presetID="1" presetClass="entr" presetSubtype="0" fill="hold" grpId="6" nodeType="withEffect">
                                  <p:stCondLst>
                                    <p:cond delay="0"/>
                                  </p:stCondLst>
                                  <p:childTnLst>
                                    <p:set>
                                      <p:cBhvr>
                                        <p:cTn id="374" dur="1" fill="hold">
                                          <p:stCondLst>
                                            <p:cond delay="0"/>
                                          </p:stCondLst>
                                        </p:cTn>
                                        <p:tgtEl>
                                          <p:spTgt spid="59"/>
                                        </p:tgtEl>
                                        <p:attrNameLst>
                                          <p:attrName>style.visibility</p:attrName>
                                        </p:attrNameLst>
                                      </p:cBhvr>
                                      <p:to>
                                        <p:strVal val="visible"/>
                                      </p:to>
                                    </p:set>
                                  </p:childTnLst>
                                </p:cTn>
                              </p:par>
                              <p:par>
                                <p:cTn id="375" presetID="1" presetClass="entr" presetSubtype="0" fill="hold" grpId="6" nodeType="withEffect">
                                  <p:stCondLst>
                                    <p:cond delay="0"/>
                                  </p:stCondLst>
                                  <p:childTnLst>
                                    <p:set>
                                      <p:cBhvr>
                                        <p:cTn id="376" dur="1" fill="hold">
                                          <p:stCondLst>
                                            <p:cond delay="0"/>
                                          </p:stCondLst>
                                        </p:cTn>
                                        <p:tgtEl>
                                          <p:spTgt spid="63"/>
                                        </p:tgtEl>
                                        <p:attrNameLst>
                                          <p:attrName>style.visibility</p:attrName>
                                        </p:attrNameLst>
                                      </p:cBhvr>
                                      <p:to>
                                        <p:strVal val="visible"/>
                                      </p:to>
                                    </p:set>
                                  </p:childTnLst>
                                </p:cTn>
                              </p:par>
                              <p:par>
                                <p:cTn id="377" presetID="1" presetClass="entr" presetSubtype="0" fill="hold" grpId="6" nodeType="withEffect">
                                  <p:stCondLst>
                                    <p:cond delay="0"/>
                                  </p:stCondLst>
                                  <p:childTnLst>
                                    <p:set>
                                      <p:cBhvr>
                                        <p:cTn id="378" dur="1" fill="hold">
                                          <p:stCondLst>
                                            <p:cond delay="0"/>
                                          </p:stCondLst>
                                        </p:cTn>
                                        <p:tgtEl>
                                          <p:spTgt spid="60"/>
                                        </p:tgtEl>
                                        <p:attrNameLst>
                                          <p:attrName>style.visibility</p:attrName>
                                        </p:attrNameLst>
                                      </p:cBhvr>
                                      <p:to>
                                        <p:strVal val="visible"/>
                                      </p:to>
                                    </p:set>
                                  </p:childTnLst>
                                </p:cTn>
                              </p:par>
                              <p:par>
                                <p:cTn id="379" presetID="1" presetClass="entr" presetSubtype="0" fill="hold" grpId="6" nodeType="withEffect">
                                  <p:stCondLst>
                                    <p:cond delay="0"/>
                                  </p:stCondLst>
                                  <p:childTnLst>
                                    <p:set>
                                      <p:cBhvr>
                                        <p:cTn id="380" dur="1" fill="hold">
                                          <p:stCondLst>
                                            <p:cond delay="0"/>
                                          </p:stCondLst>
                                        </p:cTn>
                                        <p:tgtEl>
                                          <p:spTgt spid="56"/>
                                        </p:tgtEl>
                                        <p:attrNameLst>
                                          <p:attrName>style.visibility</p:attrName>
                                        </p:attrNameLst>
                                      </p:cBhvr>
                                      <p:to>
                                        <p:strVal val="visible"/>
                                      </p:to>
                                    </p:set>
                                  </p:childTnLst>
                                </p:cTn>
                              </p:par>
                              <p:par>
                                <p:cTn id="381" presetID="1" presetClass="entr" presetSubtype="0" fill="hold" grpId="6" nodeType="withEffect">
                                  <p:stCondLst>
                                    <p:cond delay="0"/>
                                  </p:stCondLst>
                                  <p:childTnLst>
                                    <p:set>
                                      <p:cBhvr>
                                        <p:cTn id="382" dur="1" fill="hold">
                                          <p:stCondLst>
                                            <p:cond delay="0"/>
                                          </p:stCondLst>
                                        </p:cTn>
                                        <p:tgtEl>
                                          <p:spTgt spid="40"/>
                                        </p:tgtEl>
                                        <p:attrNameLst>
                                          <p:attrName>style.visibility</p:attrName>
                                        </p:attrNameLst>
                                      </p:cBhvr>
                                      <p:to>
                                        <p:strVal val="visible"/>
                                      </p:to>
                                    </p:set>
                                  </p:childTnLst>
                                </p:cTn>
                              </p:par>
                              <p:par>
                                <p:cTn id="383" presetID="1" presetClass="entr" presetSubtype="0" fill="hold" grpId="6" nodeType="withEffect">
                                  <p:stCondLst>
                                    <p:cond delay="0"/>
                                  </p:stCondLst>
                                  <p:childTnLst>
                                    <p:set>
                                      <p:cBhvr>
                                        <p:cTn id="384" dur="1" fill="hold">
                                          <p:stCondLst>
                                            <p:cond delay="0"/>
                                          </p:stCondLst>
                                        </p:cTn>
                                        <p:tgtEl>
                                          <p:spTgt spid="37"/>
                                        </p:tgtEl>
                                        <p:attrNameLst>
                                          <p:attrName>style.visibility</p:attrName>
                                        </p:attrNameLst>
                                      </p:cBhvr>
                                      <p:to>
                                        <p:strVal val="visible"/>
                                      </p:to>
                                    </p:set>
                                  </p:childTnLst>
                                </p:cTn>
                              </p:par>
                              <p:par>
                                <p:cTn id="385" presetID="1" presetClass="entr" presetSubtype="0" fill="hold" grpId="6" nodeType="withEffect">
                                  <p:stCondLst>
                                    <p:cond delay="0"/>
                                  </p:stCondLst>
                                  <p:childTnLst>
                                    <p:set>
                                      <p:cBhvr>
                                        <p:cTn id="386" dur="1" fill="hold">
                                          <p:stCondLst>
                                            <p:cond delay="0"/>
                                          </p:stCondLst>
                                        </p:cTn>
                                        <p:tgtEl>
                                          <p:spTgt spid="57"/>
                                        </p:tgtEl>
                                        <p:attrNameLst>
                                          <p:attrName>style.visibility</p:attrName>
                                        </p:attrNameLst>
                                      </p:cBhvr>
                                      <p:to>
                                        <p:strVal val="visible"/>
                                      </p:to>
                                    </p:set>
                                  </p:childTnLst>
                                </p:cTn>
                              </p:par>
                              <p:par>
                                <p:cTn id="387" presetID="1" presetClass="entr" presetSubtype="0" fill="hold" grpId="6" nodeType="withEffect">
                                  <p:stCondLst>
                                    <p:cond delay="0"/>
                                  </p:stCondLst>
                                  <p:childTnLst>
                                    <p:set>
                                      <p:cBhvr>
                                        <p:cTn id="388" dur="1" fill="hold">
                                          <p:stCondLst>
                                            <p:cond delay="0"/>
                                          </p:stCondLst>
                                        </p:cTn>
                                        <p:tgtEl>
                                          <p:spTgt spid="61"/>
                                        </p:tgtEl>
                                        <p:attrNameLst>
                                          <p:attrName>style.visibility</p:attrName>
                                        </p:attrNameLst>
                                      </p:cBhvr>
                                      <p:to>
                                        <p:strVal val="visible"/>
                                      </p:to>
                                    </p:set>
                                  </p:childTnLst>
                                </p:cTn>
                              </p:par>
                            </p:childTnLst>
                          </p:cTn>
                        </p:par>
                      </p:childTnLst>
                    </p:cTn>
                  </p:par>
                  <p:par>
                    <p:cTn id="389" fill="hold" nodeType="clickPar">
                      <p:stCondLst>
                        <p:cond delay="indefinite"/>
                      </p:stCondLst>
                      <p:childTnLst>
                        <p:par>
                          <p:cTn id="390" fill="hold" nodeType="withGroup">
                            <p:stCondLst>
                              <p:cond delay="0"/>
                            </p:stCondLst>
                            <p:childTnLst>
                              <p:par>
                                <p:cTn id="391" presetID="1" presetClass="entr" presetSubtype="0" fill="hold" grpId="0" nodeType="clickEffect">
                                  <p:stCondLst>
                                    <p:cond delay="0"/>
                                  </p:stCondLst>
                                  <p:childTnLst>
                                    <p:set>
                                      <p:cBhvr>
                                        <p:cTn id="39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37" grpId="3" animBg="1"/>
      <p:bldP spid="37" grpId="4" animBg="1"/>
      <p:bldP spid="37" grpId="5" animBg="1"/>
      <p:bldP spid="37" grpId="6" animBg="1"/>
      <p:bldP spid="38" grpId="0" animBg="1"/>
      <p:bldP spid="38" grpId="1" animBg="1"/>
      <p:bldP spid="38" grpId="2" animBg="1"/>
      <p:bldP spid="38" grpId="3" animBg="1"/>
      <p:bldP spid="38" grpId="4" animBg="1"/>
      <p:bldP spid="38" grpId="5" animBg="1"/>
      <p:bldP spid="38" grpId="6" animBg="1"/>
      <p:bldP spid="39" grpId="0" animBg="1"/>
      <p:bldP spid="39" grpId="1" animBg="1"/>
      <p:bldP spid="39" grpId="2" animBg="1"/>
      <p:bldP spid="39" grpId="3" animBg="1"/>
      <p:bldP spid="39" grpId="4" animBg="1"/>
      <p:bldP spid="39" grpId="5" animBg="1"/>
      <p:bldP spid="39" grpId="6" animBg="1"/>
      <p:bldP spid="40" grpId="0" animBg="1"/>
      <p:bldP spid="40" grpId="1" animBg="1"/>
      <p:bldP spid="40" grpId="2" animBg="1"/>
      <p:bldP spid="40" grpId="3" animBg="1"/>
      <p:bldP spid="40" grpId="4" animBg="1"/>
      <p:bldP spid="40" grpId="5" animBg="1"/>
      <p:bldP spid="40" grpId="6" animBg="1"/>
      <p:bldP spid="42" grpId="0" animBg="1"/>
      <p:bldP spid="43" grpId="0"/>
      <p:bldP spid="44" grpId="0" animBg="1"/>
      <p:bldP spid="45" grpId="0"/>
      <p:bldP spid="46" grpId="0" animBg="1"/>
      <p:bldP spid="47" grpId="0"/>
      <p:bldP spid="48" grpId="0" animBg="1"/>
      <p:bldP spid="49" grpId="0"/>
      <p:bldP spid="50" grpId="0" animBg="1"/>
      <p:bldP spid="50" grpId="1" animBg="1"/>
      <p:bldP spid="50" grpId="2" animBg="1"/>
      <p:bldP spid="50" grpId="3" animBg="1"/>
      <p:bldP spid="50" grpId="4" animBg="1"/>
      <p:bldP spid="50" grpId="5" animBg="1"/>
      <p:bldP spid="50" grpId="6" animBg="1"/>
      <p:bldP spid="51" grpId="0" animBg="1"/>
      <p:bldP spid="51" grpId="1" animBg="1"/>
      <p:bldP spid="51" grpId="2" animBg="1"/>
      <p:bldP spid="51" grpId="3" animBg="1"/>
      <p:bldP spid="51" grpId="4" animBg="1"/>
      <p:bldP spid="51" grpId="5" animBg="1"/>
      <p:bldP spid="51" grpId="6" animBg="1"/>
      <p:bldP spid="52" grpId="0" animBg="1"/>
      <p:bldP spid="52" grpId="1" animBg="1"/>
      <p:bldP spid="52" grpId="2" animBg="1"/>
      <p:bldP spid="52" grpId="3" animBg="1"/>
      <p:bldP spid="52" grpId="4" animBg="1"/>
      <p:bldP spid="52" grpId="5" animBg="1"/>
      <p:bldP spid="52" grpId="6" animBg="1"/>
      <p:bldP spid="53" grpId="0" animBg="1"/>
      <p:bldP spid="53" grpId="1" animBg="1"/>
      <p:bldP spid="53" grpId="2" animBg="1"/>
      <p:bldP spid="53" grpId="3" animBg="1"/>
      <p:bldP spid="53" grpId="4" animBg="1"/>
      <p:bldP spid="53" grpId="5" animBg="1"/>
      <p:bldP spid="53" grpId="6" animBg="1"/>
      <p:bldP spid="54" grpId="0" animBg="1"/>
      <p:bldP spid="54" grpId="1" animBg="1"/>
      <p:bldP spid="54" grpId="2" animBg="1"/>
      <p:bldP spid="54" grpId="3" animBg="1"/>
      <p:bldP spid="54" grpId="4" animBg="1"/>
      <p:bldP spid="54" grpId="5" animBg="1"/>
      <p:bldP spid="54" grpId="6" animBg="1"/>
      <p:bldP spid="55" grpId="0" animBg="1"/>
      <p:bldP spid="55" grpId="1" animBg="1"/>
      <p:bldP spid="55" grpId="2" animBg="1"/>
      <p:bldP spid="55" grpId="3" animBg="1"/>
      <p:bldP spid="55" grpId="4" animBg="1"/>
      <p:bldP spid="55" grpId="5" animBg="1"/>
      <p:bldP spid="55" grpId="6" animBg="1"/>
      <p:bldP spid="56" grpId="0" animBg="1"/>
      <p:bldP spid="56" grpId="1" animBg="1"/>
      <p:bldP spid="56" grpId="2" animBg="1"/>
      <p:bldP spid="56" grpId="3" animBg="1"/>
      <p:bldP spid="56" grpId="4" animBg="1"/>
      <p:bldP spid="56" grpId="5" animBg="1"/>
      <p:bldP spid="56" grpId="6" animBg="1"/>
      <p:bldP spid="57" grpId="0" animBg="1"/>
      <p:bldP spid="57" grpId="1" animBg="1"/>
      <p:bldP spid="57" grpId="2" animBg="1"/>
      <p:bldP spid="57" grpId="3" animBg="1"/>
      <p:bldP spid="57" grpId="4" animBg="1"/>
      <p:bldP spid="57" grpId="5" animBg="1"/>
      <p:bldP spid="57" grpId="6" animBg="1"/>
      <p:bldP spid="58" grpId="0" animBg="1"/>
      <p:bldP spid="58" grpId="1" animBg="1"/>
      <p:bldP spid="58" grpId="2" animBg="1"/>
      <p:bldP spid="58" grpId="3" animBg="1"/>
      <p:bldP spid="58" grpId="4" animBg="1"/>
      <p:bldP spid="58" grpId="5" animBg="1"/>
      <p:bldP spid="58" grpId="6" animBg="1"/>
      <p:bldP spid="59" grpId="0" animBg="1"/>
      <p:bldP spid="59" grpId="1" animBg="1"/>
      <p:bldP spid="59" grpId="2" animBg="1"/>
      <p:bldP spid="59" grpId="3" animBg="1"/>
      <p:bldP spid="59" grpId="4" animBg="1"/>
      <p:bldP spid="59" grpId="5" animBg="1"/>
      <p:bldP spid="59" grpId="6" animBg="1"/>
      <p:bldP spid="60" grpId="0" animBg="1"/>
      <p:bldP spid="60" grpId="1" animBg="1"/>
      <p:bldP spid="60" grpId="2" animBg="1"/>
      <p:bldP spid="60" grpId="3" animBg="1"/>
      <p:bldP spid="60" grpId="4" animBg="1"/>
      <p:bldP spid="60" grpId="5" animBg="1"/>
      <p:bldP spid="60" grpId="6" animBg="1"/>
      <p:bldP spid="61" grpId="0" animBg="1"/>
      <p:bldP spid="61" grpId="1" animBg="1"/>
      <p:bldP spid="61" grpId="2" animBg="1"/>
      <p:bldP spid="61" grpId="3" animBg="1"/>
      <p:bldP spid="61" grpId="4" animBg="1"/>
      <p:bldP spid="61" grpId="5" animBg="1"/>
      <p:bldP spid="61" grpId="6" animBg="1"/>
      <p:bldP spid="62" grpId="0" animBg="1"/>
      <p:bldP spid="62" grpId="1" animBg="1"/>
      <p:bldP spid="62" grpId="2" animBg="1"/>
      <p:bldP spid="62" grpId="3" animBg="1"/>
      <p:bldP spid="62" grpId="4" animBg="1"/>
      <p:bldP spid="62" grpId="5" animBg="1"/>
      <p:bldP spid="62" grpId="6" animBg="1"/>
      <p:bldP spid="63" grpId="0" animBg="1"/>
      <p:bldP spid="63" grpId="1" animBg="1"/>
      <p:bldP spid="63" grpId="2" animBg="1"/>
      <p:bldP spid="63" grpId="3" animBg="1"/>
      <p:bldP spid="63" grpId="4" animBg="1"/>
      <p:bldP spid="63" grpId="5" animBg="1"/>
      <p:bldP spid="63" grpId="6" animBg="1"/>
      <p:bldP spid="64" grpId="0" animBg="1"/>
      <p:bldP spid="64" grpId="1" animBg="1"/>
      <p:bldP spid="64" grpId="2" animBg="1"/>
      <p:bldP spid="64" grpId="3" animBg="1"/>
      <p:bldP spid="64" grpId="4" animBg="1"/>
      <p:bldP spid="64" grpId="5" animBg="1"/>
      <p:bldP spid="64" grpId="6" animBg="1"/>
      <p:bldP spid="65" grpId="0" animBg="1"/>
      <p:bldP spid="65" grpId="1" animBg="1"/>
      <p:bldP spid="65" grpId="2" animBg="1"/>
      <p:bldP spid="65" grpId="3" animBg="1"/>
      <p:bldP spid="65" grpId="4" animBg="1"/>
      <p:bldP spid="65" grpId="5" animBg="1"/>
      <p:bldP spid="65" grpId="6" animBg="1"/>
      <p:bldP spid="66" grpId="0" animBg="1"/>
      <p:bldP spid="66" grpId="1" animBg="1"/>
      <p:bldP spid="66" grpId="2" animBg="1"/>
      <p:bldP spid="66" grpId="3" animBg="1"/>
      <p:bldP spid="66" grpId="4" animBg="1"/>
      <p:bldP spid="66" grpId="5" animBg="1"/>
      <p:bldP spid="66" grpId="6" animBg="1"/>
      <p:bldP spid="67" grpId="0" animBg="1"/>
      <p:bldP spid="67" grpId="1" animBg="1"/>
      <p:bldP spid="67" grpId="2" animBg="1"/>
      <p:bldP spid="67" grpId="3" animBg="1"/>
      <p:bldP spid="67" grpId="4" animBg="1"/>
      <p:bldP spid="67" grpId="5" animBg="1"/>
      <p:bldP spid="67" grpId="6" animBg="1"/>
      <p:bldP spid="74" grpId="0"/>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p:cNvSpPr txBox="1">
            <a:spLocks noChangeArrowheads="1"/>
          </p:cNvSpPr>
          <p:nvPr/>
        </p:nvSpPr>
        <p:spPr bwMode="auto">
          <a:xfrm>
            <a:off x="4000504" y="10017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7</a:t>
            </a:r>
          </a:p>
        </p:txBody>
      </p:sp>
      <p:sp>
        <p:nvSpPr>
          <p:cNvPr id="83" name="TextBox 82"/>
          <p:cNvSpPr txBox="1">
            <a:spLocks noChangeArrowheads="1"/>
          </p:cNvSpPr>
          <p:nvPr/>
        </p:nvSpPr>
        <p:spPr bwMode="auto">
          <a:xfrm>
            <a:off x="4000504" y="16875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5</a:t>
            </a:r>
          </a:p>
        </p:txBody>
      </p:sp>
      <p:sp>
        <p:nvSpPr>
          <p:cNvPr id="81" name="TextBox 80"/>
          <p:cNvSpPr txBox="1">
            <a:spLocks noChangeArrowheads="1"/>
          </p:cNvSpPr>
          <p:nvPr/>
        </p:nvSpPr>
        <p:spPr bwMode="auto">
          <a:xfrm>
            <a:off x="4000500" y="2373313"/>
            <a:ext cx="31273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3</a:t>
            </a:r>
          </a:p>
        </p:txBody>
      </p:sp>
      <p:sp>
        <p:nvSpPr>
          <p:cNvPr id="25605" name="Title 1"/>
          <p:cNvSpPr>
            <a:spLocks noGrp="1"/>
          </p:cNvSpPr>
          <p:nvPr>
            <p:ph type="title"/>
          </p:nvPr>
        </p:nvSpPr>
        <p:spPr/>
        <p:txBody>
          <a:bodyPr/>
          <a:lstStyle/>
          <a:p>
            <a:pPr eaLnBrk="1" hangingPunct="1"/>
            <a:r>
              <a:rPr lang="en-US">
                <a:latin typeface="Garamond" charset="0"/>
              </a:rPr>
              <a:t>Example Within-Batch Scheduling Order</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CF5655E-BAAA-3C40-AAF0-8ECE2831716D}" type="slidenum">
              <a:rPr lang="en-US">
                <a:solidFill>
                  <a:srgbClr val="000000"/>
                </a:solidFill>
                <a:latin typeface="Garamond" charset="0"/>
              </a:rPr>
              <a:pPr eaLnBrk="1" hangingPunct="1"/>
              <a:t>49</a:t>
            </a:fld>
            <a:endParaRPr lang="en-US">
              <a:solidFill>
                <a:srgbClr val="000000"/>
              </a:solidFill>
              <a:latin typeface="Garamond" charset="0"/>
            </a:endParaRPr>
          </a:p>
        </p:txBody>
      </p:sp>
      <p:sp>
        <p:nvSpPr>
          <p:cNvPr id="24580" name="Rectangle 4"/>
          <p:cNvSpPr>
            <a:spLocks noChangeArrowheads="1"/>
          </p:cNvSpPr>
          <p:nvPr/>
        </p:nvSpPr>
        <p:spPr bwMode="auto">
          <a:xfrm>
            <a:off x="2343150" y="31178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6" name="Rectangle 5"/>
          <p:cNvSpPr/>
          <p:nvPr/>
        </p:nvSpPr>
        <p:spPr bwMode="auto">
          <a:xfrm>
            <a:off x="1428750" y="31178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24582" name="Rectangle 6"/>
          <p:cNvSpPr>
            <a:spLocks noChangeArrowheads="1"/>
          </p:cNvSpPr>
          <p:nvPr/>
        </p:nvSpPr>
        <p:spPr bwMode="auto">
          <a:xfrm>
            <a:off x="514350" y="31178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24583" name="Rectangle 7"/>
          <p:cNvSpPr>
            <a:spLocks noChangeArrowheads="1"/>
          </p:cNvSpPr>
          <p:nvPr/>
        </p:nvSpPr>
        <p:spPr bwMode="auto">
          <a:xfrm>
            <a:off x="2343150" y="277495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25611" name="Rectangle 3"/>
          <p:cNvSpPr>
            <a:spLocks noChangeArrowheads="1"/>
          </p:cNvSpPr>
          <p:nvPr/>
        </p:nvSpPr>
        <p:spPr bwMode="auto">
          <a:xfrm>
            <a:off x="5143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25612" name="Text Box 80"/>
          <p:cNvSpPr txBox="1">
            <a:spLocks noChangeArrowheads="1"/>
          </p:cNvSpPr>
          <p:nvPr/>
        </p:nvSpPr>
        <p:spPr bwMode="auto">
          <a:xfrm>
            <a:off x="487368"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0</a:t>
            </a:r>
          </a:p>
        </p:txBody>
      </p:sp>
      <p:sp>
        <p:nvSpPr>
          <p:cNvPr id="25613" name="Rectangle 3"/>
          <p:cNvSpPr>
            <a:spLocks noChangeArrowheads="1"/>
          </p:cNvSpPr>
          <p:nvPr/>
        </p:nvSpPr>
        <p:spPr bwMode="auto">
          <a:xfrm>
            <a:off x="14287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25614" name="Text Box 80"/>
          <p:cNvSpPr txBox="1">
            <a:spLocks noChangeArrowheads="1"/>
          </p:cNvSpPr>
          <p:nvPr/>
        </p:nvSpPr>
        <p:spPr bwMode="auto">
          <a:xfrm>
            <a:off x="1428755" y="3730625"/>
            <a:ext cx="823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1</a:t>
            </a:r>
          </a:p>
        </p:txBody>
      </p:sp>
      <p:sp>
        <p:nvSpPr>
          <p:cNvPr id="25615" name="Rectangle 3"/>
          <p:cNvSpPr>
            <a:spLocks noChangeArrowheads="1"/>
          </p:cNvSpPr>
          <p:nvPr/>
        </p:nvSpPr>
        <p:spPr bwMode="auto">
          <a:xfrm>
            <a:off x="23431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25616" name="Text Box 80"/>
          <p:cNvSpPr txBox="1">
            <a:spLocks noChangeArrowheads="1"/>
          </p:cNvSpPr>
          <p:nvPr/>
        </p:nvSpPr>
        <p:spPr bwMode="auto">
          <a:xfrm>
            <a:off x="2316168"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2</a:t>
            </a:r>
          </a:p>
        </p:txBody>
      </p:sp>
      <p:sp>
        <p:nvSpPr>
          <p:cNvPr id="25617" name="Rectangle 3"/>
          <p:cNvSpPr>
            <a:spLocks noChangeArrowheads="1"/>
          </p:cNvSpPr>
          <p:nvPr/>
        </p:nvSpPr>
        <p:spPr bwMode="auto">
          <a:xfrm>
            <a:off x="32575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25618" name="Text Box 80"/>
          <p:cNvSpPr txBox="1">
            <a:spLocks noChangeArrowheads="1"/>
          </p:cNvSpPr>
          <p:nvPr/>
        </p:nvSpPr>
        <p:spPr bwMode="auto">
          <a:xfrm>
            <a:off x="3257555"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3</a:t>
            </a:r>
          </a:p>
        </p:txBody>
      </p:sp>
      <p:sp>
        <p:nvSpPr>
          <p:cNvPr id="17" name="Rectangle 16"/>
          <p:cNvSpPr/>
          <p:nvPr/>
        </p:nvSpPr>
        <p:spPr bwMode="auto">
          <a:xfrm>
            <a:off x="3257550" y="31178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18" name="Rectangle 17"/>
          <p:cNvSpPr/>
          <p:nvPr/>
        </p:nvSpPr>
        <p:spPr bwMode="auto">
          <a:xfrm>
            <a:off x="514350" y="27749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24594" name="Rectangle 18"/>
          <p:cNvSpPr>
            <a:spLocks noChangeArrowheads="1"/>
          </p:cNvSpPr>
          <p:nvPr/>
        </p:nvSpPr>
        <p:spPr bwMode="auto">
          <a:xfrm>
            <a:off x="1428750" y="27749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20" name="Rectangle 19"/>
          <p:cNvSpPr/>
          <p:nvPr/>
        </p:nvSpPr>
        <p:spPr bwMode="auto">
          <a:xfrm>
            <a:off x="3257550" y="27749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24596" name="Rectangle 20"/>
          <p:cNvSpPr>
            <a:spLocks noChangeArrowheads="1"/>
          </p:cNvSpPr>
          <p:nvPr/>
        </p:nvSpPr>
        <p:spPr bwMode="auto">
          <a:xfrm>
            <a:off x="514350" y="24320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24597" name="Rectangle 21"/>
          <p:cNvSpPr>
            <a:spLocks noChangeArrowheads="1"/>
          </p:cNvSpPr>
          <p:nvPr/>
        </p:nvSpPr>
        <p:spPr bwMode="auto">
          <a:xfrm>
            <a:off x="1428750" y="24320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24598" name="Rectangle 22"/>
          <p:cNvSpPr>
            <a:spLocks noChangeArrowheads="1"/>
          </p:cNvSpPr>
          <p:nvPr/>
        </p:nvSpPr>
        <p:spPr bwMode="auto">
          <a:xfrm>
            <a:off x="2343150" y="24320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24599" name="Rectangle 23"/>
          <p:cNvSpPr>
            <a:spLocks noChangeArrowheads="1"/>
          </p:cNvSpPr>
          <p:nvPr/>
        </p:nvSpPr>
        <p:spPr bwMode="auto">
          <a:xfrm>
            <a:off x="3257550" y="24320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24600" name="Rectangle 24"/>
          <p:cNvSpPr>
            <a:spLocks noChangeArrowheads="1"/>
          </p:cNvSpPr>
          <p:nvPr/>
        </p:nvSpPr>
        <p:spPr bwMode="auto">
          <a:xfrm>
            <a:off x="514350" y="20891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24601" name="Rectangle 25"/>
          <p:cNvSpPr>
            <a:spLocks noChangeArrowheads="1"/>
          </p:cNvSpPr>
          <p:nvPr/>
        </p:nvSpPr>
        <p:spPr bwMode="auto">
          <a:xfrm>
            <a:off x="1428750" y="208915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24602" name="Rectangle 26"/>
          <p:cNvSpPr>
            <a:spLocks noChangeArrowheads="1"/>
          </p:cNvSpPr>
          <p:nvPr/>
        </p:nvSpPr>
        <p:spPr bwMode="auto">
          <a:xfrm>
            <a:off x="2343150" y="20891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24603" name="Rectangle 27"/>
          <p:cNvSpPr>
            <a:spLocks noChangeArrowheads="1"/>
          </p:cNvSpPr>
          <p:nvPr/>
        </p:nvSpPr>
        <p:spPr bwMode="auto">
          <a:xfrm>
            <a:off x="3257550" y="208915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29" name="Rectangle 28"/>
          <p:cNvSpPr/>
          <p:nvPr/>
        </p:nvSpPr>
        <p:spPr bwMode="auto">
          <a:xfrm>
            <a:off x="5143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24605" name="Rectangle 29"/>
          <p:cNvSpPr>
            <a:spLocks noChangeArrowheads="1"/>
          </p:cNvSpPr>
          <p:nvPr/>
        </p:nvSpPr>
        <p:spPr bwMode="auto">
          <a:xfrm>
            <a:off x="1428750" y="17462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31" name="Rectangle 30"/>
          <p:cNvSpPr/>
          <p:nvPr/>
        </p:nvSpPr>
        <p:spPr bwMode="auto">
          <a:xfrm>
            <a:off x="32575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32" name="Rectangle 31"/>
          <p:cNvSpPr/>
          <p:nvPr/>
        </p:nvSpPr>
        <p:spPr bwMode="auto">
          <a:xfrm>
            <a:off x="3257550" y="14033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33" name="Rectangle 32"/>
          <p:cNvSpPr/>
          <p:nvPr/>
        </p:nvSpPr>
        <p:spPr bwMode="auto">
          <a:xfrm>
            <a:off x="23431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34" name="Rectangle 33"/>
          <p:cNvSpPr/>
          <p:nvPr/>
        </p:nvSpPr>
        <p:spPr bwMode="auto">
          <a:xfrm>
            <a:off x="3257550" y="1065213"/>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25637" name="TextBox 34"/>
          <p:cNvSpPr txBox="1">
            <a:spLocks noChangeArrowheads="1"/>
          </p:cNvSpPr>
          <p:nvPr/>
        </p:nvSpPr>
        <p:spPr bwMode="auto">
          <a:xfrm>
            <a:off x="307980" y="971551"/>
            <a:ext cx="2477543"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b="1" smtClean="0">
                <a:solidFill>
                  <a:srgbClr val="000000"/>
                </a:solidFill>
              </a:rPr>
              <a:t>Baseline Scheduling </a:t>
            </a:r>
          </a:p>
          <a:p>
            <a:pPr defTabSz="914165" eaLnBrk="1" fontAlgn="base" hangingPunct="1">
              <a:spcBef>
                <a:spcPct val="0"/>
              </a:spcBef>
              <a:spcAft>
                <a:spcPct val="0"/>
              </a:spcAft>
            </a:pPr>
            <a:r>
              <a:rPr lang="en-US" b="1" smtClean="0">
                <a:solidFill>
                  <a:srgbClr val="000000"/>
                </a:solidFill>
              </a:rPr>
              <a:t>Order (Arrival order)</a:t>
            </a:r>
          </a:p>
        </p:txBody>
      </p:sp>
      <p:sp>
        <p:nvSpPr>
          <p:cNvPr id="36" name="TextBox 35"/>
          <p:cNvSpPr txBox="1">
            <a:spLocks noChangeArrowheads="1"/>
          </p:cNvSpPr>
          <p:nvPr/>
        </p:nvSpPr>
        <p:spPr bwMode="auto">
          <a:xfrm>
            <a:off x="4857751" y="971551"/>
            <a:ext cx="2394550"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b="1" smtClean="0">
                <a:solidFill>
                  <a:srgbClr val="000000"/>
                </a:solidFill>
              </a:rPr>
              <a:t>PAR-BS Scheduling</a:t>
            </a:r>
          </a:p>
          <a:p>
            <a:pPr defTabSz="914165" eaLnBrk="1" fontAlgn="base" hangingPunct="1">
              <a:spcBef>
                <a:spcPct val="0"/>
              </a:spcBef>
              <a:spcAft>
                <a:spcPct val="0"/>
              </a:spcAft>
            </a:pPr>
            <a:r>
              <a:rPr lang="en-US" b="1" smtClean="0">
                <a:solidFill>
                  <a:srgbClr val="000000"/>
                </a:solidFill>
              </a:rPr>
              <a:t>Order</a:t>
            </a:r>
          </a:p>
        </p:txBody>
      </p:sp>
      <p:sp>
        <p:nvSpPr>
          <p:cNvPr id="37" name="Rectangle 36"/>
          <p:cNvSpPr>
            <a:spLocks noChangeArrowheads="1"/>
          </p:cNvSpPr>
          <p:nvPr/>
        </p:nvSpPr>
        <p:spPr bwMode="auto">
          <a:xfrm>
            <a:off x="6800850" y="2090738"/>
            <a:ext cx="762000" cy="252412"/>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38" name="Rectangle 37"/>
          <p:cNvSpPr/>
          <p:nvPr/>
        </p:nvSpPr>
        <p:spPr bwMode="auto">
          <a:xfrm>
            <a:off x="495300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39" name="Rectangle 38"/>
          <p:cNvSpPr>
            <a:spLocks noChangeArrowheads="1"/>
          </p:cNvSpPr>
          <p:nvPr/>
        </p:nvSpPr>
        <p:spPr bwMode="auto">
          <a:xfrm>
            <a:off x="4949825" y="31178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40" name="Rectangle 39"/>
          <p:cNvSpPr>
            <a:spLocks noChangeArrowheads="1"/>
          </p:cNvSpPr>
          <p:nvPr/>
        </p:nvSpPr>
        <p:spPr bwMode="auto">
          <a:xfrm>
            <a:off x="6781800" y="3119438"/>
            <a:ext cx="762000" cy="252412"/>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41" name="Rectangle 3"/>
          <p:cNvSpPr>
            <a:spLocks noChangeArrowheads="1"/>
          </p:cNvSpPr>
          <p:nvPr/>
        </p:nvSpPr>
        <p:spPr bwMode="auto">
          <a:xfrm>
            <a:off x="49498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2" name="Text Box 80"/>
          <p:cNvSpPr txBox="1">
            <a:spLocks noChangeArrowheads="1"/>
          </p:cNvSpPr>
          <p:nvPr/>
        </p:nvSpPr>
        <p:spPr bwMode="auto">
          <a:xfrm>
            <a:off x="4922843"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0</a:t>
            </a:r>
          </a:p>
        </p:txBody>
      </p:sp>
      <p:sp>
        <p:nvSpPr>
          <p:cNvPr id="43" name="Rectangle 3"/>
          <p:cNvSpPr>
            <a:spLocks noChangeArrowheads="1"/>
          </p:cNvSpPr>
          <p:nvPr/>
        </p:nvSpPr>
        <p:spPr bwMode="auto">
          <a:xfrm>
            <a:off x="58642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4" name="Text Box 80"/>
          <p:cNvSpPr txBox="1">
            <a:spLocks noChangeArrowheads="1"/>
          </p:cNvSpPr>
          <p:nvPr/>
        </p:nvSpPr>
        <p:spPr bwMode="auto">
          <a:xfrm>
            <a:off x="5864230" y="3730625"/>
            <a:ext cx="823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1</a:t>
            </a:r>
          </a:p>
        </p:txBody>
      </p:sp>
      <p:sp>
        <p:nvSpPr>
          <p:cNvPr id="45" name="Rectangle 3"/>
          <p:cNvSpPr>
            <a:spLocks noChangeArrowheads="1"/>
          </p:cNvSpPr>
          <p:nvPr/>
        </p:nvSpPr>
        <p:spPr bwMode="auto">
          <a:xfrm>
            <a:off x="67786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6" name="Text Box 80"/>
          <p:cNvSpPr txBox="1">
            <a:spLocks noChangeArrowheads="1"/>
          </p:cNvSpPr>
          <p:nvPr/>
        </p:nvSpPr>
        <p:spPr bwMode="auto">
          <a:xfrm>
            <a:off x="6751643"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2</a:t>
            </a:r>
          </a:p>
        </p:txBody>
      </p:sp>
      <p:sp>
        <p:nvSpPr>
          <p:cNvPr id="47" name="Rectangle 3"/>
          <p:cNvSpPr>
            <a:spLocks noChangeArrowheads="1"/>
          </p:cNvSpPr>
          <p:nvPr/>
        </p:nvSpPr>
        <p:spPr bwMode="auto">
          <a:xfrm>
            <a:off x="76930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8" name="Text Box 80"/>
          <p:cNvSpPr txBox="1">
            <a:spLocks noChangeArrowheads="1"/>
          </p:cNvSpPr>
          <p:nvPr/>
        </p:nvSpPr>
        <p:spPr bwMode="auto">
          <a:xfrm>
            <a:off x="7693030"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3</a:t>
            </a:r>
          </a:p>
        </p:txBody>
      </p:sp>
      <p:sp>
        <p:nvSpPr>
          <p:cNvPr id="49" name="Rectangle 48"/>
          <p:cNvSpPr/>
          <p:nvPr/>
        </p:nvSpPr>
        <p:spPr bwMode="auto">
          <a:xfrm>
            <a:off x="7715250" y="20891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0" name="Rectangle 49"/>
          <p:cNvSpPr/>
          <p:nvPr/>
        </p:nvSpPr>
        <p:spPr bwMode="auto">
          <a:xfrm>
            <a:off x="58864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1" name="Rectangle 50"/>
          <p:cNvSpPr>
            <a:spLocks noChangeArrowheads="1"/>
          </p:cNvSpPr>
          <p:nvPr/>
        </p:nvSpPr>
        <p:spPr bwMode="auto">
          <a:xfrm>
            <a:off x="5864225" y="27749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2" name="Rectangle 51"/>
          <p:cNvSpPr/>
          <p:nvPr/>
        </p:nvSpPr>
        <p:spPr bwMode="auto">
          <a:xfrm>
            <a:off x="7715250" y="2436813"/>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3" name="Rectangle 52"/>
          <p:cNvSpPr>
            <a:spLocks noChangeArrowheads="1"/>
          </p:cNvSpPr>
          <p:nvPr/>
        </p:nvSpPr>
        <p:spPr bwMode="auto">
          <a:xfrm>
            <a:off x="4949825" y="24320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4" name="Rectangle 53"/>
          <p:cNvSpPr>
            <a:spLocks noChangeArrowheads="1"/>
          </p:cNvSpPr>
          <p:nvPr/>
        </p:nvSpPr>
        <p:spPr bwMode="auto">
          <a:xfrm>
            <a:off x="5864225" y="24320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5" name="Rectangle 54"/>
          <p:cNvSpPr>
            <a:spLocks noChangeArrowheads="1"/>
          </p:cNvSpPr>
          <p:nvPr/>
        </p:nvSpPr>
        <p:spPr bwMode="auto">
          <a:xfrm>
            <a:off x="6781800" y="27749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6" name="Rectangle 55"/>
          <p:cNvSpPr>
            <a:spLocks noChangeArrowheads="1"/>
          </p:cNvSpPr>
          <p:nvPr/>
        </p:nvSpPr>
        <p:spPr bwMode="auto">
          <a:xfrm>
            <a:off x="7715250" y="2776538"/>
            <a:ext cx="762000" cy="252412"/>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7" name="Rectangle 56"/>
          <p:cNvSpPr>
            <a:spLocks noChangeArrowheads="1"/>
          </p:cNvSpPr>
          <p:nvPr/>
        </p:nvSpPr>
        <p:spPr bwMode="auto">
          <a:xfrm>
            <a:off x="4953000" y="27749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8" name="Rectangle 57"/>
          <p:cNvSpPr>
            <a:spLocks noChangeArrowheads="1"/>
          </p:cNvSpPr>
          <p:nvPr/>
        </p:nvSpPr>
        <p:spPr bwMode="auto">
          <a:xfrm>
            <a:off x="5886450" y="3119438"/>
            <a:ext cx="762000" cy="252412"/>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59" name="Rectangle 58"/>
          <p:cNvSpPr>
            <a:spLocks noChangeArrowheads="1"/>
          </p:cNvSpPr>
          <p:nvPr/>
        </p:nvSpPr>
        <p:spPr bwMode="auto">
          <a:xfrm>
            <a:off x="6800850" y="2433638"/>
            <a:ext cx="762000" cy="252412"/>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60" name="Rectangle 59"/>
          <p:cNvSpPr>
            <a:spLocks noChangeArrowheads="1"/>
          </p:cNvSpPr>
          <p:nvPr/>
        </p:nvSpPr>
        <p:spPr bwMode="auto">
          <a:xfrm>
            <a:off x="7696200" y="3119438"/>
            <a:ext cx="762000" cy="252412"/>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61" name="Rectangle 60"/>
          <p:cNvSpPr/>
          <p:nvPr/>
        </p:nvSpPr>
        <p:spPr bwMode="auto">
          <a:xfrm>
            <a:off x="4953000" y="20891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2" name="Rectangle 61"/>
          <p:cNvSpPr>
            <a:spLocks noChangeArrowheads="1"/>
          </p:cNvSpPr>
          <p:nvPr/>
        </p:nvSpPr>
        <p:spPr bwMode="auto">
          <a:xfrm>
            <a:off x="5867400" y="2090738"/>
            <a:ext cx="762000" cy="252412"/>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63" name="Rectangle 62"/>
          <p:cNvSpPr/>
          <p:nvPr/>
        </p:nvSpPr>
        <p:spPr bwMode="auto">
          <a:xfrm>
            <a:off x="77152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4" name="Rectangle 63"/>
          <p:cNvSpPr/>
          <p:nvPr/>
        </p:nvSpPr>
        <p:spPr bwMode="auto">
          <a:xfrm>
            <a:off x="7715250" y="14033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5" name="Rectangle 64"/>
          <p:cNvSpPr/>
          <p:nvPr/>
        </p:nvSpPr>
        <p:spPr bwMode="auto">
          <a:xfrm>
            <a:off x="68008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6" name="Rectangle 65"/>
          <p:cNvSpPr/>
          <p:nvPr/>
        </p:nvSpPr>
        <p:spPr bwMode="auto">
          <a:xfrm>
            <a:off x="7715250" y="1065213"/>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graphicFrame>
        <p:nvGraphicFramePr>
          <p:cNvPr id="68" name="Table 67"/>
          <p:cNvGraphicFramePr>
            <a:graphicFrameLocks noGrp="1"/>
          </p:cNvGraphicFramePr>
          <p:nvPr/>
        </p:nvGraphicFramePr>
        <p:xfrm>
          <a:off x="1600200" y="5029200"/>
          <a:ext cx="2114552" cy="740172"/>
        </p:xfrm>
        <a:graphic>
          <a:graphicData uri="http://schemas.openxmlformats.org/drawingml/2006/table">
            <a:tbl>
              <a:tblPr firstRow="1" bandRow="1">
                <a:tableStyleId>{5C22544A-7EE6-4342-B048-85BDC9FD1C3A}</a:tableStyleId>
              </a:tblPr>
              <a:tblGrid>
                <a:gridCol w="528638"/>
                <a:gridCol w="528638"/>
                <a:gridCol w="528638"/>
                <a:gridCol w="528638"/>
              </a:tblGrid>
              <a:tr h="370086">
                <a:tc>
                  <a:txBody>
                    <a:bodyPr/>
                    <a:lstStyle/>
                    <a:p>
                      <a:pPr algn="ctr"/>
                      <a:r>
                        <a:rPr lang="en-US" sz="1800" dirty="0" smtClean="0">
                          <a:solidFill>
                            <a:srgbClr val="FF0000"/>
                          </a:solidFill>
                        </a:rPr>
                        <a:t>T0</a:t>
                      </a:r>
                      <a:endParaRPr lang="en-US" sz="1800" dirty="0">
                        <a:solidFill>
                          <a:srgbClr val="FF0000"/>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rgbClr val="0000FF"/>
                          </a:solidFill>
                        </a:rPr>
                        <a:t>T1</a:t>
                      </a:r>
                      <a:endParaRPr lang="en-US" sz="1800" dirty="0">
                        <a:solidFill>
                          <a:srgbClr val="0000FF"/>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T2</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accent1"/>
                          </a:solidFill>
                        </a:rPr>
                        <a:t>T3</a:t>
                      </a:r>
                      <a:endParaRPr lang="en-US" sz="1800" dirty="0">
                        <a:solidFill>
                          <a:schemeClr val="accent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086">
                <a:tc>
                  <a:txBody>
                    <a:bodyPr/>
                    <a:lstStyle/>
                    <a:p>
                      <a:pPr algn="ctr"/>
                      <a:r>
                        <a:rPr lang="en-US" sz="1800" dirty="0" smtClean="0">
                          <a:solidFill>
                            <a:schemeClr val="tx1"/>
                          </a:solidFill>
                        </a:rPr>
                        <a:t>4</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4</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5</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7</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1" name="TextBox 70"/>
          <p:cNvSpPr txBox="1">
            <a:spLocks noChangeArrowheads="1"/>
          </p:cNvSpPr>
          <p:nvPr/>
        </p:nvSpPr>
        <p:spPr bwMode="auto">
          <a:xfrm>
            <a:off x="487855" y="5829301"/>
            <a:ext cx="3477229"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b="1" smtClean="0">
                <a:solidFill>
                  <a:srgbClr val="FF0000"/>
                </a:solidFill>
              </a:rPr>
              <a:t>AVG: 5 bank access latencies</a:t>
            </a:r>
          </a:p>
        </p:txBody>
      </p:sp>
      <p:sp>
        <p:nvSpPr>
          <p:cNvPr id="72" name="TextBox 71"/>
          <p:cNvSpPr txBox="1">
            <a:spLocks noChangeArrowheads="1"/>
          </p:cNvSpPr>
          <p:nvPr/>
        </p:nvSpPr>
        <p:spPr bwMode="auto">
          <a:xfrm>
            <a:off x="4984322" y="5829301"/>
            <a:ext cx="36727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b="1" smtClean="0">
                <a:solidFill>
                  <a:srgbClr val="FF0000"/>
                </a:solidFill>
              </a:rPr>
              <a:t>AVG: 3.5 bank access latencies</a:t>
            </a:r>
          </a:p>
        </p:txBody>
      </p:sp>
      <p:sp>
        <p:nvSpPr>
          <p:cNvPr id="73" name="TextBox 72"/>
          <p:cNvSpPr txBox="1">
            <a:spLocks noChangeArrowheads="1"/>
          </p:cNvSpPr>
          <p:nvPr/>
        </p:nvSpPr>
        <p:spPr bwMode="auto">
          <a:xfrm>
            <a:off x="571500" y="5429255"/>
            <a:ext cx="1081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sz="1400" b="1">
                <a:solidFill>
                  <a:srgbClr val="000000"/>
                </a:solidFill>
              </a:rPr>
              <a:t>Stall times</a:t>
            </a:r>
          </a:p>
        </p:txBody>
      </p:sp>
      <p:graphicFrame>
        <p:nvGraphicFramePr>
          <p:cNvPr id="74" name="Table 73"/>
          <p:cNvGraphicFramePr>
            <a:graphicFrameLocks noGrp="1"/>
          </p:cNvGraphicFramePr>
          <p:nvPr/>
        </p:nvGraphicFramePr>
        <p:xfrm>
          <a:off x="6229350" y="5029200"/>
          <a:ext cx="2114552" cy="740172"/>
        </p:xfrm>
        <a:graphic>
          <a:graphicData uri="http://schemas.openxmlformats.org/drawingml/2006/table">
            <a:tbl>
              <a:tblPr firstRow="1" bandRow="1">
                <a:tableStyleId>{5C22544A-7EE6-4342-B048-85BDC9FD1C3A}</a:tableStyleId>
              </a:tblPr>
              <a:tblGrid>
                <a:gridCol w="528638"/>
                <a:gridCol w="528638"/>
                <a:gridCol w="528638"/>
                <a:gridCol w="528638"/>
              </a:tblGrid>
              <a:tr h="370086">
                <a:tc>
                  <a:txBody>
                    <a:bodyPr/>
                    <a:lstStyle/>
                    <a:p>
                      <a:pPr algn="ctr"/>
                      <a:r>
                        <a:rPr lang="en-US" sz="1800" dirty="0" smtClean="0">
                          <a:solidFill>
                            <a:srgbClr val="FF0000"/>
                          </a:solidFill>
                        </a:rPr>
                        <a:t>T0</a:t>
                      </a:r>
                      <a:endParaRPr lang="en-US" sz="1800" dirty="0">
                        <a:solidFill>
                          <a:srgbClr val="FF0000"/>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rgbClr val="0000FF"/>
                          </a:solidFill>
                        </a:rPr>
                        <a:t>T1</a:t>
                      </a:r>
                      <a:endParaRPr lang="en-US" sz="1800" dirty="0">
                        <a:solidFill>
                          <a:srgbClr val="0000FF"/>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T2</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accent1"/>
                          </a:solidFill>
                        </a:rPr>
                        <a:t>T3</a:t>
                      </a:r>
                      <a:endParaRPr lang="en-US" sz="1800" dirty="0">
                        <a:solidFill>
                          <a:schemeClr val="accent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086">
                <a:tc>
                  <a:txBody>
                    <a:bodyPr/>
                    <a:lstStyle/>
                    <a:p>
                      <a:pPr algn="ctr"/>
                      <a:r>
                        <a:rPr lang="en-US" sz="1800" dirty="0" smtClean="0">
                          <a:solidFill>
                            <a:schemeClr val="tx1"/>
                          </a:solidFill>
                        </a:rPr>
                        <a:t>1</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4</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7</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5" name="TextBox 74"/>
          <p:cNvSpPr txBox="1">
            <a:spLocks noChangeArrowheads="1"/>
          </p:cNvSpPr>
          <p:nvPr/>
        </p:nvSpPr>
        <p:spPr bwMode="auto">
          <a:xfrm>
            <a:off x="5200650" y="5429255"/>
            <a:ext cx="1081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sz="1400" b="1">
                <a:solidFill>
                  <a:srgbClr val="000000"/>
                </a:solidFill>
              </a:rPr>
              <a:t>Stall times</a:t>
            </a:r>
          </a:p>
        </p:txBody>
      </p:sp>
      <p:cxnSp>
        <p:nvCxnSpPr>
          <p:cNvPr id="77" name="Straight Arrow Connector 76"/>
          <p:cNvCxnSpPr/>
          <p:nvPr/>
        </p:nvCxnSpPr>
        <p:spPr>
          <a:xfrm rot="5400000" flipH="1" flipV="1">
            <a:off x="3144044" y="2220119"/>
            <a:ext cx="2286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681" name="TextBox 77"/>
          <p:cNvSpPr txBox="1">
            <a:spLocks noChangeArrowheads="1"/>
          </p:cNvSpPr>
          <p:nvPr/>
        </p:nvSpPr>
        <p:spPr bwMode="auto">
          <a:xfrm rot="-5400000">
            <a:off x="4103688" y="2046292"/>
            <a:ext cx="62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400">
                <a:solidFill>
                  <a:srgbClr val="000000"/>
                </a:solidFill>
              </a:rPr>
              <a:t>Time</a:t>
            </a:r>
          </a:p>
        </p:txBody>
      </p:sp>
      <p:sp>
        <p:nvSpPr>
          <p:cNvPr id="76" name="TextBox 75"/>
          <p:cNvSpPr txBox="1">
            <a:spLocks noChangeArrowheads="1"/>
          </p:cNvSpPr>
          <p:nvPr/>
        </p:nvSpPr>
        <p:spPr bwMode="auto">
          <a:xfrm>
            <a:off x="4000504" y="30591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1</a:t>
            </a:r>
          </a:p>
        </p:txBody>
      </p:sp>
      <p:sp>
        <p:nvSpPr>
          <p:cNvPr id="78" name="TextBox 77"/>
          <p:cNvSpPr txBox="1">
            <a:spLocks noChangeArrowheads="1"/>
          </p:cNvSpPr>
          <p:nvPr/>
        </p:nvSpPr>
        <p:spPr bwMode="auto">
          <a:xfrm>
            <a:off x="4000504" y="27162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2</a:t>
            </a:r>
          </a:p>
        </p:txBody>
      </p:sp>
      <p:sp>
        <p:nvSpPr>
          <p:cNvPr id="82" name="TextBox 81"/>
          <p:cNvSpPr txBox="1">
            <a:spLocks noChangeArrowheads="1"/>
          </p:cNvSpPr>
          <p:nvPr/>
        </p:nvSpPr>
        <p:spPr bwMode="auto">
          <a:xfrm>
            <a:off x="4000504" y="20304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4</a:t>
            </a:r>
          </a:p>
        </p:txBody>
      </p:sp>
      <p:sp>
        <p:nvSpPr>
          <p:cNvPr id="84" name="TextBox 83"/>
          <p:cNvSpPr txBox="1">
            <a:spLocks noChangeArrowheads="1"/>
          </p:cNvSpPr>
          <p:nvPr/>
        </p:nvSpPr>
        <p:spPr bwMode="auto">
          <a:xfrm>
            <a:off x="4000504" y="13446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6</a:t>
            </a:r>
          </a:p>
        </p:txBody>
      </p:sp>
      <p:sp>
        <p:nvSpPr>
          <p:cNvPr id="86" name="Rectangle 85"/>
          <p:cNvSpPr/>
          <p:nvPr/>
        </p:nvSpPr>
        <p:spPr>
          <a:xfrm>
            <a:off x="1692275"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7" name="Rectangle 86"/>
          <p:cNvSpPr/>
          <p:nvPr/>
        </p:nvSpPr>
        <p:spPr>
          <a:xfrm>
            <a:off x="2228850"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8" name="Rectangle 87"/>
          <p:cNvSpPr/>
          <p:nvPr/>
        </p:nvSpPr>
        <p:spPr>
          <a:xfrm>
            <a:off x="2774950"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9" name="Rectangle 88"/>
          <p:cNvSpPr/>
          <p:nvPr/>
        </p:nvSpPr>
        <p:spPr>
          <a:xfrm>
            <a:off x="3289300"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90" name="TextBox 89"/>
          <p:cNvSpPr txBox="1">
            <a:spLocks noChangeArrowheads="1"/>
          </p:cNvSpPr>
          <p:nvPr/>
        </p:nvSpPr>
        <p:spPr bwMode="auto">
          <a:xfrm>
            <a:off x="5160963" y="4430715"/>
            <a:ext cx="3086100"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b="1" smtClean="0">
                <a:solidFill>
                  <a:srgbClr val="FF0000"/>
                </a:solidFill>
              </a:rPr>
              <a:t>Ranking: T0 &gt; T1 &gt; T2 &gt; T3</a:t>
            </a:r>
          </a:p>
        </p:txBody>
      </p:sp>
      <p:sp>
        <p:nvSpPr>
          <p:cNvPr id="91" name="TextBox 90"/>
          <p:cNvSpPr txBox="1">
            <a:spLocks noChangeArrowheads="1"/>
          </p:cNvSpPr>
          <p:nvPr/>
        </p:nvSpPr>
        <p:spPr bwMode="auto">
          <a:xfrm>
            <a:off x="8458204" y="30591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1</a:t>
            </a:r>
          </a:p>
        </p:txBody>
      </p:sp>
      <p:sp>
        <p:nvSpPr>
          <p:cNvPr id="92" name="TextBox 91"/>
          <p:cNvSpPr txBox="1">
            <a:spLocks noChangeArrowheads="1"/>
          </p:cNvSpPr>
          <p:nvPr/>
        </p:nvSpPr>
        <p:spPr bwMode="auto">
          <a:xfrm>
            <a:off x="8458204" y="27162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2</a:t>
            </a:r>
          </a:p>
        </p:txBody>
      </p:sp>
      <p:sp>
        <p:nvSpPr>
          <p:cNvPr id="93" name="TextBox 92"/>
          <p:cNvSpPr txBox="1">
            <a:spLocks noChangeArrowheads="1"/>
          </p:cNvSpPr>
          <p:nvPr/>
        </p:nvSpPr>
        <p:spPr bwMode="auto">
          <a:xfrm>
            <a:off x="8458204" y="23733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3</a:t>
            </a:r>
          </a:p>
        </p:txBody>
      </p:sp>
      <p:sp>
        <p:nvSpPr>
          <p:cNvPr id="94" name="TextBox 93"/>
          <p:cNvSpPr txBox="1">
            <a:spLocks noChangeArrowheads="1"/>
          </p:cNvSpPr>
          <p:nvPr/>
        </p:nvSpPr>
        <p:spPr bwMode="auto">
          <a:xfrm>
            <a:off x="8458204" y="20304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4</a:t>
            </a:r>
          </a:p>
        </p:txBody>
      </p:sp>
      <p:sp>
        <p:nvSpPr>
          <p:cNvPr id="95" name="TextBox 94"/>
          <p:cNvSpPr txBox="1">
            <a:spLocks noChangeArrowheads="1"/>
          </p:cNvSpPr>
          <p:nvPr/>
        </p:nvSpPr>
        <p:spPr bwMode="auto">
          <a:xfrm>
            <a:off x="8458204" y="16875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5</a:t>
            </a:r>
          </a:p>
        </p:txBody>
      </p:sp>
      <p:sp>
        <p:nvSpPr>
          <p:cNvPr id="96" name="TextBox 95"/>
          <p:cNvSpPr txBox="1">
            <a:spLocks noChangeArrowheads="1"/>
          </p:cNvSpPr>
          <p:nvPr/>
        </p:nvSpPr>
        <p:spPr bwMode="auto">
          <a:xfrm>
            <a:off x="8458204" y="13446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6</a:t>
            </a:r>
          </a:p>
        </p:txBody>
      </p:sp>
      <p:sp>
        <p:nvSpPr>
          <p:cNvPr id="97" name="TextBox 96"/>
          <p:cNvSpPr txBox="1">
            <a:spLocks noChangeArrowheads="1"/>
          </p:cNvSpPr>
          <p:nvPr/>
        </p:nvSpPr>
        <p:spPr bwMode="auto">
          <a:xfrm>
            <a:off x="8458204" y="10017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7</a:t>
            </a:r>
          </a:p>
        </p:txBody>
      </p:sp>
      <p:sp>
        <p:nvSpPr>
          <p:cNvPr id="98" name="Rectangle 97"/>
          <p:cNvSpPr/>
          <p:nvPr/>
        </p:nvSpPr>
        <p:spPr>
          <a:xfrm>
            <a:off x="6329363"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99" name="Rectangle 98"/>
          <p:cNvSpPr/>
          <p:nvPr/>
        </p:nvSpPr>
        <p:spPr>
          <a:xfrm>
            <a:off x="6865938"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100" name="Rectangle 99"/>
          <p:cNvSpPr/>
          <p:nvPr/>
        </p:nvSpPr>
        <p:spPr>
          <a:xfrm>
            <a:off x="7412038"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101" name="Rectangle 100"/>
          <p:cNvSpPr/>
          <p:nvPr/>
        </p:nvSpPr>
        <p:spPr>
          <a:xfrm>
            <a:off x="7926388"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cxnSp>
        <p:nvCxnSpPr>
          <p:cNvPr id="103" name="Straight Arrow Connector 102"/>
          <p:cNvCxnSpPr/>
          <p:nvPr/>
        </p:nvCxnSpPr>
        <p:spPr>
          <a:xfrm rot="5400000" flipH="1" flipV="1">
            <a:off x="7623969" y="2228056"/>
            <a:ext cx="2286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TextBox 77"/>
          <p:cNvSpPr txBox="1">
            <a:spLocks noChangeArrowheads="1"/>
          </p:cNvSpPr>
          <p:nvPr/>
        </p:nvSpPr>
        <p:spPr bwMode="auto">
          <a:xfrm rot="-5400000">
            <a:off x="8583613" y="2054230"/>
            <a:ext cx="62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400">
                <a:solidFill>
                  <a:srgbClr val="000000"/>
                </a:solidFill>
              </a:rPr>
              <a:t>Time</a:t>
            </a:r>
          </a:p>
        </p:txBody>
      </p:sp>
    </p:spTree>
    <p:extLst>
      <p:ext uri="{BB962C8B-B14F-4D97-AF65-F5344CB8AC3E}">
        <p14:creationId xmlns:p14="http://schemas.microsoft.com/office/powerpoint/2010/main" val="12525401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68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4582"/>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459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4600"/>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4605"/>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4597"/>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4594"/>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4580"/>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4598"/>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24602"/>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24599"/>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86"/>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24582"/>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24596"/>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24600"/>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24605"/>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24597"/>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24594"/>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6"/>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24580"/>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24598"/>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24602"/>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34"/>
                                        </p:tgtEl>
                                        <p:attrNameLst>
                                          <p:attrName>style.visibility</p:attrName>
                                        </p:attrNameLst>
                                      </p:cBhvr>
                                      <p:to>
                                        <p:strVal val="visible"/>
                                      </p:to>
                                    </p:set>
                                  </p:childTnLst>
                                </p:cTn>
                              </p:par>
                              <p:par>
                                <p:cTn id="103" presetID="1" presetClass="entr" presetSubtype="0" fill="hold" grpId="1" nodeType="withEffect">
                                  <p:stCondLst>
                                    <p:cond delay="0"/>
                                  </p:stCondLst>
                                  <p:childTnLst>
                                    <p:set>
                                      <p:cBhvr>
                                        <p:cTn id="104" dur="1" fill="hold">
                                          <p:stCondLst>
                                            <p:cond delay="0"/>
                                          </p:stCondLst>
                                        </p:cTn>
                                        <p:tgtEl>
                                          <p:spTgt spid="32"/>
                                        </p:tgtEl>
                                        <p:attrNameLst>
                                          <p:attrName>style.visibility</p:attrName>
                                        </p:attrNameLst>
                                      </p:cBhvr>
                                      <p:to>
                                        <p:strVal val="visible"/>
                                      </p:to>
                                    </p:set>
                                  </p:childTnLst>
                                </p:cTn>
                              </p:par>
                              <p:par>
                                <p:cTn id="105" presetID="1" presetClass="entr" presetSubtype="0" fill="hold" grpId="1" nodeType="with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24599"/>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20"/>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17"/>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xit" presetSubtype="0" fill="hold" grpId="2" nodeType="clickEffect">
                                  <p:stCondLst>
                                    <p:cond delay="0"/>
                                  </p:stCondLst>
                                  <p:childTnLst>
                                    <p:set>
                                      <p:cBhvr>
                                        <p:cTn id="116" dur="1" fill="hold">
                                          <p:stCondLst>
                                            <p:cond delay="0"/>
                                          </p:stCondLst>
                                        </p:cTn>
                                        <p:tgtEl>
                                          <p:spTgt spid="29"/>
                                        </p:tgtEl>
                                        <p:attrNameLst>
                                          <p:attrName>style.visibility</p:attrName>
                                        </p:attrNameLst>
                                      </p:cBhvr>
                                      <p:to>
                                        <p:strVal val="hidden"/>
                                      </p:to>
                                    </p:set>
                                  </p:childTnLst>
                                </p:cTn>
                              </p:par>
                              <p:par>
                                <p:cTn id="117" presetID="1" presetClass="exit" presetSubtype="0" fill="hold" grpId="2" nodeType="withEffect">
                                  <p:stCondLst>
                                    <p:cond delay="0"/>
                                  </p:stCondLst>
                                  <p:childTnLst>
                                    <p:set>
                                      <p:cBhvr>
                                        <p:cTn id="118" dur="1" fill="hold">
                                          <p:stCondLst>
                                            <p:cond delay="0"/>
                                          </p:stCondLst>
                                        </p:cTn>
                                        <p:tgtEl>
                                          <p:spTgt spid="24596"/>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18"/>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6"/>
                                        </p:tgtEl>
                                        <p:attrNameLst>
                                          <p:attrName>style.visibility</p:attrName>
                                        </p:attrNameLst>
                                      </p:cBhvr>
                                      <p:to>
                                        <p:strVal val="hidden"/>
                                      </p:to>
                                    </p:set>
                                  </p:childTnLst>
                                </p:cTn>
                              </p:par>
                              <p:par>
                                <p:cTn id="123" presetID="1" presetClass="exit" presetSubtype="0" fill="hold" grpId="2" nodeType="withEffect">
                                  <p:stCondLst>
                                    <p:cond delay="0"/>
                                  </p:stCondLst>
                                  <p:childTnLst>
                                    <p:set>
                                      <p:cBhvr>
                                        <p:cTn id="124" dur="1" fill="hold">
                                          <p:stCondLst>
                                            <p:cond delay="0"/>
                                          </p:stCondLst>
                                        </p:cTn>
                                        <p:tgtEl>
                                          <p:spTgt spid="24597"/>
                                        </p:tgtEl>
                                        <p:attrNameLst>
                                          <p:attrName>style.visibility</p:attrName>
                                        </p:attrNameLst>
                                      </p:cBhvr>
                                      <p:to>
                                        <p:strVal val="hidden"/>
                                      </p:to>
                                    </p:set>
                                  </p:childTnLst>
                                </p:cTn>
                              </p:par>
                              <p:par>
                                <p:cTn id="125" presetID="1" presetClass="exit" presetSubtype="0" fill="hold" grpId="0" nodeType="withEffect">
                                  <p:stCondLst>
                                    <p:cond delay="0"/>
                                  </p:stCondLst>
                                  <p:childTnLst>
                                    <p:set>
                                      <p:cBhvr>
                                        <p:cTn id="126" dur="1" fill="hold">
                                          <p:stCondLst>
                                            <p:cond delay="0"/>
                                          </p:stCondLst>
                                        </p:cTn>
                                        <p:tgtEl>
                                          <p:spTgt spid="24601"/>
                                        </p:tgtEl>
                                        <p:attrNameLst>
                                          <p:attrName>style.visibility</p:attrName>
                                        </p:attrNameLst>
                                      </p:cBhvr>
                                      <p:to>
                                        <p:strVal val="hidden"/>
                                      </p:to>
                                    </p:set>
                                  </p:childTnLst>
                                </p:cTn>
                              </p:par>
                              <p:par>
                                <p:cTn id="127" presetID="1" presetClass="exit" presetSubtype="0" fill="hold" grpId="2" nodeType="withEffect">
                                  <p:stCondLst>
                                    <p:cond delay="0"/>
                                  </p:stCondLst>
                                  <p:childTnLst>
                                    <p:set>
                                      <p:cBhvr>
                                        <p:cTn id="128" dur="1" fill="hold">
                                          <p:stCondLst>
                                            <p:cond delay="0"/>
                                          </p:stCondLst>
                                        </p:cTn>
                                        <p:tgtEl>
                                          <p:spTgt spid="24605"/>
                                        </p:tgtEl>
                                        <p:attrNameLst>
                                          <p:attrName>style.visibility</p:attrName>
                                        </p:attrNameLst>
                                      </p:cBhvr>
                                      <p:to>
                                        <p:strVal val="hidden"/>
                                      </p:to>
                                    </p:set>
                                  </p:childTnLst>
                                </p:cTn>
                              </p:par>
                              <p:par>
                                <p:cTn id="129" presetID="1" presetClass="exit" presetSubtype="0" fill="hold" grpId="2" nodeType="withEffect">
                                  <p:stCondLst>
                                    <p:cond delay="0"/>
                                  </p:stCondLst>
                                  <p:childTnLst>
                                    <p:set>
                                      <p:cBhvr>
                                        <p:cTn id="130" dur="1" fill="hold">
                                          <p:stCondLst>
                                            <p:cond delay="0"/>
                                          </p:stCondLst>
                                        </p:cTn>
                                        <p:tgtEl>
                                          <p:spTgt spid="33"/>
                                        </p:tgtEl>
                                        <p:attrNameLst>
                                          <p:attrName>style.visibility</p:attrName>
                                        </p:attrNameLst>
                                      </p:cBhvr>
                                      <p:to>
                                        <p:strVal val="hidden"/>
                                      </p:to>
                                    </p:set>
                                  </p:childTnLst>
                                </p:cTn>
                              </p:par>
                              <p:par>
                                <p:cTn id="131" presetID="1" presetClass="exit" presetSubtype="0" fill="hold" grpId="2" nodeType="withEffect">
                                  <p:stCondLst>
                                    <p:cond delay="0"/>
                                  </p:stCondLst>
                                  <p:childTnLst>
                                    <p:set>
                                      <p:cBhvr>
                                        <p:cTn id="132" dur="1" fill="hold">
                                          <p:stCondLst>
                                            <p:cond delay="0"/>
                                          </p:stCondLst>
                                        </p:cTn>
                                        <p:tgtEl>
                                          <p:spTgt spid="24602"/>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24583"/>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24580"/>
                                        </p:tgtEl>
                                        <p:attrNameLst>
                                          <p:attrName>style.visibility</p:attrName>
                                        </p:attrNameLst>
                                      </p:cBhvr>
                                      <p:to>
                                        <p:strVal val="hidden"/>
                                      </p:to>
                                    </p:set>
                                  </p:childTnLst>
                                </p:cTn>
                              </p:par>
                              <p:par>
                                <p:cTn id="137" presetID="1" presetClass="exit" presetSubtype="0" fill="hold" grpId="2" nodeType="withEffect">
                                  <p:stCondLst>
                                    <p:cond delay="0"/>
                                  </p:stCondLst>
                                  <p:childTnLst>
                                    <p:set>
                                      <p:cBhvr>
                                        <p:cTn id="138" dur="1" fill="hold">
                                          <p:stCondLst>
                                            <p:cond delay="0"/>
                                          </p:stCondLst>
                                        </p:cTn>
                                        <p:tgtEl>
                                          <p:spTgt spid="17"/>
                                        </p:tgtEl>
                                        <p:attrNameLst>
                                          <p:attrName>style.visibility</p:attrName>
                                        </p:attrNameLst>
                                      </p:cBhvr>
                                      <p:to>
                                        <p:strVal val="hidden"/>
                                      </p:to>
                                    </p:set>
                                  </p:childTnLst>
                                </p:cTn>
                              </p:par>
                              <p:par>
                                <p:cTn id="139" presetID="1" presetClass="exit" presetSubtype="0" fill="hold" grpId="2" nodeType="withEffect">
                                  <p:stCondLst>
                                    <p:cond delay="0"/>
                                  </p:stCondLst>
                                  <p:childTnLst>
                                    <p:set>
                                      <p:cBhvr>
                                        <p:cTn id="140" dur="1" fill="hold">
                                          <p:stCondLst>
                                            <p:cond delay="0"/>
                                          </p:stCondLst>
                                        </p:cTn>
                                        <p:tgtEl>
                                          <p:spTgt spid="20"/>
                                        </p:tgtEl>
                                        <p:attrNameLst>
                                          <p:attrName>style.visibility</p:attrName>
                                        </p:attrNameLst>
                                      </p:cBhvr>
                                      <p:to>
                                        <p:strVal val="hidden"/>
                                      </p:to>
                                    </p:set>
                                  </p:childTnLst>
                                </p:cTn>
                              </p:par>
                              <p:par>
                                <p:cTn id="141" presetID="1" presetClass="exit" presetSubtype="0" fill="hold" grpId="2" nodeType="withEffect">
                                  <p:stCondLst>
                                    <p:cond delay="0"/>
                                  </p:stCondLst>
                                  <p:childTnLst>
                                    <p:set>
                                      <p:cBhvr>
                                        <p:cTn id="142" dur="1" fill="hold">
                                          <p:stCondLst>
                                            <p:cond delay="0"/>
                                          </p:stCondLst>
                                        </p:cTn>
                                        <p:tgtEl>
                                          <p:spTgt spid="24599"/>
                                        </p:tgtEl>
                                        <p:attrNameLst>
                                          <p:attrName>style.visibility</p:attrName>
                                        </p:attrNameLst>
                                      </p:cBhvr>
                                      <p:to>
                                        <p:strVal val="hidden"/>
                                      </p:to>
                                    </p:set>
                                  </p:childTnLst>
                                </p:cTn>
                              </p:par>
                              <p:par>
                                <p:cTn id="143" presetID="1" presetClass="exit" presetSubtype="0" fill="hold" grpId="0" nodeType="withEffect">
                                  <p:stCondLst>
                                    <p:cond delay="0"/>
                                  </p:stCondLst>
                                  <p:childTnLst>
                                    <p:set>
                                      <p:cBhvr>
                                        <p:cTn id="144" dur="1" fill="hold">
                                          <p:stCondLst>
                                            <p:cond delay="0"/>
                                          </p:stCondLst>
                                        </p:cTn>
                                        <p:tgtEl>
                                          <p:spTgt spid="24603"/>
                                        </p:tgtEl>
                                        <p:attrNameLst>
                                          <p:attrName>style.visibility</p:attrName>
                                        </p:attrNameLst>
                                      </p:cBhvr>
                                      <p:to>
                                        <p:strVal val="hidden"/>
                                      </p:to>
                                    </p:set>
                                  </p:childTnLst>
                                </p:cTn>
                              </p:par>
                              <p:par>
                                <p:cTn id="145" presetID="1" presetClass="exit" presetSubtype="0" fill="hold" grpId="2" nodeType="withEffect">
                                  <p:stCondLst>
                                    <p:cond delay="0"/>
                                  </p:stCondLst>
                                  <p:childTnLst>
                                    <p:set>
                                      <p:cBhvr>
                                        <p:cTn id="146" dur="1" fill="hold">
                                          <p:stCondLst>
                                            <p:cond delay="0"/>
                                          </p:stCondLst>
                                        </p:cTn>
                                        <p:tgtEl>
                                          <p:spTgt spid="31"/>
                                        </p:tgtEl>
                                        <p:attrNameLst>
                                          <p:attrName>style.visibility</p:attrName>
                                        </p:attrNameLst>
                                      </p:cBhvr>
                                      <p:to>
                                        <p:strVal val="hidden"/>
                                      </p:to>
                                    </p:set>
                                  </p:childTnLst>
                                </p:cTn>
                              </p:par>
                              <p:par>
                                <p:cTn id="147" presetID="1" presetClass="exit" presetSubtype="0" fill="hold" grpId="2" nodeType="withEffect">
                                  <p:stCondLst>
                                    <p:cond delay="0"/>
                                  </p:stCondLst>
                                  <p:childTnLst>
                                    <p:set>
                                      <p:cBhvr>
                                        <p:cTn id="148" dur="1" fill="hold">
                                          <p:stCondLst>
                                            <p:cond delay="0"/>
                                          </p:stCondLst>
                                        </p:cTn>
                                        <p:tgtEl>
                                          <p:spTgt spid="32"/>
                                        </p:tgtEl>
                                        <p:attrNameLst>
                                          <p:attrName>style.visibility</p:attrName>
                                        </p:attrNameLst>
                                      </p:cBhvr>
                                      <p:to>
                                        <p:strVal val="hidden"/>
                                      </p:to>
                                    </p:set>
                                  </p:childTnLst>
                                </p:cTn>
                              </p:par>
                              <p:par>
                                <p:cTn id="149" presetID="1" presetClass="exit" presetSubtype="0" fill="hold" grpId="2" nodeType="withEffect">
                                  <p:stCondLst>
                                    <p:cond delay="0"/>
                                  </p:stCondLst>
                                  <p:childTnLst>
                                    <p:set>
                                      <p:cBhvr>
                                        <p:cTn id="150" dur="1" fill="hold">
                                          <p:stCondLst>
                                            <p:cond delay="0"/>
                                          </p:stCondLst>
                                        </p:cTn>
                                        <p:tgtEl>
                                          <p:spTgt spid="34"/>
                                        </p:tgtEl>
                                        <p:attrNameLst>
                                          <p:attrName>style.visibility</p:attrName>
                                        </p:attrNameLst>
                                      </p:cBhvr>
                                      <p:to>
                                        <p:strVal val="hidden"/>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xit" presetSubtype="0" fill="hold" grpId="0" nodeType="clickEffect">
                                  <p:stCondLst>
                                    <p:cond delay="0"/>
                                  </p:stCondLst>
                                  <p:childTnLst>
                                    <p:set>
                                      <p:cBhvr>
                                        <p:cTn id="154" dur="1" fill="hold">
                                          <p:stCondLst>
                                            <p:cond delay="0"/>
                                          </p:stCondLst>
                                        </p:cTn>
                                        <p:tgtEl>
                                          <p:spTgt spid="87"/>
                                        </p:tgtEl>
                                        <p:attrNameLst>
                                          <p:attrName>style.visibility</p:attrName>
                                        </p:attrNameLst>
                                      </p:cBhvr>
                                      <p:to>
                                        <p:strVal val="hidden"/>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grpId="3" nodeType="clickEffect">
                                  <p:stCondLst>
                                    <p:cond delay="0"/>
                                  </p:stCondLst>
                                  <p:childTnLst>
                                    <p:set>
                                      <p:cBhvr>
                                        <p:cTn id="158" dur="1" fill="hold">
                                          <p:stCondLst>
                                            <p:cond delay="0"/>
                                          </p:stCondLst>
                                        </p:cTn>
                                        <p:tgtEl>
                                          <p:spTgt spid="29"/>
                                        </p:tgtEl>
                                        <p:attrNameLst>
                                          <p:attrName>style.visibility</p:attrName>
                                        </p:attrNameLst>
                                      </p:cBhvr>
                                      <p:to>
                                        <p:strVal val="visible"/>
                                      </p:to>
                                    </p:set>
                                  </p:childTnLst>
                                </p:cTn>
                              </p:par>
                              <p:par>
                                <p:cTn id="159" presetID="1" presetClass="entr" presetSubtype="0" fill="hold" grpId="3" nodeType="withEffect">
                                  <p:stCondLst>
                                    <p:cond delay="0"/>
                                  </p:stCondLst>
                                  <p:childTnLst>
                                    <p:set>
                                      <p:cBhvr>
                                        <p:cTn id="160" dur="1" fill="hold">
                                          <p:stCondLst>
                                            <p:cond delay="0"/>
                                          </p:stCondLst>
                                        </p:cTn>
                                        <p:tgtEl>
                                          <p:spTgt spid="24596"/>
                                        </p:tgtEl>
                                        <p:attrNameLst>
                                          <p:attrName>style.visibility</p:attrName>
                                        </p:attrNameLst>
                                      </p:cBhvr>
                                      <p:to>
                                        <p:strVal val="visible"/>
                                      </p:to>
                                    </p:set>
                                  </p:childTnLst>
                                </p:cTn>
                              </p:par>
                              <p:par>
                                <p:cTn id="161" presetID="1" presetClass="entr" presetSubtype="0" fill="hold" grpId="3" nodeType="withEffect">
                                  <p:stCondLst>
                                    <p:cond delay="0"/>
                                  </p:stCondLst>
                                  <p:childTnLst>
                                    <p:set>
                                      <p:cBhvr>
                                        <p:cTn id="162" dur="1" fill="hold">
                                          <p:stCondLst>
                                            <p:cond delay="0"/>
                                          </p:stCondLst>
                                        </p:cTn>
                                        <p:tgtEl>
                                          <p:spTgt spid="18"/>
                                        </p:tgtEl>
                                        <p:attrNameLst>
                                          <p:attrName>style.visibility</p:attrName>
                                        </p:attrNameLst>
                                      </p:cBhvr>
                                      <p:to>
                                        <p:strVal val="visible"/>
                                      </p:to>
                                    </p:set>
                                  </p:childTnLst>
                                </p:cTn>
                              </p:par>
                              <p:par>
                                <p:cTn id="163" presetID="1" presetClass="entr" presetSubtype="0" fill="hold" grpId="3" nodeType="withEffect">
                                  <p:stCondLst>
                                    <p:cond delay="0"/>
                                  </p:stCondLst>
                                  <p:childTnLst>
                                    <p:set>
                                      <p:cBhvr>
                                        <p:cTn id="164" dur="1" fill="hold">
                                          <p:stCondLst>
                                            <p:cond delay="0"/>
                                          </p:stCondLst>
                                        </p:cTn>
                                        <p:tgtEl>
                                          <p:spTgt spid="6"/>
                                        </p:tgtEl>
                                        <p:attrNameLst>
                                          <p:attrName>style.visibility</p:attrName>
                                        </p:attrNameLst>
                                      </p:cBhvr>
                                      <p:to>
                                        <p:strVal val="visible"/>
                                      </p:to>
                                    </p:set>
                                  </p:childTnLst>
                                </p:cTn>
                              </p:par>
                              <p:par>
                                <p:cTn id="165" presetID="1" presetClass="entr" presetSubtype="0" fill="hold" grpId="3" nodeType="withEffect">
                                  <p:stCondLst>
                                    <p:cond delay="0"/>
                                  </p:stCondLst>
                                  <p:childTnLst>
                                    <p:set>
                                      <p:cBhvr>
                                        <p:cTn id="166" dur="1" fill="hold">
                                          <p:stCondLst>
                                            <p:cond delay="0"/>
                                          </p:stCondLst>
                                        </p:cTn>
                                        <p:tgtEl>
                                          <p:spTgt spid="24597"/>
                                        </p:tgtEl>
                                        <p:attrNameLst>
                                          <p:attrName>style.visibility</p:attrName>
                                        </p:attrNameLst>
                                      </p:cBhvr>
                                      <p:to>
                                        <p:strVal val="visible"/>
                                      </p:to>
                                    </p:set>
                                  </p:childTnLst>
                                </p:cTn>
                              </p:par>
                              <p:par>
                                <p:cTn id="167" presetID="1" presetClass="entr" presetSubtype="0" fill="hold" grpId="1" nodeType="withEffect">
                                  <p:stCondLst>
                                    <p:cond delay="0"/>
                                  </p:stCondLst>
                                  <p:childTnLst>
                                    <p:set>
                                      <p:cBhvr>
                                        <p:cTn id="168" dur="1" fill="hold">
                                          <p:stCondLst>
                                            <p:cond delay="0"/>
                                          </p:stCondLst>
                                        </p:cTn>
                                        <p:tgtEl>
                                          <p:spTgt spid="24601"/>
                                        </p:tgtEl>
                                        <p:attrNameLst>
                                          <p:attrName>style.visibility</p:attrName>
                                        </p:attrNameLst>
                                      </p:cBhvr>
                                      <p:to>
                                        <p:strVal val="visible"/>
                                      </p:to>
                                    </p:set>
                                  </p:childTnLst>
                                </p:cTn>
                              </p:par>
                              <p:par>
                                <p:cTn id="169" presetID="1" presetClass="entr" presetSubtype="0" fill="hold" grpId="3" nodeType="withEffect">
                                  <p:stCondLst>
                                    <p:cond delay="0"/>
                                  </p:stCondLst>
                                  <p:childTnLst>
                                    <p:set>
                                      <p:cBhvr>
                                        <p:cTn id="170" dur="1" fill="hold">
                                          <p:stCondLst>
                                            <p:cond delay="0"/>
                                          </p:stCondLst>
                                        </p:cTn>
                                        <p:tgtEl>
                                          <p:spTgt spid="24605"/>
                                        </p:tgtEl>
                                        <p:attrNameLst>
                                          <p:attrName>style.visibility</p:attrName>
                                        </p:attrNameLst>
                                      </p:cBhvr>
                                      <p:to>
                                        <p:strVal val="visible"/>
                                      </p:to>
                                    </p:set>
                                  </p:childTnLst>
                                </p:cTn>
                              </p:par>
                              <p:par>
                                <p:cTn id="171" presetID="1" presetClass="entr" presetSubtype="0" fill="hold" grpId="3" nodeType="withEffect">
                                  <p:stCondLst>
                                    <p:cond delay="0"/>
                                  </p:stCondLst>
                                  <p:childTnLst>
                                    <p:set>
                                      <p:cBhvr>
                                        <p:cTn id="172" dur="1" fill="hold">
                                          <p:stCondLst>
                                            <p:cond delay="0"/>
                                          </p:stCondLst>
                                        </p:cTn>
                                        <p:tgtEl>
                                          <p:spTgt spid="33"/>
                                        </p:tgtEl>
                                        <p:attrNameLst>
                                          <p:attrName>style.visibility</p:attrName>
                                        </p:attrNameLst>
                                      </p:cBhvr>
                                      <p:to>
                                        <p:strVal val="visible"/>
                                      </p:to>
                                    </p:set>
                                  </p:childTnLst>
                                </p:cTn>
                              </p:par>
                              <p:par>
                                <p:cTn id="173" presetID="1" presetClass="entr" presetSubtype="0" fill="hold" grpId="3" nodeType="withEffect">
                                  <p:stCondLst>
                                    <p:cond delay="0"/>
                                  </p:stCondLst>
                                  <p:childTnLst>
                                    <p:set>
                                      <p:cBhvr>
                                        <p:cTn id="174" dur="1" fill="hold">
                                          <p:stCondLst>
                                            <p:cond delay="0"/>
                                          </p:stCondLst>
                                        </p:cTn>
                                        <p:tgtEl>
                                          <p:spTgt spid="24602"/>
                                        </p:tgtEl>
                                        <p:attrNameLst>
                                          <p:attrName>style.visibility</p:attrName>
                                        </p:attrNameLst>
                                      </p:cBhvr>
                                      <p:to>
                                        <p:strVal val="visible"/>
                                      </p:to>
                                    </p:set>
                                  </p:childTnLst>
                                </p:cTn>
                              </p:par>
                              <p:par>
                                <p:cTn id="175" presetID="1" presetClass="entr" presetSubtype="0" fill="hold" grpId="1" nodeType="withEffect">
                                  <p:stCondLst>
                                    <p:cond delay="0"/>
                                  </p:stCondLst>
                                  <p:childTnLst>
                                    <p:set>
                                      <p:cBhvr>
                                        <p:cTn id="176" dur="1" fill="hold">
                                          <p:stCondLst>
                                            <p:cond delay="0"/>
                                          </p:stCondLst>
                                        </p:cTn>
                                        <p:tgtEl>
                                          <p:spTgt spid="24583"/>
                                        </p:tgtEl>
                                        <p:attrNameLst>
                                          <p:attrName>style.visibility</p:attrName>
                                        </p:attrNameLst>
                                      </p:cBhvr>
                                      <p:to>
                                        <p:strVal val="visible"/>
                                      </p:to>
                                    </p:set>
                                  </p:childTnLst>
                                </p:cTn>
                              </p:par>
                              <p:par>
                                <p:cTn id="177" presetID="1" presetClass="entr" presetSubtype="0" fill="hold" grpId="3" nodeType="withEffect">
                                  <p:stCondLst>
                                    <p:cond delay="0"/>
                                  </p:stCondLst>
                                  <p:childTnLst>
                                    <p:set>
                                      <p:cBhvr>
                                        <p:cTn id="178" dur="1" fill="hold">
                                          <p:stCondLst>
                                            <p:cond delay="0"/>
                                          </p:stCondLst>
                                        </p:cTn>
                                        <p:tgtEl>
                                          <p:spTgt spid="24580"/>
                                        </p:tgtEl>
                                        <p:attrNameLst>
                                          <p:attrName>style.visibility</p:attrName>
                                        </p:attrNameLst>
                                      </p:cBhvr>
                                      <p:to>
                                        <p:strVal val="visible"/>
                                      </p:to>
                                    </p:set>
                                  </p:childTnLst>
                                </p:cTn>
                              </p:par>
                              <p:par>
                                <p:cTn id="179" presetID="1" presetClass="entr" presetSubtype="0" fill="hold" grpId="3" nodeType="withEffect">
                                  <p:stCondLst>
                                    <p:cond delay="0"/>
                                  </p:stCondLst>
                                  <p:childTnLst>
                                    <p:set>
                                      <p:cBhvr>
                                        <p:cTn id="180" dur="1" fill="hold">
                                          <p:stCondLst>
                                            <p:cond delay="0"/>
                                          </p:stCondLst>
                                        </p:cTn>
                                        <p:tgtEl>
                                          <p:spTgt spid="17"/>
                                        </p:tgtEl>
                                        <p:attrNameLst>
                                          <p:attrName>style.visibility</p:attrName>
                                        </p:attrNameLst>
                                      </p:cBhvr>
                                      <p:to>
                                        <p:strVal val="visible"/>
                                      </p:to>
                                    </p:set>
                                  </p:childTnLst>
                                </p:cTn>
                              </p:par>
                              <p:par>
                                <p:cTn id="181" presetID="1" presetClass="entr" presetSubtype="0" fill="hold" grpId="3" nodeType="withEffect">
                                  <p:stCondLst>
                                    <p:cond delay="0"/>
                                  </p:stCondLst>
                                  <p:childTnLst>
                                    <p:set>
                                      <p:cBhvr>
                                        <p:cTn id="182" dur="1" fill="hold">
                                          <p:stCondLst>
                                            <p:cond delay="0"/>
                                          </p:stCondLst>
                                        </p:cTn>
                                        <p:tgtEl>
                                          <p:spTgt spid="20"/>
                                        </p:tgtEl>
                                        <p:attrNameLst>
                                          <p:attrName>style.visibility</p:attrName>
                                        </p:attrNameLst>
                                      </p:cBhvr>
                                      <p:to>
                                        <p:strVal val="visible"/>
                                      </p:to>
                                    </p:set>
                                  </p:childTnLst>
                                </p:cTn>
                              </p:par>
                              <p:par>
                                <p:cTn id="183" presetID="1" presetClass="entr" presetSubtype="0" fill="hold" grpId="3" nodeType="withEffect">
                                  <p:stCondLst>
                                    <p:cond delay="0"/>
                                  </p:stCondLst>
                                  <p:childTnLst>
                                    <p:set>
                                      <p:cBhvr>
                                        <p:cTn id="184" dur="1" fill="hold">
                                          <p:stCondLst>
                                            <p:cond delay="0"/>
                                          </p:stCondLst>
                                        </p:cTn>
                                        <p:tgtEl>
                                          <p:spTgt spid="24599"/>
                                        </p:tgtEl>
                                        <p:attrNameLst>
                                          <p:attrName>style.visibility</p:attrName>
                                        </p:attrNameLst>
                                      </p:cBhvr>
                                      <p:to>
                                        <p:strVal val="visible"/>
                                      </p:to>
                                    </p:set>
                                  </p:childTnLst>
                                </p:cTn>
                              </p:par>
                              <p:par>
                                <p:cTn id="185" presetID="1" presetClass="entr" presetSubtype="0" fill="hold" grpId="1" nodeType="withEffect">
                                  <p:stCondLst>
                                    <p:cond delay="0"/>
                                  </p:stCondLst>
                                  <p:childTnLst>
                                    <p:set>
                                      <p:cBhvr>
                                        <p:cTn id="186" dur="1" fill="hold">
                                          <p:stCondLst>
                                            <p:cond delay="0"/>
                                          </p:stCondLst>
                                        </p:cTn>
                                        <p:tgtEl>
                                          <p:spTgt spid="24603"/>
                                        </p:tgtEl>
                                        <p:attrNameLst>
                                          <p:attrName>style.visibility</p:attrName>
                                        </p:attrNameLst>
                                      </p:cBhvr>
                                      <p:to>
                                        <p:strVal val="visible"/>
                                      </p:to>
                                    </p:set>
                                  </p:childTnLst>
                                </p:cTn>
                              </p:par>
                              <p:par>
                                <p:cTn id="187" presetID="1" presetClass="entr" presetSubtype="0" fill="hold" grpId="3" nodeType="withEffect">
                                  <p:stCondLst>
                                    <p:cond delay="0"/>
                                  </p:stCondLst>
                                  <p:childTnLst>
                                    <p:set>
                                      <p:cBhvr>
                                        <p:cTn id="188" dur="1" fill="hold">
                                          <p:stCondLst>
                                            <p:cond delay="0"/>
                                          </p:stCondLst>
                                        </p:cTn>
                                        <p:tgtEl>
                                          <p:spTgt spid="31"/>
                                        </p:tgtEl>
                                        <p:attrNameLst>
                                          <p:attrName>style.visibility</p:attrName>
                                        </p:attrNameLst>
                                      </p:cBhvr>
                                      <p:to>
                                        <p:strVal val="visible"/>
                                      </p:to>
                                    </p:set>
                                  </p:childTnLst>
                                </p:cTn>
                              </p:par>
                              <p:par>
                                <p:cTn id="189" presetID="1" presetClass="entr" presetSubtype="0" fill="hold" grpId="3" nodeType="withEffect">
                                  <p:stCondLst>
                                    <p:cond delay="0"/>
                                  </p:stCondLst>
                                  <p:childTnLst>
                                    <p:set>
                                      <p:cBhvr>
                                        <p:cTn id="190" dur="1" fill="hold">
                                          <p:stCondLst>
                                            <p:cond delay="0"/>
                                          </p:stCondLst>
                                        </p:cTn>
                                        <p:tgtEl>
                                          <p:spTgt spid="32"/>
                                        </p:tgtEl>
                                        <p:attrNameLst>
                                          <p:attrName>style.visibility</p:attrName>
                                        </p:attrNameLst>
                                      </p:cBhvr>
                                      <p:to>
                                        <p:strVal val="visible"/>
                                      </p:to>
                                    </p:set>
                                  </p:childTnLst>
                                </p:cTn>
                              </p:par>
                              <p:par>
                                <p:cTn id="191" presetID="1" presetClass="entr" presetSubtype="0" fill="hold" grpId="3" nodeType="withEffect">
                                  <p:stCondLst>
                                    <p:cond delay="0"/>
                                  </p:stCondLst>
                                  <p:childTnLst>
                                    <p:set>
                                      <p:cBhvr>
                                        <p:cTn id="192" dur="1" fill="hold">
                                          <p:stCondLst>
                                            <p:cond delay="0"/>
                                          </p:stCondLst>
                                        </p:cTn>
                                        <p:tgtEl>
                                          <p:spTgt spid="34"/>
                                        </p:tgtEl>
                                        <p:attrNameLst>
                                          <p:attrName>style.visibility</p:attrName>
                                        </p:attrNameLst>
                                      </p:cBhvr>
                                      <p:to>
                                        <p:strVal val="visible"/>
                                      </p:to>
                                    </p:se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 presetClass="exit" presetSubtype="0" fill="hold" grpId="2" nodeType="clickEffect">
                                  <p:stCondLst>
                                    <p:cond delay="0"/>
                                  </p:stCondLst>
                                  <p:childTnLst>
                                    <p:set>
                                      <p:cBhvr>
                                        <p:cTn id="196" dur="1" fill="hold">
                                          <p:stCondLst>
                                            <p:cond delay="0"/>
                                          </p:stCondLst>
                                        </p:cTn>
                                        <p:tgtEl>
                                          <p:spTgt spid="24582"/>
                                        </p:tgtEl>
                                        <p:attrNameLst>
                                          <p:attrName>style.visibility</p:attrName>
                                        </p:attrNameLst>
                                      </p:cBhvr>
                                      <p:to>
                                        <p:strVal val="hidden"/>
                                      </p:to>
                                    </p:set>
                                  </p:childTnLst>
                                </p:cTn>
                              </p:par>
                              <p:par>
                                <p:cTn id="197" presetID="1" presetClass="exit" presetSubtype="0" fill="hold" grpId="4" nodeType="withEffect">
                                  <p:stCondLst>
                                    <p:cond delay="0"/>
                                  </p:stCondLst>
                                  <p:childTnLst>
                                    <p:set>
                                      <p:cBhvr>
                                        <p:cTn id="198" dur="1" fill="hold">
                                          <p:stCondLst>
                                            <p:cond delay="0"/>
                                          </p:stCondLst>
                                        </p:cTn>
                                        <p:tgtEl>
                                          <p:spTgt spid="18"/>
                                        </p:tgtEl>
                                        <p:attrNameLst>
                                          <p:attrName>style.visibility</p:attrName>
                                        </p:attrNameLst>
                                      </p:cBhvr>
                                      <p:to>
                                        <p:strVal val="hidden"/>
                                      </p:to>
                                    </p:set>
                                  </p:childTnLst>
                                </p:cTn>
                              </p:par>
                              <p:par>
                                <p:cTn id="199" presetID="1" presetClass="exit" presetSubtype="0" fill="hold" grpId="2" nodeType="withEffect">
                                  <p:stCondLst>
                                    <p:cond delay="0"/>
                                  </p:stCondLst>
                                  <p:childTnLst>
                                    <p:set>
                                      <p:cBhvr>
                                        <p:cTn id="200" dur="1" fill="hold">
                                          <p:stCondLst>
                                            <p:cond delay="0"/>
                                          </p:stCondLst>
                                        </p:cTn>
                                        <p:tgtEl>
                                          <p:spTgt spid="24600"/>
                                        </p:tgtEl>
                                        <p:attrNameLst>
                                          <p:attrName>style.visibility</p:attrName>
                                        </p:attrNameLst>
                                      </p:cBhvr>
                                      <p:to>
                                        <p:strVal val="hidden"/>
                                      </p:to>
                                    </p:set>
                                  </p:childTnLst>
                                </p:cTn>
                              </p:par>
                              <p:par>
                                <p:cTn id="201" presetID="1" presetClass="exit" presetSubtype="0" fill="hold" grpId="4" nodeType="withEffect">
                                  <p:stCondLst>
                                    <p:cond delay="0"/>
                                  </p:stCondLst>
                                  <p:childTnLst>
                                    <p:set>
                                      <p:cBhvr>
                                        <p:cTn id="202" dur="1" fill="hold">
                                          <p:stCondLst>
                                            <p:cond delay="0"/>
                                          </p:stCondLst>
                                        </p:cTn>
                                        <p:tgtEl>
                                          <p:spTgt spid="29"/>
                                        </p:tgtEl>
                                        <p:attrNameLst>
                                          <p:attrName>style.visibility</p:attrName>
                                        </p:attrNameLst>
                                      </p:cBhvr>
                                      <p:to>
                                        <p:strVal val="hidden"/>
                                      </p:to>
                                    </p:set>
                                  </p:childTnLst>
                                </p:cTn>
                              </p:par>
                              <p:par>
                                <p:cTn id="203" presetID="1" presetClass="exit" presetSubtype="0" fill="hold" grpId="2" nodeType="withEffect">
                                  <p:stCondLst>
                                    <p:cond delay="0"/>
                                  </p:stCondLst>
                                  <p:childTnLst>
                                    <p:set>
                                      <p:cBhvr>
                                        <p:cTn id="204" dur="1" fill="hold">
                                          <p:stCondLst>
                                            <p:cond delay="0"/>
                                          </p:stCondLst>
                                        </p:cTn>
                                        <p:tgtEl>
                                          <p:spTgt spid="24601"/>
                                        </p:tgtEl>
                                        <p:attrNameLst>
                                          <p:attrName>style.visibility</p:attrName>
                                        </p:attrNameLst>
                                      </p:cBhvr>
                                      <p:to>
                                        <p:strVal val="hidden"/>
                                      </p:to>
                                    </p:set>
                                  </p:childTnLst>
                                </p:cTn>
                              </p:par>
                              <p:par>
                                <p:cTn id="205" presetID="1" presetClass="exit" presetSubtype="0" fill="hold" grpId="2" nodeType="withEffect">
                                  <p:stCondLst>
                                    <p:cond delay="0"/>
                                  </p:stCondLst>
                                  <p:childTnLst>
                                    <p:set>
                                      <p:cBhvr>
                                        <p:cTn id="206" dur="1" fill="hold">
                                          <p:stCondLst>
                                            <p:cond delay="0"/>
                                          </p:stCondLst>
                                        </p:cTn>
                                        <p:tgtEl>
                                          <p:spTgt spid="24594"/>
                                        </p:tgtEl>
                                        <p:attrNameLst>
                                          <p:attrName>style.visibility</p:attrName>
                                        </p:attrNameLst>
                                      </p:cBhvr>
                                      <p:to>
                                        <p:strVal val="hidden"/>
                                      </p:to>
                                    </p:set>
                                  </p:childTnLst>
                                </p:cTn>
                              </p:par>
                              <p:par>
                                <p:cTn id="207" presetID="1" presetClass="exit" presetSubtype="0" fill="hold" grpId="4" nodeType="withEffect">
                                  <p:stCondLst>
                                    <p:cond delay="0"/>
                                  </p:stCondLst>
                                  <p:childTnLst>
                                    <p:set>
                                      <p:cBhvr>
                                        <p:cTn id="208" dur="1" fill="hold">
                                          <p:stCondLst>
                                            <p:cond delay="0"/>
                                          </p:stCondLst>
                                        </p:cTn>
                                        <p:tgtEl>
                                          <p:spTgt spid="6"/>
                                        </p:tgtEl>
                                        <p:attrNameLst>
                                          <p:attrName>style.visibility</p:attrName>
                                        </p:attrNameLst>
                                      </p:cBhvr>
                                      <p:to>
                                        <p:strVal val="hidden"/>
                                      </p:to>
                                    </p:set>
                                  </p:childTnLst>
                                </p:cTn>
                              </p:par>
                              <p:par>
                                <p:cTn id="209" presetID="1" presetClass="exit" presetSubtype="0" fill="hold" grpId="2" nodeType="withEffect">
                                  <p:stCondLst>
                                    <p:cond delay="0"/>
                                  </p:stCondLst>
                                  <p:childTnLst>
                                    <p:set>
                                      <p:cBhvr>
                                        <p:cTn id="210" dur="1" fill="hold">
                                          <p:stCondLst>
                                            <p:cond delay="0"/>
                                          </p:stCondLst>
                                        </p:cTn>
                                        <p:tgtEl>
                                          <p:spTgt spid="24583"/>
                                        </p:tgtEl>
                                        <p:attrNameLst>
                                          <p:attrName>style.visibility</p:attrName>
                                        </p:attrNameLst>
                                      </p:cBhvr>
                                      <p:to>
                                        <p:strVal val="hidden"/>
                                      </p:to>
                                    </p:set>
                                  </p:childTnLst>
                                </p:cTn>
                              </p:par>
                              <p:par>
                                <p:cTn id="211" presetID="1" presetClass="exit" presetSubtype="0" fill="hold" grpId="2" nodeType="withEffect">
                                  <p:stCondLst>
                                    <p:cond delay="0"/>
                                  </p:stCondLst>
                                  <p:childTnLst>
                                    <p:set>
                                      <p:cBhvr>
                                        <p:cTn id="212" dur="1" fill="hold">
                                          <p:stCondLst>
                                            <p:cond delay="0"/>
                                          </p:stCondLst>
                                        </p:cTn>
                                        <p:tgtEl>
                                          <p:spTgt spid="24598"/>
                                        </p:tgtEl>
                                        <p:attrNameLst>
                                          <p:attrName>style.visibility</p:attrName>
                                        </p:attrNameLst>
                                      </p:cBhvr>
                                      <p:to>
                                        <p:strVal val="hidden"/>
                                      </p:to>
                                    </p:set>
                                  </p:childTnLst>
                                </p:cTn>
                              </p:par>
                              <p:par>
                                <p:cTn id="213" presetID="1" presetClass="exit" presetSubtype="0" fill="hold" grpId="4" nodeType="withEffect">
                                  <p:stCondLst>
                                    <p:cond delay="0"/>
                                  </p:stCondLst>
                                  <p:childTnLst>
                                    <p:set>
                                      <p:cBhvr>
                                        <p:cTn id="214" dur="1" fill="hold">
                                          <p:stCondLst>
                                            <p:cond delay="0"/>
                                          </p:stCondLst>
                                        </p:cTn>
                                        <p:tgtEl>
                                          <p:spTgt spid="33"/>
                                        </p:tgtEl>
                                        <p:attrNameLst>
                                          <p:attrName>style.visibility</p:attrName>
                                        </p:attrNameLst>
                                      </p:cBhvr>
                                      <p:to>
                                        <p:strVal val="hidden"/>
                                      </p:to>
                                    </p:set>
                                  </p:childTnLst>
                                </p:cTn>
                              </p:par>
                              <p:par>
                                <p:cTn id="215" presetID="1" presetClass="exit" presetSubtype="0" fill="hold" grpId="4" nodeType="withEffect">
                                  <p:stCondLst>
                                    <p:cond delay="0"/>
                                  </p:stCondLst>
                                  <p:childTnLst>
                                    <p:set>
                                      <p:cBhvr>
                                        <p:cTn id="216" dur="1" fill="hold">
                                          <p:stCondLst>
                                            <p:cond delay="0"/>
                                          </p:stCondLst>
                                        </p:cTn>
                                        <p:tgtEl>
                                          <p:spTgt spid="34"/>
                                        </p:tgtEl>
                                        <p:attrNameLst>
                                          <p:attrName>style.visibility</p:attrName>
                                        </p:attrNameLst>
                                      </p:cBhvr>
                                      <p:to>
                                        <p:strVal val="hidden"/>
                                      </p:to>
                                    </p:set>
                                  </p:childTnLst>
                                </p:cTn>
                              </p:par>
                              <p:par>
                                <p:cTn id="217" presetID="1" presetClass="exit" presetSubtype="0" fill="hold" grpId="4" nodeType="withEffect">
                                  <p:stCondLst>
                                    <p:cond delay="0"/>
                                  </p:stCondLst>
                                  <p:childTnLst>
                                    <p:set>
                                      <p:cBhvr>
                                        <p:cTn id="218" dur="1" fill="hold">
                                          <p:stCondLst>
                                            <p:cond delay="0"/>
                                          </p:stCondLst>
                                        </p:cTn>
                                        <p:tgtEl>
                                          <p:spTgt spid="32"/>
                                        </p:tgtEl>
                                        <p:attrNameLst>
                                          <p:attrName>style.visibility</p:attrName>
                                        </p:attrNameLst>
                                      </p:cBhvr>
                                      <p:to>
                                        <p:strVal val="hidden"/>
                                      </p:to>
                                    </p:set>
                                  </p:childTnLst>
                                </p:cTn>
                              </p:par>
                              <p:par>
                                <p:cTn id="219" presetID="1" presetClass="exit" presetSubtype="0" fill="hold" grpId="4" nodeType="withEffect">
                                  <p:stCondLst>
                                    <p:cond delay="0"/>
                                  </p:stCondLst>
                                  <p:childTnLst>
                                    <p:set>
                                      <p:cBhvr>
                                        <p:cTn id="220" dur="1" fill="hold">
                                          <p:stCondLst>
                                            <p:cond delay="0"/>
                                          </p:stCondLst>
                                        </p:cTn>
                                        <p:tgtEl>
                                          <p:spTgt spid="31"/>
                                        </p:tgtEl>
                                        <p:attrNameLst>
                                          <p:attrName>style.visibility</p:attrName>
                                        </p:attrNameLst>
                                      </p:cBhvr>
                                      <p:to>
                                        <p:strVal val="hidden"/>
                                      </p:to>
                                    </p:set>
                                  </p:childTnLst>
                                </p:cTn>
                              </p:par>
                              <p:par>
                                <p:cTn id="221" presetID="1" presetClass="exit" presetSubtype="0" fill="hold" grpId="2" nodeType="withEffect">
                                  <p:stCondLst>
                                    <p:cond delay="0"/>
                                  </p:stCondLst>
                                  <p:childTnLst>
                                    <p:set>
                                      <p:cBhvr>
                                        <p:cTn id="222" dur="1" fill="hold">
                                          <p:stCondLst>
                                            <p:cond delay="0"/>
                                          </p:stCondLst>
                                        </p:cTn>
                                        <p:tgtEl>
                                          <p:spTgt spid="24603"/>
                                        </p:tgtEl>
                                        <p:attrNameLst>
                                          <p:attrName>style.visibility</p:attrName>
                                        </p:attrNameLst>
                                      </p:cBhvr>
                                      <p:to>
                                        <p:strVal val="hidden"/>
                                      </p:to>
                                    </p:set>
                                  </p:childTnLst>
                                </p:cTn>
                              </p:par>
                              <p:par>
                                <p:cTn id="223" presetID="1" presetClass="exit" presetSubtype="0" fill="hold" grpId="4" nodeType="withEffect">
                                  <p:stCondLst>
                                    <p:cond delay="0"/>
                                  </p:stCondLst>
                                  <p:childTnLst>
                                    <p:set>
                                      <p:cBhvr>
                                        <p:cTn id="224" dur="1" fill="hold">
                                          <p:stCondLst>
                                            <p:cond delay="0"/>
                                          </p:stCondLst>
                                        </p:cTn>
                                        <p:tgtEl>
                                          <p:spTgt spid="20"/>
                                        </p:tgtEl>
                                        <p:attrNameLst>
                                          <p:attrName>style.visibility</p:attrName>
                                        </p:attrNameLst>
                                      </p:cBhvr>
                                      <p:to>
                                        <p:strVal val="hidden"/>
                                      </p:to>
                                    </p:set>
                                  </p:childTnLst>
                                </p:cTn>
                              </p:par>
                              <p:par>
                                <p:cTn id="225" presetID="1" presetClass="exit" presetSubtype="0" fill="hold" grpId="4" nodeType="withEffect">
                                  <p:stCondLst>
                                    <p:cond delay="0"/>
                                  </p:stCondLst>
                                  <p:childTnLst>
                                    <p:set>
                                      <p:cBhvr>
                                        <p:cTn id="226" dur="1" fill="hold">
                                          <p:stCondLst>
                                            <p:cond delay="0"/>
                                          </p:stCondLst>
                                        </p:cTn>
                                        <p:tgtEl>
                                          <p:spTgt spid="17"/>
                                        </p:tgtEl>
                                        <p:attrNameLst>
                                          <p:attrName>style.visibility</p:attrName>
                                        </p:attrNameLst>
                                      </p:cBhvr>
                                      <p:to>
                                        <p:strVal val="hidden"/>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1" presetClass="exit" presetSubtype="0" fill="hold" grpId="0" nodeType="clickEffect">
                                  <p:stCondLst>
                                    <p:cond delay="0"/>
                                  </p:stCondLst>
                                  <p:childTnLst>
                                    <p:set>
                                      <p:cBhvr>
                                        <p:cTn id="230" dur="1" fill="hold">
                                          <p:stCondLst>
                                            <p:cond delay="0"/>
                                          </p:stCondLst>
                                        </p:cTn>
                                        <p:tgtEl>
                                          <p:spTgt spid="88"/>
                                        </p:tgtEl>
                                        <p:attrNameLst>
                                          <p:attrName>style.visibility</p:attrName>
                                        </p:attrNameLst>
                                      </p:cBhvr>
                                      <p:to>
                                        <p:strVal val="hidden"/>
                                      </p:to>
                                    </p:se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1" presetClass="entr" presetSubtype="0" fill="hold" grpId="3" nodeType="clickEffect">
                                  <p:stCondLst>
                                    <p:cond delay="0"/>
                                  </p:stCondLst>
                                  <p:childTnLst>
                                    <p:set>
                                      <p:cBhvr>
                                        <p:cTn id="234" dur="1" fill="hold">
                                          <p:stCondLst>
                                            <p:cond delay="0"/>
                                          </p:stCondLst>
                                        </p:cTn>
                                        <p:tgtEl>
                                          <p:spTgt spid="24582"/>
                                        </p:tgtEl>
                                        <p:attrNameLst>
                                          <p:attrName>style.visibility</p:attrName>
                                        </p:attrNameLst>
                                      </p:cBhvr>
                                      <p:to>
                                        <p:strVal val="visible"/>
                                      </p:to>
                                    </p:set>
                                  </p:childTnLst>
                                </p:cTn>
                              </p:par>
                              <p:par>
                                <p:cTn id="235" presetID="1" presetClass="entr" presetSubtype="0" fill="hold" grpId="5" nodeType="withEffect">
                                  <p:stCondLst>
                                    <p:cond delay="0"/>
                                  </p:stCondLst>
                                  <p:childTnLst>
                                    <p:set>
                                      <p:cBhvr>
                                        <p:cTn id="236" dur="1" fill="hold">
                                          <p:stCondLst>
                                            <p:cond delay="0"/>
                                          </p:stCondLst>
                                        </p:cTn>
                                        <p:tgtEl>
                                          <p:spTgt spid="18"/>
                                        </p:tgtEl>
                                        <p:attrNameLst>
                                          <p:attrName>style.visibility</p:attrName>
                                        </p:attrNameLst>
                                      </p:cBhvr>
                                      <p:to>
                                        <p:strVal val="visible"/>
                                      </p:to>
                                    </p:set>
                                  </p:childTnLst>
                                </p:cTn>
                              </p:par>
                              <p:par>
                                <p:cTn id="237" presetID="1" presetClass="entr" presetSubtype="0" fill="hold" grpId="3" nodeType="withEffect">
                                  <p:stCondLst>
                                    <p:cond delay="0"/>
                                  </p:stCondLst>
                                  <p:childTnLst>
                                    <p:set>
                                      <p:cBhvr>
                                        <p:cTn id="238" dur="1" fill="hold">
                                          <p:stCondLst>
                                            <p:cond delay="0"/>
                                          </p:stCondLst>
                                        </p:cTn>
                                        <p:tgtEl>
                                          <p:spTgt spid="24600"/>
                                        </p:tgtEl>
                                        <p:attrNameLst>
                                          <p:attrName>style.visibility</p:attrName>
                                        </p:attrNameLst>
                                      </p:cBhvr>
                                      <p:to>
                                        <p:strVal val="visible"/>
                                      </p:to>
                                    </p:set>
                                  </p:childTnLst>
                                </p:cTn>
                              </p:par>
                              <p:par>
                                <p:cTn id="239" presetID="1" presetClass="entr" presetSubtype="0" fill="hold" grpId="5" nodeType="withEffect">
                                  <p:stCondLst>
                                    <p:cond delay="0"/>
                                  </p:stCondLst>
                                  <p:childTnLst>
                                    <p:set>
                                      <p:cBhvr>
                                        <p:cTn id="240" dur="1" fill="hold">
                                          <p:stCondLst>
                                            <p:cond delay="0"/>
                                          </p:stCondLst>
                                        </p:cTn>
                                        <p:tgtEl>
                                          <p:spTgt spid="29"/>
                                        </p:tgtEl>
                                        <p:attrNameLst>
                                          <p:attrName>style.visibility</p:attrName>
                                        </p:attrNameLst>
                                      </p:cBhvr>
                                      <p:to>
                                        <p:strVal val="visible"/>
                                      </p:to>
                                    </p:set>
                                  </p:childTnLst>
                                </p:cTn>
                              </p:par>
                              <p:par>
                                <p:cTn id="241" presetID="1" presetClass="entr" presetSubtype="0" fill="hold" grpId="3" nodeType="withEffect">
                                  <p:stCondLst>
                                    <p:cond delay="0"/>
                                  </p:stCondLst>
                                  <p:childTnLst>
                                    <p:set>
                                      <p:cBhvr>
                                        <p:cTn id="242" dur="1" fill="hold">
                                          <p:stCondLst>
                                            <p:cond delay="0"/>
                                          </p:stCondLst>
                                        </p:cTn>
                                        <p:tgtEl>
                                          <p:spTgt spid="24601"/>
                                        </p:tgtEl>
                                        <p:attrNameLst>
                                          <p:attrName>style.visibility</p:attrName>
                                        </p:attrNameLst>
                                      </p:cBhvr>
                                      <p:to>
                                        <p:strVal val="visible"/>
                                      </p:to>
                                    </p:set>
                                  </p:childTnLst>
                                </p:cTn>
                              </p:par>
                              <p:par>
                                <p:cTn id="243" presetID="1" presetClass="entr" presetSubtype="0" fill="hold" grpId="3" nodeType="withEffect">
                                  <p:stCondLst>
                                    <p:cond delay="0"/>
                                  </p:stCondLst>
                                  <p:childTnLst>
                                    <p:set>
                                      <p:cBhvr>
                                        <p:cTn id="244" dur="1" fill="hold">
                                          <p:stCondLst>
                                            <p:cond delay="0"/>
                                          </p:stCondLst>
                                        </p:cTn>
                                        <p:tgtEl>
                                          <p:spTgt spid="24594"/>
                                        </p:tgtEl>
                                        <p:attrNameLst>
                                          <p:attrName>style.visibility</p:attrName>
                                        </p:attrNameLst>
                                      </p:cBhvr>
                                      <p:to>
                                        <p:strVal val="visible"/>
                                      </p:to>
                                    </p:set>
                                  </p:childTnLst>
                                </p:cTn>
                              </p:par>
                              <p:par>
                                <p:cTn id="245" presetID="1" presetClass="entr" presetSubtype="0" fill="hold" grpId="5" nodeType="withEffect">
                                  <p:stCondLst>
                                    <p:cond delay="0"/>
                                  </p:stCondLst>
                                  <p:childTnLst>
                                    <p:set>
                                      <p:cBhvr>
                                        <p:cTn id="246" dur="1" fill="hold">
                                          <p:stCondLst>
                                            <p:cond delay="0"/>
                                          </p:stCondLst>
                                        </p:cTn>
                                        <p:tgtEl>
                                          <p:spTgt spid="6"/>
                                        </p:tgtEl>
                                        <p:attrNameLst>
                                          <p:attrName>style.visibility</p:attrName>
                                        </p:attrNameLst>
                                      </p:cBhvr>
                                      <p:to>
                                        <p:strVal val="visible"/>
                                      </p:to>
                                    </p:set>
                                  </p:childTnLst>
                                </p:cTn>
                              </p:par>
                              <p:par>
                                <p:cTn id="247" presetID="1" presetClass="entr" presetSubtype="0" fill="hold" grpId="3" nodeType="withEffect">
                                  <p:stCondLst>
                                    <p:cond delay="0"/>
                                  </p:stCondLst>
                                  <p:childTnLst>
                                    <p:set>
                                      <p:cBhvr>
                                        <p:cTn id="248" dur="1" fill="hold">
                                          <p:stCondLst>
                                            <p:cond delay="0"/>
                                          </p:stCondLst>
                                        </p:cTn>
                                        <p:tgtEl>
                                          <p:spTgt spid="24583"/>
                                        </p:tgtEl>
                                        <p:attrNameLst>
                                          <p:attrName>style.visibility</p:attrName>
                                        </p:attrNameLst>
                                      </p:cBhvr>
                                      <p:to>
                                        <p:strVal val="visible"/>
                                      </p:to>
                                    </p:set>
                                  </p:childTnLst>
                                </p:cTn>
                              </p:par>
                              <p:par>
                                <p:cTn id="249" presetID="1" presetClass="entr" presetSubtype="0" fill="hold" grpId="3" nodeType="withEffect">
                                  <p:stCondLst>
                                    <p:cond delay="0"/>
                                  </p:stCondLst>
                                  <p:childTnLst>
                                    <p:set>
                                      <p:cBhvr>
                                        <p:cTn id="250" dur="1" fill="hold">
                                          <p:stCondLst>
                                            <p:cond delay="0"/>
                                          </p:stCondLst>
                                        </p:cTn>
                                        <p:tgtEl>
                                          <p:spTgt spid="24598"/>
                                        </p:tgtEl>
                                        <p:attrNameLst>
                                          <p:attrName>style.visibility</p:attrName>
                                        </p:attrNameLst>
                                      </p:cBhvr>
                                      <p:to>
                                        <p:strVal val="visible"/>
                                      </p:to>
                                    </p:set>
                                  </p:childTnLst>
                                </p:cTn>
                              </p:par>
                              <p:par>
                                <p:cTn id="251" presetID="1" presetClass="entr" presetSubtype="0" fill="hold" grpId="5" nodeType="withEffect">
                                  <p:stCondLst>
                                    <p:cond delay="0"/>
                                  </p:stCondLst>
                                  <p:childTnLst>
                                    <p:set>
                                      <p:cBhvr>
                                        <p:cTn id="252" dur="1" fill="hold">
                                          <p:stCondLst>
                                            <p:cond delay="0"/>
                                          </p:stCondLst>
                                        </p:cTn>
                                        <p:tgtEl>
                                          <p:spTgt spid="33"/>
                                        </p:tgtEl>
                                        <p:attrNameLst>
                                          <p:attrName>style.visibility</p:attrName>
                                        </p:attrNameLst>
                                      </p:cBhvr>
                                      <p:to>
                                        <p:strVal val="visible"/>
                                      </p:to>
                                    </p:set>
                                  </p:childTnLst>
                                </p:cTn>
                              </p:par>
                              <p:par>
                                <p:cTn id="253" presetID="1" presetClass="entr" presetSubtype="0" fill="hold" grpId="5" nodeType="withEffect">
                                  <p:stCondLst>
                                    <p:cond delay="0"/>
                                  </p:stCondLst>
                                  <p:childTnLst>
                                    <p:set>
                                      <p:cBhvr>
                                        <p:cTn id="254" dur="1" fill="hold">
                                          <p:stCondLst>
                                            <p:cond delay="0"/>
                                          </p:stCondLst>
                                        </p:cTn>
                                        <p:tgtEl>
                                          <p:spTgt spid="34"/>
                                        </p:tgtEl>
                                        <p:attrNameLst>
                                          <p:attrName>style.visibility</p:attrName>
                                        </p:attrNameLst>
                                      </p:cBhvr>
                                      <p:to>
                                        <p:strVal val="visible"/>
                                      </p:to>
                                    </p:set>
                                  </p:childTnLst>
                                </p:cTn>
                              </p:par>
                              <p:par>
                                <p:cTn id="255" presetID="1" presetClass="entr" presetSubtype="0" fill="hold" grpId="5" nodeType="withEffect">
                                  <p:stCondLst>
                                    <p:cond delay="0"/>
                                  </p:stCondLst>
                                  <p:childTnLst>
                                    <p:set>
                                      <p:cBhvr>
                                        <p:cTn id="256" dur="1" fill="hold">
                                          <p:stCondLst>
                                            <p:cond delay="0"/>
                                          </p:stCondLst>
                                        </p:cTn>
                                        <p:tgtEl>
                                          <p:spTgt spid="32"/>
                                        </p:tgtEl>
                                        <p:attrNameLst>
                                          <p:attrName>style.visibility</p:attrName>
                                        </p:attrNameLst>
                                      </p:cBhvr>
                                      <p:to>
                                        <p:strVal val="visible"/>
                                      </p:to>
                                    </p:set>
                                  </p:childTnLst>
                                </p:cTn>
                              </p:par>
                              <p:par>
                                <p:cTn id="257" presetID="1" presetClass="entr" presetSubtype="0" fill="hold" grpId="5" nodeType="withEffect">
                                  <p:stCondLst>
                                    <p:cond delay="0"/>
                                  </p:stCondLst>
                                  <p:childTnLst>
                                    <p:set>
                                      <p:cBhvr>
                                        <p:cTn id="258" dur="1" fill="hold">
                                          <p:stCondLst>
                                            <p:cond delay="0"/>
                                          </p:stCondLst>
                                        </p:cTn>
                                        <p:tgtEl>
                                          <p:spTgt spid="31"/>
                                        </p:tgtEl>
                                        <p:attrNameLst>
                                          <p:attrName>style.visibility</p:attrName>
                                        </p:attrNameLst>
                                      </p:cBhvr>
                                      <p:to>
                                        <p:strVal val="visible"/>
                                      </p:to>
                                    </p:set>
                                  </p:childTnLst>
                                </p:cTn>
                              </p:par>
                              <p:par>
                                <p:cTn id="259" presetID="1" presetClass="entr" presetSubtype="0" fill="hold" grpId="3" nodeType="withEffect">
                                  <p:stCondLst>
                                    <p:cond delay="0"/>
                                  </p:stCondLst>
                                  <p:childTnLst>
                                    <p:set>
                                      <p:cBhvr>
                                        <p:cTn id="260" dur="1" fill="hold">
                                          <p:stCondLst>
                                            <p:cond delay="0"/>
                                          </p:stCondLst>
                                        </p:cTn>
                                        <p:tgtEl>
                                          <p:spTgt spid="24603"/>
                                        </p:tgtEl>
                                        <p:attrNameLst>
                                          <p:attrName>style.visibility</p:attrName>
                                        </p:attrNameLst>
                                      </p:cBhvr>
                                      <p:to>
                                        <p:strVal val="visible"/>
                                      </p:to>
                                    </p:set>
                                  </p:childTnLst>
                                </p:cTn>
                              </p:par>
                              <p:par>
                                <p:cTn id="261" presetID="1" presetClass="entr" presetSubtype="0" fill="hold" grpId="5" nodeType="withEffect">
                                  <p:stCondLst>
                                    <p:cond delay="0"/>
                                  </p:stCondLst>
                                  <p:childTnLst>
                                    <p:set>
                                      <p:cBhvr>
                                        <p:cTn id="262" dur="1" fill="hold">
                                          <p:stCondLst>
                                            <p:cond delay="0"/>
                                          </p:stCondLst>
                                        </p:cTn>
                                        <p:tgtEl>
                                          <p:spTgt spid="20"/>
                                        </p:tgtEl>
                                        <p:attrNameLst>
                                          <p:attrName>style.visibility</p:attrName>
                                        </p:attrNameLst>
                                      </p:cBhvr>
                                      <p:to>
                                        <p:strVal val="visible"/>
                                      </p:to>
                                    </p:set>
                                  </p:childTnLst>
                                </p:cTn>
                              </p:par>
                              <p:par>
                                <p:cTn id="263" presetID="1" presetClass="entr" presetSubtype="0" fill="hold" grpId="5" nodeType="withEffect">
                                  <p:stCondLst>
                                    <p:cond delay="0"/>
                                  </p:stCondLst>
                                  <p:childTnLst>
                                    <p:set>
                                      <p:cBhvr>
                                        <p:cTn id="264" dur="1" fill="hold">
                                          <p:stCondLst>
                                            <p:cond delay="0"/>
                                          </p:stCondLst>
                                        </p:cTn>
                                        <p:tgtEl>
                                          <p:spTgt spid="17"/>
                                        </p:tgtEl>
                                        <p:attrNameLst>
                                          <p:attrName>style.visibility</p:attrName>
                                        </p:attrNameLst>
                                      </p:cBhvr>
                                      <p:to>
                                        <p:strVal val="visible"/>
                                      </p:to>
                                    </p:se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1" presetClass="exit" presetSubtype="0" fill="hold" grpId="4" nodeType="clickEffect">
                                  <p:stCondLst>
                                    <p:cond delay="0"/>
                                  </p:stCondLst>
                                  <p:childTnLst>
                                    <p:set>
                                      <p:cBhvr>
                                        <p:cTn id="268" dur="1" fill="hold">
                                          <p:stCondLst>
                                            <p:cond delay="0"/>
                                          </p:stCondLst>
                                        </p:cTn>
                                        <p:tgtEl>
                                          <p:spTgt spid="24600"/>
                                        </p:tgtEl>
                                        <p:attrNameLst>
                                          <p:attrName>style.visibility</p:attrName>
                                        </p:attrNameLst>
                                      </p:cBhvr>
                                      <p:to>
                                        <p:strVal val="hidden"/>
                                      </p:to>
                                    </p:set>
                                  </p:childTnLst>
                                </p:cTn>
                              </p:par>
                              <p:par>
                                <p:cTn id="269" presetID="1" presetClass="exit" presetSubtype="0" fill="hold" grpId="4" nodeType="withEffect">
                                  <p:stCondLst>
                                    <p:cond delay="0"/>
                                  </p:stCondLst>
                                  <p:childTnLst>
                                    <p:set>
                                      <p:cBhvr>
                                        <p:cTn id="270" dur="1" fill="hold">
                                          <p:stCondLst>
                                            <p:cond delay="0"/>
                                          </p:stCondLst>
                                        </p:cTn>
                                        <p:tgtEl>
                                          <p:spTgt spid="24596"/>
                                        </p:tgtEl>
                                        <p:attrNameLst>
                                          <p:attrName>style.visibility</p:attrName>
                                        </p:attrNameLst>
                                      </p:cBhvr>
                                      <p:to>
                                        <p:strVal val="hidden"/>
                                      </p:to>
                                    </p:set>
                                  </p:childTnLst>
                                </p:cTn>
                              </p:par>
                              <p:par>
                                <p:cTn id="271" presetID="1" presetClass="exit" presetSubtype="0" fill="hold" grpId="4" nodeType="withEffect">
                                  <p:stCondLst>
                                    <p:cond delay="0"/>
                                  </p:stCondLst>
                                  <p:childTnLst>
                                    <p:set>
                                      <p:cBhvr>
                                        <p:cTn id="272" dur="1" fill="hold">
                                          <p:stCondLst>
                                            <p:cond delay="0"/>
                                          </p:stCondLst>
                                        </p:cTn>
                                        <p:tgtEl>
                                          <p:spTgt spid="24582"/>
                                        </p:tgtEl>
                                        <p:attrNameLst>
                                          <p:attrName>style.visibility</p:attrName>
                                        </p:attrNameLst>
                                      </p:cBhvr>
                                      <p:to>
                                        <p:strVal val="hidden"/>
                                      </p:to>
                                    </p:set>
                                  </p:childTnLst>
                                </p:cTn>
                              </p:par>
                              <p:par>
                                <p:cTn id="273" presetID="1" presetClass="exit" presetSubtype="0" fill="hold" grpId="4" nodeType="withEffect">
                                  <p:stCondLst>
                                    <p:cond delay="0"/>
                                  </p:stCondLst>
                                  <p:childTnLst>
                                    <p:set>
                                      <p:cBhvr>
                                        <p:cTn id="274" dur="1" fill="hold">
                                          <p:stCondLst>
                                            <p:cond delay="0"/>
                                          </p:stCondLst>
                                        </p:cTn>
                                        <p:tgtEl>
                                          <p:spTgt spid="24594"/>
                                        </p:tgtEl>
                                        <p:attrNameLst>
                                          <p:attrName>style.visibility</p:attrName>
                                        </p:attrNameLst>
                                      </p:cBhvr>
                                      <p:to>
                                        <p:strVal val="hidden"/>
                                      </p:to>
                                    </p:set>
                                  </p:childTnLst>
                                </p:cTn>
                              </p:par>
                              <p:par>
                                <p:cTn id="275" presetID="1" presetClass="exit" presetSubtype="0" fill="hold" grpId="4" nodeType="withEffect">
                                  <p:stCondLst>
                                    <p:cond delay="0"/>
                                  </p:stCondLst>
                                  <p:childTnLst>
                                    <p:set>
                                      <p:cBhvr>
                                        <p:cTn id="276" dur="1" fill="hold">
                                          <p:stCondLst>
                                            <p:cond delay="0"/>
                                          </p:stCondLst>
                                        </p:cTn>
                                        <p:tgtEl>
                                          <p:spTgt spid="24597"/>
                                        </p:tgtEl>
                                        <p:attrNameLst>
                                          <p:attrName>style.visibility</p:attrName>
                                        </p:attrNameLst>
                                      </p:cBhvr>
                                      <p:to>
                                        <p:strVal val="hidden"/>
                                      </p:to>
                                    </p:set>
                                  </p:childTnLst>
                                </p:cTn>
                              </p:par>
                              <p:par>
                                <p:cTn id="277" presetID="1" presetClass="exit" presetSubtype="0" fill="hold" grpId="4" nodeType="withEffect">
                                  <p:stCondLst>
                                    <p:cond delay="0"/>
                                  </p:stCondLst>
                                  <p:childTnLst>
                                    <p:set>
                                      <p:cBhvr>
                                        <p:cTn id="278" dur="1" fill="hold">
                                          <p:stCondLst>
                                            <p:cond delay="0"/>
                                          </p:stCondLst>
                                        </p:cTn>
                                        <p:tgtEl>
                                          <p:spTgt spid="24601"/>
                                        </p:tgtEl>
                                        <p:attrNameLst>
                                          <p:attrName>style.visibility</p:attrName>
                                        </p:attrNameLst>
                                      </p:cBhvr>
                                      <p:to>
                                        <p:strVal val="hidden"/>
                                      </p:to>
                                    </p:set>
                                  </p:childTnLst>
                                </p:cTn>
                              </p:par>
                              <p:par>
                                <p:cTn id="279" presetID="1" presetClass="exit" presetSubtype="0" fill="hold" grpId="4" nodeType="withEffect">
                                  <p:stCondLst>
                                    <p:cond delay="0"/>
                                  </p:stCondLst>
                                  <p:childTnLst>
                                    <p:set>
                                      <p:cBhvr>
                                        <p:cTn id="280" dur="1" fill="hold">
                                          <p:stCondLst>
                                            <p:cond delay="0"/>
                                          </p:stCondLst>
                                        </p:cTn>
                                        <p:tgtEl>
                                          <p:spTgt spid="24605"/>
                                        </p:tgtEl>
                                        <p:attrNameLst>
                                          <p:attrName>style.visibility</p:attrName>
                                        </p:attrNameLst>
                                      </p:cBhvr>
                                      <p:to>
                                        <p:strVal val="hidden"/>
                                      </p:to>
                                    </p:set>
                                  </p:childTnLst>
                                </p:cTn>
                              </p:par>
                              <p:par>
                                <p:cTn id="281" presetID="1" presetClass="exit" presetSubtype="0" fill="hold" grpId="4" nodeType="withEffect">
                                  <p:stCondLst>
                                    <p:cond delay="0"/>
                                  </p:stCondLst>
                                  <p:childTnLst>
                                    <p:set>
                                      <p:cBhvr>
                                        <p:cTn id="282" dur="1" fill="hold">
                                          <p:stCondLst>
                                            <p:cond delay="0"/>
                                          </p:stCondLst>
                                        </p:cTn>
                                        <p:tgtEl>
                                          <p:spTgt spid="24602"/>
                                        </p:tgtEl>
                                        <p:attrNameLst>
                                          <p:attrName>style.visibility</p:attrName>
                                        </p:attrNameLst>
                                      </p:cBhvr>
                                      <p:to>
                                        <p:strVal val="hidden"/>
                                      </p:to>
                                    </p:set>
                                  </p:childTnLst>
                                </p:cTn>
                              </p:par>
                              <p:par>
                                <p:cTn id="283" presetID="1" presetClass="exit" presetSubtype="0" fill="hold" grpId="4" nodeType="withEffect">
                                  <p:stCondLst>
                                    <p:cond delay="0"/>
                                  </p:stCondLst>
                                  <p:childTnLst>
                                    <p:set>
                                      <p:cBhvr>
                                        <p:cTn id="284" dur="1" fill="hold">
                                          <p:stCondLst>
                                            <p:cond delay="0"/>
                                          </p:stCondLst>
                                        </p:cTn>
                                        <p:tgtEl>
                                          <p:spTgt spid="24598"/>
                                        </p:tgtEl>
                                        <p:attrNameLst>
                                          <p:attrName>style.visibility</p:attrName>
                                        </p:attrNameLst>
                                      </p:cBhvr>
                                      <p:to>
                                        <p:strVal val="hidden"/>
                                      </p:to>
                                    </p:set>
                                  </p:childTnLst>
                                </p:cTn>
                              </p:par>
                              <p:par>
                                <p:cTn id="285" presetID="1" presetClass="exit" presetSubtype="0" fill="hold" grpId="4" nodeType="withEffect">
                                  <p:stCondLst>
                                    <p:cond delay="0"/>
                                  </p:stCondLst>
                                  <p:childTnLst>
                                    <p:set>
                                      <p:cBhvr>
                                        <p:cTn id="286" dur="1" fill="hold">
                                          <p:stCondLst>
                                            <p:cond delay="0"/>
                                          </p:stCondLst>
                                        </p:cTn>
                                        <p:tgtEl>
                                          <p:spTgt spid="24583"/>
                                        </p:tgtEl>
                                        <p:attrNameLst>
                                          <p:attrName>style.visibility</p:attrName>
                                        </p:attrNameLst>
                                      </p:cBhvr>
                                      <p:to>
                                        <p:strVal val="hidden"/>
                                      </p:to>
                                    </p:set>
                                  </p:childTnLst>
                                </p:cTn>
                              </p:par>
                              <p:par>
                                <p:cTn id="287" presetID="1" presetClass="exit" presetSubtype="0" fill="hold" grpId="4" nodeType="withEffect">
                                  <p:stCondLst>
                                    <p:cond delay="0"/>
                                  </p:stCondLst>
                                  <p:childTnLst>
                                    <p:set>
                                      <p:cBhvr>
                                        <p:cTn id="288" dur="1" fill="hold">
                                          <p:stCondLst>
                                            <p:cond delay="0"/>
                                          </p:stCondLst>
                                        </p:cTn>
                                        <p:tgtEl>
                                          <p:spTgt spid="24580"/>
                                        </p:tgtEl>
                                        <p:attrNameLst>
                                          <p:attrName>style.visibility</p:attrName>
                                        </p:attrNameLst>
                                      </p:cBhvr>
                                      <p:to>
                                        <p:strVal val="hidden"/>
                                      </p:to>
                                    </p:set>
                                  </p:childTnLst>
                                </p:cTn>
                              </p:par>
                              <p:par>
                                <p:cTn id="289" presetID="1" presetClass="exit" presetSubtype="0" fill="hold" grpId="4" nodeType="withEffect">
                                  <p:stCondLst>
                                    <p:cond delay="0"/>
                                  </p:stCondLst>
                                  <p:childTnLst>
                                    <p:set>
                                      <p:cBhvr>
                                        <p:cTn id="290" dur="1" fill="hold">
                                          <p:stCondLst>
                                            <p:cond delay="0"/>
                                          </p:stCondLst>
                                        </p:cTn>
                                        <p:tgtEl>
                                          <p:spTgt spid="24599"/>
                                        </p:tgtEl>
                                        <p:attrNameLst>
                                          <p:attrName>style.visibility</p:attrName>
                                        </p:attrNameLst>
                                      </p:cBhvr>
                                      <p:to>
                                        <p:strVal val="hidden"/>
                                      </p:to>
                                    </p:set>
                                  </p:childTnLst>
                                </p:cTn>
                              </p:par>
                              <p:par>
                                <p:cTn id="291" presetID="1" presetClass="exit" presetSubtype="0" fill="hold" grpId="4" nodeType="withEffect">
                                  <p:stCondLst>
                                    <p:cond delay="0"/>
                                  </p:stCondLst>
                                  <p:childTnLst>
                                    <p:set>
                                      <p:cBhvr>
                                        <p:cTn id="292" dur="1" fill="hold">
                                          <p:stCondLst>
                                            <p:cond delay="0"/>
                                          </p:stCondLst>
                                        </p:cTn>
                                        <p:tgtEl>
                                          <p:spTgt spid="24603"/>
                                        </p:tgtEl>
                                        <p:attrNameLst>
                                          <p:attrName>style.visibility</p:attrName>
                                        </p:attrNameLst>
                                      </p:cBhvr>
                                      <p:to>
                                        <p:strVal val="hidden"/>
                                      </p:to>
                                    </p:set>
                                  </p:childTnLst>
                                </p:cTn>
                              </p:par>
                            </p:childTnLst>
                          </p:cTn>
                        </p:par>
                      </p:childTnLst>
                    </p:cTn>
                  </p:par>
                  <p:par>
                    <p:cTn id="293" fill="hold" nodeType="clickPar">
                      <p:stCondLst>
                        <p:cond delay="indefinite"/>
                      </p:stCondLst>
                      <p:childTnLst>
                        <p:par>
                          <p:cTn id="294" fill="hold" nodeType="withGroup">
                            <p:stCondLst>
                              <p:cond delay="0"/>
                            </p:stCondLst>
                            <p:childTnLst>
                              <p:par>
                                <p:cTn id="295" presetID="1" presetClass="exit" presetSubtype="0" fill="hold" grpId="0" nodeType="clickEffect">
                                  <p:stCondLst>
                                    <p:cond delay="0"/>
                                  </p:stCondLst>
                                  <p:childTnLst>
                                    <p:set>
                                      <p:cBhvr>
                                        <p:cTn id="296" dur="1" fill="hold">
                                          <p:stCondLst>
                                            <p:cond delay="0"/>
                                          </p:stCondLst>
                                        </p:cTn>
                                        <p:tgtEl>
                                          <p:spTgt spid="89"/>
                                        </p:tgtEl>
                                        <p:attrNameLst>
                                          <p:attrName>style.visibility</p:attrName>
                                        </p:attrNameLst>
                                      </p:cBhvr>
                                      <p:to>
                                        <p:strVal val="hidden"/>
                                      </p:to>
                                    </p:set>
                                  </p:childTnLst>
                                </p:cTn>
                              </p:par>
                            </p:childTnLst>
                          </p:cTn>
                        </p:par>
                      </p:childTnLst>
                    </p:cTn>
                  </p:par>
                  <p:par>
                    <p:cTn id="297" fill="hold" nodeType="clickPar">
                      <p:stCondLst>
                        <p:cond delay="indefinite"/>
                      </p:stCondLst>
                      <p:childTnLst>
                        <p:par>
                          <p:cTn id="298" fill="hold" nodeType="withGroup">
                            <p:stCondLst>
                              <p:cond delay="0"/>
                            </p:stCondLst>
                            <p:childTnLst>
                              <p:par>
                                <p:cTn id="299" presetID="1" presetClass="entr" presetSubtype="0" fill="hold" grpId="5" nodeType="clickEffect">
                                  <p:stCondLst>
                                    <p:cond delay="0"/>
                                  </p:stCondLst>
                                  <p:childTnLst>
                                    <p:set>
                                      <p:cBhvr>
                                        <p:cTn id="300" dur="1" fill="hold">
                                          <p:stCondLst>
                                            <p:cond delay="0"/>
                                          </p:stCondLst>
                                        </p:cTn>
                                        <p:tgtEl>
                                          <p:spTgt spid="24600"/>
                                        </p:tgtEl>
                                        <p:attrNameLst>
                                          <p:attrName>style.visibility</p:attrName>
                                        </p:attrNameLst>
                                      </p:cBhvr>
                                      <p:to>
                                        <p:strVal val="visible"/>
                                      </p:to>
                                    </p:set>
                                  </p:childTnLst>
                                </p:cTn>
                              </p:par>
                              <p:par>
                                <p:cTn id="301" presetID="1" presetClass="entr" presetSubtype="0" fill="hold" grpId="5" nodeType="withEffect">
                                  <p:stCondLst>
                                    <p:cond delay="0"/>
                                  </p:stCondLst>
                                  <p:childTnLst>
                                    <p:set>
                                      <p:cBhvr>
                                        <p:cTn id="302" dur="1" fill="hold">
                                          <p:stCondLst>
                                            <p:cond delay="0"/>
                                          </p:stCondLst>
                                        </p:cTn>
                                        <p:tgtEl>
                                          <p:spTgt spid="24596"/>
                                        </p:tgtEl>
                                        <p:attrNameLst>
                                          <p:attrName>style.visibility</p:attrName>
                                        </p:attrNameLst>
                                      </p:cBhvr>
                                      <p:to>
                                        <p:strVal val="visible"/>
                                      </p:to>
                                    </p:set>
                                  </p:childTnLst>
                                </p:cTn>
                              </p:par>
                              <p:par>
                                <p:cTn id="303" presetID="1" presetClass="entr" presetSubtype="0" fill="hold" grpId="5" nodeType="withEffect">
                                  <p:stCondLst>
                                    <p:cond delay="0"/>
                                  </p:stCondLst>
                                  <p:childTnLst>
                                    <p:set>
                                      <p:cBhvr>
                                        <p:cTn id="304" dur="1" fill="hold">
                                          <p:stCondLst>
                                            <p:cond delay="0"/>
                                          </p:stCondLst>
                                        </p:cTn>
                                        <p:tgtEl>
                                          <p:spTgt spid="24582"/>
                                        </p:tgtEl>
                                        <p:attrNameLst>
                                          <p:attrName>style.visibility</p:attrName>
                                        </p:attrNameLst>
                                      </p:cBhvr>
                                      <p:to>
                                        <p:strVal val="visible"/>
                                      </p:to>
                                    </p:set>
                                  </p:childTnLst>
                                </p:cTn>
                              </p:par>
                              <p:par>
                                <p:cTn id="305" presetID="1" presetClass="entr" presetSubtype="0" fill="hold" grpId="5" nodeType="withEffect">
                                  <p:stCondLst>
                                    <p:cond delay="0"/>
                                  </p:stCondLst>
                                  <p:childTnLst>
                                    <p:set>
                                      <p:cBhvr>
                                        <p:cTn id="306" dur="1" fill="hold">
                                          <p:stCondLst>
                                            <p:cond delay="0"/>
                                          </p:stCondLst>
                                        </p:cTn>
                                        <p:tgtEl>
                                          <p:spTgt spid="24594"/>
                                        </p:tgtEl>
                                        <p:attrNameLst>
                                          <p:attrName>style.visibility</p:attrName>
                                        </p:attrNameLst>
                                      </p:cBhvr>
                                      <p:to>
                                        <p:strVal val="visible"/>
                                      </p:to>
                                    </p:set>
                                  </p:childTnLst>
                                </p:cTn>
                              </p:par>
                              <p:par>
                                <p:cTn id="307" presetID="1" presetClass="entr" presetSubtype="0" fill="hold" grpId="5" nodeType="withEffect">
                                  <p:stCondLst>
                                    <p:cond delay="0"/>
                                  </p:stCondLst>
                                  <p:childTnLst>
                                    <p:set>
                                      <p:cBhvr>
                                        <p:cTn id="308" dur="1" fill="hold">
                                          <p:stCondLst>
                                            <p:cond delay="0"/>
                                          </p:stCondLst>
                                        </p:cTn>
                                        <p:tgtEl>
                                          <p:spTgt spid="24597"/>
                                        </p:tgtEl>
                                        <p:attrNameLst>
                                          <p:attrName>style.visibility</p:attrName>
                                        </p:attrNameLst>
                                      </p:cBhvr>
                                      <p:to>
                                        <p:strVal val="visible"/>
                                      </p:to>
                                    </p:set>
                                  </p:childTnLst>
                                </p:cTn>
                              </p:par>
                              <p:par>
                                <p:cTn id="309" presetID="1" presetClass="entr" presetSubtype="0" fill="hold" grpId="5" nodeType="withEffect">
                                  <p:stCondLst>
                                    <p:cond delay="0"/>
                                  </p:stCondLst>
                                  <p:childTnLst>
                                    <p:set>
                                      <p:cBhvr>
                                        <p:cTn id="310" dur="1" fill="hold">
                                          <p:stCondLst>
                                            <p:cond delay="0"/>
                                          </p:stCondLst>
                                        </p:cTn>
                                        <p:tgtEl>
                                          <p:spTgt spid="24601"/>
                                        </p:tgtEl>
                                        <p:attrNameLst>
                                          <p:attrName>style.visibility</p:attrName>
                                        </p:attrNameLst>
                                      </p:cBhvr>
                                      <p:to>
                                        <p:strVal val="visible"/>
                                      </p:to>
                                    </p:set>
                                  </p:childTnLst>
                                </p:cTn>
                              </p:par>
                              <p:par>
                                <p:cTn id="311" presetID="1" presetClass="entr" presetSubtype="0" fill="hold" grpId="5" nodeType="withEffect">
                                  <p:stCondLst>
                                    <p:cond delay="0"/>
                                  </p:stCondLst>
                                  <p:childTnLst>
                                    <p:set>
                                      <p:cBhvr>
                                        <p:cTn id="312" dur="1" fill="hold">
                                          <p:stCondLst>
                                            <p:cond delay="0"/>
                                          </p:stCondLst>
                                        </p:cTn>
                                        <p:tgtEl>
                                          <p:spTgt spid="24605"/>
                                        </p:tgtEl>
                                        <p:attrNameLst>
                                          <p:attrName>style.visibility</p:attrName>
                                        </p:attrNameLst>
                                      </p:cBhvr>
                                      <p:to>
                                        <p:strVal val="visible"/>
                                      </p:to>
                                    </p:set>
                                  </p:childTnLst>
                                </p:cTn>
                              </p:par>
                              <p:par>
                                <p:cTn id="313" presetID="1" presetClass="entr" presetSubtype="0" fill="hold" grpId="5" nodeType="withEffect">
                                  <p:stCondLst>
                                    <p:cond delay="0"/>
                                  </p:stCondLst>
                                  <p:childTnLst>
                                    <p:set>
                                      <p:cBhvr>
                                        <p:cTn id="314" dur="1" fill="hold">
                                          <p:stCondLst>
                                            <p:cond delay="0"/>
                                          </p:stCondLst>
                                        </p:cTn>
                                        <p:tgtEl>
                                          <p:spTgt spid="24602"/>
                                        </p:tgtEl>
                                        <p:attrNameLst>
                                          <p:attrName>style.visibility</p:attrName>
                                        </p:attrNameLst>
                                      </p:cBhvr>
                                      <p:to>
                                        <p:strVal val="visible"/>
                                      </p:to>
                                    </p:set>
                                  </p:childTnLst>
                                </p:cTn>
                              </p:par>
                              <p:par>
                                <p:cTn id="315" presetID="1" presetClass="entr" presetSubtype="0" fill="hold" grpId="5" nodeType="withEffect">
                                  <p:stCondLst>
                                    <p:cond delay="0"/>
                                  </p:stCondLst>
                                  <p:childTnLst>
                                    <p:set>
                                      <p:cBhvr>
                                        <p:cTn id="316" dur="1" fill="hold">
                                          <p:stCondLst>
                                            <p:cond delay="0"/>
                                          </p:stCondLst>
                                        </p:cTn>
                                        <p:tgtEl>
                                          <p:spTgt spid="24598"/>
                                        </p:tgtEl>
                                        <p:attrNameLst>
                                          <p:attrName>style.visibility</p:attrName>
                                        </p:attrNameLst>
                                      </p:cBhvr>
                                      <p:to>
                                        <p:strVal val="visible"/>
                                      </p:to>
                                    </p:set>
                                  </p:childTnLst>
                                </p:cTn>
                              </p:par>
                              <p:par>
                                <p:cTn id="317" presetID="1" presetClass="entr" presetSubtype="0" fill="hold" grpId="5" nodeType="withEffect">
                                  <p:stCondLst>
                                    <p:cond delay="0"/>
                                  </p:stCondLst>
                                  <p:childTnLst>
                                    <p:set>
                                      <p:cBhvr>
                                        <p:cTn id="318" dur="1" fill="hold">
                                          <p:stCondLst>
                                            <p:cond delay="0"/>
                                          </p:stCondLst>
                                        </p:cTn>
                                        <p:tgtEl>
                                          <p:spTgt spid="24583"/>
                                        </p:tgtEl>
                                        <p:attrNameLst>
                                          <p:attrName>style.visibility</p:attrName>
                                        </p:attrNameLst>
                                      </p:cBhvr>
                                      <p:to>
                                        <p:strVal val="visible"/>
                                      </p:to>
                                    </p:set>
                                  </p:childTnLst>
                                </p:cTn>
                              </p:par>
                              <p:par>
                                <p:cTn id="319" presetID="1" presetClass="entr" presetSubtype="0" fill="hold" grpId="5" nodeType="withEffect">
                                  <p:stCondLst>
                                    <p:cond delay="0"/>
                                  </p:stCondLst>
                                  <p:childTnLst>
                                    <p:set>
                                      <p:cBhvr>
                                        <p:cTn id="320" dur="1" fill="hold">
                                          <p:stCondLst>
                                            <p:cond delay="0"/>
                                          </p:stCondLst>
                                        </p:cTn>
                                        <p:tgtEl>
                                          <p:spTgt spid="24580"/>
                                        </p:tgtEl>
                                        <p:attrNameLst>
                                          <p:attrName>style.visibility</p:attrName>
                                        </p:attrNameLst>
                                      </p:cBhvr>
                                      <p:to>
                                        <p:strVal val="visible"/>
                                      </p:to>
                                    </p:set>
                                  </p:childTnLst>
                                </p:cTn>
                              </p:par>
                              <p:par>
                                <p:cTn id="321" presetID="1" presetClass="entr" presetSubtype="0" fill="hold" grpId="5" nodeType="withEffect">
                                  <p:stCondLst>
                                    <p:cond delay="0"/>
                                  </p:stCondLst>
                                  <p:childTnLst>
                                    <p:set>
                                      <p:cBhvr>
                                        <p:cTn id="322" dur="1" fill="hold">
                                          <p:stCondLst>
                                            <p:cond delay="0"/>
                                          </p:stCondLst>
                                        </p:cTn>
                                        <p:tgtEl>
                                          <p:spTgt spid="24599"/>
                                        </p:tgtEl>
                                        <p:attrNameLst>
                                          <p:attrName>style.visibility</p:attrName>
                                        </p:attrNameLst>
                                      </p:cBhvr>
                                      <p:to>
                                        <p:strVal val="visible"/>
                                      </p:to>
                                    </p:set>
                                  </p:childTnLst>
                                </p:cTn>
                              </p:par>
                              <p:par>
                                <p:cTn id="323" presetID="1" presetClass="entr" presetSubtype="0" fill="hold" grpId="5" nodeType="withEffect">
                                  <p:stCondLst>
                                    <p:cond delay="0"/>
                                  </p:stCondLst>
                                  <p:childTnLst>
                                    <p:set>
                                      <p:cBhvr>
                                        <p:cTn id="324" dur="1" fill="hold">
                                          <p:stCondLst>
                                            <p:cond delay="0"/>
                                          </p:stCondLst>
                                        </p:cTn>
                                        <p:tgtEl>
                                          <p:spTgt spid="24603"/>
                                        </p:tgtEl>
                                        <p:attrNameLst>
                                          <p:attrName>style.visibility</p:attrName>
                                        </p:attrNameLst>
                                      </p:cBhvr>
                                      <p:to>
                                        <p:strVal val="visible"/>
                                      </p:to>
                                    </p:set>
                                  </p:childTnLst>
                                </p:cTn>
                              </p:par>
                            </p:childTnLst>
                          </p:cTn>
                        </p:par>
                      </p:childTnLst>
                    </p:cTn>
                  </p:par>
                  <p:par>
                    <p:cTn id="325" fill="hold" nodeType="clickPar">
                      <p:stCondLst>
                        <p:cond delay="indefinite"/>
                      </p:stCondLst>
                      <p:childTnLst>
                        <p:par>
                          <p:cTn id="326" fill="hold" nodeType="withGroup">
                            <p:stCondLst>
                              <p:cond delay="0"/>
                            </p:stCondLst>
                            <p:childTnLst>
                              <p:par>
                                <p:cTn id="327" presetID="1" presetClass="entr" presetSubtype="0" fill="hold" grpId="0" nodeType="clickEffect">
                                  <p:stCondLst>
                                    <p:cond delay="0"/>
                                  </p:stCondLst>
                                  <p:childTnLst>
                                    <p:set>
                                      <p:cBhvr>
                                        <p:cTn id="328" dur="1" fill="hold">
                                          <p:stCondLst>
                                            <p:cond delay="0"/>
                                          </p:stCondLst>
                                        </p:cTn>
                                        <p:tgtEl>
                                          <p:spTgt spid="71"/>
                                        </p:tgtEl>
                                        <p:attrNameLst>
                                          <p:attrName>style.visibility</p:attrName>
                                        </p:attrNameLst>
                                      </p:cBhvr>
                                      <p:to>
                                        <p:strVal val="visible"/>
                                      </p:to>
                                    </p:set>
                                  </p:childTnLst>
                                </p:cTn>
                              </p:par>
                            </p:childTnLst>
                          </p:cTn>
                        </p:par>
                      </p:childTnLst>
                    </p:cTn>
                  </p:par>
                  <p:par>
                    <p:cTn id="329" fill="hold" nodeType="clickPar">
                      <p:stCondLst>
                        <p:cond delay="indefinite"/>
                      </p:stCondLst>
                      <p:childTnLst>
                        <p:par>
                          <p:cTn id="330" fill="hold" nodeType="withGroup">
                            <p:stCondLst>
                              <p:cond delay="0"/>
                            </p:stCondLst>
                            <p:childTnLst>
                              <p:par>
                                <p:cTn id="331" presetID="1" presetClass="entr" presetSubtype="0" fill="hold" grpId="0" nodeType="clickEffect">
                                  <p:stCondLst>
                                    <p:cond delay="0"/>
                                  </p:stCondLst>
                                  <p:childTnLst>
                                    <p:set>
                                      <p:cBhvr>
                                        <p:cTn id="332" dur="1" fill="hold">
                                          <p:stCondLst>
                                            <p:cond delay="0"/>
                                          </p:stCondLst>
                                        </p:cTn>
                                        <p:tgtEl>
                                          <p:spTgt spid="36"/>
                                        </p:tgtEl>
                                        <p:attrNameLst>
                                          <p:attrName>style.visibility</p:attrName>
                                        </p:attrNameLst>
                                      </p:cBhvr>
                                      <p:to>
                                        <p:strVal val="visible"/>
                                      </p:to>
                                    </p:set>
                                  </p:childTnLst>
                                </p:cTn>
                              </p:par>
                              <p:par>
                                <p:cTn id="333" presetID="1" presetClass="entr" presetSubtype="0" fill="hold" grpId="0" nodeType="withEffect">
                                  <p:stCondLst>
                                    <p:cond delay="0"/>
                                  </p:stCondLst>
                                  <p:childTnLst>
                                    <p:set>
                                      <p:cBhvr>
                                        <p:cTn id="334" dur="1" fill="hold">
                                          <p:stCondLst>
                                            <p:cond delay="0"/>
                                          </p:stCondLst>
                                        </p:cTn>
                                        <p:tgtEl>
                                          <p:spTgt spid="42"/>
                                        </p:tgtEl>
                                        <p:attrNameLst>
                                          <p:attrName>style.visibility</p:attrName>
                                        </p:attrNameLst>
                                      </p:cBhvr>
                                      <p:to>
                                        <p:strVal val="visible"/>
                                      </p:to>
                                    </p:set>
                                  </p:childTnLst>
                                </p:cTn>
                              </p:par>
                              <p:par>
                                <p:cTn id="335" presetID="1" presetClass="entr" presetSubtype="0" fill="hold" grpId="0" nodeType="withEffect">
                                  <p:stCondLst>
                                    <p:cond delay="0"/>
                                  </p:stCondLst>
                                  <p:childTnLst>
                                    <p:set>
                                      <p:cBhvr>
                                        <p:cTn id="336" dur="1" fill="hold">
                                          <p:stCondLst>
                                            <p:cond delay="0"/>
                                          </p:stCondLst>
                                        </p:cTn>
                                        <p:tgtEl>
                                          <p:spTgt spid="44"/>
                                        </p:tgtEl>
                                        <p:attrNameLst>
                                          <p:attrName>style.visibility</p:attrName>
                                        </p:attrNameLst>
                                      </p:cBhvr>
                                      <p:to>
                                        <p:strVal val="visible"/>
                                      </p:to>
                                    </p:set>
                                  </p:childTnLst>
                                </p:cTn>
                              </p:par>
                              <p:par>
                                <p:cTn id="337" presetID="1" presetClass="entr" presetSubtype="0" fill="hold" grpId="0" nodeType="withEffect">
                                  <p:stCondLst>
                                    <p:cond delay="0"/>
                                  </p:stCondLst>
                                  <p:childTnLst>
                                    <p:set>
                                      <p:cBhvr>
                                        <p:cTn id="338" dur="1" fill="hold">
                                          <p:stCondLst>
                                            <p:cond delay="0"/>
                                          </p:stCondLst>
                                        </p:cTn>
                                        <p:tgtEl>
                                          <p:spTgt spid="46"/>
                                        </p:tgtEl>
                                        <p:attrNameLst>
                                          <p:attrName>style.visibility</p:attrName>
                                        </p:attrNameLst>
                                      </p:cBhvr>
                                      <p:to>
                                        <p:strVal val="visible"/>
                                      </p:to>
                                    </p:set>
                                  </p:childTnLst>
                                </p:cTn>
                              </p:par>
                              <p:par>
                                <p:cTn id="339" presetID="1" presetClass="entr" presetSubtype="0" fill="hold" grpId="0" nodeType="withEffect">
                                  <p:stCondLst>
                                    <p:cond delay="0"/>
                                  </p:stCondLst>
                                  <p:childTnLst>
                                    <p:set>
                                      <p:cBhvr>
                                        <p:cTn id="340" dur="1" fill="hold">
                                          <p:stCondLst>
                                            <p:cond delay="0"/>
                                          </p:stCondLst>
                                        </p:cTn>
                                        <p:tgtEl>
                                          <p:spTgt spid="48"/>
                                        </p:tgtEl>
                                        <p:attrNameLst>
                                          <p:attrName>style.visibility</p:attrName>
                                        </p:attrNameLst>
                                      </p:cBhvr>
                                      <p:to>
                                        <p:strVal val="visible"/>
                                      </p:to>
                                    </p:set>
                                  </p:childTnLst>
                                </p:cTn>
                              </p:par>
                              <p:par>
                                <p:cTn id="341" presetID="1" presetClass="entr" presetSubtype="0" fill="hold" grpId="0" nodeType="withEffect">
                                  <p:stCondLst>
                                    <p:cond delay="0"/>
                                  </p:stCondLst>
                                  <p:childTnLst>
                                    <p:set>
                                      <p:cBhvr>
                                        <p:cTn id="342" dur="1" fill="hold">
                                          <p:stCondLst>
                                            <p:cond delay="0"/>
                                          </p:stCondLst>
                                        </p:cTn>
                                        <p:tgtEl>
                                          <p:spTgt spid="41"/>
                                        </p:tgtEl>
                                        <p:attrNameLst>
                                          <p:attrName>style.visibility</p:attrName>
                                        </p:attrNameLst>
                                      </p:cBhvr>
                                      <p:to>
                                        <p:strVal val="visible"/>
                                      </p:to>
                                    </p:set>
                                  </p:childTnLst>
                                </p:cTn>
                              </p:par>
                              <p:par>
                                <p:cTn id="343" presetID="1" presetClass="entr" presetSubtype="0" fill="hold" grpId="0" nodeType="withEffect">
                                  <p:stCondLst>
                                    <p:cond delay="0"/>
                                  </p:stCondLst>
                                  <p:childTnLst>
                                    <p:set>
                                      <p:cBhvr>
                                        <p:cTn id="344" dur="1" fill="hold">
                                          <p:stCondLst>
                                            <p:cond delay="0"/>
                                          </p:stCondLst>
                                        </p:cTn>
                                        <p:tgtEl>
                                          <p:spTgt spid="43"/>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45"/>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47"/>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104"/>
                                        </p:tgtEl>
                                        <p:attrNameLst>
                                          <p:attrName>style.visibility</p:attrName>
                                        </p:attrNameLst>
                                      </p:cBhvr>
                                      <p:to>
                                        <p:strVal val="visible"/>
                                      </p:to>
                                    </p:set>
                                  </p:childTnLst>
                                </p:cTn>
                              </p:par>
                              <p:par>
                                <p:cTn id="351" presetID="1" presetClass="entr" presetSubtype="0" fill="hold" nodeType="withEffect">
                                  <p:stCondLst>
                                    <p:cond delay="0"/>
                                  </p:stCondLst>
                                  <p:childTnLst>
                                    <p:set>
                                      <p:cBhvr>
                                        <p:cTn id="352" dur="1" fill="hold">
                                          <p:stCondLst>
                                            <p:cond delay="0"/>
                                          </p:stCondLst>
                                        </p:cTn>
                                        <p:tgtEl>
                                          <p:spTgt spid="103"/>
                                        </p:tgtEl>
                                        <p:attrNameLst>
                                          <p:attrName>style.visibility</p:attrName>
                                        </p:attrNameLst>
                                      </p:cBhvr>
                                      <p:to>
                                        <p:strVal val="visible"/>
                                      </p:to>
                                    </p:set>
                                  </p:childTnLst>
                                </p:cTn>
                              </p:par>
                              <p:par>
                                <p:cTn id="353" presetID="1" presetClass="entr" presetSubtype="0" fill="hold" grpId="0" nodeType="withEffect">
                                  <p:stCondLst>
                                    <p:cond delay="0"/>
                                  </p:stCondLst>
                                  <p:childTnLst>
                                    <p:set>
                                      <p:cBhvr>
                                        <p:cTn id="354" dur="1" fill="hold">
                                          <p:stCondLst>
                                            <p:cond delay="0"/>
                                          </p:stCondLst>
                                        </p:cTn>
                                        <p:tgtEl>
                                          <p:spTgt spid="91"/>
                                        </p:tgtEl>
                                        <p:attrNameLst>
                                          <p:attrName>style.visibility</p:attrName>
                                        </p:attrNameLst>
                                      </p:cBhvr>
                                      <p:to>
                                        <p:strVal val="visible"/>
                                      </p:to>
                                    </p:set>
                                  </p:childTnLst>
                                </p:cTn>
                              </p:par>
                              <p:par>
                                <p:cTn id="355" presetID="1" presetClass="entr" presetSubtype="0" fill="hold" grpId="0" nodeType="withEffect">
                                  <p:stCondLst>
                                    <p:cond delay="0"/>
                                  </p:stCondLst>
                                  <p:childTnLst>
                                    <p:set>
                                      <p:cBhvr>
                                        <p:cTn id="356" dur="1" fill="hold">
                                          <p:stCondLst>
                                            <p:cond delay="0"/>
                                          </p:stCondLst>
                                        </p:cTn>
                                        <p:tgtEl>
                                          <p:spTgt spid="92"/>
                                        </p:tgtEl>
                                        <p:attrNameLst>
                                          <p:attrName>style.visibility</p:attrName>
                                        </p:attrNameLst>
                                      </p:cBhvr>
                                      <p:to>
                                        <p:strVal val="visible"/>
                                      </p:to>
                                    </p:set>
                                  </p:childTnLst>
                                </p:cTn>
                              </p:par>
                              <p:par>
                                <p:cTn id="357" presetID="1" presetClass="entr" presetSubtype="0" fill="hold" grpId="0" nodeType="withEffect">
                                  <p:stCondLst>
                                    <p:cond delay="0"/>
                                  </p:stCondLst>
                                  <p:childTnLst>
                                    <p:set>
                                      <p:cBhvr>
                                        <p:cTn id="358" dur="1" fill="hold">
                                          <p:stCondLst>
                                            <p:cond delay="0"/>
                                          </p:stCondLst>
                                        </p:cTn>
                                        <p:tgtEl>
                                          <p:spTgt spid="93"/>
                                        </p:tgtEl>
                                        <p:attrNameLst>
                                          <p:attrName>style.visibility</p:attrName>
                                        </p:attrNameLst>
                                      </p:cBhvr>
                                      <p:to>
                                        <p:strVal val="visible"/>
                                      </p:to>
                                    </p:set>
                                  </p:childTnLst>
                                </p:cTn>
                              </p:par>
                              <p:par>
                                <p:cTn id="359" presetID="1" presetClass="entr" presetSubtype="0" fill="hold" grpId="0" nodeType="withEffect">
                                  <p:stCondLst>
                                    <p:cond delay="0"/>
                                  </p:stCondLst>
                                  <p:childTnLst>
                                    <p:set>
                                      <p:cBhvr>
                                        <p:cTn id="360" dur="1" fill="hold">
                                          <p:stCondLst>
                                            <p:cond delay="0"/>
                                          </p:stCondLst>
                                        </p:cTn>
                                        <p:tgtEl>
                                          <p:spTgt spid="94"/>
                                        </p:tgtEl>
                                        <p:attrNameLst>
                                          <p:attrName>style.visibility</p:attrName>
                                        </p:attrNameLst>
                                      </p:cBhvr>
                                      <p:to>
                                        <p:strVal val="visible"/>
                                      </p:to>
                                    </p:set>
                                  </p:childTnLst>
                                </p:cTn>
                              </p:par>
                              <p:par>
                                <p:cTn id="361" presetID="1" presetClass="entr" presetSubtype="0" fill="hold" grpId="0" nodeType="withEffect">
                                  <p:stCondLst>
                                    <p:cond delay="0"/>
                                  </p:stCondLst>
                                  <p:childTnLst>
                                    <p:set>
                                      <p:cBhvr>
                                        <p:cTn id="362" dur="1" fill="hold">
                                          <p:stCondLst>
                                            <p:cond delay="0"/>
                                          </p:stCondLst>
                                        </p:cTn>
                                        <p:tgtEl>
                                          <p:spTgt spid="95"/>
                                        </p:tgtEl>
                                        <p:attrNameLst>
                                          <p:attrName>style.visibility</p:attrName>
                                        </p:attrNameLst>
                                      </p:cBhvr>
                                      <p:to>
                                        <p:strVal val="visible"/>
                                      </p:to>
                                    </p:set>
                                  </p:childTnLst>
                                </p:cTn>
                              </p:par>
                              <p:par>
                                <p:cTn id="363" presetID="1" presetClass="entr" presetSubtype="0" fill="hold" grpId="0" nodeType="withEffect">
                                  <p:stCondLst>
                                    <p:cond delay="0"/>
                                  </p:stCondLst>
                                  <p:childTnLst>
                                    <p:set>
                                      <p:cBhvr>
                                        <p:cTn id="364" dur="1" fill="hold">
                                          <p:stCondLst>
                                            <p:cond delay="0"/>
                                          </p:stCondLst>
                                        </p:cTn>
                                        <p:tgtEl>
                                          <p:spTgt spid="96"/>
                                        </p:tgtEl>
                                        <p:attrNameLst>
                                          <p:attrName>style.visibility</p:attrName>
                                        </p:attrNameLst>
                                      </p:cBhvr>
                                      <p:to>
                                        <p:strVal val="visible"/>
                                      </p:to>
                                    </p:set>
                                  </p:childTnLst>
                                </p:cTn>
                              </p:par>
                              <p:par>
                                <p:cTn id="365" presetID="1" presetClass="entr" presetSubtype="0" fill="hold" grpId="0" nodeType="withEffect">
                                  <p:stCondLst>
                                    <p:cond delay="0"/>
                                  </p:stCondLst>
                                  <p:childTnLst>
                                    <p:set>
                                      <p:cBhvr>
                                        <p:cTn id="366" dur="1" fill="hold">
                                          <p:stCondLst>
                                            <p:cond delay="0"/>
                                          </p:stCondLst>
                                        </p:cTn>
                                        <p:tgtEl>
                                          <p:spTgt spid="97"/>
                                        </p:tgtEl>
                                        <p:attrNameLst>
                                          <p:attrName>style.visibility</p:attrName>
                                        </p:attrNameLst>
                                      </p:cBhvr>
                                      <p:to>
                                        <p:strVal val="visible"/>
                                      </p:to>
                                    </p:set>
                                  </p:childTnLst>
                                </p:cTn>
                              </p:par>
                            </p:childTnLst>
                          </p:cTn>
                        </p:par>
                      </p:childTnLst>
                    </p:cTn>
                  </p:par>
                  <p:par>
                    <p:cTn id="367" fill="hold" nodeType="clickPar">
                      <p:stCondLst>
                        <p:cond delay="indefinite"/>
                      </p:stCondLst>
                      <p:childTnLst>
                        <p:par>
                          <p:cTn id="368" fill="hold" nodeType="withGroup">
                            <p:stCondLst>
                              <p:cond delay="0"/>
                            </p:stCondLst>
                            <p:childTnLst>
                              <p:par>
                                <p:cTn id="369" presetID="1" presetClass="entr" presetSubtype="0" fill="hold" grpId="0" nodeType="clickEffect">
                                  <p:stCondLst>
                                    <p:cond delay="0"/>
                                  </p:stCondLst>
                                  <p:childTnLst>
                                    <p:set>
                                      <p:cBhvr>
                                        <p:cTn id="370" dur="1" fill="hold">
                                          <p:stCondLst>
                                            <p:cond delay="0"/>
                                          </p:stCondLst>
                                        </p:cTn>
                                        <p:tgtEl>
                                          <p:spTgt spid="90"/>
                                        </p:tgtEl>
                                        <p:attrNameLst>
                                          <p:attrName>style.visibility</p:attrName>
                                        </p:attrNameLst>
                                      </p:cBhvr>
                                      <p:to>
                                        <p:strVal val="visible"/>
                                      </p:to>
                                    </p:set>
                                  </p:childTnLst>
                                </p:cTn>
                              </p:par>
                            </p:childTnLst>
                          </p:cTn>
                        </p:par>
                      </p:childTnLst>
                    </p:cTn>
                  </p:par>
                  <p:par>
                    <p:cTn id="371" fill="hold" nodeType="clickPar">
                      <p:stCondLst>
                        <p:cond delay="indefinite"/>
                      </p:stCondLst>
                      <p:childTnLst>
                        <p:par>
                          <p:cTn id="372" fill="hold" nodeType="withGroup">
                            <p:stCondLst>
                              <p:cond delay="0"/>
                            </p:stCondLst>
                            <p:childTnLst>
                              <p:par>
                                <p:cTn id="373" presetID="1" presetClass="entr" presetSubtype="0" fill="hold" nodeType="clickEffect">
                                  <p:stCondLst>
                                    <p:cond delay="0"/>
                                  </p:stCondLst>
                                  <p:childTnLst>
                                    <p:set>
                                      <p:cBhvr>
                                        <p:cTn id="374" dur="1" fill="hold">
                                          <p:stCondLst>
                                            <p:cond delay="0"/>
                                          </p:stCondLst>
                                        </p:cTn>
                                        <p:tgtEl>
                                          <p:spTgt spid="74"/>
                                        </p:tgtEl>
                                        <p:attrNameLst>
                                          <p:attrName>style.visibility</p:attrName>
                                        </p:attrNameLst>
                                      </p:cBhvr>
                                      <p:to>
                                        <p:strVal val="visible"/>
                                      </p:to>
                                    </p:set>
                                  </p:childTnLst>
                                </p:cTn>
                              </p:par>
                              <p:par>
                                <p:cTn id="375" presetID="1" presetClass="entr" presetSubtype="0" fill="hold" grpId="0" nodeType="withEffect">
                                  <p:stCondLst>
                                    <p:cond delay="0"/>
                                  </p:stCondLst>
                                  <p:childTnLst>
                                    <p:set>
                                      <p:cBhvr>
                                        <p:cTn id="376" dur="1" fill="hold">
                                          <p:stCondLst>
                                            <p:cond delay="0"/>
                                          </p:stCondLst>
                                        </p:cTn>
                                        <p:tgtEl>
                                          <p:spTgt spid="75"/>
                                        </p:tgtEl>
                                        <p:attrNameLst>
                                          <p:attrName>style.visibility</p:attrName>
                                        </p:attrNameLst>
                                      </p:cBhvr>
                                      <p:to>
                                        <p:strVal val="visible"/>
                                      </p:to>
                                    </p:set>
                                  </p:childTnLst>
                                </p:cTn>
                              </p:par>
                            </p:childTnLst>
                          </p:cTn>
                        </p:par>
                      </p:childTnLst>
                    </p:cTn>
                  </p:par>
                  <p:par>
                    <p:cTn id="377" fill="hold" nodeType="clickPar">
                      <p:stCondLst>
                        <p:cond delay="indefinite"/>
                      </p:stCondLst>
                      <p:childTnLst>
                        <p:par>
                          <p:cTn id="378" fill="hold" nodeType="withGroup">
                            <p:stCondLst>
                              <p:cond delay="0"/>
                            </p:stCondLst>
                            <p:childTnLst>
                              <p:par>
                                <p:cTn id="379" presetID="1" presetClass="entr" presetSubtype="0" fill="hold" grpId="0" nodeType="clickEffect">
                                  <p:stCondLst>
                                    <p:cond delay="0"/>
                                  </p:stCondLst>
                                  <p:childTnLst>
                                    <p:set>
                                      <p:cBhvr>
                                        <p:cTn id="380" dur="1" fill="hold">
                                          <p:stCondLst>
                                            <p:cond delay="0"/>
                                          </p:stCondLst>
                                        </p:cTn>
                                        <p:tgtEl>
                                          <p:spTgt spid="40"/>
                                        </p:tgtEl>
                                        <p:attrNameLst>
                                          <p:attrName>style.visibility</p:attrName>
                                        </p:attrNameLst>
                                      </p:cBhvr>
                                      <p:to>
                                        <p:strVal val="visible"/>
                                      </p:to>
                                    </p:set>
                                  </p:childTnLst>
                                </p:cTn>
                              </p:par>
                              <p:par>
                                <p:cTn id="381" presetID="1" presetClass="entr" presetSubtype="0" fill="hold" grpId="0" nodeType="withEffect">
                                  <p:stCondLst>
                                    <p:cond delay="0"/>
                                  </p:stCondLst>
                                  <p:childTnLst>
                                    <p:set>
                                      <p:cBhvr>
                                        <p:cTn id="382" dur="1" fill="hold">
                                          <p:stCondLst>
                                            <p:cond delay="0"/>
                                          </p:stCondLst>
                                        </p:cTn>
                                        <p:tgtEl>
                                          <p:spTgt spid="58"/>
                                        </p:tgtEl>
                                        <p:attrNameLst>
                                          <p:attrName>style.visibility</p:attrName>
                                        </p:attrNameLst>
                                      </p:cBhvr>
                                      <p:to>
                                        <p:strVal val="visible"/>
                                      </p:to>
                                    </p:set>
                                  </p:childTnLst>
                                </p:cTn>
                              </p:par>
                              <p:par>
                                <p:cTn id="383" presetID="1" presetClass="entr" presetSubtype="0" fill="hold" grpId="0" nodeType="withEffect">
                                  <p:stCondLst>
                                    <p:cond delay="0"/>
                                  </p:stCondLst>
                                  <p:childTnLst>
                                    <p:set>
                                      <p:cBhvr>
                                        <p:cTn id="384" dur="1" fill="hold">
                                          <p:stCondLst>
                                            <p:cond delay="0"/>
                                          </p:stCondLst>
                                        </p:cTn>
                                        <p:tgtEl>
                                          <p:spTgt spid="60"/>
                                        </p:tgtEl>
                                        <p:attrNameLst>
                                          <p:attrName>style.visibility</p:attrName>
                                        </p:attrNameLst>
                                      </p:cBhvr>
                                      <p:to>
                                        <p:strVal val="visible"/>
                                      </p:to>
                                    </p:set>
                                  </p:childTnLst>
                                </p:cTn>
                              </p:par>
                            </p:childTnLst>
                          </p:cTn>
                        </p:par>
                      </p:childTnLst>
                    </p:cTn>
                  </p:par>
                  <p:par>
                    <p:cTn id="385" fill="hold" nodeType="clickPar">
                      <p:stCondLst>
                        <p:cond delay="indefinite"/>
                      </p:stCondLst>
                      <p:childTnLst>
                        <p:par>
                          <p:cTn id="386" fill="hold" nodeType="withGroup">
                            <p:stCondLst>
                              <p:cond delay="0"/>
                            </p:stCondLst>
                            <p:childTnLst>
                              <p:par>
                                <p:cTn id="387" presetID="1" presetClass="exit" presetSubtype="0" fill="hold" grpId="0" nodeType="clickEffect">
                                  <p:stCondLst>
                                    <p:cond delay="0"/>
                                  </p:stCondLst>
                                  <p:childTnLst>
                                    <p:set>
                                      <p:cBhvr>
                                        <p:cTn id="388" dur="1" fill="hold">
                                          <p:stCondLst>
                                            <p:cond delay="0"/>
                                          </p:stCondLst>
                                        </p:cTn>
                                        <p:tgtEl>
                                          <p:spTgt spid="98"/>
                                        </p:tgtEl>
                                        <p:attrNameLst>
                                          <p:attrName>style.visibility</p:attrName>
                                        </p:attrNameLst>
                                      </p:cBhvr>
                                      <p:to>
                                        <p:strVal val="hidden"/>
                                      </p:to>
                                    </p:set>
                                  </p:childTnLst>
                                </p:cTn>
                              </p:par>
                            </p:childTnLst>
                          </p:cTn>
                        </p:par>
                      </p:childTnLst>
                    </p:cTn>
                  </p:par>
                  <p:par>
                    <p:cTn id="389" fill="hold" nodeType="clickPar">
                      <p:stCondLst>
                        <p:cond delay="indefinite"/>
                      </p:stCondLst>
                      <p:childTnLst>
                        <p:par>
                          <p:cTn id="390" fill="hold" nodeType="withGroup">
                            <p:stCondLst>
                              <p:cond delay="0"/>
                            </p:stCondLst>
                            <p:childTnLst>
                              <p:par>
                                <p:cTn id="391" presetID="1" presetClass="entr" presetSubtype="0" fill="hold" grpId="0" nodeType="clickEffect">
                                  <p:stCondLst>
                                    <p:cond delay="0"/>
                                  </p:stCondLst>
                                  <p:childTnLst>
                                    <p:set>
                                      <p:cBhvr>
                                        <p:cTn id="392" dur="1" fill="hold">
                                          <p:stCondLst>
                                            <p:cond delay="0"/>
                                          </p:stCondLst>
                                        </p:cTn>
                                        <p:tgtEl>
                                          <p:spTgt spid="39"/>
                                        </p:tgtEl>
                                        <p:attrNameLst>
                                          <p:attrName>style.visibility</p:attrName>
                                        </p:attrNameLst>
                                      </p:cBhvr>
                                      <p:to>
                                        <p:strVal val="visible"/>
                                      </p:to>
                                    </p:set>
                                  </p:childTnLst>
                                </p:cTn>
                              </p:par>
                              <p:par>
                                <p:cTn id="393" presetID="1" presetClass="entr" presetSubtype="0" fill="hold" grpId="0" nodeType="withEffect">
                                  <p:stCondLst>
                                    <p:cond delay="0"/>
                                  </p:stCondLst>
                                  <p:childTnLst>
                                    <p:set>
                                      <p:cBhvr>
                                        <p:cTn id="394" dur="1" fill="hold">
                                          <p:stCondLst>
                                            <p:cond delay="0"/>
                                          </p:stCondLst>
                                        </p:cTn>
                                        <p:tgtEl>
                                          <p:spTgt spid="51"/>
                                        </p:tgtEl>
                                        <p:attrNameLst>
                                          <p:attrName>style.visibility</p:attrName>
                                        </p:attrNameLst>
                                      </p:cBhvr>
                                      <p:to>
                                        <p:strVal val="visible"/>
                                      </p:to>
                                    </p:set>
                                  </p:childTnLst>
                                </p:cTn>
                              </p:par>
                              <p:par>
                                <p:cTn id="395" presetID="1" presetClass="entr" presetSubtype="0" fill="hold" grpId="0" nodeType="withEffect">
                                  <p:stCondLst>
                                    <p:cond delay="0"/>
                                  </p:stCondLst>
                                  <p:childTnLst>
                                    <p:set>
                                      <p:cBhvr>
                                        <p:cTn id="396" dur="1" fill="hold">
                                          <p:stCondLst>
                                            <p:cond delay="0"/>
                                          </p:stCondLst>
                                        </p:cTn>
                                        <p:tgtEl>
                                          <p:spTgt spid="55"/>
                                        </p:tgtEl>
                                        <p:attrNameLst>
                                          <p:attrName>style.visibility</p:attrName>
                                        </p:attrNameLst>
                                      </p:cBhvr>
                                      <p:to>
                                        <p:strVal val="visible"/>
                                      </p:to>
                                    </p:set>
                                  </p:childTnLst>
                                </p:cTn>
                              </p:par>
                              <p:par>
                                <p:cTn id="397" presetID="1" presetClass="entr" presetSubtype="0" fill="hold" grpId="0" nodeType="withEffect">
                                  <p:stCondLst>
                                    <p:cond delay="0"/>
                                  </p:stCondLst>
                                  <p:childTnLst>
                                    <p:set>
                                      <p:cBhvr>
                                        <p:cTn id="398" dur="1" fill="hold">
                                          <p:stCondLst>
                                            <p:cond delay="0"/>
                                          </p:stCondLst>
                                        </p:cTn>
                                        <p:tgtEl>
                                          <p:spTgt spid="57"/>
                                        </p:tgtEl>
                                        <p:attrNameLst>
                                          <p:attrName>style.visibility</p:attrName>
                                        </p:attrNameLst>
                                      </p:cBhvr>
                                      <p:to>
                                        <p:strVal val="visible"/>
                                      </p:to>
                                    </p:set>
                                  </p:childTnLst>
                                </p:cTn>
                              </p:par>
                            </p:childTnLst>
                          </p:cTn>
                        </p:par>
                      </p:childTnLst>
                    </p:cTn>
                  </p:par>
                  <p:par>
                    <p:cTn id="399" fill="hold" nodeType="clickPar">
                      <p:stCondLst>
                        <p:cond delay="indefinite"/>
                      </p:stCondLst>
                      <p:childTnLst>
                        <p:par>
                          <p:cTn id="400" fill="hold" nodeType="withGroup">
                            <p:stCondLst>
                              <p:cond delay="0"/>
                            </p:stCondLst>
                            <p:childTnLst>
                              <p:par>
                                <p:cTn id="401" presetID="1" presetClass="exit" presetSubtype="0" fill="hold" grpId="0" nodeType="clickEffect">
                                  <p:stCondLst>
                                    <p:cond delay="0"/>
                                  </p:stCondLst>
                                  <p:childTnLst>
                                    <p:set>
                                      <p:cBhvr>
                                        <p:cTn id="402" dur="1" fill="hold">
                                          <p:stCondLst>
                                            <p:cond delay="0"/>
                                          </p:stCondLst>
                                        </p:cTn>
                                        <p:tgtEl>
                                          <p:spTgt spid="99"/>
                                        </p:tgtEl>
                                        <p:attrNameLst>
                                          <p:attrName>style.visibility</p:attrName>
                                        </p:attrNameLst>
                                      </p:cBhvr>
                                      <p:to>
                                        <p:strVal val="hidden"/>
                                      </p:to>
                                    </p:set>
                                  </p:childTnLst>
                                </p:cTn>
                              </p:par>
                            </p:childTnLst>
                          </p:cTn>
                        </p:par>
                      </p:childTnLst>
                    </p:cTn>
                  </p:par>
                  <p:par>
                    <p:cTn id="403" fill="hold" nodeType="clickPar">
                      <p:stCondLst>
                        <p:cond delay="indefinite"/>
                      </p:stCondLst>
                      <p:childTnLst>
                        <p:par>
                          <p:cTn id="404" fill="hold" nodeType="withGroup">
                            <p:stCondLst>
                              <p:cond delay="0"/>
                            </p:stCondLst>
                            <p:childTnLst>
                              <p:par>
                                <p:cTn id="405" presetID="1" presetClass="entr" presetSubtype="0" fill="hold" grpId="0" nodeType="clickEffect">
                                  <p:stCondLst>
                                    <p:cond delay="0"/>
                                  </p:stCondLst>
                                  <p:childTnLst>
                                    <p:set>
                                      <p:cBhvr>
                                        <p:cTn id="406" dur="1" fill="hold">
                                          <p:stCondLst>
                                            <p:cond delay="0"/>
                                          </p:stCondLst>
                                        </p:cTn>
                                        <p:tgtEl>
                                          <p:spTgt spid="37"/>
                                        </p:tgtEl>
                                        <p:attrNameLst>
                                          <p:attrName>style.visibility</p:attrName>
                                        </p:attrNameLst>
                                      </p:cBhvr>
                                      <p:to>
                                        <p:strVal val="visible"/>
                                      </p:to>
                                    </p:set>
                                  </p:childTnLst>
                                </p:cTn>
                              </p:par>
                              <p:par>
                                <p:cTn id="407" presetID="1" presetClass="entr" presetSubtype="0" fill="hold" grpId="0" nodeType="withEffect">
                                  <p:stCondLst>
                                    <p:cond delay="0"/>
                                  </p:stCondLst>
                                  <p:childTnLst>
                                    <p:set>
                                      <p:cBhvr>
                                        <p:cTn id="408" dur="1" fill="hold">
                                          <p:stCondLst>
                                            <p:cond delay="0"/>
                                          </p:stCondLst>
                                        </p:cTn>
                                        <p:tgtEl>
                                          <p:spTgt spid="53"/>
                                        </p:tgtEl>
                                        <p:attrNameLst>
                                          <p:attrName>style.visibility</p:attrName>
                                        </p:attrNameLst>
                                      </p:cBhvr>
                                      <p:to>
                                        <p:strVal val="visible"/>
                                      </p:to>
                                    </p:set>
                                  </p:childTnLst>
                                </p:cTn>
                              </p:par>
                              <p:par>
                                <p:cTn id="409" presetID="1" presetClass="entr" presetSubtype="0" fill="hold" grpId="0" nodeType="withEffect">
                                  <p:stCondLst>
                                    <p:cond delay="0"/>
                                  </p:stCondLst>
                                  <p:childTnLst>
                                    <p:set>
                                      <p:cBhvr>
                                        <p:cTn id="410" dur="1" fill="hold">
                                          <p:stCondLst>
                                            <p:cond delay="0"/>
                                          </p:stCondLst>
                                        </p:cTn>
                                        <p:tgtEl>
                                          <p:spTgt spid="54"/>
                                        </p:tgtEl>
                                        <p:attrNameLst>
                                          <p:attrName>style.visibility</p:attrName>
                                        </p:attrNameLst>
                                      </p:cBhvr>
                                      <p:to>
                                        <p:strVal val="visible"/>
                                      </p:to>
                                    </p:set>
                                  </p:childTnLst>
                                </p:cTn>
                              </p:par>
                              <p:par>
                                <p:cTn id="411" presetID="1" presetClass="entr" presetSubtype="0" fill="hold" grpId="0" nodeType="withEffect">
                                  <p:stCondLst>
                                    <p:cond delay="0"/>
                                  </p:stCondLst>
                                  <p:childTnLst>
                                    <p:set>
                                      <p:cBhvr>
                                        <p:cTn id="412" dur="1" fill="hold">
                                          <p:stCondLst>
                                            <p:cond delay="0"/>
                                          </p:stCondLst>
                                        </p:cTn>
                                        <p:tgtEl>
                                          <p:spTgt spid="56"/>
                                        </p:tgtEl>
                                        <p:attrNameLst>
                                          <p:attrName>style.visibility</p:attrName>
                                        </p:attrNameLst>
                                      </p:cBhvr>
                                      <p:to>
                                        <p:strVal val="visible"/>
                                      </p:to>
                                    </p:set>
                                  </p:childTnLst>
                                </p:cTn>
                              </p:par>
                              <p:par>
                                <p:cTn id="413" presetID="1" presetClass="entr" presetSubtype="0" fill="hold" grpId="0" nodeType="withEffect">
                                  <p:stCondLst>
                                    <p:cond delay="0"/>
                                  </p:stCondLst>
                                  <p:childTnLst>
                                    <p:set>
                                      <p:cBhvr>
                                        <p:cTn id="414" dur="1" fill="hold">
                                          <p:stCondLst>
                                            <p:cond delay="0"/>
                                          </p:stCondLst>
                                        </p:cTn>
                                        <p:tgtEl>
                                          <p:spTgt spid="59"/>
                                        </p:tgtEl>
                                        <p:attrNameLst>
                                          <p:attrName>style.visibility</p:attrName>
                                        </p:attrNameLst>
                                      </p:cBhvr>
                                      <p:to>
                                        <p:strVal val="visible"/>
                                      </p:to>
                                    </p:set>
                                  </p:childTnLst>
                                </p:cTn>
                              </p:par>
                              <p:par>
                                <p:cTn id="415" presetID="1" presetClass="entr" presetSubtype="0" fill="hold" grpId="0" nodeType="withEffect">
                                  <p:stCondLst>
                                    <p:cond delay="0"/>
                                  </p:stCondLst>
                                  <p:childTnLst>
                                    <p:set>
                                      <p:cBhvr>
                                        <p:cTn id="416" dur="1" fill="hold">
                                          <p:stCondLst>
                                            <p:cond delay="0"/>
                                          </p:stCondLst>
                                        </p:cTn>
                                        <p:tgtEl>
                                          <p:spTgt spid="62"/>
                                        </p:tgtEl>
                                        <p:attrNameLst>
                                          <p:attrName>style.visibility</p:attrName>
                                        </p:attrNameLst>
                                      </p:cBhvr>
                                      <p:to>
                                        <p:strVal val="visible"/>
                                      </p:to>
                                    </p:set>
                                  </p:childTnLst>
                                </p:cTn>
                              </p:par>
                            </p:childTnLst>
                          </p:cTn>
                        </p:par>
                      </p:childTnLst>
                    </p:cTn>
                  </p:par>
                  <p:par>
                    <p:cTn id="417" fill="hold" nodeType="clickPar">
                      <p:stCondLst>
                        <p:cond delay="indefinite"/>
                      </p:stCondLst>
                      <p:childTnLst>
                        <p:par>
                          <p:cTn id="418" fill="hold" nodeType="withGroup">
                            <p:stCondLst>
                              <p:cond delay="0"/>
                            </p:stCondLst>
                            <p:childTnLst>
                              <p:par>
                                <p:cTn id="419" presetID="1" presetClass="exit" presetSubtype="0" fill="hold" grpId="0" nodeType="clickEffect">
                                  <p:stCondLst>
                                    <p:cond delay="0"/>
                                  </p:stCondLst>
                                  <p:childTnLst>
                                    <p:set>
                                      <p:cBhvr>
                                        <p:cTn id="420" dur="1" fill="hold">
                                          <p:stCondLst>
                                            <p:cond delay="0"/>
                                          </p:stCondLst>
                                        </p:cTn>
                                        <p:tgtEl>
                                          <p:spTgt spid="100"/>
                                        </p:tgtEl>
                                        <p:attrNameLst>
                                          <p:attrName>style.visibility</p:attrName>
                                        </p:attrNameLst>
                                      </p:cBhvr>
                                      <p:to>
                                        <p:strVal val="hidden"/>
                                      </p:to>
                                    </p:set>
                                  </p:childTnLst>
                                </p:cTn>
                              </p:par>
                            </p:childTnLst>
                          </p:cTn>
                        </p:par>
                      </p:childTnLst>
                    </p:cTn>
                  </p:par>
                  <p:par>
                    <p:cTn id="421" fill="hold" nodeType="clickPar">
                      <p:stCondLst>
                        <p:cond delay="indefinite"/>
                      </p:stCondLst>
                      <p:childTnLst>
                        <p:par>
                          <p:cTn id="422" fill="hold" nodeType="withGroup">
                            <p:stCondLst>
                              <p:cond delay="0"/>
                            </p:stCondLst>
                            <p:childTnLst>
                              <p:par>
                                <p:cTn id="423" presetID="1" presetClass="entr" presetSubtype="0" fill="hold" grpId="0" nodeType="clickEffect">
                                  <p:stCondLst>
                                    <p:cond delay="0"/>
                                  </p:stCondLst>
                                  <p:childTnLst>
                                    <p:set>
                                      <p:cBhvr>
                                        <p:cTn id="424" dur="1" fill="hold">
                                          <p:stCondLst>
                                            <p:cond delay="0"/>
                                          </p:stCondLst>
                                        </p:cTn>
                                        <p:tgtEl>
                                          <p:spTgt spid="61"/>
                                        </p:tgtEl>
                                        <p:attrNameLst>
                                          <p:attrName>style.visibility</p:attrName>
                                        </p:attrNameLst>
                                      </p:cBhvr>
                                      <p:to>
                                        <p:strVal val="visible"/>
                                      </p:to>
                                    </p:set>
                                  </p:childTnLst>
                                </p:cTn>
                              </p:par>
                              <p:par>
                                <p:cTn id="425" presetID="1" presetClass="entr" presetSubtype="0" fill="hold" grpId="0" nodeType="withEffect">
                                  <p:stCondLst>
                                    <p:cond delay="0"/>
                                  </p:stCondLst>
                                  <p:childTnLst>
                                    <p:set>
                                      <p:cBhvr>
                                        <p:cTn id="426" dur="1" fill="hold">
                                          <p:stCondLst>
                                            <p:cond delay="0"/>
                                          </p:stCondLst>
                                        </p:cTn>
                                        <p:tgtEl>
                                          <p:spTgt spid="52"/>
                                        </p:tgtEl>
                                        <p:attrNameLst>
                                          <p:attrName>style.visibility</p:attrName>
                                        </p:attrNameLst>
                                      </p:cBhvr>
                                      <p:to>
                                        <p:strVal val="visible"/>
                                      </p:to>
                                    </p:set>
                                  </p:childTnLst>
                                </p:cTn>
                              </p:par>
                              <p:par>
                                <p:cTn id="427" presetID="1" presetClass="entr" presetSubtype="0" fill="hold" grpId="0" nodeType="withEffect">
                                  <p:stCondLst>
                                    <p:cond delay="0"/>
                                  </p:stCondLst>
                                  <p:childTnLst>
                                    <p:set>
                                      <p:cBhvr>
                                        <p:cTn id="428" dur="1" fill="hold">
                                          <p:stCondLst>
                                            <p:cond delay="0"/>
                                          </p:stCondLst>
                                        </p:cTn>
                                        <p:tgtEl>
                                          <p:spTgt spid="38"/>
                                        </p:tgtEl>
                                        <p:attrNameLst>
                                          <p:attrName>style.visibility</p:attrName>
                                        </p:attrNameLst>
                                      </p:cBhvr>
                                      <p:to>
                                        <p:strVal val="visible"/>
                                      </p:to>
                                    </p:set>
                                  </p:childTnLst>
                                </p:cTn>
                              </p:par>
                              <p:par>
                                <p:cTn id="429" presetID="1" presetClass="entr" presetSubtype="0" fill="hold" grpId="0" nodeType="withEffect">
                                  <p:stCondLst>
                                    <p:cond delay="0"/>
                                  </p:stCondLst>
                                  <p:childTnLst>
                                    <p:set>
                                      <p:cBhvr>
                                        <p:cTn id="430" dur="1" fill="hold">
                                          <p:stCondLst>
                                            <p:cond delay="0"/>
                                          </p:stCondLst>
                                        </p:cTn>
                                        <p:tgtEl>
                                          <p:spTgt spid="49"/>
                                        </p:tgtEl>
                                        <p:attrNameLst>
                                          <p:attrName>style.visibility</p:attrName>
                                        </p:attrNameLst>
                                      </p:cBhvr>
                                      <p:to>
                                        <p:strVal val="visible"/>
                                      </p:to>
                                    </p:set>
                                  </p:childTnLst>
                                </p:cTn>
                              </p:par>
                              <p:par>
                                <p:cTn id="431" presetID="1" presetClass="entr" presetSubtype="0" fill="hold" grpId="0" nodeType="withEffect">
                                  <p:stCondLst>
                                    <p:cond delay="0"/>
                                  </p:stCondLst>
                                  <p:childTnLst>
                                    <p:set>
                                      <p:cBhvr>
                                        <p:cTn id="432" dur="1" fill="hold">
                                          <p:stCondLst>
                                            <p:cond delay="0"/>
                                          </p:stCondLst>
                                        </p:cTn>
                                        <p:tgtEl>
                                          <p:spTgt spid="50"/>
                                        </p:tgtEl>
                                        <p:attrNameLst>
                                          <p:attrName>style.visibility</p:attrName>
                                        </p:attrNameLst>
                                      </p:cBhvr>
                                      <p:to>
                                        <p:strVal val="visible"/>
                                      </p:to>
                                    </p:set>
                                  </p:childTnLst>
                                </p:cTn>
                              </p:par>
                              <p:par>
                                <p:cTn id="433" presetID="1" presetClass="entr" presetSubtype="0" fill="hold" grpId="0" nodeType="withEffect">
                                  <p:stCondLst>
                                    <p:cond delay="0"/>
                                  </p:stCondLst>
                                  <p:childTnLst>
                                    <p:set>
                                      <p:cBhvr>
                                        <p:cTn id="434" dur="1" fill="hold">
                                          <p:stCondLst>
                                            <p:cond delay="0"/>
                                          </p:stCondLst>
                                        </p:cTn>
                                        <p:tgtEl>
                                          <p:spTgt spid="63"/>
                                        </p:tgtEl>
                                        <p:attrNameLst>
                                          <p:attrName>style.visibility</p:attrName>
                                        </p:attrNameLst>
                                      </p:cBhvr>
                                      <p:to>
                                        <p:strVal val="visible"/>
                                      </p:to>
                                    </p:set>
                                  </p:childTnLst>
                                </p:cTn>
                              </p:par>
                              <p:par>
                                <p:cTn id="435" presetID="1" presetClass="entr" presetSubtype="0" fill="hold" grpId="0" nodeType="withEffect">
                                  <p:stCondLst>
                                    <p:cond delay="0"/>
                                  </p:stCondLst>
                                  <p:childTnLst>
                                    <p:set>
                                      <p:cBhvr>
                                        <p:cTn id="436" dur="1" fill="hold">
                                          <p:stCondLst>
                                            <p:cond delay="0"/>
                                          </p:stCondLst>
                                        </p:cTn>
                                        <p:tgtEl>
                                          <p:spTgt spid="64"/>
                                        </p:tgtEl>
                                        <p:attrNameLst>
                                          <p:attrName>style.visibility</p:attrName>
                                        </p:attrNameLst>
                                      </p:cBhvr>
                                      <p:to>
                                        <p:strVal val="visible"/>
                                      </p:to>
                                    </p:set>
                                  </p:childTnLst>
                                </p:cTn>
                              </p:par>
                              <p:par>
                                <p:cTn id="437" presetID="1" presetClass="entr" presetSubtype="0" fill="hold" grpId="0" nodeType="withEffect">
                                  <p:stCondLst>
                                    <p:cond delay="0"/>
                                  </p:stCondLst>
                                  <p:childTnLst>
                                    <p:set>
                                      <p:cBhvr>
                                        <p:cTn id="438" dur="1" fill="hold">
                                          <p:stCondLst>
                                            <p:cond delay="0"/>
                                          </p:stCondLst>
                                        </p:cTn>
                                        <p:tgtEl>
                                          <p:spTgt spid="65"/>
                                        </p:tgtEl>
                                        <p:attrNameLst>
                                          <p:attrName>style.visibility</p:attrName>
                                        </p:attrNameLst>
                                      </p:cBhvr>
                                      <p:to>
                                        <p:strVal val="visible"/>
                                      </p:to>
                                    </p:set>
                                  </p:childTnLst>
                                </p:cTn>
                              </p:par>
                              <p:par>
                                <p:cTn id="439" presetID="1" presetClass="entr" presetSubtype="0" fill="hold" grpId="0" nodeType="withEffect">
                                  <p:stCondLst>
                                    <p:cond delay="0"/>
                                  </p:stCondLst>
                                  <p:childTnLst>
                                    <p:set>
                                      <p:cBhvr>
                                        <p:cTn id="440" dur="1" fill="hold">
                                          <p:stCondLst>
                                            <p:cond delay="0"/>
                                          </p:stCondLst>
                                        </p:cTn>
                                        <p:tgtEl>
                                          <p:spTgt spid="66"/>
                                        </p:tgtEl>
                                        <p:attrNameLst>
                                          <p:attrName>style.visibility</p:attrName>
                                        </p:attrNameLst>
                                      </p:cBhvr>
                                      <p:to>
                                        <p:strVal val="visible"/>
                                      </p:to>
                                    </p:set>
                                  </p:childTnLst>
                                </p:cTn>
                              </p:par>
                            </p:childTnLst>
                          </p:cTn>
                        </p:par>
                      </p:childTnLst>
                    </p:cTn>
                  </p:par>
                  <p:par>
                    <p:cTn id="441" fill="hold" nodeType="clickPar">
                      <p:stCondLst>
                        <p:cond delay="indefinite"/>
                      </p:stCondLst>
                      <p:childTnLst>
                        <p:par>
                          <p:cTn id="442" fill="hold" nodeType="withGroup">
                            <p:stCondLst>
                              <p:cond delay="0"/>
                            </p:stCondLst>
                            <p:childTnLst>
                              <p:par>
                                <p:cTn id="443" presetID="1" presetClass="exit" presetSubtype="0" fill="hold" grpId="0" nodeType="clickEffect">
                                  <p:stCondLst>
                                    <p:cond delay="0"/>
                                  </p:stCondLst>
                                  <p:childTnLst>
                                    <p:set>
                                      <p:cBhvr>
                                        <p:cTn id="444" dur="1" fill="hold">
                                          <p:stCondLst>
                                            <p:cond delay="0"/>
                                          </p:stCondLst>
                                        </p:cTn>
                                        <p:tgtEl>
                                          <p:spTgt spid="101"/>
                                        </p:tgtEl>
                                        <p:attrNameLst>
                                          <p:attrName>style.visibility</p:attrName>
                                        </p:attrNameLst>
                                      </p:cBhvr>
                                      <p:to>
                                        <p:strVal val="hidden"/>
                                      </p:to>
                                    </p:set>
                                  </p:childTnLst>
                                </p:cTn>
                              </p:par>
                            </p:childTnLst>
                          </p:cTn>
                        </p:par>
                      </p:childTnLst>
                    </p:cTn>
                  </p:par>
                  <p:par>
                    <p:cTn id="445" fill="hold" nodeType="clickPar">
                      <p:stCondLst>
                        <p:cond delay="indefinite"/>
                      </p:stCondLst>
                      <p:childTnLst>
                        <p:par>
                          <p:cTn id="446" fill="hold" nodeType="withGroup">
                            <p:stCondLst>
                              <p:cond delay="0"/>
                            </p:stCondLst>
                            <p:childTnLst>
                              <p:par>
                                <p:cTn id="447" presetID="1" presetClass="entr" presetSubtype="0" fill="hold" grpId="0" nodeType="clickEffect">
                                  <p:stCondLst>
                                    <p:cond delay="0"/>
                                  </p:stCondLst>
                                  <p:childTnLst>
                                    <p:set>
                                      <p:cBhvr>
                                        <p:cTn id="44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3" grpId="0"/>
      <p:bldP spid="81" grpId="0"/>
      <p:bldP spid="24580" grpId="0" animBg="1"/>
      <p:bldP spid="24580" grpId="1" animBg="1"/>
      <p:bldP spid="24580" grpId="2" animBg="1"/>
      <p:bldP spid="24580" grpId="3" animBg="1"/>
      <p:bldP spid="24580" grpId="4" animBg="1"/>
      <p:bldP spid="24580" grpId="5" animBg="1"/>
      <p:bldP spid="6" grpId="0" animBg="1"/>
      <p:bldP spid="6" grpId="1" animBg="1"/>
      <p:bldP spid="6" grpId="2" animBg="1"/>
      <p:bldP spid="6" grpId="3" animBg="1"/>
      <p:bldP spid="6" grpId="4" animBg="1"/>
      <p:bldP spid="6" grpId="5" animBg="1"/>
      <p:bldP spid="24582" grpId="0" animBg="1"/>
      <p:bldP spid="24582" grpId="1" animBg="1"/>
      <p:bldP spid="24582" grpId="2" animBg="1"/>
      <p:bldP spid="24582" grpId="3" animBg="1"/>
      <p:bldP spid="24582" grpId="4" animBg="1"/>
      <p:bldP spid="24582" grpId="5" animBg="1"/>
      <p:bldP spid="24583" grpId="0" animBg="1"/>
      <p:bldP spid="24583" grpId="1" animBg="1"/>
      <p:bldP spid="24583" grpId="2" animBg="1"/>
      <p:bldP spid="24583" grpId="3" animBg="1"/>
      <p:bldP spid="24583" grpId="4" animBg="1"/>
      <p:bldP spid="24583" grpId="5" animBg="1"/>
      <p:bldP spid="17" grpId="0" animBg="1"/>
      <p:bldP spid="17" grpId="1" animBg="1"/>
      <p:bldP spid="17" grpId="2" animBg="1"/>
      <p:bldP spid="17" grpId="3" animBg="1"/>
      <p:bldP spid="17" grpId="4" animBg="1"/>
      <p:bldP spid="17" grpId="5" animBg="1"/>
      <p:bldP spid="18" grpId="0" animBg="1"/>
      <p:bldP spid="18" grpId="1" animBg="1"/>
      <p:bldP spid="18" grpId="2" animBg="1"/>
      <p:bldP spid="18" grpId="3" animBg="1"/>
      <p:bldP spid="18" grpId="4" animBg="1"/>
      <p:bldP spid="18" grpId="5" animBg="1"/>
      <p:bldP spid="24594" grpId="0" animBg="1"/>
      <p:bldP spid="24594" grpId="1" animBg="1"/>
      <p:bldP spid="24594" grpId="2" animBg="1"/>
      <p:bldP spid="24594" grpId="3" animBg="1"/>
      <p:bldP spid="24594" grpId="4" animBg="1"/>
      <p:bldP spid="24594" grpId="5" animBg="1"/>
      <p:bldP spid="20" grpId="0" animBg="1"/>
      <p:bldP spid="20" grpId="1" animBg="1"/>
      <p:bldP spid="20" grpId="2" animBg="1"/>
      <p:bldP spid="20" grpId="3" animBg="1"/>
      <p:bldP spid="20" grpId="4" animBg="1"/>
      <p:bldP spid="20" grpId="5" animBg="1"/>
      <p:bldP spid="24596" grpId="0" animBg="1"/>
      <p:bldP spid="24596" grpId="1" animBg="1"/>
      <p:bldP spid="24596" grpId="2" animBg="1"/>
      <p:bldP spid="24596" grpId="3" animBg="1"/>
      <p:bldP spid="24596" grpId="4" animBg="1"/>
      <p:bldP spid="24596" grpId="5" animBg="1"/>
      <p:bldP spid="24597" grpId="0" animBg="1"/>
      <p:bldP spid="24597" grpId="1" animBg="1"/>
      <p:bldP spid="24597" grpId="2" animBg="1"/>
      <p:bldP spid="24597" grpId="3" animBg="1"/>
      <p:bldP spid="24597" grpId="4" animBg="1"/>
      <p:bldP spid="24597" grpId="5" animBg="1"/>
      <p:bldP spid="24598" grpId="0" animBg="1"/>
      <p:bldP spid="24598" grpId="1" animBg="1"/>
      <p:bldP spid="24598" grpId="2" animBg="1"/>
      <p:bldP spid="24598" grpId="3" animBg="1"/>
      <p:bldP spid="24598" grpId="4" animBg="1"/>
      <p:bldP spid="24598" grpId="5" animBg="1"/>
      <p:bldP spid="24599" grpId="0" animBg="1"/>
      <p:bldP spid="24599" grpId="1" animBg="1"/>
      <p:bldP spid="24599" grpId="2" animBg="1"/>
      <p:bldP spid="24599" grpId="3" animBg="1"/>
      <p:bldP spid="24599" grpId="4" animBg="1"/>
      <p:bldP spid="24599" grpId="5" animBg="1"/>
      <p:bldP spid="24600" grpId="0" animBg="1"/>
      <p:bldP spid="24600" grpId="1" animBg="1"/>
      <p:bldP spid="24600" grpId="2" animBg="1"/>
      <p:bldP spid="24600" grpId="3" animBg="1"/>
      <p:bldP spid="24600" grpId="4" animBg="1"/>
      <p:bldP spid="24600" grpId="5" animBg="1"/>
      <p:bldP spid="24601" grpId="0" animBg="1"/>
      <p:bldP spid="24601" grpId="1" animBg="1"/>
      <p:bldP spid="24601" grpId="2" animBg="1"/>
      <p:bldP spid="24601" grpId="3" animBg="1"/>
      <p:bldP spid="24601" grpId="4" animBg="1"/>
      <p:bldP spid="24601" grpId="5" animBg="1"/>
      <p:bldP spid="24602" grpId="0" animBg="1"/>
      <p:bldP spid="24602" grpId="1" animBg="1"/>
      <p:bldP spid="24602" grpId="2" animBg="1"/>
      <p:bldP spid="24602" grpId="3" animBg="1"/>
      <p:bldP spid="24602" grpId="4" animBg="1"/>
      <p:bldP spid="24602" grpId="5" animBg="1"/>
      <p:bldP spid="24603" grpId="0" animBg="1"/>
      <p:bldP spid="24603" grpId="1" animBg="1"/>
      <p:bldP spid="24603" grpId="2" animBg="1"/>
      <p:bldP spid="24603" grpId="3" animBg="1"/>
      <p:bldP spid="24603" grpId="4" animBg="1"/>
      <p:bldP spid="24603" grpId="5" animBg="1"/>
      <p:bldP spid="29" grpId="0" animBg="1"/>
      <p:bldP spid="29" grpId="1" animBg="1"/>
      <p:bldP spid="29" grpId="2" animBg="1"/>
      <p:bldP spid="29" grpId="3" animBg="1"/>
      <p:bldP spid="29" grpId="4" animBg="1"/>
      <p:bldP spid="29" grpId="5" animBg="1"/>
      <p:bldP spid="24605" grpId="0" animBg="1"/>
      <p:bldP spid="24605" grpId="1" animBg="1"/>
      <p:bldP spid="24605" grpId="2" animBg="1"/>
      <p:bldP spid="24605" grpId="3" animBg="1"/>
      <p:bldP spid="24605" grpId="4" animBg="1"/>
      <p:bldP spid="24605" grpId="5" animBg="1"/>
      <p:bldP spid="31" grpId="0" animBg="1"/>
      <p:bldP spid="31" grpId="1" animBg="1"/>
      <p:bldP spid="31" grpId="2" animBg="1"/>
      <p:bldP spid="31" grpId="3" animBg="1"/>
      <p:bldP spid="31" grpId="4" animBg="1"/>
      <p:bldP spid="31" grpId="5" animBg="1"/>
      <p:bldP spid="32" grpId="0" animBg="1"/>
      <p:bldP spid="32" grpId="1" animBg="1"/>
      <p:bldP spid="32" grpId="2" animBg="1"/>
      <p:bldP spid="32" grpId="3" animBg="1"/>
      <p:bldP spid="32" grpId="4" animBg="1"/>
      <p:bldP spid="32" grpId="5" animBg="1"/>
      <p:bldP spid="33" grpId="0" animBg="1"/>
      <p:bldP spid="33" grpId="1" animBg="1"/>
      <p:bldP spid="33" grpId="2" animBg="1"/>
      <p:bldP spid="33" grpId="3" animBg="1"/>
      <p:bldP spid="33" grpId="4" animBg="1"/>
      <p:bldP spid="33" grpId="5" animBg="1"/>
      <p:bldP spid="34" grpId="0" animBg="1"/>
      <p:bldP spid="34" grpId="1" animBg="1"/>
      <p:bldP spid="34" grpId="2" animBg="1"/>
      <p:bldP spid="34" grpId="3" animBg="1"/>
      <p:bldP spid="34" grpId="4" animBg="1"/>
      <p:bldP spid="34" grpId="5" animBg="1"/>
      <p:bldP spid="36" grpId="0"/>
      <p:bldP spid="37" grpId="0" animBg="1"/>
      <p:bldP spid="38" grpId="0" animBg="1"/>
      <p:bldP spid="39" grpId="0" animBg="1"/>
      <p:bldP spid="40" grpId="0" animBg="1"/>
      <p:bldP spid="41" grpId="0" animBg="1"/>
      <p:bldP spid="42" grpId="0"/>
      <p:bldP spid="43" grpId="0" animBg="1"/>
      <p:bldP spid="44" grpId="0"/>
      <p:bldP spid="45" grpId="0" animBg="1"/>
      <p:bldP spid="46" grpId="0"/>
      <p:bldP spid="47" grpId="0" animBg="1"/>
      <p:bldP spid="48" grpId="0"/>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71" grpId="0"/>
      <p:bldP spid="72" grpId="0"/>
      <p:bldP spid="73" grpId="0"/>
      <p:bldP spid="75" grpId="0"/>
      <p:bldP spid="24681" grpId="0"/>
      <p:bldP spid="76" grpId="0"/>
      <p:bldP spid="78" grpId="0"/>
      <p:bldP spid="82" grpId="0"/>
      <p:bldP spid="84" grpId="0"/>
      <p:bldP spid="86" grpId="0" animBg="1"/>
      <p:bldP spid="87" grpId="0" animBg="1"/>
      <p:bldP spid="88" grpId="0" animBg="1"/>
      <p:bldP spid="89" grpId="0" animBg="1"/>
      <p:bldP spid="90" grpId="0"/>
      <p:bldP spid="91" grpId="0"/>
      <p:bldP spid="92" grpId="0"/>
      <p:bldP spid="93" grpId="0"/>
      <p:bldP spid="94" grpId="0"/>
      <p:bldP spid="95" grpId="0"/>
      <p:bldP spid="96" grpId="0"/>
      <p:bldP spid="97" grpId="0"/>
      <p:bldP spid="98" grpId="0" animBg="1"/>
      <p:bldP spid="99" grpId="0" animBg="1"/>
      <p:bldP spid="100" grpId="0" animBg="1"/>
      <p:bldP spid="101" grpId="0" animBg="1"/>
      <p:bldP spid="1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ounded Rectangle 97"/>
          <p:cNvSpPr>
            <a:spLocks noChangeArrowheads="1"/>
          </p:cNvSpPr>
          <p:nvPr/>
        </p:nvSpPr>
        <p:spPr bwMode="auto">
          <a:xfrm>
            <a:off x="2160589" y="3714750"/>
            <a:ext cx="4530725" cy="2457450"/>
          </a:xfrm>
          <a:prstGeom prst="roundRect">
            <a:avLst>
              <a:gd name="adj" fmla="val 16667"/>
            </a:avLst>
          </a:prstGeom>
          <a:solidFill>
            <a:srgbClr val="9999FF">
              <a:alpha val="25098"/>
            </a:srgbClr>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buFontTx/>
              <a:buChar char="•"/>
            </a:pPr>
            <a:endParaRPr lang="en-US" sz="2000">
              <a:solidFill>
                <a:srgbClr val="000000"/>
              </a:solidFill>
              <a:latin typeface="Arial" charset="0"/>
              <a:ea typeface="ＭＳ Ｐゴシック" charset="0"/>
              <a:cs typeface="Arial" charset="0"/>
            </a:endParaRPr>
          </a:p>
        </p:txBody>
      </p:sp>
      <p:sp>
        <p:nvSpPr>
          <p:cNvPr id="389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0322" indent="-35990322"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011" eaLnBrk="0" fontAlgn="base" hangingPunct="0">
              <a:spcBef>
                <a:spcPct val="0"/>
              </a:spcBef>
              <a:spcAft>
                <a:spcPct val="0"/>
              </a:spcAft>
              <a:defRPr sz="2400">
                <a:solidFill>
                  <a:schemeClr val="tx1"/>
                </a:solidFill>
                <a:latin typeface="Arial" charset="0"/>
                <a:ea typeface="Arial" charset="0"/>
                <a:cs typeface="Arial" charset="0"/>
              </a:defRPr>
            </a:lvl6pPr>
            <a:lvl7pPr marL="914024" eaLnBrk="0" fontAlgn="base" hangingPunct="0">
              <a:spcBef>
                <a:spcPct val="0"/>
              </a:spcBef>
              <a:spcAft>
                <a:spcPct val="0"/>
              </a:spcAft>
              <a:defRPr sz="2400">
                <a:solidFill>
                  <a:schemeClr val="tx1"/>
                </a:solidFill>
                <a:latin typeface="Arial" charset="0"/>
                <a:ea typeface="Arial" charset="0"/>
                <a:cs typeface="Arial" charset="0"/>
              </a:defRPr>
            </a:lvl7pPr>
            <a:lvl8pPr marL="1371040" eaLnBrk="0" fontAlgn="base" hangingPunct="0">
              <a:spcBef>
                <a:spcPct val="0"/>
              </a:spcBef>
              <a:spcAft>
                <a:spcPct val="0"/>
              </a:spcAft>
              <a:defRPr sz="2400">
                <a:solidFill>
                  <a:schemeClr val="tx1"/>
                </a:solidFill>
                <a:latin typeface="Arial" charset="0"/>
                <a:ea typeface="Arial" charset="0"/>
                <a:cs typeface="Arial" charset="0"/>
              </a:defRPr>
            </a:lvl8pPr>
            <a:lvl9pPr marL="1828052"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E566710-32D8-A440-B174-3B4AD7F78FEA}" type="slidenum">
              <a:rPr lang="en-US" sz="1600">
                <a:solidFill>
                  <a:srgbClr val="000000"/>
                </a:solidFill>
                <a:latin typeface="Garamond" charset="0"/>
              </a:rPr>
              <a:pPr eaLnBrk="1" hangingPunct="1"/>
              <a:t>5</a:t>
            </a:fld>
            <a:endParaRPr lang="en-US" sz="1600">
              <a:solidFill>
                <a:srgbClr val="000000"/>
              </a:solidFill>
              <a:latin typeface="Garamond" charset="0"/>
            </a:endParaRPr>
          </a:p>
        </p:txBody>
      </p:sp>
      <p:sp>
        <p:nvSpPr>
          <p:cNvPr id="38916" name="Rectangle 2"/>
          <p:cNvSpPr>
            <a:spLocks noGrp="1" noChangeArrowheads="1"/>
          </p:cNvSpPr>
          <p:nvPr>
            <p:ph type="title"/>
          </p:nvPr>
        </p:nvSpPr>
        <p:spPr/>
        <p:txBody>
          <a:bodyPr/>
          <a:lstStyle/>
          <a:p>
            <a:r>
              <a:rPr lang="en-US" dirty="0" smtClean="0">
                <a:latin typeface="Garamond" charset="0"/>
                <a:ea typeface="ＭＳ Ｐゴシック" charset="0"/>
                <a:cs typeface="ＭＳ Ｐゴシック" charset="0"/>
              </a:rPr>
              <a:t>Uncontrolled Interference: An Example</a:t>
            </a:r>
            <a:endParaRPr lang="en-US" dirty="0">
              <a:latin typeface="Garamond" charset="0"/>
              <a:ea typeface="ＭＳ Ｐゴシック" charset="0"/>
              <a:cs typeface="ＭＳ Ｐゴシック" charset="0"/>
            </a:endParaRPr>
          </a:p>
        </p:txBody>
      </p:sp>
      <p:sp>
        <p:nvSpPr>
          <p:cNvPr id="432133" name="Rectangle 5"/>
          <p:cNvSpPr>
            <a:spLocks noChangeArrowheads="1"/>
          </p:cNvSpPr>
          <p:nvPr/>
        </p:nvSpPr>
        <p:spPr bwMode="auto">
          <a:xfrm>
            <a:off x="27860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32134" name="Text Box 6"/>
          <p:cNvSpPr txBox="1">
            <a:spLocks noChangeArrowheads="1"/>
          </p:cNvSpPr>
          <p:nvPr/>
        </p:nvSpPr>
        <p:spPr bwMode="auto">
          <a:xfrm>
            <a:off x="3117850" y="1485900"/>
            <a:ext cx="956801"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CORE 1</a:t>
            </a:r>
          </a:p>
        </p:txBody>
      </p:sp>
      <p:sp>
        <p:nvSpPr>
          <p:cNvPr id="38919" name="Text Box 8"/>
          <p:cNvSpPr txBox="1">
            <a:spLocks noChangeArrowheads="1"/>
          </p:cNvSpPr>
          <p:nvPr/>
        </p:nvSpPr>
        <p:spPr bwMode="auto">
          <a:xfrm>
            <a:off x="4702175" y="1485900"/>
            <a:ext cx="956801"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CORE 2</a:t>
            </a:r>
          </a:p>
        </p:txBody>
      </p:sp>
      <p:sp>
        <p:nvSpPr>
          <p:cNvPr id="38920" name="Text Box 14"/>
          <p:cNvSpPr txBox="1">
            <a:spLocks noChangeArrowheads="1"/>
          </p:cNvSpPr>
          <p:nvPr/>
        </p:nvSpPr>
        <p:spPr bwMode="auto">
          <a:xfrm>
            <a:off x="3143251" y="2425708"/>
            <a:ext cx="910624"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    </a:t>
            </a:r>
            <a:r>
              <a:rPr lang="en-US" sz="1600">
                <a:solidFill>
                  <a:srgbClr val="000000"/>
                </a:solidFill>
              </a:rPr>
              <a:t>L2 </a:t>
            </a:r>
          </a:p>
          <a:p>
            <a:pPr eaLnBrk="1" fontAlgn="base" hangingPunct="1">
              <a:spcBef>
                <a:spcPct val="0"/>
              </a:spcBef>
              <a:spcAft>
                <a:spcPct val="0"/>
              </a:spcAft>
            </a:pPr>
            <a:r>
              <a:rPr lang="en-US" sz="1600">
                <a:solidFill>
                  <a:srgbClr val="000000"/>
                </a:solidFill>
              </a:rPr>
              <a:t>CACHE</a:t>
            </a:r>
          </a:p>
        </p:txBody>
      </p:sp>
      <p:sp>
        <p:nvSpPr>
          <p:cNvPr id="38921" name="Text Box 16"/>
          <p:cNvSpPr txBox="1">
            <a:spLocks noChangeArrowheads="1"/>
          </p:cNvSpPr>
          <p:nvPr/>
        </p:nvSpPr>
        <p:spPr bwMode="auto">
          <a:xfrm>
            <a:off x="4714876" y="2427296"/>
            <a:ext cx="910624"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    </a:t>
            </a:r>
            <a:r>
              <a:rPr lang="en-US" sz="1600">
                <a:solidFill>
                  <a:srgbClr val="000000"/>
                </a:solidFill>
              </a:rPr>
              <a:t>L2 </a:t>
            </a:r>
          </a:p>
          <a:p>
            <a:pPr eaLnBrk="1" fontAlgn="base" hangingPunct="1">
              <a:spcBef>
                <a:spcPct val="0"/>
              </a:spcBef>
              <a:spcAft>
                <a:spcPct val="0"/>
              </a:spcAft>
            </a:pPr>
            <a:r>
              <a:rPr lang="en-US" sz="1600">
                <a:solidFill>
                  <a:srgbClr val="000000"/>
                </a:solidFill>
              </a:rPr>
              <a:t>CACHE</a:t>
            </a:r>
          </a:p>
        </p:txBody>
      </p:sp>
      <p:sp>
        <p:nvSpPr>
          <p:cNvPr id="38922" name="Line 20"/>
          <p:cNvSpPr>
            <a:spLocks noChangeShapeType="1"/>
          </p:cNvSpPr>
          <p:nvPr/>
        </p:nvSpPr>
        <p:spPr bwMode="auto">
          <a:xfrm>
            <a:off x="3573463" y="2055821"/>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3" name="Line 21"/>
          <p:cNvSpPr>
            <a:spLocks noChangeShapeType="1"/>
          </p:cNvSpPr>
          <p:nvPr/>
        </p:nvSpPr>
        <p:spPr bwMode="auto">
          <a:xfrm>
            <a:off x="5146675" y="2055821"/>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4" name="Rectangle 23"/>
          <p:cNvSpPr>
            <a:spLocks noChangeArrowheads="1"/>
          </p:cNvSpPr>
          <p:nvPr/>
        </p:nvSpPr>
        <p:spPr bwMode="auto">
          <a:xfrm>
            <a:off x="2786063" y="3829050"/>
            <a:ext cx="3168650" cy="635000"/>
          </a:xfrm>
          <a:prstGeom prst="rect">
            <a:avLst/>
          </a:prstGeom>
          <a:solidFill>
            <a:schemeClr val="bg1"/>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5" name="Text Box 24"/>
          <p:cNvSpPr txBox="1">
            <a:spLocks noChangeArrowheads="1"/>
          </p:cNvSpPr>
          <p:nvPr/>
        </p:nvSpPr>
        <p:spPr bwMode="auto">
          <a:xfrm>
            <a:off x="2759076" y="4002089"/>
            <a:ext cx="3253669"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DRAM MEMORY CONTROLLER</a:t>
            </a:r>
          </a:p>
        </p:txBody>
      </p:sp>
      <p:sp>
        <p:nvSpPr>
          <p:cNvPr id="62" name="Rectangle 61"/>
          <p:cNvSpPr>
            <a:spLocks noChangeArrowheads="1"/>
          </p:cNvSpPr>
          <p:nvPr/>
        </p:nvSpPr>
        <p:spPr bwMode="auto">
          <a:xfrm>
            <a:off x="2614613"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0</a:t>
            </a:r>
          </a:p>
        </p:txBody>
      </p:sp>
      <p:sp>
        <p:nvSpPr>
          <p:cNvPr id="63" name="Rectangle 62"/>
          <p:cNvSpPr>
            <a:spLocks noChangeArrowheads="1"/>
          </p:cNvSpPr>
          <p:nvPr/>
        </p:nvSpPr>
        <p:spPr bwMode="auto">
          <a:xfrm>
            <a:off x="3529013" y="5200650"/>
            <a:ext cx="7620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1</a:t>
            </a:r>
          </a:p>
        </p:txBody>
      </p:sp>
      <p:sp>
        <p:nvSpPr>
          <p:cNvPr id="64" name="Rectangle 63"/>
          <p:cNvSpPr>
            <a:spLocks noChangeArrowheads="1"/>
          </p:cNvSpPr>
          <p:nvPr/>
        </p:nvSpPr>
        <p:spPr bwMode="auto">
          <a:xfrm>
            <a:off x="4405313"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2</a:t>
            </a:r>
          </a:p>
        </p:txBody>
      </p:sp>
      <p:sp>
        <p:nvSpPr>
          <p:cNvPr id="38929" name="Line 40"/>
          <p:cNvSpPr>
            <a:spLocks noChangeShapeType="1"/>
          </p:cNvSpPr>
          <p:nvPr/>
        </p:nvSpPr>
        <p:spPr bwMode="auto">
          <a:xfrm>
            <a:off x="2946400" y="4867275"/>
            <a:ext cx="2771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0" name="Line 43"/>
          <p:cNvSpPr>
            <a:spLocks noChangeShapeType="1"/>
          </p:cNvSpPr>
          <p:nvPr/>
        </p:nvSpPr>
        <p:spPr bwMode="auto">
          <a:xfrm>
            <a:off x="2946400"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1" name="Line 44"/>
          <p:cNvSpPr>
            <a:spLocks noChangeShapeType="1"/>
          </p:cNvSpPr>
          <p:nvPr/>
        </p:nvSpPr>
        <p:spPr bwMode="auto">
          <a:xfrm>
            <a:off x="39258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2" name="Line 45"/>
          <p:cNvSpPr>
            <a:spLocks noChangeShapeType="1"/>
          </p:cNvSpPr>
          <p:nvPr/>
        </p:nvSpPr>
        <p:spPr bwMode="auto">
          <a:xfrm>
            <a:off x="47894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3" name="Line 48"/>
          <p:cNvSpPr>
            <a:spLocks noChangeShapeType="1"/>
          </p:cNvSpPr>
          <p:nvPr/>
        </p:nvSpPr>
        <p:spPr bwMode="auto">
          <a:xfrm flipV="1">
            <a:off x="4341813" y="4464051"/>
            <a:ext cx="0"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4" name="Text Box 50"/>
          <p:cNvSpPr txBox="1">
            <a:spLocks noChangeArrowheads="1"/>
          </p:cNvSpPr>
          <p:nvPr/>
        </p:nvSpPr>
        <p:spPr bwMode="auto">
          <a:xfrm>
            <a:off x="6737352" y="3613150"/>
            <a:ext cx="1878051"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Shared DRAM</a:t>
            </a:r>
          </a:p>
          <a:p>
            <a:pPr eaLnBrk="1" fontAlgn="base" hangingPunct="1">
              <a:spcBef>
                <a:spcPct val="0"/>
              </a:spcBef>
              <a:spcAft>
                <a:spcPct val="0"/>
              </a:spcAft>
            </a:pPr>
            <a:r>
              <a:rPr lang="en-US" sz="1800">
                <a:solidFill>
                  <a:srgbClr val="003399"/>
                </a:solidFill>
              </a:rPr>
              <a:t>Memory System</a:t>
            </a:r>
          </a:p>
        </p:txBody>
      </p:sp>
      <p:sp>
        <p:nvSpPr>
          <p:cNvPr id="38935" name="Rounded Rectangle 97"/>
          <p:cNvSpPr>
            <a:spLocks noChangeArrowheads="1"/>
          </p:cNvSpPr>
          <p:nvPr/>
        </p:nvSpPr>
        <p:spPr bwMode="auto">
          <a:xfrm>
            <a:off x="2493971" y="1143000"/>
            <a:ext cx="3760787" cy="35433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marL="380847" indent="-380847" algn="ctr" fontAlgn="base">
              <a:spcBef>
                <a:spcPct val="20000"/>
              </a:spcBef>
              <a:spcAft>
                <a:spcPct val="0"/>
              </a:spcAft>
              <a:buFontTx/>
              <a:buChar char="•"/>
            </a:pPr>
            <a:endParaRPr lang="en-US" sz="2000">
              <a:solidFill>
                <a:srgbClr val="000000"/>
              </a:solidFill>
              <a:latin typeface="Arial" charset="0"/>
              <a:ea typeface="ＭＳ Ｐゴシック" charset="0"/>
              <a:cs typeface="Arial" charset="0"/>
            </a:endParaRPr>
          </a:p>
        </p:txBody>
      </p:sp>
      <p:sp>
        <p:nvSpPr>
          <p:cNvPr id="38936" name="Text Box 52"/>
          <p:cNvSpPr txBox="1">
            <a:spLocks noChangeArrowheads="1"/>
          </p:cNvSpPr>
          <p:nvPr/>
        </p:nvSpPr>
        <p:spPr bwMode="auto">
          <a:xfrm>
            <a:off x="6350000" y="1412875"/>
            <a:ext cx="1265854"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3B812F"/>
                </a:solidFill>
              </a:rPr>
              <a:t>Multi-Core</a:t>
            </a:r>
          </a:p>
          <a:p>
            <a:pPr eaLnBrk="1" fontAlgn="base" hangingPunct="1">
              <a:spcBef>
                <a:spcPct val="0"/>
              </a:spcBef>
              <a:spcAft>
                <a:spcPct val="0"/>
              </a:spcAft>
            </a:pPr>
            <a:r>
              <a:rPr lang="en-US" sz="1800">
                <a:solidFill>
                  <a:srgbClr val="3B812F"/>
                </a:solidFill>
              </a:rPr>
              <a:t>Chip</a:t>
            </a:r>
          </a:p>
        </p:txBody>
      </p:sp>
      <p:sp>
        <p:nvSpPr>
          <p:cNvPr id="38937" name="Line 54"/>
          <p:cNvSpPr>
            <a:spLocks noChangeShapeType="1"/>
          </p:cNvSpPr>
          <p:nvPr/>
        </p:nvSpPr>
        <p:spPr bwMode="auto">
          <a:xfrm>
            <a:off x="1230313" y="3371851"/>
            <a:ext cx="1555750" cy="633413"/>
          </a:xfrm>
          <a:prstGeom prst="line">
            <a:avLst/>
          </a:prstGeom>
          <a:noFill/>
          <a:ln w="50800">
            <a:solidFill>
              <a:srgbClr val="FF0000"/>
            </a:solidFill>
            <a:round/>
            <a:headEnd/>
            <a:tailEnd type="stealth" w="lg" len="lg"/>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8" name="Text Box 55"/>
          <p:cNvSpPr txBox="1">
            <a:spLocks noChangeArrowheads="1"/>
          </p:cNvSpPr>
          <p:nvPr/>
        </p:nvSpPr>
        <p:spPr bwMode="auto">
          <a:xfrm>
            <a:off x="366714" y="3005139"/>
            <a:ext cx="126631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unfairness</a:t>
            </a:r>
          </a:p>
        </p:txBody>
      </p:sp>
      <p:sp>
        <p:nvSpPr>
          <p:cNvPr id="38939" name="Rectangle 56"/>
          <p:cNvSpPr>
            <a:spLocks noChangeArrowheads="1"/>
          </p:cNvSpPr>
          <p:nvPr/>
        </p:nvSpPr>
        <p:spPr bwMode="auto">
          <a:xfrm>
            <a:off x="2786063" y="3829050"/>
            <a:ext cx="3168650" cy="635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0" name="Rectangle 11"/>
          <p:cNvSpPr>
            <a:spLocks noChangeArrowheads="1"/>
          </p:cNvSpPr>
          <p:nvPr/>
        </p:nvSpPr>
        <p:spPr bwMode="auto">
          <a:xfrm>
            <a:off x="2686052" y="3376613"/>
            <a:ext cx="34655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1" name="Text Box 6"/>
          <p:cNvSpPr txBox="1">
            <a:spLocks noChangeArrowheads="1"/>
          </p:cNvSpPr>
          <p:nvPr/>
        </p:nvSpPr>
        <p:spPr bwMode="auto">
          <a:xfrm>
            <a:off x="3505200" y="3319465"/>
            <a:ext cx="1828480"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INTERCONNECT</a:t>
            </a:r>
          </a:p>
        </p:txBody>
      </p:sp>
      <p:cxnSp>
        <p:nvCxnSpPr>
          <p:cNvPr id="38942" name="Straight Arrow Connector 53"/>
          <p:cNvCxnSpPr>
            <a:cxnSpLocks noChangeShapeType="1"/>
          </p:cNvCxnSpPr>
          <p:nvPr/>
        </p:nvCxnSpPr>
        <p:spPr bwMode="auto">
          <a:xfrm rot="5400000">
            <a:off x="3466307" y="3256764"/>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3" name="Straight Arrow Connector 54"/>
          <p:cNvCxnSpPr>
            <a:cxnSpLocks noChangeShapeType="1"/>
          </p:cNvCxnSpPr>
          <p:nvPr/>
        </p:nvCxnSpPr>
        <p:spPr bwMode="auto">
          <a:xfrm rot="5400000">
            <a:off x="5052219" y="32567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4" name="Straight Arrow Connector 57"/>
          <p:cNvCxnSpPr>
            <a:cxnSpLocks noChangeShapeType="1"/>
          </p:cNvCxnSpPr>
          <p:nvPr/>
        </p:nvCxnSpPr>
        <p:spPr bwMode="auto">
          <a:xfrm rot="5400000">
            <a:off x="3458369" y="37139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5" name="Straight Arrow Connector 58"/>
          <p:cNvCxnSpPr>
            <a:cxnSpLocks noChangeShapeType="1"/>
          </p:cNvCxnSpPr>
          <p:nvPr/>
        </p:nvCxnSpPr>
        <p:spPr bwMode="auto">
          <a:xfrm rot="5400000">
            <a:off x="5053807" y="3713964"/>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6" name="Rectangle 5"/>
          <p:cNvSpPr>
            <a:spLocks noChangeArrowheads="1"/>
          </p:cNvSpPr>
          <p:nvPr/>
        </p:nvSpPr>
        <p:spPr bwMode="auto">
          <a:xfrm>
            <a:off x="43989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7" name="Rectangle 5"/>
          <p:cNvSpPr>
            <a:spLocks noChangeArrowheads="1"/>
          </p:cNvSpPr>
          <p:nvPr/>
        </p:nvSpPr>
        <p:spPr bwMode="auto">
          <a:xfrm>
            <a:off x="2801938"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8" name="Rectangle 5"/>
          <p:cNvSpPr>
            <a:spLocks noChangeArrowheads="1"/>
          </p:cNvSpPr>
          <p:nvPr/>
        </p:nvSpPr>
        <p:spPr bwMode="auto">
          <a:xfrm>
            <a:off x="4398963"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69" name="Text Box 8"/>
          <p:cNvSpPr txBox="1">
            <a:spLocks noChangeArrowheads="1"/>
          </p:cNvSpPr>
          <p:nvPr/>
        </p:nvSpPr>
        <p:spPr bwMode="auto">
          <a:xfrm>
            <a:off x="3163895" y="1485900"/>
            <a:ext cx="800489" cy="3385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dirty="0" err="1">
                <a:solidFill>
                  <a:srgbClr val="FFFFFF"/>
                </a:solidFill>
              </a:rPr>
              <a:t>matlab</a:t>
            </a:r>
            <a:endParaRPr lang="en-US" sz="1600" dirty="0">
              <a:solidFill>
                <a:srgbClr val="FFFFFF"/>
              </a:solidFill>
            </a:endParaRPr>
          </a:p>
        </p:txBody>
      </p:sp>
      <p:sp>
        <p:nvSpPr>
          <p:cNvPr id="70" name="Text Box 8"/>
          <p:cNvSpPr txBox="1">
            <a:spLocks noChangeArrowheads="1"/>
          </p:cNvSpPr>
          <p:nvPr/>
        </p:nvSpPr>
        <p:spPr bwMode="auto">
          <a:xfrm>
            <a:off x="4932162" y="1468438"/>
            <a:ext cx="503934" cy="3385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dirty="0" err="1">
                <a:solidFill>
                  <a:srgbClr val="FFFFFF"/>
                </a:solidFill>
              </a:rPr>
              <a:t>gcc</a:t>
            </a:r>
            <a:endParaRPr lang="en-US" sz="1600" dirty="0">
              <a:solidFill>
                <a:srgbClr val="FFFFFF"/>
              </a:solidFill>
            </a:endParaRPr>
          </a:p>
        </p:txBody>
      </p:sp>
      <p:sp>
        <p:nvSpPr>
          <p:cNvPr id="71" name="Rectangle 70"/>
          <p:cNvSpPr>
            <a:spLocks noChangeArrowheads="1"/>
          </p:cNvSpPr>
          <p:nvPr/>
        </p:nvSpPr>
        <p:spPr bwMode="auto">
          <a:xfrm>
            <a:off x="5334000"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3</a:t>
            </a:r>
          </a:p>
        </p:txBody>
      </p:sp>
      <p:sp>
        <p:nvSpPr>
          <p:cNvPr id="38952" name="Line 45"/>
          <p:cNvSpPr>
            <a:spLocks noChangeShapeType="1"/>
          </p:cNvSpPr>
          <p:nvPr/>
        </p:nvSpPr>
        <p:spPr bwMode="auto">
          <a:xfrm>
            <a:off x="5718175"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nvGrpSpPr>
          <p:cNvPr id="2" name="Group 107"/>
          <p:cNvGrpSpPr>
            <a:grpSpLocks/>
          </p:cNvGrpSpPr>
          <p:nvPr/>
        </p:nvGrpSpPr>
        <p:grpSpPr bwMode="auto">
          <a:xfrm>
            <a:off x="3505200" y="1257302"/>
            <a:ext cx="176213" cy="779463"/>
            <a:chOff x="536864" y="1524322"/>
            <a:chExt cx="176645" cy="778674"/>
          </a:xfrm>
        </p:grpSpPr>
        <p:sp>
          <p:nvSpPr>
            <p:cNvPr id="38975" name="Rectangle 10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6" name="Rectangle 10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7" name="Rectangle 10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8" name="Rectangle 10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3" name="Group 119"/>
          <p:cNvGrpSpPr>
            <a:grpSpLocks/>
          </p:cNvGrpSpPr>
          <p:nvPr/>
        </p:nvGrpSpPr>
        <p:grpSpPr bwMode="auto">
          <a:xfrm>
            <a:off x="3702052" y="1255721"/>
            <a:ext cx="176213" cy="777875"/>
            <a:chOff x="536864" y="1524322"/>
            <a:chExt cx="176645" cy="778674"/>
          </a:xfrm>
        </p:grpSpPr>
        <p:sp>
          <p:nvSpPr>
            <p:cNvPr id="38971" name="Rectangle 12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2" name="Rectangle 12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3" name="Rectangle 12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4" name="Rectangle 12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4" name="Group 124"/>
          <p:cNvGrpSpPr>
            <a:grpSpLocks/>
          </p:cNvGrpSpPr>
          <p:nvPr/>
        </p:nvGrpSpPr>
        <p:grpSpPr bwMode="auto">
          <a:xfrm>
            <a:off x="3906839" y="1262063"/>
            <a:ext cx="176212" cy="779462"/>
            <a:chOff x="536864" y="1524322"/>
            <a:chExt cx="176645" cy="778674"/>
          </a:xfrm>
        </p:grpSpPr>
        <p:sp>
          <p:nvSpPr>
            <p:cNvPr id="38967" name="Rectangle 125"/>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8" name="Rectangle 126"/>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9" name="Rectangle 127"/>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0" name="Rectangle 128"/>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 name="Group 129"/>
          <p:cNvGrpSpPr>
            <a:grpSpLocks/>
          </p:cNvGrpSpPr>
          <p:nvPr/>
        </p:nvGrpSpPr>
        <p:grpSpPr bwMode="auto">
          <a:xfrm>
            <a:off x="3303588" y="1262063"/>
            <a:ext cx="176212" cy="779462"/>
            <a:chOff x="536864" y="1524322"/>
            <a:chExt cx="176645" cy="778674"/>
          </a:xfrm>
        </p:grpSpPr>
        <p:sp>
          <p:nvSpPr>
            <p:cNvPr id="38963" name="Rectangle 13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4" name="Rectangle 13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5" name="Rectangle 13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6" name="Rectangle 13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6" name="Group 124"/>
          <p:cNvGrpSpPr>
            <a:grpSpLocks/>
          </p:cNvGrpSpPr>
          <p:nvPr/>
        </p:nvGrpSpPr>
        <p:grpSpPr bwMode="auto">
          <a:xfrm>
            <a:off x="4111625" y="1262063"/>
            <a:ext cx="176213" cy="779462"/>
            <a:chOff x="536864" y="1524322"/>
            <a:chExt cx="176645" cy="778674"/>
          </a:xfrm>
        </p:grpSpPr>
        <p:sp>
          <p:nvSpPr>
            <p:cNvPr id="38959" name="Rectangle 7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0" name="Rectangle 7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1" name="Rectangle 7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2" name="Rectangle 7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67" name="Group 124"/>
          <p:cNvGrpSpPr>
            <a:grpSpLocks/>
          </p:cNvGrpSpPr>
          <p:nvPr/>
        </p:nvGrpSpPr>
        <p:grpSpPr bwMode="auto">
          <a:xfrm>
            <a:off x="5076056" y="1268760"/>
            <a:ext cx="176213" cy="779462"/>
            <a:chOff x="536864" y="1524322"/>
            <a:chExt cx="176645" cy="778674"/>
          </a:xfrm>
          <a:solidFill>
            <a:srgbClr val="FF0000"/>
          </a:solidFill>
        </p:grpSpPr>
        <p:sp>
          <p:nvSpPr>
            <p:cNvPr id="68" name="Rectangle 72"/>
            <p:cNvSpPr>
              <a:spLocks noChangeArrowheads="1"/>
            </p:cNvSpPr>
            <p:nvPr/>
          </p:nvSpPr>
          <p:spPr bwMode="auto">
            <a:xfrm>
              <a:off x="536864" y="1524322"/>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2" name="Rectangle 73"/>
            <p:cNvSpPr>
              <a:spLocks noChangeArrowheads="1"/>
            </p:cNvSpPr>
            <p:nvPr/>
          </p:nvSpPr>
          <p:spPr bwMode="auto">
            <a:xfrm>
              <a:off x="536864" y="1726339"/>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3" name="Rectangle 74"/>
            <p:cNvSpPr>
              <a:spLocks noChangeArrowheads="1"/>
            </p:cNvSpPr>
            <p:nvPr/>
          </p:nvSpPr>
          <p:spPr bwMode="auto">
            <a:xfrm>
              <a:off x="536864" y="1931907"/>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4" name="Rectangle 75"/>
            <p:cNvSpPr>
              <a:spLocks noChangeArrowheads="1"/>
            </p:cNvSpPr>
            <p:nvPr/>
          </p:nvSpPr>
          <p:spPr bwMode="auto">
            <a:xfrm>
              <a:off x="536864" y="2132390"/>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grpSp>
    </p:spTree>
    <p:extLst>
      <p:ext uri="{BB962C8B-B14F-4D97-AF65-F5344CB8AC3E}">
        <p14:creationId xmlns:p14="http://schemas.microsoft.com/office/powerpoint/2010/main" val="40712572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432133"/>
                                        </p:tgtEl>
                                        <p:attrNameLst>
                                          <p:attrName>fillcolor</p:attrName>
                                        </p:attrNameLst>
                                      </p:cBhvr>
                                      <p:to>
                                        <a:srgbClr val="0000FF"/>
                                      </p:to>
                                    </p:animClr>
                                    <p:set>
                                      <p:cBhvr>
                                        <p:cTn id="7" dur="500" fill="hold"/>
                                        <p:tgtEl>
                                          <p:spTgt spid="432133"/>
                                        </p:tgtEl>
                                        <p:attrNameLst>
                                          <p:attrName>fill.type</p:attrName>
                                        </p:attrNameLst>
                                      </p:cBhvr>
                                      <p:to>
                                        <p:strVal val="solid"/>
                                      </p:to>
                                    </p:set>
                                    <p:set>
                                      <p:cBhvr>
                                        <p:cTn id="8" dur="500" fill="hold"/>
                                        <p:tgtEl>
                                          <p:spTgt spid="432133"/>
                                        </p:tgtEl>
                                        <p:attrNameLst>
                                          <p:attrName>fill.on</p:attrName>
                                        </p:attrNameLst>
                                      </p:cBhvr>
                                      <p:to>
                                        <p:strVal val="true"/>
                                      </p:to>
                                    </p:set>
                                  </p:childTnLst>
                                </p:cTn>
                              </p:par>
                              <p:par>
                                <p:cTn id="9" presetID="1" presetClass="exit" presetSubtype="0" fill="hold" grpId="0" nodeType="withEffect">
                                  <p:stCondLst>
                                    <p:cond delay="0"/>
                                  </p:stCondLst>
                                  <p:childTnLst>
                                    <p:set>
                                      <p:cBhvr>
                                        <p:cTn id="10" dur="1" fill="hold">
                                          <p:stCondLst>
                                            <p:cond delay="0"/>
                                          </p:stCondLst>
                                        </p:cTn>
                                        <p:tgtEl>
                                          <p:spTgt spid="432134"/>
                                        </p:tgtEl>
                                        <p:attrNameLst>
                                          <p:attrName>style.visibility</p:attrName>
                                        </p:attrNameLst>
                                      </p:cBhvr>
                                      <p:to>
                                        <p:strVal val="hidden"/>
                                      </p:to>
                                    </p:set>
                                  </p:childTnLst>
                                </p:cTn>
                              </p:par>
                              <p:par>
                                <p:cTn id="11" presetID="3" presetClass="entr" presetSubtype="1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linds(horizontal)">
                                      <p:cBhvr>
                                        <p:cTn id="13" dur="500"/>
                                        <p:tgtEl>
                                          <p:spTgt spid="6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par>
                                <p:cTn id="17" presetID="1" presetClass="emph" presetSubtype="2" fill="hold" nodeType="withEffect">
                                  <p:stCondLst>
                                    <p:cond delay="0"/>
                                  </p:stCondLst>
                                  <p:childTnLst>
                                    <p:animClr clrSpc="rgb" dir="cw">
                                      <p:cBhvr>
                                        <p:cTn id="18" dur="500" fill="hold"/>
                                        <p:tgtEl>
                                          <p:spTgt spid="66"/>
                                        </p:tgtEl>
                                        <p:attrNameLst>
                                          <p:attrName>fillcolor</p:attrName>
                                        </p:attrNameLst>
                                      </p:cBhvr>
                                      <p:to>
                                        <a:srgbClr val="FF0000"/>
                                      </p:to>
                                    </p:animClr>
                                    <p:set>
                                      <p:cBhvr>
                                        <p:cTn id="19" dur="500" fill="hold"/>
                                        <p:tgtEl>
                                          <p:spTgt spid="66"/>
                                        </p:tgtEl>
                                        <p:attrNameLst>
                                          <p:attrName>fill.type</p:attrName>
                                        </p:attrNameLst>
                                      </p:cBhvr>
                                      <p:to>
                                        <p:strVal val="solid"/>
                                      </p:to>
                                    </p:set>
                                    <p:set>
                                      <p:cBhvr>
                                        <p:cTn id="20" dur="500" fill="hold"/>
                                        <p:tgtEl>
                                          <p:spTgt spid="66"/>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1.94444E-6 3.7037E-6 L -1.94444E-6 0.36597 " pathEditMode="relative" rAng="0" ptsTypes="AA">
                                      <p:cBhvr>
                                        <p:cTn id="26" dur="1000" fill="hold"/>
                                        <p:tgtEl>
                                          <p:spTgt spid="2"/>
                                        </p:tgtEl>
                                        <p:attrNameLst>
                                          <p:attrName>ppt_x</p:attrName>
                                          <p:attrName>ppt_y</p:attrName>
                                        </p:attrNameLst>
                                      </p:cBhvr>
                                      <p:rCtr x="0" y="18300"/>
                                    </p:animMotion>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1.94444E-6 3.7037E-6 L -1.94444E-6 0.36597 " pathEditMode="relative" rAng="0" ptsTypes="AA">
                                      <p:cBhvr>
                                        <p:cTn id="30" dur="1000" fill="hold"/>
                                        <p:tgtEl>
                                          <p:spTgt spid="67"/>
                                        </p:tgtEl>
                                        <p:attrNameLst>
                                          <p:attrName>ppt_x</p:attrName>
                                          <p:attrName>ppt_y</p:attrName>
                                        </p:attrNameLst>
                                      </p:cBhvr>
                                      <p:rCtr x="0" y="18300"/>
                                    </p:animMotion>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63"/>
                                        </p:tgtEl>
                                        <p:attrNameLst>
                                          <p:attrName>fillcolor</p:attrName>
                                        </p:attrNameLst>
                                      </p:cBhvr>
                                      <p:to>
                                        <a:srgbClr val="0000FF"/>
                                      </p:to>
                                    </p:animClr>
                                    <p:set>
                                      <p:cBhvr>
                                        <p:cTn id="35" dur="500" fill="hold"/>
                                        <p:tgtEl>
                                          <p:spTgt spid="63"/>
                                        </p:tgtEl>
                                        <p:attrNameLst>
                                          <p:attrName>fill.type</p:attrName>
                                        </p:attrNameLst>
                                      </p:cBhvr>
                                      <p:to>
                                        <p:strVal val="solid"/>
                                      </p:to>
                                    </p:set>
                                    <p:set>
                                      <p:cBhvr>
                                        <p:cTn id="36" dur="500" fill="hold"/>
                                        <p:tgtEl>
                                          <p:spTgt spid="63"/>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62"/>
                                        </p:tgtEl>
                                        <p:attrNameLst>
                                          <p:attrName>fillcolor</p:attrName>
                                        </p:attrNameLst>
                                      </p:cBhvr>
                                      <p:to>
                                        <a:srgbClr val="0000FF"/>
                                      </p:to>
                                    </p:animClr>
                                    <p:set>
                                      <p:cBhvr>
                                        <p:cTn id="39" dur="500" fill="hold"/>
                                        <p:tgtEl>
                                          <p:spTgt spid="62"/>
                                        </p:tgtEl>
                                        <p:attrNameLst>
                                          <p:attrName>fill.type</p:attrName>
                                        </p:attrNameLst>
                                      </p:cBhvr>
                                      <p:to>
                                        <p:strVal val="solid"/>
                                      </p:to>
                                    </p:set>
                                    <p:set>
                                      <p:cBhvr>
                                        <p:cTn id="40" dur="500" fill="hold"/>
                                        <p:tgtEl>
                                          <p:spTgt spid="62"/>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64"/>
                                        </p:tgtEl>
                                        <p:attrNameLst>
                                          <p:attrName>fillcolor</p:attrName>
                                        </p:attrNameLst>
                                      </p:cBhvr>
                                      <p:to>
                                        <a:srgbClr val="0000FF"/>
                                      </p:to>
                                    </p:animClr>
                                    <p:set>
                                      <p:cBhvr>
                                        <p:cTn id="43" dur="500" fill="hold"/>
                                        <p:tgtEl>
                                          <p:spTgt spid="64"/>
                                        </p:tgtEl>
                                        <p:attrNameLst>
                                          <p:attrName>fill.type</p:attrName>
                                        </p:attrNameLst>
                                      </p:cBhvr>
                                      <p:to>
                                        <p:strVal val="solid"/>
                                      </p:to>
                                    </p:set>
                                    <p:set>
                                      <p:cBhvr>
                                        <p:cTn id="44" dur="500" fill="hold"/>
                                        <p:tgtEl>
                                          <p:spTgt spid="64"/>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500" fill="hold"/>
                                        <p:tgtEl>
                                          <p:spTgt spid="71"/>
                                        </p:tgtEl>
                                        <p:attrNameLst>
                                          <p:attrName>fillcolor</p:attrName>
                                        </p:attrNameLst>
                                      </p:cBhvr>
                                      <p:to>
                                        <a:srgbClr val="0000FF"/>
                                      </p:to>
                                    </p:animClr>
                                    <p:set>
                                      <p:cBhvr>
                                        <p:cTn id="47" dur="500" fill="hold"/>
                                        <p:tgtEl>
                                          <p:spTgt spid="71"/>
                                        </p:tgtEl>
                                        <p:attrNameLst>
                                          <p:attrName>fill.type</p:attrName>
                                        </p:attrNameLst>
                                      </p:cBhvr>
                                      <p:to>
                                        <p:strVal val="solid"/>
                                      </p:to>
                                    </p:set>
                                    <p:set>
                                      <p:cBhvr>
                                        <p:cTn id="48" dur="500" fill="hold"/>
                                        <p:tgtEl>
                                          <p:spTgt spid="71"/>
                                        </p:tgtEl>
                                        <p:attrNameLst>
                                          <p:attrName>fill.on</p:attrName>
                                        </p:attrNameLst>
                                      </p:cBhvr>
                                      <p:to>
                                        <p:strVal val="true"/>
                                      </p:to>
                                    </p:set>
                                  </p:childTnLst>
                                </p:cTn>
                              </p:par>
                              <p:par>
                                <p:cTn id="49" presetID="3" presetClass="exit" presetSubtype="10" fill="hold" nodeType="withEffect">
                                  <p:stCondLst>
                                    <p:cond delay="0"/>
                                  </p:stCondLst>
                                  <p:childTnLst>
                                    <p:animEffect transition="out" filter="blinds(horizontal)">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childTnLst>
                                </p:cTn>
                              </p:par>
                              <p:par>
                                <p:cTn id="54" presetID="42" presetClass="path" presetSubtype="0" accel="50000" decel="50000" fill="hold" nodeType="withEffect">
                                  <p:stCondLst>
                                    <p:cond delay="0"/>
                                  </p:stCondLst>
                                  <p:childTnLst>
                                    <p:animMotion origin="layout" path="M -1.94444E-6 3.7037E-6 L -1.94444E-6 0.36597 " pathEditMode="relative" rAng="0" ptsTypes="AA">
                                      <p:cBhvr>
                                        <p:cTn id="55" dur="1000" fill="hold"/>
                                        <p:tgtEl>
                                          <p:spTgt spid="3"/>
                                        </p:tgtEl>
                                        <p:attrNameLst>
                                          <p:attrName>ppt_x</p:attrName>
                                          <p:attrName>ppt_y</p:attrName>
                                        </p:attrNameLst>
                                      </p:cBhvr>
                                      <p:rCtr x="0" y="18300"/>
                                    </p:animMotion>
                                  </p:childTnLst>
                                </p:cTn>
                              </p:par>
                            </p:childTnLst>
                          </p:cTn>
                        </p:par>
                      </p:childTnLst>
                    </p:cTn>
                  </p:par>
                  <p:par>
                    <p:cTn id="56" fill="hold">
                      <p:stCondLst>
                        <p:cond delay="indefinite"/>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62"/>
                                        </p:tgtEl>
                                        <p:attrNameLst>
                                          <p:attrName>fillcolor</p:attrName>
                                        </p:attrNameLst>
                                      </p:cBhvr>
                                      <p:to>
                                        <a:schemeClr val="bg1"/>
                                      </p:to>
                                    </p:animClr>
                                    <p:set>
                                      <p:cBhvr>
                                        <p:cTn id="60" dur="500" fill="hold"/>
                                        <p:tgtEl>
                                          <p:spTgt spid="62"/>
                                        </p:tgtEl>
                                        <p:attrNameLst>
                                          <p:attrName>fill.type</p:attrName>
                                        </p:attrNameLst>
                                      </p:cBhvr>
                                      <p:to>
                                        <p:strVal val="solid"/>
                                      </p:to>
                                    </p:set>
                                    <p:set>
                                      <p:cBhvr>
                                        <p:cTn id="61" dur="500" fill="hold"/>
                                        <p:tgtEl>
                                          <p:spTgt spid="62"/>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500" fill="hold"/>
                                        <p:tgtEl>
                                          <p:spTgt spid="63"/>
                                        </p:tgtEl>
                                        <p:attrNameLst>
                                          <p:attrName>fillcolor</p:attrName>
                                        </p:attrNameLst>
                                      </p:cBhvr>
                                      <p:to>
                                        <a:schemeClr val="bg1"/>
                                      </p:to>
                                    </p:animClr>
                                    <p:set>
                                      <p:cBhvr>
                                        <p:cTn id="64" dur="500" fill="hold"/>
                                        <p:tgtEl>
                                          <p:spTgt spid="63"/>
                                        </p:tgtEl>
                                        <p:attrNameLst>
                                          <p:attrName>fill.type</p:attrName>
                                        </p:attrNameLst>
                                      </p:cBhvr>
                                      <p:to>
                                        <p:strVal val="solid"/>
                                      </p:to>
                                    </p:set>
                                    <p:set>
                                      <p:cBhvr>
                                        <p:cTn id="65" dur="500" fill="hold"/>
                                        <p:tgtEl>
                                          <p:spTgt spid="63"/>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500" fill="hold"/>
                                        <p:tgtEl>
                                          <p:spTgt spid="64"/>
                                        </p:tgtEl>
                                        <p:attrNameLst>
                                          <p:attrName>fillcolor</p:attrName>
                                        </p:attrNameLst>
                                      </p:cBhvr>
                                      <p:to>
                                        <a:schemeClr val="bg1"/>
                                      </p:to>
                                    </p:animClr>
                                    <p:set>
                                      <p:cBhvr>
                                        <p:cTn id="68" dur="500" fill="hold"/>
                                        <p:tgtEl>
                                          <p:spTgt spid="64"/>
                                        </p:tgtEl>
                                        <p:attrNameLst>
                                          <p:attrName>fill.type</p:attrName>
                                        </p:attrNameLst>
                                      </p:cBhvr>
                                      <p:to>
                                        <p:strVal val="solid"/>
                                      </p:to>
                                    </p:set>
                                    <p:set>
                                      <p:cBhvr>
                                        <p:cTn id="69" dur="500" fill="hold"/>
                                        <p:tgtEl>
                                          <p:spTgt spid="64"/>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500" fill="hold"/>
                                        <p:tgtEl>
                                          <p:spTgt spid="71"/>
                                        </p:tgtEl>
                                        <p:attrNameLst>
                                          <p:attrName>fillcolor</p:attrName>
                                        </p:attrNameLst>
                                      </p:cBhvr>
                                      <p:to>
                                        <a:schemeClr val="bg1"/>
                                      </p:to>
                                    </p:animClr>
                                    <p:set>
                                      <p:cBhvr>
                                        <p:cTn id="72" dur="500" fill="hold"/>
                                        <p:tgtEl>
                                          <p:spTgt spid="71"/>
                                        </p:tgtEl>
                                        <p:attrNameLst>
                                          <p:attrName>fill.type</p:attrName>
                                        </p:attrNameLst>
                                      </p:cBhvr>
                                      <p:to>
                                        <p:strVal val="solid"/>
                                      </p:to>
                                    </p:set>
                                    <p:set>
                                      <p:cBhvr>
                                        <p:cTn id="73" dur="500" fill="hold"/>
                                        <p:tgtEl>
                                          <p:spTgt spid="71"/>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3" presetClass="exit" presetSubtype="10" fill="hold" nodeType="clickEffect">
                                  <p:stCondLst>
                                    <p:cond delay="0"/>
                                  </p:stCondLst>
                                  <p:childTnLst>
                                    <p:animEffect transition="out" filter="blinds(horizontal)">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par>
                                <p:cTn id="79" presetID="1" presetClass="emph" presetSubtype="2" fill="hold" nodeType="withEffect">
                                  <p:stCondLst>
                                    <p:cond delay="0"/>
                                  </p:stCondLst>
                                  <p:childTnLst>
                                    <p:animClr clrSpc="rgb" dir="cw">
                                      <p:cBhvr>
                                        <p:cTn id="80" dur="500" fill="hold"/>
                                        <p:tgtEl>
                                          <p:spTgt spid="62"/>
                                        </p:tgtEl>
                                        <p:attrNameLst>
                                          <p:attrName>fillcolor</p:attrName>
                                        </p:attrNameLst>
                                      </p:cBhvr>
                                      <p:to>
                                        <a:srgbClr val="0000FF"/>
                                      </p:to>
                                    </p:animClr>
                                    <p:set>
                                      <p:cBhvr>
                                        <p:cTn id="81" dur="500" fill="hold"/>
                                        <p:tgtEl>
                                          <p:spTgt spid="62"/>
                                        </p:tgtEl>
                                        <p:attrNameLst>
                                          <p:attrName>fill.type</p:attrName>
                                        </p:attrNameLst>
                                      </p:cBhvr>
                                      <p:to>
                                        <p:strVal val="solid"/>
                                      </p:to>
                                    </p:set>
                                    <p:set>
                                      <p:cBhvr>
                                        <p:cTn id="82" dur="500" fill="hold"/>
                                        <p:tgtEl>
                                          <p:spTgt spid="62"/>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500" fill="hold"/>
                                        <p:tgtEl>
                                          <p:spTgt spid="63"/>
                                        </p:tgtEl>
                                        <p:attrNameLst>
                                          <p:attrName>fillcolor</p:attrName>
                                        </p:attrNameLst>
                                      </p:cBhvr>
                                      <p:to>
                                        <a:srgbClr val="0000FF"/>
                                      </p:to>
                                    </p:animClr>
                                    <p:set>
                                      <p:cBhvr>
                                        <p:cTn id="85" dur="500" fill="hold"/>
                                        <p:tgtEl>
                                          <p:spTgt spid="63"/>
                                        </p:tgtEl>
                                        <p:attrNameLst>
                                          <p:attrName>fill.type</p:attrName>
                                        </p:attrNameLst>
                                      </p:cBhvr>
                                      <p:to>
                                        <p:strVal val="solid"/>
                                      </p:to>
                                    </p:set>
                                    <p:set>
                                      <p:cBhvr>
                                        <p:cTn id="86" dur="500" fill="hold"/>
                                        <p:tgtEl>
                                          <p:spTgt spid="63"/>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64"/>
                                        </p:tgtEl>
                                        <p:attrNameLst>
                                          <p:attrName>fillcolor</p:attrName>
                                        </p:attrNameLst>
                                      </p:cBhvr>
                                      <p:to>
                                        <a:srgbClr val="0000FF"/>
                                      </p:to>
                                    </p:animClr>
                                    <p:set>
                                      <p:cBhvr>
                                        <p:cTn id="89" dur="500" fill="hold"/>
                                        <p:tgtEl>
                                          <p:spTgt spid="64"/>
                                        </p:tgtEl>
                                        <p:attrNameLst>
                                          <p:attrName>fill.type</p:attrName>
                                        </p:attrNameLst>
                                      </p:cBhvr>
                                      <p:to>
                                        <p:strVal val="solid"/>
                                      </p:to>
                                    </p:set>
                                    <p:set>
                                      <p:cBhvr>
                                        <p:cTn id="90" dur="500" fill="hold"/>
                                        <p:tgtEl>
                                          <p:spTgt spid="64"/>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71"/>
                                        </p:tgtEl>
                                        <p:attrNameLst>
                                          <p:attrName>fillcolor</p:attrName>
                                        </p:attrNameLst>
                                      </p:cBhvr>
                                      <p:to>
                                        <a:srgbClr val="0000FF"/>
                                      </p:to>
                                    </p:animClr>
                                    <p:set>
                                      <p:cBhvr>
                                        <p:cTn id="93" dur="500" fill="hold"/>
                                        <p:tgtEl>
                                          <p:spTgt spid="71"/>
                                        </p:tgtEl>
                                        <p:attrNameLst>
                                          <p:attrName>fill.type</p:attrName>
                                        </p:attrNameLst>
                                      </p:cBhvr>
                                      <p:to>
                                        <p:strVal val="solid"/>
                                      </p:to>
                                    </p:set>
                                    <p:set>
                                      <p:cBhvr>
                                        <p:cTn id="94" dur="500" fill="hold"/>
                                        <p:tgtEl>
                                          <p:spTgt spid="71"/>
                                        </p:tgtEl>
                                        <p:attrNameLst>
                                          <p:attrName>fill.on</p:attrName>
                                        </p:attrNameLst>
                                      </p:cBhvr>
                                      <p:to>
                                        <p:strVal val="true"/>
                                      </p:to>
                                    </p:set>
                                  </p:childTnLst>
                                </p:cTn>
                              </p:par>
                              <p:par>
                                <p:cTn id="95" presetID="1" presetClass="entr" presetSubtype="0" fill="hold" nodeType="withEffect">
                                  <p:stCondLst>
                                    <p:cond delay="0"/>
                                  </p:stCondLst>
                                  <p:childTnLst>
                                    <p:set>
                                      <p:cBhvr>
                                        <p:cTn id="96" dur="1" fill="hold">
                                          <p:stCondLst>
                                            <p:cond delay="0"/>
                                          </p:stCondLst>
                                        </p:cTn>
                                        <p:tgtEl>
                                          <p:spTgt spid="4"/>
                                        </p:tgtEl>
                                        <p:attrNameLst>
                                          <p:attrName>style.visibility</p:attrName>
                                        </p:attrNameLst>
                                      </p:cBhvr>
                                      <p:to>
                                        <p:strVal val="visible"/>
                                      </p:to>
                                    </p:set>
                                  </p:childTnLst>
                                </p:cTn>
                              </p:par>
                              <p:par>
                                <p:cTn id="97" presetID="42" presetClass="path" presetSubtype="0" accel="50000" decel="50000" fill="hold" nodeType="withEffect">
                                  <p:stCondLst>
                                    <p:cond delay="0"/>
                                  </p:stCondLst>
                                  <p:childTnLst>
                                    <p:animMotion origin="layout" path="M -1.94444E-6 3.7037E-6 L -1.94444E-6 0.36597 " pathEditMode="relative" rAng="0" ptsTypes="AA">
                                      <p:cBhvr>
                                        <p:cTn id="98" dur="1000" fill="hold"/>
                                        <p:tgtEl>
                                          <p:spTgt spid="4"/>
                                        </p:tgtEl>
                                        <p:attrNameLst>
                                          <p:attrName>ppt_x</p:attrName>
                                          <p:attrName>ppt_y</p:attrName>
                                        </p:attrNameLst>
                                      </p:cBhvr>
                                      <p:rCtr x="0" y="18300"/>
                                    </p:animMotion>
                                  </p:childTnLst>
                                </p:cTn>
                              </p:par>
                            </p:childTnLst>
                          </p:cTn>
                        </p:par>
                      </p:childTnLst>
                    </p:cTn>
                  </p:par>
                  <p:par>
                    <p:cTn id="99" fill="hold">
                      <p:stCondLst>
                        <p:cond delay="indefinite"/>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62"/>
                                        </p:tgtEl>
                                        <p:attrNameLst>
                                          <p:attrName>fillcolor</p:attrName>
                                        </p:attrNameLst>
                                      </p:cBhvr>
                                      <p:to>
                                        <a:schemeClr val="bg1"/>
                                      </p:to>
                                    </p:animClr>
                                    <p:set>
                                      <p:cBhvr>
                                        <p:cTn id="103" dur="500" fill="hold"/>
                                        <p:tgtEl>
                                          <p:spTgt spid="62"/>
                                        </p:tgtEl>
                                        <p:attrNameLst>
                                          <p:attrName>fill.type</p:attrName>
                                        </p:attrNameLst>
                                      </p:cBhvr>
                                      <p:to>
                                        <p:strVal val="solid"/>
                                      </p:to>
                                    </p:set>
                                    <p:set>
                                      <p:cBhvr>
                                        <p:cTn id="104" dur="500" fill="hold"/>
                                        <p:tgtEl>
                                          <p:spTgt spid="62"/>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500" fill="hold"/>
                                        <p:tgtEl>
                                          <p:spTgt spid="63"/>
                                        </p:tgtEl>
                                        <p:attrNameLst>
                                          <p:attrName>fillcolor</p:attrName>
                                        </p:attrNameLst>
                                      </p:cBhvr>
                                      <p:to>
                                        <a:schemeClr val="bg1"/>
                                      </p:to>
                                    </p:animClr>
                                    <p:set>
                                      <p:cBhvr>
                                        <p:cTn id="107" dur="500" fill="hold"/>
                                        <p:tgtEl>
                                          <p:spTgt spid="63"/>
                                        </p:tgtEl>
                                        <p:attrNameLst>
                                          <p:attrName>fill.type</p:attrName>
                                        </p:attrNameLst>
                                      </p:cBhvr>
                                      <p:to>
                                        <p:strVal val="solid"/>
                                      </p:to>
                                    </p:set>
                                    <p:set>
                                      <p:cBhvr>
                                        <p:cTn id="108" dur="500" fill="hold"/>
                                        <p:tgtEl>
                                          <p:spTgt spid="63"/>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64"/>
                                        </p:tgtEl>
                                        <p:attrNameLst>
                                          <p:attrName>fillcolor</p:attrName>
                                        </p:attrNameLst>
                                      </p:cBhvr>
                                      <p:to>
                                        <a:schemeClr val="bg1"/>
                                      </p:to>
                                    </p:animClr>
                                    <p:set>
                                      <p:cBhvr>
                                        <p:cTn id="111" dur="500" fill="hold"/>
                                        <p:tgtEl>
                                          <p:spTgt spid="64"/>
                                        </p:tgtEl>
                                        <p:attrNameLst>
                                          <p:attrName>fill.type</p:attrName>
                                        </p:attrNameLst>
                                      </p:cBhvr>
                                      <p:to>
                                        <p:strVal val="solid"/>
                                      </p:to>
                                    </p:set>
                                    <p:set>
                                      <p:cBhvr>
                                        <p:cTn id="112" dur="500" fill="hold"/>
                                        <p:tgtEl>
                                          <p:spTgt spid="64"/>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500" fill="hold"/>
                                        <p:tgtEl>
                                          <p:spTgt spid="71"/>
                                        </p:tgtEl>
                                        <p:attrNameLst>
                                          <p:attrName>fillcolor</p:attrName>
                                        </p:attrNameLst>
                                      </p:cBhvr>
                                      <p:to>
                                        <a:schemeClr val="bg1"/>
                                      </p:to>
                                    </p:animClr>
                                    <p:set>
                                      <p:cBhvr>
                                        <p:cTn id="115" dur="500" fill="hold"/>
                                        <p:tgtEl>
                                          <p:spTgt spid="71"/>
                                        </p:tgtEl>
                                        <p:attrNameLst>
                                          <p:attrName>fill.type</p:attrName>
                                        </p:attrNameLst>
                                      </p:cBhvr>
                                      <p:to>
                                        <p:strVal val="solid"/>
                                      </p:to>
                                    </p:set>
                                    <p:set>
                                      <p:cBhvr>
                                        <p:cTn id="116" dur="500" fill="hold"/>
                                        <p:tgtEl>
                                          <p:spTgt spid="71"/>
                                        </p:tgtEl>
                                        <p:attrNameLst>
                                          <p:attrName>fill.on</p:attrName>
                                        </p:attrNameLst>
                                      </p:cBhvr>
                                      <p:to>
                                        <p:strVal val="true"/>
                                      </p:to>
                                    </p:set>
                                  </p:childTnLst>
                                </p:cTn>
                              </p:par>
                            </p:childTnLst>
                          </p:cTn>
                        </p:par>
                      </p:childTnLst>
                    </p:cTn>
                  </p:par>
                  <p:par>
                    <p:cTn id="117" fill="hold">
                      <p:stCondLst>
                        <p:cond delay="indefinite"/>
                      </p:stCondLst>
                      <p:childTnLst>
                        <p:par>
                          <p:cTn id="118" fill="hold">
                            <p:stCondLst>
                              <p:cond delay="0"/>
                            </p:stCondLst>
                            <p:childTnLst>
                              <p:par>
                                <p:cTn id="119" presetID="3" presetClass="exit" presetSubtype="10" fill="hold" nodeType="clickEffect">
                                  <p:stCondLst>
                                    <p:cond delay="0"/>
                                  </p:stCondLst>
                                  <p:childTnLst>
                                    <p:animEffect transition="out" filter="blinds(horizontal)">
                                      <p:cBhvr>
                                        <p:cTn id="120" dur="500"/>
                                        <p:tgtEl>
                                          <p:spTgt spid="4"/>
                                        </p:tgtEl>
                                      </p:cBhvr>
                                    </p:animEffect>
                                    <p:set>
                                      <p:cBhvr>
                                        <p:cTn id="121" dur="1" fill="hold">
                                          <p:stCondLst>
                                            <p:cond delay="499"/>
                                          </p:stCondLst>
                                        </p:cTn>
                                        <p:tgtEl>
                                          <p:spTgt spid="4"/>
                                        </p:tgtEl>
                                        <p:attrNameLst>
                                          <p:attrName>style.visibility</p:attrName>
                                        </p:attrNameLst>
                                      </p:cBhvr>
                                      <p:to>
                                        <p:strVal val="hidden"/>
                                      </p:to>
                                    </p:set>
                                  </p:childTnLst>
                                </p:cTn>
                              </p:par>
                              <p:par>
                                <p:cTn id="122" presetID="1" presetClass="emph" presetSubtype="2" fill="hold" nodeType="withEffect">
                                  <p:stCondLst>
                                    <p:cond delay="0"/>
                                  </p:stCondLst>
                                  <p:childTnLst>
                                    <p:animClr clrSpc="rgb" dir="cw">
                                      <p:cBhvr>
                                        <p:cTn id="123" dur="500" fill="hold"/>
                                        <p:tgtEl>
                                          <p:spTgt spid="62"/>
                                        </p:tgtEl>
                                        <p:attrNameLst>
                                          <p:attrName>fillcolor</p:attrName>
                                        </p:attrNameLst>
                                      </p:cBhvr>
                                      <p:to>
                                        <a:srgbClr val="0000FF"/>
                                      </p:to>
                                    </p:animClr>
                                    <p:set>
                                      <p:cBhvr>
                                        <p:cTn id="124" dur="500" fill="hold"/>
                                        <p:tgtEl>
                                          <p:spTgt spid="62"/>
                                        </p:tgtEl>
                                        <p:attrNameLst>
                                          <p:attrName>fill.type</p:attrName>
                                        </p:attrNameLst>
                                      </p:cBhvr>
                                      <p:to>
                                        <p:strVal val="solid"/>
                                      </p:to>
                                    </p:set>
                                    <p:set>
                                      <p:cBhvr>
                                        <p:cTn id="125" dur="500" fill="hold"/>
                                        <p:tgtEl>
                                          <p:spTgt spid="62"/>
                                        </p:tgtEl>
                                        <p:attrNameLst>
                                          <p:attrName>fill.on</p:attrName>
                                        </p:attrNameLst>
                                      </p:cBhvr>
                                      <p:to>
                                        <p:strVal val="true"/>
                                      </p:to>
                                    </p:set>
                                  </p:childTnLst>
                                </p:cTn>
                              </p:par>
                              <p:par>
                                <p:cTn id="126" presetID="1" presetClass="emph" presetSubtype="2" fill="hold" nodeType="withEffect">
                                  <p:stCondLst>
                                    <p:cond delay="0"/>
                                  </p:stCondLst>
                                  <p:childTnLst>
                                    <p:animClr clrSpc="rgb" dir="cw">
                                      <p:cBhvr>
                                        <p:cTn id="127" dur="500" fill="hold"/>
                                        <p:tgtEl>
                                          <p:spTgt spid="63"/>
                                        </p:tgtEl>
                                        <p:attrNameLst>
                                          <p:attrName>fillcolor</p:attrName>
                                        </p:attrNameLst>
                                      </p:cBhvr>
                                      <p:to>
                                        <a:srgbClr val="0000FF"/>
                                      </p:to>
                                    </p:animClr>
                                    <p:set>
                                      <p:cBhvr>
                                        <p:cTn id="128" dur="500" fill="hold"/>
                                        <p:tgtEl>
                                          <p:spTgt spid="63"/>
                                        </p:tgtEl>
                                        <p:attrNameLst>
                                          <p:attrName>fill.type</p:attrName>
                                        </p:attrNameLst>
                                      </p:cBhvr>
                                      <p:to>
                                        <p:strVal val="solid"/>
                                      </p:to>
                                    </p:set>
                                    <p:set>
                                      <p:cBhvr>
                                        <p:cTn id="129" dur="500" fill="hold"/>
                                        <p:tgtEl>
                                          <p:spTgt spid="63"/>
                                        </p:tgtEl>
                                        <p:attrNameLst>
                                          <p:attrName>fill.on</p:attrName>
                                        </p:attrNameLst>
                                      </p:cBhvr>
                                      <p:to>
                                        <p:strVal val="true"/>
                                      </p:to>
                                    </p:set>
                                  </p:childTnLst>
                                </p:cTn>
                              </p:par>
                              <p:par>
                                <p:cTn id="130" presetID="1" presetClass="emph" presetSubtype="2" fill="hold" nodeType="withEffect">
                                  <p:stCondLst>
                                    <p:cond delay="0"/>
                                  </p:stCondLst>
                                  <p:childTnLst>
                                    <p:animClr clrSpc="rgb" dir="cw">
                                      <p:cBhvr>
                                        <p:cTn id="131" dur="500" fill="hold"/>
                                        <p:tgtEl>
                                          <p:spTgt spid="64"/>
                                        </p:tgtEl>
                                        <p:attrNameLst>
                                          <p:attrName>fillcolor</p:attrName>
                                        </p:attrNameLst>
                                      </p:cBhvr>
                                      <p:to>
                                        <a:srgbClr val="0000FF"/>
                                      </p:to>
                                    </p:animClr>
                                    <p:set>
                                      <p:cBhvr>
                                        <p:cTn id="132" dur="500" fill="hold"/>
                                        <p:tgtEl>
                                          <p:spTgt spid="64"/>
                                        </p:tgtEl>
                                        <p:attrNameLst>
                                          <p:attrName>fill.type</p:attrName>
                                        </p:attrNameLst>
                                      </p:cBhvr>
                                      <p:to>
                                        <p:strVal val="solid"/>
                                      </p:to>
                                    </p:set>
                                    <p:set>
                                      <p:cBhvr>
                                        <p:cTn id="133" dur="500" fill="hold"/>
                                        <p:tgtEl>
                                          <p:spTgt spid="64"/>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500" fill="hold"/>
                                        <p:tgtEl>
                                          <p:spTgt spid="71"/>
                                        </p:tgtEl>
                                        <p:attrNameLst>
                                          <p:attrName>fillcolor</p:attrName>
                                        </p:attrNameLst>
                                      </p:cBhvr>
                                      <p:to>
                                        <a:srgbClr val="0000FF"/>
                                      </p:to>
                                    </p:animClr>
                                    <p:set>
                                      <p:cBhvr>
                                        <p:cTn id="136" dur="500" fill="hold"/>
                                        <p:tgtEl>
                                          <p:spTgt spid="71"/>
                                        </p:tgtEl>
                                        <p:attrNameLst>
                                          <p:attrName>fill.type</p:attrName>
                                        </p:attrNameLst>
                                      </p:cBhvr>
                                      <p:to>
                                        <p:strVal val="solid"/>
                                      </p:to>
                                    </p:set>
                                    <p:set>
                                      <p:cBhvr>
                                        <p:cTn id="137" dur="500" fill="hold"/>
                                        <p:tgtEl>
                                          <p:spTgt spid="71"/>
                                        </p:tgtEl>
                                        <p:attrNameLst>
                                          <p:attrName>fill.on</p:attrName>
                                        </p:attrNameLst>
                                      </p:cBhvr>
                                      <p:to>
                                        <p:strVal val="true"/>
                                      </p:to>
                                    </p:set>
                                  </p:childTnLst>
                                </p:cTn>
                              </p:par>
                              <p:par>
                                <p:cTn id="138" presetID="1" presetClass="entr" presetSubtype="0" fill="hold" nodeType="withEffect">
                                  <p:stCondLst>
                                    <p:cond delay="0"/>
                                  </p:stCondLst>
                                  <p:childTnLst>
                                    <p:set>
                                      <p:cBhvr>
                                        <p:cTn id="139" dur="1" fill="hold">
                                          <p:stCondLst>
                                            <p:cond delay="0"/>
                                          </p:stCondLst>
                                        </p:cTn>
                                        <p:tgtEl>
                                          <p:spTgt spid="6"/>
                                        </p:tgtEl>
                                        <p:attrNameLst>
                                          <p:attrName>style.visibility</p:attrName>
                                        </p:attrNameLst>
                                      </p:cBhvr>
                                      <p:to>
                                        <p:strVal val="visible"/>
                                      </p:to>
                                    </p:set>
                                  </p:childTnLst>
                                </p:cTn>
                              </p:par>
                              <p:par>
                                <p:cTn id="140" presetID="42" presetClass="path" presetSubtype="0" accel="50000" decel="50000" fill="hold" nodeType="withEffect">
                                  <p:stCondLst>
                                    <p:cond delay="0"/>
                                  </p:stCondLst>
                                  <p:childTnLst>
                                    <p:animMotion origin="layout" path="M -1.94444E-6 3.7037E-6 L -1.94444E-6 0.36597 " pathEditMode="relative" rAng="0" ptsTypes="AA">
                                      <p:cBhvr>
                                        <p:cTn id="141" dur="1000" fill="hold"/>
                                        <p:tgtEl>
                                          <p:spTgt spid="6"/>
                                        </p:tgtEl>
                                        <p:attrNameLst>
                                          <p:attrName>ppt_x</p:attrName>
                                          <p:attrName>ppt_y</p:attrName>
                                        </p:attrNameLst>
                                      </p:cBhvr>
                                      <p:rCtr x="0" y="18300"/>
                                    </p:animMotion>
                                  </p:childTnLst>
                                </p:cTn>
                              </p:par>
                            </p:childTnLst>
                          </p:cTn>
                        </p:par>
                      </p:childTnLst>
                    </p:cTn>
                  </p:par>
                  <p:par>
                    <p:cTn id="142" fill="hold">
                      <p:stCondLst>
                        <p:cond delay="indefinite"/>
                      </p:stCondLst>
                      <p:childTnLst>
                        <p:par>
                          <p:cTn id="143" fill="hold">
                            <p:stCondLst>
                              <p:cond delay="0"/>
                            </p:stCondLst>
                            <p:childTnLst>
                              <p:par>
                                <p:cTn id="144" presetID="1" presetClass="emph" presetSubtype="2" fill="hold" nodeType="clickEffect">
                                  <p:stCondLst>
                                    <p:cond delay="0"/>
                                  </p:stCondLst>
                                  <p:childTnLst>
                                    <p:animClr clrSpc="rgb" dir="cw">
                                      <p:cBhvr>
                                        <p:cTn id="145" dur="500" fill="hold"/>
                                        <p:tgtEl>
                                          <p:spTgt spid="62"/>
                                        </p:tgtEl>
                                        <p:attrNameLst>
                                          <p:attrName>fillcolor</p:attrName>
                                        </p:attrNameLst>
                                      </p:cBhvr>
                                      <p:to>
                                        <a:schemeClr val="bg1"/>
                                      </p:to>
                                    </p:animClr>
                                    <p:set>
                                      <p:cBhvr>
                                        <p:cTn id="146" dur="500" fill="hold"/>
                                        <p:tgtEl>
                                          <p:spTgt spid="62"/>
                                        </p:tgtEl>
                                        <p:attrNameLst>
                                          <p:attrName>fill.type</p:attrName>
                                        </p:attrNameLst>
                                      </p:cBhvr>
                                      <p:to>
                                        <p:strVal val="solid"/>
                                      </p:to>
                                    </p:set>
                                    <p:set>
                                      <p:cBhvr>
                                        <p:cTn id="147" dur="500" fill="hold"/>
                                        <p:tgtEl>
                                          <p:spTgt spid="62"/>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500" fill="hold"/>
                                        <p:tgtEl>
                                          <p:spTgt spid="63"/>
                                        </p:tgtEl>
                                        <p:attrNameLst>
                                          <p:attrName>fillcolor</p:attrName>
                                        </p:attrNameLst>
                                      </p:cBhvr>
                                      <p:to>
                                        <a:schemeClr val="bg1"/>
                                      </p:to>
                                    </p:animClr>
                                    <p:set>
                                      <p:cBhvr>
                                        <p:cTn id="150" dur="500" fill="hold"/>
                                        <p:tgtEl>
                                          <p:spTgt spid="63"/>
                                        </p:tgtEl>
                                        <p:attrNameLst>
                                          <p:attrName>fill.type</p:attrName>
                                        </p:attrNameLst>
                                      </p:cBhvr>
                                      <p:to>
                                        <p:strVal val="solid"/>
                                      </p:to>
                                    </p:set>
                                    <p:set>
                                      <p:cBhvr>
                                        <p:cTn id="151" dur="500" fill="hold"/>
                                        <p:tgtEl>
                                          <p:spTgt spid="63"/>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500" fill="hold"/>
                                        <p:tgtEl>
                                          <p:spTgt spid="64"/>
                                        </p:tgtEl>
                                        <p:attrNameLst>
                                          <p:attrName>fillcolor</p:attrName>
                                        </p:attrNameLst>
                                      </p:cBhvr>
                                      <p:to>
                                        <a:schemeClr val="bg1"/>
                                      </p:to>
                                    </p:animClr>
                                    <p:set>
                                      <p:cBhvr>
                                        <p:cTn id="154" dur="500" fill="hold"/>
                                        <p:tgtEl>
                                          <p:spTgt spid="64"/>
                                        </p:tgtEl>
                                        <p:attrNameLst>
                                          <p:attrName>fill.type</p:attrName>
                                        </p:attrNameLst>
                                      </p:cBhvr>
                                      <p:to>
                                        <p:strVal val="solid"/>
                                      </p:to>
                                    </p:set>
                                    <p:set>
                                      <p:cBhvr>
                                        <p:cTn id="155" dur="500" fill="hold"/>
                                        <p:tgtEl>
                                          <p:spTgt spid="64"/>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500" fill="hold"/>
                                        <p:tgtEl>
                                          <p:spTgt spid="71"/>
                                        </p:tgtEl>
                                        <p:attrNameLst>
                                          <p:attrName>fillcolor</p:attrName>
                                        </p:attrNameLst>
                                      </p:cBhvr>
                                      <p:to>
                                        <a:schemeClr val="bg1"/>
                                      </p:to>
                                    </p:animClr>
                                    <p:set>
                                      <p:cBhvr>
                                        <p:cTn id="158" dur="500" fill="hold"/>
                                        <p:tgtEl>
                                          <p:spTgt spid="71"/>
                                        </p:tgtEl>
                                        <p:attrNameLst>
                                          <p:attrName>fill.type</p:attrName>
                                        </p:attrNameLst>
                                      </p:cBhvr>
                                      <p:to>
                                        <p:strVal val="solid"/>
                                      </p:to>
                                    </p:set>
                                    <p:set>
                                      <p:cBhvr>
                                        <p:cTn id="159" dur="500" fill="hold"/>
                                        <p:tgtEl>
                                          <p:spTgt spid="71"/>
                                        </p:tgtEl>
                                        <p:attrNameLst>
                                          <p:attrName>fill.on</p:attrName>
                                        </p:attrNameLst>
                                      </p:cBhvr>
                                      <p:to>
                                        <p:strVal val="true"/>
                                      </p:to>
                                    </p:set>
                                  </p:childTnLst>
                                </p:cTn>
                              </p:par>
                            </p:childTnLst>
                          </p:cTn>
                        </p:par>
                      </p:childTnLst>
                    </p:cTn>
                  </p:par>
                  <p:par>
                    <p:cTn id="160" fill="hold">
                      <p:stCondLst>
                        <p:cond delay="indefinite"/>
                      </p:stCondLst>
                      <p:childTnLst>
                        <p:par>
                          <p:cTn id="161" fill="hold">
                            <p:stCondLst>
                              <p:cond delay="0"/>
                            </p:stCondLst>
                            <p:childTnLst>
                              <p:par>
                                <p:cTn id="162" presetID="3" presetClass="exit" presetSubtype="10" fill="hold" nodeType="clickEffect">
                                  <p:stCondLst>
                                    <p:cond delay="0"/>
                                  </p:stCondLst>
                                  <p:childTnLst>
                                    <p:animEffect transition="out" filter="blinds(horizontal)">
                                      <p:cBhvr>
                                        <p:cTn id="163" dur="500"/>
                                        <p:tgtEl>
                                          <p:spTgt spid="6"/>
                                        </p:tgtEl>
                                      </p:cBhvr>
                                    </p:animEffect>
                                    <p:set>
                                      <p:cBhvr>
                                        <p:cTn id="164" dur="1" fill="hold">
                                          <p:stCondLst>
                                            <p:cond delay="499"/>
                                          </p:stCondLst>
                                        </p:cTn>
                                        <p:tgtEl>
                                          <p:spTgt spid="6"/>
                                        </p:tgtEl>
                                        <p:attrNameLst>
                                          <p:attrName>style.visibility</p:attrName>
                                        </p:attrNameLst>
                                      </p:cBhvr>
                                      <p:to>
                                        <p:strVal val="hidden"/>
                                      </p:to>
                                    </p:set>
                                  </p:childTnLst>
                                </p:cTn>
                              </p:par>
                              <p:par>
                                <p:cTn id="165" presetID="1" presetClass="emph" presetSubtype="2" fill="hold" grpId="0" nodeType="withEffect">
                                  <p:stCondLst>
                                    <p:cond delay="0"/>
                                  </p:stCondLst>
                                  <p:childTnLst>
                                    <p:animClr clrSpc="rgb" dir="cw">
                                      <p:cBhvr>
                                        <p:cTn id="166" dur="500" fill="hold"/>
                                        <p:tgtEl>
                                          <p:spTgt spid="62"/>
                                        </p:tgtEl>
                                        <p:attrNameLst>
                                          <p:attrName>fillcolor</p:attrName>
                                        </p:attrNameLst>
                                      </p:cBhvr>
                                      <p:to>
                                        <a:srgbClr val="0033CC"/>
                                      </p:to>
                                    </p:animClr>
                                    <p:set>
                                      <p:cBhvr>
                                        <p:cTn id="167" dur="500" fill="hold"/>
                                        <p:tgtEl>
                                          <p:spTgt spid="62"/>
                                        </p:tgtEl>
                                        <p:attrNameLst>
                                          <p:attrName>fill.type</p:attrName>
                                        </p:attrNameLst>
                                      </p:cBhvr>
                                      <p:to>
                                        <p:strVal val="solid"/>
                                      </p:to>
                                    </p:set>
                                    <p:set>
                                      <p:cBhvr>
                                        <p:cTn id="168" dur="500" fill="hold"/>
                                        <p:tgtEl>
                                          <p:spTgt spid="62"/>
                                        </p:tgtEl>
                                        <p:attrNameLst>
                                          <p:attrName>fill.on</p:attrName>
                                        </p:attrNameLst>
                                      </p:cBhvr>
                                      <p:to>
                                        <p:strVal val="true"/>
                                      </p:to>
                                    </p:set>
                                  </p:childTnLst>
                                </p:cTn>
                              </p:par>
                              <p:par>
                                <p:cTn id="169" presetID="1" presetClass="emph" presetSubtype="2" fill="hold" grpId="0" nodeType="withEffect">
                                  <p:stCondLst>
                                    <p:cond delay="0"/>
                                  </p:stCondLst>
                                  <p:childTnLst>
                                    <p:animClr clrSpc="rgb" dir="cw">
                                      <p:cBhvr>
                                        <p:cTn id="170" dur="500" fill="hold"/>
                                        <p:tgtEl>
                                          <p:spTgt spid="63"/>
                                        </p:tgtEl>
                                        <p:attrNameLst>
                                          <p:attrName>fillcolor</p:attrName>
                                        </p:attrNameLst>
                                      </p:cBhvr>
                                      <p:to>
                                        <a:srgbClr val="0000FF"/>
                                      </p:to>
                                    </p:animClr>
                                    <p:set>
                                      <p:cBhvr>
                                        <p:cTn id="171" dur="500" fill="hold"/>
                                        <p:tgtEl>
                                          <p:spTgt spid="63"/>
                                        </p:tgtEl>
                                        <p:attrNameLst>
                                          <p:attrName>fill.type</p:attrName>
                                        </p:attrNameLst>
                                      </p:cBhvr>
                                      <p:to>
                                        <p:strVal val="solid"/>
                                      </p:to>
                                    </p:set>
                                    <p:set>
                                      <p:cBhvr>
                                        <p:cTn id="172" dur="500" fill="hold"/>
                                        <p:tgtEl>
                                          <p:spTgt spid="63"/>
                                        </p:tgtEl>
                                        <p:attrNameLst>
                                          <p:attrName>fill.on</p:attrName>
                                        </p:attrNameLst>
                                      </p:cBhvr>
                                      <p:to>
                                        <p:strVal val="true"/>
                                      </p:to>
                                    </p:set>
                                  </p:childTnLst>
                                </p:cTn>
                              </p:par>
                              <p:par>
                                <p:cTn id="173" presetID="1" presetClass="emph" presetSubtype="2" fill="hold" grpId="0" nodeType="withEffect">
                                  <p:stCondLst>
                                    <p:cond delay="0"/>
                                  </p:stCondLst>
                                  <p:childTnLst>
                                    <p:animClr clrSpc="rgb" dir="cw">
                                      <p:cBhvr>
                                        <p:cTn id="174" dur="500" fill="hold"/>
                                        <p:tgtEl>
                                          <p:spTgt spid="64"/>
                                        </p:tgtEl>
                                        <p:attrNameLst>
                                          <p:attrName>fillcolor</p:attrName>
                                        </p:attrNameLst>
                                      </p:cBhvr>
                                      <p:to>
                                        <a:srgbClr val="0033CC"/>
                                      </p:to>
                                    </p:animClr>
                                    <p:set>
                                      <p:cBhvr>
                                        <p:cTn id="175" dur="500" fill="hold"/>
                                        <p:tgtEl>
                                          <p:spTgt spid="64"/>
                                        </p:tgtEl>
                                        <p:attrNameLst>
                                          <p:attrName>fill.type</p:attrName>
                                        </p:attrNameLst>
                                      </p:cBhvr>
                                      <p:to>
                                        <p:strVal val="solid"/>
                                      </p:to>
                                    </p:set>
                                    <p:set>
                                      <p:cBhvr>
                                        <p:cTn id="176" dur="500" fill="hold"/>
                                        <p:tgtEl>
                                          <p:spTgt spid="64"/>
                                        </p:tgtEl>
                                        <p:attrNameLst>
                                          <p:attrName>fill.on</p:attrName>
                                        </p:attrNameLst>
                                      </p:cBhvr>
                                      <p:to>
                                        <p:strVal val="true"/>
                                      </p:to>
                                    </p:set>
                                  </p:childTnLst>
                                </p:cTn>
                              </p:par>
                              <p:par>
                                <p:cTn id="177" presetID="1" presetClass="emph" presetSubtype="2" fill="hold" grpId="0" nodeType="withEffect">
                                  <p:stCondLst>
                                    <p:cond delay="0"/>
                                  </p:stCondLst>
                                  <p:childTnLst>
                                    <p:animClr clrSpc="rgb" dir="cw">
                                      <p:cBhvr>
                                        <p:cTn id="178" dur="500" fill="hold"/>
                                        <p:tgtEl>
                                          <p:spTgt spid="71"/>
                                        </p:tgtEl>
                                        <p:attrNameLst>
                                          <p:attrName>fillcolor</p:attrName>
                                        </p:attrNameLst>
                                      </p:cBhvr>
                                      <p:to>
                                        <a:srgbClr val="0033CC"/>
                                      </p:to>
                                    </p:animClr>
                                    <p:set>
                                      <p:cBhvr>
                                        <p:cTn id="179" dur="500" fill="hold"/>
                                        <p:tgtEl>
                                          <p:spTgt spid="71"/>
                                        </p:tgtEl>
                                        <p:attrNameLst>
                                          <p:attrName>fill.type</p:attrName>
                                        </p:attrNameLst>
                                      </p:cBhvr>
                                      <p:to>
                                        <p:strVal val="solid"/>
                                      </p:to>
                                    </p:set>
                                    <p:set>
                                      <p:cBhvr>
                                        <p:cTn id="180" dur="500" fill="hold"/>
                                        <p:tgtEl>
                                          <p:spTgt spid="71"/>
                                        </p:tgtEl>
                                        <p:attrNameLst>
                                          <p:attrName>fill.on</p:attrName>
                                        </p:attrNameLst>
                                      </p:cBhvr>
                                      <p:to>
                                        <p:strVal val="true"/>
                                      </p:to>
                                    </p:set>
                                  </p:childTnLst>
                                </p:cTn>
                              </p:par>
                              <p:par>
                                <p:cTn id="181" presetID="1" presetClass="entr" presetSubtype="0" fill="hold" nodeType="withEffect">
                                  <p:stCondLst>
                                    <p:cond delay="0"/>
                                  </p:stCondLst>
                                  <p:childTnLst>
                                    <p:set>
                                      <p:cBhvr>
                                        <p:cTn id="182" dur="1" fill="hold">
                                          <p:stCondLst>
                                            <p:cond delay="0"/>
                                          </p:stCondLst>
                                        </p:cTn>
                                        <p:tgtEl>
                                          <p:spTgt spid="5"/>
                                        </p:tgtEl>
                                        <p:attrNameLst>
                                          <p:attrName>style.visibility</p:attrName>
                                        </p:attrNameLst>
                                      </p:cBhvr>
                                      <p:to>
                                        <p:strVal val="visible"/>
                                      </p:to>
                                    </p:set>
                                  </p:childTnLst>
                                </p:cTn>
                              </p:par>
                              <p:par>
                                <p:cTn id="183" presetID="42" presetClass="path" presetSubtype="0" accel="50000" decel="50000" fill="hold" nodeType="withEffect">
                                  <p:stCondLst>
                                    <p:cond delay="0"/>
                                  </p:stCondLst>
                                  <p:childTnLst>
                                    <p:animMotion origin="layout" path="M -1.94444E-6 3.7037E-6 L -1.94444E-6 0.36597 " pathEditMode="relative" rAng="0" ptsTypes="AA">
                                      <p:cBhvr>
                                        <p:cTn id="184" dur="1000" fill="hold"/>
                                        <p:tgtEl>
                                          <p:spTgt spid="5"/>
                                        </p:tgtEl>
                                        <p:attrNameLst>
                                          <p:attrName>ppt_x</p:attrName>
                                          <p:attrName>ppt_y</p:attrName>
                                        </p:attrNameLst>
                                      </p:cBhvr>
                                      <p:rCtr x="0" y="18300"/>
                                    </p:animMotion>
                                  </p:childTnLst>
                                </p:cTn>
                              </p:par>
                            </p:childTnLst>
                          </p:cTn>
                        </p:par>
                      </p:childTnLst>
                    </p:cTn>
                  </p:par>
                  <p:par>
                    <p:cTn id="185" fill="hold">
                      <p:stCondLst>
                        <p:cond delay="indefinite"/>
                      </p:stCondLst>
                      <p:childTnLst>
                        <p:par>
                          <p:cTn id="186" fill="hold">
                            <p:stCondLst>
                              <p:cond delay="0"/>
                            </p:stCondLst>
                            <p:childTnLst>
                              <p:par>
                                <p:cTn id="187" presetID="1" presetClass="exit" presetSubtype="0" fill="hold" nodeType="clickEffect">
                                  <p:stCondLst>
                                    <p:cond delay="0"/>
                                  </p:stCondLst>
                                  <p:childTnLst>
                                    <p:set>
                                      <p:cBhvr>
                                        <p:cTn id="18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4" grpId="0"/>
      <p:bldP spid="62" grpId="0" animBg="1"/>
      <p:bldP spid="63" grpId="0" animBg="1"/>
      <p:bldP spid="64" grpId="0" animBg="1"/>
      <p:bldP spid="69" grpId="0" animBg="1"/>
      <p:bldP spid="70"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3600">
                <a:latin typeface="Garamond" charset="0"/>
              </a:rPr>
              <a:t>Putting It Together: PAR-BS Scheduling Policy</a:t>
            </a:r>
          </a:p>
        </p:txBody>
      </p:sp>
      <p:sp>
        <p:nvSpPr>
          <p:cNvPr id="3" name="Content Placeholder 2"/>
          <p:cNvSpPr>
            <a:spLocks noGrp="1"/>
          </p:cNvSpPr>
          <p:nvPr>
            <p:ph idx="1"/>
          </p:nvPr>
        </p:nvSpPr>
        <p:spPr>
          <a:xfrm>
            <a:off x="228600" y="971550"/>
            <a:ext cx="8801100" cy="5162550"/>
          </a:xfrm>
        </p:spPr>
        <p:txBody>
          <a:bodyPr/>
          <a:lstStyle/>
          <a:p>
            <a:pPr eaLnBrk="1" hangingPunct="1"/>
            <a:r>
              <a:rPr lang="en-US">
                <a:latin typeface="Tahoma" charset="0"/>
              </a:rPr>
              <a:t>PAR-BS Scheduling Policy</a:t>
            </a:r>
          </a:p>
          <a:p>
            <a:pPr lvl="1" eaLnBrk="1" hangingPunct="1">
              <a:buFont typeface="Wingdings" charset="0"/>
              <a:buNone/>
            </a:pPr>
            <a:r>
              <a:rPr lang="en-US" sz="1800">
                <a:solidFill>
                  <a:srgbClr val="0000FF"/>
                </a:solidFill>
                <a:latin typeface="Tahoma" charset="0"/>
              </a:rPr>
              <a:t>  </a:t>
            </a:r>
            <a:r>
              <a:rPr lang="en-US" sz="2000">
                <a:solidFill>
                  <a:srgbClr val="0000FF"/>
                </a:solidFill>
                <a:latin typeface="Tahoma" charset="0"/>
              </a:rPr>
              <a:t>(1) Marked requests first</a:t>
            </a:r>
          </a:p>
          <a:p>
            <a:pPr lvl="1" eaLnBrk="1" hangingPunct="1">
              <a:buFont typeface="Wingdings" charset="0"/>
              <a:buNone/>
            </a:pPr>
            <a:r>
              <a:rPr lang="en-US" sz="2000">
                <a:latin typeface="Tahoma" charset="0"/>
              </a:rPr>
              <a:t>  (2) Row-hit requests first</a:t>
            </a:r>
          </a:p>
          <a:p>
            <a:pPr lvl="1" eaLnBrk="1" hangingPunct="1">
              <a:buFont typeface="Wingdings" charset="0"/>
              <a:buNone/>
            </a:pPr>
            <a:r>
              <a:rPr lang="en-US" sz="2000">
                <a:solidFill>
                  <a:srgbClr val="0000FF"/>
                </a:solidFill>
                <a:latin typeface="Tahoma" charset="0"/>
              </a:rPr>
              <a:t>  (3) Higher-rank thread first (shortest stall-time first)</a:t>
            </a:r>
          </a:p>
          <a:p>
            <a:pPr lvl="1" eaLnBrk="1" hangingPunct="1">
              <a:buFont typeface="Wingdings" charset="0"/>
              <a:buNone/>
            </a:pPr>
            <a:r>
              <a:rPr lang="en-US" sz="2000">
                <a:latin typeface="Tahoma" charset="0"/>
              </a:rPr>
              <a:t>  (4) Oldest first</a:t>
            </a:r>
          </a:p>
          <a:p>
            <a:pPr eaLnBrk="1" hangingPunct="1"/>
            <a:endParaRPr lang="en-US">
              <a:latin typeface="Tahoma" charset="0"/>
            </a:endParaRPr>
          </a:p>
          <a:p>
            <a:pPr eaLnBrk="1" hangingPunct="1"/>
            <a:r>
              <a:rPr lang="en-US" sz="2200">
                <a:latin typeface="Tahoma" charset="0"/>
              </a:rPr>
              <a:t>Three properties:</a:t>
            </a:r>
          </a:p>
          <a:p>
            <a:pPr lvl="1" eaLnBrk="1" hangingPunct="1"/>
            <a:r>
              <a:rPr lang="en-US" sz="2000">
                <a:latin typeface="Tahoma" charset="0"/>
              </a:rPr>
              <a:t>Exploits row-buffer locality </a:t>
            </a:r>
            <a:r>
              <a:rPr lang="en-US" sz="2000" b="1">
                <a:latin typeface="Tahoma" charset="0"/>
              </a:rPr>
              <a:t>and</a:t>
            </a:r>
            <a:r>
              <a:rPr lang="en-US" sz="2000">
                <a:latin typeface="Tahoma" charset="0"/>
              </a:rPr>
              <a:t> intra-thread bank parallelism	</a:t>
            </a:r>
          </a:p>
          <a:p>
            <a:pPr lvl="1" eaLnBrk="1" hangingPunct="1"/>
            <a:r>
              <a:rPr lang="en-US" sz="2000">
                <a:latin typeface="Tahoma" charset="0"/>
              </a:rPr>
              <a:t>Work-conserving</a:t>
            </a:r>
          </a:p>
          <a:p>
            <a:pPr lvl="2" eaLnBrk="1" hangingPunct="1"/>
            <a:r>
              <a:rPr lang="en-US" sz="1800">
                <a:latin typeface="Tahoma" charset="0"/>
              </a:rPr>
              <a:t>Services unmarked requests to banks without marked requests </a:t>
            </a:r>
          </a:p>
          <a:p>
            <a:pPr lvl="1" eaLnBrk="1" hangingPunct="1"/>
            <a:r>
              <a:rPr lang="en-US" sz="2000">
                <a:latin typeface="Tahoma" charset="0"/>
              </a:rPr>
              <a:t>Marking-Cap is important</a:t>
            </a:r>
          </a:p>
          <a:p>
            <a:pPr lvl="2" eaLnBrk="1" hangingPunct="1"/>
            <a:r>
              <a:rPr lang="en-US" sz="1800">
                <a:latin typeface="Tahoma" charset="0"/>
              </a:rPr>
              <a:t>Too small cap: destroys row-buffer locality</a:t>
            </a:r>
          </a:p>
          <a:p>
            <a:pPr lvl="2" eaLnBrk="1" hangingPunct="1"/>
            <a:r>
              <a:rPr lang="en-US" sz="1800">
                <a:latin typeface="Tahoma" charset="0"/>
              </a:rPr>
              <a:t>Too large cap: penalizes memory non-intensive threads   </a:t>
            </a:r>
          </a:p>
          <a:p>
            <a:pPr eaLnBrk="1" hangingPunct="1"/>
            <a:r>
              <a:rPr lang="en-US" sz="2200">
                <a:solidFill>
                  <a:srgbClr val="0000FF"/>
                </a:solidFill>
                <a:latin typeface="Tahoma" charset="0"/>
              </a:rPr>
              <a:t>Many more trade-offs analyzed in the paper</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5F00FC-5637-E34C-9C06-941984B67474}" type="slidenum">
              <a:rPr lang="en-US">
                <a:solidFill>
                  <a:srgbClr val="000000"/>
                </a:solidFill>
                <a:latin typeface="Garamond" charset="0"/>
              </a:rPr>
              <a:pPr eaLnBrk="1" hangingPunct="1"/>
              <a:t>50</a:t>
            </a:fld>
            <a:endParaRPr lang="en-US">
              <a:solidFill>
                <a:srgbClr val="000000"/>
              </a:solidFill>
              <a:latin typeface="Garamond" charset="0"/>
            </a:endParaRPr>
          </a:p>
        </p:txBody>
      </p:sp>
      <p:sp>
        <p:nvSpPr>
          <p:cNvPr id="5" name="Rectangle 4"/>
          <p:cNvSpPr>
            <a:spLocks noChangeArrowheads="1"/>
          </p:cNvSpPr>
          <p:nvPr/>
        </p:nvSpPr>
        <p:spPr bwMode="auto">
          <a:xfrm>
            <a:off x="628650" y="1389063"/>
            <a:ext cx="6115050" cy="400050"/>
          </a:xfrm>
          <a:prstGeom prst="rect">
            <a:avLst/>
          </a:prstGeom>
          <a:noFill/>
          <a:ln w="3810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endParaRPr>
          </a:p>
        </p:txBody>
      </p:sp>
      <p:sp>
        <p:nvSpPr>
          <p:cNvPr id="6" name="Rectangle 5"/>
          <p:cNvSpPr>
            <a:spLocks noChangeArrowheads="1"/>
          </p:cNvSpPr>
          <p:nvPr/>
        </p:nvSpPr>
        <p:spPr bwMode="auto">
          <a:xfrm>
            <a:off x="628650" y="1816100"/>
            <a:ext cx="6115050" cy="10858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endParaRPr>
          </a:p>
        </p:txBody>
      </p:sp>
      <p:sp>
        <p:nvSpPr>
          <p:cNvPr id="7" name="TextBox 6"/>
          <p:cNvSpPr txBox="1">
            <a:spLocks noChangeArrowheads="1"/>
          </p:cNvSpPr>
          <p:nvPr/>
        </p:nvSpPr>
        <p:spPr bwMode="auto">
          <a:xfrm>
            <a:off x="6800852" y="1416052"/>
            <a:ext cx="109700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3399"/>
                </a:solidFill>
              </a:rPr>
              <a:t>Batching</a:t>
            </a:r>
          </a:p>
        </p:txBody>
      </p:sp>
      <p:sp>
        <p:nvSpPr>
          <p:cNvPr id="8" name="TextBox 7"/>
          <p:cNvSpPr txBox="1">
            <a:spLocks noChangeArrowheads="1"/>
          </p:cNvSpPr>
          <p:nvPr/>
        </p:nvSpPr>
        <p:spPr bwMode="auto">
          <a:xfrm>
            <a:off x="6800852" y="1930404"/>
            <a:ext cx="2056716" cy="93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FF0000"/>
                </a:solidFill>
              </a:rPr>
              <a:t>Parallelism-aware</a:t>
            </a:r>
          </a:p>
          <a:p>
            <a:pPr defTabSz="914165" eaLnBrk="1" fontAlgn="base" hangingPunct="1">
              <a:spcBef>
                <a:spcPct val="0"/>
              </a:spcBef>
              <a:spcAft>
                <a:spcPct val="0"/>
              </a:spcAft>
            </a:pPr>
            <a:r>
              <a:rPr lang="en-US" smtClean="0">
                <a:solidFill>
                  <a:srgbClr val="FF0000"/>
                </a:solidFill>
              </a:rPr>
              <a:t>within-batch</a:t>
            </a:r>
          </a:p>
          <a:p>
            <a:pPr defTabSz="914165" eaLnBrk="1" fontAlgn="base" hangingPunct="1">
              <a:spcBef>
                <a:spcPct val="0"/>
              </a:spcBef>
              <a:spcAft>
                <a:spcPct val="0"/>
              </a:spcAft>
            </a:pPr>
            <a:r>
              <a:rPr lang="en-US" smtClean="0">
                <a:solidFill>
                  <a:srgbClr val="FF0000"/>
                </a:solidFill>
              </a:rPr>
              <a:t>scheduling</a:t>
            </a:r>
          </a:p>
        </p:txBody>
      </p:sp>
    </p:spTree>
    <p:extLst>
      <p:ext uri="{BB962C8B-B14F-4D97-AF65-F5344CB8AC3E}">
        <p14:creationId xmlns:p14="http://schemas.microsoft.com/office/powerpoint/2010/main" val="18754162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atin typeface="Garamond" charset="0"/>
              </a:rPr>
              <a:t>Hardware Cost</a:t>
            </a:r>
          </a:p>
        </p:txBody>
      </p:sp>
      <p:sp>
        <p:nvSpPr>
          <p:cNvPr id="27651" name="Content Placeholder 2"/>
          <p:cNvSpPr>
            <a:spLocks noGrp="1"/>
          </p:cNvSpPr>
          <p:nvPr>
            <p:ph idx="1"/>
          </p:nvPr>
        </p:nvSpPr>
        <p:spPr/>
        <p:txBody>
          <a:bodyPr/>
          <a:lstStyle/>
          <a:p>
            <a:pPr eaLnBrk="1" hangingPunct="1"/>
            <a:r>
              <a:rPr lang="en-US">
                <a:latin typeface="Tahoma" charset="0"/>
              </a:rPr>
              <a:t>&lt;1.5KB storage cost for</a:t>
            </a:r>
          </a:p>
          <a:p>
            <a:pPr lvl="1" eaLnBrk="1" hangingPunct="1"/>
            <a:r>
              <a:rPr lang="en-US">
                <a:latin typeface="Tahoma" charset="0"/>
              </a:rPr>
              <a:t>8-core system with 128-entry memory request buffer</a:t>
            </a:r>
          </a:p>
          <a:p>
            <a:pPr lvl="1" eaLnBrk="1" hangingPunct="1"/>
            <a:endParaRPr lang="en-US">
              <a:latin typeface="Tahoma" charset="0"/>
            </a:endParaRPr>
          </a:p>
          <a:p>
            <a:pPr eaLnBrk="1" hangingPunct="1"/>
            <a:r>
              <a:rPr lang="en-US">
                <a:latin typeface="Tahoma" charset="0"/>
              </a:rPr>
              <a:t>No complex operations (e.g., divisions)</a:t>
            </a:r>
          </a:p>
          <a:p>
            <a:pPr eaLnBrk="1" hangingPunct="1"/>
            <a:endParaRPr lang="en-US">
              <a:latin typeface="Tahoma" charset="0"/>
            </a:endParaRPr>
          </a:p>
          <a:p>
            <a:pPr eaLnBrk="1" hangingPunct="1"/>
            <a:r>
              <a:rPr lang="en-US">
                <a:latin typeface="Tahoma" charset="0"/>
              </a:rPr>
              <a:t>Not on the critical path</a:t>
            </a:r>
          </a:p>
          <a:p>
            <a:pPr lvl="1" eaLnBrk="1" hangingPunct="1"/>
            <a:r>
              <a:rPr lang="en-US">
                <a:latin typeface="Tahoma" charset="0"/>
              </a:rPr>
              <a:t>Scheduler makes a decision only every DRAM cycle</a:t>
            </a:r>
          </a:p>
          <a:p>
            <a:pPr lvl="1" eaLnBrk="1" hangingPunct="1"/>
            <a:endParaRPr lang="en-US">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D96B5FE-4E13-4B42-A55C-EBCF0EDFD575}" type="slidenum">
              <a:rPr lang="en-US">
                <a:solidFill>
                  <a:srgbClr val="000000"/>
                </a:solidFill>
                <a:latin typeface="Garamond" charset="0"/>
              </a:rPr>
              <a:pPr eaLnBrk="1" hangingPunct="1"/>
              <a:t>51</a:t>
            </a:fld>
            <a:endParaRPr lang="en-US">
              <a:solidFill>
                <a:srgbClr val="000000"/>
              </a:solidFill>
              <a:latin typeface="Garamond" charset="0"/>
            </a:endParaRPr>
          </a:p>
        </p:txBody>
      </p:sp>
    </p:spTree>
    <p:extLst>
      <p:ext uri="{BB962C8B-B14F-4D97-AF65-F5344CB8AC3E}">
        <p14:creationId xmlns:p14="http://schemas.microsoft.com/office/powerpoint/2010/main" val="37812066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1CCD79-39D0-4845-8AC0-6B42D28C00FE}" type="slidenum">
              <a:rPr lang="en-US">
                <a:solidFill>
                  <a:srgbClr val="000000"/>
                </a:solidFill>
                <a:latin typeface="Garamond" charset="0"/>
              </a:rPr>
              <a:pPr eaLnBrk="1" hangingPunct="1"/>
              <a:t>52</a:t>
            </a:fld>
            <a:endParaRPr lang="en-US">
              <a:solidFill>
                <a:srgbClr val="000000"/>
              </a:solidFill>
              <a:latin typeface="Garamond" charset="0"/>
            </a:endParaRPr>
          </a:p>
        </p:txBody>
      </p:sp>
      <p:sp>
        <p:nvSpPr>
          <p:cNvPr id="2052" name="Rectangle 2"/>
          <p:cNvSpPr>
            <a:spLocks noGrp="1" noChangeArrowheads="1"/>
          </p:cNvSpPr>
          <p:nvPr>
            <p:ph type="title"/>
          </p:nvPr>
        </p:nvSpPr>
        <p:spPr/>
        <p:txBody>
          <a:bodyPr/>
          <a:lstStyle/>
          <a:p>
            <a:pPr eaLnBrk="1" hangingPunct="1"/>
            <a:r>
              <a:rPr lang="en-US">
                <a:latin typeface="Garamond" charset="0"/>
              </a:rPr>
              <a:t>Unfairness on 4-, 8-, 16-core Systems</a:t>
            </a:r>
          </a:p>
        </p:txBody>
      </p:sp>
      <p:graphicFrame>
        <p:nvGraphicFramePr>
          <p:cNvPr id="2050" name="Object 2"/>
          <p:cNvGraphicFramePr>
            <a:graphicFrameLocks noGrp="1" noChangeAspect="1"/>
          </p:cNvGraphicFramePr>
          <p:nvPr>
            <p:ph idx="1"/>
          </p:nvPr>
        </p:nvGraphicFramePr>
        <p:xfrm>
          <a:off x="407988" y="1319214"/>
          <a:ext cx="8482012" cy="4967287"/>
        </p:xfrm>
        <a:graphic>
          <a:graphicData uri="http://schemas.openxmlformats.org/presentationml/2006/ole">
            <mc:AlternateContent xmlns:mc="http://schemas.openxmlformats.org/markup-compatibility/2006">
              <mc:Choice xmlns:v="urn:schemas-microsoft-com:vml" Requires="v">
                <p:oleObj spid="_x0000_s688193" name="Chart" r:id="rId5" imgW="8839149" imgH="5467440" progId="Excel.Chart.8">
                  <p:embed/>
                </p:oleObj>
              </mc:Choice>
              <mc:Fallback>
                <p:oleObj name="Chart" r:id="rId5" imgW="8839149" imgH="546744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988" y="1319214"/>
                        <a:ext cx="8482012" cy="4967287"/>
                      </a:xfrm>
                      <a:prstGeom prst="rect">
                        <a:avLst/>
                      </a:prstGeom>
                      <a:extLst>
                        <a:ext uri="{FAA26D3D-D897-4be2-8F04-BA451C77F1D7}">
                          <ma14:placeholderFlag xmlns:ma14="http://schemas.microsoft.com/office/mac/drawingml/2011/main" val="1"/>
                        </a:ext>
                      </a:extLst>
                    </p:spPr>
                  </p:pic>
                </p:oleObj>
              </mc:Fallback>
            </mc:AlternateContent>
          </a:graphicData>
        </a:graphic>
      </p:graphicFrame>
      <p:sp>
        <p:nvSpPr>
          <p:cNvPr id="2053" name="Text Box 8"/>
          <p:cNvSpPr txBox="1">
            <a:spLocks noChangeArrowheads="1"/>
          </p:cNvSpPr>
          <p:nvPr/>
        </p:nvSpPr>
        <p:spPr bwMode="auto">
          <a:xfrm>
            <a:off x="685804" y="1046163"/>
            <a:ext cx="836004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3399"/>
                </a:solidFill>
              </a:rPr>
              <a:t>Unfairness = MAX Memory Slowdown / MIN Memory Slowdown [MICRO 2007]</a:t>
            </a:r>
          </a:p>
        </p:txBody>
      </p:sp>
      <p:sp>
        <p:nvSpPr>
          <p:cNvPr id="2054" name="Text Box 9"/>
          <p:cNvSpPr txBox="1">
            <a:spLocks noChangeArrowheads="1"/>
          </p:cNvSpPr>
          <p:nvPr/>
        </p:nvSpPr>
        <p:spPr bwMode="auto">
          <a:xfrm>
            <a:off x="2800350" y="4943475"/>
            <a:ext cx="704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1.11X</a:t>
            </a:r>
          </a:p>
        </p:txBody>
      </p:sp>
      <p:sp>
        <p:nvSpPr>
          <p:cNvPr id="2057" name="Text Box 15"/>
          <p:cNvSpPr txBox="1">
            <a:spLocks noChangeArrowheads="1"/>
          </p:cNvSpPr>
          <p:nvPr/>
        </p:nvSpPr>
        <p:spPr bwMode="auto">
          <a:xfrm>
            <a:off x="5143505" y="4943475"/>
            <a:ext cx="720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1.08X</a:t>
            </a:r>
          </a:p>
        </p:txBody>
      </p:sp>
      <p:sp>
        <p:nvSpPr>
          <p:cNvPr id="2058" name="Text Box 16"/>
          <p:cNvSpPr txBox="1">
            <a:spLocks noChangeArrowheads="1"/>
          </p:cNvSpPr>
          <p:nvPr/>
        </p:nvSpPr>
        <p:spPr bwMode="auto">
          <a:xfrm>
            <a:off x="7429500" y="4429125"/>
            <a:ext cx="704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1.11X</a:t>
            </a:r>
          </a:p>
        </p:txBody>
      </p:sp>
      <p:cxnSp>
        <p:nvCxnSpPr>
          <p:cNvPr id="12" name="Straight Arrow Connector 11"/>
          <p:cNvCxnSpPr>
            <a:cxnSpLocks noChangeShapeType="1"/>
          </p:cNvCxnSpPr>
          <p:nvPr/>
        </p:nvCxnSpPr>
        <p:spPr bwMode="auto">
          <a:xfrm rot="5400000">
            <a:off x="3008313" y="5468938"/>
            <a:ext cx="155575" cy="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rot="5400000">
            <a:off x="5330031" y="5379244"/>
            <a:ext cx="155575" cy="1588"/>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rot="5400000">
            <a:off x="7608888" y="5018088"/>
            <a:ext cx="212725" cy="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Tree>
    <p:custDataLst>
      <p:tags r:id="rId2"/>
    </p:custDataLst>
    <p:extLst>
      <p:ext uri="{BB962C8B-B14F-4D97-AF65-F5344CB8AC3E}">
        <p14:creationId xmlns:p14="http://schemas.microsoft.com/office/powerpoint/2010/main" val="36689805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ppt_y-#ppt_h/2"/>
                                          </p:val>
                                        </p:tav>
                                        <p:tav tm="100000">
                                          <p:val>
                                            <p:strVal val="#ppt_y"/>
                                          </p:val>
                                        </p:tav>
                                      </p:tavLst>
                                    </p:anim>
                                    <p:anim calcmode="lin" valueType="num">
                                      <p:cBhvr>
                                        <p:cTn id="9" dur="500" fill="hold"/>
                                        <p:tgtEl>
                                          <p:spTgt spid="12"/>
                                        </p:tgtEl>
                                        <p:attrNameLst>
                                          <p:attrName>ppt_w</p:attrName>
                                        </p:attrNameLst>
                                      </p:cBhvr>
                                      <p:tavLst>
                                        <p:tav tm="0">
                                          <p:val>
                                            <p:strVal val="#ppt_w"/>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childTnLst>
                                </p:cTn>
                              </p:par>
                              <p:par>
                                <p:cTn id="11" presetID="17" presetClass="entr" presetSubtype="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ppt_h/2"/>
                                          </p:val>
                                        </p:tav>
                                        <p:tav tm="100000">
                                          <p:val>
                                            <p:strVal val="#ppt_y"/>
                                          </p:val>
                                        </p:tav>
                                      </p:tavLst>
                                    </p:anim>
                                    <p:anim calcmode="lin" valueType="num">
                                      <p:cBhvr>
                                        <p:cTn id="15" dur="500" fill="hold"/>
                                        <p:tgtEl>
                                          <p:spTgt spid="18"/>
                                        </p:tgtEl>
                                        <p:attrNameLst>
                                          <p:attrName>ppt_w</p:attrName>
                                        </p:attrNameLst>
                                      </p:cBhvr>
                                      <p:tavLst>
                                        <p:tav tm="0">
                                          <p:val>
                                            <p:strVal val="#ppt_w"/>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childTnLst>
                                </p:cTn>
                              </p:par>
                              <p:par>
                                <p:cTn id="17" presetID="17" presetClass="entr" presetSubtype="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ppt_x</p:attrName>
                                        </p:attrNameLst>
                                      </p:cBhvr>
                                      <p:tavLst>
                                        <p:tav tm="0">
                                          <p:val>
                                            <p:strVal val="#ppt_x"/>
                                          </p:val>
                                        </p:tav>
                                        <p:tav tm="100000">
                                          <p:val>
                                            <p:strVal val="#ppt_x"/>
                                          </p:val>
                                        </p:tav>
                                      </p:tavLst>
                                    </p:anim>
                                    <p:anim calcmode="lin" valueType="num">
                                      <p:cBhvr>
                                        <p:cTn id="20" dur="500" fill="hold"/>
                                        <p:tgtEl>
                                          <p:spTgt spid="20"/>
                                        </p:tgtEl>
                                        <p:attrNameLst>
                                          <p:attrName>ppt_y</p:attrName>
                                        </p:attrNameLst>
                                      </p:cBhvr>
                                      <p:tavLst>
                                        <p:tav tm="0">
                                          <p:val>
                                            <p:strVal val="#ppt_y-#ppt_h/2"/>
                                          </p:val>
                                        </p:tav>
                                        <p:tav tm="100000">
                                          <p:val>
                                            <p:strVal val="#ppt_y"/>
                                          </p:val>
                                        </p:tav>
                                      </p:tavLst>
                                    </p:anim>
                                    <p:anim calcmode="lin" valueType="num">
                                      <p:cBhvr>
                                        <p:cTn id="21" dur="500" fill="hold"/>
                                        <p:tgtEl>
                                          <p:spTgt spid="20"/>
                                        </p:tgtEl>
                                        <p:attrNameLst>
                                          <p:attrName>ppt_w</p:attrName>
                                        </p:attrNameLst>
                                      </p:cBhvr>
                                      <p:tavLst>
                                        <p:tav tm="0">
                                          <p:val>
                                            <p:strVal val="#ppt_w"/>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childTnLst>
                                </p:cTn>
                              </p:par>
                              <p:par>
                                <p:cTn id="23" presetID="1" presetClass="entr" presetSubtype="0" fill="hold" grpId="0" nodeType="withEffect">
                                  <p:stCondLst>
                                    <p:cond delay="0"/>
                                  </p:stCondLst>
                                  <p:childTnLst>
                                    <p:set>
                                      <p:cBhvr>
                                        <p:cTn id="24" dur="1" fill="hold">
                                          <p:stCondLst>
                                            <p:cond delay="0"/>
                                          </p:stCondLst>
                                        </p:cTn>
                                        <p:tgtEl>
                                          <p:spTgt spid="20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7" grpId="0"/>
      <p:bldP spid="205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B7A3C56-B3E3-CF45-849E-C56E000737E1}" type="slidenum">
              <a:rPr lang="en-US">
                <a:solidFill>
                  <a:srgbClr val="000000"/>
                </a:solidFill>
                <a:latin typeface="Garamond" charset="0"/>
              </a:rPr>
              <a:pPr eaLnBrk="1" hangingPunct="1"/>
              <a:t>53</a:t>
            </a:fld>
            <a:endParaRPr lang="en-US">
              <a:solidFill>
                <a:srgbClr val="000000"/>
              </a:solidFill>
              <a:latin typeface="Garamond" charset="0"/>
            </a:endParaRPr>
          </a:p>
        </p:txBody>
      </p:sp>
      <p:sp>
        <p:nvSpPr>
          <p:cNvPr id="3076" name="Rectangle 2"/>
          <p:cNvSpPr>
            <a:spLocks noGrp="1" noChangeArrowheads="1"/>
          </p:cNvSpPr>
          <p:nvPr>
            <p:ph type="title"/>
          </p:nvPr>
        </p:nvSpPr>
        <p:spPr>
          <a:xfrm>
            <a:off x="228605" y="152401"/>
            <a:ext cx="8778875" cy="1066800"/>
          </a:xfrm>
        </p:spPr>
        <p:txBody>
          <a:bodyPr/>
          <a:lstStyle/>
          <a:p>
            <a:pPr eaLnBrk="1" hangingPunct="1"/>
            <a:r>
              <a:rPr lang="en-US" sz="3600">
                <a:latin typeface="Garamond" charset="0"/>
              </a:rPr>
              <a:t>System Performance (Hmean-speedup)</a:t>
            </a:r>
          </a:p>
        </p:txBody>
      </p:sp>
      <p:graphicFrame>
        <p:nvGraphicFramePr>
          <p:cNvPr id="3074" name="Object 2"/>
          <p:cNvGraphicFramePr>
            <a:graphicFrameLocks noGrp="1" noChangeAspect="1"/>
          </p:cNvGraphicFramePr>
          <p:nvPr>
            <p:ph idx="1"/>
          </p:nvPr>
        </p:nvGraphicFramePr>
        <p:xfrm>
          <a:off x="407993" y="1185863"/>
          <a:ext cx="8480425" cy="5245100"/>
        </p:xfrm>
        <a:graphic>
          <a:graphicData uri="http://schemas.openxmlformats.org/presentationml/2006/ole">
            <mc:AlternateContent xmlns:mc="http://schemas.openxmlformats.org/markup-compatibility/2006">
              <mc:Choice xmlns:v="urn:schemas-microsoft-com:vml" Requires="v">
                <p:oleObj spid="_x0000_s690241" name="Chart" r:id="rId4" imgW="8839149" imgH="5467440" progId="Excel.Chart.8">
                  <p:embed/>
                </p:oleObj>
              </mc:Choice>
              <mc:Fallback>
                <p:oleObj name="Chart" r:id="rId4" imgW="8839149" imgH="546744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93" y="1185863"/>
                        <a:ext cx="8480425" cy="5245100"/>
                      </a:xfrm>
                      <a:prstGeom prst="rect">
                        <a:avLst/>
                      </a:prstGeom>
                      <a:extLst>
                        <a:ext uri="{FAA26D3D-D897-4be2-8F04-BA451C77F1D7}">
                          <ma14:placeholderFlag xmlns:ma14="http://schemas.microsoft.com/office/mac/drawingml/2011/main" val="1"/>
                        </a:ext>
                      </a:extLst>
                    </p:spPr>
                  </p:pic>
                </p:oleObj>
              </mc:Fallback>
            </mc:AlternateContent>
          </a:graphicData>
        </a:graphic>
      </p:graphicFrame>
      <p:sp>
        <p:nvSpPr>
          <p:cNvPr id="3077" name="Text Box 5"/>
          <p:cNvSpPr txBox="1">
            <a:spLocks noChangeArrowheads="1"/>
          </p:cNvSpPr>
          <p:nvPr/>
        </p:nvSpPr>
        <p:spPr bwMode="auto">
          <a:xfrm>
            <a:off x="2835275" y="1143001"/>
            <a:ext cx="71902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8.3%</a:t>
            </a:r>
          </a:p>
        </p:txBody>
      </p:sp>
      <p:sp>
        <p:nvSpPr>
          <p:cNvPr id="3078" name="Text Box 6"/>
          <p:cNvSpPr txBox="1">
            <a:spLocks noChangeArrowheads="1"/>
          </p:cNvSpPr>
          <p:nvPr/>
        </p:nvSpPr>
        <p:spPr bwMode="auto">
          <a:xfrm>
            <a:off x="5321300" y="1143001"/>
            <a:ext cx="71902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6.1%</a:t>
            </a:r>
          </a:p>
        </p:txBody>
      </p:sp>
      <p:sp>
        <p:nvSpPr>
          <p:cNvPr id="3079" name="Text Box 7"/>
          <p:cNvSpPr txBox="1">
            <a:spLocks noChangeArrowheads="1"/>
          </p:cNvSpPr>
          <p:nvPr/>
        </p:nvSpPr>
        <p:spPr bwMode="auto">
          <a:xfrm>
            <a:off x="7689850" y="1143001"/>
            <a:ext cx="71902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5.1%</a:t>
            </a:r>
          </a:p>
        </p:txBody>
      </p:sp>
      <p:cxnSp>
        <p:nvCxnSpPr>
          <p:cNvPr id="11" name="Straight Arrow Connector 10"/>
          <p:cNvCxnSpPr>
            <a:cxnSpLocks noChangeShapeType="1"/>
          </p:cNvCxnSpPr>
          <p:nvPr/>
        </p:nvCxnSpPr>
        <p:spPr bwMode="auto">
          <a:xfrm rot="5400000" flipH="1" flipV="1">
            <a:off x="2616999" y="1883574"/>
            <a:ext cx="365125" cy="1587"/>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rot="5400000" flipH="1" flipV="1">
            <a:off x="5040317" y="2011363"/>
            <a:ext cx="320675" cy="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rot="5400000" flipH="1" flipV="1">
            <a:off x="7509669" y="2194719"/>
            <a:ext cx="182562" cy="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940095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ppt_h/2"/>
                                          </p:val>
                                        </p:tav>
                                        <p:tav tm="100000">
                                          <p:val>
                                            <p:strVal val="#ppt_y"/>
                                          </p:val>
                                        </p:tav>
                                      </p:tavLst>
                                    </p:anim>
                                    <p:anim calcmode="lin" valueType="num">
                                      <p:cBhvr>
                                        <p:cTn id="15" dur="500" fill="hold"/>
                                        <p:tgtEl>
                                          <p:spTgt spid="12"/>
                                        </p:tgtEl>
                                        <p:attrNameLst>
                                          <p:attrName>ppt_w</p:attrName>
                                        </p:attrNameLst>
                                      </p:cBhvr>
                                      <p:tavLst>
                                        <p:tav tm="0">
                                          <p:val>
                                            <p:strVal val="#ppt_w"/>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par>
                                <p:cTn id="17" presetID="17"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ppt_x</p:attrName>
                                        </p:attrNameLst>
                                      </p:cBhvr>
                                      <p:tavLst>
                                        <p:tav tm="0">
                                          <p:val>
                                            <p:strVal val="#ppt_x"/>
                                          </p:val>
                                        </p:tav>
                                        <p:tav tm="100000">
                                          <p:val>
                                            <p:strVal val="#ppt_x"/>
                                          </p:val>
                                        </p:tav>
                                      </p:tavLst>
                                    </p:anim>
                                    <p:anim calcmode="lin" valueType="num">
                                      <p:cBhvr>
                                        <p:cTn id="20" dur="500" fill="hold"/>
                                        <p:tgtEl>
                                          <p:spTgt spid="14"/>
                                        </p:tgtEl>
                                        <p:attrNameLst>
                                          <p:attrName>ppt_y</p:attrName>
                                        </p:attrNameLst>
                                      </p:cBhvr>
                                      <p:tavLst>
                                        <p:tav tm="0">
                                          <p:val>
                                            <p:strVal val="#ppt_y+#ppt_h/2"/>
                                          </p:val>
                                        </p:tav>
                                        <p:tav tm="100000">
                                          <p:val>
                                            <p:strVal val="#ppt_y"/>
                                          </p:val>
                                        </p:tav>
                                      </p:tavLst>
                                    </p:anim>
                                    <p:anim calcmode="lin" valueType="num">
                                      <p:cBhvr>
                                        <p:cTn id="21" dur="500" fill="hold"/>
                                        <p:tgtEl>
                                          <p:spTgt spid="14"/>
                                        </p:tgtEl>
                                        <p:attrNameLst>
                                          <p:attrName>ppt_w</p:attrName>
                                        </p:attrNameLst>
                                      </p:cBhvr>
                                      <p:tavLst>
                                        <p:tav tm="0">
                                          <p:val>
                                            <p:strVal val="#ppt_w"/>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par>
                                <p:cTn id="23" presetID="1" presetClass="entr" presetSubtype="0" fill="hold" grpId="0" nodeType="withEffect">
                                  <p:stCondLst>
                                    <p:cond delay="0"/>
                                  </p:stCondLst>
                                  <p:childTnLst>
                                    <p:set>
                                      <p:cBhvr>
                                        <p:cTn id="24" dur="1" fill="hold">
                                          <p:stCondLst>
                                            <p:cond delay="0"/>
                                          </p:stCondLst>
                                        </p:cTn>
                                        <p:tgtEl>
                                          <p:spTgt spid="30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P spid="307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PAR-BS Pros and Cons</a:t>
            </a:r>
            <a:endParaRPr lang="en-US" dirty="0"/>
          </a:p>
        </p:txBody>
      </p:sp>
      <p:sp>
        <p:nvSpPr>
          <p:cNvPr id="3" name="Content Placeholder 2"/>
          <p:cNvSpPr>
            <a:spLocks noGrp="1"/>
          </p:cNvSpPr>
          <p:nvPr>
            <p:ph idx="1"/>
          </p:nvPr>
        </p:nvSpPr>
        <p:spPr/>
        <p:txBody>
          <a:bodyPr/>
          <a:lstStyle/>
          <a:p>
            <a:r>
              <a:rPr lang="en-US" dirty="0" smtClean="0"/>
              <a:t>Upsides: </a:t>
            </a:r>
          </a:p>
          <a:p>
            <a:pPr lvl="1"/>
            <a:r>
              <a:rPr lang="en-US" dirty="0" smtClean="0"/>
              <a:t>First work to identify the notion of bank parallelism destruction across multiple threads</a:t>
            </a:r>
          </a:p>
          <a:p>
            <a:pPr lvl="1"/>
            <a:r>
              <a:rPr lang="en-US" dirty="0" smtClean="0"/>
              <a:t>Simple mechanism</a:t>
            </a:r>
          </a:p>
          <a:p>
            <a:endParaRPr lang="en-US" dirty="0" smtClean="0"/>
          </a:p>
          <a:p>
            <a:r>
              <a:rPr lang="en-US" dirty="0" smtClean="0"/>
              <a:t>Downsides:</a:t>
            </a:r>
          </a:p>
          <a:p>
            <a:pPr lvl="1"/>
            <a:r>
              <a:rPr lang="en-US" dirty="0" smtClean="0"/>
              <a:t>Implementation in multiple controllers needs coordination for best performance </a:t>
            </a:r>
            <a:r>
              <a:rPr lang="en-US" dirty="0" smtClean="0">
                <a:sym typeface="Wingdings"/>
              </a:rPr>
              <a:t> too frequent coordination since batching is done frequently</a:t>
            </a:r>
          </a:p>
          <a:p>
            <a:pPr lvl="1"/>
            <a:r>
              <a:rPr lang="en-US" dirty="0" smtClean="0">
                <a:sym typeface="Wingdings"/>
              </a:rPr>
              <a:t>Does not always prioritize the latency-sensitive applications</a:t>
            </a: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54</a:t>
            </a:fld>
            <a:endParaRPr lang="en-US"/>
          </a:p>
        </p:txBody>
      </p:sp>
    </p:spTree>
    <p:extLst>
      <p:ext uri="{BB962C8B-B14F-4D97-AF65-F5344CB8AC3E}">
        <p14:creationId xmlns:p14="http://schemas.microsoft.com/office/powerpoint/2010/main" val="23566992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28805"/>
            <a:ext cx="8428037" cy="822325"/>
          </a:xfrm>
        </p:spPr>
        <p:txBody>
          <a:bodyPr/>
          <a:lstStyle/>
          <a:p>
            <a:pPr algn="ctr" eaLnBrk="1" hangingPunct="1"/>
            <a:r>
              <a:rPr lang="en-US" sz="4000" dirty="0">
                <a:latin typeface="Garamond" charset="0"/>
              </a:rPr>
              <a:t>ATLAS Memory Scheduler</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86984" y="4293096"/>
            <a:ext cx="8949742" cy="1498967"/>
          </a:xfrm>
          <a:prstGeom prst="rect">
            <a:avLst/>
          </a:prstGeom>
          <a:noFill/>
        </p:spPr>
        <p:txBody>
          <a:bodyPr wrap="none" lIns="91416" tIns="45709" rIns="91416" bIns="45709" rtlCol="0">
            <a:spAutoFit/>
          </a:bodyPr>
          <a:lstStyle/>
          <a:p>
            <a:pPr algn="ctr"/>
            <a:r>
              <a:rPr lang="en-US" dirty="0" err="1"/>
              <a:t>Yoongu</a:t>
            </a:r>
            <a:r>
              <a:rPr lang="en-US" dirty="0"/>
              <a:t> Kim, </a:t>
            </a:r>
            <a:r>
              <a:rPr lang="en-US" dirty="0" err="1"/>
              <a:t>Dongsu</a:t>
            </a:r>
            <a:r>
              <a:rPr lang="en-US" dirty="0"/>
              <a:t> Han, </a:t>
            </a:r>
            <a:r>
              <a:rPr lang="en-US" u="sng" dirty="0"/>
              <a:t>Onur Mutlu</a:t>
            </a:r>
            <a:r>
              <a:rPr lang="en-US" dirty="0"/>
              <a:t>, and </a:t>
            </a:r>
            <a:r>
              <a:rPr lang="en-US" dirty="0" err="1"/>
              <a:t>Mor</a:t>
            </a:r>
            <a:r>
              <a:rPr lang="en-US" dirty="0"/>
              <a:t> </a:t>
            </a:r>
            <a:r>
              <a:rPr lang="en-US" dirty="0" err="1"/>
              <a:t>Harchol-Balter</a:t>
            </a:r>
            <a:r>
              <a:rPr lang="en-US" dirty="0"/>
              <a:t>,</a:t>
            </a:r>
            <a:br>
              <a:rPr lang="en-US" dirty="0"/>
            </a:br>
            <a:r>
              <a:rPr lang="en-US" b="1" dirty="0">
                <a:hlinkClick r:id="rId3"/>
              </a:rPr>
              <a:t>"ATLAS: A Scalable and High-Performance </a:t>
            </a:r>
            <a:endParaRPr lang="en-US" b="1" dirty="0" smtClean="0">
              <a:hlinkClick r:id="rId3"/>
            </a:endParaRPr>
          </a:p>
          <a:p>
            <a:pPr algn="ctr"/>
            <a:r>
              <a:rPr lang="en-US" b="1" dirty="0" smtClean="0">
                <a:hlinkClick r:id="rId3"/>
              </a:rPr>
              <a:t>Scheduling </a:t>
            </a:r>
            <a:r>
              <a:rPr lang="en-US" b="1" dirty="0">
                <a:hlinkClick r:id="rId3"/>
              </a:rPr>
              <a:t>Algorithm for Multiple Memory Controllers"</a:t>
            </a:r>
            <a:r>
              <a:rPr lang="en-US" dirty="0"/>
              <a:t> </a:t>
            </a:r>
            <a:br>
              <a:rPr lang="en-US" dirty="0"/>
            </a:br>
            <a:r>
              <a:rPr lang="en-US" i="1" dirty="0" smtClean="0">
                <a:hlinkClick r:id="rId4"/>
              </a:rPr>
              <a:t>16th </a:t>
            </a:r>
            <a:r>
              <a:rPr lang="en-US" i="1" dirty="0">
                <a:hlinkClick r:id="rId4"/>
              </a:rPr>
              <a:t>International Symposium on High-Performance Computer Architecture</a:t>
            </a:r>
            <a:r>
              <a:rPr lang="en-US" i="1" dirty="0"/>
              <a:t> (</a:t>
            </a:r>
            <a:r>
              <a:rPr lang="en-US" b="1" i="1" dirty="0"/>
              <a:t>HPCA</a:t>
            </a:r>
            <a:r>
              <a:rPr lang="en-US" i="1" dirty="0"/>
              <a:t>)</a:t>
            </a:r>
            <a:r>
              <a:rPr lang="en-US" dirty="0"/>
              <a:t>, </a:t>
            </a:r>
            <a:endParaRPr lang="en-US" dirty="0" smtClean="0"/>
          </a:p>
          <a:p>
            <a:pPr algn="ctr"/>
            <a:r>
              <a:rPr lang="en-US" dirty="0" smtClean="0"/>
              <a:t>Bangalore</a:t>
            </a:r>
            <a:r>
              <a:rPr lang="en-US" dirty="0"/>
              <a:t>, India, January 2010. </a:t>
            </a:r>
            <a:r>
              <a:rPr lang="en-US" dirty="0">
                <a:hlinkClick r:id="rId5"/>
              </a:rPr>
              <a:t>Slides (pptx)</a:t>
            </a:r>
            <a:r>
              <a:rPr lang="en-US" dirty="0"/>
              <a:t> </a:t>
            </a:r>
          </a:p>
        </p:txBody>
      </p:sp>
      <p:sp>
        <p:nvSpPr>
          <p:cNvPr id="5" name="TextBox 4"/>
          <p:cNvSpPr txBox="1"/>
          <p:nvPr/>
        </p:nvSpPr>
        <p:spPr>
          <a:xfrm>
            <a:off x="6516220" y="6381328"/>
            <a:ext cx="2547089" cy="373659"/>
          </a:xfrm>
          <a:prstGeom prst="rect">
            <a:avLst/>
          </a:prstGeom>
          <a:noFill/>
        </p:spPr>
        <p:txBody>
          <a:bodyPr wrap="none" lIns="91416" tIns="45709" rIns="91416" bIns="45709" rtlCol="0">
            <a:spAutoFit/>
          </a:bodyPr>
          <a:lstStyle/>
          <a:p>
            <a:r>
              <a:rPr lang="en-US" dirty="0" smtClean="0">
                <a:hlinkClick r:id="rId6" action="ppaction://hlinkpres?slideindex=1&amp;slidetitle="/>
              </a:rPr>
              <a:t>ATLAS HPCA 2010 Talk</a:t>
            </a:r>
            <a:endParaRPr lang="en-US" dirty="0"/>
          </a:p>
        </p:txBody>
      </p:sp>
    </p:spTree>
    <p:extLst>
      <p:ext uri="{BB962C8B-B14F-4D97-AF65-F5344CB8AC3E}">
        <p14:creationId xmlns:p14="http://schemas.microsoft.com/office/powerpoint/2010/main" val="16059570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Rethinking Memory Scheduling</a:t>
            </a:r>
            <a:endParaRPr lang="en-US"/>
          </a:p>
        </p:txBody>
      </p:sp>
      <p:sp>
        <p:nvSpPr>
          <p:cNvPr id="3" name="Content Placeholder 2"/>
          <p:cNvSpPr>
            <a:spLocks noGrp="1"/>
          </p:cNvSpPr>
          <p:nvPr>
            <p:ph idx="1"/>
          </p:nvPr>
        </p:nvSpPr>
        <p:spPr>
          <a:xfrm>
            <a:off x="228600" y="1071547"/>
            <a:ext cx="8610600" cy="4876800"/>
          </a:xfrm>
        </p:spPr>
        <p:txBody>
          <a:bodyPr/>
          <a:lstStyle/>
          <a:p>
            <a:pPr>
              <a:buNone/>
            </a:pPr>
            <a:r>
              <a:rPr lang="en-US" smtClean="0"/>
              <a:t>A thread alternates between two states (episodes)</a:t>
            </a:r>
          </a:p>
          <a:p>
            <a:pPr marL="457082" lvl="1" indent="-174580">
              <a:buClr>
                <a:schemeClr val="tx1"/>
              </a:buClr>
              <a:buSzPct val="100000"/>
              <a:buFont typeface="Wingdings" pitchFamily="2" charset="2"/>
              <a:buChar char="§"/>
            </a:pPr>
            <a:r>
              <a:rPr lang="en-US" sz="2000" b="1"/>
              <a:t>Compute episode</a:t>
            </a:r>
            <a:r>
              <a:rPr lang="en-US" sz="2000"/>
              <a:t>: </a:t>
            </a:r>
            <a:r>
              <a:rPr lang="en-US" sz="1900"/>
              <a:t>Zero outstanding memory requests </a:t>
            </a:r>
            <a:r>
              <a:rPr lang="en-US" sz="1900">
                <a:sym typeface="Wingdings" pitchFamily="2" charset="2"/>
              </a:rPr>
              <a:t> </a:t>
            </a:r>
            <a:r>
              <a:rPr lang="en-US" sz="1900" b="1">
                <a:solidFill>
                  <a:srgbClr val="FF0000"/>
                </a:solidFill>
                <a:sym typeface="Wingdings" pitchFamily="2" charset="2"/>
              </a:rPr>
              <a:t>High IPC</a:t>
            </a:r>
            <a:endParaRPr lang="en-US" sz="1900"/>
          </a:p>
          <a:p>
            <a:pPr marL="457082" lvl="1" indent="-174580">
              <a:buClr>
                <a:schemeClr val="tx1"/>
              </a:buClr>
              <a:buSzPct val="100000"/>
              <a:buFont typeface="Wingdings" pitchFamily="2" charset="2"/>
              <a:buChar char="§"/>
            </a:pPr>
            <a:r>
              <a:rPr lang="en-US" sz="2000" b="1"/>
              <a:t>Memory episode</a:t>
            </a:r>
            <a:r>
              <a:rPr lang="en-US" sz="1800"/>
              <a:t>: </a:t>
            </a:r>
            <a:r>
              <a:rPr lang="en-US" sz="1900"/>
              <a:t>Non-zero outstanding memory requests </a:t>
            </a:r>
            <a:r>
              <a:rPr lang="en-US" sz="1900">
                <a:sym typeface="Wingdings" pitchFamily="2" charset="2"/>
              </a:rPr>
              <a:t> </a:t>
            </a:r>
            <a:r>
              <a:rPr lang="en-US" sz="1900" b="1">
                <a:solidFill>
                  <a:srgbClr val="FF0000"/>
                </a:solidFill>
                <a:sym typeface="Wingdings" pitchFamily="2" charset="2"/>
              </a:rPr>
              <a:t>Low IPC</a:t>
            </a:r>
            <a:endParaRPr lang="en-US" sz="1900"/>
          </a:p>
        </p:txBody>
      </p:sp>
      <p:sp>
        <p:nvSpPr>
          <p:cNvPr id="6" name="Slide Number Placeholder 5"/>
          <p:cNvSpPr>
            <a:spLocks noGrp="1"/>
          </p:cNvSpPr>
          <p:nvPr>
            <p:ph type="sldNum" sz="quarter" idx="11"/>
          </p:nvPr>
        </p:nvSpPr>
        <p:spPr/>
        <p:txBody>
          <a:bodyPr/>
          <a:lstStyle/>
          <a:p>
            <a:fld id="{4C76AC29-6A0F-4B9E-B956-3C9EFFA38962}" type="slidenum">
              <a:rPr lang="en-US" smtClean="0">
                <a:solidFill>
                  <a:srgbClr val="000000"/>
                </a:solidFill>
              </a:rPr>
              <a:pPr/>
              <a:t>56</a:t>
            </a:fld>
            <a:endParaRPr lang="en-US">
              <a:solidFill>
                <a:srgbClr val="000000"/>
              </a:solidFill>
            </a:endParaRPr>
          </a:p>
        </p:txBody>
      </p:sp>
      <p:sp>
        <p:nvSpPr>
          <p:cNvPr id="5" name="Rectangle 4"/>
          <p:cNvSpPr/>
          <p:nvPr/>
        </p:nvSpPr>
        <p:spPr>
          <a:xfrm>
            <a:off x="642910" y="5429264"/>
            <a:ext cx="7858180" cy="642942"/>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algn="ctr" defTabSz="914165"/>
            <a:r>
              <a:rPr lang="en-US" sz="2400" b="1" u="sng">
                <a:solidFill>
                  <a:srgbClr val="000000"/>
                </a:solidFill>
                <a:latin typeface="Tahoma"/>
              </a:rPr>
              <a:t>Goal</a:t>
            </a:r>
            <a:r>
              <a:rPr lang="en-US" sz="2400">
                <a:solidFill>
                  <a:srgbClr val="000000"/>
                </a:solidFill>
                <a:latin typeface="Tahoma"/>
              </a:rPr>
              <a:t>: Minimize </a:t>
            </a:r>
            <a:r>
              <a:rPr lang="en-US" sz="2400" dirty="0">
                <a:solidFill>
                  <a:srgbClr val="000000"/>
                </a:solidFill>
                <a:latin typeface="Tahoma"/>
              </a:rPr>
              <a:t>time spent in </a:t>
            </a:r>
            <a:r>
              <a:rPr lang="en-US" sz="2400">
                <a:solidFill>
                  <a:srgbClr val="000000"/>
                </a:solidFill>
                <a:latin typeface="Tahoma"/>
              </a:rPr>
              <a:t>memory episodes</a:t>
            </a:r>
            <a:endParaRPr lang="en-US" sz="2400" dirty="0">
              <a:solidFill>
                <a:srgbClr val="000000"/>
              </a:solidFill>
              <a:latin typeface="Tahoma"/>
            </a:endParaRPr>
          </a:p>
        </p:txBody>
      </p:sp>
      <p:grpSp>
        <p:nvGrpSpPr>
          <p:cNvPr id="67" name="Group 66"/>
          <p:cNvGrpSpPr/>
          <p:nvPr/>
        </p:nvGrpSpPr>
        <p:grpSpPr>
          <a:xfrm>
            <a:off x="571476" y="2500305"/>
            <a:ext cx="7858179" cy="2500331"/>
            <a:chOff x="357159" y="2357428"/>
            <a:chExt cx="7858179" cy="2500332"/>
          </a:xfrm>
        </p:grpSpPr>
        <p:cxnSp>
          <p:nvCxnSpPr>
            <p:cNvPr id="12" name="Straight Arrow Connector 11"/>
            <p:cNvCxnSpPr/>
            <p:nvPr/>
          </p:nvCxnSpPr>
          <p:spPr>
            <a:xfrm rot="16200000" flipV="1">
              <a:off x="428599" y="3428999"/>
              <a:ext cx="1571634" cy="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1461841" y="4074325"/>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1708211" y="3793808"/>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1952944" y="3513914"/>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2374798" y="3486546"/>
              <a:ext cx="223915"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2690417" y="3457934"/>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2986501" y="3178041"/>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3280396" y="3178041"/>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3477056" y="3457934"/>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3694891" y="3765819"/>
              <a:ext cx="335874"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3969798" y="4073703"/>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01787" y="3934301"/>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47612" y="3653162"/>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093437" y="3373269"/>
              <a:ext cx="393319"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86757" y="3598429"/>
              <a:ext cx="344155"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30910" y="3318534"/>
              <a:ext cx="294989"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5901" y="3038640"/>
              <a:ext cx="294989"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20889" y="3317291"/>
              <a:ext cx="196660"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17549" y="3598429"/>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863375" y="3934301"/>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6217706" y="4075303"/>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6451376" y="3794786"/>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357652" y="3935279"/>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578076" y="3654426"/>
              <a:ext cx="33867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6773058" y="3797912"/>
              <a:ext cx="261991"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7003275" y="4081009"/>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896852" y="3941607"/>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16200000">
              <a:off x="-396187" y="3110774"/>
              <a:ext cx="2214577" cy="707886"/>
            </a:xfrm>
            <a:prstGeom prst="rect">
              <a:avLst/>
            </a:prstGeom>
            <a:noFill/>
          </p:spPr>
          <p:txBody>
            <a:bodyPr wrap="square" rtlCol="0">
              <a:spAutoFit/>
            </a:bodyPr>
            <a:lstStyle/>
            <a:p>
              <a:pPr algn="ctr" defTabSz="914165"/>
              <a:r>
                <a:rPr lang="en-US" sz="2000">
                  <a:solidFill>
                    <a:srgbClr val="000000"/>
                  </a:solidFill>
                  <a:latin typeface="Tahoma"/>
                </a:rPr>
                <a:t>Outstanding memory requests</a:t>
              </a:r>
            </a:p>
          </p:txBody>
        </p:sp>
        <p:sp>
          <p:nvSpPr>
            <p:cNvPr id="47" name="TextBox 46"/>
            <p:cNvSpPr txBox="1"/>
            <p:nvPr/>
          </p:nvSpPr>
          <p:spPr>
            <a:xfrm>
              <a:off x="7429520" y="4029022"/>
              <a:ext cx="785818" cy="400110"/>
            </a:xfrm>
            <a:prstGeom prst="rect">
              <a:avLst/>
            </a:prstGeom>
            <a:noFill/>
          </p:spPr>
          <p:txBody>
            <a:bodyPr wrap="square" rtlCol="0">
              <a:spAutoFit/>
            </a:bodyPr>
            <a:lstStyle/>
            <a:p>
              <a:pPr algn="ctr" defTabSz="914165"/>
              <a:r>
                <a:rPr lang="en-US" sz="2000">
                  <a:solidFill>
                    <a:srgbClr val="000000"/>
                  </a:solidFill>
                  <a:latin typeface="Tahoma"/>
                </a:rPr>
                <a:t>Time</a:t>
              </a:r>
            </a:p>
          </p:txBody>
        </p:sp>
        <p:cxnSp>
          <p:nvCxnSpPr>
            <p:cNvPr id="55" name="Straight Arrow Connector 54"/>
            <p:cNvCxnSpPr>
              <a:endCxn id="47" idx="1"/>
            </p:cNvCxnSpPr>
            <p:nvPr/>
          </p:nvCxnSpPr>
          <p:spPr>
            <a:xfrm>
              <a:off x="1214414" y="4224347"/>
              <a:ext cx="6215106" cy="47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1571604" y="4429132"/>
              <a:ext cx="2571768" cy="428628"/>
            </a:xfrm>
            <a:prstGeom prst="round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b="1" smtClean="0">
                  <a:solidFill>
                    <a:srgbClr val="000000"/>
                  </a:solidFill>
                  <a:latin typeface="Tahoma"/>
                </a:rPr>
                <a:t>Memory episode</a:t>
              </a:r>
              <a:endParaRPr lang="en-US" b="1">
                <a:solidFill>
                  <a:srgbClr val="000000"/>
                </a:solidFill>
                <a:latin typeface="Tahoma"/>
              </a:endParaRPr>
            </a:p>
          </p:txBody>
        </p:sp>
        <p:sp>
          <p:nvSpPr>
            <p:cNvPr id="62" name="Rounded Rectangle 61"/>
            <p:cNvSpPr/>
            <p:nvPr/>
          </p:nvSpPr>
          <p:spPr>
            <a:xfrm>
              <a:off x="4143372" y="4429132"/>
              <a:ext cx="2214578" cy="42862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b="1" smtClean="0">
                  <a:solidFill>
                    <a:srgbClr val="000000"/>
                  </a:solidFill>
                  <a:latin typeface="Tahoma"/>
                </a:rPr>
                <a:t>Compute episode</a:t>
              </a:r>
              <a:endParaRPr lang="en-US" b="1">
                <a:solidFill>
                  <a:srgbClr val="000000"/>
                </a:solidFill>
                <a:latin typeface="Tahoma"/>
              </a:endParaRPr>
            </a:p>
          </p:txBody>
        </p:sp>
        <p:sp>
          <p:nvSpPr>
            <p:cNvPr id="65" name="Rounded Rectangle 64"/>
            <p:cNvSpPr/>
            <p:nvPr/>
          </p:nvSpPr>
          <p:spPr>
            <a:xfrm>
              <a:off x="6357950" y="4429132"/>
              <a:ext cx="785818" cy="428628"/>
            </a:xfrm>
            <a:prstGeom prst="round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b="1">
                <a:solidFill>
                  <a:srgbClr val="000000"/>
                </a:solidFill>
                <a:latin typeface="Tahoma"/>
              </a:endParaRPr>
            </a:p>
          </p:txBody>
        </p:sp>
        <p:sp>
          <p:nvSpPr>
            <p:cNvPr id="66" name="Rounded Rectangle 65"/>
            <p:cNvSpPr/>
            <p:nvPr/>
          </p:nvSpPr>
          <p:spPr>
            <a:xfrm>
              <a:off x="1223938" y="4429132"/>
              <a:ext cx="347666" cy="42862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b="1">
                <a:solidFill>
                  <a:srgbClr val="000000"/>
                </a:solidFill>
                <a:latin typeface="Tahoma"/>
              </a:endParaRPr>
            </a:p>
          </p:txBody>
        </p:sp>
      </p:grpSp>
    </p:spTree>
    <p:extLst>
      <p:ext uri="{BB962C8B-B14F-4D97-AF65-F5344CB8AC3E}">
        <p14:creationId xmlns:p14="http://schemas.microsoft.com/office/powerpoint/2010/main" val="2959018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1143000"/>
          </a:xfrm>
        </p:spPr>
        <p:txBody>
          <a:bodyPr>
            <a:normAutofit/>
          </a:bodyPr>
          <a:lstStyle/>
          <a:p>
            <a:pPr algn="ctr"/>
            <a:r>
              <a:rPr lang="en-US" dirty="0" smtClean="0"/>
              <a:t>How </a:t>
            </a:r>
            <a:r>
              <a:rPr lang="en-US" smtClean="0"/>
              <a:t>to Minimize Memory Episode Time</a:t>
            </a:r>
            <a:endParaRPr lang="en-US" dirty="0"/>
          </a:p>
        </p:txBody>
      </p:sp>
      <p:sp>
        <p:nvSpPr>
          <p:cNvPr id="5" name="Content Placeholder 2"/>
          <p:cNvSpPr>
            <a:spLocks noGrp="1"/>
          </p:cNvSpPr>
          <p:nvPr>
            <p:ph idx="1"/>
          </p:nvPr>
        </p:nvSpPr>
        <p:spPr>
          <a:xfrm>
            <a:off x="1285852" y="1785926"/>
            <a:ext cx="7858180" cy="1428760"/>
          </a:xfrm>
        </p:spPr>
        <p:txBody>
          <a:bodyPr>
            <a:noAutofit/>
          </a:bodyPr>
          <a:lstStyle/>
          <a:p>
            <a:pPr marL="0" indent="0">
              <a:buClr>
                <a:schemeClr val="tx1"/>
              </a:buClr>
              <a:buSzPct val="100000"/>
              <a:buFont typeface="Wingdings" pitchFamily="2" charset="2"/>
              <a:buChar char="§"/>
            </a:pPr>
            <a:r>
              <a:rPr lang="en-US" sz="2000" dirty="0"/>
              <a:t>  Minimizes time spent in memory episodes across </a:t>
            </a:r>
            <a:r>
              <a:rPr lang="en-US" sz="2000"/>
              <a:t>all threads</a:t>
            </a:r>
            <a:endParaRPr lang="en-US" sz="2000" dirty="0"/>
          </a:p>
          <a:p>
            <a:pPr marL="0" indent="0">
              <a:buClr>
                <a:schemeClr val="tx1"/>
              </a:buClr>
              <a:buSzPct val="100000"/>
              <a:buFont typeface="Wingdings" pitchFamily="2" charset="2"/>
              <a:buChar char="§"/>
            </a:pPr>
            <a:r>
              <a:rPr lang="en-US" sz="2000" dirty="0"/>
              <a:t>  Supported by </a:t>
            </a:r>
            <a:r>
              <a:rPr lang="en-US" sz="2000" err="1"/>
              <a:t>queueing</a:t>
            </a:r>
            <a:r>
              <a:rPr lang="en-US" sz="2000"/>
              <a:t> theory:</a:t>
            </a:r>
          </a:p>
          <a:p>
            <a:pPr marL="326942" lvl="1" indent="0">
              <a:buClr>
                <a:schemeClr val="tx1"/>
              </a:buClr>
              <a:buSzPct val="100000"/>
              <a:buFont typeface="Wingdings" pitchFamily="2" charset="2"/>
              <a:buChar char="§"/>
            </a:pPr>
            <a:r>
              <a:rPr lang="en-US" sz="2000">
                <a:solidFill>
                  <a:srgbClr val="FF0000"/>
                </a:solidFill>
              </a:rPr>
              <a:t> Shortest-Remaining-Processing-Time</a:t>
            </a:r>
            <a:r>
              <a:rPr lang="en-US" sz="2000"/>
              <a:t> scheduling is optimal in single-server queue</a:t>
            </a:r>
            <a:endParaRPr lang="en-US" sz="2000" dirty="0"/>
          </a:p>
        </p:txBody>
      </p:sp>
      <p:sp>
        <p:nvSpPr>
          <p:cNvPr id="4" name="Rectangle 3"/>
          <p:cNvSpPr/>
          <p:nvPr/>
        </p:nvSpPr>
        <p:spPr>
          <a:xfrm>
            <a:off x="428596" y="3429000"/>
            <a:ext cx="8215370" cy="500066"/>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algn="ctr" defTabSz="914165"/>
            <a:r>
              <a:rPr lang="en-US" sz="2000">
                <a:solidFill>
                  <a:srgbClr val="000000"/>
                </a:solidFill>
                <a:latin typeface="Tahoma"/>
              </a:rPr>
              <a:t>Remaining length of a memory episode?</a:t>
            </a:r>
          </a:p>
        </p:txBody>
      </p:sp>
      <p:pic>
        <p:nvPicPr>
          <p:cNvPr id="12" name="Picture 11" descr="light_bulb.png"/>
          <p:cNvPicPr>
            <a:picLocks noChangeAspect="1"/>
          </p:cNvPicPr>
          <p:nvPr/>
        </p:nvPicPr>
        <p:blipFill>
          <a:blip r:embed="rId3" cstate="print"/>
          <a:stretch>
            <a:fillRect/>
          </a:stretch>
        </p:blipFill>
        <p:spPr>
          <a:xfrm>
            <a:off x="357159" y="857232"/>
            <a:ext cx="928693" cy="931820"/>
          </a:xfrm>
          <a:prstGeom prst="rect">
            <a:avLst/>
          </a:prstGeom>
        </p:spPr>
      </p:pic>
      <p:sp>
        <p:nvSpPr>
          <p:cNvPr id="13" name="Rectangle 12"/>
          <p:cNvSpPr/>
          <p:nvPr/>
        </p:nvSpPr>
        <p:spPr>
          <a:xfrm>
            <a:off x="1357291" y="1071547"/>
            <a:ext cx="7286676" cy="500066"/>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defTabSz="914165"/>
            <a:r>
              <a:rPr lang="en-US" sz="2000">
                <a:solidFill>
                  <a:srgbClr val="000000"/>
                </a:solidFill>
                <a:latin typeface="Tahoma"/>
              </a:rPr>
              <a:t> Prioritize thread whose memory episode will end the soonest </a:t>
            </a:r>
          </a:p>
        </p:txBody>
      </p:sp>
      <p:grpSp>
        <p:nvGrpSpPr>
          <p:cNvPr id="128" name="Group 127"/>
          <p:cNvGrpSpPr/>
          <p:nvPr/>
        </p:nvGrpSpPr>
        <p:grpSpPr>
          <a:xfrm>
            <a:off x="1142977" y="4071942"/>
            <a:ext cx="6854658" cy="2286016"/>
            <a:chOff x="1142977" y="4071942"/>
            <a:chExt cx="6854658" cy="2286016"/>
          </a:xfrm>
        </p:grpSpPr>
        <p:sp>
          <p:nvSpPr>
            <p:cNvPr id="91" name="TextBox 90"/>
            <p:cNvSpPr txBox="1"/>
            <p:nvPr/>
          </p:nvSpPr>
          <p:spPr>
            <a:xfrm>
              <a:off x="7215207" y="5857892"/>
              <a:ext cx="782428" cy="400110"/>
            </a:xfrm>
            <a:prstGeom prst="rect">
              <a:avLst/>
            </a:prstGeom>
            <a:noFill/>
          </p:spPr>
          <p:txBody>
            <a:bodyPr wrap="square" rtlCol="0">
              <a:spAutoFit/>
            </a:bodyPr>
            <a:lstStyle/>
            <a:p>
              <a:pPr algn="ctr" defTabSz="914165"/>
              <a:r>
                <a:rPr lang="en-US" sz="2000">
                  <a:solidFill>
                    <a:srgbClr val="000000"/>
                  </a:solidFill>
                  <a:latin typeface="Tahoma"/>
                </a:rPr>
                <a:t>Time</a:t>
              </a:r>
            </a:p>
          </p:txBody>
        </p:sp>
        <p:cxnSp>
          <p:nvCxnSpPr>
            <p:cNvPr id="92" name="Straight Arrow Connector 91"/>
            <p:cNvCxnSpPr/>
            <p:nvPr/>
          </p:nvCxnSpPr>
          <p:spPr>
            <a:xfrm rot="5400000" flipH="1" flipV="1">
              <a:off x="1002697" y="5143512"/>
              <a:ext cx="1858182" cy="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932185" y="6072206"/>
              <a:ext cx="528641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flipH="1" flipV="1">
              <a:off x="2325094" y="5893611"/>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95" name="Straight Connector 94"/>
            <p:cNvCxnSpPr/>
            <p:nvPr/>
          </p:nvCxnSpPr>
          <p:spPr>
            <a:xfrm rot="5400000" flipH="1" flipV="1">
              <a:off x="2683078" y="5535627"/>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96" name="Straight Connector 95"/>
            <p:cNvCxnSpPr/>
            <p:nvPr/>
          </p:nvCxnSpPr>
          <p:spPr>
            <a:xfrm rot="5400000" flipH="1" flipV="1">
              <a:off x="3038680" y="5178437"/>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97" name="Straight Connector 96"/>
            <p:cNvCxnSpPr/>
            <p:nvPr/>
          </p:nvCxnSpPr>
          <p:spPr>
            <a:xfrm rot="5400000" flipH="1" flipV="1">
              <a:off x="3611772" y="5179231"/>
              <a:ext cx="356396" cy="794"/>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04" name="Straight Connector 103"/>
            <p:cNvCxnSpPr/>
            <p:nvPr/>
          </p:nvCxnSpPr>
          <p:spPr>
            <a:xfrm>
              <a:off x="2503689" y="5715016"/>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05" name="Straight Connector 104"/>
            <p:cNvCxnSpPr/>
            <p:nvPr/>
          </p:nvCxnSpPr>
          <p:spPr>
            <a:xfrm>
              <a:off x="2860879" y="5356238"/>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06" name="Straight Connector 105"/>
            <p:cNvCxnSpPr/>
            <p:nvPr/>
          </p:nvCxnSpPr>
          <p:spPr>
            <a:xfrm>
              <a:off x="3218069" y="4999048"/>
              <a:ext cx="571504"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07" name="Straight Connector 106"/>
            <p:cNvCxnSpPr/>
            <p:nvPr/>
          </p:nvCxnSpPr>
          <p:spPr>
            <a:xfrm>
              <a:off x="3789573" y="5356238"/>
              <a:ext cx="278972" cy="1588"/>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113" name="TextBox 112"/>
            <p:cNvSpPr txBox="1"/>
            <p:nvPr/>
          </p:nvSpPr>
          <p:spPr>
            <a:xfrm rot="16200000">
              <a:off x="430293" y="4784626"/>
              <a:ext cx="2071699" cy="646331"/>
            </a:xfrm>
            <a:prstGeom prst="rect">
              <a:avLst/>
            </a:prstGeom>
            <a:noFill/>
          </p:spPr>
          <p:txBody>
            <a:bodyPr wrap="square" rtlCol="0">
              <a:spAutoFit/>
            </a:bodyPr>
            <a:lstStyle/>
            <a:p>
              <a:pPr algn="ctr" defTabSz="914165"/>
              <a:r>
                <a:rPr lang="en-US" smtClean="0">
                  <a:solidFill>
                    <a:srgbClr val="000000"/>
                  </a:solidFill>
                  <a:latin typeface="Tahoma"/>
                </a:rPr>
                <a:t>Outstanding </a:t>
              </a:r>
            </a:p>
            <a:p>
              <a:pPr algn="ctr" defTabSz="914165"/>
              <a:r>
                <a:rPr lang="en-US" smtClean="0">
                  <a:solidFill>
                    <a:srgbClr val="000000"/>
                  </a:solidFill>
                  <a:latin typeface="Tahoma"/>
                </a:rPr>
                <a:t>memory requests</a:t>
              </a:r>
              <a:endParaRPr lang="en-US">
                <a:solidFill>
                  <a:srgbClr val="000000"/>
                </a:solidFill>
                <a:latin typeface="Tahoma"/>
              </a:endParaRPr>
            </a:p>
          </p:txBody>
        </p:sp>
        <p:cxnSp>
          <p:nvCxnSpPr>
            <p:cNvPr id="120" name="Straight Connector 119"/>
            <p:cNvCxnSpPr/>
            <p:nvPr/>
          </p:nvCxnSpPr>
          <p:spPr>
            <a:xfrm rot="5400000">
              <a:off x="2962050" y="5249875"/>
              <a:ext cx="221457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4068545" y="5357826"/>
              <a:ext cx="3143272"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211421" y="4857760"/>
              <a:ext cx="2643206" cy="430887"/>
            </a:xfrm>
            <a:prstGeom prst="rect">
              <a:avLst/>
            </a:prstGeom>
            <a:noFill/>
          </p:spPr>
          <p:txBody>
            <a:bodyPr wrap="square" rtlCol="0">
              <a:spAutoFit/>
            </a:bodyPr>
            <a:lstStyle/>
            <a:p>
              <a:pPr algn="ctr" defTabSz="914165"/>
              <a:r>
                <a:rPr lang="en-US" sz="2200">
                  <a:solidFill>
                    <a:srgbClr val="FF0000"/>
                  </a:solidFill>
                  <a:latin typeface="Tahoma"/>
                </a:rPr>
                <a:t>How much longer?</a:t>
              </a:r>
            </a:p>
          </p:txBody>
        </p:sp>
      </p:grpSp>
      <p:sp>
        <p:nvSpPr>
          <p:cNvPr id="129" name="Slide Number Placeholder 128"/>
          <p:cNvSpPr>
            <a:spLocks noGrp="1"/>
          </p:cNvSpPr>
          <p:nvPr>
            <p:ph type="sldNum" sz="quarter" idx="11"/>
          </p:nvPr>
        </p:nvSpPr>
        <p:spPr/>
        <p:txBody>
          <a:bodyPr/>
          <a:lstStyle/>
          <a:p>
            <a:fld id="{323594FA-E141-4234-AE05-360401972BE7}" type="slidenum">
              <a:rPr lang="en-US" altLang="en-US" smtClean="0">
                <a:solidFill>
                  <a:srgbClr val="000000"/>
                </a:solidFill>
              </a:rPr>
              <a:pPr/>
              <a:t>57</a:t>
            </a:fld>
            <a:endParaRPr lang="en-US" altLang="en-US">
              <a:solidFill>
                <a:srgbClr val="000000"/>
              </a:solidFill>
            </a:endParaRPr>
          </a:p>
        </p:txBody>
      </p:sp>
    </p:spTree>
    <p:extLst>
      <p:ext uri="{BB962C8B-B14F-4D97-AF65-F5344CB8AC3E}">
        <p14:creationId xmlns:p14="http://schemas.microsoft.com/office/powerpoint/2010/main" val="2105480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Predicting Memory Episode Lengths</a:t>
            </a:r>
            <a:endParaRPr lang="en-US"/>
          </a:p>
        </p:txBody>
      </p:sp>
      <p:sp>
        <p:nvSpPr>
          <p:cNvPr id="3" name="Content Placeholder 2"/>
          <p:cNvSpPr>
            <a:spLocks noGrp="1"/>
          </p:cNvSpPr>
          <p:nvPr>
            <p:ph idx="1"/>
          </p:nvPr>
        </p:nvSpPr>
        <p:spPr>
          <a:xfrm>
            <a:off x="457200" y="4572008"/>
            <a:ext cx="8229600" cy="1643074"/>
          </a:xfrm>
        </p:spPr>
        <p:txBody>
          <a:bodyPr>
            <a:noAutofit/>
          </a:bodyPr>
          <a:lstStyle/>
          <a:p>
            <a:pPr marL="0" indent="0">
              <a:buNone/>
            </a:pPr>
            <a:r>
              <a:rPr lang="en-US" sz="2200"/>
              <a:t>Large </a:t>
            </a:r>
            <a:r>
              <a:rPr lang="en-US" sz="2200" b="1"/>
              <a:t>attained service </a:t>
            </a:r>
            <a:r>
              <a:rPr lang="en-US" sz="2200">
                <a:sym typeface="Wingdings" pitchFamily="2" charset="2"/>
              </a:rPr>
              <a:t></a:t>
            </a:r>
            <a:r>
              <a:rPr lang="en-US" sz="2200"/>
              <a:t> Large expected </a:t>
            </a:r>
            <a:r>
              <a:rPr lang="en-US" sz="2200" b="1"/>
              <a:t>remaining service</a:t>
            </a:r>
          </a:p>
          <a:p>
            <a:pPr marL="0" indent="0">
              <a:buNone/>
            </a:pPr>
            <a:endParaRPr lang="en-US" sz="1800" b="1">
              <a:solidFill>
                <a:srgbClr val="FF0000"/>
              </a:solidFill>
            </a:endParaRPr>
          </a:p>
          <a:p>
            <a:pPr marL="0" indent="0">
              <a:buNone/>
            </a:pPr>
            <a:r>
              <a:rPr lang="en-US" sz="2200"/>
              <a:t>Q: Why?</a:t>
            </a:r>
          </a:p>
          <a:p>
            <a:pPr marL="0" indent="0">
              <a:buNone/>
            </a:pPr>
            <a:r>
              <a:rPr lang="en-US" sz="2200"/>
              <a:t>A: Memory episode lengths are </a:t>
            </a:r>
            <a:r>
              <a:rPr lang="en-US" sz="2200" b="1"/>
              <a:t>Pareto distributed…</a:t>
            </a:r>
            <a:endParaRPr lang="en-US" sz="2200"/>
          </a:p>
        </p:txBody>
      </p:sp>
      <p:sp>
        <p:nvSpPr>
          <p:cNvPr id="34" name="Slide Number Placeholder 33"/>
          <p:cNvSpPr>
            <a:spLocks noGrp="1"/>
          </p:cNvSpPr>
          <p:nvPr>
            <p:ph type="sldNum" sz="quarter" idx="11"/>
          </p:nvPr>
        </p:nvSpPr>
        <p:spPr>
          <a:xfrm>
            <a:off x="6553200" y="6215082"/>
            <a:ext cx="2133600" cy="457200"/>
          </a:xfrm>
        </p:spPr>
        <p:txBody>
          <a:bodyPr/>
          <a:lstStyle/>
          <a:p>
            <a:fld id="{4C76AC29-6A0F-4B9E-B956-3C9EFFA38962}" type="slidenum">
              <a:rPr lang="en-US" smtClean="0">
                <a:solidFill>
                  <a:srgbClr val="000000"/>
                </a:solidFill>
              </a:rPr>
              <a:pPr/>
              <a:t>58</a:t>
            </a:fld>
            <a:endParaRPr lang="en-US">
              <a:solidFill>
                <a:srgbClr val="000000"/>
              </a:solidFill>
            </a:endParaRPr>
          </a:p>
        </p:txBody>
      </p:sp>
      <p:sp>
        <p:nvSpPr>
          <p:cNvPr id="4" name="Rectangle 3"/>
          <p:cNvSpPr/>
          <p:nvPr/>
        </p:nvSpPr>
        <p:spPr>
          <a:xfrm>
            <a:off x="500034" y="1071547"/>
            <a:ext cx="8001056" cy="500066"/>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algn="ctr" defTabSz="914165"/>
            <a:r>
              <a:rPr lang="en-US" sz="2200">
                <a:solidFill>
                  <a:srgbClr val="000000"/>
                </a:solidFill>
                <a:latin typeface="Tahoma"/>
              </a:rPr>
              <a:t>We discovered: past is excellent </a:t>
            </a:r>
            <a:r>
              <a:rPr lang="en-US" sz="2200" dirty="0">
                <a:solidFill>
                  <a:srgbClr val="000000"/>
                </a:solidFill>
                <a:latin typeface="Tahoma"/>
              </a:rPr>
              <a:t>predictor </a:t>
            </a:r>
            <a:r>
              <a:rPr lang="en-US" sz="2200">
                <a:solidFill>
                  <a:srgbClr val="000000"/>
                </a:solidFill>
                <a:latin typeface="Tahoma"/>
              </a:rPr>
              <a:t>for future</a:t>
            </a:r>
          </a:p>
        </p:txBody>
      </p:sp>
      <p:grpSp>
        <p:nvGrpSpPr>
          <p:cNvPr id="44" name="Group 43"/>
          <p:cNvGrpSpPr/>
          <p:nvPr/>
        </p:nvGrpSpPr>
        <p:grpSpPr>
          <a:xfrm>
            <a:off x="1142976" y="1643050"/>
            <a:ext cx="6858048" cy="2891686"/>
            <a:chOff x="1428728" y="1785927"/>
            <a:chExt cx="6858048" cy="2891686"/>
          </a:xfrm>
        </p:grpSpPr>
        <p:sp>
          <p:nvSpPr>
            <p:cNvPr id="42" name="TextBox 41"/>
            <p:cNvSpPr txBox="1"/>
            <p:nvPr/>
          </p:nvSpPr>
          <p:spPr>
            <a:xfrm>
              <a:off x="7504348" y="3571876"/>
              <a:ext cx="782428" cy="400110"/>
            </a:xfrm>
            <a:prstGeom prst="rect">
              <a:avLst/>
            </a:prstGeom>
            <a:noFill/>
          </p:spPr>
          <p:txBody>
            <a:bodyPr wrap="square" rtlCol="0">
              <a:spAutoFit/>
            </a:bodyPr>
            <a:lstStyle/>
            <a:p>
              <a:pPr algn="ctr" defTabSz="914165"/>
              <a:r>
                <a:rPr lang="en-US" sz="2000">
                  <a:solidFill>
                    <a:srgbClr val="000000"/>
                  </a:solidFill>
                  <a:latin typeface="Tahoma"/>
                </a:rPr>
                <a:t>Time</a:t>
              </a:r>
            </a:p>
          </p:txBody>
        </p:sp>
        <p:cxnSp>
          <p:nvCxnSpPr>
            <p:cNvPr id="8" name="Straight Arrow Connector 7"/>
            <p:cNvCxnSpPr/>
            <p:nvPr/>
          </p:nvCxnSpPr>
          <p:spPr>
            <a:xfrm rot="5400000" flipH="1" flipV="1">
              <a:off x="1288448" y="2857497"/>
              <a:ext cx="1858182" cy="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17936" y="3786191"/>
              <a:ext cx="528641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2610845" y="3607596"/>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4" name="Straight Connector 13"/>
            <p:cNvCxnSpPr/>
            <p:nvPr/>
          </p:nvCxnSpPr>
          <p:spPr>
            <a:xfrm rot="5400000" flipH="1" flipV="1">
              <a:off x="2968829" y="324961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5" name="Straight Connector 14"/>
            <p:cNvCxnSpPr/>
            <p:nvPr/>
          </p:nvCxnSpPr>
          <p:spPr>
            <a:xfrm rot="5400000" flipH="1" flipV="1">
              <a:off x="3324431" y="289242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a:xfrm rot="5400000" flipH="1" flipV="1">
              <a:off x="3897523" y="2893216"/>
              <a:ext cx="356396" cy="794"/>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7" name="Straight Connector 16"/>
            <p:cNvCxnSpPr/>
            <p:nvPr/>
          </p:nvCxnSpPr>
          <p:spPr>
            <a:xfrm rot="5400000" flipH="1" flipV="1">
              <a:off x="4396001" y="289242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8" name="Straight Connector 17"/>
            <p:cNvCxnSpPr/>
            <p:nvPr/>
          </p:nvCxnSpPr>
          <p:spPr>
            <a:xfrm rot="5400000" flipH="1" flipV="1">
              <a:off x="4826217" y="253523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5400000" flipH="1" flipV="1">
              <a:off x="5253257" y="253523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a:xfrm rot="5400000" flipH="1" flipV="1">
              <a:off x="5539009" y="2893216"/>
              <a:ext cx="357984" cy="794"/>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rot="5400000" flipH="1" flipV="1">
              <a:off x="5896199" y="324961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2" name="Straight Connector 21"/>
            <p:cNvCxnSpPr/>
            <p:nvPr/>
          </p:nvCxnSpPr>
          <p:spPr>
            <a:xfrm rot="5400000" flipH="1" flipV="1">
              <a:off x="6254977" y="360680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4" name="Straight Connector 23"/>
            <p:cNvCxnSpPr/>
            <p:nvPr/>
          </p:nvCxnSpPr>
          <p:spPr>
            <a:xfrm>
              <a:off x="2789440" y="3429001"/>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a:off x="3146630" y="3070223"/>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6" name="Straight Connector 25"/>
            <p:cNvCxnSpPr/>
            <p:nvPr/>
          </p:nvCxnSpPr>
          <p:spPr>
            <a:xfrm>
              <a:off x="3503820" y="2713033"/>
              <a:ext cx="571504"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7" name="Straight Connector 26"/>
            <p:cNvCxnSpPr/>
            <p:nvPr/>
          </p:nvCxnSpPr>
          <p:spPr>
            <a:xfrm>
              <a:off x="4075324" y="3070223"/>
              <a:ext cx="500066"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a:off x="4575390" y="2713033"/>
              <a:ext cx="428628"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a:off x="5004018" y="2355843"/>
              <a:ext cx="428628"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a:xfrm>
              <a:off x="5432646" y="2713033"/>
              <a:ext cx="285752"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a:off x="5718398" y="3070223"/>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32" name="Straight Connector 31"/>
            <p:cNvCxnSpPr/>
            <p:nvPr/>
          </p:nvCxnSpPr>
          <p:spPr>
            <a:xfrm>
              <a:off x="6075588" y="3429001"/>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43" name="TextBox 42"/>
            <p:cNvSpPr txBox="1"/>
            <p:nvPr/>
          </p:nvSpPr>
          <p:spPr>
            <a:xfrm rot="16200000">
              <a:off x="716044" y="2498611"/>
              <a:ext cx="2071699" cy="646331"/>
            </a:xfrm>
            <a:prstGeom prst="rect">
              <a:avLst/>
            </a:prstGeom>
            <a:noFill/>
          </p:spPr>
          <p:txBody>
            <a:bodyPr wrap="square" rtlCol="0">
              <a:spAutoFit/>
            </a:bodyPr>
            <a:lstStyle/>
            <a:p>
              <a:pPr algn="ctr" defTabSz="914165"/>
              <a:r>
                <a:rPr lang="en-US" smtClean="0">
                  <a:solidFill>
                    <a:srgbClr val="000000"/>
                  </a:solidFill>
                  <a:latin typeface="Tahoma"/>
                </a:rPr>
                <a:t>Outstanding </a:t>
              </a:r>
            </a:p>
            <a:p>
              <a:pPr algn="ctr" defTabSz="914165"/>
              <a:r>
                <a:rPr lang="en-US" smtClean="0">
                  <a:solidFill>
                    <a:srgbClr val="000000"/>
                  </a:solidFill>
                  <a:latin typeface="Tahoma"/>
                </a:rPr>
                <a:t>memory requests</a:t>
              </a:r>
              <a:endParaRPr lang="en-US">
                <a:solidFill>
                  <a:srgbClr val="000000"/>
                </a:solidFill>
                <a:latin typeface="Tahoma"/>
              </a:endParaRPr>
            </a:p>
          </p:txBody>
        </p:sp>
        <p:cxnSp>
          <p:nvCxnSpPr>
            <p:cNvPr id="45" name="Straight Connector 44"/>
            <p:cNvCxnSpPr/>
            <p:nvPr/>
          </p:nvCxnSpPr>
          <p:spPr>
            <a:xfrm rot="5400000">
              <a:off x="3182349" y="3036092"/>
              <a:ext cx="221457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789440" y="3929067"/>
              <a:ext cx="1500198" cy="1588"/>
            </a:xfrm>
            <a:prstGeom prst="straightConnector1">
              <a:avLst/>
            </a:prstGeom>
            <a:ln w="1905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289638" y="3929067"/>
              <a:ext cx="2143140" cy="1588"/>
            </a:xfrm>
            <a:prstGeom prst="straightConnector1">
              <a:avLst/>
            </a:prstGeom>
            <a:ln w="1905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289638" y="3987234"/>
              <a:ext cx="2639816" cy="677108"/>
            </a:xfrm>
            <a:prstGeom prst="rect">
              <a:avLst/>
            </a:prstGeom>
            <a:noFill/>
          </p:spPr>
          <p:txBody>
            <a:bodyPr wrap="square" rtlCol="0">
              <a:spAutoFit/>
            </a:bodyPr>
            <a:lstStyle/>
            <a:p>
              <a:pPr algn="ctr" defTabSz="914165"/>
              <a:r>
                <a:rPr lang="en-US" sz="2000" b="1">
                  <a:solidFill>
                    <a:srgbClr val="FF0000"/>
                  </a:solidFill>
                  <a:latin typeface="Tahoma"/>
                </a:rPr>
                <a:t>Remaining service</a:t>
              </a:r>
            </a:p>
            <a:p>
              <a:pPr algn="ctr" defTabSz="914165"/>
              <a:r>
                <a:rPr lang="en-US" smtClean="0">
                  <a:solidFill>
                    <a:srgbClr val="000000"/>
                  </a:solidFill>
                  <a:latin typeface="Tahoma"/>
                </a:rPr>
                <a:t>FUTURE</a:t>
              </a:r>
              <a:endParaRPr lang="en-US">
                <a:solidFill>
                  <a:srgbClr val="000000"/>
                </a:solidFill>
                <a:latin typeface="Tahoma"/>
              </a:endParaRPr>
            </a:p>
          </p:txBody>
        </p:sp>
        <p:sp>
          <p:nvSpPr>
            <p:cNvPr id="51" name="TextBox 50"/>
            <p:cNvSpPr txBox="1"/>
            <p:nvPr/>
          </p:nvSpPr>
          <p:spPr>
            <a:xfrm>
              <a:off x="1928794" y="4000505"/>
              <a:ext cx="2357454" cy="677108"/>
            </a:xfrm>
            <a:prstGeom prst="rect">
              <a:avLst/>
            </a:prstGeom>
            <a:noFill/>
          </p:spPr>
          <p:txBody>
            <a:bodyPr wrap="square" rtlCol="0">
              <a:spAutoFit/>
            </a:bodyPr>
            <a:lstStyle/>
            <a:p>
              <a:pPr algn="ctr" defTabSz="914165"/>
              <a:r>
                <a:rPr lang="en-US" sz="2000" b="1">
                  <a:solidFill>
                    <a:srgbClr val="FF0000"/>
                  </a:solidFill>
                  <a:latin typeface="Tahoma"/>
                </a:rPr>
                <a:t>Attained service</a:t>
              </a:r>
            </a:p>
            <a:p>
              <a:pPr algn="ctr" defTabSz="914165"/>
              <a:r>
                <a:rPr lang="en-US" smtClean="0">
                  <a:solidFill>
                    <a:srgbClr val="000000"/>
                  </a:solidFill>
                  <a:latin typeface="Tahoma"/>
                </a:rPr>
                <a:t>PAST</a:t>
              </a:r>
              <a:endParaRPr lang="en-US">
                <a:solidFill>
                  <a:srgbClr val="000000"/>
                </a:solidFill>
                <a:latin typeface="Tahoma"/>
              </a:endParaRPr>
            </a:p>
          </p:txBody>
        </p:sp>
        <p:cxnSp>
          <p:nvCxnSpPr>
            <p:cNvPr id="36" name="Straight Connector 35"/>
            <p:cNvCxnSpPr/>
            <p:nvPr/>
          </p:nvCxnSpPr>
          <p:spPr>
            <a:xfrm rot="5400000">
              <a:off x="3181554" y="3035298"/>
              <a:ext cx="221457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4033834" y="1785926"/>
            <a:ext cx="3929090" cy="2643206"/>
          </a:xfrm>
          <a:prstGeom prst="rect">
            <a:avLst/>
          </a:prstGeom>
        </p:spPr>
        <p:style>
          <a:lnRef idx="2">
            <a:schemeClr val="accent3"/>
          </a:lnRef>
          <a:fillRef idx="1">
            <a:schemeClr val="lt1"/>
          </a:fillRef>
          <a:effectRef idx="0">
            <a:schemeClr val="accent3"/>
          </a:effectRef>
          <a:fontRef idx="minor">
            <a:schemeClr val="dk1"/>
          </a:fontRef>
        </p:style>
        <p:txBody>
          <a:bodyPr lIns="91416" tIns="45709" rIns="91416" bIns="45709" rtlCol="0" anchor="ctr"/>
          <a:lstStyle/>
          <a:p>
            <a:pPr algn="ctr" defTabSz="914165"/>
            <a:endParaRPr lang="en-US">
              <a:solidFill>
                <a:srgbClr val="000000"/>
              </a:solidFill>
              <a:latin typeface="Tahoma"/>
            </a:endParaRPr>
          </a:p>
        </p:txBody>
      </p:sp>
    </p:spTree>
    <p:extLst>
      <p:ext uri="{BB962C8B-B14F-4D97-AF65-F5344CB8AC3E}">
        <p14:creationId xmlns:p14="http://schemas.microsoft.com/office/powerpoint/2010/main" val="4006500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Pareto Distribution </a:t>
            </a:r>
            <a:r>
              <a:rPr lang="en-US" sz="3200"/>
              <a:t>of Memory </a:t>
            </a:r>
            <a:r>
              <a:rPr lang="en-US" sz="3200" dirty="0"/>
              <a:t>Episode Lengths</a:t>
            </a:r>
          </a:p>
        </p:txBody>
      </p:sp>
      <p:sp>
        <p:nvSpPr>
          <p:cNvPr id="4" name="Slide Number Placeholder 3"/>
          <p:cNvSpPr>
            <a:spLocks noGrp="1"/>
          </p:cNvSpPr>
          <p:nvPr>
            <p:ph type="sldNum" sz="quarter" idx="11"/>
          </p:nvPr>
        </p:nvSpPr>
        <p:spPr/>
        <p:txBody>
          <a:bodyPr/>
          <a:lstStyle/>
          <a:p>
            <a:fld id="{4C76AC29-6A0F-4B9E-B956-3C9EFFA38962}" type="slidenum">
              <a:rPr lang="en-US" smtClean="0">
                <a:solidFill>
                  <a:srgbClr val="000000"/>
                </a:solidFill>
              </a:rPr>
              <a:pPr/>
              <a:t>59</a:t>
            </a:fld>
            <a:endParaRPr lang="en-US">
              <a:solidFill>
                <a:srgbClr val="000000"/>
              </a:solidFill>
            </a:endParaRPr>
          </a:p>
        </p:txBody>
      </p:sp>
      <p:pic>
        <p:nvPicPr>
          <p:cNvPr id="5" name="Picture 2"/>
          <p:cNvPicPr>
            <a:picLocks noChangeAspect="1" noChangeArrowheads="1"/>
          </p:cNvPicPr>
          <p:nvPr/>
        </p:nvPicPr>
        <p:blipFill>
          <a:blip r:embed="rId3" cstate="print"/>
          <a:srcRect/>
          <a:stretch>
            <a:fillRect/>
          </a:stretch>
        </p:blipFill>
        <p:spPr bwMode="auto">
          <a:xfrm>
            <a:off x="500035" y="1652933"/>
            <a:ext cx="3878662" cy="2786082"/>
          </a:xfrm>
          <a:prstGeom prst="rect">
            <a:avLst/>
          </a:prstGeom>
          <a:noFill/>
          <a:ln w="9525">
            <a:noFill/>
            <a:miter lim="800000"/>
            <a:headEnd/>
            <a:tailEnd/>
          </a:ln>
        </p:spPr>
      </p:pic>
      <p:sp>
        <p:nvSpPr>
          <p:cNvPr id="8" name="Content Placeholder 2"/>
          <p:cNvSpPr txBox="1">
            <a:spLocks/>
          </p:cNvSpPr>
          <p:nvPr/>
        </p:nvSpPr>
        <p:spPr bwMode="auto">
          <a:xfrm>
            <a:off x="1785918" y="1255083"/>
            <a:ext cx="1714512" cy="428628"/>
          </a:xfrm>
          <a:prstGeom prst="rect">
            <a:avLst/>
          </a:prstGeom>
          <a:noFill/>
          <a:ln w="9525">
            <a:noFill/>
            <a:miter lim="800000"/>
            <a:headEnd/>
            <a:tailEnd/>
          </a:ln>
        </p:spPr>
        <p:txBody>
          <a:bodyPr vert="horz" wrap="square" lIns="91416" tIns="45709" rIns="91416" bIns="45709" numCol="1" anchor="t" anchorCtr="0" compatLnSpc="1">
            <a:prstTxWarp prst="textNoShape">
              <a:avLst/>
            </a:prstTxWarp>
            <a:noAutofit/>
          </a:bodyPr>
          <a:lstStyle/>
          <a:p>
            <a:pPr algn="ctr" defTabSz="914165" eaLnBrk="0" fontAlgn="base" hangingPunct="0">
              <a:spcBef>
                <a:spcPct val="20000"/>
              </a:spcBef>
              <a:spcAft>
                <a:spcPct val="0"/>
              </a:spcAft>
              <a:buClr>
                <a:srgbClr val="CC9900"/>
              </a:buClr>
              <a:buSzPct val="65000"/>
              <a:defRPr/>
            </a:pPr>
            <a:r>
              <a:rPr lang="en-US" sz="2400" kern="0">
                <a:solidFill>
                  <a:srgbClr val="000000"/>
                </a:solidFill>
                <a:latin typeface="Times New Roman" pitchFamily="18" charset="0"/>
                <a:cs typeface="Times New Roman" pitchFamily="18" charset="0"/>
              </a:rPr>
              <a:t>401.bzip2</a:t>
            </a:r>
          </a:p>
        </p:txBody>
      </p:sp>
      <p:sp>
        <p:nvSpPr>
          <p:cNvPr id="7" name="Rectangle 6"/>
          <p:cNvSpPr/>
          <p:nvPr/>
        </p:nvSpPr>
        <p:spPr>
          <a:xfrm>
            <a:off x="571472" y="5072074"/>
            <a:ext cx="8001056" cy="1000132"/>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defTabSz="914165"/>
            <a:r>
              <a:rPr lang="en-US" sz="2200">
                <a:solidFill>
                  <a:srgbClr val="000000"/>
                </a:solidFill>
                <a:latin typeface="Tahoma"/>
              </a:rPr>
              <a:t>Favoring </a:t>
            </a:r>
            <a:r>
              <a:rPr lang="en-US" sz="2200" b="1">
                <a:solidFill>
                  <a:srgbClr val="000000"/>
                </a:solidFill>
                <a:latin typeface="Tahoma"/>
              </a:rPr>
              <a:t>least-attained-service</a:t>
            </a:r>
            <a:r>
              <a:rPr lang="en-US" sz="2200">
                <a:solidFill>
                  <a:srgbClr val="000000"/>
                </a:solidFill>
                <a:latin typeface="Tahoma"/>
              </a:rPr>
              <a:t> memory episode </a:t>
            </a:r>
          </a:p>
          <a:p>
            <a:pPr defTabSz="914165"/>
            <a:r>
              <a:rPr lang="en-US" sz="2200">
                <a:solidFill>
                  <a:srgbClr val="000000"/>
                </a:solidFill>
                <a:latin typeface="Tahoma"/>
              </a:rPr>
              <a:t> </a:t>
            </a:r>
            <a:r>
              <a:rPr lang="en-US" sz="2800" b="1">
                <a:solidFill>
                  <a:srgbClr val="000000"/>
                </a:solidFill>
                <a:latin typeface="Tahoma"/>
              </a:rPr>
              <a:t>=</a:t>
            </a:r>
            <a:r>
              <a:rPr lang="en-US" sz="2200">
                <a:solidFill>
                  <a:srgbClr val="000000"/>
                </a:solidFill>
                <a:latin typeface="Tahoma"/>
              </a:rPr>
              <a:t> </a:t>
            </a:r>
            <a:r>
              <a:rPr lang="en-US" sz="2200">
                <a:solidFill>
                  <a:srgbClr val="000000"/>
                </a:solidFill>
                <a:latin typeface="Tahoma"/>
                <a:sym typeface="Wingdings" pitchFamily="2" charset="2"/>
              </a:rPr>
              <a:t>Favoring memory episode which will </a:t>
            </a:r>
            <a:r>
              <a:rPr lang="en-US" sz="2200" b="1">
                <a:solidFill>
                  <a:srgbClr val="000000"/>
                </a:solidFill>
                <a:latin typeface="Tahoma"/>
                <a:sym typeface="Wingdings" pitchFamily="2" charset="2"/>
              </a:rPr>
              <a:t>end the soonest</a:t>
            </a:r>
            <a:endParaRPr lang="en-US" sz="2200" b="1">
              <a:solidFill>
                <a:srgbClr val="000000"/>
              </a:solidFill>
              <a:latin typeface="Tahoma"/>
            </a:endParaRPr>
          </a:p>
        </p:txBody>
      </p:sp>
      <p:sp>
        <p:nvSpPr>
          <p:cNvPr id="9" name="TextBox 8"/>
          <p:cNvSpPr txBox="1"/>
          <p:nvPr/>
        </p:nvSpPr>
        <p:spPr>
          <a:xfrm rot="16200000">
            <a:off x="-822699" y="2687660"/>
            <a:ext cx="2786082" cy="430887"/>
          </a:xfrm>
          <a:prstGeom prst="rect">
            <a:avLst/>
          </a:prstGeom>
          <a:solidFill>
            <a:schemeClr val="bg1"/>
          </a:solidFill>
        </p:spPr>
        <p:txBody>
          <a:bodyPr wrap="square" lIns="91416" tIns="45709" rIns="91416" bIns="45709" rtlCol="0">
            <a:spAutoFit/>
          </a:bodyPr>
          <a:lstStyle/>
          <a:p>
            <a:pPr algn="ctr" defTabSz="914165"/>
            <a:r>
              <a:rPr lang="en-US" sz="2200">
                <a:solidFill>
                  <a:srgbClr val="000000"/>
                </a:solidFill>
                <a:latin typeface="Times New Roman" pitchFamily="18" charset="0"/>
                <a:cs typeface="Times New Roman" pitchFamily="18" charset="0"/>
              </a:rPr>
              <a:t>Pr{Mem</a:t>
            </a:r>
            <a:r>
              <a:rPr lang="en-US" sz="2000">
                <a:solidFill>
                  <a:srgbClr val="000000"/>
                </a:solidFill>
                <a:latin typeface="Times New Roman" pitchFamily="18" charset="0"/>
                <a:cs typeface="Times New Roman" pitchFamily="18" charset="0"/>
              </a:rPr>
              <a:t>. episode &gt; x}</a:t>
            </a:r>
          </a:p>
        </p:txBody>
      </p:sp>
      <p:sp>
        <p:nvSpPr>
          <p:cNvPr id="10" name="TextBox 9"/>
          <p:cNvSpPr txBox="1"/>
          <p:nvPr/>
        </p:nvSpPr>
        <p:spPr>
          <a:xfrm>
            <a:off x="2000232" y="4141126"/>
            <a:ext cx="1285884" cy="430887"/>
          </a:xfrm>
          <a:prstGeom prst="rect">
            <a:avLst/>
          </a:prstGeom>
          <a:solidFill>
            <a:schemeClr val="bg1"/>
          </a:solidFill>
        </p:spPr>
        <p:txBody>
          <a:bodyPr wrap="square" lIns="91416" tIns="45709" rIns="91416" bIns="45709" rtlCol="0">
            <a:spAutoFit/>
          </a:bodyPr>
          <a:lstStyle/>
          <a:p>
            <a:pPr defTabSz="914165"/>
            <a:r>
              <a:rPr lang="en-US" sz="2200">
                <a:solidFill>
                  <a:srgbClr val="000000"/>
                </a:solidFill>
                <a:latin typeface="Times New Roman" pitchFamily="18" charset="0"/>
                <a:cs typeface="Times New Roman" pitchFamily="18" charset="0"/>
              </a:rPr>
              <a:t>x (cycles)</a:t>
            </a:r>
          </a:p>
        </p:txBody>
      </p:sp>
      <p:sp>
        <p:nvSpPr>
          <p:cNvPr id="11" name="Rectangle 10"/>
          <p:cNvSpPr/>
          <p:nvPr/>
        </p:nvSpPr>
        <p:spPr>
          <a:xfrm>
            <a:off x="2714613" y="2010123"/>
            <a:ext cx="1000132" cy="642942"/>
          </a:xfrm>
          <a:prstGeom prst="rect">
            <a:avLst/>
          </a:prstGeom>
        </p:spPr>
        <p:style>
          <a:lnRef idx="2">
            <a:schemeClr val="accent3"/>
          </a:lnRef>
          <a:fillRef idx="1">
            <a:schemeClr val="lt1"/>
          </a:fillRef>
          <a:effectRef idx="0">
            <a:schemeClr val="accent3"/>
          </a:effectRef>
          <a:fontRef idx="minor">
            <a:schemeClr val="dk1"/>
          </a:fontRef>
        </p:style>
        <p:txBody>
          <a:bodyPr lIns="91416" tIns="45709" rIns="91416" bIns="45709" rtlCol="0" anchor="ctr"/>
          <a:lstStyle/>
          <a:p>
            <a:pPr algn="ctr" defTabSz="914165"/>
            <a:endParaRPr lang="en-US">
              <a:solidFill>
                <a:srgbClr val="000000"/>
              </a:solidFill>
              <a:latin typeface="Tahoma"/>
            </a:endParaRPr>
          </a:p>
        </p:txBody>
      </p:sp>
      <p:sp>
        <p:nvSpPr>
          <p:cNvPr id="12" name="Right Arrow 11"/>
          <p:cNvSpPr/>
          <p:nvPr/>
        </p:nvSpPr>
        <p:spPr>
          <a:xfrm rot="5400000">
            <a:off x="6536545" y="1464455"/>
            <a:ext cx="357190"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 name="Rectangle 12"/>
          <p:cNvSpPr/>
          <p:nvPr/>
        </p:nvSpPr>
        <p:spPr>
          <a:xfrm>
            <a:off x="4786314" y="1000108"/>
            <a:ext cx="4000528" cy="785818"/>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16" tIns="45709" rIns="91416" bIns="45709" rtlCol="0" anchor="ctr"/>
          <a:lstStyle/>
          <a:p>
            <a:pPr algn="ctr" defTabSz="914165"/>
            <a:r>
              <a:rPr lang="en-US" sz="2000">
                <a:solidFill>
                  <a:srgbClr val="000000"/>
                </a:solidFill>
                <a:latin typeface="Tahoma"/>
              </a:rPr>
              <a:t>Memory episode lengths of </a:t>
            </a:r>
          </a:p>
          <a:p>
            <a:pPr algn="ctr" defTabSz="914165"/>
            <a:r>
              <a:rPr lang="en-US" sz="2000">
                <a:solidFill>
                  <a:srgbClr val="000000"/>
                </a:solidFill>
                <a:latin typeface="Tahoma"/>
              </a:rPr>
              <a:t>SPEC benchmarks</a:t>
            </a:r>
            <a:endParaRPr lang="en-US" sz="2000" dirty="0">
              <a:solidFill>
                <a:srgbClr val="000000"/>
              </a:solidFill>
              <a:latin typeface="Tahoma"/>
            </a:endParaRPr>
          </a:p>
        </p:txBody>
      </p:sp>
      <p:sp>
        <p:nvSpPr>
          <p:cNvPr id="14" name="Rectangle 13"/>
          <p:cNvSpPr/>
          <p:nvPr/>
        </p:nvSpPr>
        <p:spPr>
          <a:xfrm>
            <a:off x="4714876" y="2143116"/>
            <a:ext cx="4000528" cy="500066"/>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16" tIns="45709" rIns="91416" bIns="45709" rtlCol="0" anchor="ctr"/>
          <a:lstStyle/>
          <a:p>
            <a:pPr algn="ctr" defTabSz="914165"/>
            <a:r>
              <a:rPr lang="en-US" sz="2200">
                <a:solidFill>
                  <a:srgbClr val="000000"/>
                </a:solidFill>
                <a:latin typeface="Tahoma"/>
              </a:rPr>
              <a:t>Pareto distribution</a:t>
            </a:r>
            <a:endParaRPr lang="en-US" sz="2200" dirty="0">
              <a:solidFill>
                <a:srgbClr val="000000"/>
              </a:solidFill>
              <a:latin typeface="Tahoma"/>
            </a:endParaRPr>
          </a:p>
        </p:txBody>
      </p:sp>
      <p:sp>
        <p:nvSpPr>
          <p:cNvPr id="18" name="Rectangle 17"/>
          <p:cNvSpPr/>
          <p:nvPr/>
        </p:nvSpPr>
        <p:spPr>
          <a:xfrm>
            <a:off x="4714876" y="4143380"/>
            <a:ext cx="4000528" cy="857256"/>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16" tIns="45709" rIns="91416" bIns="45709" rtlCol="0" anchor="ctr"/>
          <a:lstStyle/>
          <a:p>
            <a:pPr algn="ctr" defTabSz="914165"/>
            <a:r>
              <a:rPr lang="en-US" sz="2000">
                <a:solidFill>
                  <a:srgbClr val="000000"/>
                </a:solidFill>
                <a:latin typeface="Tahoma"/>
              </a:rPr>
              <a:t>Attained service correlates with remaining service</a:t>
            </a:r>
            <a:endParaRPr lang="en-US" sz="2000" dirty="0">
              <a:solidFill>
                <a:srgbClr val="000000"/>
              </a:solidFill>
              <a:latin typeface="Tahoma"/>
            </a:endParaRPr>
          </a:p>
        </p:txBody>
      </p:sp>
      <p:sp>
        <p:nvSpPr>
          <p:cNvPr id="19" name="Rectangle 18"/>
          <p:cNvSpPr/>
          <p:nvPr/>
        </p:nvSpPr>
        <p:spPr>
          <a:xfrm>
            <a:off x="4714876" y="3000373"/>
            <a:ext cx="4000528" cy="857256"/>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16" tIns="45709" rIns="91416" bIns="45709" rtlCol="0" anchor="ctr"/>
          <a:lstStyle/>
          <a:p>
            <a:pPr algn="ctr" defTabSz="914165"/>
            <a:r>
              <a:rPr lang="en-US" sz="2000">
                <a:solidFill>
                  <a:srgbClr val="000000"/>
                </a:solidFill>
                <a:latin typeface="Tahoma"/>
              </a:rPr>
              <a:t>The longer an episode has lasted </a:t>
            </a:r>
            <a:r>
              <a:rPr lang="en-US" sz="2000">
                <a:solidFill>
                  <a:srgbClr val="000000"/>
                </a:solidFill>
                <a:latin typeface="Tahoma"/>
                <a:sym typeface="Wingdings" pitchFamily="2" charset="2"/>
              </a:rPr>
              <a:t> The longer it will last further</a:t>
            </a:r>
            <a:endParaRPr lang="en-US" sz="2000" dirty="0">
              <a:solidFill>
                <a:srgbClr val="000000"/>
              </a:solidFill>
              <a:latin typeface="Tahoma"/>
            </a:endParaRPr>
          </a:p>
        </p:txBody>
      </p:sp>
      <p:sp>
        <p:nvSpPr>
          <p:cNvPr id="21" name="Right Arrow 20"/>
          <p:cNvSpPr/>
          <p:nvPr/>
        </p:nvSpPr>
        <p:spPr>
          <a:xfrm rot="5400000">
            <a:off x="6536545" y="2321711"/>
            <a:ext cx="357190"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2" name="Right Arrow 21"/>
          <p:cNvSpPr/>
          <p:nvPr/>
        </p:nvSpPr>
        <p:spPr>
          <a:xfrm rot="5400000">
            <a:off x="6536545" y="3464719"/>
            <a:ext cx="357190"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extLst>
      <p:ext uri="{BB962C8B-B14F-4D97-AF65-F5344CB8AC3E}">
        <p14:creationId xmlns:p14="http://schemas.microsoft.com/office/powerpoint/2010/main" val="562007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9"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3600" dirty="0">
                <a:solidFill>
                  <a:srgbClr val="006633"/>
                </a:solidFill>
                <a:ea typeface="ＭＳ Ｐゴシック" pitchFamily="30" charset="-128"/>
                <a:cs typeface="ＭＳ Ｐゴシック" pitchFamily="30" charset="-128"/>
              </a:rPr>
              <a:t>Memory System is the Major Shared Resource</a:t>
            </a:r>
            <a:endParaRPr lang="en-US" dirty="0" smtClean="0">
              <a:ea typeface="ＭＳ Ｐゴシック" pitchFamily="30" charset="-128"/>
              <a:cs typeface="ＭＳ Ｐゴシック" pitchFamily="30" charset="-128"/>
            </a:endParaRPr>
          </a:p>
        </p:txBody>
      </p:sp>
      <p:sp>
        <p:nvSpPr>
          <p:cNvPr id="34819" name="Content Placeholder 2"/>
          <p:cNvSpPr>
            <a:spLocks noGrp="1"/>
          </p:cNvSpPr>
          <p:nvPr>
            <p:ph idx="1"/>
          </p:nvPr>
        </p:nvSpPr>
        <p:spPr/>
        <p:txBody>
          <a:bodyPr/>
          <a:lstStyle/>
          <a:p>
            <a:endParaRPr lang="en-US">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183363A1-DA45-A248-A7B7-2BEEFBEF237C}" type="slidenum">
              <a:rPr lang="en-US" smtClean="0"/>
              <a:pPr>
                <a:defRPr/>
              </a:pPr>
              <a:t>6</a:t>
            </a:fld>
            <a:endParaRPr lang="en-US"/>
          </a:p>
        </p:txBody>
      </p:sp>
      <p:pic>
        <p:nvPicPr>
          <p:cNvPr id="34821" name="Picture 4"/>
          <p:cNvPicPr>
            <a:picLocks noChangeAspect="1"/>
          </p:cNvPicPr>
          <p:nvPr/>
        </p:nvPicPr>
        <p:blipFill>
          <a:blip r:embed="rId2"/>
          <a:srcRect/>
          <a:stretch>
            <a:fillRect/>
          </a:stretch>
        </p:blipFill>
        <p:spPr bwMode="auto">
          <a:xfrm>
            <a:off x="304800" y="1219200"/>
            <a:ext cx="8223250" cy="4732338"/>
          </a:xfrm>
          <a:prstGeom prst="rect">
            <a:avLst/>
          </a:prstGeom>
          <a:noFill/>
          <a:ln w="9525">
            <a:noFill/>
            <a:miter lim="800000"/>
            <a:headEnd/>
            <a:tailEnd/>
          </a:ln>
        </p:spPr>
      </p:pic>
      <p:sp>
        <p:nvSpPr>
          <p:cNvPr id="6" name="Line 54"/>
          <p:cNvSpPr>
            <a:spLocks noChangeShapeType="1"/>
          </p:cNvSpPr>
          <p:nvPr/>
        </p:nvSpPr>
        <p:spPr bwMode="auto">
          <a:xfrm>
            <a:off x="1154114" y="2362200"/>
            <a:ext cx="655637" cy="285750"/>
          </a:xfrm>
          <a:prstGeom prst="line">
            <a:avLst/>
          </a:prstGeom>
          <a:noFill/>
          <a:ln w="50800">
            <a:solidFill>
              <a:srgbClr val="FF0000"/>
            </a:solidFill>
            <a:round/>
            <a:headEnd/>
            <a:tailEnd type="stealth" w="lg" len="lg"/>
          </a:ln>
        </p:spPr>
        <p:txBody>
          <a:bodyPr lIns="91402" tIns="45702" rIns="91402" bIns="45702">
            <a:prstTxWarp prst="textNoShape">
              <a:avLst/>
            </a:prstTxWarp>
          </a:bodyPr>
          <a:lstStyle/>
          <a:p>
            <a:endParaRPr lang="en-US"/>
          </a:p>
        </p:txBody>
      </p:sp>
      <p:sp>
        <p:nvSpPr>
          <p:cNvPr id="7" name="Text Box 55"/>
          <p:cNvSpPr txBox="1">
            <a:spLocks noChangeArrowheads="1"/>
          </p:cNvSpPr>
          <p:nvPr/>
        </p:nvSpPr>
        <p:spPr bwMode="auto">
          <a:xfrm>
            <a:off x="-51800" y="1676401"/>
            <a:ext cx="1960991" cy="654986"/>
          </a:xfrm>
          <a:prstGeom prst="rect">
            <a:avLst/>
          </a:prstGeom>
          <a:noFill/>
          <a:ln w="9525">
            <a:noFill/>
            <a:miter lim="800000"/>
            <a:headEnd/>
            <a:tailEnd/>
          </a:ln>
        </p:spPr>
        <p:txBody>
          <a:bodyPr wrap="none" lIns="91402" tIns="45702" rIns="91402" bIns="45702">
            <a:prstTxWarp prst="textNoShape">
              <a:avLst/>
            </a:prstTxWarp>
            <a:spAutoFit/>
          </a:bodyPr>
          <a:lstStyle/>
          <a:p>
            <a:pPr algn="ctr"/>
            <a:r>
              <a:rPr lang="en-US">
                <a:solidFill>
                  <a:srgbClr val="FF0000"/>
                </a:solidFill>
              </a:rPr>
              <a:t>threads’ requests </a:t>
            </a:r>
          </a:p>
          <a:p>
            <a:pPr algn="ctr"/>
            <a:r>
              <a:rPr lang="en-US">
                <a:solidFill>
                  <a:srgbClr val="FF0000"/>
                </a:solidFill>
              </a:rPr>
              <a:t>interfere</a:t>
            </a:r>
          </a:p>
        </p:txBody>
      </p:sp>
    </p:spTree>
    <p:extLst>
      <p:ext uri="{BB962C8B-B14F-4D97-AF65-F5344CB8AC3E}">
        <p14:creationId xmlns:p14="http://schemas.microsoft.com/office/powerpoint/2010/main" val="3928705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blinds(horizontal)">
                                      <p:cBhvr>
                                        <p:cTn id="1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00726" y="1571612"/>
            <a:ext cx="3500430" cy="1285884"/>
          </a:xfrm>
          <a:prstGeom prst="rect">
            <a:avLst/>
          </a:prstGeom>
          <a:solidFill>
            <a:schemeClr val="accent6">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16" tIns="45709" rIns="91416" bIns="45709" rtlCol="0" anchor="ctr"/>
          <a:lstStyle/>
          <a:p>
            <a:pPr algn="ctr" defTabSz="914165"/>
            <a:r>
              <a:rPr lang="en-US" sz="1600">
                <a:solidFill>
                  <a:srgbClr val="000000"/>
                </a:solidFill>
                <a:latin typeface="Tahoma"/>
              </a:rPr>
              <a:t>Prioritize the job with </a:t>
            </a:r>
          </a:p>
          <a:p>
            <a:pPr algn="ctr" defTabSz="914165"/>
            <a:r>
              <a:rPr lang="en-US" sz="1600">
                <a:solidFill>
                  <a:srgbClr val="000000"/>
                </a:solidFill>
                <a:latin typeface="Tahoma"/>
              </a:rPr>
              <a:t>shortest-remaining-processing-time</a:t>
            </a:r>
          </a:p>
          <a:p>
            <a:pPr defTabSz="914165"/>
            <a:endParaRPr lang="en-US" sz="1600">
              <a:solidFill>
                <a:srgbClr val="000000"/>
              </a:solidFill>
              <a:latin typeface="Tahoma"/>
            </a:endParaRPr>
          </a:p>
          <a:p>
            <a:pPr algn="ctr" defTabSz="914165"/>
            <a:r>
              <a:rPr lang="en-US" sz="1600" u="sng">
                <a:solidFill>
                  <a:srgbClr val="000000"/>
                </a:solidFill>
                <a:latin typeface="Tahoma"/>
              </a:rPr>
              <a:t>Provably optimal</a:t>
            </a:r>
          </a:p>
        </p:txBody>
      </p:sp>
      <p:sp>
        <p:nvSpPr>
          <p:cNvPr id="39" name="Right Arrow 38"/>
          <p:cNvSpPr/>
          <p:nvPr/>
        </p:nvSpPr>
        <p:spPr>
          <a:xfrm rot="5400000">
            <a:off x="1821638" y="4179099"/>
            <a:ext cx="928694"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5" name="Right Arrow 34"/>
          <p:cNvSpPr/>
          <p:nvPr/>
        </p:nvSpPr>
        <p:spPr>
          <a:xfrm rot="5400000">
            <a:off x="1643043" y="2500306"/>
            <a:ext cx="1285884"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6" name="Rectangle 35"/>
          <p:cNvSpPr/>
          <p:nvPr/>
        </p:nvSpPr>
        <p:spPr>
          <a:xfrm>
            <a:off x="-32" y="2500306"/>
            <a:ext cx="5786478" cy="928694"/>
          </a:xfrm>
          <a:prstGeom prst="rect">
            <a:avLst/>
          </a:prstGeom>
          <a:noFill/>
          <a:ln w="12700">
            <a:noFill/>
          </a:ln>
        </p:spPr>
        <p:style>
          <a:lnRef idx="2">
            <a:schemeClr val="dk1"/>
          </a:lnRef>
          <a:fillRef idx="1">
            <a:schemeClr val="lt1"/>
          </a:fillRef>
          <a:effectRef idx="0">
            <a:schemeClr val="dk1"/>
          </a:effectRef>
          <a:fontRef idx="minor">
            <a:schemeClr val="dk1"/>
          </a:fontRef>
        </p:style>
        <p:txBody>
          <a:bodyPr lIns="91416" tIns="45709" rIns="91416" bIns="45709" rtlCol="0" anchor="ctr"/>
          <a:lstStyle/>
          <a:p>
            <a:pPr defTabSz="914165">
              <a:buFont typeface="Wingdings" pitchFamily="2" charset="2"/>
              <a:buChar char="§"/>
            </a:pPr>
            <a:r>
              <a:rPr lang="en-US" smtClean="0">
                <a:solidFill>
                  <a:srgbClr val="000000"/>
                </a:solidFill>
                <a:latin typeface="Tahoma"/>
              </a:rPr>
              <a:t> Remaining service: Correlates with attained service</a:t>
            </a:r>
          </a:p>
          <a:p>
            <a:pPr defTabSz="914165">
              <a:buFont typeface="Wingdings" pitchFamily="2" charset="2"/>
              <a:buChar char="§"/>
            </a:pPr>
            <a:endParaRPr lang="en-US" smtClean="0">
              <a:solidFill>
                <a:srgbClr val="000000"/>
              </a:solidFill>
              <a:latin typeface="Tahoma"/>
            </a:endParaRPr>
          </a:p>
          <a:p>
            <a:pPr defTabSz="914165">
              <a:buFont typeface="Wingdings" pitchFamily="2" charset="2"/>
              <a:buChar char="§"/>
            </a:pPr>
            <a:r>
              <a:rPr lang="en-US" smtClean="0">
                <a:solidFill>
                  <a:srgbClr val="000000"/>
                </a:solidFill>
                <a:latin typeface="Tahoma"/>
              </a:rPr>
              <a:t> Attained service: Tracked by per-thread counter</a:t>
            </a:r>
            <a:endParaRPr lang="en-US" dirty="0">
              <a:solidFill>
                <a:srgbClr val="000000"/>
              </a:solidFill>
              <a:latin typeface="Tahoma"/>
            </a:endParaRPr>
          </a:p>
        </p:txBody>
      </p:sp>
      <p:sp>
        <p:nvSpPr>
          <p:cNvPr id="2" name="Title 1"/>
          <p:cNvSpPr>
            <a:spLocks noGrp="1"/>
          </p:cNvSpPr>
          <p:nvPr>
            <p:ph type="title"/>
          </p:nvPr>
        </p:nvSpPr>
        <p:spPr/>
        <p:txBody>
          <a:bodyPr>
            <a:normAutofit/>
          </a:bodyPr>
          <a:lstStyle/>
          <a:p>
            <a:r>
              <a:rPr lang="en-US" sz="3000" dirty="0"/>
              <a:t>Least Attained Service (</a:t>
            </a:r>
            <a:r>
              <a:rPr lang="en-US" sz="3000"/>
              <a:t>LAS) Memory </a:t>
            </a:r>
            <a:r>
              <a:rPr lang="en-US" sz="3000" dirty="0"/>
              <a:t>Scheduling</a:t>
            </a:r>
          </a:p>
        </p:txBody>
      </p:sp>
      <p:sp>
        <p:nvSpPr>
          <p:cNvPr id="4" name="Slide Number Placeholder 3"/>
          <p:cNvSpPr>
            <a:spLocks noGrp="1"/>
          </p:cNvSpPr>
          <p:nvPr>
            <p:ph type="sldNum" sz="quarter" idx="11"/>
          </p:nvPr>
        </p:nvSpPr>
        <p:spPr/>
        <p:txBody>
          <a:bodyPr/>
          <a:lstStyle/>
          <a:p>
            <a:fld id="{4C76AC29-6A0F-4B9E-B956-3C9EFFA38962}" type="slidenum">
              <a:rPr lang="en-US" smtClean="0">
                <a:solidFill>
                  <a:srgbClr val="000000"/>
                </a:solidFill>
              </a:rPr>
              <a:pPr/>
              <a:t>60</a:t>
            </a:fld>
            <a:endParaRPr lang="en-US">
              <a:solidFill>
                <a:srgbClr val="000000"/>
              </a:solidFill>
            </a:endParaRPr>
          </a:p>
        </p:txBody>
      </p:sp>
      <p:sp>
        <p:nvSpPr>
          <p:cNvPr id="7" name="Rectangle 6"/>
          <p:cNvSpPr/>
          <p:nvPr/>
        </p:nvSpPr>
        <p:spPr>
          <a:xfrm>
            <a:off x="357158" y="1571612"/>
            <a:ext cx="4000528" cy="785818"/>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Prioritize the </a:t>
            </a:r>
            <a:r>
              <a:rPr lang="en-US" smtClean="0">
                <a:solidFill>
                  <a:srgbClr val="000000"/>
                </a:solidFill>
                <a:latin typeface="Tahoma"/>
              </a:rPr>
              <a:t>memory episode with least-</a:t>
            </a:r>
            <a:r>
              <a:rPr lang="en-US" b="1" smtClean="0">
                <a:solidFill>
                  <a:srgbClr val="000000"/>
                </a:solidFill>
                <a:latin typeface="Tahoma"/>
              </a:rPr>
              <a:t>remaining</a:t>
            </a:r>
            <a:r>
              <a:rPr lang="en-US" smtClean="0">
                <a:solidFill>
                  <a:srgbClr val="000000"/>
                </a:solidFill>
                <a:latin typeface="Tahoma"/>
              </a:rPr>
              <a:t>-service</a:t>
            </a:r>
            <a:endParaRPr lang="en-US" dirty="0" smtClean="0">
              <a:solidFill>
                <a:srgbClr val="000000"/>
              </a:solidFill>
              <a:latin typeface="Tahoma"/>
            </a:endParaRPr>
          </a:p>
        </p:txBody>
      </p:sp>
      <p:sp>
        <p:nvSpPr>
          <p:cNvPr id="9" name="Rectangle 8"/>
          <p:cNvSpPr/>
          <p:nvPr/>
        </p:nvSpPr>
        <p:spPr>
          <a:xfrm>
            <a:off x="357158" y="1000108"/>
            <a:ext cx="4000528" cy="571504"/>
          </a:xfrm>
          <a:prstGeom prst="rect">
            <a:avLst/>
          </a:prstGeom>
          <a:ln>
            <a:noFill/>
          </a:ln>
          <a:effectLst/>
        </p:spPr>
        <p:style>
          <a:lnRef idx="1">
            <a:schemeClr val="dk1"/>
          </a:lnRef>
          <a:fillRef idx="3">
            <a:schemeClr val="dk1"/>
          </a:fillRef>
          <a:effectRef idx="2">
            <a:schemeClr val="dk1"/>
          </a:effectRef>
          <a:fontRef idx="minor">
            <a:schemeClr val="lt1"/>
          </a:fontRef>
        </p:style>
        <p:txBody>
          <a:bodyPr lIns="91416" tIns="45709" rIns="91416" bIns="45709" rtlCol="0" anchor="ctr"/>
          <a:lstStyle/>
          <a:p>
            <a:pPr algn="ctr" defTabSz="914165"/>
            <a:r>
              <a:rPr lang="en-US" b="1" smtClean="0">
                <a:solidFill>
                  <a:srgbClr val="FFFFFF"/>
                </a:solidFill>
                <a:latin typeface="Tahoma"/>
              </a:rPr>
              <a:t>Our Approach</a:t>
            </a:r>
            <a:endParaRPr lang="en-US" b="1">
              <a:solidFill>
                <a:srgbClr val="FFFFFF"/>
              </a:solidFill>
              <a:latin typeface="Tahoma"/>
            </a:endParaRPr>
          </a:p>
        </p:txBody>
      </p:sp>
      <p:sp>
        <p:nvSpPr>
          <p:cNvPr id="10" name="Rectangle 9"/>
          <p:cNvSpPr/>
          <p:nvPr/>
        </p:nvSpPr>
        <p:spPr>
          <a:xfrm>
            <a:off x="5500694" y="1000108"/>
            <a:ext cx="3500462" cy="571504"/>
          </a:xfrm>
          <a:prstGeom prst="rect">
            <a:avLst/>
          </a:prstGeom>
          <a:solidFill>
            <a:schemeClr val="accent6"/>
          </a:solidFill>
          <a:ln>
            <a:noFill/>
          </a:ln>
          <a:effectLst/>
        </p:spPr>
        <p:style>
          <a:lnRef idx="1">
            <a:schemeClr val="dk1"/>
          </a:lnRef>
          <a:fillRef idx="3">
            <a:schemeClr val="dk1"/>
          </a:fillRef>
          <a:effectRef idx="2">
            <a:schemeClr val="dk1"/>
          </a:effectRef>
          <a:fontRef idx="minor">
            <a:schemeClr val="lt1"/>
          </a:fontRef>
        </p:style>
        <p:txBody>
          <a:bodyPr lIns="91416" tIns="45709" rIns="91416" bIns="45709" rtlCol="0" anchor="ctr"/>
          <a:lstStyle/>
          <a:p>
            <a:pPr algn="ctr" defTabSz="914165"/>
            <a:r>
              <a:rPr lang="en-US" b="1" smtClean="0">
                <a:solidFill>
                  <a:srgbClr val="FFFFFF"/>
                </a:solidFill>
                <a:latin typeface="Tahoma"/>
              </a:rPr>
              <a:t>Queueing Theory</a:t>
            </a:r>
            <a:endParaRPr lang="en-US" b="1">
              <a:solidFill>
                <a:srgbClr val="FFFFFF"/>
              </a:solidFill>
              <a:latin typeface="Tahoma"/>
            </a:endParaRPr>
          </a:p>
        </p:txBody>
      </p:sp>
      <p:sp>
        <p:nvSpPr>
          <p:cNvPr id="33" name="Rectangle 32"/>
          <p:cNvSpPr/>
          <p:nvPr/>
        </p:nvSpPr>
        <p:spPr>
          <a:xfrm>
            <a:off x="142844" y="5143512"/>
            <a:ext cx="4500594" cy="857256"/>
          </a:xfrm>
          <a:prstGeom prst="rect">
            <a:avLst/>
          </a:prstGeom>
          <a:solidFill>
            <a:schemeClr val="bg2">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lIns="91416" tIns="45709" rIns="91416" bIns="45709" rtlCol="0" anchor="ctr"/>
          <a:lstStyle/>
          <a:p>
            <a:pPr algn="ctr" defTabSz="914165">
              <a:lnSpc>
                <a:spcPct val="150000"/>
              </a:lnSpc>
            </a:pPr>
            <a:r>
              <a:rPr lang="en-US" smtClean="0">
                <a:solidFill>
                  <a:srgbClr val="000000"/>
                </a:solidFill>
                <a:latin typeface="Tahoma"/>
              </a:rPr>
              <a:t>Least-attained-service (LAS) scheduling: Minimize memory episode time</a:t>
            </a:r>
            <a:endParaRPr lang="en-US" dirty="0">
              <a:solidFill>
                <a:srgbClr val="000000"/>
              </a:solidFill>
              <a:latin typeface="Tahoma"/>
            </a:endParaRPr>
          </a:p>
        </p:txBody>
      </p:sp>
      <p:sp>
        <p:nvSpPr>
          <p:cNvPr id="34" name="Rectangle 33"/>
          <p:cNvSpPr/>
          <p:nvPr/>
        </p:nvSpPr>
        <p:spPr>
          <a:xfrm>
            <a:off x="4857752" y="5072074"/>
            <a:ext cx="4143372" cy="1000132"/>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algn="ctr" defTabSz="914165"/>
            <a:r>
              <a:rPr lang="en-US" sz="2200" dirty="0">
                <a:solidFill>
                  <a:srgbClr val="000000"/>
                </a:solidFill>
                <a:latin typeface="Tahoma"/>
              </a:rPr>
              <a:t>However, LAS does </a:t>
            </a:r>
            <a:r>
              <a:rPr lang="en-US" sz="2200">
                <a:solidFill>
                  <a:srgbClr val="000000"/>
                </a:solidFill>
                <a:latin typeface="Tahoma"/>
              </a:rPr>
              <a:t>not consider </a:t>
            </a:r>
            <a:endParaRPr lang="en-US" sz="2200" dirty="0">
              <a:solidFill>
                <a:srgbClr val="000000"/>
              </a:solidFill>
              <a:latin typeface="Tahoma"/>
            </a:endParaRPr>
          </a:p>
          <a:p>
            <a:pPr algn="ctr" defTabSz="914165"/>
            <a:r>
              <a:rPr lang="en-US" sz="2200" dirty="0">
                <a:solidFill>
                  <a:srgbClr val="000000"/>
                </a:solidFill>
                <a:latin typeface="Tahoma"/>
              </a:rPr>
              <a:t>long-term </a:t>
            </a:r>
            <a:r>
              <a:rPr lang="en-US" sz="2200">
                <a:solidFill>
                  <a:srgbClr val="000000"/>
                </a:solidFill>
                <a:latin typeface="Tahoma"/>
              </a:rPr>
              <a:t>thread behavior</a:t>
            </a:r>
            <a:endParaRPr lang="en-US" sz="2200" dirty="0">
              <a:solidFill>
                <a:srgbClr val="000000"/>
              </a:solidFill>
              <a:latin typeface="Tahoma"/>
            </a:endParaRPr>
          </a:p>
        </p:txBody>
      </p:sp>
      <p:sp>
        <p:nvSpPr>
          <p:cNvPr id="32" name="Rectangle 31"/>
          <p:cNvSpPr/>
          <p:nvPr/>
        </p:nvSpPr>
        <p:spPr>
          <a:xfrm>
            <a:off x="357158" y="3643314"/>
            <a:ext cx="4000528" cy="785818"/>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Prioritize the </a:t>
            </a:r>
            <a:r>
              <a:rPr lang="en-US" smtClean="0">
                <a:solidFill>
                  <a:srgbClr val="000000"/>
                </a:solidFill>
                <a:latin typeface="Tahoma"/>
              </a:rPr>
              <a:t>memory episode with least-</a:t>
            </a:r>
            <a:r>
              <a:rPr lang="en-US" b="1" smtClean="0">
                <a:solidFill>
                  <a:srgbClr val="000000"/>
                </a:solidFill>
                <a:latin typeface="Tahoma"/>
              </a:rPr>
              <a:t>attained</a:t>
            </a:r>
            <a:r>
              <a:rPr lang="en-US" smtClean="0">
                <a:solidFill>
                  <a:srgbClr val="000000"/>
                </a:solidFill>
                <a:latin typeface="Tahoma"/>
              </a:rPr>
              <a:t>-service</a:t>
            </a:r>
            <a:endParaRPr lang="en-US" dirty="0" smtClean="0">
              <a:solidFill>
                <a:srgbClr val="000000"/>
              </a:solidFill>
              <a:latin typeface="Tahoma"/>
            </a:endParaRPr>
          </a:p>
        </p:txBody>
      </p:sp>
      <p:sp>
        <p:nvSpPr>
          <p:cNvPr id="40" name="Right Arrow 39"/>
          <p:cNvSpPr/>
          <p:nvPr/>
        </p:nvSpPr>
        <p:spPr>
          <a:xfrm rot="10800000">
            <a:off x="4357686" y="1500174"/>
            <a:ext cx="1143008" cy="1000132"/>
          </a:xfrm>
          <a:prstGeom prst="rightArrow">
            <a:avLst/>
          </a:prstGeom>
          <a:solidFill>
            <a:schemeClr val="accent6">
              <a:lumMod val="20000"/>
              <a:lumOff val="80000"/>
            </a:schemeClr>
          </a:solidFill>
          <a:ln>
            <a:solidFill>
              <a:schemeClr val="accent6">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extLst>
      <p:ext uri="{BB962C8B-B14F-4D97-AF65-F5344CB8AC3E}">
        <p14:creationId xmlns:p14="http://schemas.microsoft.com/office/powerpoint/2010/main" val="317078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animBg="1"/>
      <p:bldP spid="35" grpId="0" animBg="1"/>
      <p:bldP spid="10" grpId="0" animBg="1"/>
      <p:bldP spid="33" grpId="0" animBg="1"/>
      <p:bldP spid="34" grpId="0" animBg="1"/>
      <p:bldP spid="32" grpId="0" animBg="1"/>
      <p:bldP spid="4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Long-Term </a:t>
            </a:r>
            <a:r>
              <a:rPr lang="en-US" dirty="0" smtClean="0"/>
              <a:t>Thread Behavior</a:t>
            </a:r>
            <a:endParaRPr lang="en-US" dirty="0"/>
          </a:p>
        </p:txBody>
      </p:sp>
      <p:sp>
        <p:nvSpPr>
          <p:cNvPr id="36" name="Slide Number Placeholder 35"/>
          <p:cNvSpPr>
            <a:spLocks noGrp="1"/>
          </p:cNvSpPr>
          <p:nvPr>
            <p:ph type="sldNum" sz="quarter" idx="11"/>
          </p:nvPr>
        </p:nvSpPr>
        <p:spPr/>
        <p:txBody>
          <a:bodyPr/>
          <a:lstStyle/>
          <a:p>
            <a:fld id="{4C76AC29-6A0F-4B9E-B956-3C9EFFA38962}" type="slidenum">
              <a:rPr lang="en-US" smtClean="0">
                <a:solidFill>
                  <a:srgbClr val="000000"/>
                </a:solidFill>
              </a:rPr>
              <a:pPr/>
              <a:t>61</a:t>
            </a:fld>
            <a:endParaRPr lang="en-US">
              <a:solidFill>
                <a:srgbClr val="000000"/>
              </a:solidFill>
            </a:endParaRPr>
          </a:p>
        </p:txBody>
      </p:sp>
      <p:sp>
        <p:nvSpPr>
          <p:cNvPr id="4" name="Rectangle 3"/>
          <p:cNvSpPr/>
          <p:nvPr/>
        </p:nvSpPr>
        <p:spPr>
          <a:xfrm>
            <a:off x="3143241" y="2643182"/>
            <a:ext cx="285752" cy="428628"/>
          </a:xfrm>
          <a:prstGeom prst="rect">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FFFFFF"/>
              </a:solidFill>
              <a:latin typeface="Tahoma"/>
            </a:endParaRPr>
          </a:p>
        </p:txBody>
      </p:sp>
      <p:sp>
        <p:nvSpPr>
          <p:cNvPr id="5" name="Rectangle 4"/>
          <p:cNvSpPr/>
          <p:nvPr/>
        </p:nvSpPr>
        <p:spPr>
          <a:xfrm>
            <a:off x="6786578" y="2643182"/>
            <a:ext cx="857256" cy="428628"/>
          </a:xfrm>
          <a:prstGeom prst="rect">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200">
                <a:solidFill>
                  <a:srgbClr val="000000"/>
                </a:solidFill>
                <a:latin typeface="Tahoma"/>
              </a:rPr>
              <a:t>Mem.</a:t>
            </a:r>
            <a:br>
              <a:rPr lang="en-US" sz="1200">
                <a:solidFill>
                  <a:srgbClr val="000000"/>
                </a:solidFill>
                <a:latin typeface="Tahoma"/>
              </a:rPr>
            </a:br>
            <a:r>
              <a:rPr lang="en-US" sz="1200">
                <a:solidFill>
                  <a:srgbClr val="000000"/>
                </a:solidFill>
                <a:latin typeface="Tahoma"/>
              </a:rPr>
              <a:t>episode</a:t>
            </a:r>
          </a:p>
        </p:txBody>
      </p:sp>
      <p:sp>
        <p:nvSpPr>
          <p:cNvPr id="6" name="TextBox 5"/>
          <p:cNvSpPr txBox="1"/>
          <p:nvPr/>
        </p:nvSpPr>
        <p:spPr>
          <a:xfrm>
            <a:off x="2581260" y="1285860"/>
            <a:ext cx="1285884" cy="373659"/>
          </a:xfrm>
          <a:prstGeom prst="rect">
            <a:avLst/>
          </a:prstGeom>
          <a:noFill/>
        </p:spPr>
        <p:txBody>
          <a:bodyPr wrap="square" lIns="91416" tIns="45709" rIns="91416" bIns="45709" rtlCol="0">
            <a:spAutoFit/>
          </a:bodyPr>
          <a:lstStyle/>
          <a:p>
            <a:pPr algn="ctr" defTabSz="914165"/>
            <a:r>
              <a:rPr lang="en-US" smtClean="0">
                <a:solidFill>
                  <a:srgbClr val="000000"/>
                </a:solidFill>
                <a:latin typeface="Tahoma"/>
              </a:rPr>
              <a:t>Thread 1</a:t>
            </a:r>
            <a:endParaRPr lang="en-US">
              <a:solidFill>
                <a:srgbClr val="000000"/>
              </a:solidFill>
              <a:latin typeface="Tahoma"/>
            </a:endParaRPr>
          </a:p>
        </p:txBody>
      </p:sp>
      <p:sp>
        <p:nvSpPr>
          <p:cNvPr id="7" name="TextBox 6"/>
          <p:cNvSpPr txBox="1"/>
          <p:nvPr/>
        </p:nvSpPr>
        <p:spPr>
          <a:xfrm>
            <a:off x="6643703" y="1285860"/>
            <a:ext cx="1285884" cy="373659"/>
          </a:xfrm>
          <a:prstGeom prst="rect">
            <a:avLst/>
          </a:prstGeom>
          <a:noFill/>
        </p:spPr>
        <p:txBody>
          <a:bodyPr wrap="square" lIns="91416" tIns="45709" rIns="91416" bIns="45709" rtlCol="0">
            <a:spAutoFit/>
          </a:bodyPr>
          <a:lstStyle/>
          <a:p>
            <a:pPr algn="ctr" defTabSz="914165"/>
            <a:r>
              <a:rPr lang="en-US" smtClean="0">
                <a:solidFill>
                  <a:srgbClr val="000000"/>
                </a:solidFill>
                <a:latin typeface="Tahoma"/>
              </a:rPr>
              <a:t>Thread 2</a:t>
            </a:r>
            <a:endParaRPr lang="en-US">
              <a:solidFill>
                <a:srgbClr val="000000"/>
              </a:solidFill>
              <a:latin typeface="Tahoma"/>
            </a:endParaRPr>
          </a:p>
        </p:txBody>
      </p:sp>
      <p:sp>
        <p:nvSpPr>
          <p:cNvPr id="8" name="TextBox 7"/>
          <p:cNvSpPr txBox="1"/>
          <p:nvPr/>
        </p:nvSpPr>
        <p:spPr>
          <a:xfrm>
            <a:off x="-31" y="2354042"/>
            <a:ext cx="2062178" cy="654986"/>
          </a:xfrm>
          <a:prstGeom prst="rect">
            <a:avLst/>
          </a:prstGeom>
          <a:noFill/>
        </p:spPr>
        <p:txBody>
          <a:bodyPr wrap="square" lIns="91416" tIns="45709" rIns="91416" bIns="45709" rtlCol="0">
            <a:spAutoFit/>
          </a:bodyPr>
          <a:lstStyle/>
          <a:p>
            <a:pPr algn="ctr" defTabSz="914165"/>
            <a:r>
              <a:rPr lang="en-US" smtClean="0">
                <a:solidFill>
                  <a:srgbClr val="000000"/>
                </a:solidFill>
                <a:latin typeface="Tahoma"/>
              </a:rPr>
              <a:t>Short-term</a:t>
            </a:r>
            <a:br>
              <a:rPr lang="en-US" smtClean="0">
                <a:solidFill>
                  <a:srgbClr val="000000"/>
                </a:solidFill>
                <a:latin typeface="Tahoma"/>
              </a:rPr>
            </a:br>
            <a:r>
              <a:rPr lang="en-US" smtClean="0">
                <a:solidFill>
                  <a:srgbClr val="000000"/>
                </a:solidFill>
                <a:latin typeface="Tahoma"/>
              </a:rPr>
              <a:t>thread behavior</a:t>
            </a:r>
            <a:endParaRPr lang="en-US">
              <a:solidFill>
                <a:srgbClr val="000000"/>
              </a:solidFill>
              <a:latin typeface="Tahoma"/>
            </a:endParaRPr>
          </a:p>
        </p:txBody>
      </p:sp>
      <p:sp>
        <p:nvSpPr>
          <p:cNvPr id="9" name="Rectangle 8"/>
          <p:cNvSpPr/>
          <p:nvPr/>
        </p:nvSpPr>
        <p:spPr>
          <a:xfrm>
            <a:off x="2143109" y="4030165"/>
            <a:ext cx="2286016" cy="428628"/>
          </a:xfrm>
          <a:prstGeom prst="rect">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FFFFFF"/>
              </a:solidFill>
              <a:latin typeface="Tahoma"/>
            </a:endParaRPr>
          </a:p>
        </p:txBody>
      </p:sp>
      <p:sp>
        <p:nvSpPr>
          <p:cNvPr id="10" name="Rectangle 9"/>
          <p:cNvSpPr/>
          <p:nvPr/>
        </p:nvSpPr>
        <p:spPr>
          <a:xfrm>
            <a:off x="6786578" y="4052175"/>
            <a:ext cx="857256" cy="432018"/>
          </a:xfrm>
          <a:prstGeom prst="rect">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200">
                <a:solidFill>
                  <a:srgbClr val="000000"/>
                </a:solidFill>
                <a:latin typeface="Tahoma"/>
              </a:rPr>
              <a:t>Mem.</a:t>
            </a:r>
            <a:br>
              <a:rPr lang="en-US" sz="1200">
                <a:solidFill>
                  <a:srgbClr val="000000"/>
                </a:solidFill>
                <a:latin typeface="Tahoma"/>
              </a:rPr>
            </a:br>
            <a:r>
              <a:rPr lang="en-US" sz="1200">
                <a:solidFill>
                  <a:srgbClr val="000000"/>
                </a:solidFill>
                <a:latin typeface="Tahoma"/>
              </a:rPr>
              <a:t>episode</a:t>
            </a:r>
          </a:p>
        </p:txBody>
      </p:sp>
      <p:sp>
        <p:nvSpPr>
          <p:cNvPr id="11" name="TextBox 10"/>
          <p:cNvSpPr txBox="1"/>
          <p:nvPr/>
        </p:nvSpPr>
        <p:spPr>
          <a:xfrm>
            <a:off x="-31" y="3912690"/>
            <a:ext cx="2062178" cy="654986"/>
          </a:xfrm>
          <a:prstGeom prst="rect">
            <a:avLst/>
          </a:prstGeom>
          <a:noFill/>
        </p:spPr>
        <p:txBody>
          <a:bodyPr wrap="square" lIns="91416" tIns="45709" rIns="91416" bIns="45709" rtlCol="0">
            <a:spAutoFit/>
          </a:bodyPr>
          <a:lstStyle/>
          <a:p>
            <a:pPr algn="ctr" defTabSz="914165"/>
            <a:r>
              <a:rPr lang="en-US" smtClean="0">
                <a:solidFill>
                  <a:srgbClr val="000000"/>
                </a:solidFill>
                <a:latin typeface="Tahoma"/>
              </a:rPr>
              <a:t>Long-term</a:t>
            </a:r>
            <a:br>
              <a:rPr lang="en-US" smtClean="0">
                <a:solidFill>
                  <a:srgbClr val="000000"/>
                </a:solidFill>
                <a:latin typeface="Tahoma"/>
              </a:rPr>
            </a:br>
            <a:r>
              <a:rPr lang="en-US" smtClean="0">
                <a:solidFill>
                  <a:srgbClr val="000000"/>
                </a:solidFill>
                <a:latin typeface="Tahoma"/>
              </a:rPr>
              <a:t>thread behavior</a:t>
            </a:r>
            <a:endParaRPr lang="en-US">
              <a:solidFill>
                <a:srgbClr val="000000"/>
              </a:solidFill>
              <a:latin typeface="Tahoma"/>
            </a:endParaRPr>
          </a:p>
        </p:txBody>
      </p:sp>
      <p:sp>
        <p:nvSpPr>
          <p:cNvPr id="16" name="Rectangle 15"/>
          <p:cNvSpPr/>
          <p:nvPr/>
        </p:nvSpPr>
        <p:spPr>
          <a:xfrm>
            <a:off x="7643834" y="4055565"/>
            <a:ext cx="1285884"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200">
                <a:solidFill>
                  <a:srgbClr val="000000"/>
                </a:solidFill>
                <a:latin typeface="Tahoma"/>
              </a:rPr>
              <a:t>Compute </a:t>
            </a:r>
          </a:p>
          <a:p>
            <a:pPr algn="ctr" defTabSz="914165"/>
            <a:r>
              <a:rPr lang="en-US" sz="1200">
                <a:solidFill>
                  <a:srgbClr val="000000"/>
                </a:solidFill>
                <a:latin typeface="Tahoma"/>
              </a:rPr>
              <a:t>episode</a:t>
            </a:r>
          </a:p>
        </p:txBody>
      </p:sp>
      <p:sp>
        <p:nvSpPr>
          <p:cNvPr id="17" name="Rectangle 16"/>
          <p:cNvSpPr/>
          <p:nvPr/>
        </p:nvSpPr>
        <p:spPr>
          <a:xfrm>
            <a:off x="5572132" y="4055565"/>
            <a:ext cx="1214446"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200">
                <a:solidFill>
                  <a:srgbClr val="000000"/>
                </a:solidFill>
                <a:latin typeface="Tahoma"/>
              </a:rPr>
              <a:t>Compute episode</a:t>
            </a:r>
          </a:p>
        </p:txBody>
      </p:sp>
      <p:sp>
        <p:nvSpPr>
          <p:cNvPr id="19" name="Rectangle 18"/>
          <p:cNvSpPr/>
          <p:nvPr/>
        </p:nvSpPr>
        <p:spPr>
          <a:xfrm>
            <a:off x="3867144" y="4030165"/>
            <a:ext cx="142876"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000000"/>
              </a:solidFill>
              <a:latin typeface="Tahoma"/>
            </a:endParaRPr>
          </a:p>
        </p:txBody>
      </p:sp>
      <p:sp>
        <p:nvSpPr>
          <p:cNvPr id="20" name="Rectangle 19"/>
          <p:cNvSpPr/>
          <p:nvPr/>
        </p:nvSpPr>
        <p:spPr>
          <a:xfrm>
            <a:off x="3438516"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000000"/>
              </a:solidFill>
              <a:latin typeface="Tahoma"/>
            </a:endParaRPr>
          </a:p>
        </p:txBody>
      </p:sp>
      <p:sp>
        <p:nvSpPr>
          <p:cNvPr id="21" name="Rectangle 20"/>
          <p:cNvSpPr/>
          <p:nvPr/>
        </p:nvSpPr>
        <p:spPr>
          <a:xfrm>
            <a:off x="3000364"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000000"/>
              </a:solidFill>
              <a:latin typeface="Tahoma"/>
            </a:endParaRPr>
          </a:p>
        </p:txBody>
      </p:sp>
      <p:sp>
        <p:nvSpPr>
          <p:cNvPr id="22" name="Rectangle 21"/>
          <p:cNvSpPr/>
          <p:nvPr/>
        </p:nvSpPr>
        <p:spPr>
          <a:xfrm>
            <a:off x="2571736"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000000"/>
              </a:solidFill>
              <a:latin typeface="Tahoma"/>
            </a:endParaRPr>
          </a:p>
        </p:txBody>
      </p:sp>
      <p:sp>
        <p:nvSpPr>
          <p:cNvPr id="23" name="Rectangle 22"/>
          <p:cNvSpPr/>
          <p:nvPr/>
        </p:nvSpPr>
        <p:spPr>
          <a:xfrm>
            <a:off x="4295772"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000000"/>
              </a:solidFill>
              <a:latin typeface="Tahoma"/>
            </a:endParaRPr>
          </a:p>
        </p:txBody>
      </p:sp>
      <p:sp>
        <p:nvSpPr>
          <p:cNvPr id="24" name="Rectangle 23"/>
          <p:cNvSpPr/>
          <p:nvPr/>
        </p:nvSpPr>
        <p:spPr>
          <a:xfrm>
            <a:off x="2143108"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000000"/>
              </a:solidFill>
              <a:latin typeface="Tahoma"/>
            </a:endParaRPr>
          </a:p>
        </p:txBody>
      </p:sp>
      <p:sp>
        <p:nvSpPr>
          <p:cNvPr id="26" name="Oval 25"/>
          <p:cNvSpPr/>
          <p:nvPr/>
        </p:nvSpPr>
        <p:spPr>
          <a:xfrm>
            <a:off x="2971788" y="3912689"/>
            <a:ext cx="633418" cy="642942"/>
          </a:xfrm>
          <a:prstGeom prst="ellipse">
            <a:avLst/>
          </a:prstGeom>
          <a:noFill/>
          <a:ln w="19050">
            <a:solidFill>
              <a:schemeClr val="tx1"/>
            </a:solidFill>
            <a:prstDash val="dash"/>
          </a:ln>
        </p:spPr>
        <p:style>
          <a:lnRef idx="2">
            <a:schemeClr val="dk1"/>
          </a:lnRef>
          <a:fillRef idx="1">
            <a:schemeClr val="lt1"/>
          </a:fillRef>
          <a:effectRef idx="0">
            <a:schemeClr val="dk1"/>
          </a:effectRef>
          <a:fontRef idx="minor">
            <a:schemeClr val="dk1"/>
          </a:fontRef>
        </p:style>
        <p:txBody>
          <a:bodyPr lIns="91416" tIns="45709" rIns="91416" bIns="45709" rtlCol="0" anchor="ctr"/>
          <a:lstStyle/>
          <a:p>
            <a:pPr algn="ctr" defTabSz="914165"/>
            <a:endParaRPr lang="en-US">
              <a:solidFill>
                <a:srgbClr val="000000"/>
              </a:solidFill>
              <a:latin typeface="Tahoma"/>
            </a:endParaRPr>
          </a:p>
        </p:txBody>
      </p:sp>
      <p:cxnSp>
        <p:nvCxnSpPr>
          <p:cNvPr id="28" name="Straight Connector 27"/>
          <p:cNvCxnSpPr>
            <a:stCxn id="40" idx="6"/>
            <a:endCxn id="26" idx="6"/>
          </p:cNvCxnSpPr>
          <p:nvPr/>
        </p:nvCxnSpPr>
        <p:spPr>
          <a:xfrm flipH="1">
            <a:off x="3605206" y="2855116"/>
            <a:ext cx="3176" cy="1379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0" idx="2"/>
            <a:endCxn id="26" idx="2"/>
          </p:cNvCxnSpPr>
          <p:nvPr/>
        </p:nvCxnSpPr>
        <p:spPr>
          <a:xfrm rot="10800000" flipV="1">
            <a:off x="2971788" y="2855116"/>
            <a:ext cx="3176" cy="1379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62" idx="2"/>
            <a:endCxn id="63" idx="2"/>
          </p:cNvCxnSpPr>
          <p:nvPr/>
        </p:nvCxnSpPr>
        <p:spPr>
          <a:xfrm rot="10800000" flipV="1">
            <a:off x="6643702" y="2857496"/>
            <a:ext cx="1588" cy="1412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357687" y="2500307"/>
            <a:ext cx="1285884" cy="830997"/>
          </a:xfrm>
          <a:prstGeom prst="rect">
            <a:avLst/>
          </a:prstGeom>
          <a:noFill/>
        </p:spPr>
        <p:txBody>
          <a:bodyPr wrap="square" lIns="91416" tIns="45709" rIns="91416" bIns="45709" rtlCol="0">
            <a:spAutoFit/>
          </a:bodyPr>
          <a:lstStyle/>
          <a:p>
            <a:pPr algn="ctr" defTabSz="914165"/>
            <a:r>
              <a:rPr lang="en-US" sz="3000" b="1">
                <a:solidFill>
                  <a:srgbClr val="000000"/>
                </a:solidFill>
                <a:latin typeface="Tahoma"/>
              </a:rPr>
              <a:t>&gt;</a:t>
            </a:r>
          </a:p>
          <a:p>
            <a:pPr algn="ctr" defTabSz="914165"/>
            <a:r>
              <a:rPr lang="en-US" smtClean="0">
                <a:solidFill>
                  <a:srgbClr val="000000"/>
                </a:solidFill>
                <a:latin typeface="Tahoma"/>
              </a:rPr>
              <a:t>priority</a:t>
            </a:r>
            <a:endParaRPr lang="en-US">
              <a:solidFill>
                <a:srgbClr val="000000"/>
              </a:solidFill>
              <a:latin typeface="Tahoma"/>
            </a:endParaRPr>
          </a:p>
        </p:txBody>
      </p:sp>
      <p:sp>
        <p:nvSpPr>
          <p:cNvPr id="42" name="TextBox 41"/>
          <p:cNvSpPr txBox="1"/>
          <p:nvPr/>
        </p:nvSpPr>
        <p:spPr>
          <a:xfrm>
            <a:off x="4357687" y="3874006"/>
            <a:ext cx="1285884" cy="830997"/>
          </a:xfrm>
          <a:prstGeom prst="rect">
            <a:avLst/>
          </a:prstGeom>
          <a:noFill/>
        </p:spPr>
        <p:txBody>
          <a:bodyPr wrap="square" lIns="91416" tIns="45709" rIns="91416" bIns="45709" rtlCol="0">
            <a:spAutoFit/>
          </a:bodyPr>
          <a:lstStyle/>
          <a:p>
            <a:pPr algn="ctr" defTabSz="914165"/>
            <a:r>
              <a:rPr lang="en-US" sz="3000" b="1">
                <a:solidFill>
                  <a:srgbClr val="FF0000"/>
                </a:solidFill>
                <a:latin typeface="Tahoma"/>
              </a:rPr>
              <a:t>&lt;</a:t>
            </a:r>
          </a:p>
          <a:p>
            <a:pPr algn="ctr" defTabSz="914165"/>
            <a:r>
              <a:rPr lang="en-US" smtClean="0">
                <a:solidFill>
                  <a:srgbClr val="FF0000"/>
                </a:solidFill>
                <a:latin typeface="Tahoma"/>
              </a:rPr>
              <a:t>priority</a:t>
            </a:r>
            <a:endParaRPr lang="en-US">
              <a:solidFill>
                <a:srgbClr val="FF0000"/>
              </a:solidFill>
              <a:latin typeface="Tahoma"/>
            </a:endParaRPr>
          </a:p>
        </p:txBody>
      </p:sp>
      <p:sp>
        <p:nvSpPr>
          <p:cNvPr id="43" name="Rectangle 42"/>
          <p:cNvSpPr/>
          <p:nvPr/>
        </p:nvSpPr>
        <p:spPr>
          <a:xfrm>
            <a:off x="714348" y="5214951"/>
            <a:ext cx="7643866" cy="857256"/>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algn="ctr" defTabSz="914165"/>
            <a:r>
              <a:rPr lang="en-US" sz="2200" dirty="0">
                <a:solidFill>
                  <a:srgbClr val="000000"/>
                </a:solidFill>
                <a:latin typeface="Tahoma"/>
              </a:rPr>
              <a:t>Prioritizing Thread 2 is </a:t>
            </a:r>
            <a:r>
              <a:rPr lang="en-US" sz="2200">
                <a:solidFill>
                  <a:srgbClr val="000000"/>
                </a:solidFill>
                <a:latin typeface="Tahoma"/>
              </a:rPr>
              <a:t>more beneficial: </a:t>
            </a:r>
          </a:p>
          <a:p>
            <a:pPr algn="ctr" defTabSz="914165"/>
            <a:r>
              <a:rPr lang="en-US" sz="2200">
                <a:solidFill>
                  <a:srgbClr val="000000"/>
                </a:solidFill>
                <a:latin typeface="Tahoma"/>
              </a:rPr>
              <a:t>results </a:t>
            </a:r>
            <a:r>
              <a:rPr lang="en-US" sz="2200" dirty="0">
                <a:solidFill>
                  <a:srgbClr val="000000"/>
                </a:solidFill>
                <a:latin typeface="Tahoma"/>
              </a:rPr>
              <a:t>in very long stretches of </a:t>
            </a:r>
            <a:r>
              <a:rPr lang="en-US" sz="2200">
                <a:solidFill>
                  <a:srgbClr val="000000"/>
                </a:solidFill>
                <a:latin typeface="Tahoma"/>
              </a:rPr>
              <a:t>compute episodes</a:t>
            </a:r>
            <a:endParaRPr lang="en-US" sz="2200" dirty="0">
              <a:solidFill>
                <a:srgbClr val="000000"/>
              </a:solidFill>
              <a:latin typeface="Tahoma"/>
            </a:endParaRPr>
          </a:p>
        </p:txBody>
      </p:sp>
      <p:sp>
        <p:nvSpPr>
          <p:cNvPr id="38" name="TextBox 37"/>
          <p:cNvSpPr txBox="1"/>
          <p:nvPr/>
        </p:nvSpPr>
        <p:spPr>
          <a:xfrm>
            <a:off x="2071670" y="2018876"/>
            <a:ext cx="2571768" cy="338554"/>
          </a:xfrm>
          <a:prstGeom prst="rect">
            <a:avLst/>
          </a:prstGeom>
          <a:noFill/>
        </p:spPr>
        <p:txBody>
          <a:bodyPr wrap="square" lIns="91416" tIns="45709" rIns="91416" bIns="45709" rtlCol="0">
            <a:spAutoFit/>
          </a:bodyPr>
          <a:lstStyle/>
          <a:p>
            <a:pPr algn="ctr" defTabSz="914165"/>
            <a:r>
              <a:rPr lang="en-US" sz="1600">
                <a:solidFill>
                  <a:srgbClr val="000000"/>
                </a:solidFill>
                <a:latin typeface="Tahoma"/>
              </a:rPr>
              <a:t>Short memory episode</a:t>
            </a:r>
          </a:p>
        </p:txBody>
      </p:sp>
      <p:sp>
        <p:nvSpPr>
          <p:cNvPr id="39" name="TextBox 38"/>
          <p:cNvSpPr txBox="1"/>
          <p:nvPr/>
        </p:nvSpPr>
        <p:spPr>
          <a:xfrm>
            <a:off x="6072198" y="2000241"/>
            <a:ext cx="2500330" cy="338554"/>
          </a:xfrm>
          <a:prstGeom prst="rect">
            <a:avLst/>
          </a:prstGeom>
          <a:noFill/>
        </p:spPr>
        <p:txBody>
          <a:bodyPr wrap="square" lIns="91416" tIns="45709" rIns="91416" bIns="45709" rtlCol="0">
            <a:spAutoFit/>
          </a:bodyPr>
          <a:lstStyle/>
          <a:p>
            <a:pPr algn="ctr" defTabSz="914165"/>
            <a:r>
              <a:rPr lang="en-US" sz="1600">
                <a:solidFill>
                  <a:srgbClr val="000000"/>
                </a:solidFill>
                <a:latin typeface="Tahoma"/>
              </a:rPr>
              <a:t>Long memory episode</a:t>
            </a:r>
          </a:p>
        </p:txBody>
      </p:sp>
      <p:cxnSp>
        <p:nvCxnSpPr>
          <p:cNvPr id="44" name="Straight Connector 43"/>
          <p:cNvCxnSpPr/>
          <p:nvPr/>
        </p:nvCxnSpPr>
        <p:spPr>
          <a:xfrm>
            <a:off x="214282" y="1857364"/>
            <a:ext cx="8501122" cy="1588"/>
          </a:xfrm>
          <a:prstGeom prst="line">
            <a:avLst/>
          </a:prstGeom>
          <a:ln w="12700"/>
          <a:effectLst/>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a:off x="214282" y="3429000"/>
            <a:ext cx="8501122" cy="1588"/>
          </a:xfrm>
          <a:prstGeom prst="line">
            <a:avLst/>
          </a:prstGeom>
          <a:ln w="12700"/>
          <a:effectLst/>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a:off x="214282" y="4929198"/>
            <a:ext cx="8501122" cy="1588"/>
          </a:xfrm>
          <a:prstGeom prst="line">
            <a:avLst/>
          </a:prstGeom>
          <a:ln w="12700"/>
          <a:effectLst/>
        </p:spPr>
        <p:style>
          <a:lnRef idx="2">
            <a:schemeClr val="dk1"/>
          </a:lnRef>
          <a:fillRef idx="0">
            <a:schemeClr val="dk1"/>
          </a:fillRef>
          <a:effectRef idx="1">
            <a:schemeClr val="dk1"/>
          </a:effectRef>
          <a:fontRef idx="minor">
            <a:schemeClr val="tx1"/>
          </a:fontRef>
        </p:style>
      </p:cxnSp>
      <p:sp>
        <p:nvSpPr>
          <p:cNvPr id="40" name="Oval 39"/>
          <p:cNvSpPr/>
          <p:nvPr/>
        </p:nvSpPr>
        <p:spPr>
          <a:xfrm>
            <a:off x="2974964" y="2533644"/>
            <a:ext cx="633418" cy="642942"/>
          </a:xfrm>
          <a:prstGeom prst="ellipse">
            <a:avLst/>
          </a:prstGeom>
          <a:noFill/>
          <a:ln w="19050">
            <a:solidFill>
              <a:schemeClr val="tx1"/>
            </a:solidFill>
            <a:prstDash val="dash"/>
          </a:ln>
        </p:spPr>
        <p:style>
          <a:lnRef idx="2">
            <a:schemeClr val="dk1"/>
          </a:lnRef>
          <a:fillRef idx="1">
            <a:schemeClr val="lt1"/>
          </a:fillRef>
          <a:effectRef idx="0">
            <a:schemeClr val="dk1"/>
          </a:effectRef>
          <a:fontRef idx="minor">
            <a:schemeClr val="dk1"/>
          </a:fontRef>
        </p:style>
        <p:txBody>
          <a:bodyPr lIns="91416" tIns="45709" rIns="91416" bIns="45709" rtlCol="0" anchor="ctr"/>
          <a:lstStyle/>
          <a:p>
            <a:pPr algn="ctr" defTabSz="914165"/>
            <a:endParaRPr lang="en-US">
              <a:solidFill>
                <a:srgbClr val="000000"/>
              </a:solidFill>
              <a:latin typeface="Tahoma"/>
            </a:endParaRPr>
          </a:p>
        </p:txBody>
      </p:sp>
      <p:cxnSp>
        <p:nvCxnSpPr>
          <p:cNvPr id="57" name="Straight Connector 56"/>
          <p:cNvCxnSpPr/>
          <p:nvPr/>
        </p:nvCxnSpPr>
        <p:spPr>
          <a:xfrm rot="5400000">
            <a:off x="143639" y="3071809"/>
            <a:ext cx="3713985" cy="796"/>
          </a:xfrm>
          <a:prstGeom prst="line">
            <a:avLst/>
          </a:prstGeom>
          <a:ln w="12700"/>
          <a:effectLst/>
        </p:spPr>
        <p:style>
          <a:lnRef idx="2">
            <a:schemeClr val="dk1"/>
          </a:lnRef>
          <a:fillRef idx="0">
            <a:schemeClr val="dk1"/>
          </a:fillRef>
          <a:effectRef idx="1">
            <a:schemeClr val="dk1"/>
          </a:effectRef>
          <a:fontRef idx="minor">
            <a:schemeClr val="tx1"/>
          </a:fontRef>
        </p:style>
      </p:cxnSp>
      <p:sp>
        <p:nvSpPr>
          <p:cNvPr id="62" name="Oval 61"/>
          <p:cNvSpPr/>
          <p:nvPr/>
        </p:nvSpPr>
        <p:spPr>
          <a:xfrm>
            <a:off x="6643702" y="2500306"/>
            <a:ext cx="1143008" cy="714380"/>
          </a:xfrm>
          <a:prstGeom prst="ellipse">
            <a:avLst/>
          </a:prstGeom>
          <a:noFill/>
          <a:ln w="19050">
            <a:solidFill>
              <a:schemeClr val="tx1"/>
            </a:solidFill>
            <a:prstDash val="dash"/>
          </a:ln>
        </p:spPr>
        <p:style>
          <a:lnRef idx="2">
            <a:schemeClr val="dk1"/>
          </a:lnRef>
          <a:fillRef idx="1">
            <a:schemeClr val="lt1"/>
          </a:fillRef>
          <a:effectRef idx="0">
            <a:schemeClr val="dk1"/>
          </a:effectRef>
          <a:fontRef idx="minor">
            <a:schemeClr val="dk1"/>
          </a:fontRef>
        </p:style>
        <p:txBody>
          <a:bodyPr lIns="91416" tIns="45709" rIns="91416" bIns="45709" rtlCol="0" anchor="ctr"/>
          <a:lstStyle/>
          <a:p>
            <a:pPr algn="ctr" defTabSz="914165"/>
            <a:endParaRPr lang="en-US">
              <a:solidFill>
                <a:srgbClr val="000000"/>
              </a:solidFill>
              <a:latin typeface="Tahoma"/>
            </a:endParaRPr>
          </a:p>
        </p:txBody>
      </p:sp>
      <p:sp>
        <p:nvSpPr>
          <p:cNvPr id="63" name="Oval 62"/>
          <p:cNvSpPr/>
          <p:nvPr/>
        </p:nvSpPr>
        <p:spPr>
          <a:xfrm>
            <a:off x="6643702" y="3912689"/>
            <a:ext cx="1143008" cy="714380"/>
          </a:xfrm>
          <a:prstGeom prst="ellipse">
            <a:avLst/>
          </a:prstGeom>
          <a:noFill/>
          <a:ln w="19050">
            <a:solidFill>
              <a:schemeClr val="tx1"/>
            </a:solidFill>
            <a:prstDash val="dash"/>
          </a:ln>
        </p:spPr>
        <p:style>
          <a:lnRef idx="2">
            <a:schemeClr val="dk1"/>
          </a:lnRef>
          <a:fillRef idx="1">
            <a:schemeClr val="lt1"/>
          </a:fillRef>
          <a:effectRef idx="0">
            <a:schemeClr val="dk1"/>
          </a:effectRef>
          <a:fontRef idx="minor">
            <a:schemeClr val="dk1"/>
          </a:fontRef>
        </p:style>
        <p:txBody>
          <a:bodyPr lIns="91416" tIns="45709" rIns="91416" bIns="45709" rtlCol="0" anchor="ctr"/>
          <a:lstStyle/>
          <a:p>
            <a:pPr algn="ctr" defTabSz="914165"/>
            <a:endParaRPr lang="en-US">
              <a:solidFill>
                <a:srgbClr val="000000"/>
              </a:solidFill>
              <a:latin typeface="Tahoma"/>
            </a:endParaRPr>
          </a:p>
        </p:txBody>
      </p:sp>
      <p:cxnSp>
        <p:nvCxnSpPr>
          <p:cNvPr id="66" name="Straight Connector 65"/>
          <p:cNvCxnSpPr>
            <a:stCxn id="62" idx="6"/>
            <a:endCxn id="63" idx="6"/>
          </p:cNvCxnSpPr>
          <p:nvPr/>
        </p:nvCxnSpPr>
        <p:spPr>
          <a:xfrm>
            <a:off x="7786710" y="2857496"/>
            <a:ext cx="1588" cy="1412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2" y="3429000"/>
            <a:ext cx="9144000" cy="1643074"/>
          </a:xfrm>
          <a:prstGeom prst="rect">
            <a:avLst/>
          </a:prstGeom>
        </p:spPr>
        <p:style>
          <a:lnRef idx="2">
            <a:schemeClr val="accent3"/>
          </a:lnRef>
          <a:fillRef idx="1">
            <a:schemeClr val="lt1"/>
          </a:fillRef>
          <a:effectRef idx="0">
            <a:schemeClr val="accent3"/>
          </a:effectRef>
          <a:fontRef idx="minor">
            <a:schemeClr val="dk1"/>
          </a:fontRef>
        </p:style>
        <p:txBody>
          <a:bodyPr lIns="91416" tIns="45709" rIns="91416" bIns="45709" rtlCol="0" anchor="ctr"/>
          <a:lstStyle/>
          <a:p>
            <a:pPr algn="ctr" defTabSz="914165"/>
            <a:endParaRPr lang="en-US">
              <a:solidFill>
                <a:srgbClr val="000000"/>
              </a:solidFill>
              <a:latin typeface="Tahoma"/>
            </a:endParaRPr>
          </a:p>
        </p:txBody>
      </p:sp>
    </p:spTree>
    <p:extLst>
      <p:ext uri="{BB962C8B-B14F-4D97-AF65-F5344CB8AC3E}">
        <p14:creationId xmlns:p14="http://schemas.microsoft.com/office/powerpoint/2010/main" val="707664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xit"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7" grpId="0" animBg="1"/>
      <p:bldP spid="19" grpId="0" animBg="1"/>
      <p:bldP spid="20" grpId="0" animBg="1"/>
      <p:bldP spid="21" grpId="0" animBg="1"/>
      <p:bldP spid="22" grpId="0" animBg="1"/>
      <p:bldP spid="23" grpId="0" animBg="1"/>
      <p:bldP spid="24" grpId="0" animBg="1"/>
      <p:bldP spid="26" grpId="0" animBg="1"/>
      <p:bldP spid="42" grpId="0"/>
      <p:bldP spid="43" grpId="0" animBg="1"/>
      <p:bldP spid="40" grpId="0" animBg="1"/>
      <p:bldP spid="62" grpId="0" animBg="1"/>
      <p:bldP spid="63" grpId="0" animBg="1"/>
      <p:bldP spid="5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Quantum-Based Attained Service of </a:t>
            </a:r>
            <a:r>
              <a:rPr lang="en-US" sz="3600" dirty="0"/>
              <a:t>a Thread</a:t>
            </a:r>
          </a:p>
        </p:txBody>
      </p:sp>
      <p:sp>
        <p:nvSpPr>
          <p:cNvPr id="100" name="Slide Number Placeholder 99"/>
          <p:cNvSpPr>
            <a:spLocks noGrp="1"/>
          </p:cNvSpPr>
          <p:nvPr>
            <p:ph type="sldNum" sz="quarter" idx="11"/>
          </p:nvPr>
        </p:nvSpPr>
        <p:spPr/>
        <p:txBody>
          <a:bodyPr/>
          <a:lstStyle/>
          <a:p>
            <a:fld id="{4C76AC29-6A0F-4B9E-B956-3C9EFFA38962}" type="slidenum">
              <a:rPr lang="en-US" smtClean="0">
                <a:solidFill>
                  <a:srgbClr val="000000"/>
                </a:solidFill>
              </a:rPr>
              <a:pPr/>
              <a:t>62</a:t>
            </a:fld>
            <a:endParaRPr lang="en-US">
              <a:solidFill>
                <a:srgbClr val="000000"/>
              </a:solidFill>
            </a:endParaRPr>
          </a:p>
        </p:txBody>
      </p:sp>
      <p:cxnSp>
        <p:nvCxnSpPr>
          <p:cNvPr id="4" name="Straight Arrow Connector 3"/>
          <p:cNvCxnSpPr/>
          <p:nvPr/>
        </p:nvCxnSpPr>
        <p:spPr>
          <a:xfrm rot="5400000" flipH="1" flipV="1">
            <a:off x="2605400" y="1750199"/>
            <a:ext cx="1010337" cy="6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110567" y="2255378"/>
            <a:ext cx="2306080" cy="6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3283338" y="217882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3439500" y="202540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3594624" y="187232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3859580" y="1857355"/>
            <a:ext cx="122465"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4062072" y="184170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4249745" y="168862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4436031" y="168862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4560684" y="184170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4701187" y="2010097"/>
            <a:ext cx="183698"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4873009" y="217848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59873" y="2102296"/>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15689" y="1948534"/>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71506" y="1795453"/>
            <a:ext cx="24930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20814" y="1918599"/>
            <a:ext cx="218143"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38955" y="1765517"/>
            <a:ext cx="186979"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325934" y="1612436"/>
            <a:ext cx="186979"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12914" y="1764837"/>
            <a:ext cx="124653"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37566" y="1918599"/>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93383" y="2102296"/>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42694" y="2255374"/>
            <a:ext cx="685591" cy="341198"/>
          </a:xfrm>
          <a:prstGeom prst="rect">
            <a:avLst/>
          </a:prstGeom>
          <a:noFill/>
        </p:spPr>
        <p:txBody>
          <a:bodyPr wrap="square" lIns="91416" tIns="45709" rIns="91416" bIns="45709" rtlCol="0">
            <a:spAutoFit/>
          </a:bodyPr>
          <a:lstStyle/>
          <a:p>
            <a:pPr algn="ctr" defTabSz="914165"/>
            <a:r>
              <a:rPr lang="en-US" sz="1600">
                <a:solidFill>
                  <a:srgbClr val="000000"/>
                </a:solidFill>
                <a:latin typeface="Tahoma"/>
              </a:rPr>
              <a:t>Time</a:t>
            </a:r>
          </a:p>
        </p:txBody>
      </p:sp>
      <p:sp>
        <p:nvSpPr>
          <p:cNvPr id="26" name="TextBox 25"/>
          <p:cNvSpPr txBox="1"/>
          <p:nvPr/>
        </p:nvSpPr>
        <p:spPr>
          <a:xfrm rot="16200000">
            <a:off x="1756835" y="1529258"/>
            <a:ext cx="1928826" cy="584775"/>
          </a:xfrm>
          <a:prstGeom prst="rect">
            <a:avLst/>
          </a:prstGeom>
          <a:noFill/>
        </p:spPr>
        <p:txBody>
          <a:bodyPr wrap="square" lIns="91416" tIns="45709" rIns="91416" bIns="45709" rtlCol="0">
            <a:spAutoFit/>
          </a:bodyPr>
          <a:lstStyle/>
          <a:p>
            <a:pPr algn="ctr" defTabSz="914165"/>
            <a:r>
              <a:rPr lang="en-US" sz="1600">
                <a:solidFill>
                  <a:srgbClr val="000000"/>
                </a:solidFill>
                <a:latin typeface="Tahoma"/>
              </a:rPr>
              <a:t>Outstanding memory requests</a:t>
            </a:r>
          </a:p>
        </p:txBody>
      </p:sp>
      <p:cxnSp>
        <p:nvCxnSpPr>
          <p:cNvPr id="27" name="Straight Connector 26"/>
          <p:cNvCxnSpPr/>
          <p:nvPr/>
        </p:nvCxnSpPr>
        <p:spPr>
          <a:xfrm rot="5400000">
            <a:off x="3444474" y="1984769"/>
            <a:ext cx="1112055"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359873" y="2428873"/>
            <a:ext cx="654428" cy="681"/>
          </a:xfrm>
          <a:prstGeom prst="straightConnector1">
            <a:avLst/>
          </a:prstGeom>
          <a:ln w="19050">
            <a:headEnd type="arrow" w="lg" len="lg"/>
            <a:tailEnd type="arrow" w="lg" len="lg"/>
          </a:ln>
          <a:effectLst/>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2656448" y="2559603"/>
            <a:ext cx="2058428" cy="373659"/>
          </a:xfrm>
          <a:prstGeom prst="rect">
            <a:avLst/>
          </a:prstGeom>
          <a:noFill/>
        </p:spPr>
        <p:txBody>
          <a:bodyPr wrap="square" lIns="91416" tIns="45709" rIns="91416" bIns="45709" rtlCol="0">
            <a:spAutoFit/>
          </a:bodyPr>
          <a:lstStyle/>
          <a:p>
            <a:pPr algn="ctr" defTabSz="914165"/>
            <a:r>
              <a:rPr lang="en-US" smtClean="0">
                <a:solidFill>
                  <a:srgbClr val="000000"/>
                </a:solidFill>
                <a:latin typeface="Tahoma"/>
              </a:rPr>
              <a:t>Attained service</a:t>
            </a:r>
            <a:endParaRPr lang="en-US">
              <a:solidFill>
                <a:srgbClr val="000000"/>
              </a:solidFill>
              <a:latin typeface="Tahoma"/>
            </a:endParaRPr>
          </a:p>
        </p:txBody>
      </p:sp>
      <p:sp>
        <p:nvSpPr>
          <p:cNvPr id="34" name="TextBox 33"/>
          <p:cNvSpPr txBox="1"/>
          <p:nvPr/>
        </p:nvSpPr>
        <p:spPr>
          <a:xfrm>
            <a:off x="152368" y="1500175"/>
            <a:ext cx="1990740" cy="707886"/>
          </a:xfrm>
          <a:prstGeom prst="rect">
            <a:avLst/>
          </a:prstGeom>
          <a:noFill/>
        </p:spPr>
        <p:txBody>
          <a:bodyPr wrap="square" lIns="91416" tIns="45709" rIns="91416" bIns="45709" rtlCol="0">
            <a:spAutoFit/>
          </a:bodyPr>
          <a:lstStyle/>
          <a:p>
            <a:pPr algn="ctr" defTabSz="914165"/>
            <a:r>
              <a:rPr lang="en-US" sz="2000">
                <a:solidFill>
                  <a:srgbClr val="000000"/>
                </a:solidFill>
                <a:latin typeface="Tahoma"/>
              </a:rPr>
              <a:t>Short-term</a:t>
            </a:r>
            <a:br>
              <a:rPr lang="en-US" sz="2000">
                <a:solidFill>
                  <a:srgbClr val="000000"/>
                </a:solidFill>
                <a:latin typeface="Tahoma"/>
              </a:rPr>
            </a:br>
            <a:r>
              <a:rPr lang="en-US" sz="2000">
                <a:solidFill>
                  <a:srgbClr val="000000"/>
                </a:solidFill>
                <a:latin typeface="Tahoma"/>
              </a:rPr>
              <a:t>thread behavior</a:t>
            </a:r>
          </a:p>
        </p:txBody>
      </p:sp>
      <p:sp>
        <p:nvSpPr>
          <p:cNvPr id="102" name="Rectangle 101"/>
          <p:cNvSpPr/>
          <p:nvPr/>
        </p:nvSpPr>
        <p:spPr>
          <a:xfrm>
            <a:off x="571472" y="5143512"/>
            <a:ext cx="8001056" cy="876288"/>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t" anchorCtr="0"/>
          <a:lstStyle/>
          <a:p>
            <a:pPr algn="ctr" defTabSz="914165"/>
            <a:r>
              <a:rPr lang="en-US" sz="2400" dirty="0">
                <a:solidFill>
                  <a:srgbClr val="000000"/>
                </a:solidFill>
                <a:latin typeface="Tahoma"/>
              </a:rPr>
              <a:t>We divide time into large, fixed-length intervals</a:t>
            </a:r>
            <a:r>
              <a:rPr lang="en-US" sz="2400">
                <a:solidFill>
                  <a:srgbClr val="000000"/>
                </a:solidFill>
                <a:latin typeface="Tahoma"/>
              </a:rPr>
              <a:t>: </a:t>
            </a:r>
          </a:p>
          <a:p>
            <a:pPr algn="ctr" defTabSz="914165"/>
            <a:r>
              <a:rPr lang="en-US" sz="2400" b="1">
                <a:solidFill>
                  <a:srgbClr val="000000"/>
                </a:solidFill>
                <a:latin typeface="Tahoma"/>
              </a:rPr>
              <a:t>quanta</a:t>
            </a:r>
            <a:r>
              <a:rPr lang="en-US" sz="2400">
                <a:solidFill>
                  <a:srgbClr val="000000"/>
                </a:solidFill>
                <a:latin typeface="Tahoma"/>
              </a:rPr>
              <a:t> </a:t>
            </a:r>
            <a:r>
              <a:rPr lang="en-US" sz="2400" dirty="0">
                <a:solidFill>
                  <a:srgbClr val="000000"/>
                </a:solidFill>
                <a:latin typeface="Tahoma"/>
              </a:rPr>
              <a:t>(millions of </a:t>
            </a:r>
            <a:r>
              <a:rPr lang="en-US" sz="2400">
                <a:solidFill>
                  <a:srgbClr val="000000"/>
                </a:solidFill>
                <a:latin typeface="Tahoma"/>
              </a:rPr>
              <a:t>cycles) </a:t>
            </a:r>
            <a:endParaRPr lang="en-US" sz="2400" dirty="0">
              <a:solidFill>
                <a:srgbClr val="000000"/>
              </a:solidFill>
              <a:latin typeface="Tahoma"/>
            </a:endParaRPr>
          </a:p>
        </p:txBody>
      </p:sp>
      <p:grpSp>
        <p:nvGrpSpPr>
          <p:cNvPr id="107" name="Group 106"/>
          <p:cNvGrpSpPr/>
          <p:nvPr/>
        </p:nvGrpSpPr>
        <p:grpSpPr>
          <a:xfrm>
            <a:off x="3786182" y="4527484"/>
            <a:ext cx="3714776" cy="473136"/>
            <a:chOff x="3428992" y="4427544"/>
            <a:chExt cx="3714776" cy="473135"/>
          </a:xfrm>
        </p:grpSpPr>
        <p:cxnSp>
          <p:nvCxnSpPr>
            <p:cNvPr id="61" name="Straight Arrow Connector 60"/>
            <p:cNvCxnSpPr/>
            <p:nvPr/>
          </p:nvCxnSpPr>
          <p:spPr>
            <a:xfrm>
              <a:off x="3428992" y="4427544"/>
              <a:ext cx="3714776" cy="1588"/>
            </a:xfrm>
            <a:prstGeom prst="straightConnector1">
              <a:avLst/>
            </a:prstGeom>
            <a:ln w="1905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799456" y="4500570"/>
              <a:ext cx="2344180" cy="400109"/>
            </a:xfrm>
            <a:prstGeom prst="rect">
              <a:avLst/>
            </a:prstGeom>
            <a:noFill/>
          </p:spPr>
          <p:txBody>
            <a:bodyPr wrap="square" rtlCol="0">
              <a:spAutoFit/>
            </a:bodyPr>
            <a:lstStyle/>
            <a:p>
              <a:pPr algn="ctr" defTabSz="914165"/>
              <a:r>
                <a:rPr lang="en-US" sz="2000" b="1">
                  <a:solidFill>
                    <a:srgbClr val="FF0000"/>
                  </a:solidFill>
                  <a:latin typeface="Tahoma"/>
                </a:rPr>
                <a:t>Attained service</a:t>
              </a:r>
            </a:p>
          </p:txBody>
        </p:sp>
      </p:grpSp>
      <p:sp>
        <p:nvSpPr>
          <p:cNvPr id="35" name="TextBox 34"/>
          <p:cNvSpPr txBox="1"/>
          <p:nvPr/>
        </p:nvSpPr>
        <p:spPr>
          <a:xfrm>
            <a:off x="152368" y="3668443"/>
            <a:ext cx="1990740" cy="707886"/>
          </a:xfrm>
          <a:prstGeom prst="rect">
            <a:avLst/>
          </a:prstGeom>
          <a:noFill/>
        </p:spPr>
        <p:txBody>
          <a:bodyPr wrap="square" lIns="91416" tIns="45709" rIns="91416" bIns="45709" rtlCol="0">
            <a:spAutoFit/>
          </a:bodyPr>
          <a:lstStyle/>
          <a:p>
            <a:pPr algn="ctr" defTabSz="914165"/>
            <a:r>
              <a:rPr lang="en-US" sz="2000">
                <a:solidFill>
                  <a:srgbClr val="000000"/>
                </a:solidFill>
                <a:latin typeface="Tahoma"/>
              </a:rPr>
              <a:t>Long-term</a:t>
            </a:r>
            <a:br>
              <a:rPr lang="en-US" sz="2000">
                <a:solidFill>
                  <a:srgbClr val="000000"/>
                </a:solidFill>
                <a:latin typeface="Tahoma"/>
              </a:rPr>
            </a:br>
            <a:r>
              <a:rPr lang="en-US" sz="2000">
                <a:solidFill>
                  <a:srgbClr val="000000"/>
                </a:solidFill>
                <a:latin typeface="Tahoma"/>
              </a:rPr>
              <a:t>thread behavior</a:t>
            </a:r>
          </a:p>
        </p:txBody>
      </p:sp>
      <p:grpSp>
        <p:nvGrpSpPr>
          <p:cNvPr id="118" name="Group 117"/>
          <p:cNvGrpSpPr/>
          <p:nvPr/>
        </p:nvGrpSpPr>
        <p:grpSpPr>
          <a:xfrm>
            <a:off x="2428860" y="2946404"/>
            <a:ext cx="6400631" cy="1928826"/>
            <a:chOff x="2428860" y="2946404"/>
            <a:chExt cx="6400631" cy="1928826"/>
          </a:xfrm>
        </p:grpSpPr>
        <p:cxnSp>
          <p:nvCxnSpPr>
            <p:cNvPr id="69" name="Straight Connector 68"/>
            <p:cNvCxnSpPr/>
            <p:nvPr/>
          </p:nvCxnSpPr>
          <p:spPr>
            <a:xfrm rot="5400000">
              <a:off x="6348426" y="4100460"/>
              <a:ext cx="214314" cy="714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6419864" y="4529088"/>
              <a:ext cx="214314" cy="714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6384145" y="4279055"/>
              <a:ext cx="214314" cy="14287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6500826" y="4100460"/>
              <a:ext cx="214314" cy="714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572264" y="4529088"/>
              <a:ext cx="214314" cy="714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1756835" y="3618429"/>
              <a:ext cx="1928826" cy="584775"/>
            </a:xfrm>
            <a:prstGeom prst="rect">
              <a:avLst/>
            </a:prstGeom>
            <a:noFill/>
          </p:spPr>
          <p:txBody>
            <a:bodyPr wrap="square" rtlCol="0">
              <a:spAutoFit/>
            </a:bodyPr>
            <a:lstStyle/>
            <a:p>
              <a:pPr algn="ctr" defTabSz="914165"/>
              <a:r>
                <a:rPr lang="en-US" sz="1600">
                  <a:solidFill>
                    <a:srgbClr val="000000"/>
                  </a:solidFill>
                  <a:latin typeface="Tahoma"/>
                </a:rPr>
                <a:t>Outstanding memory requests</a:t>
              </a:r>
            </a:p>
          </p:txBody>
        </p:sp>
        <p:cxnSp>
          <p:nvCxnSpPr>
            <p:cNvPr id="37" name="Straight Arrow Connector 36"/>
            <p:cNvCxnSpPr/>
            <p:nvPr/>
          </p:nvCxnSpPr>
          <p:spPr>
            <a:xfrm rot="5400000" flipH="1" flipV="1">
              <a:off x="2605399" y="3839369"/>
              <a:ext cx="1010337" cy="6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114664" y="4330650"/>
              <a:ext cx="544198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3283333" y="426799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3439495" y="4114575"/>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3594619" y="396149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3859579" y="3946526"/>
              <a:ext cx="122465"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4062067" y="393087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4249740" y="377779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4436026" y="377779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4560679" y="393087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4701187" y="4099267"/>
              <a:ext cx="183698"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4873004" y="426765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359873" y="4191462"/>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515689" y="4037700"/>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671506" y="3884619"/>
              <a:ext cx="24930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920812" y="4007765"/>
              <a:ext cx="218143"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138954" y="3854683"/>
              <a:ext cx="186979"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325934" y="3701602"/>
              <a:ext cx="186979"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512913" y="3854003"/>
              <a:ext cx="124653"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637566" y="4007765"/>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93383" y="4191462"/>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8143900" y="4344544"/>
              <a:ext cx="685591" cy="338554"/>
            </a:xfrm>
            <a:prstGeom prst="rect">
              <a:avLst/>
            </a:prstGeom>
            <a:noFill/>
          </p:spPr>
          <p:txBody>
            <a:bodyPr wrap="square" rtlCol="0">
              <a:spAutoFit/>
            </a:bodyPr>
            <a:lstStyle/>
            <a:p>
              <a:pPr algn="ctr" defTabSz="914165"/>
              <a:r>
                <a:rPr lang="en-US" sz="1600">
                  <a:solidFill>
                    <a:srgbClr val="000000"/>
                  </a:solidFill>
                  <a:latin typeface="Tahoma"/>
                </a:rPr>
                <a:t>Time</a:t>
              </a:r>
            </a:p>
          </p:txBody>
        </p:sp>
        <p:cxnSp>
          <p:nvCxnSpPr>
            <p:cNvPr id="60" name="Straight Connector 59"/>
            <p:cNvCxnSpPr/>
            <p:nvPr/>
          </p:nvCxnSpPr>
          <p:spPr>
            <a:xfrm rot="16200000" flipH="1">
              <a:off x="6858017" y="3957584"/>
              <a:ext cx="128588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215074" y="3457518"/>
              <a:ext cx="685591" cy="523220"/>
            </a:xfrm>
            <a:prstGeom prst="rect">
              <a:avLst/>
            </a:prstGeom>
            <a:noFill/>
          </p:spPr>
          <p:txBody>
            <a:bodyPr wrap="square" rtlCol="0">
              <a:spAutoFit/>
            </a:bodyPr>
            <a:lstStyle/>
            <a:p>
              <a:pPr algn="ctr" defTabSz="914165"/>
              <a:r>
                <a:rPr lang="en-US" sz="2800" b="1">
                  <a:solidFill>
                    <a:srgbClr val="000000"/>
                  </a:solidFill>
                  <a:latin typeface="Tahoma"/>
                </a:rPr>
                <a:t>…</a:t>
              </a:r>
            </a:p>
          </p:txBody>
        </p:sp>
        <p:cxnSp>
          <p:nvCxnSpPr>
            <p:cNvPr id="77" name="Straight Connector 76"/>
            <p:cNvCxnSpPr/>
            <p:nvPr/>
          </p:nvCxnSpPr>
          <p:spPr>
            <a:xfrm rot="16200000" flipH="1">
              <a:off x="6536545" y="4279055"/>
              <a:ext cx="214314" cy="14287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flipH="1" flipV="1">
              <a:off x="5148621" y="426158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flipH="1" flipV="1">
              <a:off x="5304783" y="410816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5459907" y="3955083"/>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5724867" y="3940115"/>
              <a:ext cx="122465"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225161" y="4185051"/>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380977" y="4031289"/>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536794" y="3878208"/>
              <a:ext cx="24930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flipH="1" flipV="1">
              <a:off x="5850067" y="4082425"/>
              <a:ext cx="183698"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flipH="1" flipV="1">
              <a:off x="6021884" y="4250815"/>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786446" y="3990923"/>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942263" y="4174620"/>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flipH="1" flipV="1">
              <a:off x="6979436" y="423788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H="1" flipV="1">
              <a:off x="7135598" y="4084465"/>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7290722" y="393138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7555682" y="3916416"/>
              <a:ext cx="122465"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055976" y="4161352"/>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211792" y="4007590"/>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367609" y="3854509"/>
              <a:ext cx="24930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flipH="1" flipV="1">
              <a:off x="7680882" y="4058726"/>
              <a:ext cx="183698"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flipH="1" flipV="1">
              <a:off x="7852699" y="422711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617261" y="3967224"/>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773078" y="4150921"/>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H="1">
              <a:off x="3143241" y="3957584"/>
              <a:ext cx="128588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3786182" y="3528956"/>
              <a:ext cx="3714776" cy="1588"/>
            </a:xfrm>
            <a:prstGeom prst="straightConnector1">
              <a:avLst/>
            </a:prstGeom>
            <a:ln w="19050">
              <a:solidFill>
                <a:srgbClr val="0070C0"/>
              </a:solidFill>
              <a:prstDash val="solid"/>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3857620" y="3100328"/>
              <a:ext cx="3571900" cy="400110"/>
            </a:xfrm>
            <a:prstGeom prst="rect">
              <a:avLst/>
            </a:prstGeom>
            <a:noFill/>
          </p:spPr>
          <p:txBody>
            <a:bodyPr wrap="square" rtlCol="0">
              <a:spAutoFit/>
            </a:bodyPr>
            <a:lstStyle/>
            <a:p>
              <a:pPr algn="ctr" defTabSz="914165"/>
              <a:r>
                <a:rPr lang="en-US" sz="2000" b="1">
                  <a:solidFill>
                    <a:srgbClr val="0070C0"/>
                  </a:solidFill>
                  <a:latin typeface="Tahoma"/>
                </a:rPr>
                <a:t>Quantum</a:t>
              </a:r>
              <a:r>
                <a:rPr lang="en-US" sz="1600">
                  <a:solidFill>
                    <a:srgbClr val="000000"/>
                  </a:solidFill>
                  <a:latin typeface="Tahoma"/>
                </a:rPr>
                <a:t> </a:t>
              </a:r>
              <a:r>
                <a:rPr lang="en-US" smtClean="0">
                  <a:solidFill>
                    <a:srgbClr val="000000"/>
                  </a:solidFill>
                  <a:latin typeface="Tahoma"/>
                </a:rPr>
                <a:t>(millions of cycles)</a:t>
              </a:r>
              <a:endParaRPr lang="en-US">
                <a:solidFill>
                  <a:srgbClr val="000000"/>
                </a:solidFill>
                <a:latin typeface="Tahoma"/>
              </a:endParaRPr>
            </a:p>
          </p:txBody>
        </p:sp>
      </p:grpSp>
    </p:spTree>
    <p:extLst>
      <p:ext uri="{BB962C8B-B14F-4D97-AF65-F5344CB8AC3E}">
        <p14:creationId xmlns:p14="http://schemas.microsoft.com/office/powerpoint/2010/main" val="2201819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3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LAS Thread Ranking</a:t>
            </a:r>
            <a:endParaRPr lang="en-US"/>
          </a:p>
        </p:txBody>
      </p:sp>
      <p:sp>
        <p:nvSpPr>
          <p:cNvPr id="22" name="Rectangle 21"/>
          <p:cNvSpPr/>
          <p:nvPr/>
        </p:nvSpPr>
        <p:spPr>
          <a:xfrm>
            <a:off x="952448" y="1428736"/>
            <a:ext cx="7429552" cy="928694"/>
          </a:xfrm>
          <a:prstGeom prst="rect">
            <a:avLst/>
          </a:prstGeom>
          <a:solidFill>
            <a:schemeClr val="bg2">
              <a:lumMod val="20000"/>
              <a:lumOff val="80000"/>
            </a:schemeClr>
          </a:solidFill>
          <a:ln>
            <a:noFill/>
          </a:ln>
          <a:effectLst/>
        </p:spPr>
        <p:style>
          <a:lnRef idx="1">
            <a:schemeClr val="dk1"/>
          </a:lnRef>
          <a:fillRef idx="3">
            <a:schemeClr val="dk1"/>
          </a:fillRef>
          <a:effectRef idx="2">
            <a:schemeClr val="dk1"/>
          </a:effectRef>
          <a:fontRef idx="minor">
            <a:schemeClr val="lt1"/>
          </a:fontRef>
        </p:style>
        <p:txBody>
          <a:bodyPr lIns="91416" tIns="45709" rIns="91416" bIns="45709" rtlCol="0" anchor="ctr" anchorCtr="0"/>
          <a:lstStyle/>
          <a:p>
            <a:pPr defTabSz="914165"/>
            <a:r>
              <a:rPr lang="en-US" sz="2000">
                <a:solidFill>
                  <a:srgbClr val="000000"/>
                </a:solidFill>
                <a:latin typeface="Tahoma"/>
              </a:rPr>
              <a:t>Each </a:t>
            </a:r>
            <a:r>
              <a:rPr lang="en-US" sz="2000" dirty="0">
                <a:solidFill>
                  <a:srgbClr val="000000"/>
                </a:solidFill>
                <a:latin typeface="Tahoma"/>
              </a:rPr>
              <a:t>thread’s attained service (AS) is tracked </a:t>
            </a:r>
            <a:r>
              <a:rPr lang="en-US" sz="2000">
                <a:solidFill>
                  <a:srgbClr val="000000"/>
                </a:solidFill>
                <a:latin typeface="Tahoma"/>
              </a:rPr>
              <a:t>by MCs</a:t>
            </a:r>
            <a:endParaRPr lang="en-US" sz="2000" dirty="0">
              <a:solidFill>
                <a:srgbClr val="000000"/>
              </a:solidFill>
              <a:latin typeface="Tahoma"/>
            </a:endParaRPr>
          </a:p>
          <a:p>
            <a:pPr defTabSz="914165"/>
            <a:endParaRPr lang="en-US" sz="1000" dirty="0">
              <a:solidFill>
                <a:srgbClr val="000000"/>
              </a:solidFill>
              <a:latin typeface="Tahoma"/>
            </a:endParaRPr>
          </a:p>
          <a:p>
            <a:pPr algn="ctr" defTabSz="914165"/>
            <a:r>
              <a:rPr lang="en-US" sz="2000" i="1" dirty="0" err="1">
                <a:solidFill>
                  <a:srgbClr val="000000"/>
                </a:solidFill>
                <a:latin typeface="Times New Roman" pitchFamily="18" charset="0"/>
                <a:cs typeface="Times New Roman" pitchFamily="18" charset="0"/>
              </a:rPr>
              <a:t>AS</a:t>
            </a:r>
            <a:r>
              <a:rPr lang="en-US" sz="2000" i="1" baseline="-25000" dirty="0" err="1">
                <a:solidFill>
                  <a:srgbClr val="000000"/>
                </a:solidFill>
                <a:latin typeface="Times New Roman" pitchFamily="18" charset="0"/>
                <a:cs typeface="Times New Roman" pitchFamily="18" charset="0"/>
              </a:rPr>
              <a:t>i</a:t>
            </a:r>
            <a:r>
              <a:rPr lang="en-US" sz="2000" i="1" dirty="0">
                <a:solidFill>
                  <a:srgbClr val="000000"/>
                </a:solidFill>
                <a:latin typeface="Times New Roman" pitchFamily="18" charset="0"/>
                <a:cs typeface="Times New Roman" pitchFamily="18" charset="0"/>
              </a:rPr>
              <a:t> = A </a:t>
            </a:r>
            <a:r>
              <a:rPr lang="en-US" sz="2000" i="1">
                <a:solidFill>
                  <a:srgbClr val="000000"/>
                </a:solidFill>
                <a:latin typeface="Times New Roman" pitchFamily="18" charset="0"/>
                <a:cs typeface="Times New Roman" pitchFamily="18" charset="0"/>
              </a:rPr>
              <a:t>thread’s AS during </a:t>
            </a:r>
            <a:r>
              <a:rPr lang="en-US" sz="2000" i="1" dirty="0">
                <a:solidFill>
                  <a:srgbClr val="000000"/>
                </a:solidFill>
                <a:latin typeface="Times New Roman" pitchFamily="18" charset="0"/>
                <a:cs typeface="Times New Roman" pitchFamily="18" charset="0"/>
              </a:rPr>
              <a:t>only the </a:t>
            </a:r>
            <a:r>
              <a:rPr lang="en-US" sz="2000" i="1" err="1">
                <a:solidFill>
                  <a:srgbClr val="000000"/>
                </a:solidFill>
                <a:latin typeface="Times New Roman" pitchFamily="18" charset="0"/>
                <a:cs typeface="Times New Roman" pitchFamily="18" charset="0"/>
              </a:rPr>
              <a:t>i-th</a:t>
            </a:r>
            <a:r>
              <a:rPr lang="en-US" sz="2000" i="1">
                <a:solidFill>
                  <a:srgbClr val="000000"/>
                </a:solidFill>
                <a:latin typeface="Times New Roman" pitchFamily="18" charset="0"/>
                <a:cs typeface="Times New Roman" pitchFamily="18" charset="0"/>
              </a:rPr>
              <a:t> quantum</a:t>
            </a:r>
            <a:endParaRPr lang="en-US" sz="2000" dirty="0">
              <a:solidFill>
                <a:srgbClr val="000000"/>
              </a:solidFill>
              <a:latin typeface="Tahoma"/>
            </a:endParaRPr>
          </a:p>
        </p:txBody>
      </p:sp>
      <p:sp>
        <p:nvSpPr>
          <p:cNvPr id="25" name="Rectangle 24"/>
          <p:cNvSpPr/>
          <p:nvPr/>
        </p:nvSpPr>
        <p:spPr>
          <a:xfrm>
            <a:off x="952448" y="3071810"/>
            <a:ext cx="7429552" cy="1714512"/>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nchorCtr="0"/>
          <a:lstStyle/>
          <a:p>
            <a:pPr defTabSz="914165"/>
            <a:r>
              <a:rPr lang="en-US" sz="2000">
                <a:solidFill>
                  <a:srgbClr val="000000"/>
                </a:solidFill>
                <a:latin typeface="Tahoma"/>
              </a:rPr>
              <a:t>Each thread’s </a:t>
            </a:r>
            <a:r>
              <a:rPr lang="en-US" sz="2000" b="1">
                <a:solidFill>
                  <a:srgbClr val="000000"/>
                </a:solidFill>
                <a:latin typeface="Tahoma"/>
              </a:rPr>
              <a:t>TotalAS</a:t>
            </a:r>
            <a:r>
              <a:rPr lang="en-US" sz="2000">
                <a:solidFill>
                  <a:srgbClr val="000000"/>
                </a:solidFill>
                <a:latin typeface="Tahoma"/>
              </a:rPr>
              <a:t> </a:t>
            </a:r>
            <a:r>
              <a:rPr lang="en-US" sz="2000" dirty="0">
                <a:solidFill>
                  <a:srgbClr val="000000"/>
                </a:solidFill>
                <a:latin typeface="Tahoma"/>
              </a:rPr>
              <a:t>computed as:</a:t>
            </a:r>
          </a:p>
          <a:p>
            <a:pPr defTabSz="914165"/>
            <a:endParaRPr lang="en-US" sz="900" dirty="0">
              <a:solidFill>
                <a:srgbClr val="000000"/>
              </a:solidFill>
              <a:latin typeface="Tahoma"/>
            </a:endParaRPr>
          </a:p>
          <a:p>
            <a:pPr algn="ctr" defTabSz="914165"/>
            <a:r>
              <a:rPr lang="en-US" sz="2000" i="1" dirty="0" err="1">
                <a:solidFill>
                  <a:srgbClr val="000000"/>
                </a:solidFill>
                <a:latin typeface="Times New Roman" pitchFamily="18" charset="0"/>
                <a:cs typeface="Times New Roman" pitchFamily="18" charset="0"/>
              </a:rPr>
              <a:t>TotalAS</a:t>
            </a:r>
            <a:r>
              <a:rPr lang="en-US" sz="2000" i="1" baseline="-25000" dirty="0" err="1">
                <a:solidFill>
                  <a:srgbClr val="000000"/>
                </a:solidFill>
                <a:latin typeface="Times New Roman" pitchFamily="18" charset="0"/>
                <a:cs typeface="Times New Roman" pitchFamily="18" charset="0"/>
              </a:rPr>
              <a:t>i</a:t>
            </a:r>
            <a:r>
              <a:rPr lang="en-US" sz="2000" i="1" dirty="0">
                <a:solidFill>
                  <a:srgbClr val="000000"/>
                </a:solidFill>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rPr>
              <a:t>= </a:t>
            </a:r>
            <a:r>
              <a:rPr lang="el-GR" sz="2000" i="1">
                <a:solidFill>
                  <a:srgbClr val="000000"/>
                </a:solidFill>
                <a:latin typeface="Times New Roman" pitchFamily="18" charset="0"/>
                <a:cs typeface="Times New Roman" pitchFamily="18" charset="0"/>
              </a:rPr>
              <a:t>α</a:t>
            </a:r>
            <a:r>
              <a:rPr lang="en-US" sz="2000" i="1">
                <a:solidFill>
                  <a:srgbClr val="000000"/>
                </a:solidFill>
                <a:latin typeface="Times New Roman" pitchFamily="18" charset="0"/>
                <a:cs typeface="Times New Roman" pitchFamily="18" charset="0"/>
              </a:rPr>
              <a:t> </a:t>
            </a:r>
            <a:r>
              <a:rPr lang="el-GR" sz="2000" i="1">
                <a:solidFill>
                  <a:srgbClr val="000000"/>
                </a:solidFill>
                <a:latin typeface="Times New Roman" pitchFamily="18" charset="0"/>
                <a:cs typeface="Times New Roman" pitchFamily="18" charset="0"/>
              </a:rPr>
              <a:t>·</a:t>
            </a:r>
            <a:r>
              <a:rPr lang="en-US" sz="2000" i="1">
                <a:solidFill>
                  <a:srgbClr val="000000"/>
                </a:solidFill>
                <a:latin typeface="Times New Roman" pitchFamily="18" charset="0"/>
                <a:cs typeface="Times New Roman" pitchFamily="18" charset="0"/>
              </a:rPr>
              <a:t> TotalAS</a:t>
            </a:r>
            <a:r>
              <a:rPr lang="en-US" sz="2000" i="1" baseline="-25000">
                <a:solidFill>
                  <a:srgbClr val="000000"/>
                </a:solidFill>
                <a:latin typeface="Times New Roman" pitchFamily="18" charset="0"/>
                <a:cs typeface="Times New Roman" pitchFamily="18" charset="0"/>
              </a:rPr>
              <a:t>i-1</a:t>
            </a:r>
            <a:r>
              <a:rPr lang="en-US" sz="2000" i="1">
                <a:solidFill>
                  <a:srgbClr val="000000"/>
                </a:solidFill>
                <a:latin typeface="Times New Roman" pitchFamily="18" charset="0"/>
                <a:cs typeface="Times New Roman" pitchFamily="18" charset="0"/>
              </a:rPr>
              <a:t> </a:t>
            </a:r>
            <a:r>
              <a:rPr lang="en-US" sz="2000" i="1" dirty="0">
                <a:solidFill>
                  <a:srgbClr val="000000"/>
                </a:solidFill>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rPr>
              <a:t>(1-</a:t>
            </a:r>
            <a:r>
              <a:rPr lang="el-GR" sz="2000" i="1">
                <a:solidFill>
                  <a:srgbClr val="000000"/>
                </a:solidFill>
                <a:latin typeface="Times New Roman" pitchFamily="18" charset="0"/>
                <a:cs typeface="Times New Roman" pitchFamily="18" charset="0"/>
              </a:rPr>
              <a:t> α</a:t>
            </a:r>
            <a:r>
              <a:rPr lang="en-US" sz="2000" i="1">
                <a:solidFill>
                  <a:srgbClr val="000000"/>
                </a:solidFill>
                <a:latin typeface="Times New Roman" pitchFamily="18" charset="0"/>
                <a:cs typeface="Times New Roman" pitchFamily="18" charset="0"/>
              </a:rPr>
              <a:t>)</a:t>
            </a:r>
            <a:r>
              <a:rPr lang="el-GR" sz="2000" i="1">
                <a:solidFill>
                  <a:srgbClr val="000000"/>
                </a:solidFill>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rPr>
              <a:t> AS</a:t>
            </a:r>
            <a:r>
              <a:rPr lang="en-US" sz="2000" i="1" baseline="-25000">
                <a:solidFill>
                  <a:srgbClr val="000000"/>
                </a:solidFill>
                <a:latin typeface="Times New Roman" pitchFamily="18" charset="0"/>
                <a:cs typeface="Times New Roman" pitchFamily="18" charset="0"/>
              </a:rPr>
              <a:t>i</a:t>
            </a:r>
            <a:endParaRPr lang="en-US" sz="2000" i="1" baseline="-25000" dirty="0">
              <a:solidFill>
                <a:srgbClr val="000000"/>
              </a:solidFill>
              <a:latin typeface="Times New Roman" pitchFamily="18" charset="0"/>
              <a:cs typeface="Times New Roman" pitchFamily="18" charset="0"/>
            </a:endParaRPr>
          </a:p>
          <a:p>
            <a:pPr algn="ctr" defTabSz="914165"/>
            <a:r>
              <a:rPr lang="en-US" sz="2000">
                <a:solidFill>
                  <a:srgbClr val="000000"/>
                </a:solidFill>
                <a:latin typeface="Tahoma"/>
              </a:rPr>
              <a:t>High </a:t>
            </a:r>
            <a:r>
              <a:rPr lang="el-GR" sz="2000" i="1">
                <a:solidFill>
                  <a:srgbClr val="000000"/>
                </a:solidFill>
                <a:latin typeface="Times New Roman" pitchFamily="18" charset="0"/>
                <a:cs typeface="Times New Roman" pitchFamily="18" charset="0"/>
              </a:rPr>
              <a:t>α</a:t>
            </a:r>
            <a:r>
              <a:rPr lang="en-US" sz="2000" i="1">
                <a:solidFill>
                  <a:srgbClr val="000000"/>
                </a:solidFill>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sym typeface="Wingdings" pitchFamily="2" charset="2"/>
              </a:rPr>
              <a:t> More bias towards history</a:t>
            </a:r>
            <a:endParaRPr lang="en-US" sz="2000">
              <a:solidFill>
                <a:srgbClr val="000000"/>
              </a:solidFill>
              <a:latin typeface="Times New Roman" pitchFamily="18" charset="0"/>
              <a:cs typeface="Times New Roman" pitchFamily="18" charset="0"/>
            </a:endParaRPr>
          </a:p>
          <a:p>
            <a:pPr defTabSz="914165"/>
            <a:endParaRPr sz="1600" dirty="0">
              <a:solidFill>
                <a:srgbClr val="000000"/>
              </a:solidFill>
              <a:latin typeface="Tahoma"/>
            </a:endParaRPr>
          </a:p>
          <a:p>
            <a:pPr defTabSz="914165"/>
            <a:r>
              <a:rPr lang="en-US" sz="2000" dirty="0">
                <a:solidFill>
                  <a:srgbClr val="000000"/>
                </a:solidFill>
                <a:latin typeface="Tahoma"/>
              </a:rPr>
              <a:t>Threads are ranked</a:t>
            </a:r>
            <a:r>
              <a:rPr lang="en-US" sz="2000">
                <a:solidFill>
                  <a:srgbClr val="000000"/>
                </a:solidFill>
                <a:latin typeface="Tahoma"/>
              </a:rPr>
              <a:t>, favoring threads with lower TotalAS</a:t>
            </a:r>
            <a:endParaRPr lang="en-US" sz="2000" dirty="0">
              <a:solidFill>
                <a:srgbClr val="000000"/>
              </a:solidFill>
              <a:latin typeface="Tahoma"/>
            </a:endParaRPr>
          </a:p>
        </p:txBody>
      </p:sp>
      <p:sp>
        <p:nvSpPr>
          <p:cNvPr id="26" name="Rectangle 25"/>
          <p:cNvSpPr/>
          <p:nvPr/>
        </p:nvSpPr>
        <p:spPr>
          <a:xfrm>
            <a:off x="952448" y="5500702"/>
            <a:ext cx="7429552" cy="571504"/>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defTabSz="914165"/>
            <a:r>
              <a:rPr lang="en-US" sz="2000">
                <a:solidFill>
                  <a:srgbClr val="000000"/>
                </a:solidFill>
                <a:latin typeface="Tahoma"/>
              </a:rPr>
              <a:t>Threads are serviced according to their ranking</a:t>
            </a:r>
          </a:p>
        </p:txBody>
      </p:sp>
      <p:sp>
        <p:nvSpPr>
          <p:cNvPr id="27" name="Down Arrow 26"/>
          <p:cNvSpPr/>
          <p:nvPr/>
        </p:nvSpPr>
        <p:spPr>
          <a:xfrm>
            <a:off x="3929059" y="4786323"/>
            <a:ext cx="928694" cy="7143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defTabSz="914165"/>
            <a:endParaRPr lang="en-US">
              <a:solidFill>
                <a:srgbClr val="FFFFFF"/>
              </a:solidFill>
              <a:latin typeface="Tahoma"/>
            </a:endParaRPr>
          </a:p>
        </p:txBody>
      </p:sp>
      <p:sp>
        <p:nvSpPr>
          <p:cNvPr id="8" name="Rectangle 7"/>
          <p:cNvSpPr/>
          <p:nvPr/>
        </p:nvSpPr>
        <p:spPr>
          <a:xfrm>
            <a:off x="428596" y="1071546"/>
            <a:ext cx="2571768" cy="357190"/>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2000" b="1">
                <a:solidFill>
                  <a:srgbClr val="FFFFFF"/>
                </a:solidFill>
                <a:latin typeface="Tahoma"/>
              </a:rPr>
              <a:t>During a quantum</a:t>
            </a:r>
          </a:p>
        </p:txBody>
      </p:sp>
      <p:sp>
        <p:nvSpPr>
          <p:cNvPr id="9" name="Rectangle 8"/>
          <p:cNvSpPr/>
          <p:nvPr/>
        </p:nvSpPr>
        <p:spPr>
          <a:xfrm>
            <a:off x="428596" y="2714620"/>
            <a:ext cx="2571768" cy="357190"/>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2000" b="1">
                <a:solidFill>
                  <a:srgbClr val="FFFFFF"/>
                </a:solidFill>
                <a:latin typeface="Tahoma"/>
              </a:rPr>
              <a:t>End of a quantum</a:t>
            </a:r>
          </a:p>
        </p:txBody>
      </p:sp>
      <p:sp>
        <p:nvSpPr>
          <p:cNvPr id="10" name="Rectangle 9"/>
          <p:cNvSpPr/>
          <p:nvPr/>
        </p:nvSpPr>
        <p:spPr>
          <a:xfrm>
            <a:off x="461906" y="5143512"/>
            <a:ext cx="2357454" cy="357190"/>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2000" b="1">
                <a:solidFill>
                  <a:srgbClr val="FFFFFF"/>
                </a:solidFill>
                <a:latin typeface="Tahoma"/>
              </a:rPr>
              <a:t>Next quantum</a:t>
            </a:r>
          </a:p>
        </p:txBody>
      </p:sp>
      <p:sp>
        <p:nvSpPr>
          <p:cNvPr id="11" name="Slide Number Placeholder 10"/>
          <p:cNvSpPr>
            <a:spLocks noGrp="1"/>
          </p:cNvSpPr>
          <p:nvPr>
            <p:ph type="sldNum" sz="quarter" idx="11"/>
          </p:nvPr>
        </p:nvSpPr>
        <p:spPr/>
        <p:txBody>
          <a:bodyPr/>
          <a:lstStyle/>
          <a:p>
            <a:fld id="{323594FA-E141-4234-AE05-360401972BE7}" type="slidenum">
              <a:rPr lang="en-US" altLang="en-US" smtClean="0">
                <a:solidFill>
                  <a:srgbClr val="000000"/>
                </a:solidFill>
              </a:rPr>
              <a:pPr/>
              <a:t>63</a:t>
            </a:fld>
            <a:endParaRPr lang="en-US" altLang="en-US">
              <a:solidFill>
                <a:srgbClr val="000000"/>
              </a:solidFill>
            </a:endParaRPr>
          </a:p>
        </p:txBody>
      </p:sp>
      <p:sp>
        <p:nvSpPr>
          <p:cNvPr id="23" name="Down Arrow 22"/>
          <p:cNvSpPr/>
          <p:nvPr/>
        </p:nvSpPr>
        <p:spPr>
          <a:xfrm>
            <a:off x="3929059" y="2357430"/>
            <a:ext cx="928694" cy="7143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defTabSz="914165"/>
            <a:endParaRPr lang="en-US">
              <a:solidFill>
                <a:srgbClr val="FFFFFF"/>
              </a:solidFill>
              <a:latin typeface="Tahoma"/>
            </a:endParaRPr>
          </a:p>
        </p:txBody>
      </p:sp>
    </p:spTree>
    <p:extLst>
      <p:ext uri="{BB962C8B-B14F-4D97-AF65-F5344CB8AC3E}">
        <p14:creationId xmlns:p14="http://schemas.microsoft.com/office/powerpoint/2010/main" val="2265096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bg/>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animBg="1"/>
      <p:bldP spid="26" grpId="0" animBg="1"/>
      <p:bldP spid="27" grpId="0" animBg="1"/>
      <p:bldP spid="9" grpId="0" animBg="1"/>
      <p:bldP spid="10" grpId="0" animBg="1"/>
      <p:bldP spid="2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ATLAS Scheduling Algorithm</a:t>
            </a:r>
            <a:endParaRPr lang="en-US" dirty="0"/>
          </a:p>
        </p:txBody>
      </p:sp>
      <p:sp>
        <p:nvSpPr>
          <p:cNvPr id="3" name="Content Placeholder 2"/>
          <p:cNvSpPr>
            <a:spLocks noGrp="1"/>
          </p:cNvSpPr>
          <p:nvPr>
            <p:ph idx="1"/>
          </p:nvPr>
        </p:nvSpPr>
        <p:spPr>
          <a:xfrm>
            <a:off x="500034" y="1000113"/>
            <a:ext cx="8258172" cy="4525963"/>
          </a:xfrm>
        </p:spPr>
        <p:txBody>
          <a:bodyPr>
            <a:normAutofit/>
          </a:bodyPr>
          <a:lstStyle/>
          <a:p>
            <a:pPr marL="0" indent="0">
              <a:buClr>
                <a:schemeClr val="tx1"/>
              </a:buClr>
              <a:buSzPct val="100000"/>
              <a:buNone/>
            </a:pPr>
            <a:r>
              <a:rPr lang="en-US" sz="3400" b="1"/>
              <a:t>ATLAS</a:t>
            </a:r>
          </a:p>
          <a:p>
            <a:pPr marL="0" indent="0">
              <a:buClr>
                <a:schemeClr val="tx1"/>
              </a:buClr>
              <a:buSzPct val="100000"/>
              <a:buFont typeface="Wingdings" pitchFamily="2" charset="2"/>
              <a:buChar char="§"/>
            </a:pPr>
            <a:r>
              <a:rPr lang="en-US" b="1" smtClean="0">
                <a:solidFill>
                  <a:srgbClr val="FF0000"/>
                </a:solidFill>
              </a:rPr>
              <a:t> A</a:t>
            </a:r>
            <a:r>
              <a:rPr lang="en-US" smtClean="0"/>
              <a:t>daptive </a:t>
            </a:r>
            <a:r>
              <a:rPr lang="en-US" dirty="0" smtClean="0"/>
              <a:t>per-</a:t>
            </a:r>
            <a:r>
              <a:rPr lang="en-US" b="1" dirty="0" smtClean="0">
                <a:solidFill>
                  <a:srgbClr val="FF0000"/>
                </a:solidFill>
              </a:rPr>
              <a:t>T</a:t>
            </a:r>
            <a:r>
              <a:rPr lang="en-US" dirty="0" smtClean="0"/>
              <a:t>hread </a:t>
            </a:r>
            <a:r>
              <a:rPr lang="en-US" b="1" dirty="0" smtClean="0">
                <a:solidFill>
                  <a:srgbClr val="FF0000"/>
                </a:solidFill>
              </a:rPr>
              <a:t>L</a:t>
            </a:r>
            <a:r>
              <a:rPr lang="en-US" dirty="0" smtClean="0"/>
              <a:t>east </a:t>
            </a:r>
            <a:r>
              <a:rPr lang="en-US" b="1" dirty="0" smtClean="0">
                <a:solidFill>
                  <a:srgbClr val="FF0000"/>
                </a:solidFill>
              </a:rPr>
              <a:t>A</a:t>
            </a:r>
            <a:r>
              <a:rPr lang="en-US" dirty="0" smtClean="0"/>
              <a:t>ttained </a:t>
            </a:r>
            <a:r>
              <a:rPr lang="en-US" b="1" dirty="0" smtClean="0">
                <a:solidFill>
                  <a:srgbClr val="FF0000"/>
                </a:solidFill>
              </a:rPr>
              <a:t>S</a:t>
            </a:r>
            <a:r>
              <a:rPr lang="en-US" dirty="0" smtClean="0"/>
              <a:t>ervice</a:t>
            </a:r>
          </a:p>
          <a:p>
            <a:pPr marL="0" indent="0">
              <a:buNone/>
            </a:pPr>
            <a:endParaRPr lang="en-US" dirty="0" smtClean="0"/>
          </a:p>
          <a:p>
            <a:pPr marL="0" indent="0">
              <a:buClr>
                <a:schemeClr val="tx1"/>
              </a:buClr>
              <a:buSzPct val="100000"/>
              <a:buFont typeface="Wingdings" pitchFamily="2" charset="2"/>
              <a:buChar char="§"/>
            </a:pPr>
            <a:r>
              <a:rPr lang="en-US" smtClean="0"/>
              <a:t> Request prioritization order</a:t>
            </a:r>
          </a:p>
          <a:p>
            <a:pPr marL="514220" indent="-514220">
              <a:buNone/>
            </a:pPr>
            <a:r>
              <a:rPr lang="en-US" smtClean="0"/>
              <a:t> 1. </a:t>
            </a:r>
            <a:r>
              <a:rPr lang="en-US" b="1" smtClean="0"/>
              <a:t>Prevent starvation</a:t>
            </a:r>
            <a:r>
              <a:rPr lang="en-US" smtClean="0"/>
              <a:t>: Over threshold request</a:t>
            </a:r>
            <a:endParaRPr lang="en-US" dirty="0" smtClean="0"/>
          </a:p>
          <a:p>
            <a:pPr marL="514220" indent="-514220">
              <a:buNone/>
            </a:pPr>
            <a:r>
              <a:rPr lang="en-US" smtClean="0">
                <a:solidFill>
                  <a:srgbClr val="FF0000"/>
                </a:solidFill>
              </a:rPr>
              <a:t> 2. </a:t>
            </a:r>
            <a:r>
              <a:rPr lang="en-US" b="1" smtClean="0">
                <a:solidFill>
                  <a:srgbClr val="FF0000"/>
                </a:solidFill>
              </a:rPr>
              <a:t>Maximize performance</a:t>
            </a:r>
            <a:r>
              <a:rPr lang="en-US" smtClean="0">
                <a:solidFill>
                  <a:srgbClr val="FF0000"/>
                </a:solidFill>
              </a:rPr>
              <a:t>: Higher LAS rank</a:t>
            </a:r>
            <a:endParaRPr lang="en-US" dirty="0" smtClean="0">
              <a:solidFill>
                <a:srgbClr val="FF0000"/>
              </a:solidFill>
            </a:endParaRPr>
          </a:p>
          <a:p>
            <a:pPr marL="514220" indent="-514220">
              <a:buNone/>
            </a:pPr>
            <a:r>
              <a:rPr lang="en-US" smtClean="0"/>
              <a:t> 3. </a:t>
            </a:r>
            <a:r>
              <a:rPr lang="en-US" b="1" smtClean="0"/>
              <a:t>Exploit locality</a:t>
            </a:r>
            <a:r>
              <a:rPr lang="en-US" smtClean="0"/>
              <a:t>: Row-hit request</a:t>
            </a:r>
            <a:endParaRPr lang="en-US" dirty="0" smtClean="0"/>
          </a:p>
          <a:p>
            <a:pPr marL="514220" indent="-514220">
              <a:buNone/>
            </a:pPr>
            <a:r>
              <a:rPr lang="en-US" smtClean="0"/>
              <a:t> 4. </a:t>
            </a:r>
            <a:r>
              <a:rPr lang="en-US" b="1" smtClean="0"/>
              <a:t>Tie-breaker</a:t>
            </a:r>
            <a:r>
              <a:rPr lang="en-US" smtClean="0"/>
              <a:t>: Oldest request</a:t>
            </a:r>
            <a:endParaRPr lang="en-US" dirty="0" smtClean="0"/>
          </a:p>
          <a:p>
            <a:pPr marL="0" indent="0">
              <a:buNone/>
            </a:pPr>
            <a:endParaRPr lang="en-US" dirty="0"/>
          </a:p>
        </p:txBody>
      </p:sp>
      <p:sp>
        <p:nvSpPr>
          <p:cNvPr id="6" name="Slide Number Placeholder 5"/>
          <p:cNvSpPr>
            <a:spLocks noGrp="1"/>
          </p:cNvSpPr>
          <p:nvPr>
            <p:ph type="sldNum" sz="quarter" idx="11"/>
          </p:nvPr>
        </p:nvSpPr>
        <p:spPr/>
        <p:txBody>
          <a:bodyPr/>
          <a:lstStyle/>
          <a:p>
            <a:fld id="{4C76AC29-6A0F-4B9E-B956-3C9EFFA38962}" type="slidenum">
              <a:rPr lang="en-US" smtClean="0">
                <a:solidFill>
                  <a:srgbClr val="000000"/>
                </a:solidFill>
              </a:rPr>
              <a:pPr/>
              <a:t>64</a:t>
            </a:fld>
            <a:endParaRPr lang="en-US">
              <a:solidFill>
                <a:srgbClr val="000000"/>
              </a:solidFill>
            </a:endParaRPr>
          </a:p>
        </p:txBody>
      </p:sp>
      <p:sp>
        <p:nvSpPr>
          <p:cNvPr id="7" name="Rectangle 6"/>
          <p:cNvSpPr/>
          <p:nvPr/>
        </p:nvSpPr>
        <p:spPr>
          <a:xfrm>
            <a:off x="500034" y="2928934"/>
            <a:ext cx="8072494" cy="4286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 name="Rectangle 7"/>
          <p:cNvSpPr/>
          <p:nvPr/>
        </p:nvSpPr>
        <p:spPr>
          <a:xfrm>
            <a:off x="500034" y="3357562"/>
            <a:ext cx="8072494" cy="4286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 name="Rectangle 8"/>
          <p:cNvSpPr/>
          <p:nvPr/>
        </p:nvSpPr>
        <p:spPr>
          <a:xfrm>
            <a:off x="500034" y="3786190"/>
            <a:ext cx="8072494" cy="4286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 name="Rectangle 9"/>
          <p:cNvSpPr/>
          <p:nvPr/>
        </p:nvSpPr>
        <p:spPr>
          <a:xfrm>
            <a:off x="500034" y="4214818"/>
            <a:ext cx="8072494" cy="4286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 name="Rectangle 10"/>
          <p:cNvSpPr/>
          <p:nvPr/>
        </p:nvSpPr>
        <p:spPr>
          <a:xfrm>
            <a:off x="500034" y="3357562"/>
            <a:ext cx="8072494" cy="4286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 name="Rectangle 11"/>
          <p:cNvSpPr/>
          <p:nvPr/>
        </p:nvSpPr>
        <p:spPr>
          <a:xfrm>
            <a:off x="571472" y="5553108"/>
            <a:ext cx="8001056" cy="519098"/>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algn="ctr" defTabSz="914165"/>
            <a:r>
              <a:rPr lang="en-US" sz="2200">
                <a:solidFill>
                  <a:srgbClr val="000000"/>
                </a:solidFill>
                <a:latin typeface="Tahoma"/>
              </a:rPr>
              <a:t>How to coordinate MCs to agree upon a consistent ranking?</a:t>
            </a:r>
            <a:endParaRPr lang="en-US" sz="2200" dirty="0">
              <a:solidFill>
                <a:srgbClr val="000000"/>
              </a:solidFill>
              <a:latin typeface="Tahoma"/>
            </a:endParaRPr>
          </a:p>
        </p:txBody>
      </p:sp>
    </p:spTree>
    <p:extLst>
      <p:ext uri="{BB962C8B-B14F-4D97-AF65-F5344CB8AC3E}">
        <p14:creationId xmlns:p14="http://schemas.microsoft.com/office/powerpoint/2010/main" val="3669049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p:cNvGraphicFramePr/>
          <p:nvPr/>
        </p:nvGraphicFramePr>
        <p:xfrm>
          <a:off x="500034" y="1607457"/>
          <a:ext cx="8215370" cy="371477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mtClean="0"/>
              <a:t>System Throughput: 24-Core System</a:t>
            </a:r>
            <a:endParaRPr lang="en-US"/>
          </a:p>
        </p:txBody>
      </p:sp>
      <p:sp>
        <p:nvSpPr>
          <p:cNvPr id="4" name="Slide Number Placeholder 3"/>
          <p:cNvSpPr>
            <a:spLocks noGrp="1"/>
          </p:cNvSpPr>
          <p:nvPr>
            <p:ph type="sldNum" sz="quarter" idx="11"/>
          </p:nvPr>
        </p:nvSpPr>
        <p:spPr/>
        <p:txBody>
          <a:bodyPr/>
          <a:lstStyle/>
          <a:p>
            <a:fld id="{4C76AC29-6A0F-4B9E-B956-3C9EFFA38962}" type="slidenum">
              <a:rPr lang="en-US" smtClean="0">
                <a:solidFill>
                  <a:srgbClr val="000000"/>
                </a:solidFill>
              </a:rPr>
              <a:pPr/>
              <a:t>65</a:t>
            </a:fld>
            <a:endParaRPr lang="en-US">
              <a:solidFill>
                <a:srgbClr val="000000"/>
              </a:solidFill>
            </a:endParaRPr>
          </a:p>
        </p:txBody>
      </p:sp>
      <p:sp>
        <p:nvSpPr>
          <p:cNvPr id="10" name="TextBox 9"/>
          <p:cNvSpPr txBox="1"/>
          <p:nvPr/>
        </p:nvSpPr>
        <p:spPr>
          <a:xfrm>
            <a:off x="1928794" y="1000108"/>
            <a:ext cx="5357850" cy="553998"/>
          </a:xfrm>
          <a:prstGeom prst="rect">
            <a:avLst/>
          </a:prstGeom>
          <a:noFill/>
        </p:spPr>
        <p:txBody>
          <a:bodyPr wrap="square" lIns="91416" tIns="45709" rIns="91416" bIns="45709" rtlCol="0">
            <a:spAutoFit/>
          </a:bodyPr>
          <a:lstStyle/>
          <a:p>
            <a:pPr algn="ctr" defTabSz="914165"/>
            <a:r>
              <a:rPr lang="en-US" sz="3000">
                <a:solidFill>
                  <a:srgbClr val="000000"/>
                </a:solidFill>
                <a:latin typeface="Times New Roman" pitchFamily="18" charset="0"/>
                <a:cs typeface="Times New Roman" pitchFamily="18" charset="0"/>
              </a:rPr>
              <a:t>System throughput = ∑ Speedup</a:t>
            </a:r>
          </a:p>
        </p:txBody>
      </p:sp>
      <p:sp>
        <p:nvSpPr>
          <p:cNvPr id="11" name="Content Placeholder 2"/>
          <p:cNvSpPr txBox="1">
            <a:spLocks/>
          </p:cNvSpPr>
          <p:nvPr/>
        </p:nvSpPr>
        <p:spPr>
          <a:xfrm>
            <a:off x="457200" y="5286393"/>
            <a:ext cx="8229600" cy="839775"/>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vert="horz" lIns="91416" tIns="45709" rIns="91416" bIns="45709" rtlCol="0">
            <a:normAutofit/>
          </a:bodyPr>
          <a:lstStyle/>
          <a:p>
            <a:pPr algn="ctr" defTabSz="914165">
              <a:spcBef>
                <a:spcPct val="20000"/>
              </a:spcBef>
              <a:defRPr/>
            </a:pPr>
            <a:r>
              <a:rPr lang="en-US" sz="2400" dirty="0">
                <a:solidFill>
                  <a:srgbClr val="000000"/>
                </a:solidFill>
                <a:latin typeface="Tahoma"/>
              </a:rPr>
              <a:t>ATLAS consistently provides higher system throughput than all previous scheduling algorithms</a:t>
            </a:r>
          </a:p>
        </p:txBody>
      </p:sp>
      <p:sp>
        <p:nvSpPr>
          <p:cNvPr id="12" name="Rectangle 11"/>
          <p:cNvSpPr/>
          <p:nvPr/>
        </p:nvSpPr>
        <p:spPr>
          <a:xfrm>
            <a:off x="2143108" y="3536282"/>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17.0%</a:t>
            </a:r>
          </a:p>
        </p:txBody>
      </p:sp>
      <p:sp>
        <p:nvSpPr>
          <p:cNvPr id="13" name="Right Arrow 12"/>
          <p:cNvSpPr/>
          <p:nvPr/>
        </p:nvSpPr>
        <p:spPr>
          <a:xfrm rot="9942996">
            <a:off x="1546521" y="2584192"/>
            <a:ext cx="6816507" cy="366793"/>
          </a:xfrm>
          <a:prstGeom prst="rightArrow">
            <a:avLst>
              <a:gd name="adj1" fmla="val 42475"/>
              <a:gd name="adj2" fmla="val 144280"/>
            </a:avLst>
          </a:prstGeom>
          <a:solidFill>
            <a:srgbClr val="FF000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6" name="Rectangle 35"/>
          <p:cNvSpPr/>
          <p:nvPr/>
        </p:nvSpPr>
        <p:spPr>
          <a:xfrm>
            <a:off x="3571868" y="3107654"/>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9.8%</a:t>
            </a:r>
          </a:p>
        </p:txBody>
      </p:sp>
      <p:sp>
        <p:nvSpPr>
          <p:cNvPr id="37" name="Rectangle 36"/>
          <p:cNvSpPr/>
          <p:nvPr/>
        </p:nvSpPr>
        <p:spPr>
          <a:xfrm>
            <a:off x="5000628" y="2750464"/>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8.4%</a:t>
            </a:r>
          </a:p>
        </p:txBody>
      </p:sp>
      <p:sp>
        <p:nvSpPr>
          <p:cNvPr id="38" name="Rectangle 37"/>
          <p:cNvSpPr/>
          <p:nvPr/>
        </p:nvSpPr>
        <p:spPr>
          <a:xfrm>
            <a:off x="6429388" y="2393274"/>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5.9%</a:t>
            </a:r>
          </a:p>
        </p:txBody>
      </p:sp>
      <p:sp>
        <p:nvSpPr>
          <p:cNvPr id="39" name="Rectangle 38"/>
          <p:cNvSpPr/>
          <p:nvPr/>
        </p:nvSpPr>
        <p:spPr>
          <a:xfrm>
            <a:off x="7929586" y="1964646"/>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3.5%</a:t>
            </a:r>
          </a:p>
        </p:txBody>
      </p:sp>
      <p:sp>
        <p:nvSpPr>
          <p:cNvPr id="14" name="TextBox 13"/>
          <p:cNvSpPr txBox="1"/>
          <p:nvPr/>
        </p:nvSpPr>
        <p:spPr>
          <a:xfrm rot="16200000">
            <a:off x="-570405" y="3086069"/>
            <a:ext cx="2571767" cy="400110"/>
          </a:xfrm>
          <a:prstGeom prst="rect">
            <a:avLst/>
          </a:prstGeom>
          <a:solidFill>
            <a:schemeClr val="bg1"/>
          </a:solidFill>
        </p:spPr>
        <p:txBody>
          <a:bodyPr wrap="square" lIns="91416" tIns="45709" rIns="91416" bIns="45709" rtlCol="0">
            <a:spAutoFit/>
          </a:bodyPr>
          <a:lstStyle/>
          <a:p>
            <a:pPr algn="ctr" defTabSz="914165"/>
            <a:r>
              <a:rPr lang="en-US" sz="2000">
                <a:solidFill>
                  <a:srgbClr val="000000"/>
                </a:solidFill>
                <a:latin typeface="Tahoma"/>
              </a:rPr>
              <a:t>System throughput</a:t>
            </a:r>
          </a:p>
        </p:txBody>
      </p:sp>
      <p:sp>
        <p:nvSpPr>
          <p:cNvPr id="15" name="TextBox 14"/>
          <p:cNvSpPr txBox="1"/>
          <p:nvPr/>
        </p:nvSpPr>
        <p:spPr>
          <a:xfrm>
            <a:off x="3286122" y="4942334"/>
            <a:ext cx="3429023" cy="430887"/>
          </a:xfrm>
          <a:prstGeom prst="rect">
            <a:avLst/>
          </a:prstGeom>
          <a:solidFill>
            <a:schemeClr val="bg1"/>
          </a:solidFill>
        </p:spPr>
        <p:txBody>
          <a:bodyPr wrap="square" lIns="91416" tIns="45709" rIns="91416" bIns="45709" rtlCol="0">
            <a:spAutoFit/>
          </a:bodyPr>
          <a:lstStyle/>
          <a:p>
            <a:pPr algn="ctr" defTabSz="914165"/>
            <a:r>
              <a:rPr lang="en-US" sz="2200" dirty="0">
                <a:solidFill>
                  <a:srgbClr val="000000"/>
                </a:solidFill>
                <a:latin typeface="Tahoma"/>
              </a:rPr>
              <a:t># of memory controllers</a:t>
            </a:r>
          </a:p>
        </p:txBody>
      </p:sp>
    </p:spTree>
    <p:extLst>
      <p:ext uri="{BB962C8B-B14F-4D97-AF65-F5344CB8AC3E}">
        <p14:creationId xmlns:p14="http://schemas.microsoft.com/office/powerpoint/2010/main" val="2871162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36" grpId="0"/>
      <p:bldP spid="37" grpId="0"/>
      <p:bldP spid="38" grpId="0"/>
      <p:bldP spid="3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500035" y="1214422"/>
          <a:ext cx="8143932" cy="378621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mtClean="0"/>
              <a:t>System Throughput: 4-MC System</a:t>
            </a:r>
            <a:endParaRPr lang="en-US" dirty="0"/>
          </a:p>
        </p:txBody>
      </p:sp>
      <p:sp>
        <p:nvSpPr>
          <p:cNvPr id="3" name="Content Placeholder 2"/>
          <p:cNvSpPr>
            <a:spLocks noGrp="1"/>
          </p:cNvSpPr>
          <p:nvPr>
            <p:ph idx="1"/>
          </p:nvPr>
        </p:nvSpPr>
        <p:spPr>
          <a:xfrm>
            <a:off x="464315" y="5286388"/>
            <a:ext cx="8215370" cy="785818"/>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nchorCtr="0">
            <a:normAutofit/>
          </a:bodyPr>
          <a:lstStyle/>
          <a:p>
            <a:pPr marL="0" indent="0" algn="ctr">
              <a:buNone/>
            </a:pPr>
            <a:r>
              <a:rPr lang="en-US" sz="2200">
                <a:solidFill>
                  <a:schemeClr val="tx1"/>
                </a:solidFill>
              </a:rPr>
              <a:t># of cores increases </a:t>
            </a:r>
            <a:r>
              <a:rPr lang="en-US" sz="2200">
                <a:solidFill>
                  <a:schemeClr val="tx1"/>
                </a:solidFill>
                <a:sym typeface="Wingdings" pitchFamily="2" charset="2"/>
              </a:rPr>
              <a:t> ATLAS performance benefit increases </a:t>
            </a:r>
            <a:endParaRPr lang="en-US" sz="2200" dirty="0">
              <a:solidFill>
                <a:schemeClr val="tx1"/>
              </a:solidFill>
            </a:endParaRPr>
          </a:p>
        </p:txBody>
      </p:sp>
      <p:sp>
        <p:nvSpPr>
          <p:cNvPr id="4" name="Slide Number Placeholder 3"/>
          <p:cNvSpPr>
            <a:spLocks noGrp="1"/>
          </p:cNvSpPr>
          <p:nvPr>
            <p:ph type="sldNum" sz="quarter" idx="11"/>
          </p:nvPr>
        </p:nvSpPr>
        <p:spPr/>
        <p:txBody>
          <a:bodyPr/>
          <a:lstStyle/>
          <a:p>
            <a:fld id="{4C76AC29-6A0F-4B9E-B956-3C9EFFA38962}" type="slidenum">
              <a:rPr lang="en-US" smtClean="0">
                <a:solidFill>
                  <a:srgbClr val="000000"/>
                </a:solidFill>
              </a:rPr>
              <a:pPr/>
              <a:t>66</a:t>
            </a:fld>
            <a:endParaRPr lang="en-US">
              <a:solidFill>
                <a:srgbClr val="000000"/>
              </a:solidFill>
            </a:endParaRPr>
          </a:p>
        </p:txBody>
      </p:sp>
      <p:sp>
        <p:nvSpPr>
          <p:cNvPr id="32" name="Right Arrow 31"/>
          <p:cNvSpPr/>
          <p:nvPr/>
        </p:nvSpPr>
        <p:spPr>
          <a:xfrm rot="20788901">
            <a:off x="1566790" y="2077485"/>
            <a:ext cx="6816507" cy="366793"/>
          </a:xfrm>
          <a:prstGeom prst="rightArrow">
            <a:avLst>
              <a:gd name="adj1" fmla="val 42475"/>
              <a:gd name="adj2" fmla="val 144280"/>
            </a:avLst>
          </a:prstGeom>
          <a:solidFill>
            <a:srgbClr val="FF0000"/>
          </a:solidFill>
        </p:spPr>
        <p:style>
          <a:lnRef idx="0">
            <a:schemeClr val="accent2"/>
          </a:lnRef>
          <a:fillRef idx="3">
            <a:schemeClr val="accent2"/>
          </a:fillRef>
          <a:effectRef idx="3">
            <a:schemeClr val="accent2"/>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 name="Rectangle 6"/>
          <p:cNvSpPr/>
          <p:nvPr/>
        </p:nvSpPr>
        <p:spPr>
          <a:xfrm>
            <a:off x="1928794" y="3071810"/>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1.1%</a:t>
            </a:r>
          </a:p>
        </p:txBody>
      </p:sp>
      <p:sp>
        <p:nvSpPr>
          <p:cNvPr id="9" name="Rectangle 8"/>
          <p:cNvSpPr/>
          <p:nvPr/>
        </p:nvSpPr>
        <p:spPr>
          <a:xfrm>
            <a:off x="3357554" y="2857496"/>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3.5%</a:t>
            </a:r>
          </a:p>
        </p:txBody>
      </p:sp>
      <p:sp>
        <p:nvSpPr>
          <p:cNvPr id="10" name="Rectangle 9"/>
          <p:cNvSpPr/>
          <p:nvPr/>
        </p:nvSpPr>
        <p:spPr>
          <a:xfrm>
            <a:off x="4786314" y="2428868"/>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4.0%</a:t>
            </a:r>
          </a:p>
        </p:txBody>
      </p:sp>
      <p:sp>
        <p:nvSpPr>
          <p:cNvPr id="11" name="Rectangle 10"/>
          <p:cNvSpPr/>
          <p:nvPr/>
        </p:nvSpPr>
        <p:spPr>
          <a:xfrm>
            <a:off x="6215074" y="2000240"/>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8.4%</a:t>
            </a:r>
          </a:p>
        </p:txBody>
      </p:sp>
      <p:sp>
        <p:nvSpPr>
          <p:cNvPr id="12" name="Rectangle 11"/>
          <p:cNvSpPr/>
          <p:nvPr/>
        </p:nvSpPr>
        <p:spPr>
          <a:xfrm>
            <a:off x="7643834" y="1714488"/>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10.8%</a:t>
            </a:r>
          </a:p>
        </p:txBody>
      </p:sp>
      <p:sp>
        <p:nvSpPr>
          <p:cNvPr id="13" name="TextBox 12"/>
          <p:cNvSpPr txBox="1"/>
          <p:nvPr/>
        </p:nvSpPr>
        <p:spPr>
          <a:xfrm rot="16200000">
            <a:off x="-570405" y="2728880"/>
            <a:ext cx="2571767" cy="400110"/>
          </a:xfrm>
          <a:prstGeom prst="rect">
            <a:avLst/>
          </a:prstGeom>
          <a:solidFill>
            <a:schemeClr val="bg1"/>
          </a:solidFill>
        </p:spPr>
        <p:txBody>
          <a:bodyPr wrap="square" lIns="91416" tIns="45709" rIns="91416" bIns="45709" rtlCol="0">
            <a:spAutoFit/>
          </a:bodyPr>
          <a:lstStyle/>
          <a:p>
            <a:pPr algn="ctr" defTabSz="914165"/>
            <a:r>
              <a:rPr lang="en-US" sz="2000">
                <a:solidFill>
                  <a:srgbClr val="000000"/>
                </a:solidFill>
                <a:latin typeface="Tahoma"/>
              </a:rPr>
              <a:t>System throughput</a:t>
            </a:r>
          </a:p>
        </p:txBody>
      </p:sp>
      <p:sp>
        <p:nvSpPr>
          <p:cNvPr id="14" name="TextBox 13"/>
          <p:cNvSpPr txBox="1"/>
          <p:nvPr/>
        </p:nvSpPr>
        <p:spPr>
          <a:xfrm>
            <a:off x="3286122" y="4500575"/>
            <a:ext cx="3429023" cy="430887"/>
          </a:xfrm>
          <a:prstGeom prst="rect">
            <a:avLst/>
          </a:prstGeom>
          <a:solidFill>
            <a:schemeClr val="bg1"/>
          </a:solidFill>
        </p:spPr>
        <p:txBody>
          <a:bodyPr wrap="square" lIns="91416" tIns="45709" rIns="91416" bIns="45709" rtlCol="0">
            <a:spAutoFit/>
          </a:bodyPr>
          <a:lstStyle/>
          <a:p>
            <a:pPr algn="ctr" defTabSz="914165"/>
            <a:r>
              <a:rPr lang="en-US" sz="2200">
                <a:solidFill>
                  <a:srgbClr val="000000"/>
                </a:solidFill>
                <a:latin typeface="Tahoma"/>
              </a:rPr>
              <a:t># of cores</a:t>
            </a:r>
          </a:p>
        </p:txBody>
      </p:sp>
    </p:spTree>
    <p:extLst>
      <p:ext uri="{BB962C8B-B14F-4D97-AF65-F5344CB8AC3E}">
        <p14:creationId xmlns:p14="http://schemas.microsoft.com/office/powerpoint/2010/main" val="1293344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2" grpId="0" animBg="1"/>
      <p:bldP spid="7" grpId="0"/>
      <p:bldP spid="9" grpId="0"/>
      <p:bldP spid="10" grpId="0"/>
      <p:bldP spid="11"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ATLAS</a:t>
            </a:r>
            <a:endParaRPr lang="en-US" dirty="0"/>
          </a:p>
        </p:txBody>
      </p:sp>
      <p:sp>
        <p:nvSpPr>
          <p:cNvPr id="3" name="Content Placeholder 2"/>
          <p:cNvSpPr>
            <a:spLocks noGrp="1"/>
          </p:cNvSpPr>
          <p:nvPr>
            <p:ph idx="1"/>
          </p:nvPr>
        </p:nvSpPr>
        <p:spPr>
          <a:xfrm>
            <a:off x="5357818" y="1500175"/>
            <a:ext cx="3643338" cy="4643470"/>
          </a:xfrm>
          <a:prstGeom prst="rect">
            <a:avLst/>
          </a:prstGeom>
          <a:solidFill>
            <a:schemeClr val="accent6">
              <a:lumMod val="20000"/>
              <a:lumOff val="80000"/>
            </a:schemeClr>
          </a:solidFill>
        </p:spPr>
        <p:style>
          <a:lnRef idx="1">
            <a:schemeClr val="accent3"/>
          </a:lnRef>
          <a:fillRef idx="3">
            <a:schemeClr val="accent3"/>
          </a:fillRef>
          <a:effectRef idx="2">
            <a:schemeClr val="accent3"/>
          </a:effectRef>
          <a:fontRef idx="minor">
            <a:schemeClr val="lt1"/>
          </a:fontRef>
        </p:style>
        <p:txBody>
          <a:bodyPr>
            <a:noAutofit/>
          </a:bodyPr>
          <a:lstStyle/>
          <a:p>
            <a:pPr marL="228541" indent="-228541">
              <a:buClrTx/>
              <a:buSzPct val="100000"/>
              <a:buFont typeface="Wingdings" pitchFamily="2" charset="2"/>
              <a:buChar char="§"/>
            </a:pPr>
            <a:r>
              <a:rPr lang="en-US" sz="2000">
                <a:solidFill>
                  <a:schemeClr val="tx1"/>
                </a:solidFill>
              </a:rPr>
              <a:t>LAS-ranking</a:t>
            </a:r>
          </a:p>
          <a:p>
            <a:pPr marL="228541" indent="-228541">
              <a:buClrTx/>
              <a:buSzPct val="100000"/>
              <a:buFont typeface="Wingdings" pitchFamily="2" charset="2"/>
              <a:buChar char="§"/>
            </a:pPr>
            <a:r>
              <a:rPr lang="en-US" sz="2000">
                <a:solidFill>
                  <a:schemeClr val="tx1"/>
                </a:solidFill>
              </a:rPr>
              <a:t>Bank-level parallelism</a:t>
            </a:r>
          </a:p>
          <a:p>
            <a:pPr marL="228541" indent="-228541">
              <a:buClrTx/>
              <a:buSzPct val="100000"/>
              <a:buFont typeface="Wingdings" pitchFamily="2" charset="2"/>
              <a:buChar char="§"/>
            </a:pPr>
            <a:r>
              <a:rPr lang="en-US" sz="2000">
                <a:solidFill>
                  <a:schemeClr val="tx1"/>
                </a:solidFill>
              </a:rPr>
              <a:t>Row-buffer </a:t>
            </a:r>
            <a:r>
              <a:rPr lang="en-US" sz="2000" dirty="0">
                <a:solidFill>
                  <a:schemeClr val="tx1"/>
                </a:solidFill>
              </a:rPr>
              <a:t>locality</a:t>
            </a:r>
          </a:p>
          <a:p>
            <a:pPr marL="228541" lvl="1" indent="-228541">
              <a:buNone/>
            </a:pPr>
            <a:endParaRPr lang="en-US" sz="2000" dirty="0">
              <a:solidFill>
                <a:schemeClr val="tx1"/>
              </a:solidFill>
            </a:endParaRPr>
          </a:p>
          <a:p>
            <a:pPr marL="228541" indent="-228541">
              <a:buClrTx/>
              <a:buSzPct val="100000"/>
              <a:buFont typeface="Wingdings" pitchFamily="2" charset="2"/>
              <a:buChar char="§"/>
            </a:pPr>
            <a:r>
              <a:rPr lang="en-US" sz="2000">
                <a:solidFill>
                  <a:schemeClr val="tx1"/>
                </a:solidFill>
              </a:rPr>
              <a:t>Very infrequent coordination</a:t>
            </a:r>
          </a:p>
          <a:p>
            <a:pPr marL="228541" indent="-228541">
              <a:buClrTx/>
              <a:buSzPct val="100000"/>
              <a:buFont typeface="Wingdings" pitchFamily="2" charset="2"/>
              <a:buChar char="§"/>
            </a:pPr>
            <a:endParaRPr lang="en-US" sz="2000">
              <a:solidFill>
                <a:schemeClr val="tx1"/>
              </a:solidFill>
            </a:endParaRPr>
          </a:p>
          <a:p>
            <a:pPr marL="228541" indent="-228541">
              <a:buClrTx/>
              <a:buSzPct val="100000"/>
              <a:buFont typeface="Wingdings" pitchFamily="2" charset="2"/>
              <a:buChar char="§"/>
            </a:pPr>
            <a:endParaRPr lang="en-US" sz="2000">
              <a:solidFill>
                <a:schemeClr val="tx1"/>
              </a:solidFill>
            </a:endParaRPr>
          </a:p>
          <a:p>
            <a:pPr marL="228541" indent="-228541">
              <a:buClrTx/>
              <a:buSzPct val="100000"/>
              <a:buFont typeface="Wingdings" pitchFamily="2" charset="2"/>
              <a:buChar char="§"/>
            </a:pPr>
            <a:r>
              <a:rPr lang="en-US" sz="2000">
                <a:solidFill>
                  <a:schemeClr val="tx1"/>
                </a:solidFill>
              </a:rPr>
              <a:t>Scale attained </a:t>
            </a:r>
            <a:r>
              <a:rPr lang="en-US" sz="2000" dirty="0">
                <a:solidFill>
                  <a:schemeClr val="tx1"/>
                </a:solidFill>
              </a:rPr>
              <a:t>service with </a:t>
            </a:r>
            <a:r>
              <a:rPr lang="en-US" sz="2000">
                <a:solidFill>
                  <a:schemeClr val="tx1"/>
                </a:solidFill>
              </a:rPr>
              <a:t>thread weight (in paper)</a:t>
            </a:r>
          </a:p>
          <a:p>
            <a:pPr marL="228541" indent="-228541">
              <a:buClrTx/>
              <a:buSzPct val="100000"/>
              <a:buNone/>
            </a:pPr>
            <a:endParaRPr lang="en-US" sz="1800" dirty="0">
              <a:solidFill>
                <a:schemeClr val="tx1"/>
              </a:solidFill>
            </a:endParaRPr>
          </a:p>
          <a:p>
            <a:pPr marL="228541" indent="-228541">
              <a:buClrTx/>
              <a:buSzPct val="100000"/>
              <a:buFont typeface="Wingdings" pitchFamily="2" charset="2"/>
              <a:buChar char="§"/>
            </a:pPr>
            <a:r>
              <a:rPr lang="en-US" sz="1800" b="1" dirty="0">
                <a:solidFill>
                  <a:schemeClr val="tx1"/>
                </a:solidFill>
              </a:rPr>
              <a:t>Low complexity</a:t>
            </a:r>
            <a:r>
              <a:rPr lang="en-US" sz="1800" dirty="0">
                <a:solidFill>
                  <a:schemeClr val="tx1"/>
                </a:solidFill>
              </a:rPr>
              <a:t>: Attained service requires a single </a:t>
            </a:r>
            <a:r>
              <a:rPr lang="en-US" sz="1800">
                <a:solidFill>
                  <a:schemeClr val="tx1"/>
                </a:solidFill>
              </a:rPr>
              <a:t>counter per thread </a:t>
            </a:r>
            <a:r>
              <a:rPr lang="en-US" sz="1800" dirty="0">
                <a:solidFill>
                  <a:schemeClr val="tx1"/>
                </a:solidFill>
              </a:rPr>
              <a:t>in </a:t>
            </a:r>
            <a:r>
              <a:rPr lang="en-US" sz="1800">
                <a:solidFill>
                  <a:schemeClr val="tx1"/>
                </a:solidFill>
              </a:rPr>
              <a:t>each MC</a:t>
            </a:r>
            <a:endParaRPr lang="en-US" sz="1800" dirty="0">
              <a:solidFill>
                <a:schemeClr val="tx1"/>
              </a:solidFill>
            </a:endParaRPr>
          </a:p>
        </p:txBody>
      </p:sp>
      <p:sp>
        <p:nvSpPr>
          <p:cNvPr id="4" name="Slide Number Placeholder 3"/>
          <p:cNvSpPr>
            <a:spLocks noGrp="1"/>
          </p:cNvSpPr>
          <p:nvPr>
            <p:ph type="sldNum" sz="quarter" idx="11"/>
          </p:nvPr>
        </p:nvSpPr>
        <p:spPr/>
        <p:txBody>
          <a:bodyPr/>
          <a:lstStyle/>
          <a:p>
            <a:fld id="{4C76AC29-6A0F-4B9E-B956-3C9EFFA38962}" type="slidenum">
              <a:rPr lang="en-US" smtClean="0">
                <a:solidFill>
                  <a:srgbClr val="000000"/>
                </a:solidFill>
              </a:rPr>
              <a:pPr/>
              <a:t>67</a:t>
            </a:fld>
            <a:endParaRPr lang="en-US">
              <a:solidFill>
                <a:srgbClr val="000000"/>
              </a:solidFill>
            </a:endParaRPr>
          </a:p>
        </p:txBody>
      </p:sp>
      <p:sp>
        <p:nvSpPr>
          <p:cNvPr id="5" name="Rectangle 4"/>
          <p:cNvSpPr/>
          <p:nvPr/>
        </p:nvSpPr>
        <p:spPr>
          <a:xfrm>
            <a:off x="214282" y="1512878"/>
            <a:ext cx="4857784" cy="3630634"/>
          </a:xfrm>
          <a:prstGeom prst="rect">
            <a:avLst/>
          </a:prstGeom>
          <a:solidFill>
            <a:schemeClr val="bg2">
              <a:lumMod val="20000"/>
              <a:lumOff val="80000"/>
            </a:schemeClr>
          </a:solidFill>
        </p:spPr>
        <p:style>
          <a:lnRef idx="1">
            <a:schemeClr val="accent3"/>
          </a:lnRef>
          <a:fillRef idx="3">
            <a:schemeClr val="accent3"/>
          </a:fillRef>
          <a:effectRef idx="2">
            <a:schemeClr val="accent3"/>
          </a:effectRef>
          <a:fontRef idx="minor">
            <a:schemeClr val="lt1"/>
          </a:fontRef>
        </p:style>
        <p:txBody>
          <a:bodyPr wrap="square" lIns="91416" tIns="45709" rIns="91416" bIns="45709">
            <a:noAutofit/>
          </a:bodyPr>
          <a:lstStyle/>
          <a:p>
            <a:pPr defTabSz="914165"/>
            <a:endParaRPr lang="en-US" sz="2000">
              <a:solidFill>
                <a:srgbClr val="000000"/>
              </a:solidFill>
              <a:latin typeface="Tahoma"/>
            </a:endParaRPr>
          </a:p>
          <a:p>
            <a:pPr defTabSz="914165">
              <a:buFont typeface="Wingdings" pitchFamily="2" charset="2"/>
              <a:buChar char="§"/>
            </a:pPr>
            <a:r>
              <a:rPr lang="en-US" sz="2000">
                <a:solidFill>
                  <a:srgbClr val="000000"/>
                </a:solidFill>
                <a:latin typeface="Tahoma"/>
              </a:rPr>
              <a:t> Maximize system performance</a:t>
            </a:r>
            <a:endParaRPr lang="en-US" sz="2000" dirty="0">
              <a:solidFill>
                <a:srgbClr val="000000"/>
              </a:solidFill>
              <a:latin typeface="Tahoma"/>
            </a:endParaRPr>
          </a:p>
          <a:p>
            <a:pPr defTabSz="914165"/>
            <a:endParaRPr lang="en-US" sz="2000" dirty="0">
              <a:solidFill>
                <a:srgbClr val="000000"/>
              </a:solidFill>
              <a:latin typeface="Tahoma"/>
            </a:endParaRPr>
          </a:p>
          <a:p>
            <a:pPr defTabSz="914165"/>
            <a:endParaRPr lang="en-US" sz="2000">
              <a:solidFill>
                <a:srgbClr val="000000"/>
              </a:solidFill>
              <a:latin typeface="Tahoma"/>
            </a:endParaRPr>
          </a:p>
          <a:p>
            <a:pPr defTabSz="914165"/>
            <a:endParaRPr lang="en-US" sz="1600" dirty="0">
              <a:solidFill>
                <a:srgbClr val="000000"/>
              </a:solidFill>
              <a:latin typeface="Tahoma"/>
            </a:endParaRPr>
          </a:p>
          <a:p>
            <a:pPr defTabSz="914165">
              <a:buFont typeface="Wingdings" pitchFamily="2" charset="2"/>
              <a:buChar char="§"/>
            </a:pPr>
            <a:r>
              <a:rPr lang="en-US" sz="2000">
                <a:solidFill>
                  <a:srgbClr val="000000"/>
                </a:solidFill>
                <a:latin typeface="Tahoma"/>
              </a:rPr>
              <a:t> Scalable to large </a:t>
            </a:r>
            <a:r>
              <a:rPr lang="en-US" sz="2000" dirty="0">
                <a:solidFill>
                  <a:srgbClr val="000000"/>
                </a:solidFill>
                <a:latin typeface="Tahoma"/>
              </a:rPr>
              <a:t>number </a:t>
            </a:r>
            <a:r>
              <a:rPr lang="en-US" sz="2000">
                <a:solidFill>
                  <a:srgbClr val="000000"/>
                </a:solidFill>
                <a:latin typeface="Tahoma"/>
              </a:rPr>
              <a:t>of controllers</a:t>
            </a:r>
          </a:p>
          <a:p>
            <a:pPr defTabSz="914165"/>
            <a:endParaRPr lang="en-US" sz="2000">
              <a:solidFill>
                <a:srgbClr val="000000"/>
              </a:solidFill>
              <a:latin typeface="Tahoma"/>
            </a:endParaRPr>
          </a:p>
          <a:p>
            <a:pPr defTabSz="914165"/>
            <a:endParaRPr lang="en-US" sz="2000">
              <a:solidFill>
                <a:srgbClr val="000000"/>
              </a:solidFill>
              <a:latin typeface="Tahoma"/>
            </a:endParaRPr>
          </a:p>
          <a:p>
            <a:pPr defTabSz="914165"/>
            <a:endParaRPr lang="en-US" sz="1400">
              <a:solidFill>
                <a:srgbClr val="000000"/>
              </a:solidFill>
              <a:latin typeface="Tahoma"/>
            </a:endParaRPr>
          </a:p>
          <a:p>
            <a:pPr defTabSz="914165">
              <a:buFont typeface="Wingdings" pitchFamily="2" charset="2"/>
              <a:buChar char="§"/>
            </a:pPr>
            <a:r>
              <a:rPr lang="en-US" sz="2000">
                <a:solidFill>
                  <a:srgbClr val="000000"/>
                </a:solidFill>
                <a:latin typeface="Tahoma"/>
              </a:rPr>
              <a:t> Configurable by system software</a:t>
            </a:r>
            <a:endParaRPr lang="en-US" sz="2000" dirty="0">
              <a:solidFill>
                <a:srgbClr val="000000"/>
              </a:solidFill>
              <a:latin typeface="Tahoma"/>
            </a:endParaRPr>
          </a:p>
        </p:txBody>
      </p:sp>
      <p:sp>
        <p:nvSpPr>
          <p:cNvPr id="7" name="Rectangle 6"/>
          <p:cNvSpPr/>
          <p:nvPr/>
        </p:nvSpPr>
        <p:spPr>
          <a:xfrm>
            <a:off x="214282" y="1071546"/>
            <a:ext cx="4857784" cy="428628"/>
          </a:xfrm>
          <a:prstGeom prst="rect">
            <a:avLst/>
          </a:prstGeom>
          <a:effectLst/>
        </p:spPr>
        <p:style>
          <a:lnRef idx="1">
            <a:schemeClr val="dk1"/>
          </a:lnRef>
          <a:fillRef idx="3">
            <a:schemeClr val="dk1"/>
          </a:fillRef>
          <a:effectRef idx="2">
            <a:schemeClr val="dk1"/>
          </a:effectRef>
          <a:fontRef idx="minor">
            <a:schemeClr val="lt1"/>
          </a:fontRef>
        </p:style>
        <p:txBody>
          <a:bodyPr lIns="91416" tIns="45709" rIns="91416" bIns="45709" rtlCol="0" anchor="ctr"/>
          <a:lstStyle/>
          <a:p>
            <a:pPr algn="ctr" defTabSz="914165"/>
            <a:r>
              <a:rPr lang="en-US" sz="2000" b="1">
                <a:solidFill>
                  <a:srgbClr val="FFFFFF"/>
                </a:solidFill>
                <a:latin typeface="Tahoma"/>
              </a:rPr>
              <a:t>Goals</a:t>
            </a:r>
          </a:p>
        </p:txBody>
      </p:sp>
      <p:sp>
        <p:nvSpPr>
          <p:cNvPr id="8" name="Rectangle 7"/>
          <p:cNvSpPr/>
          <p:nvPr/>
        </p:nvSpPr>
        <p:spPr>
          <a:xfrm>
            <a:off x="5357818" y="1071546"/>
            <a:ext cx="3643338" cy="428628"/>
          </a:xfrm>
          <a:prstGeom prst="rect">
            <a:avLst/>
          </a:prstGeom>
          <a:solidFill>
            <a:schemeClr val="accent6"/>
          </a:solidFill>
          <a:ln>
            <a:solidFill>
              <a:schemeClr val="accent6"/>
            </a:solidFill>
          </a:ln>
          <a:effectLst/>
        </p:spPr>
        <p:style>
          <a:lnRef idx="1">
            <a:schemeClr val="dk1"/>
          </a:lnRef>
          <a:fillRef idx="3">
            <a:schemeClr val="dk1"/>
          </a:fillRef>
          <a:effectRef idx="2">
            <a:schemeClr val="dk1"/>
          </a:effectRef>
          <a:fontRef idx="minor">
            <a:schemeClr val="lt1"/>
          </a:fontRef>
        </p:style>
        <p:txBody>
          <a:bodyPr lIns="91416" tIns="45709" rIns="91416" bIns="45709" rtlCol="0" anchor="ctr"/>
          <a:lstStyle/>
          <a:p>
            <a:pPr algn="ctr" defTabSz="914165"/>
            <a:r>
              <a:rPr lang="en-US" sz="2000" b="1">
                <a:solidFill>
                  <a:srgbClr val="FFFFFF"/>
                </a:solidFill>
                <a:latin typeface="Tahoma"/>
              </a:rPr>
              <a:t>Properties of ATLAS</a:t>
            </a:r>
          </a:p>
        </p:txBody>
      </p:sp>
      <p:sp>
        <p:nvSpPr>
          <p:cNvPr id="12" name="Rectangle 11"/>
          <p:cNvSpPr/>
          <p:nvPr/>
        </p:nvSpPr>
        <p:spPr>
          <a:xfrm>
            <a:off x="5286380" y="5000636"/>
            <a:ext cx="3714776" cy="10715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 name="Left Brace 17"/>
          <p:cNvSpPr/>
          <p:nvPr/>
        </p:nvSpPr>
        <p:spPr>
          <a:xfrm>
            <a:off x="5000628" y="1571612"/>
            <a:ext cx="428628" cy="1000132"/>
          </a:xfrm>
          <a:prstGeom prst="leftBrace">
            <a:avLst>
              <a:gd name="adj1" fmla="val 8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20" name="Left Brace 19"/>
          <p:cNvSpPr/>
          <p:nvPr/>
        </p:nvSpPr>
        <p:spPr>
          <a:xfrm>
            <a:off x="5000628" y="3000372"/>
            <a:ext cx="428628" cy="357190"/>
          </a:xfrm>
          <a:prstGeom prst="leftBrace">
            <a:avLst>
              <a:gd name="adj1" fmla="val 8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21" name="Left Brace 20"/>
          <p:cNvSpPr/>
          <p:nvPr/>
        </p:nvSpPr>
        <p:spPr>
          <a:xfrm>
            <a:off x="5000628" y="4071942"/>
            <a:ext cx="428628" cy="642942"/>
          </a:xfrm>
          <a:prstGeom prst="leftBrace">
            <a:avLst>
              <a:gd name="adj1" fmla="val 8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Tree>
    <p:extLst>
      <p:ext uri="{BB962C8B-B14F-4D97-AF65-F5344CB8AC3E}">
        <p14:creationId xmlns:p14="http://schemas.microsoft.com/office/powerpoint/2010/main" val="3729668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ATLAS Pros and Cons</a:t>
            </a:r>
            <a:endParaRPr lang="en-US" dirty="0"/>
          </a:p>
        </p:txBody>
      </p:sp>
      <p:sp>
        <p:nvSpPr>
          <p:cNvPr id="3" name="Content Placeholder 2"/>
          <p:cNvSpPr>
            <a:spLocks noGrp="1"/>
          </p:cNvSpPr>
          <p:nvPr>
            <p:ph idx="1"/>
          </p:nvPr>
        </p:nvSpPr>
        <p:spPr/>
        <p:txBody>
          <a:bodyPr/>
          <a:lstStyle/>
          <a:p>
            <a:r>
              <a:rPr lang="en-US" dirty="0" smtClean="0"/>
              <a:t>Upsides:</a:t>
            </a:r>
          </a:p>
          <a:p>
            <a:pPr lvl="1"/>
            <a:r>
              <a:rPr lang="en-US" dirty="0" smtClean="0"/>
              <a:t>Good at improving performance</a:t>
            </a:r>
          </a:p>
          <a:p>
            <a:pPr lvl="1"/>
            <a:r>
              <a:rPr lang="en-US" dirty="0" smtClean="0"/>
              <a:t>Low complexity</a:t>
            </a:r>
          </a:p>
          <a:p>
            <a:pPr lvl="1"/>
            <a:r>
              <a:rPr lang="en-US" dirty="0" smtClean="0"/>
              <a:t>Coordination among controllers happens infrequently</a:t>
            </a:r>
          </a:p>
          <a:p>
            <a:pPr lvl="1"/>
            <a:endParaRPr lang="en-US" dirty="0"/>
          </a:p>
          <a:p>
            <a:r>
              <a:rPr lang="en-US" dirty="0" smtClean="0"/>
              <a:t>Downsides:</a:t>
            </a:r>
          </a:p>
          <a:p>
            <a:pPr lvl="1"/>
            <a:r>
              <a:rPr lang="en-US" dirty="0" smtClean="0"/>
              <a:t>Lowest ranked threads get delayed significantly </a:t>
            </a:r>
            <a:r>
              <a:rPr lang="en-US" dirty="0" smtClean="0">
                <a:sym typeface="Wingdings"/>
              </a:rPr>
              <a:t> high unfairness</a:t>
            </a:r>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68</a:t>
            </a:fld>
            <a:endParaRPr lang="en-US"/>
          </a:p>
        </p:txBody>
      </p:sp>
    </p:spTree>
    <p:extLst>
      <p:ext uri="{BB962C8B-B14F-4D97-AF65-F5344CB8AC3E}">
        <p14:creationId xmlns:p14="http://schemas.microsoft.com/office/powerpoint/2010/main" val="187619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628805"/>
            <a:ext cx="8428037" cy="822325"/>
          </a:xfrm>
        </p:spPr>
        <p:txBody>
          <a:bodyPr/>
          <a:lstStyle/>
          <a:p>
            <a:pPr algn="ctr" eaLnBrk="1" hangingPunct="1"/>
            <a:r>
              <a:rPr lang="en-US" sz="4000" dirty="0">
                <a:latin typeface="Garamond" charset="0"/>
              </a:rPr>
              <a:t>TCM:</a:t>
            </a:r>
            <a:br>
              <a:rPr lang="en-US" sz="4000" dirty="0">
                <a:latin typeface="Garamond" charset="0"/>
              </a:rPr>
            </a:br>
            <a:r>
              <a:rPr lang="en-US" sz="4000" dirty="0">
                <a:latin typeface="Garamond" charset="0"/>
              </a:rPr>
              <a:t>Thread Cluster Memory Scheduling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774815" y="4293096"/>
            <a:ext cx="7574076" cy="1498967"/>
          </a:xfrm>
          <a:prstGeom prst="rect">
            <a:avLst/>
          </a:prstGeom>
          <a:noFill/>
        </p:spPr>
        <p:txBody>
          <a:bodyPr wrap="none" lIns="91416" tIns="45709" rIns="91416" bIns="45709" rtlCol="0">
            <a:spAutoFit/>
          </a:bodyPr>
          <a:lstStyle/>
          <a:p>
            <a:pPr algn="ctr"/>
            <a:r>
              <a:rPr lang="en-US" dirty="0" err="1"/>
              <a:t>Yoongu</a:t>
            </a:r>
            <a:r>
              <a:rPr lang="en-US" dirty="0"/>
              <a:t> Kim, Michael </a:t>
            </a:r>
            <a:r>
              <a:rPr lang="en-US" dirty="0" err="1"/>
              <a:t>Papamichael</a:t>
            </a:r>
            <a:r>
              <a:rPr lang="en-US" dirty="0"/>
              <a:t>, </a:t>
            </a:r>
            <a:r>
              <a:rPr lang="en-US" u="sng" dirty="0"/>
              <a:t>Onur Mutlu</a:t>
            </a:r>
            <a:r>
              <a:rPr lang="en-US" dirty="0"/>
              <a:t>, and </a:t>
            </a:r>
            <a:r>
              <a:rPr lang="en-US" dirty="0" err="1"/>
              <a:t>Mor</a:t>
            </a:r>
            <a:r>
              <a:rPr lang="en-US" dirty="0"/>
              <a:t> </a:t>
            </a:r>
            <a:r>
              <a:rPr lang="en-US" dirty="0" err="1"/>
              <a:t>Harchol-Balter</a:t>
            </a:r>
            <a:r>
              <a:rPr lang="en-US" dirty="0"/>
              <a:t>,</a:t>
            </a:r>
            <a:br>
              <a:rPr lang="en-US" dirty="0"/>
            </a:br>
            <a:r>
              <a:rPr lang="en-US" b="1" dirty="0">
                <a:hlinkClick r:id="rId3"/>
              </a:rPr>
              <a:t>"Thread Cluster Memory Scheduling: </a:t>
            </a:r>
            <a:endParaRPr lang="en-US" b="1" dirty="0" smtClean="0">
              <a:hlinkClick r:id="rId3"/>
            </a:endParaRPr>
          </a:p>
          <a:p>
            <a:pPr algn="ctr"/>
            <a:r>
              <a:rPr lang="en-US" b="1" dirty="0" smtClean="0">
                <a:hlinkClick r:id="rId3"/>
              </a:rPr>
              <a:t>Exploiting </a:t>
            </a:r>
            <a:r>
              <a:rPr lang="en-US" b="1" dirty="0">
                <a:hlinkClick r:id="rId3"/>
              </a:rPr>
              <a:t>Differences in Memory Access Behavior"</a:t>
            </a:r>
            <a:r>
              <a:rPr lang="en-US" dirty="0"/>
              <a:t> </a:t>
            </a:r>
            <a:br>
              <a:rPr lang="en-US" dirty="0"/>
            </a:br>
            <a:r>
              <a:rPr lang="en-US" i="1" dirty="0" smtClean="0">
                <a:hlinkClick r:id="rId4"/>
              </a:rPr>
              <a:t>43rd </a:t>
            </a:r>
            <a:r>
              <a:rPr lang="en-US" i="1" dirty="0">
                <a:hlinkClick r:id="rId4"/>
              </a:rPr>
              <a:t>International Symposium on Microarchitecture</a:t>
            </a:r>
            <a:r>
              <a:rPr lang="en-US" i="1" dirty="0"/>
              <a:t> (</a:t>
            </a:r>
            <a:r>
              <a:rPr lang="en-US" b="1" i="1" dirty="0"/>
              <a:t>MICRO</a:t>
            </a:r>
            <a:r>
              <a:rPr lang="en-US" i="1" dirty="0"/>
              <a:t>)</a:t>
            </a:r>
            <a:r>
              <a:rPr lang="en-US" dirty="0"/>
              <a:t>, </a:t>
            </a:r>
            <a:endParaRPr lang="en-US" dirty="0" smtClean="0"/>
          </a:p>
          <a:p>
            <a:pPr algn="ctr"/>
            <a:r>
              <a:rPr lang="en-US" dirty="0" smtClean="0"/>
              <a:t>pages </a:t>
            </a:r>
            <a:r>
              <a:rPr lang="en-US" dirty="0"/>
              <a:t>65-76, Atlanta, GA, December 2010. </a:t>
            </a:r>
            <a:r>
              <a:rPr lang="en-US" dirty="0">
                <a:hlinkClick r:id="rId5"/>
              </a:rPr>
              <a:t>Slides (pptx)</a:t>
            </a:r>
            <a:r>
              <a:rPr lang="en-US" dirty="0"/>
              <a:t> </a:t>
            </a:r>
            <a:r>
              <a:rPr lang="en-US" dirty="0">
                <a:hlinkClick r:id="rId6"/>
              </a:rPr>
              <a:t>(pdf)</a:t>
            </a:r>
            <a:r>
              <a:rPr lang="en-US" dirty="0"/>
              <a:t> </a:t>
            </a:r>
          </a:p>
        </p:txBody>
      </p:sp>
      <p:sp>
        <p:nvSpPr>
          <p:cNvPr id="5" name="TextBox 4"/>
          <p:cNvSpPr txBox="1"/>
          <p:nvPr/>
        </p:nvSpPr>
        <p:spPr>
          <a:xfrm>
            <a:off x="6516217" y="6381328"/>
            <a:ext cx="2348717" cy="373659"/>
          </a:xfrm>
          <a:prstGeom prst="rect">
            <a:avLst/>
          </a:prstGeom>
          <a:noFill/>
        </p:spPr>
        <p:txBody>
          <a:bodyPr wrap="none" lIns="91416" tIns="45709" rIns="91416" bIns="45709" rtlCol="0">
            <a:spAutoFit/>
          </a:bodyPr>
          <a:lstStyle/>
          <a:p>
            <a:r>
              <a:rPr lang="en-US" dirty="0" smtClean="0">
                <a:hlinkClick r:id="rId7" action="ppaction://hlinkpres?slideindex=1&amp;slidetitle="/>
              </a:rPr>
              <a:t>TCM Micro 2010 Talk</a:t>
            </a:r>
            <a:endParaRPr lang="en-US" dirty="0"/>
          </a:p>
        </p:txBody>
      </p:sp>
    </p:spTree>
    <p:extLst>
      <p:ext uri="{BB962C8B-B14F-4D97-AF65-F5344CB8AC3E}">
        <p14:creationId xmlns:p14="http://schemas.microsoft.com/office/powerpoint/2010/main" val="22160046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1"/>
            <a:ext cx="8915400" cy="1066800"/>
          </a:xfrm>
        </p:spPr>
        <p:txBody>
          <a:bodyPr/>
          <a:lstStyle/>
          <a:p>
            <a:r>
              <a:rPr lang="en-US" sz="3800" dirty="0"/>
              <a:t>Much More of a Shared Resource in Future</a:t>
            </a:r>
          </a:p>
        </p:txBody>
      </p:sp>
      <p:sp>
        <p:nvSpPr>
          <p:cNvPr id="2048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574598C-5A2F-5E46-8E0D-A0FDA29590CD}" type="slidenum">
              <a:rPr lang="en-US" smtClean="0"/>
              <a:pPr>
                <a:defRPr/>
              </a:pPr>
              <a:t>7</a:t>
            </a:fld>
            <a:endParaRPr lang="en-US"/>
          </a:p>
        </p:txBody>
      </p:sp>
      <p:sp>
        <p:nvSpPr>
          <p:cNvPr id="20486" name="TextBox 5"/>
          <p:cNvSpPr txBox="1">
            <a:spLocks noChangeArrowheads="1"/>
          </p:cNvSpPr>
          <p:nvPr/>
        </p:nvSpPr>
        <p:spPr bwMode="auto">
          <a:xfrm>
            <a:off x="392113" y="1108076"/>
            <a:ext cx="2286000" cy="373659"/>
          </a:xfrm>
          <a:prstGeom prst="rect">
            <a:avLst/>
          </a:prstGeom>
          <a:solidFill>
            <a:schemeClr val="bg1"/>
          </a:solidFill>
          <a:ln w="9525">
            <a:noFill/>
            <a:miter lim="800000"/>
            <a:headEnd/>
            <a:tailEnd/>
          </a:ln>
        </p:spPr>
        <p:txBody>
          <a:bodyPr lIns="91402" tIns="45702" rIns="91402" bIns="45702">
            <a:prstTxWarp prst="textNoShape">
              <a:avLst/>
            </a:prstTxWarp>
            <a:spAutoFit/>
          </a:bodyPr>
          <a:lstStyle/>
          <a:p>
            <a:endParaRPr lang="en-US"/>
          </a:p>
        </p:txBody>
      </p:sp>
      <p:pic>
        <p:nvPicPr>
          <p:cNvPr id="7" name="Picture 6" descr="many-core3.eps"/>
          <p:cNvPicPr>
            <a:picLocks noChangeAspect="1"/>
          </p:cNvPicPr>
          <p:nvPr/>
        </p:nvPicPr>
        <p:blipFill>
          <a:blip r:embed="rId2"/>
          <a:srcRect/>
          <a:stretch>
            <a:fillRect/>
          </a:stretch>
        </p:blipFill>
        <p:spPr bwMode="auto">
          <a:xfrm>
            <a:off x="635000" y="1066801"/>
            <a:ext cx="6146800" cy="4953000"/>
          </a:xfrm>
          <a:prstGeom prst="rect">
            <a:avLst/>
          </a:prstGeom>
          <a:noFill/>
          <a:ln w="9525">
            <a:noFill/>
            <a:miter lim="800000"/>
            <a:headEnd/>
            <a:tailEnd/>
          </a:ln>
        </p:spPr>
      </p:pic>
    </p:spTree>
    <p:extLst>
      <p:ext uri="{BB962C8B-B14F-4D97-AF65-F5344CB8AC3E}">
        <p14:creationId xmlns:p14="http://schemas.microsoft.com/office/powerpoint/2010/main" val="31813157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5445226"/>
            <a:ext cx="8305800" cy="1015663"/>
          </a:xfrm>
          <a:prstGeom prst="rect">
            <a:avLst/>
          </a:prstGeom>
          <a:noFill/>
        </p:spPr>
        <p:txBody>
          <a:bodyPr wrap="square" lIns="91402" tIns="45702" rIns="91402" bIns="45702" rtlCol="0">
            <a:spAutoFit/>
          </a:bodyPr>
          <a:lstStyle/>
          <a:p>
            <a:r>
              <a:rPr lang="en-US" sz="3000" i="1" dirty="0">
                <a:solidFill>
                  <a:srgbClr val="FF0000"/>
                </a:solidFill>
                <a:latin typeface="Calibri"/>
              </a:rPr>
              <a:t>No previous memory scheduling algorithm provides both the best fairness and system throughput</a:t>
            </a:r>
          </a:p>
        </p:txBody>
      </p:sp>
      <p:graphicFrame>
        <p:nvGraphicFramePr>
          <p:cNvPr id="14" name="Chart 13"/>
          <p:cNvGraphicFramePr/>
          <p:nvPr>
            <p:extLst>
              <p:ext uri="{D42A27DB-BD31-4B8C-83A1-F6EECF244321}">
                <p14:modId xmlns:p14="http://schemas.microsoft.com/office/powerpoint/2010/main" val="3723663590"/>
              </p:ext>
            </p:extLst>
          </p:nvPr>
        </p:nvGraphicFramePr>
        <p:xfrm>
          <a:off x="1584645" y="1432226"/>
          <a:ext cx="6858000" cy="38170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3600" dirty="0"/>
              <a:t>Previous Scheduling Algorithms are Biased</a:t>
            </a:r>
          </a:p>
        </p:txBody>
      </p:sp>
      <p:sp>
        <p:nvSpPr>
          <p:cNvPr id="13" name="Slide Number Placeholder 12"/>
          <p:cNvSpPr>
            <a:spLocks noGrp="1"/>
          </p:cNvSpPr>
          <p:nvPr>
            <p:ph type="sldNum" sz="quarter" idx="11"/>
          </p:nvPr>
        </p:nvSpPr>
        <p:spPr>
          <a:xfrm>
            <a:off x="7259600" y="6436608"/>
            <a:ext cx="2895600" cy="365125"/>
          </a:xfrm>
        </p:spPr>
        <p:txBody>
          <a:bodyPr/>
          <a:lstStyle/>
          <a:p>
            <a:fld id="{58161B50-6D0B-48B4-A1D4-BAD8C599CC84}" type="slidenum">
              <a:rPr lang="en-US" smtClean="0">
                <a:solidFill>
                  <a:prstClr val="black">
                    <a:tint val="75000"/>
                  </a:prstClr>
                </a:solidFill>
                <a:latin typeface="Calibri"/>
              </a:rPr>
              <a:pPr/>
              <a:t>70</a:t>
            </a:fld>
            <a:endParaRPr lang="en-US" dirty="0">
              <a:solidFill>
                <a:prstClr val="black">
                  <a:tint val="75000"/>
                </a:prstClr>
              </a:solidFill>
              <a:latin typeface="Calibri"/>
            </a:endParaRPr>
          </a:p>
        </p:txBody>
      </p:sp>
      <p:sp>
        <p:nvSpPr>
          <p:cNvPr id="24" name="TextBox 23"/>
          <p:cNvSpPr txBox="1"/>
          <p:nvPr/>
        </p:nvSpPr>
        <p:spPr>
          <a:xfrm>
            <a:off x="4344323" y="2118150"/>
            <a:ext cx="2758993" cy="400110"/>
          </a:xfrm>
          <a:prstGeom prst="rect">
            <a:avLst/>
          </a:prstGeom>
          <a:noFill/>
        </p:spPr>
        <p:txBody>
          <a:bodyPr wrap="square" lIns="91402" tIns="45702" rIns="91402" bIns="45702" rtlCol="0">
            <a:spAutoFit/>
          </a:bodyPr>
          <a:lstStyle/>
          <a:p>
            <a:pPr algn="ctr"/>
            <a:r>
              <a:rPr lang="en-US" sz="2000" i="1" dirty="0">
                <a:solidFill>
                  <a:srgbClr val="FF0000"/>
                </a:solidFill>
                <a:latin typeface="Calibri"/>
              </a:rPr>
              <a:t>System throughput bias</a:t>
            </a:r>
          </a:p>
        </p:txBody>
      </p:sp>
      <p:sp>
        <p:nvSpPr>
          <p:cNvPr id="28" name="TextBox 27"/>
          <p:cNvSpPr txBox="1"/>
          <p:nvPr/>
        </p:nvSpPr>
        <p:spPr>
          <a:xfrm>
            <a:off x="3947831" y="3484260"/>
            <a:ext cx="1762597" cy="400110"/>
          </a:xfrm>
          <a:prstGeom prst="rect">
            <a:avLst/>
          </a:prstGeom>
          <a:noFill/>
        </p:spPr>
        <p:txBody>
          <a:bodyPr wrap="square" lIns="91402" tIns="45702" rIns="91402" bIns="45702" rtlCol="0">
            <a:spAutoFit/>
          </a:bodyPr>
          <a:lstStyle/>
          <a:p>
            <a:pPr algn="ctr"/>
            <a:r>
              <a:rPr lang="en-US" sz="2000" i="1">
                <a:solidFill>
                  <a:srgbClr val="FF0000"/>
                </a:solidFill>
                <a:latin typeface="Calibri"/>
              </a:rPr>
              <a:t>Fairness bias</a:t>
            </a:r>
            <a:endParaRPr lang="en-US" sz="2000" i="1" dirty="0">
              <a:solidFill>
                <a:srgbClr val="FF0000"/>
              </a:solidFill>
              <a:latin typeface="Calibri"/>
            </a:endParaRPr>
          </a:p>
        </p:txBody>
      </p:sp>
      <p:sp>
        <p:nvSpPr>
          <p:cNvPr id="15" name="Right Arrow 14"/>
          <p:cNvSpPr/>
          <p:nvPr/>
        </p:nvSpPr>
        <p:spPr>
          <a:xfrm rot="2700000">
            <a:off x="5824791" y="3310051"/>
            <a:ext cx="1158452" cy="969868"/>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2800" b="1" dirty="0">
                <a:solidFill>
                  <a:prstClr val="black"/>
                </a:solidFill>
                <a:latin typeface="Calibri"/>
              </a:rPr>
              <a:t>  Ideal</a:t>
            </a:r>
          </a:p>
        </p:txBody>
      </p:sp>
      <p:sp>
        <p:nvSpPr>
          <p:cNvPr id="16" name="Down Arrow 15"/>
          <p:cNvSpPr/>
          <p:nvPr/>
        </p:nvSpPr>
        <p:spPr>
          <a:xfrm rot="16200000">
            <a:off x="4511897" y="2963260"/>
            <a:ext cx="609600" cy="457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02" tIns="45702" rIns="91402" bIns="45702" rtlCol="0" anchor="ctr"/>
          <a:lstStyle/>
          <a:p>
            <a:pPr algn="ctr"/>
            <a:r>
              <a:rPr lang="en-US" sz="2400" dirty="0">
                <a:solidFill>
                  <a:prstClr val="white"/>
                </a:solidFill>
                <a:latin typeface="Calibri"/>
              </a:rPr>
              <a:t>Better</a:t>
            </a:r>
            <a:r>
              <a:rPr lang="en-US" sz="2400" b="1" dirty="0">
                <a:solidFill>
                  <a:prstClr val="white"/>
                </a:solidFill>
                <a:latin typeface="Calibri"/>
              </a:rPr>
              <a:t> system throughput</a:t>
            </a:r>
          </a:p>
        </p:txBody>
      </p:sp>
      <p:sp>
        <p:nvSpPr>
          <p:cNvPr id="20" name="Down Arrow 19"/>
          <p:cNvSpPr/>
          <p:nvPr/>
        </p:nvSpPr>
        <p:spPr>
          <a:xfrm>
            <a:off x="1159097" y="1667861"/>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02" tIns="45702" rIns="91402" bIns="45702" rtlCol="0" anchor="ctr"/>
          <a:lstStyle/>
          <a:p>
            <a:pPr algn="ctr"/>
            <a:r>
              <a:rPr lang="en-US" sz="2400" dirty="0">
                <a:solidFill>
                  <a:prstClr val="white"/>
                </a:solidFill>
                <a:latin typeface="Calibri"/>
              </a:rPr>
              <a:t>Better</a:t>
            </a:r>
            <a:r>
              <a:rPr lang="en-US" sz="2400" b="1" dirty="0">
                <a:solidFill>
                  <a:prstClr val="white"/>
                </a:solidFill>
                <a:latin typeface="Calibri"/>
              </a:rPr>
              <a:t> fairness</a:t>
            </a:r>
          </a:p>
        </p:txBody>
      </p:sp>
      <p:sp>
        <p:nvSpPr>
          <p:cNvPr id="21" name="Rectangle 20"/>
          <p:cNvSpPr/>
          <p:nvPr/>
        </p:nvSpPr>
        <p:spPr>
          <a:xfrm>
            <a:off x="4799685" y="2516735"/>
            <a:ext cx="5334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3" name="Rectangle 22"/>
          <p:cNvSpPr/>
          <p:nvPr/>
        </p:nvSpPr>
        <p:spPr>
          <a:xfrm>
            <a:off x="4570475" y="3123896"/>
            <a:ext cx="3810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5" name="Rectangle 24"/>
          <p:cNvSpPr/>
          <p:nvPr/>
        </p:nvSpPr>
        <p:spPr>
          <a:xfrm>
            <a:off x="4191000" y="288950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6" name="Rectangle 25"/>
          <p:cNvSpPr/>
          <p:nvPr/>
        </p:nvSpPr>
        <p:spPr>
          <a:xfrm>
            <a:off x="4039210" y="204886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17" name="Rectangle 16"/>
          <p:cNvSpPr/>
          <p:nvPr/>
        </p:nvSpPr>
        <p:spPr>
          <a:xfrm>
            <a:off x="7255097" y="3731055"/>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19" name="Rectangle 18"/>
          <p:cNvSpPr/>
          <p:nvPr/>
        </p:nvSpPr>
        <p:spPr>
          <a:xfrm>
            <a:off x="7255097" y="335158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2" name="Rectangle 21"/>
          <p:cNvSpPr/>
          <p:nvPr/>
        </p:nvSpPr>
        <p:spPr>
          <a:xfrm>
            <a:off x="7255097" y="30480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7" name="Rectangle 26"/>
          <p:cNvSpPr/>
          <p:nvPr/>
        </p:nvSpPr>
        <p:spPr>
          <a:xfrm>
            <a:off x="7255097" y="274442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3" name="TextBox 2"/>
          <p:cNvSpPr txBox="1"/>
          <p:nvPr/>
        </p:nvSpPr>
        <p:spPr>
          <a:xfrm>
            <a:off x="2123728" y="1131515"/>
            <a:ext cx="5112568"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24 cores, 4 memory controllers, 96 workloads </a:t>
            </a:r>
          </a:p>
        </p:txBody>
      </p:sp>
      <p:sp>
        <p:nvSpPr>
          <p:cNvPr id="29" name="Rectangle 28"/>
          <p:cNvSpPr/>
          <p:nvPr/>
        </p:nvSpPr>
        <p:spPr>
          <a:xfrm>
            <a:off x="2598730" y="3049525"/>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30" name="Rectangle 29"/>
          <p:cNvSpPr/>
          <p:nvPr/>
        </p:nvSpPr>
        <p:spPr>
          <a:xfrm>
            <a:off x="7228326" y="236647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636346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8" grpId="0"/>
      <p:bldP spid="15" grpId="0" animBg="1"/>
      <p:bldP spid="21" grpId="0" animBg="1"/>
      <p:bldP spid="23" grpId="0" animBg="1"/>
      <p:bldP spid="25" grpId="0" animBg="1"/>
      <p:bldP spid="26" grpId="0" animBg="1"/>
      <p:bldP spid="17" grpId="0" animBg="1"/>
      <p:bldP spid="19" grpId="0" animBg="1"/>
      <p:bldP spid="22" grpId="0" animBg="1"/>
      <p:bldP spid="27" grpId="0" animBg="1"/>
      <p:bldP spid="29" grpId="0" animBg="1"/>
      <p:bldP spid="3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1"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marL="115840" lvl="1"/>
            <a:r>
              <a:rPr lang="en-US" sz="2000" dirty="0">
                <a:solidFill>
                  <a:prstClr val="black"/>
                </a:solidFill>
                <a:latin typeface="Calibri"/>
              </a:rPr>
              <a:t>Take turns accessing memory</a:t>
            </a:r>
            <a:endParaRPr lang="en-US" sz="2000" b="1" dirty="0">
              <a:solidFill>
                <a:srgbClr val="FF0000"/>
              </a:solidFill>
              <a:latin typeface="Calibri"/>
              <a:sym typeface="Wingdings" pitchFamily="2" charset="2"/>
            </a:endParaRPr>
          </a:p>
        </p:txBody>
      </p:sp>
      <p:sp>
        <p:nvSpPr>
          <p:cNvPr id="2" name="Title 1"/>
          <p:cNvSpPr>
            <a:spLocks noGrp="1"/>
          </p:cNvSpPr>
          <p:nvPr>
            <p:ph type="title"/>
          </p:nvPr>
        </p:nvSpPr>
        <p:spPr/>
        <p:txBody>
          <a:bodyPr/>
          <a:lstStyle/>
          <a:p>
            <a:r>
              <a:rPr lang="en-US" dirty="0" smtClean="0"/>
              <a:t>Throughput vs. Fairness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71</a:t>
            </a:fld>
            <a:endParaRPr lang="en-US" dirty="0">
              <a:solidFill>
                <a:prstClr val="black">
                  <a:tint val="75000"/>
                </a:prstClr>
              </a:solidFill>
              <a:latin typeface="Calibri"/>
            </a:endParaRPr>
          </a:p>
        </p:txBody>
      </p:sp>
      <p:sp>
        <p:nvSpPr>
          <p:cNvPr id="12" name="TextBox 11"/>
          <p:cNvSpPr txBox="1"/>
          <p:nvPr/>
        </p:nvSpPr>
        <p:spPr>
          <a:xfrm>
            <a:off x="5181601" y="1397921"/>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02" tIns="45702" rIns="91402" bIns="45702" rtlCol="0">
            <a:spAutoFit/>
          </a:bodyPr>
          <a:lstStyle/>
          <a:p>
            <a:pPr algn="ctr"/>
            <a:r>
              <a:rPr lang="en-US" sz="2200" b="1" i="1" dirty="0">
                <a:solidFill>
                  <a:prstClr val="white"/>
                </a:solidFill>
                <a:latin typeface="Calibri"/>
              </a:rPr>
              <a:t>Fairness biased </a:t>
            </a:r>
            <a:r>
              <a:rPr lang="en-US" sz="2200" i="1" dirty="0">
                <a:solidFill>
                  <a:prstClr val="white"/>
                </a:solidFill>
                <a:latin typeface="Calibri"/>
              </a:rPr>
              <a:t>approach</a:t>
            </a:r>
          </a:p>
        </p:txBody>
      </p:sp>
      <p:sp>
        <p:nvSpPr>
          <p:cNvPr id="14" name="Rounded Rectangle 13"/>
          <p:cNvSpPr/>
          <p:nvPr/>
        </p:nvSpPr>
        <p:spPr>
          <a:xfrm>
            <a:off x="2114551" y="3957943"/>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2000" dirty="0">
                <a:solidFill>
                  <a:prstClr val="white"/>
                </a:solidFill>
                <a:latin typeface="Calibri"/>
              </a:rPr>
              <a:t>thread C</a:t>
            </a: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600" dirty="0">
                <a:solidFill>
                  <a:prstClr val="white"/>
                </a:solidFill>
                <a:latin typeface="Calibri"/>
              </a:rPr>
              <a:t>thread B</a:t>
            </a: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 A</a:t>
            </a:r>
          </a:p>
        </p:txBody>
      </p:sp>
      <p:sp>
        <p:nvSpPr>
          <p:cNvPr id="33" name="TextBox 32"/>
          <p:cNvSpPr txBox="1"/>
          <p:nvPr/>
        </p:nvSpPr>
        <p:spPr>
          <a:xfrm>
            <a:off x="152400" y="3443645"/>
            <a:ext cx="1676400" cy="769441"/>
          </a:xfrm>
          <a:prstGeom prst="rect">
            <a:avLst/>
          </a:prstGeom>
          <a:noFill/>
        </p:spPr>
        <p:txBody>
          <a:bodyPr wrap="square" lIns="91402" tIns="45702" rIns="91402" bIns="45702" rtlCol="0">
            <a:spAutoFit/>
          </a:bodyPr>
          <a:lstStyle/>
          <a:p>
            <a:pPr algn="ctr"/>
            <a:r>
              <a:rPr lang="en-US" sz="2200" i="1" dirty="0">
                <a:solidFill>
                  <a:prstClr val="black"/>
                </a:solidFill>
                <a:latin typeface="Calibri"/>
              </a:rPr>
              <a:t>less memory </a:t>
            </a:r>
            <a:br>
              <a:rPr lang="en-US" sz="2200" i="1" dirty="0">
                <a:solidFill>
                  <a:prstClr val="black"/>
                </a:solidFill>
                <a:latin typeface="Calibri"/>
              </a:rPr>
            </a:br>
            <a:r>
              <a:rPr lang="en-US" sz="2200" i="1" dirty="0">
                <a:solidFill>
                  <a:prstClr val="black"/>
                </a:solidFill>
                <a:latin typeface="Calibri"/>
              </a:rPr>
              <a:t>intensive</a:t>
            </a:r>
          </a:p>
        </p:txBody>
      </p:sp>
      <p:cxnSp>
        <p:nvCxnSpPr>
          <p:cNvPr id="34" name="Straight Arrow Connector 33"/>
          <p:cNvCxnSpPr/>
          <p:nvPr/>
        </p:nvCxnSpPr>
        <p:spPr>
          <a:xfrm rot="5400000" flipH="1" flipV="1">
            <a:off x="1179917"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6"/>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9" y="3443645"/>
            <a:ext cx="1066799" cy="769441"/>
          </a:xfrm>
          <a:prstGeom prst="rect">
            <a:avLst/>
          </a:prstGeom>
          <a:noFill/>
        </p:spPr>
        <p:txBody>
          <a:bodyPr wrap="square" lIns="91402" tIns="45702" rIns="91402" bIns="45702" rtlCol="0">
            <a:spAutoFit/>
          </a:bodyPr>
          <a:lstStyle/>
          <a:p>
            <a:pPr algn="ctr"/>
            <a:r>
              <a:rPr lang="en-US" sz="2200" i="1" dirty="0">
                <a:solidFill>
                  <a:prstClr val="black"/>
                </a:solidFill>
                <a:latin typeface="Calibri"/>
              </a:rPr>
              <a:t>higher</a:t>
            </a:r>
          </a:p>
          <a:p>
            <a:pPr algn="ctr"/>
            <a:r>
              <a:rPr lang="en-US" sz="2200" i="1" dirty="0">
                <a:solidFill>
                  <a:prstClr val="black"/>
                </a:solidFill>
                <a:latin typeface="Calibri"/>
              </a:rPr>
              <a:t>priority</a:t>
            </a: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marL="115840" lvl="1"/>
            <a:r>
              <a:rPr lang="en-US" sz="2000" dirty="0">
                <a:solidFill>
                  <a:prstClr val="black"/>
                </a:solidFill>
                <a:latin typeface="Calibri"/>
              </a:rPr>
              <a:t>Prioritize less memory-intensive threads</a:t>
            </a:r>
            <a:endParaRPr lang="en-US" sz="2000" b="1" dirty="0">
              <a:solidFill>
                <a:srgbClr val="FF0000"/>
              </a:solidFill>
              <a:latin typeface="Calibri"/>
              <a:sym typeface="Wingdings" pitchFamily="2" charset="2"/>
            </a:endParaRPr>
          </a:p>
        </p:txBody>
      </p:sp>
      <p:sp>
        <p:nvSpPr>
          <p:cNvPr id="11" name="TextBox 10"/>
          <p:cNvSpPr txBox="1"/>
          <p:nvPr/>
        </p:nvSpPr>
        <p:spPr>
          <a:xfrm>
            <a:off x="533401" y="1397921"/>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02" tIns="45702" rIns="91402" bIns="45702" rtlCol="0">
            <a:spAutoFit/>
          </a:bodyPr>
          <a:lstStyle/>
          <a:p>
            <a:pPr algn="ctr"/>
            <a:r>
              <a:rPr lang="en-US" sz="2200" b="1" i="1" dirty="0">
                <a:solidFill>
                  <a:prstClr val="white"/>
                </a:solidFill>
                <a:latin typeface="Calibri"/>
              </a:rPr>
              <a:t>Throughput biased </a:t>
            </a:r>
            <a:r>
              <a:rPr lang="en-US" sz="2200" i="1" dirty="0">
                <a:solidFill>
                  <a:prstClr val="white"/>
                </a:solidFill>
                <a:latin typeface="Calibri"/>
              </a:rPr>
              <a:t>approach</a:t>
            </a: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a:lnSpc>
                <a:spcPct val="80000"/>
              </a:lnSpc>
            </a:pPr>
            <a:r>
              <a:rPr lang="en-US" sz="2400" b="1" dirty="0">
                <a:solidFill>
                  <a:srgbClr val="006633"/>
                </a:solidFill>
                <a:latin typeface="Calibri"/>
              </a:rPr>
              <a:t>Good for throughput</a:t>
            </a:r>
            <a:endParaRPr lang="en-US" sz="2400" b="1" dirty="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66" name="TextBox 65"/>
          <p:cNvSpPr txBox="1"/>
          <p:nvPr/>
        </p:nvSpPr>
        <p:spPr>
          <a:xfrm>
            <a:off x="914400" y="4567543"/>
            <a:ext cx="3429000" cy="492443"/>
          </a:xfrm>
          <a:prstGeom prst="rect">
            <a:avLst/>
          </a:prstGeom>
          <a:noFill/>
        </p:spPr>
        <p:txBody>
          <a:bodyPr wrap="square" lIns="0" tIns="45702" rIns="0" bIns="45702" rtlCol="0">
            <a:spAutoFit/>
          </a:bodyPr>
          <a:lstStyle/>
          <a:p>
            <a:pPr algn="ctr"/>
            <a:r>
              <a:rPr lang="en-US" sz="2600" b="1" i="1" dirty="0">
                <a:solidFill>
                  <a:srgbClr val="FF0000"/>
                </a:solidFill>
                <a:latin typeface="Calibri"/>
              </a:rPr>
              <a:t>starvation </a:t>
            </a:r>
            <a:r>
              <a:rPr lang="en-US" sz="2600" b="1" dirty="0">
                <a:solidFill>
                  <a:srgbClr val="FF0000"/>
                </a:solidFill>
                <a:latin typeface="Calibri"/>
                <a:sym typeface="Wingdings" pitchFamily="2" charset="2"/>
              </a:rPr>
              <a:t></a:t>
            </a:r>
            <a:r>
              <a:rPr lang="en-US" sz="2600" b="1" i="1" dirty="0">
                <a:solidFill>
                  <a:srgbClr val="FF0000"/>
                </a:solidFill>
                <a:latin typeface="Calibri"/>
                <a:sym typeface="Wingdings" pitchFamily="2" charset="2"/>
              </a:rPr>
              <a:t> unfairness</a:t>
            </a:r>
            <a:endParaRPr lang="en-US" sz="2600" b="1" i="1" dirty="0">
              <a:solidFill>
                <a:srgbClr val="FF0000"/>
              </a:solidFill>
              <a:latin typeface="Calibri"/>
            </a:endParaRPr>
          </a:p>
        </p:txBody>
      </p:sp>
      <p:sp>
        <p:nvSpPr>
          <p:cNvPr id="84" name="Rounded Rectangle 83"/>
          <p:cNvSpPr/>
          <p:nvPr/>
        </p:nvSpPr>
        <p:spPr>
          <a:xfrm>
            <a:off x="5257801" y="3576942"/>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2000" dirty="0">
                <a:solidFill>
                  <a:prstClr val="white"/>
                </a:solidFill>
                <a:latin typeface="Calibri"/>
              </a:rPr>
              <a:t>thread C</a:t>
            </a:r>
          </a:p>
        </p:txBody>
      </p:sp>
      <p:sp>
        <p:nvSpPr>
          <p:cNvPr id="85" name="Rounded Rectangle 84"/>
          <p:cNvSpPr/>
          <p:nvPr/>
        </p:nvSpPr>
        <p:spPr>
          <a:xfrm>
            <a:off x="7532664" y="365313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600" dirty="0">
                <a:solidFill>
                  <a:prstClr val="white"/>
                </a:solidFill>
                <a:latin typeface="Calibri"/>
              </a:rPr>
              <a:t>thread B</a:t>
            </a: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 A</a:t>
            </a:r>
          </a:p>
        </p:txBody>
      </p:sp>
      <p:sp>
        <p:nvSpPr>
          <p:cNvPr id="87" name="Oval 86"/>
          <p:cNvSpPr/>
          <p:nvPr/>
        </p:nvSpPr>
        <p:spPr>
          <a:xfrm>
            <a:off x="5757863" y="3119736"/>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cxnSp>
        <p:nvCxnSpPr>
          <p:cNvPr id="89" name="Straight Arrow Connector 88"/>
          <p:cNvCxnSpPr/>
          <p:nvPr/>
        </p:nvCxnSpPr>
        <p:spPr>
          <a:xfrm rot="10800000">
            <a:off x="6917531" y="3119743"/>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43"/>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a:lnSpc>
                <a:spcPct val="80000"/>
              </a:lnSpc>
            </a:pPr>
            <a:r>
              <a:rPr lang="en-US" sz="2400" b="1" dirty="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1"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105" name="TextBox 104"/>
          <p:cNvSpPr txBox="1"/>
          <p:nvPr/>
        </p:nvSpPr>
        <p:spPr>
          <a:xfrm>
            <a:off x="5334001" y="4212848"/>
            <a:ext cx="3048000" cy="892552"/>
          </a:xfrm>
          <a:prstGeom prst="rect">
            <a:avLst/>
          </a:prstGeom>
          <a:noFill/>
        </p:spPr>
        <p:txBody>
          <a:bodyPr wrap="square" lIns="0" tIns="45702" rIns="0" bIns="45702" rtlCol="0">
            <a:spAutoFit/>
          </a:bodyPr>
          <a:lstStyle/>
          <a:p>
            <a:pPr algn="ctr"/>
            <a:r>
              <a:rPr lang="en-US" sz="2600" b="1" i="1" dirty="0">
                <a:solidFill>
                  <a:srgbClr val="FF0000"/>
                </a:solidFill>
                <a:latin typeface="Calibri"/>
              </a:rPr>
              <a:t>not prioritized </a:t>
            </a:r>
            <a:r>
              <a:rPr lang="en-US" sz="2600" b="1" dirty="0">
                <a:solidFill>
                  <a:srgbClr val="FF0000"/>
                </a:solidFill>
                <a:latin typeface="Calibri"/>
                <a:sym typeface="Wingdings" pitchFamily="2" charset="2"/>
              </a:rPr>
              <a:t> </a:t>
            </a:r>
          </a:p>
          <a:p>
            <a:pPr algn="ctr"/>
            <a:r>
              <a:rPr lang="en-US" sz="2600" b="1" i="1" dirty="0">
                <a:solidFill>
                  <a:srgbClr val="FF0000"/>
                </a:solidFill>
                <a:latin typeface="Calibri"/>
                <a:sym typeface="Wingdings" pitchFamily="2" charset="2"/>
              </a:rPr>
              <a:t>reduced throughput</a:t>
            </a:r>
            <a:endParaRPr lang="en-US" sz="2600" b="1" i="1" dirty="0">
              <a:solidFill>
                <a:srgbClr val="FF0000"/>
              </a:solidFill>
              <a:latin typeface="Calibri"/>
            </a:endParaRPr>
          </a:p>
        </p:txBody>
      </p:sp>
      <p:sp>
        <p:nvSpPr>
          <p:cNvPr id="106" name="TextBox 105"/>
          <p:cNvSpPr txBox="1"/>
          <p:nvPr/>
        </p:nvSpPr>
        <p:spPr>
          <a:xfrm>
            <a:off x="762001"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lIns="91402" tIns="45702" rIns="91402" bIns="45702" rtlCol="0" anchor="ctr" anchorCtr="0">
            <a:noAutofit/>
          </a:bodyPr>
          <a:lstStyle/>
          <a:p>
            <a:pPr algn="ctr"/>
            <a:r>
              <a:rPr lang="en-US" sz="3200" b="1" dirty="0">
                <a:solidFill>
                  <a:prstClr val="white"/>
                </a:solidFill>
                <a:latin typeface="Calibri"/>
              </a:rPr>
              <a:t>Single policy for all threads is insufficient</a:t>
            </a:r>
          </a:p>
        </p:txBody>
      </p:sp>
    </p:spTree>
    <p:extLst>
      <p:ext uri="{BB962C8B-B14F-4D97-AF65-F5344CB8AC3E}">
        <p14:creationId xmlns:p14="http://schemas.microsoft.com/office/powerpoint/2010/main" val="402548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animBg="1"/>
      <p:bldP spid="15" grpId="0" animBg="1"/>
      <p:bldP spid="16" grpId="0" animBg="1"/>
      <p:bldP spid="33" grpId="0"/>
      <p:bldP spid="45" grpId="0"/>
      <p:bldP spid="47" grpId="0" animBg="1"/>
      <p:bldP spid="49" grpId="0"/>
      <p:bldP spid="62" grpId="0" animBg="1"/>
      <p:bldP spid="66" grpId="0"/>
      <p:bldP spid="84" grpId="0" animBg="1"/>
      <p:bldP spid="85" grpId="0" animBg="1"/>
      <p:bldP spid="86" grpId="0" animBg="1"/>
      <p:bldP spid="87" grpId="0" animBg="1"/>
      <p:bldP spid="94" grpId="0"/>
      <p:bldP spid="104" grpId="0" animBg="1"/>
      <p:bldP spid="105" grpId="0"/>
      <p:bldP spid="10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Achieving the Best of Both Worlds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72</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a:t>
            </a:r>
          </a:p>
        </p:txBody>
      </p:sp>
      <p:cxnSp>
        <p:nvCxnSpPr>
          <p:cNvPr id="8" name="Straight Arrow Connector 7"/>
          <p:cNvCxnSpPr/>
          <p:nvPr/>
        </p:nvCxnSpPr>
        <p:spPr>
          <a:xfrm rot="16200000" flipV="1">
            <a:off x="-1828790" y="3657609"/>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1" y="1290562"/>
            <a:ext cx="923820" cy="690638"/>
          </a:xfrm>
          <a:prstGeom prst="rect">
            <a:avLst/>
          </a:prstGeom>
          <a:noFill/>
        </p:spPr>
        <p:txBody>
          <a:bodyPr wrap="square" lIns="0" tIns="45702" rIns="0" bIns="45702" rtlCol="0">
            <a:spAutoFit/>
          </a:bodyPr>
          <a:lstStyle/>
          <a:p>
            <a:pPr algn="ctr">
              <a:lnSpc>
                <a:spcPct val="80000"/>
              </a:lnSpc>
            </a:pPr>
            <a:r>
              <a:rPr lang="en-US" sz="2400" i="1" dirty="0">
                <a:solidFill>
                  <a:prstClr val="black"/>
                </a:solidFill>
                <a:latin typeface="Calibri"/>
              </a:rPr>
              <a:t>higher</a:t>
            </a:r>
          </a:p>
          <a:p>
            <a:pPr algn="ctr">
              <a:lnSpc>
                <a:spcPct val="80000"/>
              </a:lnSpc>
            </a:pPr>
            <a:r>
              <a:rPr lang="en-US" sz="2400" i="1" dirty="0">
                <a:solidFill>
                  <a:prstClr val="black"/>
                </a:solidFill>
                <a:latin typeface="Calibri"/>
              </a:rPr>
              <a:t>priority</a:t>
            </a: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a:t>
            </a: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 </a:t>
            </a: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sz="1200" dirty="0">
                <a:solidFill>
                  <a:prstClr val="white"/>
                </a:solidFill>
                <a:latin typeface="Calibri"/>
              </a:rPr>
              <a:t>thread</a:t>
            </a:r>
          </a:p>
        </p:txBody>
      </p:sp>
      <p:sp>
        <p:nvSpPr>
          <p:cNvPr id="14" name="Rounded Rectangle 13"/>
          <p:cNvSpPr/>
          <p:nvPr/>
        </p:nvSpPr>
        <p:spPr>
          <a:xfrm>
            <a:off x="937382" y="4231821"/>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9"/>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marL="574440" lvl="1"/>
            <a:r>
              <a:rPr lang="en-US" sz="2600" b="1" dirty="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02" tIns="0" rIns="91402" bIns="0" rtlCol="0" anchor="ctr">
            <a:noAutofit/>
          </a:bodyPr>
          <a:lstStyle/>
          <a:p>
            <a:pPr algn="ctr"/>
            <a:r>
              <a:rPr lang="en-US" sz="2400" b="1" i="1" dirty="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60"/>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marL="574440" lvl="1"/>
            <a:r>
              <a:rPr lang="en-US" sz="2600" b="1" dirty="0">
                <a:solidFill>
                  <a:srgbClr val="FF0000"/>
                </a:solidFill>
                <a:latin typeface="Calibri"/>
              </a:rPr>
              <a:t>Unfairness caused by memory-intensive being prioritized over each other </a:t>
            </a:r>
          </a:p>
          <a:p>
            <a:pPr lvl="2">
              <a:buFont typeface="Arial" pitchFamily="34" charset="0"/>
              <a:buChar char="•"/>
            </a:pPr>
            <a:r>
              <a:rPr lang="en-US" sz="2600" dirty="0">
                <a:solidFill>
                  <a:prstClr val="black"/>
                </a:solidFill>
                <a:latin typeface="Calibri"/>
              </a:rPr>
              <a:t> Shuffle thread ranking</a:t>
            </a:r>
            <a:endParaRPr lang="en-US" sz="2600" dirty="0">
              <a:solidFill>
                <a:prstClr val="black"/>
              </a:solidFill>
              <a:latin typeface="Calibri"/>
              <a:sym typeface="Wingdings" pitchFamily="2" charset="2"/>
            </a:endParaRPr>
          </a:p>
          <a:p>
            <a:pPr marL="625219" lvl="1" indent="-228505">
              <a:buFont typeface="Arial" pitchFamily="34" charset="0"/>
              <a:buChar char="•"/>
              <a:tabLst>
                <a:tab pos="745821" algn="l"/>
              </a:tabLst>
            </a:pPr>
            <a:endParaRPr lang="en-US" dirty="0" smtClean="0">
              <a:solidFill>
                <a:prstClr val="black"/>
              </a:solidFill>
              <a:latin typeface="Calibri"/>
              <a:sym typeface="Wingdings" pitchFamily="2" charset="2"/>
            </a:endParaRPr>
          </a:p>
          <a:p>
            <a:pPr marL="571268" lvl="1">
              <a:tabLst>
                <a:tab pos="688693" algn="l"/>
                <a:tab pos="745821" algn="l"/>
              </a:tabLst>
            </a:pPr>
            <a:r>
              <a:rPr lang="en-US" sz="2600" b="1" dirty="0">
                <a:solidFill>
                  <a:srgbClr val="FF0000"/>
                </a:solidFill>
                <a:latin typeface="Calibri"/>
                <a:sym typeface="Wingdings" pitchFamily="2" charset="2"/>
              </a:rPr>
              <a:t>Memory-intensive threads have </a:t>
            </a:r>
            <a:br>
              <a:rPr lang="en-US" sz="2600" b="1" dirty="0">
                <a:solidFill>
                  <a:srgbClr val="FF0000"/>
                </a:solidFill>
                <a:latin typeface="Calibri"/>
                <a:sym typeface="Wingdings" pitchFamily="2" charset="2"/>
              </a:rPr>
            </a:br>
            <a:r>
              <a:rPr lang="en-US" sz="2600" b="1" dirty="0">
                <a:solidFill>
                  <a:srgbClr val="FF0000"/>
                </a:solidFill>
                <a:latin typeface="Calibri"/>
                <a:sym typeface="Wingdings" pitchFamily="2" charset="2"/>
              </a:rPr>
              <a:t>different vulnerability to interference</a:t>
            </a:r>
          </a:p>
          <a:p>
            <a:pPr marL="917199" lvl="2">
              <a:buFont typeface="Arial" pitchFamily="34" charset="0"/>
              <a:buChar char="•"/>
              <a:tabLst>
                <a:tab pos="688693" algn="l"/>
                <a:tab pos="745821" algn="l"/>
              </a:tabLst>
            </a:pPr>
            <a:r>
              <a:rPr lang="en-US" sz="2600" b="1" dirty="0">
                <a:solidFill>
                  <a:prstClr val="black"/>
                </a:solidFill>
                <a:latin typeface="Calibri"/>
                <a:sym typeface="Wingdings" pitchFamily="2" charset="2"/>
              </a:rPr>
              <a:t> </a:t>
            </a:r>
            <a:r>
              <a:rPr lang="en-US" sz="2600" dirty="0">
                <a:solidFill>
                  <a:prstClr val="black"/>
                </a:solidFill>
                <a:latin typeface="Calibri"/>
                <a:sym typeface="Wingdings" pitchFamily="2" charset="2"/>
              </a:rPr>
              <a:t>Shuffle </a:t>
            </a:r>
            <a:r>
              <a:rPr lang="en-US" sz="2600" u="sng" dirty="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02" tIns="0" rIns="91402" bIns="0" rtlCol="0" anchor="ctr" anchorCtr="0">
            <a:noAutofit/>
          </a:bodyPr>
          <a:lstStyle/>
          <a:p>
            <a:pPr algn="ctr"/>
            <a:r>
              <a:rPr lang="en-US" sz="2400" b="1" i="1" dirty="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5105401"/>
            <a:ext cx="533400" cy="533400"/>
          </a:xfrm>
          <a:prstGeom prst="rect">
            <a:avLst/>
          </a:prstGeom>
          <a:noFill/>
        </p:spPr>
      </p:pic>
      <p:cxnSp>
        <p:nvCxnSpPr>
          <p:cNvPr id="27" name="Straight Arrow Connector 26"/>
          <p:cNvCxnSpPr/>
          <p:nvPr/>
        </p:nvCxnSpPr>
        <p:spPr>
          <a:xfrm rot="5400000">
            <a:off x="733320" y="4674062"/>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62"/>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1"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a:solidFill>
                <a:prstClr val="black"/>
              </a:solidFill>
              <a:latin typeface="Calibri"/>
            </a:endParaRPr>
          </a:p>
        </p:txBody>
      </p:sp>
      <p:sp>
        <p:nvSpPr>
          <p:cNvPr id="26" name="Oval 25"/>
          <p:cNvSpPr/>
          <p:nvPr/>
        </p:nvSpPr>
        <p:spPr>
          <a:xfrm rot="16200000">
            <a:off x="-34133" y="4514881"/>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45" name="Explosion 1 44"/>
          <p:cNvSpPr/>
          <p:nvPr/>
        </p:nvSpPr>
        <p:spPr>
          <a:xfrm>
            <a:off x="1857272" y="5154014"/>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1"/>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9"/>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tIns="45702" rIns="0" bIns="45702"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Tree>
    <p:extLst>
      <p:ext uri="{BB962C8B-B14F-4D97-AF65-F5344CB8AC3E}">
        <p14:creationId xmlns:p14="http://schemas.microsoft.com/office/powerpoint/2010/main" val="928803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42" presetClass="path" presetSubtype="0" accel="50000" decel="50000" fill="hold" grpId="2" nodeType="withEffect">
                                  <p:stCondLst>
                                    <p:cond delay="0"/>
                                  </p:stCondLst>
                                  <p:childTnLst>
                                    <p:animMotion origin="layout" path="M -2.5E-6 4.07407E-6 L -2.5E-6 0.07638 " pathEditMode="relative" rAng="0" ptsTypes="AA">
                                      <p:cBhvr>
                                        <p:cTn id="58" dur="1000" fill="hold"/>
                                        <p:tgtEl>
                                          <p:spTgt spid="6"/>
                                        </p:tgtEl>
                                        <p:attrNameLst>
                                          <p:attrName>ppt_x</p:attrName>
                                          <p:attrName>ppt_y</p:attrName>
                                        </p:attrNameLst>
                                      </p:cBhvr>
                                      <p:rCtr x="0" y="38"/>
                                    </p:animMotion>
                                  </p:childTnLst>
                                </p:cTn>
                              </p:par>
                              <p:par>
                                <p:cTn id="59" presetID="42" presetClass="path" presetSubtype="0" accel="50000" decel="50000" fill="hold" grpId="2" nodeType="withEffect">
                                  <p:stCondLst>
                                    <p:cond delay="0"/>
                                  </p:stCondLst>
                                  <p:childTnLst>
                                    <p:animMotion origin="layout" path="M -2.5E-6 -4.81481E-6 L -2.5E-6 0.07616 " pathEditMode="relative" rAng="0" ptsTypes="AA">
                                      <p:cBhvr>
                                        <p:cTn id="60" dur="1000" fill="hold"/>
                                        <p:tgtEl>
                                          <p:spTgt spid="14"/>
                                        </p:tgtEl>
                                        <p:attrNameLst>
                                          <p:attrName>ppt_x</p:attrName>
                                          <p:attrName>ppt_y</p:attrName>
                                        </p:attrNameLst>
                                      </p:cBhvr>
                                      <p:rCtr x="0" y="38"/>
                                    </p:animMotion>
                                  </p:childTnLst>
                                </p:cTn>
                              </p:par>
                              <p:par>
                                <p:cTn id="61" presetID="42" presetClass="path" presetSubtype="0" accel="50000" decel="50000" fill="hold" grpId="2" nodeType="withEffect">
                                  <p:stCondLst>
                                    <p:cond delay="0"/>
                                  </p:stCondLst>
                                  <p:childTnLst>
                                    <p:animMotion origin="layout" path="M -2.5E-6 -2.22222E-6 L -2.5E-6 0.07616 " pathEditMode="relative" rAng="0" ptsTypes="AA">
                                      <p:cBhvr>
                                        <p:cTn id="62" dur="1000" fill="hold"/>
                                        <p:tgtEl>
                                          <p:spTgt spid="10"/>
                                        </p:tgtEl>
                                        <p:attrNameLst>
                                          <p:attrName>ppt_x</p:attrName>
                                          <p:attrName>ppt_y</p:attrName>
                                        </p:attrNameLst>
                                      </p:cBhvr>
                                      <p:rCtr x="0" y="38"/>
                                    </p:animMotion>
                                  </p:childTnLst>
                                </p:cTn>
                              </p:par>
                              <p:par>
                                <p:cTn id="63" presetID="58" presetClass="path" presetSubtype="0" accel="50000" decel="50000" fill="hold" grpId="2" nodeType="withEffect">
                                  <p:stCondLst>
                                    <p:cond delay="0"/>
                                  </p:stCondLst>
                                  <p:childTnLst>
                                    <p:animMotion origin="layout" path="M -2.5E-6 3.7037E-7 L 0.03993 -0.06134 C 0.04896 -0.07431 0.054 -0.09352 0.054 -0.11343 C 0.054 -0.13634 0.04896 -0.15463 0.03993 -0.16759 L -2.5E-6 -0.2287 " pathEditMode="relative" rAng="0" ptsTypes="FffFF">
                                      <p:cBhvr>
                                        <p:cTn id="64" dur="1000" fill="hold"/>
                                        <p:tgtEl>
                                          <p:spTgt spid="15"/>
                                        </p:tgtEl>
                                        <p:attrNameLst>
                                          <p:attrName>ppt_x</p:attrName>
                                          <p:attrName>ppt_y</p:attrName>
                                        </p:attrNameLst>
                                      </p:cBhvr>
                                      <p:rCtr x="27" y="-114"/>
                                    </p:animMotion>
                                  </p:childTnLst>
                                </p:cTn>
                              </p:par>
                            </p:childTnLst>
                          </p:cTn>
                        </p:par>
                        <p:par>
                          <p:cTn id="65" fill="hold">
                            <p:stCondLst>
                              <p:cond delay="1000"/>
                            </p:stCondLst>
                            <p:childTnLst>
                              <p:par>
                                <p:cTn id="66" presetID="42" presetClass="path" presetSubtype="0" accel="50000" decel="50000" fill="hold" grpId="3" nodeType="afterEffect">
                                  <p:stCondLst>
                                    <p:cond delay="500"/>
                                  </p:stCondLst>
                                  <p:childTnLst>
                                    <p:animMotion origin="layout" path="M -2.5E-6 0.07638 L -2.5E-6 0.15254 " pathEditMode="relative" rAng="0" ptsTypes="AA">
                                      <p:cBhvr>
                                        <p:cTn id="67" dur="1000" fill="hold"/>
                                        <p:tgtEl>
                                          <p:spTgt spid="6"/>
                                        </p:tgtEl>
                                        <p:attrNameLst>
                                          <p:attrName>ppt_x</p:attrName>
                                          <p:attrName>ppt_y</p:attrName>
                                        </p:attrNameLst>
                                      </p:cBhvr>
                                      <p:rCtr x="0" y="38"/>
                                    </p:animMotion>
                                  </p:childTnLst>
                                </p:cTn>
                              </p:par>
                              <p:par>
                                <p:cTn id="68" presetID="42" presetClass="path" presetSubtype="0" accel="50000" decel="50000" fill="hold" grpId="3" nodeType="withEffect">
                                  <p:stCondLst>
                                    <p:cond delay="500"/>
                                  </p:stCondLst>
                                  <p:childTnLst>
                                    <p:animMotion origin="layout" path="M -2.5E-6 0.07616 L -2.5E-6 0.15232 " pathEditMode="relative" rAng="0" ptsTypes="AA">
                                      <p:cBhvr>
                                        <p:cTn id="69" dur="1000" fill="hold"/>
                                        <p:tgtEl>
                                          <p:spTgt spid="14"/>
                                        </p:tgtEl>
                                        <p:attrNameLst>
                                          <p:attrName>ppt_x</p:attrName>
                                          <p:attrName>ppt_y</p:attrName>
                                        </p:attrNameLst>
                                      </p:cBhvr>
                                      <p:rCtr x="0" y="38"/>
                                    </p:animMotion>
                                  </p:childTnLst>
                                </p:cTn>
                              </p:par>
                              <p:par>
                                <p:cTn id="70" presetID="42" presetClass="path" presetSubtype="0" accel="50000" decel="50000" fill="hold" grpId="3" nodeType="withEffect">
                                  <p:stCondLst>
                                    <p:cond delay="500"/>
                                  </p:stCondLst>
                                  <p:childTnLst>
                                    <p:animMotion origin="layout" path="M -2.5E-6 -0.2287 L -2.5E-6 -0.15232 " pathEditMode="relative" rAng="0" ptsTypes="AA">
                                      <p:cBhvr>
                                        <p:cTn id="71" dur="1000" fill="hold"/>
                                        <p:tgtEl>
                                          <p:spTgt spid="15"/>
                                        </p:tgtEl>
                                        <p:attrNameLst>
                                          <p:attrName>ppt_x</p:attrName>
                                          <p:attrName>ppt_y</p:attrName>
                                        </p:attrNameLst>
                                      </p:cBhvr>
                                      <p:rCtr x="0" y="38"/>
                                    </p:animMotion>
                                  </p:childTnLst>
                                </p:cTn>
                              </p:par>
                              <p:par>
                                <p:cTn id="72" presetID="58" presetClass="path" presetSubtype="0" accel="50000" decel="50000" fill="hold" grpId="3" nodeType="withEffect">
                                  <p:stCondLst>
                                    <p:cond delay="500"/>
                                  </p:stCondLst>
                                  <p:childTnLst>
                                    <p:animMotion origin="layout" path="M -2.5E-6 0.07616 L 0.03993 0.01482 C 0.04896 0.00185 0.054 -0.01713 0.054 -0.03727 C 0.054 -0.05995 0.04896 -0.07824 0.03993 -0.0912 L -2.5E-6 -0.15254 " pathEditMode="relative" rAng="0" ptsTypes="FffFF">
                                      <p:cBhvr>
                                        <p:cTn id="73" dur="1000" fill="hold"/>
                                        <p:tgtEl>
                                          <p:spTgt spid="10"/>
                                        </p:tgtEl>
                                        <p:attrNameLst>
                                          <p:attrName>ppt_x</p:attrName>
                                          <p:attrName>ppt_y</p:attrName>
                                        </p:attrNameLst>
                                      </p:cBhvr>
                                      <p:rCtr x="27" y="-114"/>
                                    </p:animMotion>
                                  </p:childTnLst>
                                </p:cTn>
                              </p:par>
                            </p:childTnLst>
                          </p:cTn>
                        </p:par>
                        <p:par>
                          <p:cTn id="74" fill="hold">
                            <p:stCondLst>
                              <p:cond delay="2500"/>
                            </p:stCondLst>
                            <p:childTnLst>
                              <p:par>
                                <p:cTn id="75" presetID="42" presetClass="path" presetSubtype="0" accel="50000" decel="50000" fill="hold" grpId="4" nodeType="afterEffect">
                                  <p:stCondLst>
                                    <p:cond delay="500"/>
                                  </p:stCondLst>
                                  <p:childTnLst>
                                    <p:animMotion origin="layout" path="M -2.5E-6 0.15254 L -2.5E-6 0.2287 " pathEditMode="relative" rAng="0" ptsTypes="AA">
                                      <p:cBhvr>
                                        <p:cTn id="76" dur="1000" fill="hold"/>
                                        <p:tgtEl>
                                          <p:spTgt spid="6"/>
                                        </p:tgtEl>
                                        <p:attrNameLst>
                                          <p:attrName>ppt_x</p:attrName>
                                          <p:attrName>ppt_y</p:attrName>
                                        </p:attrNameLst>
                                      </p:cBhvr>
                                      <p:rCtr x="0" y="38"/>
                                    </p:animMotion>
                                  </p:childTnLst>
                                </p:cTn>
                              </p:par>
                              <p:par>
                                <p:cTn id="77" presetID="42" presetClass="path" presetSubtype="0" accel="50000" decel="50000" fill="hold" grpId="4" nodeType="withEffect">
                                  <p:stCondLst>
                                    <p:cond delay="500"/>
                                  </p:stCondLst>
                                  <p:childTnLst>
                                    <p:animMotion origin="layout" path="M -2.5E-6 -0.15254 L -2.5E-6 -0.07616 " pathEditMode="relative" rAng="0" ptsTypes="AA">
                                      <p:cBhvr>
                                        <p:cTn id="78" dur="1000" fill="hold"/>
                                        <p:tgtEl>
                                          <p:spTgt spid="10"/>
                                        </p:tgtEl>
                                        <p:attrNameLst>
                                          <p:attrName>ppt_x</p:attrName>
                                          <p:attrName>ppt_y</p:attrName>
                                        </p:attrNameLst>
                                      </p:cBhvr>
                                      <p:rCtr x="0" y="38"/>
                                    </p:animMotion>
                                  </p:childTnLst>
                                </p:cTn>
                              </p:par>
                              <p:par>
                                <p:cTn id="79" presetID="42" presetClass="path" presetSubtype="0" accel="50000" decel="50000" fill="hold" grpId="4" nodeType="withEffect">
                                  <p:stCondLst>
                                    <p:cond delay="500"/>
                                  </p:stCondLst>
                                  <p:childTnLst>
                                    <p:animMotion origin="layout" path="M -2.5E-6 -0.15232 L -2.5E-6 -0.07616 " pathEditMode="relative" rAng="0" ptsTypes="AA">
                                      <p:cBhvr>
                                        <p:cTn id="80" dur="1000" fill="hold"/>
                                        <p:tgtEl>
                                          <p:spTgt spid="15"/>
                                        </p:tgtEl>
                                        <p:attrNameLst>
                                          <p:attrName>ppt_x</p:attrName>
                                          <p:attrName>ppt_y</p:attrName>
                                        </p:attrNameLst>
                                      </p:cBhvr>
                                      <p:rCtr x="0" y="38"/>
                                    </p:animMotion>
                                  </p:childTnLst>
                                </p:cTn>
                              </p:par>
                              <p:par>
                                <p:cTn id="81" presetID="58" presetClass="path" presetSubtype="0" accel="50000" decel="50000" fill="hold" grpId="4" nodeType="withEffect">
                                  <p:stCondLst>
                                    <p:cond delay="500"/>
                                  </p:stCondLst>
                                  <p:childTnLst>
                                    <p:animMotion origin="layout" path="M -2.5E-6 0.15232 L 0.03993 0.09098 C 0.04896 0.07825 0.054 0.0588 0.054 0.03913 C 0.054 0.01621 0.04896 -0.00231 0.03993 -0.01504 L -2.5E-6 -0.07638 " pathEditMode="relative" rAng="0" ptsTypes="FffFF">
                                      <p:cBhvr>
                                        <p:cTn id="82" dur="1000" fill="hold"/>
                                        <p:tgtEl>
                                          <p:spTgt spid="14"/>
                                        </p:tgtEl>
                                        <p:attrNameLst>
                                          <p:attrName>ppt_x</p:attrName>
                                          <p:attrName>ppt_y</p:attrName>
                                        </p:attrNameLst>
                                      </p:cBhvr>
                                      <p:rCtr x="27" y="-114"/>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3" end="3"/>
                                            </p:txEl>
                                          </p:spTgt>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7" grpId="0" animBg="1"/>
      <p:bldP spid="9" grpId="0"/>
      <p:bldP spid="10" grpId="0" animBg="1"/>
      <p:bldP spid="10" grpId="1" animBg="1"/>
      <p:bldP spid="10" grpId="2" animBg="1"/>
      <p:bldP spid="10" grpId="3" animBg="1"/>
      <p:bldP spid="10" grpId="4" animBg="1"/>
      <p:bldP spid="11" grpId="0" animBg="1"/>
      <p:bldP spid="12" grpId="0" animBg="1"/>
      <p:bldP spid="13" grpId="0"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8" grpId="0" build="allAtOnce" animBg="1"/>
      <p:bldP spid="17" grpId="0" animBg="1"/>
      <p:bldP spid="23" grpId="0" build="allAtOnce" animBg="1"/>
      <p:bldP spid="37" grpId="0" animBg="1"/>
      <p:bldP spid="32" grpId="0" animBg="1"/>
      <p:bldP spid="26" grpId="0" animBg="1"/>
      <p:bldP spid="45" grpId="0" animBg="1"/>
      <p:bldP spid="43" grpId="0" animBg="1"/>
      <p:bldP spid="44" grpId="0" animBg="1"/>
      <p:bldP spid="46" grpId="0" animBg="1"/>
      <p:bldP spid="4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1"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1"/>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 name="Title 1"/>
          <p:cNvSpPr>
            <a:spLocks noGrp="1"/>
          </p:cNvSpPr>
          <p:nvPr>
            <p:ph type="title"/>
          </p:nvPr>
        </p:nvSpPr>
        <p:spPr>
          <a:xfrm>
            <a:off x="457200" y="274638"/>
            <a:ext cx="8579296" cy="792162"/>
          </a:xfrm>
        </p:spPr>
        <p:txBody>
          <a:bodyPr>
            <a:noAutofit/>
          </a:bodyPr>
          <a:lstStyle/>
          <a:p>
            <a:r>
              <a:rPr lang="en-US" sz="3400" dirty="0"/>
              <a:t>Thread Cluster Memory Scheduling </a:t>
            </a:r>
            <a:r>
              <a:rPr lang="en-US" sz="2200" dirty="0"/>
              <a:t>[Kim+ MICRO’10]</a:t>
            </a:r>
          </a:p>
        </p:txBody>
      </p:sp>
      <p:sp>
        <p:nvSpPr>
          <p:cNvPr id="3" name="Content Placeholder 2"/>
          <p:cNvSpPr>
            <a:spLocks noGrp="1"/>
          </p:cNvSpPr>
          <p:nvPr>
            <p:ph idx="1"/>
          </p:nvPr>
        </p:nvSpPr>
        <p:spPr>
          <a:xfrm>
            <a:off x="457200" y="1143000"/>
            <a:ext cx="5791200" cy="1371600"/>
          </a:xfrm>
        </p:spPr>
        <p:txBody>
          <a:bodyPr>
            <a:noAutofit/>
          </a:bodyPr>
          <a:lstStyle/>
          <a:p>
            <a:pPr marL="457011" indent="-457011">
              <a:lnSpc>
                <a:spcPct val="80000"/>
              </a:lnSpc>
              <a:buFont typeface="+mj-lt"/>
              <a:buAutoNum type="arabicPeriod"/>
            </a:pPr>
            <a:r>
              <a:rPr lang="en-US" sz="2800" b="1" kern="0" dirty="0">
                <a:solidFill>
                  <a:sysClr val="windowText" lastClr="000000"/>
                </a:solidFill>
              </a:rPr>
              <a:t>Group threads into two </a:t>
            </a:r>
            <a:r>
              <a:rPr lang="en-US" sz="2800" b="1" i="1" kern="0" dirty="0">
                <a:solidFill>
                  <a:srgbClr val="FF0000"/>
                </a:solidFill>
              </a:rPr>
              <a:t>clusters</a:t>
            </a:r>
          </a:p>
          <a:p>
            <a:pPr marL="457011" indent="-457011">
              <a:lnSpc>
                <a:spcPct val="80000"/>
              </a:lnSpc>
              <a:buFont typeface="+mj-lt"/>
              <a:buAutoNum type="arabicPeriod"/>
            </a:pPr>
            <a:r>
              <a:rPr lang="en-US" sz="2800" b="1" kern="0" dirty="0"/>
              <a:t>Prioritize </a:t>
            </a:r>
            <a:r>
              <a:rPr lang="en-US" sz="2800" b="1" kern="0" dirty="0">
                <a:solidFill>
                  <a:schemeClr val="accent1"/>
                </a:solidFill>
              </a:rPr>
              <a:t>non-intensive cluster</a:t>
            </a:r>
          </a:p>
          <a:p>
            <a:pPr marL="457011" indent="-457011">
              <a:lnSpc>
                <a:spcPct val="80000"/>
              </a:lnSpc>
              <a:buFont typeface="+mj-lt"/>
              <a:buAutoNum type="arabicPeriod"/>
            </a:pPr>
            <a:r>
              <a:rPr lang="en-US" sz="2800" b="1" kern="0" dirty="0"/>
              <a:t>Different policies for each cluster</a:t>
            </a:r>
            <a:endParaRPr lang="en-US" sz="3600" dirty="0"/>
          </a:p>
        </p:txBody>
      </p:sp>
      <p:sp>
        <p:nvSpPr>
          <p:cNvPr id="4" name="Slide Number Placeholder 3"/>
          <p:cNvSpPr>
            <a:spLocks noGrp="1"/>
          </p:cNvSpPr>
          <p:nvPr>
            <p:ph type="sldNum" sz="quarter" idx="12"/>
          </p:nvPr>
        </p:nvSpPr>
        <p:spPr>
          <a:xfrm>
            <a:off x="8305801" y="6416683"/>
            <a:ext cx="533400" cy="365125"/>
          </a:xfrm>
        </p:spPr>
        <p:txBody>
          <a:bodyPr/>
          <a:lstStyle/>
          <a:p>
            <a:fld id="{58161B50-6D0B-48B4-A1D4-BAD8C599CC84}" type="slidenum">
              <a:rPr lang="en-US" smtClean="0">
                <a:solidFill>
                  <a:prstClr val="black">
                    <a:tint val="75000"/>
                  </a:prstClr>
                </a:solidFill>
                <a:latin typeface="Calibri"/>
              </a:rPr>
              <a:pPr/>
              <a:t>73</a:t>
            </a:fld>
            <a:endParaRPr lang="en-US" dirty="0">
              <a:solidFill>
                <a:prstClr val="black">
                  <a:tint val="75000"/>
                </a:prstClr>
              </a:solidFill>
              <a:latin typeface="Calibri"/>
            </a:endParaRPr>
          </a:p>
        </p:txBody>
      </p:sp>
      <p:sp>
        <p:nvSpPr>
          <p:cNvPr id="5" name="Rectangle 4"/>
          <p:cNvSpPr/>
          <p:nvPr/>
        </p:nvSpPr>
        <p:spPr>
          <a:xfrm>
            <a:off x="740511"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dirty="0">
              <a:solidFill>
                <a:prstClr val="white"/>
              </a:solidFill>
              <a:latin typeface="Calibri"/>
            </a:endParaRPr>
          </a:p>
        </p:txBody>
      </p:sp>
      <p:sp>
        <p:nvSpPr>
          <p:cNvPr id="6" name="Rounded Rectangle 5"/>
          <p:cNvSpPr/>
          <p:nvPr/>
        </p:nvSpPr>
        <p:spPr>
          <a:xfrm>
            <a:off x="1578710" y="446246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000" dirty="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8"/>
            <a:ext cx="2514600" cy="307777"/>
          </a:xfrm>
          <a:prstGeom prst="rect">
            <a:avLst/>
          </a:prstGeom>
          <a:noFill/>
        </p:spPr>
        <p:txBody>
          <a:bodyPr wrap="square" lIns="0" tIns="0" rIns="0" bIns="0" rtlCol="0">
            <a:spAutoFit/>
          </a:bodyPr>
          <a:lstStyle/>
          <a:p>
            <a:r>
              <a:rPr lang="en-US" sz="2000" b="1" dirty="0">
                <a:solidFill>
                  <a:prstClr val="black">
                    <a:lumMod val="85000"/>
                    <a:lumOff val="15000"/>
                  </a:prstClr>
                </a:solidFill>
                <a:latin typeface="Calibri"/>
              </a:rPr>
              <a:t>Threads in the system</a:t>
            </a: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9" name="Rounded Rectangle 8"/>
          <p:cNvSpPr/>
          <p:nvPr/>
        </p:nvSpPr>
        <p:spPr>
          <a:xfrm>
            <a:off x="1162772" y="3539537"/>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000" dirty="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8"/>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12" name="Rounded Rectangle 11"/>
          <p:cNvSpPr/>
          <p:nvPr/>
        </p:nvSpPr>
        <p:spPr>
          <a:xfrm>
            <a:off x="2188310" y="411480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000" dirty="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30"/>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000" dirty="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grpSp>
      <p:sp>
        <p:nvSpPr>
          <p:cNvPr id="25" name="TextBox 24"/>
          <p:cNvSpPr txBox="1"/>
          <p:nvPr/>
        </p:nvSpPr>
        <p:spPr>
          <a:xfrm>
            <a:off x="4108550" y="2625603"/>
            <a:ext cx="1600200" cy="498598"/>
          </a:xfrm>
          <a:prstGeom prst="rect">
            <a:avLst/>
          </a:prstGeom>
          <a:noFill/>
        </p:spPr>
        <p:txBody>
          <a:bodyPr wrap="square" lIns="0" tIns="0" rIns="0" bIns="0" rtlCol="0">
            <a:spAutoFit/>
          </a:bodyPr>
          <a:lstStyle/>
          <a:p>
            <a:pPr algn="ctr">
              <a:lnSpc>
                <a:spcPct val="80000"/>
              </a:lnSpc>
            </a:pPr>
            <a:r>
              <a:rPr lang="en-US" sz="2000" b="1" dirty="0">
                <a:solidFill>
                  <a:srgbClr val="4F81BD">
                    <a:lumMod val="75000"/>
                  </a:srgbClr>
                </a:solidFill>
                <a:latin typeface="Calibri"/>
              </a:rPr>
              <a:t>Non-intensive </a:t>
            </a:r>
          </a:p>
          <a:p>
            <a:pPr algn="ctr">
              <a:lnSpc>
                <a:spcPct val="80000"/>
              </a:lnSpc>
            </a:pPr>
            <a:r>
              <a:rPr lang="en-US" sz="2000" b="1" dirty="0">
                <a:solidFill>
                  <a:srgbClr val="4F81BD">
                    <a:lumMod val="75000"/>
                  </a:srgbClr>
                </a:solidFill>
                <a:latin typeface="Calibri"/>
              </a:rPr>
              <a:t>cluster</a:t>
            </a:r>
          </a:p>
        </p:txBody>
      </p:sp>
      <p:sp>
        <p:nvSpPr>
          <p:cNvPr id="26" name="TextBox 25"/>
          <p:cNvSpPr txBox="1"/>
          <p:nvPr/>
        </p:nvSpPr>
        <p:spPr>
          <a:xfrm>
            <a:off x="3962401" y="6148424"/>
            <a:ext cx="2133600" cy="279524"/>
          </a:xfrm>
          <a:prstGeom prst="rect">
            <a:avLst/>
          </a:prstGeom>
          <a:noFill/>
        </p:spPr>
        <p:txBody>
          <a:bodyPr wrap="square" lIns="0" tIns="0" rIns="0" bIns="0" rtlCol="0">
            <a:spAutoFit/>
          </a:bodyPr>
          <a:lstStyle/>
          <a:p>
            <a:pPr algn="ctr">
              <a:lnSpc>
                <a:spcPct val="80000"/>
              </a:lnSpc>
            </a:pPr>
            <a:r>
              <a:rPr lang="en-US" sz="2200" b="1" dirty="0">
                <a:solidFill>
                  <a:srgbClr val="C0504D">
                    <a:lumMod val="75000"/>
                  </a:srgbClr>
                </a:solidFill>
                <a:latin typeface="Calibri"/>
              </a:rPr>
              <a:t>Intensive cluster</a:t>
            </a: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a:endParaRPr lang="en-US" dirty="0">
              <a:solidFill>
                <a:prstClr val="white"/>
              </a:solidFill>
              <a:latin typeface="Calibri"/>
            </a:endParaRPr>
          </a:p>
        </p:txBody>
      </p:sp>
      <p:sp>
        <p:nvSpPr>
          <p:cNvPr id="29" name="Rounded Rectangle 28"/>
          <p:cNvSpPr/>
          <p:nvPr/>
        </p:nvSpPr>
        <p:spPr>
          <a:xfrm>
            <a:off x="892910" y="3760768"/>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sz="1600" dirty="0">
                <a:solidFill>
                  <a:prstClr val="white"/>
                </a:solidFill>
                <a:latin typeface="Calibri"/>
              </a:rPr>
              <a:t>thread</a:t>
            </a: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a:r>
              <a:rPr lang="en-US" sz="2400" b="1" dirty="0">
                <a:solidFill>
                  <a:srgbClr val="4F81BD">
                    <a:lumMod val="75000"/>
                  </a:srgbClr>
                </a:solidFill>
                <a:latin typeface="Calibri"/>
              </a:rPr>
              <a:t>Memory-non-intensive </a:t>
            </a:r>
          </a:p>
        </p:txBody>
      </p:sp>
      <p:cxnSp>
        <p:nvCxnSpPr>
          <p:cNvPr id="33" name="Curved Connector 32"/>
          <p:cNvCxnSpPr>
            <a:stCxn id="9" idx="0"/>
            <a:endCxn id="32" idx="2"/>
          </p:cNvCxnSpPr>
          <p:nvPr/>
        </p:nvCxnSpPr>
        <p:spPr>
          <a:xfrm rot="5400000" flipH="1" flipV="1">
            <a:off x="1554368" y="2949553"/>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65"/>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a:r>
              <a:rPr lang="en-US" sz="2400" b="1" dirty="0">
                <a:solidFill>
                  <a:srgbClr val="C0504D">
                    <a:lumMod val="75000"/>
                  </a:srgbClr>
                </a:solidFill>
                <a:latin typeface="Calibri"/>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a:endParaRPr lang="en-US" dirty="0">
              <a:solidFill>
                <a:prstClr val="white"/>
              </a:solidFill>
              <a:latin typeface="Calibri"/>
            </a:endParaRPr>
          </a:p>
        </p:txBody>
      </p:sp>
      <p:sp>
        <p:nvSpPr>
          <p:cNvPr id="48" name="Rectangle 47"/>
          <p:cNvSpPr/>
          <p:nvPr/>
        </p:nvSpPr>
        <p:spPr>
          <a:xfrm>
            <a:off x="4157112" y="4114801"/>
            <a:ext cx="1563711" cy="398906"/>
          </a:xfrm>
          <a:prstGeom prst="rect">
            <a:avLst/>
          </a:prstGeom>
        </p:spPr>
        <p:txBody>
          <a:bodyPr wrap="none" lIns="91402" tIns="45702" rIns="91402" bIns="45702">
            <a:spAutoFit/>
          </a:bodyPr>
          <a:lstStyle/>
          <a:p>
            <a:pPr algn="ctr">
              <a:lnSpc>
                <a:spcPct val="80000"/>
              </a:lnSpc>
              <a:defRPr/>
            </a:pPr>
            <a:r>
              <a:rPr lang="en-US" sz="2400" b="1" i="1" kern="0" dirty="0">
                <a:solidFill>
                  <a:srgbClr val="FF0000"/>
                </a:solidFill>
                <a:latin typeface="Calibri"/>
              </a:rPr>
              <a:t>Prioritized</a:t>
            </a:r>
          </a:p>
        </p:txBody>
      </p:sp>
      <p:sp>
        <p:nvSpPr>
          <p:cNvPr id="49" name="Rounded Rectangle 48"/>
          <p:cNvSpPr/>
          <p:nvPr/>
        </p:nvSpPr>
        <p:spPr>
          <a:xfrm>
            <a:off x="7586589" y="2573338"/>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endParaRPr lang="en-US" sz="1000" kern="0" dirty="0">
              <a:solidFill>
                <a:sysClr val="window" lastClr="FFFFFF"/>
              </a:solidFill>
              <a:latin typeface="Calibri"/>
            </a:endParaRPr>
          </a:p>
        </p:txBody>
      </p:sp>
      <p:sp>
        <p:nvSpPr>
          <p:cNvPr id="50" name="Rounded Rectangle 49"/>
          <p:cNvSpPr/>
          <p:nvPr/>
        </p:nvSpPr>
        <p:spPr>
          <a:xfrm>
            <a:off x="7563151"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endParaRPr lang="en-US" sz="1100" kern="0" dirty="0">
              <a:solidFill>
                <a:sysClr val="window" lastClr="FFFFFF"/>
              </a:solidFill>
              <a:latin typeface="Calibri"/>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endParaRPr lang="en-US" sz="1200" kern="0" dirty="0">
              <a:solidFill>
                <a:sysClr val="window" lastClr="FFFFFF"/>
              </a:solidFill>
              <a:latin typeface="Calibri"/>
            </a:endParaRPr>
          </a:p>
        </p:txBody>
      </p:sp>
      <p:sp>
        <p:nvSpPr>
          <p:cNvPr id="52" name="Rounded Rectangle 51"/>
          <p:cNvSpPr/>
          <p:nvPr/>
        </p:nvSpPr>
        <p:spPr>
          <a:xfrm>
            <a:off x="7480495" y="3200401"/>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endParaRPr lang="en-US" sz="1200" kern="0" dirty="0">
              <a:solidFill>
                <a:sysClr val="window" lastClr="FFFFFF"/>
              </a:solidFill>
              <a:latin typeface="Calibri"/>
            </a:endParaRPr>
          </a:p>
        </p:txBody>
      </p:sp>
      <p:cxnSp>
        <p:nvCxnSpPr>
          <p:cNvPr id="55" name="Straight Arrow Connector 54"/>
          <p:cNvCxnSpPr/>
          <p:nvPr/>
        </p:nvCxnSpPr>
        <p:spPr>
          <a:xfrm rot="5400000" flipH="1" flipV="1">
            <a:off x="6785138" y="2933707"/>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77" y="1973553"/>
            <a:ext cx="787831" cy="551832"/>
          </a:xfrm>
          <a:prstGeom prst="rect">
            <a:avLst/>
          </a:prstGeom>
          <a:noFill/>
        </p:spPr>
        <p:txBody>
          <a:bodyPr wrap="square" lIns="0" tIns="45702" rIns="0" bIns="45702" rtlCol="0">
            <a:spAutoFit/>
          </a:bodyPr>
          <a:lstStyle/>
          <a:p>
            <a:pPr algn="ctr">
              <a:lnSpc>
                <a:spcPct val="80000"/>
              </a:lnSpc>
            </a:pPr>
            <a:r>
              <a:rPr lang="en-US" i="1" dirty="0" smtClean="0">
                <a:solidFill>
                  <a:prstClr val="black"/>
                </a:solidFill>
                <a:latin typeface="Calibri"/>
              </a:rPr>
              <a:t>higher</a:t>
            </a:r>
          </a:p>
          <a:p>
            <a:pPr algn="ctr">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600" dirty="0">
              <a:solidFill>
                <a:prstClr val="white"/>
              </a:solidFill>
              <a:latin typeface="Calibri"/>
            </a:endParaRPr>
          </a:p>
        </p:txBody>
      </p:sp>
      <p:sp>
        <p:nvSpPr>
          <p:cNvPr id="71" name="Rounded Rectangle 70"/>
          <p:cNvSpPr/>
          <p:nvPr/>
        </p:nvSpPr>
        <p:spPr>
          <a:xfrm>
            <a:off x="7522315" y="514350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600" dirty="0">
              <a:solidFill>
                <a:prstClr val="white"/>
              </a:solidFill>
              <a:latin typeface="Calibri"/>
            </a:endParaRPr>
          </a:p>
        </p:txBody>
      </p:sp>
      <p:cxnSp>
        <p:nvCxnSpPr>
          <p:cNvPr id="74" name="Straight Arrow Connector 73"/>
          <p:cNvCxnSpPr/>
          <p:nvPr/>
        </p:nvCxnSpPr>
        <p:spPr>
          <a:xfrm rot="16200000" flipV="1">
            <a:off x="6413069" y="5295901"/>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9" y="4096046"/>
            <a:ext cx="787831" cy="551832"/>
          </a:xfrm>
          <a:prstGeom prst="rect">
            <a:avLst/>
          </a:prstGeom>
          <a:noFill/>
        </p:spPr>
        <p:txBody>
          <a:bodyPr wrap="square" lIns="0" tIns="45702" rIns="0" bIns="45702" rtlCol="0">
            <a:spAutoFit/>
          </a:bodyPr>
          <a:lstStyle/>
          <a:p>
            <a:pPr algn="ctr">
              <a:lnSpc>
                <a:spcPct val="80000"/>
              </a:lnSpc>
            </a:pPr>
            <a:r>
              <a:rPr lang="en-US" i="1" dirty="0" smtClean="0">
                <a:solidFill>
                  <a:prstClr val="black"/>
                </a:solidFill>
                <a:latin typeface="Calibri"/>
              </a:rPr>
              <a:t>higher</a:t>
            </a:r>
          </a:p>
          <a:p>
            <a:pPr algn="ctr">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76" name="Rounded Rectangle 75"/>
          <p:cNvSpPr/>
          <p:nvPr/>
        </p:nvSpPr>
        <p:spPr>
          <a:xfrm>
            <a:off x="7522310" y="5638802"/>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600" dirty="0">
              <a:solidFill>
                <a:prstClr val="white"/>
              </a:solidFill>
              <a:latin typeface="Calibri"/>
            </a:endParaRPr>
          </a:p>
        </p:txBody>
      </p:sp>
      <p:sp>
        <p:nvSpPr>
          <p:cNvPr id="83" name="Oval 82"/>
          <p:cNvSpPr/>
          <p:nvPr/>
        </p:nvSpPr>
        <p:spPr>
          <a:xfrm rot="16200000">
            <a:off x="6813118" y="5212926"/>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cxnSp>
        <p:nvCxnSpPr>
          <p:cNvPr id="84" name="Straight Arrow Connector 83"/>
          <p:cNvCxnSpPr/>
          <p:nvPr/>
        </p:nvCxnSpPr>
        <p:spPr>
          <a:xfrm rot="5400000">
            <a:off x="7353299" y="5372107"/>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100" y="5372107"/>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5"/>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a:r>
              <a:rPr lang="en-US" sz="2000" b="1" dirty="0">
                <a:solidFill>
                  <a:prstClr val="white"/>
                </a:solidFill>
                <a:latin typeface="Calibri"/>
              </a:rPr>
              <a:t>Throughput</a:t>
            </a: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02" tIns="45702" rIns="91402" bIns="45702" rtlCol="0" anchor="ctr"/>
          <a:lstStyle/>
          <a:p>
            <a:pPr algn="ctr"/>
            <a:r>
              <a:rPr lang="en-US" sz="2000" b="1" dirty="0">
                <a:solidFill>
                  <a:prstClr val="white"/>
                </a:solidFill>
                <a:latin typeface="Calibri"/>
              </a:rPr>
              <a:t>Fairness</a:t>
            </a:r>
          </a:p>
        </p:txBody>
      </p:sp>
    </p:spTree>
    <p:extLst>
      <p:ext uri="{BB962C8B-B14F-4D97-AF65-F5344CB8AC3E}">
        <p14:creationId xmlns:p14="http://schemas.microsoft.com/office/powerpoint/2010/main" val="2384668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Threads</a:t>
            </a:r>
            <a:endParaRPr lang="en-US" dirty="0"/>
          </a:p>
        </p:txBody>
      </p:sp>
      <p:sp>
        <p:nvSpPr>
          <p:cNvPr id="3" name="Content Placeholder 2"/>
          <p:cNvSpPr>
            <a:spLocks noGrp="1"/>
          </p:cNvSpPr>
          <p:nvPr>
            <p:ph idx="1"/>
          </p:nvPr>
        </p:nvSpPr>
        <p:spPr>
          <a:xfrm>
            <a:off x="457200" y="1219200"/>
            <a:ext cx="8229600" cy="609600"/>
          </a:xfrm>
        </p:spPr>
        <p:txBody>
          <a:bodyPr>
            <a:noAutofit/>
          </a:bodyPr>
          <a:lstStyle/>
          <a:p>
            <a:pPr>
              <a:buNone/>
            </a:pPr>
            <a:r>
              <a:rPr lang="en-US" sz="3000" b="1" u="sng" dirty="0"/>
              <a:t>Step1</a:t>
            </a:r>
            <a:r>
              <a:rPr lang="en-US" sz="3000" dirty="0"/>
              <a:t> Sort threads by </a:t>
            </a:r>
            <a:r>
              <a:rPr lang="en-US" sz="3000" b="1" dirty="0">
                <a:solidFill>
                  <a:srgbClr val="FF0000"/>
                </a:solidFill>
              </a:rPr>
              <a:t>MPKI</a:t>
            </a:r>
            <a:r>
              <a:rPr lang="en-US" sz="3000" dirty="0"/>
              <a:t> </a:t>
            </a:r>
            <a:r>
              <a:rPr lang="en-US" sz="2400" dirty="0"/>
              <a:t>(</a:t>
            </a:r>
            <a:r>
              <a:rPr lang="en-US" sz="2400" u="sng" dirty="0"/>
              <a:t>m</a:t>
            </a:r>
            <a:r>
              <a:rPr lang="en-US" sz="2400" dirty="0"/>
              <a:t>isses </a:t>
            </a:r>
            <a:r>
              <a:rPr lang="en-US" sz="2400" u="sng" dirty="0"/>
              <a:t>p</a:t>
            </a:r>
            <a:r>
              <a:rPr lang="en-US" sz="2400" dirty="0"/>
              <a:t>er </a:t>
            </a:r>
            <a:r>
              <a:rPr lang="en-US" sz="2400" u="sng" dirty="0" err="1"/>
              <a:t>k</a:t>
            </a:r>
            <a:r>
              <a:rPr lang="en-US" sz="2400" dirty="0" err="1"/>
              <a:t>ilo</a:t>
            </a:r>
            <a:r>
              <a:rPr lang="en-US" sz="2400" u="sng" dirty="0" err="1"/>
              <a:t>i</a:t>
            </a:r>
            <a:r>
              <a:rPr lang="en-US" sz="2400" dirty="0" err="1"/>
              <a:t>nstruction</a:t>
            </a:r>
            <a:r>
              <a:rPr lang="en-US" sz="2400" dirty="0"/>
              <a:t>)</a:t>
            </a:r>
          </a:p>
          <a:p>
            <a:pPr>
              <a:buNone/>
            </a:pPr>
            <a:endParaRPr lang="en-US" sz="2000" dirty="0"/>
          </a:p>
          <a:p>
            <a:pPr>
              <a:buNone/>
            </a:pPr>
            <a:endParaRPr lang="en-US" sz="2000" dirty="0"/>
          </a:p>
          <a:p>
            <a:pPr>
              <a:buNone/>
            </a:pPr>
            <a:endParaRPr lang="en-US" sz="2000" dirty="0"/>
          </a:p>
          <a:p>
            <a:pPr>
              <a:buNone/>
            </a:pPr>
            <a:endParaRPr lang="en-US" sz="2000" dirty="0"/>
          </a:p>
          <a:p>
            <a:pPr>
              <a:buNone/>
            </a:pPr>
            <a:endParaRPr lang="en-US" sz="2000" dirty="0"/>
          </a:p>
          <a:p>
            <a:pPr>
              <a:buNone/>
            </a:pPr>
            <a:endParaRPr lang="en-US" sz="2000" dirty="0"/>
          </a:p>
          <a:p>
            <a:pPr algn="ctr">
              <a:buNone/>
            </a:pPr>
            <a:endParaRPr lang="en-US" sz="2000" b="1" i="1"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74</a:t>
            </a:fld>
            <a:endParaRPr lang="en-US" dirty="0">
              <a:solidFill>
                <a:prstClr val="black">
                  <a:tint val="75000"/>
                </a:prstClr>
              </a:solidFill>
              <a:latin typeface="Calibri"/>
            </a:endParaRPr>
          </a:p>
        </p:txBody>
      </p:sp>
      <p:grpSp>
        <p:nvGrpSpPr>
          <p:cNvPr id="5" name="Group 74"/>
          <p:cNvGrpSpPr/>
          <p:nvPr/>
        </p:nvGrpSpPr>
        <p:grpSpPr>
          <a:xfrm>
            <a:off x="2781538" y="2179320"/>
            <a:ext cx="3771662" cy="1206306"/>
            <a:chOff x="1798320" y="2582738"/>
            <a:chExt cx="3771662" cy="1206306"/>
          </a:xfrm>
        </p:grpSpPr>
        <p:sp>
          <p:nvSpPr>
            <p:cNvPr id="53" name="Rounded Rectangle 52"/>
            <p:cNvSpPr/>
            <p:nvPr/>
          </p:nvSpPr>
          <p:spPr>
            <a:xfrm rot="16200000">
              <a:off x="3379877" y="3083989"/>
              <a:ext cx="761806" cy="20380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sz="1400" kern="0" dirty="0">
                  <a:solidFill>
                    <a:sysClr val="window" lastClr="FFFFFF"/>
                  </a:solidFill>
                  <a:latin typeface="Calibri"/>
                </a:rPr>
                <a:t>thread</a:t>
              </a:r>
            </a:p>
          </p:txBody>
        </p:sp>
        <p:sp>
          <p:nvSpPr>
            <p:cNvPr id="54" name="Rounded Rectangle 53"/>
            <p:cNvSpPr/>
            <p:nvPr/>
          </p:nvSpPr>
          <p:spPr>
            <a:xfrm rot="16200000">
              <a:off x="3794277" y="3054289"/>
              <a:ext cx="901506" cy="26320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kern="0" dirty="0" smtClean="0">
                  <a:solidFill>
                    <a:sysClr val="window" lastClr="FFFFFF"/>
                  </a:solidFill>
                  <a:latin typeface="Calibri"/>
                </a:rPr>
                <a:t>thread</a:t>
              </a:r>
              <a:endParaRPr lang="en-US" kern="0" dirty="0">
                <a:solidFill>
                  <a:sysClr val="window" lastClr="FFFFFF"/>
                </a:solidFill>
                <a:latin typeface="Calibri"/>
              </a:endParaRPr>
            </a:p>
          </p:txBody>
        </p:sp>
        <p:sp>
          <p:nvSpPr>
            <p:cNvPr id="55" name="Rounded Rectangle 54"/>
            <p:cNvSpPr/>
            <p:nvPr/>
          </p:nvSpPr>
          <p:spPr>
            <a:xfrm rot="16200000">
              <a:off x="2673186" y="3108259"/>
              <a:ext cx="476056" cy="15526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sz="1000" kern="0" dirty="0">
                  <a:solidFill>
                    <a:sysClr val="window" lastClr="FFFFFF"/>
                  </a:solidFill>
                  <a:latin typeface="Calibri"/>
                </a:rPr>
                <a:t>thread</a:t>
              </a:r>
            </a:p>
          </p:txBody>
        </p:sp>
        <p:sp>
          <p:nvSpPr>
            <p:cNvPr id="57" name="Rounded Rectangle 56"/>
            <p:cNvSpPr/>
            <p:nvPr/>
          </p:nvSpPr>
          <p:spPr>
            <a:xfrm rot="16200000">
              <a:off x="1727475" y="3151961"/>
              <a:ext cx="209550" cy="6786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endParaRPr lang="en-US" sz="1000" kern="0" dirty="0">
                <a:solidFill>
                  <a:sysClr val="window" lastClr="FFFFFF"/>
                </a:solidFill>
                <a:latin typeface="Calibri"/>
              </a:endParaRPr>
            </a:p>
          </p:txBody>
        </p:sp>
        <p:sp>
          <p:nvSpPr>
            <p:cNvPr id="58" name="Rounded Rectangle 57"/>
            <p:cNvSpPr/>
            <p:nvPr/>
          </p:nvSpPr>
          <p:spPr>
            <a:xfrm rot="16200000">
              <a:off x="2022772" y="3137267"/>
              <a:ext cx="285556" cy="97248"/>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endParaRPr lang="en-US" sz="1000" kern="0" dirty="0">
                <a:solidFill>
                  <a:sysClr val="window" lastClr="FFFFFF"/>
                </a:solidFill>
                <a:latin typeface="Calibri"/>
              </a:endParaRPr>
            </a:p>
          </p:txBody>
        </p:sp>
        <p:sp>
          <p:nvSpPr>
            <p:cNvPr id="59" name="Rounded Rectangle 58"/>
            <p:cNvSpPr/>
            <p:nvPr/>
          </p:nvSpPr>
          <p:spPr>
            <a:xfrm rot="16200000">
              <a:off x="2326528" y="3126933"/>
              <a:ext cx="394700" cy="117916"/>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endParaRPr lang="en-US" sz="1000" kern="0" dirty="0">
                <a:solidFill>
                  <a:sysClr val="window" lastClr="FFFFFF"/>
                </a:solidFill>
                <a:latin typeface="Calibri"/>
              </a:endParaRPr>
            </a:p>
          </p:txBody>
        </p:sp>
        <p:sp>
          <p:nvSpPr>
            <p:cNvPr id="60" name="Rounded Rectangle 59"/>
            <p:cNvSpPr/>
            <p:nvPr/>
          </p:nvSpPr>
          <p:spPr>
            <a:xfrm rot="16200000">
              <a:off x="3006459" y="3101621"/>
              <a:ext cx="634806" cy="16854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sz="1400" kern="0" dirty="0">
                  <a:solidFill>
                    <a:sysClr val="window" lastClr="FFFFFF"/>
                  </a:solidFill>
                  <a:latin typeface="Calibri"/>
                </a:rPr>
                <a:t>thread</a:t>
              </a:r>
            </a:p>
          </p:txBody>
        </p:sp>
        <p:sp>
          <p:nvSpPr>
            <p:cNvPr id="61" name="Rounded Rectangle 60"/>
            <p:cNvSpPr/>
            <p:nvPr/>
          </p:nvSpPr>
          <p:spPr>
            <a:xfrm rot="16200000">
              <a:off x="4272319" y="3023522"/>
              <a:ext cx="1034856" cy="324738"/>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sz="2000" kern="0" dirty="0">
                  <a:solidFill>
                    <a:sysClr val="window" lastClr="FFFFFF"/>
                  </a:solidFill>
                  <a:latin typeface="Calibri"/>
                </a:rPr>
                <a:t>thread</a:t>
              </a:r>
            </a:p>
          </p:txBody>
        </p:sp>
        <p:sp>
          <p:nvSpPr>
            <p:cNvPr id="62" name="Rounded Rectangle 61"/>
            <p:cNvSpPr/>
            <p:nvPr/>
          </p:nvSpPr>
          <p:spPr>
            <a:xfrm rot="16200000">
              <a:off x="4783269" y="3002331"/>
              <a:ext cx="1206306" cy="36712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defRPr/>
              </a:pPr>
              <a:r>
                <a:rPr lang="en-US" sz="2100" kern="0" dirty="0">
                  <a:solidFill>
                    <a:sysClr val="window" lastClr="FFFFFF"/>
                  </a:solidFill>
                  <a:latin typeface="Calibri"/>
                </a:rPr>
                <a:t>thread</a:t>
              </a:r>
            </a:p>
          </p:txBody>
        </p:sp>
      </p:grpSp>
      <p:cxnSp>
        <p:nvCxnSpPr>
          <p:cNvPr id="69" name="Straight Arrow Connector 68"/>
          <p:cNvCxnSpPr/>
          <p:nvPr/>
        </p:nvCxnSpPr>
        <p:spPr>
          <a:xfrm>
            <a:off x="2209800" y="1981200"/>
            <a:ext cx="60198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858000" y="2094237"/>
            <a:ext cx="1143000" cy="740459"/>
          </a:xfrm>
          <a:prstGeom prst="rect">
            <a:avLst/>
          </a:prstGeom>
          <a:noFill/>
        </p:spPr>
        <p:txBody>
          <a:bodyPr wrap="square" lIns="0" tIns="45702" rIns="0" bIns="45702" rtlCol="0" anchor="ctr" anchorCtr="0">
            <a:spAutoFit/>
          </a:bodyPr>
          <a:lstStyle/>
          <a:p>
            <a:pPr algn="ctr">
              <a:lnSpc>
                <a:spcPct val="80000"/>
              </a:lnSpc>
            </a:pPr>
            <a:r>
              <a:rPr lang="en-US" sz="2600" i="1" dirty="0">
                <a:solidFill>
                  <a:srgbClr val="FF0000"/>
                </a:solidFill>
                <a:latin typeface="Calibri"/>
              </a:rPr>
              <a:t>higher </a:t>
            </a:r>
          </a:p>
          <a:p>
            <a:pPr algn="ctr">
              <a:lnSpc>
                <a:spcPct val="80000"/>
              </a:lnSpc>
            </a:pPr>
            <a:r>
              <a:rPr lang="en-US" sz="2600" i="1" dirty="0">
                <a:solidFill>
                  <a:srgbClr val="FF0000"/>
                </a:solidFill>
                <a:latin typeface="Calibri"/>
              </a:rPr>
              <a:t>MPKI</a:t>
            </a:r>
          </a:p>
        </p:txBody>
      </p:sp>
      <p:sp>
        <p:nvSpPr>
          <p:cNvPr id="74" name="Right Brace 73"/>
          <p:cNvSpPr/>
          <p:nvPr/>
        </p:nvSpPr>
        <p:spPr>
          <a:xfrm rot="5400000">
            <a:off x="4533900" y="1943103"/>
            <a:ext cx="304800" cy="40386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a:solidFill>
                <a:prstClr val="black"/>
              </a:solidFill>
              <a:latin typeface="Calibri"/>
            </a:endParaRPr>
          </a:p>
        </p:txBody>
      </p:sp>
      <p:sp>
        <p:nvSpPr>
          <p:cNvPr id="79" name="TextBox 78"/>
          <p:cNvSpPr txBox="1"/>
          <p:nvPr/>
        </p:nvSpPr>
        <p:spPr>
          <a:xfrm>
            <a:off x="4457700" y="4114802"/>
            <a:ext cx="457200" cy="507109"/>
          </a:xfrm>
          <a:prstGeom prst="rect">
            <a:avLst/>
          </a:prstGeom>
          <a:noFill/>
        </p:spPr>
        <p:txBody>
          <a:bodyPr wrap="square" lIns="0" tIns="45702" rIns="0" bIns="45702" rtlCol="0">
            <a:spAutoFit/>
          </a:bodyPr>
          <a:lstStyle/>
          <a:p>
            <a:pPr algn="ctr">
              <a:lnSpc>
                <a:spcPct val="80000"/>
              </a:lnSpc>
            </a:pPr>
            <a:r>
              <a:rPr lang="en-US" sz="3200" b="1" i="1" dirty="0">
                <a:solidFill>
                  <a:srgbClr val="FF0000"/>
                </a:solidFill>
                <a:latin typeface="Calibri"/>
              </a:rPr>
              <a:t>T</a:t>
            </a:r>
          </a:p>
        </p:txBody>
      </p:sp>
      <p:sp>
        <p:nvSpPr>
          <p:cNvPr id="82" name="Rounded Rectangular Callout 81"/>
          <p:cNvSpPr/>
          <p:nvPr/>
        </p:nvSpPr>
        <p:spPr>
          <a:xfrm>
            <a:off x="6324600" y="4267203"/>
            <a:ext cx="2362200" cy="914398"/>
          </a:xfrm>
          <a:prstGeom prst="wedgeRoundRectCallout">
            <a:avLst>
              <a:gd name="adj1" fmla="val -67753"/>
              <a:gd name="adj2" fmla="val 84596"/>
              <a:gd name="adj3" fmla="val 16667"/>
            </a:avLst>
          </a:prstGeom>
          <a:solidFill>
            <a:srgbClr val="92D050">
              <a:alpha val="75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45702" rIns="0" bIns="45702" rtlCol="0" anchor="ctr"/>
          <a:lstStyle/>
          <a:p>
            <a:pPr algn="ctr"/>
            <a:r>
              <a:rPr lang="el-GR" sz="2800" b="1" i="1" dirty="0">
                <a:solidFill>
                  <a:prstClr val="black"/>
                </a:solidFill>
                <a:latin typeface="Calibri"/>
              </a:rPr>
              <a:t>α</a:t>
            </a:r>
            <a:r>
              <a:rPr lang="en-US" sz="2800" i="1" dirty="0">
                <a:solidFill>
                  <a:prstClr val="black"/>
                </a:solidFill>
                <a:latin typeface="Calibri"/>
              </a:rPr>
              <a:t> &lt; 10% </a:t>
            </a:r>
            <a:r>
              <a:rPr lang="en-US" sz="2400" b="1" i="1" dirty="0" err="1">
                <a:solidFill>
                  <a:prstClr val="black"/>
                </a:solidFill>
                <a:latin typeface="Calibri"/>
              </a:rPr>
              <a:t>ClusterThreshold</a:t>
            </a:r>
            <a:endParaRPr lang="en-US" sz="2400" dirty="0">
              <a:solidFill>
                <a:prstClr val="black"/>
              </a:solidFill>
              <a:latin typeface="Calibri"/>
            </a:endParaRPr>
          </a:p>
        </p:txBody>
      </p:sp>
      <p:sp>
        <p:nvSpPr>
          <p:cNvPr id="22" name="Rectangle 21"/>
          <p:cNvSpPr/>
          <p:nvPr/>
        </p:nvSpPr>
        <p:spPr>
          <a:xfrm>
            <a:off x="2667000" y="2133600"/>
            <a:ext cx="990600" cy="1600200"/>
          </a:xfrm>
          <a:prstGeom prst="rect">
            <a:avLst/>
          </a:prstGeom>
          <a:solidFill>
            <a:schemeClr val="accent1">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3" name="Rectangle 22"/>
          <p:cNvSpPr/>
          <p:nvPr/>
        </p:nvSpPr>
        <p:spPr>
          <a:xfrm>
            <a:off x="3657600" y="2133600"/>
            <a:ext cx="3048000" cy="1600200"/>
          </a:xfrm>
          <a:prstGeom prst="rect">
            <a:avLst/>
          </a:prstGeom>
          <a:solidFill>
            <a:schemeClr val="accent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5" name="TextBox 24"/>
          <p:cNvSpPr txBox="1"/>
          <p:nvPr/>
        </p:nvSpPr>
        <p:spPr>
          <a:xfrm>
            <a:off x="6705601" y="3048002"/>
            <a:ext cx="1676400" cy="706924"/>
          </a:xfrm>
          <a:prstGeom prst="rect">
            <a:avLst/>
          </a:prstGeom>
          <a:noFill/>
        </p:spPr>
        <p:txBody>
          <a:bodyPr wrap="square" lIns="0" tIns="0" rIns="0" bIns="0" rtlCol="0">
            <a:spAutoFit/>
          </a:bodyPr>
          <a:lstStyle/>
          <a:p>
            <a:pPr algn="ctr">
              <a:lnSpc>
                <a:spcPct val="80000"/>
              </a:lnSpc>
            </a:pPr>
            <a:r>
              <a:rPr lang="en-US" sz="2800" b="1" dirty="0">
                <a:solidFill>
                  <a:srgbClr val="C0504D">
                    <a:lumMod val="75000"/>
                  </a:srgbClr>
                </a:solidFill>
                <a:latin typeface="Calibri"/>
              </a:rPr>
              <a:t>Intensive </a:t>
            </a:r>
          </a:p>
          <a:p>
            <a:pPr algn="ctr">
              <a:lnSpc>
                <a:spcPct val="80000"/>
              </a:lnSpc>
            </a:pPr>
            <a:r>
              <a:rPr lang="en-US" sz="2800" b="1" dirty="0">
                <a:solidFill>
                  <a:srgbClr val="C0504D">
                    <a:lumMod val="75000"/>
                  </a:srgbClr>
                </a:solidFill>
                <a:latin typeface="Calibri"/>
              </a:rPr>
              <a:t>cluster</a:t>
            </a:r>
          </a:p>
        </p:txBody>
      </p:sp>
      <p:sp>
        <p:nvSpPr>
          <p:cNvPr id="80" name="Right Brace 79"/>
          <p:cNvSpPr/>
          <p:nvPr/>
        </p:nvSpPr>
        <p:spPr>
          <a:xfrm rot="5400000">
            <a:off x="3009899" y="2766063"/>
            <a:ext cx="304802" cy="9601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a:solidFill>
                <a:prstClr val="black"/>
              </a:solidFill>
              <a:latin typeface="Calibri"/>
            </a:endParaRPr>
          </a:p>
        </p:txBody>
      </p:sp>
      <p:sp>
        <p:nvSpPr>
          <p:cNvPr id="81" name="TextBox 80"/>
          <p:cNvSpPr txBox="1"/>
          <p:nvPr/>
        </p:nvSpPr>
        <p:spPr>
          <a:xfrm>
            <a:off x="2895601" y="3322323"/>
            <a:ext cx="609600" cy="507109"/>
          </a:xfrm>
          <a:prstGeom prst="rect">
            <a:avLst/>
          </a:prstGeom>
          <a:noFill/>
        </p:spPr>
        <p:txBody>
          <a:bodyPr wrap="square" lIns="0" tIns="45702" rIns="0" bIns="45702" rtlCol="0">
            <a:spAutoFit/>
          </a:bodyPr>
          <a:lstStyle/>
          <a:p>
            <a:pPr algn="ctr">
              <a:lnSpc>
                <a:spcPct val="80000"/>
              </a:lnSpc>
            </a:pPr>
            <a:r>
              <a:rPr lang="el-GR" sz="3200" i="1" dirty="0">
                <a:solidFill>
                  <a:srgbClr val="FF0000"/>
                </a:solidFill>
                <a:latin typeface="Calibri"/>
              </a:rPr>
              <a:t>α</a:t>
            </a:r>
            <a:r>
              <a:rPr lang="en-US" sz="3200" b="1" i="1" dirty="0">
                <a:solidFill>
                  <a:srgbClr val="FF0000"/>
                </a:solidFill>
                <a:latin typeface="Calibri"/>
              </a:rPr>
              <a:t>T</a:t>
            </a:r>
          </a:p>
        </p:txBody>
      </p:sp>
      <p:sp>
        <p:nvSpPr>
          <p:cNvPr id="24" name="TextBox 23"/>
          <p:cNvSpPr txBox="1"/>
          <p:nvPr/>
        </p:nvSpPr>
        <p:spPr>
          <a:xfrm>
            <a:off x="304800" y="3048002"/>
            <a:ext cx="2286000" cy="706924"/>
          </a:xfrm>
          <a:prstGeom prst="rect">
            <a:avLst/>
          </a:prstGeom>
          <a:noFill/>
        </p:spPr>
        <p:txBody>
          <a:bodyPr wrap="square" lIns="0" tIns="0" rIns="0" bIns="0" rtlCol="0">
            <a:spAutoFit/>
          </a:bodyPr>
          <a:lstStyle/>
          <a:p>
            <a:pPr algn="ctr">
              <a:lnSpc>
                <a:spcPct val="80000"/>
              </a:lnSpc>
            </a:pPr>
            <a:r>
              <a:rPr lang="en-US" sz="2800" b="1" dirty="0">
                <a:solidFill>
                  <a:srgbClr val="1F497D"/>
                </a:solidFill>
                <a:latin typeface="Calibri"/>
              </a:rPr>
              <a:t>Non-intensive</a:t>
            </a:r>
          </a:p>
          <a:p>
            <a:pPr algn="ctr">
              <a:lnSpc>
                <a:spcPct val="80000"/>
              </a:lnSpc>
            </a:pPr>
            <a:r>
              <a:rPr lang="en-US" sz="2800" b="1" dirty="0">
                <a:solidFill>
                  <a:srgbClr val="1F497D"/>
                </a:solidFill>
                <a:latin typeface="Calibri"/>
              </a:rPr>
              <a:t>cluster</a:t>
            </a:r>
          </a:p>
        </p:txBody>
      </p:sp>
      <p:sp>
        <p:nvSpPr>
          <p:cNvPr id="30" name="Content Placeholder 2"/>
          <p:cNvSpPr txBox="1">
            <a:spLocks/>
          </p:cNvSpPr>
          <p:nvPr/>
        </p:nvSpPr>
        <p:spPr>
          <a:xfrm>
            <a:off x="457200" y="4495800"/>
            <a:ext cx="8229600" cy="1676400"/>
          </a:xfrm>
          <a:prstGeom prst="rect">
            <a:avLst/>
          </a:prstGeom>
        </p:spPr>
        <p:txBody>
          <a:bodyPr vert="horz" lIns="91402" tIns="45702" rIns="91402" bIns="45702" rtlCol="0">
            <a:noAutofit/>
          </a:bodyPr>
          <a:lstStyle/>
          <a:p>
            <a:pPr marL="342761" indent="-342761">
              <a:spcBef>
                <a:spcPct val="20000"/>
              </a:spcBef>
              <a:defRPr/>
            </a:pPr>
            <a:r>
              <a:rPr lang="en-US" sz="3200" b="1" i="1" dirty="0">
                <a:solidFill>
                  <a:srgbClr val="FF0000"/>
                </a:solidFill>
                <a:latin typeface="Calibri"/>
              </a:rPr>
              <a:t>T</a:t>
            </a:r>
            <a:r>
              <a:rPr lang="en-US" sz="2800" i="1" dirty="0">
                <a:solidFill>
                  <a:prstClr val="black"/>
                </a:solidFill>
                <a:latin typeface="Calibri"/>
              </a:rPr>
              <a:t> </a:t>
            </a:r>
            <a:r>
              <a:rPr lang="en-US" sz="3600" b="1" dirty="0">
                <a:solidFill>
                  <a:prstClr val="black"/>
                </a:solidFill>
                <a:latin typeface="Calibri"/>
                <a:cs typeface="Times New Roman"/>
              </a:rPr>
              <a:t>=</a:t>
            </a:r>
            <a:r>
              <a:rPr lang="en-US" sz="2800" i="1" dirty="0">
                <a:solidFill>
                  <a:prstClr val="black"/>
                </a:solidFill>
                <a:latin typeface="Calibri"/>
                <a:cs typeface="Times New Roman"/>
              </a:rPr>
              <a:t> </a:t>
            </a:r>
            <a:r>
              <a:rPr lang="en-US" sz="2800" dirty="0">
                <a:solidFill>
                  <a:prstClr val="black"/>
                </a:solidFill>
                <a:latin typeface="Calibri"/>
              </a:rPr>
              <a:t>Total </a:t>
            </a:r>
            <a:r>
              <a:rPr lang="en-US" sz="2800" b="1" i="1" dirty="0">
                <a:solidFill>
                  <a:prstClr val="black"/>
                </a:solidFill>
                <a:latin typeface="Calibri"/>
              </a:rPr>
              <a:t>memory bandwidth usage</a:t>
            </a:r>
            <a:endParaRPr lang="en-US" sz="2800" dirty="0">
              <a:solidFill>
                <a:prstClr val="black"/>
              </a:solidFill>
              <a:latin typeface="Calibri"/>
            </a:endParaRPr>
          </a:p>
          <a:p>
            <a:pPr marL="974325" indent="-974325">
              <a:spcBef>
                <a:spcPct val="20000"/>
              </a:spcBef>
              <a:defRPr/>
            </a:pPr>
            <a:endParaRPr lang="en-US" sz="1200" dirty="0">
              <a:solidFill>
                <a:prstClr val="black"/>
              </a:solidFill>
              <a:latin typeface="Calibri"/>
            </a:endParaRPr>
          </a:p>
          <a:p>
            <a:pPr marL="974325" indent="-974325">
              <a:spcBef>
                <a:spcPct val="20000"/>
              </a:spcBef>
              <a:defRPr/>
            </a:pPr>
            <a:r>
              <a:rPr lang="en-US" sz="3000" b="1" u="sng" dirty="0">
                <a:solidFill>
                  <a:prstClr val="black"/>
                </a:solidFill>
                <a:latin typeface="Calibri"/>
              </a:rPr>
              <a:t>Step2</a:t>
            </a:r>
            <a:r>
              <a:rPr lang="en-US" sz="3000" dirty="0">
                <a:solidFill>
                  <a:prstClr val="black"/>
                </a:solidFill>
                <a:latin typeface="Calibri"/>
              </a:rPr>
              <a:t> Memory bandwidth usage </a:t>
            </a:r>
            <a:r>
              <a:rPr lang="el-GR" sz="3000" i="1" dirty="0">
                <a:solidFill>
                  <a:srgbClr val="FF0000"/>
                </a:solidFill>
                <a:latin typeface="Calibri"/>
              </a:rPr>
              <a:t>α</a:t>
            </a:r>
            <a:r>
              <a:rPr lang="en-US" sz="3000" b="1" i="1" dirty="0">
                <a:solidFill>
                  <a:srgbClr val="FF0000"/>
                </a:solidFill>
                <a:latin typeface="Calibri"/>
              </a:rPr>
              <a:t>T </a:t>
            </a:r>
            <a:r>
              <a:rPr lang="en-US" sz="3000" dirty="0">
                <a:solidFill>
                  <a:prstClr val="black"/>
                </a:solidFill>
                <a:latin typeface="Calibri"/>
              </a:rPr>
              <a:t>divides clusters</a:t>
            </a:r>
          </a:p>
          <a:p>
            <a:pPr marL="974325" indent="-974325">
              <a:spcBef>
                <a:spcPct val="20000"/>
              </a:spcBef>
              <a:defRPr/>
            </a:pPr>
            <a:endParaRPr lang="en-US" sz="3000" b="1" i="1" dirty="0">
              <a:solidFill>
                <a:srgbClr val="FF0000"/>
              </a:solidFill>
              <a:latin typeface="Calibri"/>
            </a:endParaRPr>
          </a:p>
        </p:txBody>
      </p:sp>
    </p:spTree>
    <p:extLst>
      <p:ext uri="{BB962C8B-B14F-4D97-AF65-F5344CB8AC3E}">
        <p14:creationId xmlns:p14="http://schemas.microsoft.com/office/powerpoint/2010/main" val="3763763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9" grpId="0"/>
      <p:bldP spid="82" grpId="0" animBg="1"/>
      <p:bldP spid="22" grpId="0" animBg="1"/>
      <p:bldP spid="23" grpId="0" animBg="1"/>
      <p:bldP spid="25" grpId="0"/>
      <p:bldP spid="80" grpId="0" animBg="1"/>
      <p:bldP spid="81" grpId="0"/>
      <p:bldP spid="2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029200"/>
          </a:xfrm>
        </p:spPr>
        <p:txBody>
          <a:bodyPr>
            <a:noAutofit/>
          </a:bodyPr>
          <a:lstStyle/>
          <a:p>
            <a:pPr marL="0" lvl="1" indent="0">
              <a:buNone/>
            </a:pPr>
            <a:r>
              <a:rPr lang="en-US" sz="3200" b="1" i="1" kern="0" dirty="0">
                <a:solidFill>
                  <a:sysClr val="windowText" lastClr="000000"/>
                </a:solidFill>
              </a:rPr>
              <a:t>Prioritize </a:t>
            </a:r>
            <a:r>
              <a:rPr lang="en-US" sz="3200" b="1" i="1" kern="0" dirty="0">
                <a:solidFill>
                  <a:srgbClr val="1B587C"/>
                </a:solidFill>
              </a:rPr>
              <a:t>non-intensive</a:t>
            </a:r>
            <a:r>
              <a:rPr lang="en-US" sz="3200" b="1" i="1" kern="0" dirty="0">
                <a:solidFill>
                  <a:sysClr val="windowText" lastClr="000000"/>
                </a:solidFill>
              </a:rPr>
              <a:t> cluster</a:t>
            </a:r>
          </a:p>
          <a:p>
            <a:endParaRPr lang="en-US" sz="2400" dirty="0"/>
          </a:p>
          <a:p>
            <a:endParaRPr lang="en-US" sz="2400" dirty="0"/>
          </a:p>
          <a:p>
            <a:pPr lvl="1"/>
            <a:endParaRPr lang="en-US" sz="2000" dirty="0"/>
          </a:p>
          <a:p>
            <a:r>
              <a:rPr lang="en-US" sz="3000" b="1" dirty="0"/>
              <a:t>Increases system throughput</a:t>
            </a:r>
          </a:p>
          <a:p>
            <a:pPr lvl="1"/>
            <a:r>
              <a:rPr lang="en-US" dirty="0" smtClean="0">
                <a:solidFill>
                  <a:schemeClr val="tx2"/>
                </a:solidFill>
              </a:rPr>
              <a:t>Non-intensive</a:t>
            </a:r>
            <a:r>
              <a:rPr lang="en-US" dirty="0" smtClean="0"/>
              <a:t> threads have greater potential for making progress</a:t>
            </a:r>
          </a:p>
          <a:p>
            <a:endParaRPr lang="en-US" sz="800" dirty="0"/>
          </a:p>
          <a:p>
            <a:r>
              <a:rPr lang="en-US" sz="3000" b="1" dirty="0"/>
              <a:t>Does not degrade fairness</a:t>
            </a:r>
          </a:p>
          <a:p>
            <a:pPr lvl="1"/>
            <a:r>
              <a:rPr lang="en-US" dirty="0" smtClean="0">
                <a:solidFill>
                  <a:schemeClr val="tx2"/>
                </a:solidFill>
              </a:rPr>
              <a:t>Non-intensive</a:t>
            </a:r>
            <a:r>
              <a:rPr lang="en-US" dirty="0" smtClean="0"/>
              <a:t> threads are “light”</a:t>
            </a:r>
          </a:p>
          <a:p>
            <a:pPr lvl="1"/>
            <a:r>
              <a:rPr lang="en-US" dirty="0" smtClean="0"/>
              <a:t>Rarely interfere with </a:t>
            </a:r>
            <a:r>
              <a:rPr lang="en-US" dirty="0" smtClean="0">
                <a:solidFill>
                  <a:schemeClr val="accent2"/>
                </a:solidFill>
              </a:rPr>
              <a:t>intensive</a:t>
            </a:r>
            <a:r>
              <a:rPr lang="en-US" dirty="0" smtClean="0"/>
              <a:t> threads</a:t>
            </a:r>
            <a:endParaRPr lang="en-US" dirty="0"/>
          </a:p>
        </p:txBody>
      </p:sp>
      <p:sp>
        <p:nvSpPr>
          <p:cNvPr id="2" name="Title 1"/>
          <p:cNvSpPr>
            <a:spLocks noGrp="1"/>
          </p:cNvSpPr>
          <p:nvPr>
            <p:ph type="title"/>
          </p:nvPr>
        </p:nvSpPr>
        <p:spPr/>
        <p:txBody>
          <a:bodyPr/>
          <a:lstStyle/>
          <a:p>
            <a:r>
              <a:rPr lang="en-US" dirty="0" smtClean="0"/>
              <a:t>Prioritization Between Clusters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75</a:t>
            </a:fld>
            <a:endParaRPr lang="en-US" dirty="0">
              <a:solidFill>
                <a:prstClr val="black">
                  <a:tint val="75000"/>
                </a:prstClr>
              </a:solidFill>
              <a:latin typeface="Calibri"/>
            </a:endParaRPr>
          </a:p>
        </p:txBody>
      </p:sp>
      <p:grpSp>
        <p:nvGrpSpPr>
          <p:cNvPr id="6" name="Group 195"/>
          <p:cNvGrpSpPr/>
          <p:nvPr/>
        </p:nvGrpSpPr>
        <p:grpSpPr>
          <a:xfrm>
            <a:off x="2667000" y="1905207"/>
            <a:ext cx="914400" cy="685403"/>
            <a:chOff x="7239916" y="4952206"/>
            <a:chExt cx="1828678" cy="1600200"/>
          </a:xfrm>
        </p:grpSpPr>
        <p:sp>
          <p:nvSpPr>
            <p:cNvPr id="7" name="Rectangle 6"/>
            <p:cNvSpPr/>
            <p:nvPr/>
          </p:nvSpPr>
          <p:spPr>
            <a:xfrm>
              <a:off x="7239916" y="4952206"/>
              <a:ext cx="1828678" cy="1600200"/>
            </a:xfrm>
            <a:prstGeom prst="rect">
              <a:avLst/>
            </a:prstGeom>
            <a:noFill/>
            <a:ln w="38100" cap="flat" cmpd="sng" algn="ctr">
              <a:solidFill>
                <a:srgbClr val="4F81BD">
                  <a:shade val="50000"/>
                </a:srgbClr>
              </a:solidFill>
              <a:prstDash val="solid"/>
            </a:ln>
            <a:effectLst/>
          </p:spPr>
          <p:txBody>
            <a:bodyPr rtlCol="0" anchor="ctr"/>
            <a:lstStyle/>
            <a:p>
              <a:pPr algn="ctr">
                <a:defRPr/>
              </a:pPr>
              <a:endParaRPr lang="en-US" kern="0" dirty="0">
                <a:solidFill>
                  <a:sysClr val="window" lastClr="FFFFFF"/>
                </a:solidFill>
                <a:latin typeface="Calibri"/>
              </a:endParaRPr>
            </a:p>
          </p:txBody>
        </p:sp>
        <p:sp>
          <p:nvSpPr>
            <p:cNvPr id="8" name="Rounded Rectangle 7"/>
            <p:cNvSpPr/>
            <p:nvPr/>
          </p:nvSpPr>
          <p:spPr>
            <a:xfrm>
              <a:off x="7469130" y="5271913"/>
              <a:ext cx="380877" cy="15985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700" kern="0" dirty="0">
                <a:solidFill>
                  <a:sysClr val="window" lastClr="FFFFFF"/>
                </a:solidFill>
                <a:latin typeface="Calibri"/>
              </a:endParaRPr>
            </a:p>
          </p:txBody>
        </p:sp>
        <p:sp>
          <p:nvSpPr>
            <p:cNvPr id="9" name="Rounded Rectangle 8"/>
            <p:cNvSpPr/>
            <p:nvPr/>
          </p:nvSpPr>
          <p:spPr>
            <a:xfrm>
              <a:off x="7544963" y="5911327"/>
              <a:ext cx="457567" cy="15985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700" kern="0" dirty="0">
                <a:solidFill>
                  <a:sysClr val="window" lastClr="FFFFFF"/>
                </a:solidFill>
                <a:latin typeface="Calibri"/>
              </a:endParaRPr>
            </a:p>
          </p:txBody>
        </p:sp>
        <p:sp>
          <p:nvSpPr>
            <p:cNvPr id="10" name="Rounded Rectangle 9"/>
            <p:cNvSpPr/>
            <p:nvPr/>
          </p:nvSpPr>
          <p:spPr>
            <a:xfrm>
              <a:off x="8154255" y="5307547"/>
              <a:ext cx="610887" cy="33718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700" kern="0" dirty="0">
                <a:solidFill>
                  <a:sysClr val="window" lastClr="FFFFFF"/>
                </a:solidFill>
                <a:latin typeface="Calibri"/>
              </a:endParaRPr>
            </a:p>
          </p:txBody>
        </p:sp>
        <p:sp>
          <p:nvSpPr>
            <p:cNvPr id="11" name="Rounded Rectangle 10"/>
            <p:cNvSpPr/>
            <p:nvPr/>
          </p:nvSpPr>
          <p:spPr>
            <a:xfrm>
              <a:off x="8307574" y="6071180"/>
              <a:ext cx="305045" cy="15985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700" kern="0" dirty="0">
                <a:solidFill>
                  <a:sysClr val="window" lastClr="FFFFFF"/>
                </a:solidFill>
                <a:latin typeface="Calibri"/>
              </a:endParaRPr>
            </a:p>
          </p:txBody>
        </p:sp>
      </p:grpSp>
      <p:grpSp>
        <p:nvGrpSpPr>
          <p:cNvPr id="12" name="Group 58"/>
          <p:cNvGrpSpPr/>
          <p:nvPr/>
        </p:nvGrpSpPr>
        <p:grpSpPr>
          <a:xfrm>
            <a:off x="5029200" y="1752600"/>
            <a:ext cx="1600200" cy="990600"/>
            <a:chOff x="7506334" y="1600200"/>
            <a:chExt cx="1256666" cy="762794"/>
          </a:xfrm>
        </p:grpSpPr>
        <p:sp>
          <p:nvSpPr>
            <p:cNvPr id="13" name="Rectangle 12"/>
            <p:cNvSpPr/>
            <p:nvPr/>
          </p:nvSpPr>
          <p:spPr>
            <a:xfrm>
              <a:off x="7506334" y="1600200"/>
              <a:ext cx="1256666" cy="762794"/>
            </a:xfrm>
            <a:prstGeom prst="rect">
              <a:avLst/>
            </a:prstGeom>
            <a:noFill/>
            <a:ln w="38100" cap="flat" cmpd="sng" algn="ctr">
              <a:solidFill>
                <a:srgbClr val="9F2936"/>
              </a:solidFill>
              <a:prstDash val="solid"/>
            </a:ln>
            <a:effectLst/>
          </p:spPr>
          <p:txBody>
            <a:bodyPr rtlCol="0" anchor="ctr"/>
            <a:lstStyle/>
            <a:p>
              <a:pPr algn="ctr">
                <a:defRPr/>
              </a:pPr>
              <a:endParaRPr lang="en-US" kern="0" dirty="0">
                <a:solidFill>
                  <a:sysClr val="window" lastClr="FFFFFF"/>
                </a:solidFill>
                <a:latin typeface="Calibri"/>
              </a:endParaRPr>
            </a:p>
          </p:txBody>
        </p:sp>
        <p:sp>
          <p:nvSpPr>
            <p:cNvPr id="14" name="Rounded Rectangle 13"/>
            <p:cNvSpPr/>
            <p:nvPr/>
          </p:nvSpPr>
          <p:spPr>
            <a:xfrm>
              <a:off x="7603001" y="1707482"/>
              <a:ext cx="395111" cy="239486"/>
            </a:xfrm>
            <a:prstGeom prst="roundRect">
              <a:avLst/>
            </a:prstGeom>
            <a:solidFill>
              <a:srgbClr val="C0504D">
                <a:lumMod val="75000"/>
              </a:srgbClr>
            </a:solidFill>
            <a:ln w="25400" cap="flat" cmpd="sng" algn="ctr">
              <a:solidFill>
                <a:srgbClr val="C0504D">
                  <a:lumMod val="75000"/>
                </a:srgbClr>
              </a:solidFill>
              <a:prstDash val="solid"/>
            </a:ln>
            <a:effectLst/>
          </p:spPr>
          <p:txBody>
            <a:bodyPr lIns="0" rIns="0" rtlCol="0" anchor="ctr"/>
            <a:lstStyle/>
            <a:p>
              <a:pPr algn="ctr">
                <a:defRPr/>
              </a:pPr>
              <a:endParaRPr lang="en-US" sz="1000" kern="0" dirty="0">
                <a:solidFill>
                  <a:sysClr val="window" lastClr="FFFFFF"/>
                </a:solidFill>
                <a:latin typeface="Calibri"/>
              </a:endParaRPr>
            </a:p>
          </p:txBody>
        </p:sp>
        <p:sp>
          <p:nvSpPr>
            <p:cNvPr id="15" name="Rounded Rectangle 14"/>
            <p:cNvSpPr/>
            <p:nvPr/>
          </p:nvSpPr>
          <p:spPr>
            <a:xfrm>
              <a:off x="7658734" y="2055777"/>
              <a:ext cx="394372" cy="197275"/>
            </a:xfrm>
            <a:prstGeom prst="roundRect">
              <a:avLst/>
            </a:prstGeom>
            <a:solidFill>
              <a:srgbClr val="C0504D">
                <a:lumMod val="75000"/>
              </a:srgbClr>
            </a:solidFill>
            <a:ln w="25400" cap="flat" cmpd="sng" algn="ctr">
              <a:solidFill>
                <a:srgbClr val="C0504D">
                  <a:lumMod val="75000"/>
                </a:srgbClr>
              </a:solidFill>
              <a:prstDash val="solid"/>
            </a:ln>
            <a:effectLst/>
          </p:spPr>
          <p:txBody>
            <a:bodyPr lIns="0" rIns="0" rtlCol="0" anchor="ctr"/>
            <a:lstStyle/>
            <a:p>
              <a:pPr algn="ctr">
                <a:defRPr/>
              </a:pPr>
              <a:endParaRPr lang="en-US" sz="1200" kern="0" dirty="0">
                <a:solidFill>
                  <a:sysClr val="window" lastClr="FFFFFF"/>
                </a:solidFill>
                <a:latin typeface="Calibri"/>
              </a:endParaRPr>
            </a:p>
          </p:txBody>
        </p:sp>
        <p:sp>
          <p:nvSpPr>
            <p:cNvPr id="16" name="Rounded Rectangle 15"/>
            <p:cNvSpPr/>
            <p:nvPr/>
          </p:nvSpPr>
          <p:spPr>
            <a:xfrm>
              <a:off x="8162461" y="1785209"/>
              <a:ext cx="503873" cy="379376"/>
            </a:xfrm>
            <a:prstGeom prst="roundRect">
              <a:avLst/>
            </a:prstGeom>
            <a:solidFill>
              <a:srgbClr val="C0504D">
                <a:lumMod val="75000"/>
              </a:srgbClr>
            </a:solidFill>
            <a:ln w="25400" cap="flat" cmpd="sng" algn="ctr">
              <a:solidFill>
                <a:srgbClr val="C0504D">
                  <a:lumMod val="75000"/>
                </a:srgbClr>
              </a:solidFill>
              <a:prstDash val="solid"/>
            </a:ln>
            <a:effectLst/>
          </p:spPr>
          <p:txBody>
            <a:bodyPr lIns="0" rIns="0" rtlCol="0" anchor="ctr"/>
            <a:lstStyle/>
            <a:p>
              <a:pPr algn="ctr">
                <a:defRPr/>
              </a:pPr>
              <a:endParaRPr lang="en-US" sz="1200" kern="0" dirty="0">
                <a:solidFill>
                  <a:sysClr val="window" lastClr="FFFFFF"/>
                </a:solidFill>
                <a:latin typeface="Calibri"/>
              </a:endParaRPr>
            </a:p>
          </p:txBody>
        </p:sp>
      </p:grpSp>
      <p:sp>
        <p:nvSpPr>
          <p:cNvPr id="17" name="TextBox 16"/>
          <p:cNvSpPr txBox="1"/>
          <p:nvPr/>
        </p:nvSpPr>
        <p:spPr>
          <a:xfrm>
            <a:off x="3944400" y="1857376"/>
            <a:ext cx="685800" cy="847588"/>
          </a:xfrm>
          <a:prstGeom prst="rect">
            <a:avLst/>
          </a:prstGeom>
          <a:noFill/>
        </p:spPr>
        <p:txBody>
          <a:bodyPr wrap="square" lIns="0" tIns="0" rIns="0" bIns="0" rtlCol="0">
            <a:spAutoFit/>
          </a:bodyPr>
          <a:lstStyle/>
          <a:p>
            <a:pPr algn="ctr">
              <a:lnSpc>
                <a:spcPct val="80000"/>
              </a:lnSpc>
              <a:defRPr/>
            </a:pPr>
            <a:r>
              <a:rPr lang="en-US" sz="6600" b="1" kern="0" dirty="0">
                <a:solidFill>
                  <a:srgbClr val="FF0000"/>
                </a:solidFill>
                <a:latin typeface="Calibri"/>
              </a:rPr>
              <a:t>&gt;</a:t>
            </a:r>
          </a:p>
        </p:txBody>
      </p:sp>
      <p:sp>
        <p:nvSpPr>
          <p:cNvPr id="18" name="Rectangle 17"/>
          <p:cNvSpPr/>
          <p:nvPr/>
        </p:nvSpPr>
        <p:spPr>
          <a:xfrm>
            <a:off x="3610432" y="2438408"/>
            <a:ext cx="1338588" cy="453007"/>
          </a:xfrm>
          <a:prstGeom prst="rect">
            <a:avLst/>
          </a:prstGeom>
        </p:spPr>
        <p:txBody>
          <a:bodyPr wrap="none" lIns="91402" tIns="45702" rIns="91402" bIns="45702">
            <a:spAutoFit/>
          </a:bodyPr>
          <a:lstStyle/>
          <a:p>
            <a:pPr algn="ctr">
              <a:lnSpc>
                <a:spcPct val="80000"/>
              </a:lnSpc>
              <a:defRPr/>
            </a:pPr>
            <a:r>
              <a:rPr lang="en-US" sz="2800" i="1" kern="0" dirty="0">
                <a:solidFill>
                  <a:srgbClr val="FF0000"/>
                </a:solidFill>
                <a:latin typeface="Calibri"/>
              </a:rPr>
              <a:t>priority</a:t>
            </a:r>
          </a:p>
        </p:txBody>
      </p:sp>
    </p:spTree>
    <p:extLst>
      <p:ext uri="{BB962C8B-B14F-4D97-AF65-F5344CB8AC3E}">
        <p14:creationId xmlns:p14="http://schemas.microsoft.com/office/powerpoint/2010/main" val="2055535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marL="0" indent="0">
              <a:buNone/>
            </a:pPr>
            <a:r>
              <a:rPr lang="en-US" b="1" i="1" kern="0" dirty="0" smtClean="0"/>
              <a:t>Prioritize threads according to MPKI</a:t>
            </a:r>
            <a:endParaRPr lang="en-US" b="1" i="1" kern="0" dirty="0" smtClean="0">
              <a:solidFill>
                <a:sysClr val="windowText" lastClr="000000"/>
              </a:solidFill>
            </a:endParaRPr>
          </a:p>
          <a:p>
            <a:pPr lvl="0">
              <a:buFont typeface="+mj-lt"/>
              <a:buAutoNum type="arabicPeriod"/>
            </a:pPr>
            <a:endParaRPr lang="en-US" sz="2400" b="1" u="sng" kern="0" dirty="0">
              <a:solidFill>
                <a:sysClr val="windowText" lastClr="000000"/>
              </a:solidFill>
            </a:endParaRPr>
          </a:p>
          <a:p>
            <a:pPr lvl="0">
              <a:buFont typeface="+mj-lt"/>
              <a:buAutoNum type="arabicPeriod"/>
            </a:pPr>
            <a:endParaRPr lang="en-US" sz="2400" b="1" u="sng" kern="0" dirty="0">
              <a:solidFill>
                <a:sysClr val="windowText" lastClr="000000"/>
              </a:solidFill>
            </a:endParaRPr>
          </a:p>
          <a:p>
            <a:pPr lvl="0">
              <a:buFont typeface="+mj-lt"/>
              <a:buAutoNum type="arabicPeriod"/>
            </a:pPr>
            <a:endParaRPr lang="en-US" sz="2400" b="1" u="sng" kern="0" dirty="0">
              <a:solidFill>
                <a:sysClr val="windowText" lastClr="000000"/>
              </a:solidFill>
            </a:endParaRPr>
          </a:p>
          <a:p>
            <a:pPr lvl="0">
              <a:buFont typeface="+mj-lt"/>
              <a:buAutoNum type="arabicPeriod"/>
            </a:pPr>
            <a:endParaRPr lang="en-US" sz="2400" b="1" u="sng" kern="0" dirty="0">
              <a:solidFill>
                <a:sysClr val="windowText" lastClr="000000"/>
              </a:solidFill>
            </a:endParaRPr>
          </a:p>
          <a:p>
            <a:endParaRPr lang="en-US" sz="2400" b="1" kern="0" dirty="0">
              <a:solidFill>
                <a:sysClr val="windowText" lastClr="000000"/>
              </a:solidFill>
            </a:endParaRPr>
          </a:p>
          <a:p>
            <a:endParaRPr lang="en-US" sz="1600" b="1" kern="0" dirty="0">
              <a:solidFill>
                <a:sysClr val="windowText" lastClr="000000"/>
              </a:solidFill>
            </a:endParaRPr>
          </a:p>
          <a:p>
            <a:endParaRPr lang="en-US" sz="1400" b="1" kern="0" dirty="0">
              <a:solidFill>
                <a:sysClr val="windowText" lastClr="000000"/>
              </a:solidFill>
            </a:endParaRPr>
          </a:p>
          <a:p>
            <a:r>
              <a:rPr lang="en-US" sz="3000" b="1" kern="0" dirty="0">
                <a:solidFill>
                  <a:sysClr val="windowText" lastClr="000000"/>
                </a:solidFill>
              </a:rPr>
              <a:t>Increases system throughput</a:t>
            </a:r>
          </a:p>
          <a:p>
            <a:pPr lvl="1"/>
            <a:r>
              <a:rPr lang="en-US" kern="0" dirty="0" smtClean="0">
                <a:solidFill>
                  <a:sysClr val="windowText" lastClr="000000"/>
                </a:solidFill>
              </a:rPr>
              <a:t>Least intensive thread has the greatest potential for making progress in the processor</a:t>
            </a:r>
          </a:p>
          <a:p>
            <a:pPr lvl="1"/>
            <a:endParaRPr lang="en-US" sz="2400" kern="0" dirty="0">
              <a:solidFill>
                <a:sysClr val="windowText" lastClr="000000"/>
              </a:solidFill>
            </a:endParaRPr>
          </a:p>
        </p:txBody>
      </p:sp>
      <p:sp>
        <p:nvSpPr>
          <p:cNvPr id="2" name="Title 1"/>
          <p:cNvSpPr>
            <a:spLocks noGrp="1"/>
          </p:cNvSpPr>
          <p:nvPr>
            <p:ph type="title"/>
          </p:nvPr>
        </p:nvSpPr>
        <p:spPr/>
        <p:txBody>
          <a:bodyPr/>
          <a:lstStyle/>
          <a:p>
            <a:r>
              <a:rPr lang="en-US" dirty="0" smtClean="0"/>
              <a:t>Non-Intensive Cluster</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76</a:t>
            </a:fld>
            <a:endParaRPr lang="en-US" dirty="0">
              <a:solidFill>
                <a:prstClr val="black">
                  <a:tint val="75000"/>
                </a:prstClr>
              </a:solidFill>
              <a:latin typeface="Calibri"/>
            </a:endParaRPr>
          </a:p>
        </p:txBody>
      </p:sp>
      <p:sp>
        <p:nvSpPr>
          <p:cNvPr id="13" name="Rounded Rectangle 12"/>
          <p:cNvSpPr/>
          <p:nvPr/>
        </p:nvSpPr>
        <p:spPr>
          <a:xfrm>
            <a:off x="3491868" y="2598444"/>
            <a:ext cx="470972" cy="9961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r>
              <a:rPr lang="en-US" sz="1000" kern="0" dirty="0">
                <a:solidFill>
                  <a:sysClr val="window" lastClr="FFFFFF"/>
                </a:solidFill>
                <a:latin typeface="Calibri"/>
              </a:rPr>
              <a:t>thread</a:t>
            </a:r>
          </a:p>
        </p:txBody>
      </p:sp>
      <p:sp>
        <p:nvSpPr>
          <p:cNvPr id="14" name="Rounded Rectangle 13"/>
          <p:cNvSpPr/>
          <p:nvPr/>
        </p:nvSpPr>
        <p:spPr>
          <a:xfrm>
            <a:off x="3444296" y="2869937"/>
            <a:ext cx="566116" cy="16299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r>
              <a:rPr lang="en-US" sz="1400" kern="0" dirty="0">
                <a:solidFill>
                  <a:sysClr val="window" lastClr="FFFFFF"/>
                </a:solidFill>
                <a:latin typeface="Calibri"/>
              </a:rPr>
              <a:t>thread</a:t>
            </a:r>
          </a:p>
        </p:txBody>
      </p:sp>
      <p:sp>
        <p:nvSpPr>
          <p:cNvPr id="15" name="Rounded Rectangle 14"/>
          <p:cNvSpPr/>
          <p:nvPr/>
        </p:nvSpPr>
        <p:spPr>
          <a:xfrm>
            <a:off x="3366990" y="3204818"/>
            <a:ext cx="720728" cy="226634"/>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r>
              <a:rPr lang="en-US" sz="1700" kern="0" dirty="0">
                <a:solidFill>
                  <a:sysClr val="window" lastClr="FFFFFF"/>
                </a:solidFill>
                <a:latin typeface="Calibri"/>
              </a:rPr>
              <a:t>thread</a:t>
            </a:r>
          </a:p>
        </p:txBody>
      </p:sp>
      <p:sp>
        <p:nvSpPr>
          <p:cNvPr id="16" name="Rounded Rectangle 15"/>
          <p:cNvSpPr/>
          <p:nvPr/>
        </p:nvSpPr>
        <p:spPr>
          <a:xfrm>
            <a:off x="3276600" y="3603334"/>
            <a:ext cx="901506" cy="29051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02" rIns="0" bIns="45702" rtlCol="0" anchor="ctr"/>
          <a:lstStyle/>
          <a:p>
            <a:pPr algn="ctr">
              <a:defRPr/>
            </a:pPr>
            <a:r>
              <a:rPr lang="en-US" sz="2100" kern="0" dirty="0">
                <a:solidFill>
                  <a:sysClr val="window" lastClr="FFFFFF"/>
                </a:solidFill>
                <a:latin typeface="Calibri"/>
              </a:rPr>
              <a:t>thread</a:t>
            </a:r>
          </a:p>
        </p:txBody>
      </p:sp>
      <p:cxnSp>
        <p:nvCxnSpPr>
          <p:cNvPr id="17" name="Straight Arrow Connector 16"/>
          <p:cNvCxnSpPr/>
          <p:nvPr/>
        </p:nvCxnSpPr>
        <p:spPr>
          <a:xfrm rot="5400000" flipH="1" flipV="1">
            <a:off x="1905008" y="3124202"/>
            <a:ext cx="2285205" cy="793"/>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2441" y="1981206"/>
            <a:ext cx="1154763" cy="693217"/>
          </a:xfrm>
          <a:prstGeom prst="rect">
            <a:avLst/>
          </a:prstGeom>
          <a:noFill/>
        </p:spPr>
        <p:txBody>
          <a:bodyPr wrap="square" lIns="0" tIns="45702" rIns="0" bIns="45702" rtlCol="0">
            <a:spAutoFit/>
          </a:bodyPr>
          <a:lstStyle/>
          <a:p>
            <a:pPr algn="ctr">
              <a:lnSpc>
                <a:spcPct val="80000"/>
              </a:lnSpc>
            </a:pPr>
            <a:r>
              <a:rPr lang="en-US" sz="2400" i="1" dirty="0">
                <a:solidFill>
                  <a:prstClr val="black"/>
                </a:solidFill>
                <a:latin typeface="Calibri"/>
              </a:rPr>
              <a:t>higher</a:t>
            </a:r>
          </a:p>
          <a:p>
            <a:pPr algn="ctr">
              <a:lnSpc>
                <a:spcPct val="80000"/>
              </a:lnSpc>
            </a:pPr>
            <a:r>
              <a:rPr lang="en-US" sz="2400" i="1" dirty="0">
                <a:solidFill>
                  <a:prstClr val="black"/>
                </a:solidFill>
                <a:latin typeface="Calibri"/>
              </a:rPr>
              <a:t>priority</a:t>
            </a:r>
          </a:p>
        </p:txBody>
      </p:sp>
      <p:sp>
        <p:nvSpPr>
          <p:cNvPr id="23" name="Rectangle 22"/>
          <p:cNvSpPr/>
          <p:nvPr/>
        </p:nvSpPr>
        <p:spPr>
          <a:xfrm>
            <a:off x="4482907" y="2282313"/>
            <a:ext cx="1814730" cy="360676"/>
          </a:xfrm>
          <a:prstGeom prst="rect">
            <a:avLst/>
          </a:prstGeom>
        </p:spPr>
        <p:txBody>
          <a:bodyPr wrap="square" lIns="0" tIns="0" rIns="0" bIns="0" anchor="ctr" anchorCtr="0">
            <a:spAutoFit/>
          </a:bodyPr>
          <a:lstStyle/>
          <a:p>
            <a:pPr>
              <a:lnSpc>
                <a:spcPct val="80000"/>
              </a:lnSpc>
              <a:defRPr/>
            </a:pPr>
            <a:r>
              <a:rPr lang="en-US" sz="2800" i="1" kern="0" dirty="0">
                <a:solidFill>
                  <a:srgbClr val="FF0000"/>
                </a:solidFill>
                <a:latin typeface="Calibri"/>
              </a:rPr>
              <a:t>lowest MPKI</a:t>
            </a:r>
          </a:p>
        </p:txBody>
      </p:sp>
      <p:sp>
        <p:nvSpPr>
          <p:cNvPr id="24" name="Rectangle 23"/>
          <p:cNvSpPr/>
          <p:nvPr/>
        </p:nvSpPr>
        <p:spPr>
          <a:xfrm>
            <a:off x="4482913" y="3778240"/>
            <a:ext cx="2146495" cy="360676"/>
          </a:xfrm>
          <a:prstGeom prst="rect">
            <a:avLst/>
          </a:prstGeom>
        </p:spPr>
        <p:txBody>
          <a:bodyPr wrap="square" lIns="0" tIns="0" rIns="0" bIns="0" anchor="ctr" anchorCtr="0">
            <a:spAutoFit/>
          </a:bodyPr>
          <a:lstStyle/>
          <a:p>
            <a:pPr>
              <a:lnSpc>
                <a:spcPct val="80000"/>
              </a:lnSpc>
              <a:defRPr/>
            </a:pPr>
            <a:r>
              <a:rPr lang="en-US" sz="2800" i="1" kern="0" dirty="0">
                <a:solidFill>
                  <a:srgbClr val="FF0000"/>
                </a:solidFill>
                <a:latin typeface="Calibri"/>
              </a:rPr>
              <a:t>highest MPKI</a:t>
            </a:r>
          </a:p>
        </p:txBody>
      </p:sp>
      <p:cxnSp>
        <p:nvCxnSpPr>
          <p:cNvPr id="27" name="Curved Connector 26"/>
          <p:cNvCxnSpPr>
            <a:stCxn id="13" idx="3"/>
            <a:endCxn id="23" idx="1"/>
          </p:cNvCxnSpPr>
          <p:nvPr/>
        </p:nvCxnSpPr>
        <p:spPr>
          <a:xfrm flipV="1">
            <a:off x="3962839" y="2462651"/>
            <a:ext cx="520068" cy="185598"/>
          </a:xfrm>
          <a:prstGeom prst="curvedConnector3">
            <a:avLst>
              <a:gd name="adj1" fmla="val 50000"/>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16" idx="3"/>
            <a:endCxn id="24" idx="1"/>
          </p:cNvCxnSpPr>
          <p:nvPr/>
        </p:nvCxnSpPr>
        <p:spPr>
          <a:xfrm>
            <a:off x="4178106" y="3748589"/>
            <a:ext cx="304800" cy="209988"/>
          </a:xfrm>
          <a:prstGeom prst="curvedConnector3">
            <a:avLst>
              <a:gd name="adj1" fmla="val 50000"/>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42280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029200"/>
          </a:xfrm>
        </p:spPr>
        <p:txBody>
          <a:bodyPr>
            <a:noAutofit/>
          </a:bodyPr>
          <a:lstStyle/>
          <a:p>
            <a:pPr lvl="0">
              <a:buNone/>
            </a:pPr>
            <a:r>
              <a:rPr lang="en-US" b="1" i="1" kern="0" dirty="0" smtClean="0"/>
              <a:t>Periodically shuffle the priority of threads</a:t>
            </a:r>
          </a:p>
          <a:p>
            <a:pPr lvl="0">
              <a:buNone/>
            </a:pPr>
            <a:endParaRPr lang="en-US" sz="2400" b="1" i="1" kern="0" dirty="0"/>
          </a:p>
          <a:p>
            <a:endParaRPr lang="en-US" sz="2400" b="1" i="1" kern="0" dirty="0"/>
          </a:p>
          <a:p>
            <a:endParaRPr lang="en-US" sz="2400" b="1" i="1" kern="0" dirty="0"/>
          </a:p>
          <a:p>
            <a:endParaRPr lang="en-US" sz="2400" b="1" i="1" kern="0" dirty="0"/>
          </a:p>
          <a:p>
            <a:endParaRPr lang="en-US" sz="2400" b="1" kern="0" dirty="0"/>
          </a:p>
          <a:p>
            <a:endParaRPr lang="en-US" sz="2400" b="1" kern="0" dirty="0"/>
          </a:p>
          <a:p>
            <a:endParaRPr lang="en-US" sz="2400" b="1" kern="0" dirty="0"/>
          </a:p>
          <a:p>
            <a:pPr>
              <a:lnSpc>
                <a:spcPct val="80000"/>
              </a:lnSpc>
            </a:pPr>
            <a:r>
              <a:rPr lang="en-US" kern="0" dirty="0" smtClean="0"/>
              <a:t>Is treating all threads equally good enough?</a:t>
            </a:r>
          </a:p>
          <a:p>
            <a:pPr>
              <a:lnSpc>
                <a:spcPct val="80000"/>
              </a:lnSpc>
            </a:pPr>
            <a:r>
              <a:rPr lang="en-US" b="1" i="1" kern="0" dirty="0" smtClean="0">
                <a:solidFill>
                  <a:srgbClr val="FF0000"/>
                </a:solidFill>
              </a:rPr>
              <a:t>BUT: </a:t>
            </a:r>
            <a:r>
              <a:rPr lang="en-US" i="1" kern="0" dirty="0" smtClean="0">
                <a:solidFill>
                  <a:srgbClr val="FF0000"/>
                </a:solidFill>
              </a:rPr>
              <a:t>Equal turns </a:t>
            </a:r>
            <a:r>
              <a:rPr lang="en-US" sz="4400" kern="0" dirty="0">
                <a:solidFill>
                  <a:srgbClr val="FF0000"/>
                </a:solidFill>
              </a:rPr>
              <a:t>≠</a:t>
            </a:r>
            <a:r>
              <a:rPr lang="en-US" i="1" kern="0" dirty="0" smtClean="0">
                <a:solidFill>
                  <a:srgbClr val="FF0000"/>
                </a:solidFill>
              </a:rPr>
              <a:t> Same slowdown</a:t>
            </a:r>
            <a:endParaRPr lang="en-US" sz="2800" b="1" kern="0" dirty="0"/>
          </a:p>
        </p:txBody>
      </p:sp>
      <p:sp>
        <p:nvSpPr>
          <p:cNvPr id="2" name="Title 1"/>
          <p:cNvSpPr>
            <a:spLocks noGrp="1"/>
          </p:cNvSpPr>
          <p:nvPr>
            <p:ph type="title"/>
          </p:nvPr>
        </p:nvSpPr>
        <p:spPr/>
        <p:txBody>
          <a:bodyPr/>
          <a:lstStyle/>
          <a:p>
            <a:r>
              <a:rPr lang="en-US" dirty="0" smtClean="0"/>
              <a:t>Intensive Cluster</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77</a:t>
            </a:fld>
            <a:endParaRPr lang="en-US" dirty="0">
              <a:solidFill>
                <a:prstClr val="black">
                  <a:tint val="75000"/>
                </a:prstClr>
              </a:solidFill>
              <a:latin typeface="Calibri"/>
            </a:endParaRPr>
          </a:p>
        </p:txBody>
      </p:sp>
      <p:sp>
        <p:nvSpPr>
          <p:cNvPr id="13" name="Rounded Rectangle 12"/>
          <p:cNvSpPr/>
          <p:nvPr/>
        </p:nvSpPr>
        <p:spPr>
          <a:xfrm>
            <a:off x="2845231" y="2305936"/>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sp>
        <p:nvSpPr>
          <p:cNvPr id="22" name="Rounded Rectangle 21"/>
          <p:cNvSpPr/>
          <p:nvPr/>
        </p:nvSpPr>
        <p:spPr>
          <a:xfrm>
            <a:off x="2845231" y="3057562"/>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sp>
        <p:nvSpPr>
          <p:cNvPr id="23" name="Rounded Rectangle 22"/>
          <p:cNvSpPr/>
          <p:nvPr/>
        </p:nvSpPr>
        <p:spPr>
          <a:xfrm>
            <a:off x="2845231" y="3809187"/>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sp>
        <p:nvSpPr>
          <p:cNvPr id="29" name="TextBox 28"/>
          <p:cNvSpPr txBox="1"/>
          <p:nvPr/>
        </p:nvSpPr>
        <p:spPr>
          <a:xfrm>
            <a:off x="4572000" y="3119736"/>
            <a:ext cx="3505200" cy="523220"/>
          </a:xfrm>
          <a:prstGeom prst="rect">
            <a:avLst/>
          </a:prstGeom>
          <a:noFill/>
        </p:spPr>
        <p:txBody>
          <a:bodyPr wrap="square" lIns="91402" tIns="45702" rIns="91402" bIns="45702" rtlCol="0">
            <a:spAutoFit/>
          </a:bodyPr>
          <a:lstStyle/>
          <a:p>
            <a:pPr marL="0" lvl="1"/>
            <a:r>
              <a:rPr lang="en-US" sz="2800" b="1" i="1" kern="0" dirty="0">
                <a:solidFill>
                  <a:prstClr val="black"/>
                </a:solidFill>
                <a:latin typeface="Calibri"/>
              </a:rPr>
              <a:t>Increases fairness</a:t>
            </a:r>
          </a:p>
        </p:txBody>
      </p:sp>
      <p:sp>
        <p:nvSpPr>
          <p:cNvPr id="34" name="TextBox 33"/>
          <p:cNvSpPr txBox="1"/>
          <p:nvPr/>
        </p:nvSpPr>
        <p:spPr>
          <a:xfrm>
            <a:off x="4038600" y="1828801"/>
            <a:ext cx="2438400" cy="461665"/>
          </a:xfrm>
          <a:prstGeom prst="rect">
            <a:avLst/>
          </a:prstGeom>
          <a:noFill/>
        </p:spPr>
        <p:txBody>
          <a:bodyPr wrap="square" lIns="91402" tIns="45702" rIns="91402" bIns="45702" rtlCol="0">
            <a:spAutoFit/>
          </a:bodyPr>
          <a:lstStyle/>
          <a:p>
            <a:pPr marL="0" lvl="1"/>
            <a:r>
              <a:rPr lang="en-US" sz="2400" b="1" i="1" kern="0" dirty="0">
                <a:solidFill>
                  <a:srgbClr val="9BBB59">
                    <a:lumMod val="75000"/>
                  </a:srgbClr>
                </a:solidFill>
                <a:latin typeface="Calibri"/>
              </a:rPr>
              <a:t>Most prioritized</a:t>
            </a:r>
          </a:p>
        </p:txBody>
      </p:sp>
      <p:sp>
        <p:nvSpPr>
          <p:cNvPr id="36" name="Right Brace 35"/>
          <p:cNvSpPr/>
          <p:nvPr/>
        </p:nvSpPr>
        <p:spPr>
          <a:xfrm>
            <a:off x="4114800" y="2286000"/>
            <a:ext cx="457200" cy="21336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a:solidFill>
                <a:prstClr val="black"/>
              </a:solidFill>
              <a:latin typeface="Calibri"/>
            </a:endParaRPr>
          </a:p>
        </p:txBody>
      </p:sp>
      <p:cxnSp>
        <p:nvCxnSpPr>
          <p:cNvPr id="14" name="Straight Arrow Connector 13"/>
          <p:cNvCxnSpPr/>
          <p:nvPr/>
        </p:nvCxnSpPr>
        <p:spPr>
          <a:xfrm rot="5400000" flipH="1" flipV="1">
            <a:off x="1066800" y="3200400"/>
            <a:ext cx="2590800"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07437" y="1828807"/>
            <a:ext cx="1154763" cy="693217"/>
          </a:xfrm>
          <a:prstGeom prst="rect">
            <a:avLst/>
          </a:prstGeom>
          <a:noFill/>
        </p:spPr>
        <p:txBody>
          <a:bodyPr wrap="square" lIns="0" tIns="45702" rIns="0" bIns="45702" rtlCol="0">
            <a:spAutoFit/>
          </a:bodyPr>
          <a:lstStyle/>
          <a:p>
            <a:pPr algn="ctr">
              <a:lnSpc>
                <a:spcPct val="80000"/>
              </a:lnSpc>
            </a:pPr>
            <a:r>
              <a:rPr lang="en-US" sz="2400" i="1" dirty="0">
                <a:solidFill>
                  <a:prstClr val="black"/>
                </a:solidFill>
                <a:latin typeface="Calibri"/>
              </a:rPr>
              <a:t>higher</a:t>
            </a:r>
          </a:p>
          <a:p>
            <a:pPr algn="ctr">
              <a:lnSpc>
                <a:spcPct val="80000"/>
              </a:lnSpc>
            </a:pPr>
            <a:r>
              <a:rPr lang="en-US" sz="2400" i="1" dirty="0">
                <a:solidFill>
                  <a:prstClr val="black"/>
                </a:solidFill>
                <a:latin typeface="Calibri"/>
              </a:rPr>
              <a:t>priority</a:t>
            </a:r>
          </a:p>
        </p:txBody>
      </p:sp>
      <p:sp>
        <p:nvSpPr>
          <p:cNvPr id="20" name="Flowchart: Punched Tape 19"/>
          <p:cNvSpPr/>
          <p:nvPr/>
        </p:nvSpPr>
        <p:spPr>
          <a:xfrm>
            <a:off x="2852851" y="2298493"/>
            <a:ext cx="990600" cy="554149"/>
          </a:xfrm>
          <a:prstGeom prst="flowChartPunchedTape">
            <a:avLst/>
          </a:prstGeom>
          <a:ln/>
        </p:spPr>
        <p:style>
          <a:lnRef idx="2">
            <a:schemeClr val="accent5">
              <a:shade val="50000"/>
            </a:schemeClr>
          </a:lnRef>
          <a:fillRef idx="1">
            <a:schemeClr val="accent5"/>
          </a:fillRef>
          <a:effectRef idx="0">
            <a:schemeClr val="accent5"/>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sp>
        <p:nvSpPr>
          <p:cNvPr id="21" name="Hexagon 20"/>
          <p:cNvSpPr/>
          <p:nvPr/>
        </p:nvSpPr>
        <p:spPr>
          <a:xfrm>
            <a:off x="2852851" y="3050119"/>
            <a:ext cx="990600" cy="554149"/>
          </a:xfrm>
          <a:prstGeom prst="hexagon">
            <a:avLst/>
          </a:prstGeom>
          <a:ln/>
        </p:spPr>
        <p:style>
          <a:lnRef idx="2">
            <a:schemeClr val="accent6">
              <a:shade val="50000"/>
            </a:schemeClr>
          </a:lnRef>
          <a:fillRef idx="1">
            <a:schemeClr val="accent6"/>
          </a:fillRef>
          <a:effectRef idx="0">
            <a:schemeClr val="accent6"/>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sp>
        <p:nvSpPr>
          <p:cNvPr id="24" name="Parallelogram 23"/>
          <p:cNvSpPr/>
          <p:nvPr/>
        </p:nvSpPr>
        <p:spPr>
          <a:xfrm>
            <a:off x="2852851" y="3801744"/>
            <a:ext cx="990600" cy="554149"/>
          </a:xfrm>
          <a:prstGeom prst="parallelogram">
            <a:avLst/>
          </a:prstGeom>
          <a:ln/>
        </p:spPr>
        <p:style>
          <a:lnRef idx="2">
            <a:schemeClr val="accent4">
              <a:shade val="50000"/>
            </a:schemeClr>
          </a:lnRef>
          <a:fillRef idx="1">
            <a:schemeClr val="accent4"/>
          </a:fillRef>
          <a:effectRef idx="0">
            <a:schemeClr val="accent4"/>
          </a:effectRef>
          <a:fontRef idx="minor">
            <a:schemeClr val="lt1"/>
          </a:fontRef>
        </p:style>
        <p:txBody>
          <a:bodyPr lIns="0" tIns="45702" rIns="0" bIns="45702" rtlCol="0" anchor="ctr"/>
          <a:lstStyle/>
          <a:p>
            <a:pPr algn="ctr"/>
            <a:r>
              <a:rPr lang="en-US" sz="2000" dirty="0">
                <a:solidFill>
                  <a:prstClr val="white"/>
                </a:solidFill>
                <a:latin typeface="Calibri"/>
              </a:rPr>
              <a:t>thread</a:t>
            </a:r>
          </a:p>
        </p:txBody>
      </p:sp>
      <p:pic>
        <p:nvPicPr>
          <p:cNvPr id="1027" name="Picture 3" descr="C:\Users\yoonguk\AppData\Local\Microsoft\Windows\Temporary Internet Files\Content.IE5\TSI0AAT8\MC900441310[1].png"/>
          <p:cNvPicPr>
            <a:picLocks noChangeAspect="1" noChangeArrowheads="1"/>
          </p:cNvPicPr>
          <p:nvPr/>
        </p:nvPicPr>
        <p:blipFill>
          <a:blip r:embed="rId3" cstate="print"/>
          <a:srcRect/>
          <a:stretch>
            <a:fillRect/>
          </a:stretch>
        </p:blipFill>
        <p:spPr bwMode="auto">
          <a:xfrm>
            <a:off x="3429000" y="1981201"/>
            <a:ext cx="609600" cy="609600"/>
          </a:xfrm>
          <a:prstGeom prst="rect">
            <a:avLst/>
          </a:prstGeom>
          <a:noFill/>
        </p:spPr>
      </p:pic>
    </p:spTree>
    <p:extLst>
      <p:ext uri="{BB962C8B-B14F-4D97-AF65-F5344CB8AC3E}">
        <p14:creationId xmlns:p14="http://schemas.microsoft.com/office/powerpoint/2010/main" val="1638945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childTnLst>
                          </p:cTn>
                        </p:par>
                        <p:par>
                          <p:cTn id="9" fill="hold">
                            <p:stCondLst>
                              <p:cond delay="0"/>
                            </p:stCondLst>
                            <p:childTnLst>
                              <p:par>
                                <p:cTn id="10" presetID="42" presetClass="path" presetSubtype="0" accel="50000" decel="50000" fill="hold" grpId="0" nodeType="afterEffect">
                                  <p:stCondLst>
                                    <p:cond delay="0"/>
                                  </p:stCondLst>
                                  <p:childTnLst>
                                    <p:animMotion origin="layout" path="M 4.44444E-6 5.55112E-17 L 4.44444E-6 0.10972 " pathEditMode="relative" rAng="0" ptsTypes="AA">
                                      <p:cBhvr>
                                        <p:cTn id="11" dur="1000" fill="hold"/>
                                        <p:tgtEl>
                                          <p:spTgt spid="13"/>
                                        </p:tgtEl>
                                        <p:attrNameLst>
                                          <p:attrName>ppt_x</p:attrName>
                                          <p:attrName>ppt_y</p:attrName>
                                        </p:attrNameLst>
                                      </p:cBhvr>
                                      <p:rCtr x="0" y="55"/>
                                    </p:animMotion>
                                  </p:childTnLst>
                                </p:cTn>
                              </p:par>
                              <p:par>
                                <p:cTn id="12" presetID="42" presetClass="path" presetSubtype="0" accel="50000" decel="50000" fill="hold" grpId="0" nodeType="withEffect">
                                  <p:stCondLst>
                                    <p:cond delay="0"/>
                                  </p:stCondLst>
                                  <p:childTnLst>
                                    <p:animMotion origin="layout" path="M 4.44444E-6 -2.22222E-6 L 4.44444E-6 0.10949 " pathEditMode="relative" rAng="0" ptsTypes="AA">
                                      <p:cBhvr>
                                        <p:cTn id="13" dur="1000" fill="hold"/>
                                        <p:tgtEl>
                                          <p:spTgt spid="22"/>
                                        </p:tgtEl>
                                        <p:attrNameLst>
                                          <p:attrName>ppt_x</p:attrName>
                                          <p:attrName>ppt_y</p:attrName>
                                        </p:attrNameLst>
                                      </p:cBhvr>
                                      <p:rCtr x="0" y="55"/>
                                    </p:animMotion>
                                  </p:childTnLst>
                                </p:cTn>
                              </p:par>
                              <p:par>
                                <p:cTn id="14" presetID="58" presetClass="path" presetSubtype="0" accel="50000" decel="50000" fill="hold" grpId="0" nodeType="withEffect">
                                  <p:stCondLst>
                                    <p:cond delay="0"/>
                                  </p:stCondLst>
                                  <p:childTnLst>
                                    <p:animMotion origin="layout" path="M 4.44444E-6 -2.96296E-6 L 0.03993 -0.05879 C 0.04895 -0.07129 0.05399 -0.08958 0.05399 -0.10879 C 0.05399 -0.13078 0.04895 -0.14815 0.03993 -0.16065 L 4.44444E-6 -0.21921 " pathEditMode="relative" rAng="0" ptsTypes="FffFF">
                                      <p:cBhvr>
                                        <p:cTn id="15" dur="1000" fill="hold"/>
                                        <p:tgtEl>
                                          <p:spTgt spid="23"/>
                                        </p:tgtEl>
                                        <p:attrNameLst>
                                          <p:attrName>ppt_x</p:attrName>
                                          <p:attrName>ppt_y</p:attrName>
                                        </p:attrNameLst>
                                      </p:cBhvr>
                                      <p:rCtr x="27" y="-110"/>
                                    </p:animMotion>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1000"/>
                            </p:stCondLst>
                            <p:childTnLst>
                              <p:par>
                                <p:cTn id="22" presetID="1" presetClass="exit" presetSubtype="0" fill="hold" nodeType="afterEffect">
                                  <p:stCondLst>
                                    <p:cond delay="500"/>
                                  </p:stCondLst>
                                  <p:childTnLst>
                                    <p:set>
                                      <p:cBhvr>
                                        <p:cTn id="23" dur="1" fill="hold">
                                          <p:stCondLst>
                                            <p:cond delay="0"/>
                                          </p:stCondLst>
                                        </p:cTn>
                                        <p:tgtEl>
                                          <p:spTgt spid="1027"/>
                                        </p:tgtEl>
                                        <p:attrNameLst>
                                          <p:attrName>style.visibility</p:attrName>
                                        </p:attrNameLst>
                                      </p:cBhvr>
                                      <p:to>
                                        <p:strVal val="hidden"/>
                                      </p:to>
                                    </p:set>
                                  </p:childTnLst>
                                </p:cTn>
                              </p:par>
                              <p:par>
                                <p:cTn id="24" presetID="1" presetClass="exit" presetSubtype="0" fill="hold" grpId="2" nodeType="withEffect">
                                  <p:stCondLst>
                                    <p:cond delay="500"/>
                                  </p:stCondLst>
                                  <p:childTnLst>
                                    <p:set>
                                      <p:cBhvr>
                                        <p:cTn id="25" dur="1" fill="hold">
                                          <p:stCondLst>
                                            <p:cond delay="0"/>
                                          </p:stCondLst>
                                        </p:cTn>
                                        <p:tgtEl>
                                          <p:spTgt spid="34"/>
                                        </p:tgtEl>
                                        <p:attrNameLst>
                                          <p:attrName>style.visibility</p:attrName>
                                        </p:attrNameLst>
                                      </p:cBhvr>
                                      <p:to>
                                        <p:strVal val="hidden"/>
                                      </p:to>
                                    </p:set>
                                  </p:childTnLst>
                                </p:cTn>
                              </p:par>
                            </p:childTnLst>
                          </p:cTn>
                        </p:par>
                        <p:par>
                          <p:cTn id="26" fill="hold">
                            <p:stCondLst>
                              <p:cond delay="1500"/>
                            </p:stCondLst>
                            <p:childTnLst>
                              <p:par>
                                <p:cTn id="27" presetID="42" presetClass="path" presetSubtype="0" accel="50000" decel="50000" fill="hold" grpId="1" nodeType="afterEffect">
                                  <p:stCondLst>
                                    <p:cond delay="0"/>
                                  </p:stCondLst>
                                  <p:childTnLst>
                                    <p:animMotion origin="layout" path="M 4.44444E-6 0.10972 L 4.44444E-6 0.21921 " pathEditMode="relative" rAng="0" ptsTypes="AA">
                                      <p:cBhvr>
                                        <p:cTn id="28" dur="1000" fill="hold"/>
                                        <p:tgtEl>
                                          <p:spTgt spid="13"/>
                                        </p:tgtEl>
                                        <p:attrNameLst>
                                          <p:attrName>ppt_x</p:attrName>
                                          <p:attrName>ppt_y</p:attrName>
                                        </p:attrNameLst>
                                      </p:cBhvr>
                                      <p:rCtr x="0" y="55"/>
                                    </p:animMotion>
                                  </p:childTnLst>
                                </p:cTn>
                              </p:par>
                              <p:par>
                                <p:cTn id="29" presetID="58" presetClass="path" presetSubtype="0" accel="50000" decel="50000" fill="hold" grpId="1" nodeType="withEffect">
                                  <p:stCondLst>
                                    <p:cond delay="0"/>
                                  </p:stCondLst>
                                  <p:childTnLst>
                                    <p:animMotion origin="layout" path="M 4.44444E-6 0.10949 L 0.03993 0.0507 C 0.04895 0.03843 0.05399 0.02014 0.05399 0.0007 C 0.05399 -0.02129 0.04895 -0.03866 0.03993 -0.05092 L 4.44444E-6 -0.10972 " pathEditMode="relative" rAng="0" ptsTypes="FffFF">
                                      <p:cBhvr>
                                        <p:cTn id="30" dur="1000" fill="hold"/>
                                        <p:tgtEl>
                                          <p:spTgt spid="22"/>
                                        </p:tgtEl>
                                        <p:attrNameLst>
                                          <p:attrName>ppt_x</p:attrName>
                                          <p:attrName>ppt_y</p:attrName>
                                        </p:attrNameLst>
                                      </p:cBhvr>
                                      <p:rCtr x="27" y="-110"/>
                                    </p:animMotion>
                                  </p:childTnLst>
                                </p:cTn>
                              </p:par>
                              <p:par>
                                <p:cTn id="31" presetID="42" presetClass="path" presetSubtype="0" accel="50000" decel="50000" fill="hold" grpId="1" nodeType="withEffect">
                                  <p:stCondLst>
                                    <p:cond delay="0"/>
                                  </p:stCondLst>
                                  <p:childTnLst>
                                    <p:animMotion origin="layout" path="M 4.44444E-6 -0.21921 L 4.44444E-6 -0.10949 " pathEditMode="relative" rAng="0" ptsTypes="AA">
                                      <p:cBhvr>
                                        <p:cTn id="32" dur="1000" fill="hold"/>
                                        <p:tgtEl>
                                          <p:spTgt spid="23"/>
                                        </p:tgtEl>
                                        <p:attrNameLst>
                                          <p:attrName>ppt_x</p:attrName>
                                          <p:attrName>ppt_y</p:attrName>
                                        </p:attrNameLst>
                                      </p:cBhvr>
                                      <p:rCtr x="0" y="55"/>
                                    </p:animMotion>
                                  </p:childTnLst>
                                </p:cTn>
                              </p:par>
                            </p:childTnLst>
                          </p:cTn>
                        </p:par>
                        <p:par>
                          <p:cTn id="33" fill="hold">
                            <p:stCondLst>
                              <p:cond delay="2500"/>
                            </p:stCondLst>
                            <p:childTnLst>
                              <p:par>
                                <p:cTn id="34" presetID="1" presetClass="entr" presetSubtype="0" fill="hold" nodeType="afterEffect">
                                  <p:stCondLst>
                                    <p:cond delay="0"/>
                                  </p:stCondLst>
                                  <p:childTnLst>
                                    <p:set>
                                      <p:cBhvr>
                                        <p:cTn id="35" dur="1" fill="hold">
                                          <p:stCondLst>
                                            <p:cond delay="0"/>
                                          </p:stCondLst>
                                        </p:cTn>
                                        <p:tgtEl>
                                          <p:spTgt spid="1027"/>
                                        </p:tgtEl>
                                        <p:attrNameLst>
                                          <p:attrName>style.visibility</p:attrName>
                                        </p:attrNameLst>
                                      </p:cBhvr>
                                      <p:to>
                                        <p:strVal val="visible"/>
                                      </p:to>
                                    </p:set>
                                  </p:childTnLst>
                                </p:cTn>
                              </p:par>
                              <p:par>
                                <p:cTn id="36" presetID="1" presetClass="entr" presetSubtype="0" fill="hold" grpId="3"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par>
                          <p:cTn id="38" fill="hold">
                            <p:stCondLst>
                              <p:cond delay="2500"/>
                            </p:stCondLst>
                            <p:childTnLst>
                              <p:par>
                                <p:cTn id="39" presetID="1" presetClass="exit" presetSubtype="0" fill="hold" nodeType="afterEffect">
                                  <p:stCondLst>
                                    <p:cond delay="500"/>
                                  </p:stCondLst>
                                  <p:childTnLst>
                                    <p:set>
                                      <p:cBhvr>
                                        <p:cTn id="40" dur="1" fill="hold">
                                          <p:stCondLst>
                                            <p:cond delay="0"/>
                                          </p:stCondLst>
                                        </p:cTn>
                                        <p:tgtEl>
                                          <p:spTgt spid="1027"/>
                                        </p:tgtEl>
                                        <p:attrNameLst>
                                          <p:attrName>style.visibility</p:attrName>
                                        </p:attrNameLst>
                                      </p:cBhvr>
                                      <p:to>
                                        <p:strVal val="hidden"/>
                                      </p:to>
                                    </p:set>
                                  </p:childTnLst>
                                </p:cTn>
                              </p:par>
                              <p:par>
                                <p:cTn id="41" presetID="1" presetClass="exit" presetSubtype="0" fill="hold" grpId="4" nodeType="withEffect">
                                  <p:stCondLst>
                                    <p:cond delay="500"/>
                                  </p:stCondLst>
                                  <p:childTnLst>
                                    <p:set>
                                      <p:cBhvr>
                                        <p:cTn id="42" dur="1" fill="hold">
                                          <p:stCondLst>
                                            <p:cond delay="0"/>
                                          </p:stCondLst>
                                        </p:cTn>
                                        <p:tgtEl>
                                          <p:spTgt spid="34"/>
                                        </p:tgtEl>
                                        <p:attrNameLst>
                                          <p:attrName>style.visibility</p:attrName>
                                        </p:attrNameLst>
                                      </p:cBhvr>
                                      <p:to>
                                        <p:strVal val="hidden"/>
                                      </p:to>
                                    </p:set>
                                  </p:childTnLst>
                                </p:cTn>
                              </p:par>
                            </p:childTnLst>
                          </p:cTn>
                        </p:par>
                        <p:par>
                          <p:cTn id="43" fill="hold">
                            <p:stCondLst>
                              <p:cond delay="3000"/>
                            </p:stCondLst>
                            <p:childTnLst>
                              <p:par>
                                <p:cTn id="44" presetID="58" presetClass="path" presetSubtype="0" accel="50000" decel="50000" fill="hold" grpId="2" nodeType="afterEffect">
                                  <p:stCondLst>
                                    <p:cond delay="0"/>
                                  </p:stCondLst>
                                  <p:childTnLst>
                                    <p:animMotion origin="layout" path="M 2.22222E-6 0.21898 L 0.03993 0.16019 C 0.04896 0.14792 0.05399 0.12963 0.05399 0.11065 C 0.05399 0.08843 0.04896 0.07107 0.03993 0.05857 L 2.22222E-6 -0.00023 " pathEditMode="relative" rAng="0" ptsTypes="FffFF">
                                      <p:cBhvr>
                                        <p:cTn id="45" dur="1000" fill="hold"/>
                                        <p:tgtEl>
                                          <p:spTgt spid="13"/>
                                        </p:tgtEl>
                                        <p:attrNameLst>
                                          <p:attrName>ppt_x</p:attrName>
                                          <p:attrName>ppt_y</p:attrName>
                                        </p:attrNameLst>
                                      </p:cBhvr>
                                      <p:rCtr x="27" y="-110"/>
                                    </p:animMotion>
                                  </p:childTnLst>
                                </p:cTn>
                              </p:par>
                              <p:par>
                                <p:cTn id="46" presetID="42" presetClass="path" presetSubtype="0" accel="50000" decel="50000" fill="hold" grpId="2" nodeType="withEffect">
                                  <p:stCondLst>
                                    <p:cond delay="0"/>
                                  </p:stCondLst>
                                  <p:childTnLst>
                                    <p:animMotion origin="layout" path="M 2.22222E-6 -0.10949 L 2.22222E-6 0.00023 " pathEditMode="relative" rAng="0" ptsTypes="AA">
                                      <p:cBhvr>
                                        <p:cTn id="47" dur="1000" fill="hold"/>
                                        <p:tgtEl>
                                          <p:spTgt spid="22"/>
                                        </p:tgtEl>
                                        <p:attrNameLst>
                                          <p:attrName>ppt_x</p:attrName>
                                          <p:attrName>ppt_y</p:attrName>
                                        </p:attrNameLst>
                                      </p:cBhvr>
                                      <p:rCtr x="0" y="55"/>
                                    </p:animMotion>
                                  </p:childTnLst>
                                </p:cTn>
                              </p:par>
                              <p:par>
                                <p:cTn id="48" presetID="42" presetClass="path" presetSubtype="0" accel="50000" decel="50000" fill="hold" grpId="2" nodeType="withEffect">
                                  <p:stCondLst>
                                    <p:cond delay="0"/>
                                  </p:stCondLst>
                                  <p:childTnLst>
                                    <p:animMotion origin="layout" path="M 2.22222E-6 -0.10949 L 2.22222E-6 -0.00023 " pathEditMode="relative" rAng="0" ptsTypes="AA">
                                      <p:cBhvr>
                                        <p:cTn id="49" dur="1000" fill="hold"/>
                                        <p:tgtEl>
                                          <p:spTgt spid="23"/>
                                        </p:tgtEl>
                                        <p:attrNameLst>
                                          <p:attrName>ppt_x</p:attrName>
                                          <p:attrName>ppt_y</p:attrName>
                                        </p:attrNameLst>
                                      </p:cBhvr>
                                      <p:rCtr x="0" y="55"/>
                                    </p:animMotion>
                                  </p:childTnLst>
                                </p:cTn>
                              </p:par>
                            </p:childTnLst>
                          </p:cTn>
                        </p:par>
                        <p:par>
                          <p:cTn id="50" fill="hold">
                            <p:stCondLst>
                              <p:cond delay="4000"/>
                            </p:stCondLst>
                            <p:childTnLst>
                              <p:par>
                                <p:cTn id="51" presetID="1" presetClass="entr" presetSubtype="0" fill="hold" nodeType="afterEffect">
                                  <p:stCondLst>
                                    <p:cond delay="0"/>
                                  </p:stCondLst>
                                  <p:childTnLst>
                                    <p:set>
                                      <p:cBhvr>
                                        <p:cTn id="52" dur="1" fill="hold">
                                          <p:stCondLst>
                                            <p:cond delay="0"/>
                                          </p:stCondLst>
                                        </p:cTn>
                                        <p:tgtEl>
                                          <p:spTgt spid="1027"/>
                                        </p:tgtEl>
                                        <p:attrNameLst>
                                          <p:attrName>style.visibility</p:attrName>
                                        </p:attrNameLst>
                                      </p:cBhvr>
                                      <p:to>
                                        <p:strVal val="visible"/>
                                      </p:to>
                                    </p:set>
                                  </p:childTnLst>
                                </p:cTn>
                              </p:par>
                              <p:par>
                                <p:cTn id="53" presetID="1" presetClass="entr" presetSubtype="0" fill="hold" grpId="5"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3" nodeType="clickEffect">
                                  <p:stCondLst>
                                    <p:cond delay="0"/>
                                  </p:stCondLst>
                                  <p:childTnLst>
                                    <p:set>
                                      <p:cBhvr>
                                        <p:cTn id="68" dur="1" fill="hold">
                                          <p:stCondLst>
                                            <p:cond delay="0"/>
                                          </p:stCondLst>
                                        </p:cTn>
                                        <p:tgtEl>
                                          <p:spTgt spid="13"/>
                                        </p:tgtEl>
                                        <p:attrNameLst>
                                          <p:attrName>style.visibility</p:attrName>
                                        </p:attrNameLst>
                                      </p:cBhvr>
                                      <p:to>
                                        <p:strVal val="hidden"/>
                                      </p:to>
                                    </p:set>
                                  </p:childTnLst>
                                </p:cTn>
                              </p:par>
                              <p:par>
                                <p:cTn id="69" presetID="1" presetClass="exit" presetSubtype="0" fill="hold" grpId="3" nodeType="withEffect">
                                  <p:stCondLst>
                                    <p:cond delay="0"/>
                                  </p:stCondLst>
                                  <p:childTnLst>
                                    <p:set>
                                      <p:cBhvr>
                                        <p:cTn id="70" dur="1" fill="hold">
                                          <p:stCondLst>
                                            <p:cond delay="0"/>
                                          </p:stCondLst>
                                        </p:cTn>
                                        <p:tgtEl>
                                          <p:spTgt spid="22"/>
                                        </p:tgtEl>
                                        <p:attrNameLst>
                                          <p:attrName>style.visibility</p:attrName>
                                        </p:attrNameLst>
                                      </p:cBhvr>
                                      <p:to>
                                        <p:strVal val="hidden"/>
                                      </p:to>
                                    </p:set>
                                  </p:childTnLst>
                                </p:cTn>
                              </p:par>
                              <p:par>
                                <p:cTn id="71" presetID="1" presetClass="exit" presetSubtype="0" fill="hold" grpId="3" nodeType="withEffect">
                                  <p:stCondLst>
                                    <p:cond delay="0"/>
                                  </p:stCondLst>
                                  <p:childTnLst>
                                    <p:set>
                                      <p:cBhvr>
                                        <p:cTn id="72" dur="1" fill="hold">
                                          <p:stCondLst>
                                            <p:cond delay="0"/>
                                          </p:stCondLst>
                                        </p:cTn>
                                        <p:tgtEl>
                                          <p:spTgt spid="23"/>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22" grpId="0" animBg="1"/>
      <p:bldP spid="22" grpId="1" animBg="1"/>
      <p:bldP spid="22" grpId="2" animBg="1"/>
      <p:bldP spid="22" grpId="3" animBg="1"/>
      <p:bldP spid="23" grpId="0" animBg="1"/>
      <p:bldP spid="23" grpId="1" animBg="1"/>
      <p:bldP spid="23" grpId="2" animBg="1"/>
      <p:bldP spid="23" grpId="3" animBg="1"/>
      <p:bldP spid="29" grpId="0"/>
      <p:bldP spid="34" grpId="0"/>
      <p:bldP spid="34" grpId="1"/>
      <p:bldP spid="34" grpId="2"/>
      <p:bldP spid="34" grpId="3"/>
      <p:bldP spid="34" grpId="4"/>
      <p:bldP spid="34" grpId="5"/>
      <p:bldP spid="36" grpId="0" animBg="1"/>
      <p:bldP spid="20" grpId="0" animBg="1"/>
      <p:bldP spid="21" grpId="0" animBg="1"/>
      <p:bldP spid="2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ext uri="{D42A27DB-BD31-4B8C-83A1-F6EECF244321}">
                <p14:modId xmlns:p14="http://schemas.microsoft.com/office/powerpoint/2010/main" val="3497832891"/>
              </p:ext>
            </p:extLst>
          </p:nvPr>
        </p:nvGraphicFramePr>
        <p:xfrm>
          <a:off x="4724400" y="3352801"/>
          <a:ext cx="3962400" cy="1981200"/>
        </p:xfrm>
        <a:graphic>
          <a:graphicData uri="http://schemas.openxmlformats.org/drawingml/2006/chart">
            <c:chart xmlns:c="http://schemas.openxmlformats.org/drawingml/2006/chart" xmlns:r="http://schemas.openxmlformats.org/officeDocument/2006/relationships" r:id="rId3"/>
          </a:graphicData>
        </a:graphic>
      </p:graphicFrame>
      <p:sp>
        <p:nvSpPr>
          <p:cNvPr id="29" name="Rounded Rectangle 28"/>
          <p:cNvSpPr/>
          <p:nvPr/>
        </p:nvSpPr>
        <p:spPr>
          <a:xfrm>
            <a:off x="5580621" y="3479409"/>
            <a:ext cx="1342296" cy="1487658"/>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dirty="0" smtClean="0"/>
              <a:t>Case Study: A Tale of Two Threads</a:t>
            </a:r>
            <a:endParaRPr lang="en-US" dirty="0"/>
          </a:p>
        </p:txBody>
      </p:sp>
      <p:sp>
        <p:nvSpPr>
          <p:cNvPr id="3" name="Content Placeholder 2"/>
          <p:cNvSpPr>
            <a:spLocks noGrp="1"/>
          </p:cNvSpPr>
          <p:nvPr>
            <p:ph idx="1"/>
          </p:nvPr>
        </p:nvSpPr>
        <p:spPr>
          <a:xfrm>
            <a:off x="457200" y="1066801"/>
            <a:ext cx="8229600" cy="1752600"/>
          </a:xfrm>
        </p:spPr>
        <p:txBody>
          <a:bodyPr>
            <a:noAutofit/>
          </a:bodyPr>
          <a:lstStyle/>
          <a:p>
            <a:pPr>
              <a:buNone/>
            </a:pPr>
            <a:r>
              <a:rPr lang="en-US" b="1" dirty="0" smtClean="0"/>
              <a:t>Case Study:</a:t>
            </a:r>
            <a:r>
              <a:rPr lang="en-US" dirty="0" smtClean="0"/>
              <a:t> Two intensive threads contending</a:t>
            </a:r>
          </a:p>
          <a:p>
            <a:pPr marL="342761" lvl="1" indent="-342761">
              <a:buFont typeface="+mj-lt"/>
              <a:buAutoNum type="arabicPeriod"/>
            </a:pPr>
            <a:r>
              <a:rPr lang="en-US" b="1" i="1" dirty="0" smtClean="0">
                <a:solidFill>
                  <a:srgbClr val="006600"/>
                </a:solidFill>
              </a:rPr>
              <a:t>random-access</a:t>
            </a:r>
            <a:endParaRPr lang="en-US" dirty="0" smtClean="0">
              <a:solidFill>
                <a:srgbClr val="006600"/>
              </a:solidFill>
            </a:endParaRPr>
          </a:p>
          <a:p>
            <a:pPr marL="342761" lvl="1" indent="-342761">
              <a:buFont typeface="+mj-lt"/>
              <a:buAutoNum type="arabicPeriod"/>
            </a:pPr>
            <a:r>
              <a:rPr lang="en-US" b="1" i="1" dirty="0" smtClean="0">
                <a:solidFill>
                  <a:srgbClr val="FF0000"/>
                </a:solidFill>
              </a:rPr>
              <a:t>streaming</a:t>
            </a:r>
          </a:p>
          <a:p>
            <a:pPr marL="799772" lvl="1" indent="-342761">
              <a:buFont typeface="+mj-lt"/>
              <a:buAutoNum type="arabicPeriod"/>
            </a:pPr>
            <a:endParaRPr lang="en-US" sz="16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78</a:t>
            </a:fld>
            <a:endParaRPr lang="en-US" dirty="0">
              <a:solidFill>
                <a:prstClr val="black">
                  <a:tint val="75000"/>
                </a:prstClr>
              </a:solidFill>
              <a:latin typeface="Calibri"/>
            </a:endParaRPr>
          </a:p>
        </p:txBody>
      </p:sp>
      <p:sp>
        <p:nvSpPr>
          <p:cNvPr id="82" name="TextBox 81"/>
          <p:cNvSpPr txBox="1"/>
          <p:nvPr/>
        </p:nvSpPr>
        <p:spPr>
          <a:xfrm>
            <a:off x="838200" y="2971800"/>
            <a:ext cx="3657600" cy="40011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91402" tIns="0" rIns="91402" bIns="0" rtlCol="0">
            <a:spAutoFit/>
          </a:bodyPr>
          <a:lstStyle/>
          <a:p>
            <a:pPr algn="ctr"/>
            <a:r>
              <a:rPr lang="en-US" sz="2600" dirty="0">
                <a:solidFill>
                  <a:prstClr val="black"/>
                </a:solidFill>
                <a:latin typeface="Calibri"/>
              </a:rPr>
              <a:t>Prioritize </a:t>
            </a:r>
            <a:r>
              <a:rPr lang="en-US" sz="2600" b="1" i="1" dirty="0">
                <a:solidFill>
                  <a:srgbClr val="006600"/>
                </a:solidFill>
                <a:latin typeface="Calibri"/>
              </a:rPr>
              <a:t>random-access</a:t>
            </a:r>
            <a:endParaRPr lang="en-US" sz="2600" i="1" dirty="0">
              <a:solidFill>
                <a:srgbClr val="006600"/>
              </a:solidFill>
              <a:latin typeface="Calibri"/>
            </a:endParaRPr>
          </a:p>
        </p:txBody>
      </p:sp>
      <p:sp>
        <p:nvSpPr>
          <p:cNvPr id="83" name="TextBox 82"/>
          <p:cNvSpPr txBox="1"/>
          <p:nvPr/>
        </p:nvSpPr>
        <p:spPr>
          <a:xfrm>
            <a:off x="5524500" y="2971800"/>
            <a:ext cx="2971800" cy="40011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91402" tIns="0" rIns="91402" bIns="0" rtlCol="0">
            <a:spAutoFit/>
          </a:bodyPr>
          <a:lstStyle/>
          <a:p>
            <a:pPr algn="ctr"/>
            <a:r>
              <a:rPr lang="en-US" sz="2600" dirty="0">
                <a:solidFill>
                  <a:prstClr val="black"/>
                </a:solidFill>
                <a:latin typeface="Calibri"/>
              </a:rPr>
              <a:t>Prioritize </a:t>
            </a:r>
            <a:r>
              <a:rPr lang="en-US" sz="2600" b="1" i="1" dirty="0">
                <a:solidFill>
                  <a:srgbClr val="FF0000"/>
                </a:solidFill>
                <a:latin typeface="Calibri"/>
              </a:rPr>
              <a:t>streaming</a:t>
            </a:r>
            <a:endParaRPr lang="en-US" sz="2600" i="1" dirty="0">
              <a:solidFill>
                <a:srgbClr val="FF0000"/>
              </a:solidFill>
              <a:latin typeface="Calibri"/>
            </a:endParaRPr>
          </a:p>
        </p:txBody>
      </p:sp>
      <p:sp>
        <p:nvSpPr>
          <p:cNvPr id="87" name="TextBox 86"/>
          <p:cNvSpPr txBox="1"/>
          <p:nvPr/>
        </p:nvSpPr>
        <p:spPr>
          <a:xfrm>
            <a:off x="533400" y="5558137"/>
            <a:ext cx="8153400" cy="480058"/>
          </a:xfrm>
          <a:prstGeom prst="rect">
            <a:avLst/>
          </a:prstGeom>
          <a:noFill/>
        </p:spPr>
        <p:txBody>
          <a:bodyPr wrap="square" lIns="91402" tIns="45702" rIns="91402" bIns="45702" rtlCol="0">
            <a:spAutoFit/>
          </a:bodyPr>
          <a:lstStyle/>
          <a:p>
            <a:pPr algn="ctr">
              <a:lnSpc>
                <a:spcPct val="80000"/>
              </a:lnSpc>
            </a:pPr>
            <a:r>
              <a:rPr lang="en-US" sz="3000" b="1" i="1" dirty="0">
                <a:solidFill>
                  <a:srgbClr val="006633"/>
                </a:solidFill>
                <a:latin typeface="Calibri"/>
                <a:cs typeface="Times New Roman" pitchFamily="18" charset="0"/>
              </a:rPr>
              <a:t>random-access</a:t>
            </a:r>
            <a:r>
              <a:rPr lang="en-US" sz="3000" i="1" dirty="0">
                <a:solidFill>
                  <a:srgbClr val="006633"/>
                </a:solidFill>
                <a:latin typeface="Calibri"/>
                <a:cs typeface="Times New Roman" pitchFamily="18" charset="0"/>
              </a:rPr>
              <a:t> </a:t>
            </a:r>
            <a:r>
              <a:rPr lang="en-US" sz="3000" dirty="0">
                <a:solidFill>
                  <a:prstClr val="black"/>
                </a:solidFill>
                <a:latin typeface="Calibri"/>
                <a:cs typeface="Times New Roman" pitchFamily="18" charset="0"/>
              </a:rPr>
              <a:t>thread is more easily slowed down</a:t>
            </a:r>
          </a:p>
        </p:txBody>
      </p:sp>
      <p:graphicFrame>
        <p:nvGraphicFramePr>
          <p:cNvPr id="21" name="Chart 20"/>
          <p:cNvGraphicFramePr/>
          <p:nvPr/>
        </p:nvGraphicFramePr>
        <p:xfrm>
          <a:off x="381000" y="3352801"/>
          <a:ext cx="3962400" cy="19812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p:cNvSpPr txBox="1"/>
          <p:nvPr/>
        </p:nvSpPr>
        <p:spPr>
          <a:xfrm>
            <a:off x="3286752" y="3866207"/>
            <a:ext cx="370848" cy="400105"/>
          </a:xfrm>
          <a:prstGeom prst="rect">
            <a:avLst/>
          </a:prstGeom>
          <a:noFill/>
        </p:spPr>
        <p:txBody>
          <a:bodyPr wrap="square" lIns="0" tIns="45702" rIns="0" bIns="45702" rtlCol="0" anchor="ctr">
            <a:spAutoFit/>
          </a:bodyPr>
          <a:lstStyle/>
          <a:p>
            <a:pPr algn="ctr">
              <a:lnSpc>
                <a:spcPct val="80000"/>
              </a:lnSpc>
            </a:pPr>
            <a:r>
              <a:rPr lang="en-US" sz="2400" b="1" dirty="0">
                <a:solidFill>
                  <a:srgbClr val="FF0000"/>
                </a:solidFill>
                <a:latin typeface="Calibri"/>
                <a:cs typeface="Times New Roman" pitchFamily="18" charset="0"/>
              </a:rPr>
              <a:t>7x</a:t>
            </a:r>
          </a:p>
        </p:txBody>
      </p:sp>
      <p:sp>
        <p:nvSpPr>
          <p:cNvPr id="25" name="TextBox 24"/>
          <p:cNvSpPr txBox="1"/>
          <p:nvPr/>
        </p:nvSpPr>
        <p:spPr>
          <a:xfrm>
            <a:off x="1295400" y="4261608"/>
            <a:ext cx="1268218" cy="623967"/>
          </a:xfrm>
          <a:prstGeom prst="rect">
            <a:avLst/>
          </a:prstGeom>
          <a:noFill/>
        </p:spPr>
        <p:txBody>
          <a:bodyPr wrap="square" lIns="91402" tIns="45702" rIns="91402" bIns="45702" rtlCol="0">
            <a:spAutoFit/>
          </a:bodyPr>
          <a:lstStyle/>
          <a:p>
            <a:pPr algn="ctr">
              <a:lnSpc>
                <a:spcPct val="80000"/>
              </a:lnSpc>
            </a:pPr>
            <a:r>
              <a:rPr lang="en-US" dirty="0" smtClean="0">
                <a:solidFill>
                  <a:srgbClr val="FF0000"/>
                </a:solidFill>
                <a:latin typeface="Calibri"/>
              </a:rPr>
              <a:t>prioritized</a:t>
            </a:r>
          </a:p>
          <a:p>
            <a:pPr algn="ctr">
              <a:lnSpc>
                <a:spcPct val="80000"/>
              </a:lnSpc>
            </a:pPr>
            <a:r>
              <a:rPr lang="en-US" sz="2400" b="1" dirty="0">
                <a:solidFill>
                  <a:srgbClr val="FF0000"/>
                </a:solidFill>
                <a:latin typeface="Calibri"/>
              </a:rPr>
              <a:t>1x</a:t>
            </a:r>
          </a:p>
        </p:txBody>
      </p:sp>
      <p:sp>
        <p:nvSpPr>
          <p:cNvPr id="26" name="TextBox 25"/>
          <p:cNvSpPr txBox="1"/>
          <p:nvPr/>
        </p:nvSpPr>
        <p:spPr>
          <a:xfrm>
            <a:off x="5962650" y="3511223"/>
            <a:ext cx="634992" cy="398906"/>
          </a:xfrm>
          <a:prstGeom prst="rect">
            <a:avLst/>
          </a:prstGeom>
          <a:noFill/>
        </p:spPr>
        <p:txBody>
          <a:bodyPr wrap="square" lIns="0" tIns="45702" rIns="0" bIns="45702" rtlCol="0" anchor="ctr">
            <a:spAutoFit/>
          </a:bodyPr>
          <a:lstStyle/>
          <a:p>
            <a:pPr algn="ctr">
              <a:lnSpc>
                <a:spcPct val="80000"/>
              </a:lnSpc>
            </a:pPr>
            <a:r>
              <a:rPr lang="en-US" sz="2400" b="1" dirty="0">
                <a:solidFill>
                  <a:srgbClr val="FF0000"/>
                </a:solidFill>
                <a:latin typeface="Calibri"/>
                <a:cs typeface="Times New Roman" pitchFamily="18" charset="0"/>
              </a:rPr>
              <a:t>11x</a:t>
            </a:r>
          </a:p>
        </p:txBody>
      </p:sp>
      <p:sp>
        <p:nvSpPr>
          <p:cNvPr id="27" name="TextBox 26"/>
          <p:cNvSpPr txBox="1"/>
          <p:nvPr/>
        </p:nvSpPr>
        <p:spPr>
          <a:xfrm>
            <a:off x="7189982" y="4261608"/>
            <a:ext cx="1268218" cy="623967"/>
          </a:xfrm>
          <a:prstGeom prst="rect">
            <a:avLst/>
          </a:prstGeom>
          <a:noFill/>
        </p:spPr>
        <p:txBody>
          <a:bodyPr wrap="square" lIns="91402" tIns="45702" rIns="91402" bIns="45702" rtlCol="0">
            <a:spAutoFit/>
          </a:bodyPr>
          <a:lstStyle/>
          <a:p>
            <a:pPr algn="ctr">
              <a:lnSpc>
                <a:spcPct val="80000"/>
              </a:lnSpc>
            </a:pPr>
            <a:r>
              <a:rPr lang="en-US" dirty="0" smtClean="0">
                <a:solidFill>
                  <a:srgbClr val="FF0000"/>
                </a:solidFill>
                <a:latin typeface="Calibri"/>
              </a:rPr>
              <a:t>prioritized</a:t>
            </a:r>
          </a:p>
          <a:p>
            <a:pPr algn="ctr">
              <a:lnSpc>
                <a:spcPct val="80000"/>
              </a:lnSpc>
            </a:pPr>
            <a:r>
              <a:rPr lang="en-US" sz="2400" b="1" dirty="0">
                <a:solidFill>
                  <a:srgbClr val="FF0000"/>
                </a:solidFill>
                <a:latin typeface="Calibri"/>
              </a:rPr>
              <a:t>1x</a:t>
            </a:r>
          </a:p>
        </p:txBody>
      </p:sp>
      <p:cxnSp>
        <p:nvCxnSpPr>
          <p:cNvPr id="28" name="Curved Connector 27"/>
          <p:cNvCxnSpPr>
            <a:stCxn id="24" idx="3"/>
            <a:endCxn id="26" idx="1"/>
          </p:cNvCxnSpPr>
          <p:nvPr/>
        </p:nvCxnSpPr>
        <p:spPr>
          <a:xfrm flipV="1">
            <a:off x="3657600" y="3710676"/>
            <a:ext cx="2305050" cy="355584"/>
          </a:xfrm>
          <a:prstGeom prst="curvedConnector3">
            <a:avLst>
              <a:gd name="adj1" fmla="val 50000"/>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04261" y="1953874"/>
            <a:ext cx="5410200" cy="523184"/>
          </a:xfrm>
          <a:prstGeom prst="rect">
            <a:avLst/>
          </a:prstGeom>
          <a:noFill/>
        </p:spPr>
        <p:txBody>
          <a:bodyPr wrap="square" lIns="91402" tIns="45702" rIns="91402" bIns="45702" rtlCol="0">
            <a:spAutoFit/>
          </a:bodyPr>
          <a:lstStyle/>
          <a:p>
            <a:r>
              <a:rPr lang="en-US" sz="2800" b="1" i="1" dirty="0">
                <a:solidFill>
                  <a:prstClr val="black"/>
                </a:solidFill>
                <a:latin typeface="Calibri"/>
              </a:rPr>
              <a:t>Which is slowed down more easily?</a:t>
            </a:r>
          </a:p>
        </p:txBody>
      </p:sp>
      <p:sp>
        <p:nvSpPr>
          <p:cNvPr id="19" name="Right Brace 18"/>
          <p:cNvSpPr/>
          <p:nvPr/>
        </p:nvSpPr>
        <p:spPr>
          <a:xfrm>
            <a:off x="3246120" y="1828800"/>
            <a:ext cx="381000" cy="7620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a:solidFill>
                <a:prstClr val="black"/>
              </a:solidFill>
              <a:latin typeface="Calibri"/>
            </a:endParaRPr>
          </a:p>
        </p:txBody>
      </p:sp>
    </p:spTree>
    <p:extLst>
      <p:ext uri="{BB962C8B-B14F-4D97-AF65-F5344CB8AC3E}">
        <p14:creationId xmlns:p14="http://schemas.microsoft.com/office/powerpoint/2010/main" val="3868699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9" grpId="0" animBg="1"/>
      <p:bldP spid="82" grpId="0"/>
      <p:bldP spid="83" grpId="0"/>
      <p:bldP spid="87" grpId="0"/>
      <p:bldGraphic spid="21" grpId="0">
        <p:bldAsOne/>
      </p:bldGraphic>
      <p:bldP spid="24" grpId="0"/>
      <p:bldP spid="25" grpId="0"/>
      <p:bldP spid="26" grpId="0"/>
      <p:bldP spid="27" grpId="0"/>
      <p:bldP spid="18" grpId="0"/>
      <p:bldP spid="1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1371600" y="2739529"/>
            <a:ext cx="5867400" cy="1295400"/>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grpSp>
        <p:nvGrpSpPr>
          <p:cNvPr id="3" name="Group 114"/>
          <p:cNvGrpSpPr/>
          <p:nvPr/>
        </p:nvGrpSpPr>
        <p:grpSpPr>
          <a:xfrm>
            <a:off x="2971800" y="2891136"/>
            <a:ext cx="1219200" cy="762000"/>
            <a:chOff x="2514600" y="3657600"/>
            <a:chExt cx="1219200" cy="762000"/>
          </a:xfrm>
        </p:grpSpPr>
        <p:sp>
          <p:nvSpPr>
            <p:cNvPr id="63" name="Rectangle 62"/>
            <p:cNvSpPr/>
            <p:nvPr/>
          </p:nvSpPr>
          <p:spPr>
            <a:xfrm>
              <a:off x="2514600" y="3657600"/>
              <a:ext cx="1219200" cy="762000"/>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cxnSp>
          <p:nvCxnSpPr>
            <p:cNvPr id="83" name="Straight Connector 82"/>
            <p:cNvCxnSpPr/>
            <p:nvPr/>
          </p:nvCxnSpPr>
          <p:spPr>
            <a:xfrm>
              <a:off x="2514600" y="38100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514600" y="39624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514600" y="41148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514600" y="4265612"/>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 name="Group 113"/>
          <p:cNvGrpSpPr/>
          <p:nvPr/>
        </p:nvGrpSpPr>
        <p:grpSpPr>
          <a:xfrm>
            <a:off x="4419601" y="2891136"/>
            <a:ext cx="1219200" cy="762000"/>
            <a:chOff x="3962400" y="3657600"/>
            <a:chExt cx="1219200" cy="762000"/>
          </a:xfrm>
        </p:grpSpPr>
        <p:sp>
          <p:nvSpPr>
            <p:cNvPr id="98" name="Rectangle 97"/>
            <p:cNvSpPr/>
            <p:nvPr/>
          </p:nvSpPr>
          <p:spPr>
            <a:xfrm>
              <a:off x="3962400" y="3657600"/>
              <a:ext cx="1219200" cy="762000"/>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cxnSp>
          <p:nvCxnSpPr>
            <p:cNvPr id="99" name="Straight Connector 98"/>
            <p:cNvCxnSpPr/>
            <p:nvPr/>
          </p:nvCxnSpPr>
          <p:spPr>
            <a:xfrm>
              <a:off x="3962400" y="38100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962400" y="39624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962400" y="41148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962400" y="4265612"/>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6" name="Group 112"/>
          <p:cNvGrpSpPr/>
          <p:nvPr/>
        </p:nvGrpSpPr>
        <p:grpSpPr>
          <a:xfrm>
            <a:off x="5867400" y="2891136"/>
            <a:ext cx="1219200" cy="762000"/>
            <a:chOff x="5410200" y="3657600"/>
            <a:chExt cx="1219200" cy="762000"/>
          </a:xfrm>
        </p:grpSpPr>
        <p:sp>
          <p:nvSpPr>
            <p:cNvPr id="103" name="Rectangle 102"/>
            <p:cNvSpPr/>
            <p:nvPr/>
          </p:nvSpPr>
          <p:spPr>
            <a:xfrm>
              <a:off x="5410200" y="3657600"/>
              <a:ext cx="1219200" cy="762000"/>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cxnSp>
          <p:nvCxnSpPr>
            <p:cNvPr id="104" name="Straight Connector 103"/>
            <p:cNvCxnSpPr/>
            <p:nvPr/>
          </p:nvCxnSpPr>
          <p:spPr>
            <a:xfrm>
              <a:off x="5410200" y="38100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410200" y="39624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410200" y="41148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410200" y="4265612"/>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7" name="Group 115"/>
          <p:cNvGrpSpPr/>
          <p:nvPr/>
        </p:nvGrpSpPr>
        <p:grpSpPr>
          <a:xfrm>
            <a:off x="1524000" y="2891136"/>
            <a:ext cx="1219200" cy="762000"/>
            <a:chOff x="1066800" y="3657600"/>
            <a:chExt cx="1219200" cy="762000"/>
          </a:xfrm>
        </p:grpSpPr>
        <p:sp>
          <p:nvSpPr>
            <p:cNvPr id="108" name="Rectangle 107"/>
            <p:cNvSpPr/>
            <p:nvPr/>
          </p:nvSpPr>
          <p:spPr>
            <a:xfrm>
              <a:off x="1066800" y="3657600"/>
              <a:ext cx="1219200" cy="762000"/>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cxnSp>
          <p:nvCxnSpPr>
            <p:cNvPr id="109" name="Straight Connector 108"/>
            <p:cNvCxnSpPr/>
            <p:nvPr/>
          </p:nvCxnSpPr>
          <p:spPr>
            <a:xfrm>
              <a:off x="1066800" y="38100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066800" y="39624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066800" y="4114800"/>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066800" y="4265612"/>
              <a:ext cx="1219200" cy="15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Why are Threads Different?</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79</a:t>
            </a:fld>
            <a:endParaRPr lang="en-US" dirty="0">
              <a:solidFill>
                <a:prstClr val="black">
                  <a:tint val="75000"/>
                </a:prstClr>
              </a:solidFill>
              <a:latin typeface="Calibri"/>
            </a:endParaRPr>
          </a:p>
        </p:txBody>
      </p:sp>
      <p:sp>
        <p:nvSpPr>
          <p:cNvPr id="9" name="Random-access"/>
          <p:cNvSpPr txBox="1"/>
          <p:nvPr/>
        </p:nvSpPr>
        <p:spPr>
          <a:xfrm>
            <a:off x="1676400" y="1214735"/>
            <a:ext cx="2424812" cy="387726"/>
          </a:xfrm>
          <a:prstGeom prst="rect">
            <a:avLst/>
          </a:prstGeom>
          <a:noFill/>
        </p:spPr>
        <p:txBody>
          <a:bodyPr wrap="square" lIns="0" tIns="0" rIns="0" bIns="0" rtlCol="0">
            <a:spAutoFit/>
          </a:bodyPr>
          <a:lstStyle/>
          <a:p>
            <a:pPr algn="ctr">
              <a:lnSpc>
                <a:spcPct val="80000"/>
              </a:lnSpc>
            </a:pPr>
            <a:r>
              <a:rPr lang="en-US" sz="3000" b="1" i="1" dirty="0">
                <a:solidFill>
                  <a:srgbClr val="006633"/>
                </a:solidFill>
                <a:latin typeface="Calibri"/>
              </a:rPr>
              <a:t>random-access</a:t>
            </a:r>
          </a:p>
        </p:txBody>
      </p:sp>
      <p:cxnSp>
        <p:nvCxnSpPr>
          <p:cNvPr id="118" name="Shape 117"/>
          <p:cNvCxnSpPr>
            <a:stCxn id="77" idx="3"/>
            <a:endCxn id="72" idx="1"/>
          </p:cNvCxnSpPr>
          <p:nvPr/>
        </p:nvCxnSpPr>
        <p:spPr>
          <a:xfrm>
            <a:off x="7085018" y="2970089"/>
            <a:ext cx="458782" cy="291644"/>
          </a:xfrm>
          <a:prstGeom prst="curved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3" name="Streaming"/>
          <p:cNvSpPr txBox="1"/>
          <p:nvPr/>
        </p:nvSpPr>
        <p:spPr>
          <a:xfrm>
            <a:off x="4723969" y="1214736"/>
            <a:ext cx="2009775" cy="387726"/>
          </a:xfrm>
          <a:prstGeom prst="rect">
            <a:avLst/>
          </a:prstGeom>
          <a:noFill/>
        </p:spPr>
        <p:txBody>
          <a:bodyPr wrap="square" lIns="0" tIns="0" rIns="0" bIns="0" rtlCol="0">
            <a:spAutoFit/>
          </a:bodyPr>
          <a:lstStyle/>
          <a:p>
            <a:pPr algn="ctr">
              <a:lnSpc>
                <a:spcPct val="80000"/>
              </a:lnSpc>
            </a:pPr>
            <a:r>
              <a:rPr lang="en-US" sz="3000" b="1" i="1" dirty="0">
                <a:solidFill>
                  <a:srgbClr val="FF0000"/>
                </a:solidFill>
                <a:latin typeface="Calibri"/>
              </a:rPr>
              <a:t>streaming</a:t>
            </a:r>
          </a:p>
        </p:txBody>
      </p:sp>
      <p:sp>
        <p:nvSpPr>
          <p:cNvPr id="54" name="P"/>
          <p:cNvSpPr/>
          <p:nvPr/>
        </p:nvSpPr>
        <p:spPr>
          <a:xfrm>
            <a:off x="558482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55" name="R"/>
          <p:cNvSpPr/>
          <p:nvPr/>
        </p:nvSpPr>
        <p:spPr>
          <a:xfrm>
            <a:off x="558482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56" name="S"/>
          <p:cNvSpPr/>
          <p:nvPr/>
        </p:nvSpPr>
        <p:spPr>
          <a:xfrm>
            <a:off x="558482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57" name="Q"/>
          <p:cNvSpPr/>
          <p:nvPr/>
        </p:nvSpPr>
        <p:spPr>
          <a:xfrm>
            <a:off x="5583243"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65" name="TextBox 64"/>
          <p:cNvSpPr txBox="1"/>
          <p:nvPr/>
        </p:nvSpPr>
        <p:spPr>
          <a:xfrm>
            <a:off x="1524000" y="3653929"/>
            <a:ext cx="1219200" cy="338554"/>
          </a:xfrm>
          <a:prstGeom prst="rect">
            <a:avLst/>
          </a:prstGeom>
          <a:noFill/>
        </p:spPr>
        <p:txBody>
          <a:bodyPr wrap="square" lIns="0" tIns="0" rIns="0" bIns="0" rtlCol="0">
            <a:spAutoFit/>
          </a:bodyPr>
          <a:lstStyle/>
          <a:p>
            <a:pPr algn="ctr"/>
            <a:r>
              <a:rPr lang="en-US" sz="2200" i="1" dirty="0">
                <a:solidFill>
                  <a:prstClr val="black"/>
                </a:solidFill>
                <a:latin typeface="Calibri"/>
              </a:rPr>
              <a:t>Bank 1</a:t>
            </a:r>
          </a:p>
        </p:txBody>
      </p:sp>
      <p:sp>
        <p:nvSpPr>
          <p:cNvPr id="67" name="TextBox 66"/>
          <p:cNvSpPr txBox="1"/>
          <p:nvPr/>
        </p:nvSpPr>
        <p:spPr>
          <a:xfrm>
            <a:off x="2971800" y="3653929"/>
            <a:ext cx="1219200" cy="338554"/>
          </a:xfrm>
          <a:prstGeom prst="rect">
            <a:avLst/>
          </a:prstGeom>
          <a:noFill/>
        </p:spPr>
        <p:txBody>
          <a:bodyPr wrap="square" lIns="0" tIns="0" rIns="0" bIns="0" rtlCol="0">
            <a:spAutoFit/>
          </a:bodyPr>
          <a:lstStyle/>
          <a:p>
            <a:pPr algn="ctr"/>
            <a:r>
              <a:rPr lang="en-US" sz="2200" i="1" dirty="0">
                <a:solidFill>
                  <a:prstClr val="black"/>
                </a:solidFill>
                <a:latin typeface="Calibri"/>
              </a:rPr>
              <a:t>Bank 2</a:t>
            </a:r>
          </a:p>
        </p:txBody>
      </p:sp>
      <p:sp>
        <p:nvSpPr>
          <p:cNvPr id="68" name="TextBox 67"/>
          <p:cNvSpPr txBox="1"/>
          <p:nvPr/>
        </p:nvSpPr>
        <p:spPr>
          <a:xfrm>
            <a:off x="4419601" y="3653929"/>
            <a:ext cx="1219200" cy="338554"/>
          </a:xfrm>
          <a:prstGeom prst="rect">
            <a:avLst/>
          </a:prstGeom>
          <a:noFill/>
        </p:spPr>
        <p:txBody>
          <a:bodyPr wrap="square" lIns="0" tIns="0" rIns="0" bIns="0" rtlCol="0">
            <a:spAutoFit/>
          </a:bodyPr>
          <a:lstStyle/>
          <a:p>
            <a:pPr algn="ctr"/>
            <a:r>
              <a:rPr lang="en-US" sz="2200" i="1" dirty="0">
                <a:solidFill>
                  <a:prstClr val="black"/>
                </a:solidFill>
                <a:latin typeface="Calibri"/>
              </a:rPr>
              <a:t>Bank 3</a:t>
            </a:r>
          </a:p>
        </p:txBody>
      </p:sp>
      <p:sp>
        <p:nvSpPr>
          <p:cNvPr id="69" name="TextBox 68"/>
          <p:cNvSpPr txBox="1"/>
          <p:nvPr/>
        </p:nvSpPr>
        <p:spPr>
          <a:xfrm>
            <a:off x="5867400" y="3653929"/>
            <a:ext cx="1219200" cy="338554"/>
          </a:xfrm>
          <a:prstGeom prst="rect">
            <a:avLst/>
          </a:prstGeom>
          <a:noFill/>
        </p:spPr>
        <p:txBody>
          <a:bodyPr wrap="square" lIns="0" tIns="0" rIns="0" bIns="0" rtlCol="0">
            <a:spAutoFit/>
          </a:bodyPr>
          <a:lstStyle/>
          <a:p>
            <a:pPr algn="ctr"/>
            <a:r>
              <a:rPr lang="en-US" sz="2200" i="1" dirty="0">
                <a:solidFill>
                  <a:prstClr val="black"/>
                </a:solidFill>
                <a:latin typeface="Calibri"/>
              </a:rPr>
              <a:t>Bank 4</a:t>
            </a:r>
          </a:p>
        </p:txBody>
      </p:sp>
      <p:sp>
        <p:nvSpPr>
          <p:cNvPr id="71" name="TextBox 70"/>
          <p:cNvSpPr txBox="1"/>
          <p:nvPr/>
        </p:nvSpPr>
        <p:spPr>
          <a:xfrm>
            <a:off x="7315200" y="3607721"/>
            <a:ext cx="1295400" cy="430887"/>
          </a:xfrm>
          <a:prstGeom prst="rect">
            <a:avLst/>
          </a:prstGeom>
          <a:noFill/>
        </p:spPr>
        <p:txBody>
          <a:bodyPr wrap="square" lIns="0" tIns="0" rIns="0" bIns="0" rtlCol="0">
            <a:spAutoFit/>
          </a:bodyPr>
          <a:lstStyle/>
          <a:p>
            <a:pPr algn="ctr"/>
            <a:r>
              <a:rPr lang="en-US" sz="2800" b="1" i="1" dirty="0">
                <a:solidFill>
                  <a:srgbClr val="1F497D"/>
                </a:solidFill>
                <a:latin typeface="Calibri"/>
              </a:rPr>
              <a:t>Memory</a:t>
            </a:r>
          </a:p>
        </p:txBody>
      </p:sp>
      <p:sp>
        <p:nvSpPr>
          <p:cNvPr id="72" name="TextBox 71"/>
          <p:cNvSpPr txBox="1"/>
          <p:nvPr/>
        </p:nvSpPr>
        <p:spPr>
          <a:xfrm>
            <a:off x="7543800" y="3046297"/>
            <a:ext cx="914400" cy="430887"/>
          </a:xfrm>
          <a:prstGeom prst="rect">
            <a:avLst/>
          </a:prstGeom>
          <a:noFill/>
        </p:spPr>
        <p:txBody>
          <a:bodyPr wrap="square" lIns="0" tIns="0" rIns="0" bIns="0" rtlCol="0">
            <a:spAutoFit/>
          </a:bodyPr>
          <a:lstStyle/>
          <a:p>
            <a:pPr algn="ctr"/>
            <a:r>
              <a:rPr lang="en-US" sz="2800" b="1" i="1" dirty="0">
                <a:solidFill>
                  <a:prstClr val="black">
                    <a:lumMod val="65000"/>
                    <a:lumOff val="35000"/>
                  </a:prstClr>
                </a:solidFill>
                <a:latin typeface="Calibri"/>
              </a:rPr>
              <a:t>rows</a:t>
            </a:r>
          </a:p>
        </p:txBody>
      </p:sp>
      <p:sp>
        <p:nvSpPr>
          <p:cNvPr id="73" name="Rectangle 72"/>
          <p:cNvSpPr/>
          <p:nvPr/>
        </p:nvSpPr>
        <p:spPr>
          <a:xfrm>
            <a:off x="6781800" y="3198689"/>
            <a:ext cx="303218" cy="152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4" name="Rectangle 73"/>
          <p:cNvSpPr/>
          <p:nvPr/>
        </p:nvSpPr>
        <p:spPr>
          <a:xfrm>
            <a:off x="6781800" y="3351089"/>
            <a:ext cx="303218" cy="152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6" name="Rectangle 75"/>
          <p:cNvSpPr/>
          <p:nvPr/>
        </p:nvSpPr>
        <p:spPr>
          <a:xfrm>
            <a:off x="6781800" y="3503490"/>
            <a:ext cx="303218" cy="152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7" name="Rectangle 76"/>
          <p:cNvSpPr/>
          <p:nvPr/>
        </p:nvSpPr>
        <p:spPr>
          <a:xfrm>
            <a:off x="6781800" y="2893889"/>
            <a:ext cx="303218" cy="152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8" name="Rectangle 77"/>
          <p:cNvSpPr/>
          <p:nvPr/>
        </p:nvSpPr>
        <p:spPr>
          <a:xfrm>
            <a:off x="6781800" y="3046290"/>
            <a:ext cx="303218" cy="152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cxnSp>
        <p:nvCxnSpPr>
          <p:cNvPr id="82" name="Shape 117"/>
          <p:cNvCxnSpPr>
            <a:stCxn id="78" idx="3"/>
            <a:endCxn id="72" idx="1"/>
          </p:cNvCxnSpPr>
          <p:nvPr/>
        </p:nvCxnSpPr>
        <p:spPr>
          <a:xfrm>
            <a:off x="7085018" y="3122489"/>
            <a:ext cx="458782" cy="139244"/>
          </a:xfrm>
          <a:prstGeom prst="curved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6" name="Shape 117"/>
          <p:cNvCxnSpPr>
            <a:stCxn id="73" idx="3"/>
            <a:endCxn id="72" idx="1"/>
          </p:cNvCxnSpPr>
          <p:nvPr/>
        </p:nvCxnSpPr>
        <p:spPr>
          <a:xfrm flipV="1">
            <a:off x="7085018" y="3261733"/>
            <a:ext cx="458782" cy="13156"/>
          </a:xfrm>
          <a:prstGeom prst="curved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9" name="Shape 117"/>
          <p:cNvCxnSpPr>
            <a:stCxn id="74" idx="3"/>
            <a:endCxn id="72" idx="1"/>
          </p:cNvCxnSpPr>
          <p:nvPr/>
        </p:nvCxnSpPr>
        <p:spPr>
          <a:xfrm flipV="1">
            <a:off x="7085018" y="3261733"/>
            <a:ext cx="458782" cy="165556"/>
          </a:xfrm>
          <a:prstGeom prst="curved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2" name="Shape 117"/>
          <p:cNvCxnSpPr>
            <a:stCxn id="76" idx="3"/>
            <a:endCxn id="72" idx="1"/>
          </p:cNvCxnSpPr>
          <p:nvPr/>
        </p:nvCxnSpPr>
        <p:spPr>
          <a:xfrm flipV="1">
            <a:off x="7085018" y="3261733"/>
            <a:ext cx="458782" cy="317956"/>
          </a:xfrm>
          <a:prstGeom prst="curvedConnector3">
            <a:avLst>
              <a:gd name="adj1"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457200" y="4267200"/>
            <a:ext cx="4191000" cy="892552"/>
          </a:xfrm>
          <a:prstGeom prst="rect">
            <a:avLst/>
          </a:prstGeom>
          <a:solidFill>
            <a:srgbClr val="006600">
              <a:alpha val="40000"/>
            </a:srgbClr>
          </a:solidFill>
        </p:spPr>
        <p:txBody>
          <a:bodyPr wrap="square" lIns="0" tIns="45702" rIns="0" bIns="45702" rtlCol="0">
            <a:spAutoFit/>
          </a:bodyPr>
          <a:lstStyle/>
          <a:p>
            <a:pPr marL="341174" indent="-166619">
              <a:buFont typeface="Arial" pitchFamily="34" charset="0"/>
              <a:buChar char="•"/>
            </a:pPr>
            <a:r>
              <a:rPr lang="en-US" sz="2600" dirty="0">
                <a:solidFill>
                  <a:prstClr val="black"/>
                </a:solidFill>
                <a:latin typeface="Calibri"/>
              </a:rPr>
              <a:t>All requests parallel</a:t>
            </a:r>
          </a:p>
          <a:p>
            <a:pPr marL="341174" indent="-166619">
              <a:buFont typeface="Arial" pitchFamily="34" charset="0"/>
              <a:buChar char="•"/>
            </a:pPr>
            <a:r>
              <a:rPr lang="en-US" sz="2600" dirty="0">
                <a:solidFill>
                  <a:prstClr val="black"/>
                </a:solidFill>
                <a:latin typeface="Calibri"/>
              </a:rPr>
              <a:t>High </a:t>
            </a:r>
            <a:r>
              <a:rPr lang="en-US" sz="2600" b="1" dirty="0">
                <a:solidFill>
                  <a:prstClr val="black"/>
                </a:solidFill>
                <a:latin typeface="Calibri"/>
              </a:rPr>
              <a:t>bank-level parallelism</a:t>
            </a:r>
          </a:p>
        </p:txBody>
      </p:sp>
      <p:sp>
        <p:nvSpPr>
          <p:cNvPr id="133" name="TextBox 132"/>
          <p:cNvSpPr txBox="1"/>
          <p:nvPr/>
        </p:nvSpPr>
        <p:spPr>
          <a:xfrm>
            <a:off x="4800600" y="4267200"/>
            <a:ext cx="3886200" cy="892552"/>
          </a:xfrm>
          <a:prstGeom prst="rect">
            <a:avLst/>
          </a:prstGeom>
          <a:solidFill>
            <a:srgbClr val="FF0000">
              <a:alpha val="40000"/>
            </a:srgbClr>
          </a:solidFill>
        </p:spPr>
        <p:txBody>
          <a:bodyPr wrap="square" lIns="0" tIns="45702" rIns="0" bIns="45702" rtlCol="0">
            <a:spAutoFit/>
          </a:bodyPr>
          <a:lstStyle/>
          <a:p>
            <a:pPr marL="341174" indent="-166619">
              <a:buFont typeface="Arial" pitchFamily="34" charset="0"/>
              <a:buChar char="•"/>
              <a:tabLst>
                <a:tab pos="461774" algn="l"/>
              </a:tabLst>
            </a:pPr>
            <a:r>
              <a:rPr lang="en-US" sz="2600" dirty="0">
                <a:solidFill>
                  <a:prstClr val="black"/>
                </a:solidFill>
                <a:latin typeface="Calibri"/>
              </a:rPr>
              <a:t>All requests </a:t>
            </a:r>
            <a:r>
              <a:rPr lang="en-US" sz="2600" dirty="0">
                <a:solidFill>
                  <a:prstClr val="black"/>
                </a:solidFill>
                <a:latin typeface="Calibri"/>
                <a:sym typeface="Wingdings" pitchFamily="2" charset="2"/>
              </a:rPr>
              <a:t> Same row</a:t>
            </a:r>
            <a:endParaRPr lang="en-US" sz="2600" dirty="0">
              <a:solidFill>
                <a:prstClr val="black"/>
              </a:solidFill>
              <a:latin typeface="Calibri"/>
            </a:endParaRPr>
          </a:p>
          <a:p>
            <a:pPr marL="341174" indent="-166619">
              <a:buFont typeface="Arial" pitchFamily="34" charset="0"/>
              <a:buChar char="•"/>
              <a:tabLst>
                <a:tab pos="461774" algn="l"/>
              </a:tabLst>
            </a:pPr>
            <a:r>
              <a:rPr lang="en-US" sz="2600" dirty="0">
                <a:solidFill>
                  <a:prstClr val="black"/>
                </a:solidFill>
                <a:latin typeface="Calibri"/>
              </a:rPr>
              <a:t>High </a:t>
            </a:r>
            <a:r>
              <a:rPr lang="en-US" sz="2600" b="1" dirty="0">
                <a:solidFill>
                  <a:prstClr val="black"/>
                </a:solidFill>
                <a:latin typeface="Calibri"/>
              </a:rPr>
              <a:t>row-buffer locality</a:t>
            </a:r>
          </a:p>
        </p:txBody>
      </p:sp>
      <p:sp>
        <p:nvSpPr>
          <p:cNvPr id="10" name="A"/>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3" name="C"/>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4" name="D"/>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38" name="B"/>
          <p:cNvSpPr/>
          <p:nvPr/>
        </p:nvSpPr>
        <p:spPr>
          <a:xfrm>
            <a:off x="2743200"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48" name="Rectangle 47"/>
          <p:cNvSpPr/>
          <p:nvPr/>
        </p:nvSpPr>
        <p:spPr>
          <a:xfrm>
            <a:off x="1524000" y="3043535"/>
            <a:ext cx="1219200" cy="152400"/>
          </a:xfrm>
          <a:prstGeom prst="rect">
            <a:avLst/>
          </a:prstGeom>
          <a:solidFill>
            <a:schemeClr val="tx1">
              <a:alpha val="40000"/>
            </a:schemeClr>
          </a:solidFill>
          <a:ln w="12700">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50" name="Rectangle 49"/>
          <p:cNvSpPr/>
          <p:nvPr/>
        </p:nvSpPr>
        <p:spPr>
          <a:xfrm>
            <a:off x="2971800" y="3195936"/>
            <a:ext cx="1219200" cy="152400"/>
          </a:xfrm>
          <a:prstGeom prst="rect">
            <a:avLst/>
          </a:prstGeom>
          <a:solidFill>
            <a:schemeClr val="tx1">
              <a:alpha val="40000"/>
            </a:schemeClr>
          </a:solidFill>
          <a:ln w="12700">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52" name="Rectangle 51"/>
          <p:cNvSpPr/>
          <p:nvPr/>
        </p:nvSpPr>
        <p:spPr>
          <a:xfrm>
            <a:off x="5867400" y="3348335"/>
            <a:ext cx="1219200" cy="152400"/>
          </a:xfrm>
          <a:prstGeom prst="rect">
            <a:avLst/>
          </a:prstGeom>
          <a:solidFill>
            <a:schemeClr val="tx1">
              <a:alpha val="40000"/>
            </a:schemeClr>
          </a:solidFill>
          <a:ln w="12700">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5" name="Rectangle 74"/>
          <p:cNvSpPr/>
          <p:nvPr/>
        </p:nvSpPr>
        <p:spPr>
          <a:xfrm>
            <a:off x="4419601" y="3500735"/>
            <a:ext cx="1219200" cy="152400"/>
          </a:xfrm>
          <a:prstGeom prst="rect">
            <a:avLst/>
          </a:prstGeom>
          <a:solidFill>
            <a:schemeClr val="tx1">
              <a:alpha val="40000"/>
            </a:schemeClr>
          </a:solidFill>
          <a:ln w="12700">
            <a:no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endParaRPr lang="en-US" sz="1400" dirty="0">
              <a:solidFill>
                <a:prstClr val="white"/>
              </a:solidFill>
              <a:latin typeface="Calibri"/>
            </a:endParaRPr>
          </a:p>
        </p:txBody>
      </p:sp>
      <p:sp>
        <p:nvSpPr>
          <p:cNvPr id="79" name="TextBox 78"/>
          <p:cNvSpPr txBox="1"/>
          <p:nvPr/>
        </p:nvSpPr>
        <p:spPr>
          <a:xfrm>
            <a:off x="6248400" y="1888644"/>
            <a:ext cx="1828800" cy="369332"/>
          </a:xfrm>
          <a:prstGeom prst="rect">
            <a:avLst/>
          </a:prstGeom>
          <a:noFill/>
        </p:spPr>
        <p:txBody>
          <a:bodyPr wrap="square" lIns="0" tIns="0" rIns="0" bIns="0" rtlCol="0">
            <a:spAutoFit/>
          </a:bodyPr>
          <a:lstStyle/>
          <a:p>
            <a:pPr algn="ctr"/>
            <a:r>
              <a:rPr lang="en-US" sz="2400" b="1" i="1" dirty="0">
                <a:solidFill>
                  <a:prstClr val="black"/>
                </a:solidFill>
                <a:latin typeface="Calibri"/>
              </a:rPr>
              <a:t>activated row</a:t>
            </a:r>
          </a:p>
        </p:txBody>
      </p:sp>
      <p:cxnSp>
        <p:nvCxnSpPr>
          <p:cNvPr id="80" name="Shape 117"/>
          <p:cNvCxnSpPr>
            <a:stCxn id="52" idx="0"/>
            <a:endCxn id="79" idx="2"/>
          </p:cNvCxnSpPr>
          <p:nvPr/>
        </p:nvCxnSpPr>
        <p:spPr>
          <a:xfrm rot="5400000" flipH="1" flipV="1">
            <a:off x="6274729" y="2460256"/>
            <a:ext cx="1090359" cy="685800"/>
          </a:xfrm>
          <a:prstGeom prst="curvedConnector3">
            <a:avLst>
              <a:gd name="adj1" fmla="val 50000"/>
            </a:avLst>
          </a:prstGeom>
          <a:ln w="95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5" name="Shape 117"/>
          <p:cNvCxnSpPr>
            <a:stCxn id="75" idx="0"/>
            <a:endCxn id="79" idx="2"/>
          </p:cNvCxnSpPr>
          <p:nvPr/>
        </p:nvCxnSpPr>
        <p:spPr>
          <a:xfrm rot="5400000" flipH="1" flipV="1">
            <a:off x="5474629" y="1812557"/>
            <a:ext cx="1242759" cy="2133600"/>
          </a:xfrm>
          <a:prstGeom prst="curvedConnector3">
            <a:avLst>
              <a:gd name="adj1" fmla="val 50000"/>
            </a:avLst>
          </a:prstGeom>
          <a:ln w="95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0" name="Shape 117"/>
          <p:cNvCxnSpPr>
            <a:stCxn id="50" idx="0"/>
            <a:endCxn id="79" idx="2"/>
          </p:cNvCxnSpPr>
          <p:nvPr/>
        </p:nvCxnSpPr>
        <p:spPr>
          <a:xfrm rot="5400000" flipH="1" flipV="1">
            <a:off x="4903121" y="936256"/>
            <a:ext cx="937959" cy="3581400"/>
          </a:xfrm>
          <a:prstGeom prst="curvedConnector3">
            <a:avLst>
              <a:gd name="adj1" fmla="val 50000"/>
            </a:avLst>
          </a:prstGeom>
          <a:ln w="95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4" name="Shape 117"/>
          <p:cNvCxnSpPr>
            <a:stCxn id="48" idx="0"/>
            <a:endCxn id="79" idx="2"/>
          </p:cNvCxnSpPr>
          <p:nvPr/>
        </p:nvCxnSpPr>
        <p:spPr>
          <a:xfrm rot="5400000" flipH="1" flipV="1">
            <a:off x="4255429" y="136156"/>
            <a:ext cx="785559" cy="5029200"/>
          </a:xfrm>
          <a:prstGeom prst="curvedConnector3">
            <a:avLst>
              <a:gd name="adj1" fmla="val 50000"/>
            </a:avLst>
          </a:prstGeom>
          <a:ln w="95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sp>
        <p:nvSpPr>
          <p:cNvPr id="91" name="E"/>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93" name="G"/>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13" name="H"/>
          <p:cNvSpPr/>
          <p:nvPr/>
        </p:nvSpPr>
        <p:spPr>
          <a:xfrm>
            <a:off x="2744782"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14" name="F"/>
          <p:cNvSpPr/>
          <p:nvPr/>
        </p:nvSpPr>
        <p:spPr>
          <a:xfrm>
            <a:off x="2743200" y="1671935"/>
            <a:ext cx="303218" cy="1524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81" name="T"/>
          <p:cNvSpPr/>
          <p:nvPr/>
        </p:nvSpPr>
        <p:spPr>
          <a:xfrm>
            <a:off x="558323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84" name="V"/>
          <p:cNvSpPr/>
          <p:nvPr/>
        </p:nvSpPr>
        <p:spPr>
          <a:xfrm>
            <a:off x="558323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87" name="W"/>
          <p:cNvSpPr/>
          <p:nvPr/>
        </p:nvSpPr>
        <p:spPr>
          <a:xfrm>
            <a:off x="5583235"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88" name="U"/>
          <p:cNvSpPr/>
          <p:nvPr/>
        </p:nvSpPr>
        <p:spPr>
          <a:xfrm>
            <a:off x="5581653" y="1671935"/>
            <a:ext cx="303218" cy="1524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1400" dirty="0" err="1">
                <a:solidFill>
                  <a:prstClr val="white"/>
                </a:solidFill>
                <a:latin typeface="Calibri"/>
              </a:rPr>
              <a:t>req</a:t>
            </a:r>
            <a:endParaRPr lang="en-US" sz="1400" dirty="0">
              <a:solidFill>
                <a:prstClr val="white"/>
              </a:solidFill>
              <a:latin typeface="Calibri"/>
            </a:endParaRPr>
          </a:p>
        </p:txBody>
      </p:sp>
      <p:sp>
        <p:nvSpPr>
          <p:cNvPr id="116" name="TextBox 115"/>
          <p:cNvSpPr txBox="1"/>
          <p:nvPr/>
        </p:nvSpPr>
        <p:spPr>
          <a:xfrm>
            <a:off x="3678251" y="1584551"/>
            <a:ext cx="893757" cy="430887"/>
          </a:xfrm>
          <a:prstGeom prst="rect">
            <a:avLst/>
          </a:prstGeom>
          <a:noFill/>
        </p:spPr>
        <p:txBody>
          <a:bodyPr wrap="square" lIns="0" tIns="0" rIns="0" bIns="0" rtlCol="0">
            <a:spAutoFit/>
          </a:bodyPr>
          <a:lstStyle/>
          <a:p>
            <a:pPr algn="ctr"/>
            <a:r>
              <a:rPr lang="en-US" sz="2800" b="1" i="1" u="sng" dirty="0">
                <a:solidFill>
                  <a:prstClr val="black"/>
                </a:solidFill>
                <a:latin typeface="Calibri"/>
              </a:rPr>
              <a:t>stuck</a:t>
            </a:r>
          </a:p>
        </p:txBody>
      </p:sp>
      <p:sp>
        <p:nvSpPr>
          <p:cNvPr id="115" name="TextBox 114"/>
          <p:cNvSpPr txBox="1"/>
          <p:nvPr/>
        </p:nvSpPr>
        <p:spPr>
          <a:xfrm>
            <a:off x="457200" y="5562600"/>
            <a:ext cx="4572000" cy="584775"/>
          </a:xfrm>
          <a:prstGeom prst="rect">
            <a:avLst/>
          </a:prstGeom>
          <a:noFill/>
        </p:spPr>
        <p:txBody>
          <a:bodyPr wrap="square" lIns="0" tIns="45702" rIns="0" bIns="45702" rtlCol="0">
            <a:spAutoFit/>
          </a:bodyPr>
          <a:lstStyle/>
          <a:p>
            <a:pPr algn="ctr">
              <a:tabLst>
                <a:tab pos="174553" algn="l"/>
              </a:tabLst>
            </a:pPr>
            <a:r>
              <a:rPr lang="en-US" sz="3200" b="1" i="1">
                <a:solidFill>
                  <a:srgbClr val="FF0000"/>
                </a:solidFill>
                <a:latin typeface="Calibri"/>
              </a:rPr>
              <a:t>Vulnerable </a:t>
            </a:r>
            <a:r>
              <a:rPr lang="en-US" sz="3200" b="1" i="1" dirty="0">
                <a:solidFill>
                  <a:srgbClr val="FF0000"/>
                </a:solidFill>
                <a:latin typeface="Calibri"/>
              </a:rPr>
              <a:t>to interference</a:t>
            </a:r>
          </a:p>
        </p:txBody>
      </p:sp>
      <p:sp>
        <p:nvSpPr>
          <p:cNvPr id="117" name="Down Arrow 116"/>
          <p:cNvSpPr/>
          <p:nvPr/>
        </p:nvSpPr>
        <p:spPr>
          <a:xfrm>
            <a:off x="2209801" y="5257800"/>
            <a:ext cx="609600" cy="3137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cxnSp>
        <p:nvCxnSpPr>
          <p:cNvPr id="121" name="Straight Arrow Connector 120"/>
          <p:cNvCxnSpPr/>
          <p:nvPr/>
        </p:nvCxnSpPr>
        <p:spPr>
          <a:xfrm rot="10800000" flipV="1">
            <a:off x="4572000" y="1824342"/>
            <a:ext cx="228600" cy="1"/>
          </a:xfrm>
          <a:prstGeom prst="straightConnector1">
            <a:avLst/>
          </a:prstGeom>
          <a:ln w="38100">
            <a:solidFill>
              <a:schemeClr val="tx1"/>
            </a:solidFill>
            <a:headEnd type="arrow"/>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824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3"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3" nodeType="withEffect">
                                  <p:stCondLst>
                                    <p:cond delay="0"/>
                                  </p:stCondLst>
                                  <p:childTnLst>
                                    <p:set>
                                      <p:cBhvr>
                                        <p:cTn id="28" dur="1" fill="hold">
                                          <p:stCondLst>
                                            <p:cond delay="0"/>
                                          </p:stCondLst>
                                        </p:cTn>
                                        <p:tgtEl>
                                          <p:spTgt spid="1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3.33333E-6 3.33333E-6 L -0.08229 0.1449 " pathEditMode="relative" rAng="0" ptsTypes="AA">
                                      <p:cBhvr>
                                        <p:cTn id="32" dur="1000" fill="hold"/>
                                        <p:tgtEl>
                                          <p:spTgt spid="10"/>
                                        </p:tgtEl>
                                        <p:attrNameLst>
                                          <p:attrName>ppt_x</p:attrName>
                                          <p:attrName>ppt_y</p:attrName>
                                        </p:attrNameLst>
                                      </p:cBhvr>
                                      <p:rCtr x="-41" y="72"/>
                                    </p:animMotion>
                                  </p:childTnLst>
                                </p:cTn>
                              </p:par>
                            </p:childTnLst>
                          </p:cTn>
                        </p:par>
                        <p:par>
                          <p:cTn id="33" fill="hold">
                            <p:stCondLst>
                              <p:cond delay="1000"/>
                            </p:stCondLst>
                            <p:childTnLst>
                              <p:par>
                                <p:cTn id="34" presetID="0" presetClass="path" presetSubtype="0" accel="50000" decel="50000" fill="hold" grpId="0" nodeType="afterEffect">
                                  <p:stCondLst>
                                    <p:cond delay="0"/>
                                  </p:stCondLst>
                                  <p:childTnLst>
                                    <p:animMotion origin="layout" path="M 3.33333E-6 3.33333E-6 L 0.3908 0.1449 " pathEditMode="relative" rAng="0" ptsTypes="AA">
                                      <p:cBhvr>
                                        <p:cTn id="35" dur="1000" fill="hold"/>
                                        <p:tgtEl>
                                          <p:spTgt spid="14"/>
                                        </p:tgtEl>
                                        <p:attrNameLst>
                                          <p:attrName>ppt_x</p:attrName>
                                          <p:attrName>ppt_y</p:attrName>
                                        </p:attrNameLst>
                                      </p:cBhvr>
                                      <p:rCtr x="195" y="72"/>
                                    </p:animMotion>
                                  </p:childTnLst>
                                </p:cTn>
                              </p:par>
                            </p:childTnLst>
                          </p:cTn>
                        </p:par>
                        <p:par>
                          <p:cTn id="36" fill="hold">
                            <p:stCondLst>
                              <p:cond delay="2000"/>
                            </p:stCondLst>
                            <p:childTnLst>
                              <p:par>
                                <p:cTn id="37" presetID="0" presetClass="path" presetSubtype="0" accel="50000" decel="50000" fill="hold" grpId="0" nodeType="afterEffect">
                                  <p:stCondLst>
                                    <p:cond delay="0"/>
                                  </p:stCondLst>
                                  <p:childTnLst>
                                    <p:animMotion origin="layout" path="M 3.33333E-6 3.33333E-6 L 0.23298 0.1449 " pathEditMode="relative" rAng="0" ptsTypes="AA">
                                      <p:cBhvr>
                                        <p:cTn id="38" dur="1000" fill="hold"/>
                                        <p:tgtEl>
                                          <p:spTgt spid="13"/>
                                        </p:tgtEl>
                                        <p:attrNameLst>
                                          <p:attrName>ppt_x</p:attrName>
                                          <p:attrName>ppt_y</p:attrName>
                                        </p:attrNameLst>
                                      </p:cBhvr>
                                      <p:rCtr x="116" y="72"/>
                                    </p:animMotion>
                                  </p:childTnLst>
                                </p:cTn>
                              </p:par>
                            </p:childTnLst>
                          </p:cTn>
                        </p:par>
                        <p:par>
                          <p:cTn id="39" fill="hold">
                            <p:stCondLst>
                              <p:cond delay="3000"/>
                            </p:stCondLst>
                            <p:childTnLst>
                              <p:par>
                                <p:cTn id="40" presetID="0" presetClass="path" presetSubtype="0" accel="50000" decel="50000" fill="hold" grpId="0" nodeType="afterEffect">
                                  <p:stCondLst>
                                    <p:cond delay="0"/>
                                  </p:stCondLst>
                                  <p:childTnLst>
                                    <p:animMotion origin="layout" path="M -3.05556E-6 3.33333E-6 L 0.07552 0.1449 " pathEditMode="relative" rAng="0" ptsTypes="AA">
                                      <p:cBhvr>
                                        <p:cTn id="41" dur="1000" fill="hold"/>
                                        <p:tgtEl>
                                          <p:spTgt spid="138"/>
                                        </p:tgtEl>
                                        <p:attrNameLst>
                                          <p:attrName>ppt_x</p:attrName>
                                          <p:attrName>ppt_y</p:attrName>
                                        </p:attrNameLst>
                                      </p:cBhvr>
                                      <p:rCtr x="38" y="72"/>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0.08229 0.1449 L -0.13212 0.20023 " pathEditMode="relative" rAng="0" ptsTypes="AA">
                                      <p:cBhvr>
                                        <p:cTn id="45" dur="1000" fill="hold"/>
                                        <p:tgtEl>
                                          <p:spTgt spid="10"/>
                                        </p:tgtEl>
                                        <p:attrNameLst>
                                          <p:attrName>ppt_x</p:attrName>
                                          <p:attrName>ppt_y</p:attrName>
                                        </p:attrNameLst>
                                      </p:cBhvr>
                                      <p:rCtr x="-25" y="28"/>
                                    </p:animMotion>
                                  </p:childTnLst>
                                </p:cTn>
                              </p:par>
                              <p:par>
                                <p:cTn id="46" presetID="42" presetClass="path" presetSubtype="0" accel="50000" decel="50000" fill="hold" grpId="1" nodeType="withEffect">
                                  <p:stCondLst>
                                    <p:cond delay="0"/>
                                  </p:stCondLst>
                                  <p:childTnLst>
                                    <p:animMotion origin="layout" path="M 0.07552 0.1449 L 0.12535 0.22222 " pathEditMode="relative" rAng="0" ptsTypes="AA">
                                      <p:cBhvr>
                                        <p:cTn id="47" dur="1000" fill="hold"/>
                                        <p:tgtEl>
                                          <p:spTgt spid="138"/>
                                        </p:tgtEl>
                                        <p:attrNameLst>
                                          <p:attrName>ppt_x</p:attrName>
                                          <p:attrName>ppt_y</p:attrName>
                                        </p:attrNameLst>
                                      </p:cBhvr>
                                      <p:rCtr x="25" y="39"/>
                                    </p:animMotion>
                                  </p:childTnLst>
                                </p:cTn>
                              </p:par>
                              <p:par>
                                <p:cTn id="48" presetID="42" presetClass="path" presetSubtype="0" accel="50000" decel="50000" fill="hold" grpId="1" nodeType="withEffect">
                                  <p:stCondLst>
                                    <p:cond delay="0"/>
                                  </p:stCondLst>
                                  <p:childTnLst>
                                    <p:animMotion origin="layout" path="M 0.23298 0.1449 L 0.24965 0.26643 " pathEditMode="relative" rAng="0" ptsTypes="AA">
                                      <p:cBhvr>
                                        <p:cTn id="49" dur="1000" fill="hold"/>
                                        <p:tgtEl>
                                          <p:spTgt spid="13"/>
                                        </p:tgtEl>
                                        <p:attrNameLst>
                                          <p:attrName>ppt_x</p:attrName>
                                          <p:attrName>ppt_y</p:attrName>
                                        </p:attrNameLst>
                                      </p:cBhvr>
                                      <p:rCtr x="8" y="61"/>
                                    </p:animMotion>
                                  </p:childTnLst>
                                </p:cTn>
                              </p:par>
                              <p:par>
                                <p:cTn id="50" presetID="42" presetClass="path" presetSubtype="0" accel="50000" decel="50000" fill="hold" grpId="1" nodeType="withEffect">
                                  <p:stCondLst>
                                    <p:cond delay="0"/>
                                  </p:stCondLst>
                                  <p:childTnLst>
                                    <p:animMotion origin="layout" path="M 0.3908 0.1449 L 0.37413 0.24444 " pathEditMode="relative" rAng="0" ptsTypes="AA">
                                      <p:cBhvr>
                                        <p:cTn id="51" dur="1000" fill="hold"/>
                                        <p:tgtEl>
                                          <p:spTgt spid="14"/>
                                        </p:tgtEl>
                                        <p:attrNameLst>
                                          <p:attrName>ppt_x</p:attrName>
                                          <p:attrName>ppt_y</p:attrName>
                                        </p:attrNameLst>
                                      </p:cBhvr>
                                      <p:rCtr x="-8" y="50"/>
                                    </p:animMotion>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79"/>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80"/>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85"/>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90"/>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9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5" presetClass="exit" presetSubtype="10" fill="hold" grpId="2" nodeType="clickEffect">
                                  <p:stCondLst>
                                    <p:cond delay="0"/>
                                  </p:stCondLst>
                                  <p:childTnLst>
                                    <p:animEffect transition="out" filter="checkerboard(across)">
                                      <p:cBhvr>
                                        <p:cTn id="75" dur="500"/>
                                        <p:tgtEl>
                                          <p:spTgt spid="10"/>
                                        </p:tgtEl>
                                      </p:cBhvr>
                                    </p:animEffect>
                                    <p:set>
                                      <p:cBhvr>
                                        <p:cTn id="76" dur="1" fill="hold">
                                          <p:stCondLst>
                                            <p:cond delay="499"/>
                                          </p:stCondLst>
                                        </p:cTn>
                                        <p:tgtEl>
                                          <p:spTgt spid="10"/>
                                        </p:tgtEl>
                                        <p:attrNameLst>
                                          <p:attrName>style.visibility</p:attrName>
                                        </p:attrNameLst>
                                      </p:cBhvr>
                                      <p:to>
                                        <p:strVal val="hidden"/>
                                      </p:to>
                                    </p:set>
                                  </p:childTnLst>
                                </p:cTn>
                              </p:par>
                              <p:par>
                                <p:cTn id="77" presetID="5" presetClass="exit" presetSubtype="10" fill="hold" grpId="2" nodeType="withEffect">
                                  <p:stCondLst>
                                    <p:cond delay="0"/>
                                  </p:stCondLst>
                                  <p:childTnLst>
                                    <p:animEffect transition="out" filter="checkerboard(across)">
                                      <p:cBhvr>
                                        <p:cTn id="78" dur="500"/>
                                        <p:tgtEl>
                                          <p:spTgt spid="138"/>
                                        </p:tgtEl>
                                      </p:cBhvr>
                                    </p:animEffect>
                                    <p:set>
                                      <p:cBhvr>
                                        <p:cTn id="79" dur="1" fill="hold">
                                          <p:stCondLst>
                                            <p:cond delay="499"/>
                                          </p:stCondLst>
                                        </p:cTn>
                                        <p:tgtEl>
                                          <p:spTgt spid="138"/>
                                        </p:tgtEl>
                                        <p:attrNameLst>
                                          <p:attrName>style.visibility</p:attrName>
                                        </p:attrNameLst>
                                      </p:cBhvr>
                                      <p:to>
                                        <p:strVal val="hidden"/>
                                      </p:to>
                                    </p:set>
                                  </p:childTnLst>
                                </p:cTn>
                              </p:par>
                              <p:par>
                                <p:cTn id="80" presetID="5" presetClass="exit" presetSubtype="10" fill="hold" nodeType="withEffect">
                                  <p:stCondLst>
                                    <p:cond delay="0"/>
                                  </p:stCondLst>
                                  <p:childTnLst>
                                    <p:animEffect transition="out" filter="checkerboard(across)">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par>
                                <p:cTn id="83" presetID="5" presetClass="exit" presetSubtype="10" fill="hold" nodeType="withEffect">
                                  <p:stCondLst>
                                    <p:cond delay="0"/>
                                  </p:stCondLst>
                                  <p:childTnLst>
                                    <p:animEffect transition="out" filter="checkerboard(across)">
                                      <p:cBhvr>
                                        <p:cTn id="84" dur="500"/>
                                        <p:tgtEl>
                                          <p:spTgt spid="14"/>
                                        </p:tgtEl>
                                      </p:cBhvr>
                                    </p:animEffect>
                                    <p:set>
                                      <p:cBhvr>
                                        <p:cTn id="85" dur="1" fill="hold">
                                          <p:stCondLst>
                                            <p:cond delay="499"/>
                                          </p:stCondLst>
                                        </p:cTn>
                                        <p:tgtEl>
                                          <p:spTgt spid="1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3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1" nodeType="clickEffect">
                                  <p:stCondLst>
                                    <p:cond delay="0"/>
                                  </p:stCondLst>
                                  <p:childTnLst>
                                    <p:set>
                                      <p:cBhvr>
                                        <p:cTn id="93" dur="1" fill="hold">
                                          <p:stCondLst>
                                            <p:cond delay="0"/>
                                          </p:stCondLst>
                                        </p:cTn>
                                        <p:tgtEl>
                                          <p:spTgt spid="79"/>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80"/>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85"/>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94"/>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90"/>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48"/>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50"/>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75"/>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52"/>
                                        </p:tgtEl>
                                        <p:attrNameLst>
                                          <p:attrName>style.visibility</p:attrName>
                                        </p:attrNameLst>
                                      </p:cBhvr>
                                      <p:to>
                                        <p:strVal val="hidden"/>
                                      </p:to>
                                    </p:set>
                                  </p:childTnLst>
                                </p:cTn>
                              </p:par>
                              <p:par>
                                <p:cTn id="110" presetID="1" presetClass="entr" presetSubtype="0"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childTnLst>
                                </p:cTn>
                              </p:par>
                              <p:par>
                                <p:cTn id="112" presetID="1" presetClass="entr" presetSubtype="0" fill="hold" grpId="3" nodeType="withEffect">
                                  <p:stCondLst>
                                    <p:cond delay="0"/>
                                  </p:stCondLst>
                                  <p:childTnLst>
                                    <p:set>
                                      <p:cBhvr>
                                        <p:cTn id="113" dur="1" fill="hold">
                                          <p:stCondLst>
                                            <p:cond delay="0"/>
                                          </p:stCondLst>
                                        </p:cTn>
                                        <p:tgtEl>
                                          <p:spTgt spid="54"/>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55"/>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56"/>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57"/>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0" presetClass="path" presetSubtype="0" accel="50000" decel="50000" fill="hold" grpId="0" nodeType="clickEffect">
                                  <p:stCondLst>
                                    <p:cond delay="0"/>
                                  </p:stCondLst>
                                  <p:childTnLst>
                                    <p:animMotion origin="layout" path="M 3.05556E-6 3.33333E-6 L -0.07761 0.1449 " pathEditMode="relative" rAng="0" ptsTypes="AA">
                                      <p:cBhvr>
                                        <p:cTn id="123" dur="1000" fill="hold"/>
                                        <p:tgtEl>
                                          <p:spTgt spid="54"/>
                                        </p:tgtEl>
                                        <p:attrNameLst>
                                          <p:attrName>ppt_x</p:attrName>
                                          <p:attrName>ppt_y</p:attrName>
                                        </p:attrNameLst>
                                      </p:cBhvr>
                                      <p:rCtr x="-39" y="72"/>
                                    </p:animMotion>
                                  </p:childTnLst>
                                </p:cTn>
                              </p:par>
                            </p:childTnLst>
                          </p:cTn>
                        </p:par>
                        <p:par>
                          <p:cTn id="124" fill="hold">
                            <p:stCondLst>
                              <p:cond delay="1000"/>
                            </p:stCondLst>
                            <p:childTnLst>
                              <p:par>
                                <p:cTn id="125" presetID="0" presetClass="path" presetSubtype="0" accel="50000" decel="50000" fill="hold" grpId="0" nodeType="afterEffect">
                                  <p:stCondLst>
                                    <p:cond delay="0"/>
                                  </p:stCondLst>
                                  <p:childTnLst>
                                    <p:animMotion origin="layout" path="M -3.33333E-6 3.33333E-6 L -0.07743 0.11157 " pathEditMode="relative" rAng="0" ptsTypes="AA">
                                      <p:cBhvr>
                                        <p:cTn id="126" dur="1000" fill="hold"/>
                                        <p:tgtEl>
                                          <p:spTgt spid="57"/>
                                        </p:tgtEl>
                                        <p:attrNameLst>
                                          <p:attrName>ppt_x</p:attrName>
                                          <p:attrName>ppt_y</p:attrName>
                                        </p:attrNameLst>
                                      </p:cBhvr>
                                      <p:rCtr x="-39" y="56"/>
                                    </p:animMotion>
                                  </p:childTnLst>
                                </p:cTn>
                              </p:par>
                            </p:childTnLst>
                          </p:cTn>
                        </p:par>
                        <p:par>
                          <p:cTn id="127" fill="hold">
                            <p:stCondLst>
                              <p:cond delay="2000"/>
                            </p:stCondLst>
                            <p:childTnLst>
                              <p:par>
                                <p:cTn id="128" presetID="0" presetClass="path" presetSubtype="0" accel="50000" decel="50000" fill="hold" grpId="0" nodeType="afterEffect">
                                  <p:stCondLst>
                                    <p:cond delay="0"/>
                                  </p:stCondLst>
                                  <p:childTnLst>
                                    <p:animMotion origin="layout" path="M 3.05556E-6 3.33333E-6 L -0.07761 0.07847 " pathEditMode="relative" rAng="0" ptsTypes="AA">
                                      <p:cBhvr>
                                        <p:cTn id="129" dur="1000" fill="hold"/>
                                        <p:tgtEl>
                                          <p:spTgt spid="55"/>
                                        </p:tgtEl>
                                        <p:attrNameLst>
                                          <p:attrName>ppt_x</p:attrName>
                                          <p:attrName>ppt_y</p:attrName>
                                        </p:attrNameLst>
                                      </p:cBhvr>
                                      <p:rCtr x="-39" y="39"/>
                                    </p:animMotion>
                                  </p:childTnLst>
                                </p:cTn>
                              </p:par>
                            </p:childTnLst>
                          </p:cTn>
                        </p:par>
                        <p:par>
                          <p:cTn id="130" fill="hold">
                            <p:stCondLst>
                              <p:cond delay="3000"/>
                            </p:stCondLst>
                            <p:childTnLst>
                              <p:par>
                                <p:cTn id="131" presetID="0" presetClass="path" presetSubtype="0" accel="50000" decel="50000" fill="hold" grpId="0" nodeType="afterEffect">
                                  <p:stCondLst>
                                    <p:cond delay="0"/>
                                  </p:stCondLst>
                                  <p:childTnLst>
                                    <p:animMotion origin="layout" path="M 3.05556E-6 3.33333E-6 L -0.07761 0.04514 " pathEditMode="relative" rAng="0" ptsTypes="AA">
                                      <p:cBhvr>
                                        <p:cTn id="132" dur="1000" fill="hold"/>
                                        <p:tgtEl>
                                          <p:spTgt spid="56"/>
                                        </p:tgtEl>
                                        <p:attrNameLst>
                                          <p:attrName>ppt_x</p:attrName>
                                          <p:attrName>ppt_y</p:attrName>
                                        </p:attrNameLst>
                                      </p:cBhvr>
                                      <p:rCtr x="-39" y="22"/>
                                    </p:animMotion>
                                  </p:childTnLst>
                                </p:cTn>
                              </p:par>
                            </p:childTnLst>
                          </p:cTn>
                        </p:par>
                      </p:childTnLst>
                    </p:cTn>
                  </p:par>
                  <p:par>
                    <p:cTn id="133" fill="hold">
                      <p:stCondLst>
                        <p:cond delay="indefinite"/>
                      </p:stCondLst>
                      <p:childTnLst>
                        <p:par>
                          <p:cTn id="134" fill="hold">
                            <p:stCondLst>
                              <p:cond delay="0"/>
                            </p:stCondLst>
                            <p:childTnLst>
                              <p:par>
                                <p:cTn id="135" presetID="42" presetClass="path" presetSubtype="0" accel="50000" decel="50000" fill="hold" grpId="1" nodeType="clickEffect">
                                  <p:stCondLst>
                                    <p:cond delay="0"/>
                                  </p:stCondLst>
                                  <p:childTnLst>
                                    <p:animMotion origin="layout" path="M -0.07761 0.1449 L -0.12743 0.26643 " pathEditMode="relative" rAng="0" ptsTypes="AA">
                                      <p:cBhvr>
                                        <p:cTn id="136" dur="1000" fill="hold"/>
                                        <p:tgtEl>
                                          <p:spTgt spid="54"/>
                                        </p:tgtEl>
                                        <p:attrNameLst>
                                          <p:attrName>ppt_x</p:attrName>
                                          <p:attrName>ppt_y</p:attrName>
                                        </p:attrNameLst>
                                      </p:cBhvr>
                                      <p:rCtr x="-25" y="61"/>
                                    </p:animMotion>
                                  </p:childTnLst>
                                </p:cTn>
                              </p:par>
                              <p:par>
                                <p:cTn id="137" presetID="42" presetClass="path" presetSubtype="0" accel="50000" decel="50000" fill="hold" grpId="1" nodeType="withEffect">
                                  <p:stCondLst>
                                    <p:cond delay="0"/>
                                  </p:stCondLst>
                                  <p:childTnLst>
                                    <p:animMotion origin="layout" path="M -0.07743 0.11157 L -0.07743 0.1449 " pathEditMode="relative" rAng="0" ptsTypes="AA">
                                      <p:cBhvr>
                                        <p:cTn id="138" dur="1000" fill="hold"/>
                                        <p:tgtEl>
                                          <p:spTgt spid="57"/>
                                        </p:tgtEl>
                                        <p:attrNameLst>
                                          <p:attrName>ppt_x</p:attrName>
                                          <p:attrName>ppt_y</p:attrName>
                                        </p:attrNameLst>
                                      </p:cBhvr>
                                      <p:rCtr x="0" y="17"/>
                                    </p:animMotion>
                                  </p:childTnLst>
                                </p:cTn>
                              </p:par>
                              <p:par>
                                <p:cTn id="139" presetID="42" presetClass="path" presetSubtype="0" accel="50000" decel="50000" fill="hold" grpId="1" nodeType="withEffect">
                                  <p:stCondLst>
                                    <p:cond delay="0"/>
                                  </p:stCondLst>
                                  <p:childTnLst>
                                    <p:animMotion origin="layout" path="M -0.07761 0.07847 L -0.07761 0.11157 " pathEditMode="relative" rAng="0" ptsTypes="AA">
                                      <p:cBhvr>
                                        <p:cTn id="140" dur="1000" fill="hold"/>
                                        <p:tgtEl>
                                          <p:spTgt spid="55"/>
                                        </p:tgtEl>
                                        <p:attrNameLst>
                                          <p:attrName>ppt_x</p:attrName>
                                          <p:attrName>ppt_y</p:attrName>
                                        </p:attrNameLst>
                                      </p:cBhvr>
                                      <p:rCtr x="0" y="16"/>
                                    </p:animMotion>
                                  </p:childTnLst>
                                </p:cTn>
                              </p:par>
                              <p:par>
                                <p:cTn id="141" presetID="42" presetClass="path" presetSubtype="0" accel="50000" decel="50000" fill="hold" grpId="1" nodeType="withEffect">
                                  <p:stCondLst>
                                    <p:cond delay="0"/>
                                  </p:stCondLst>
                                  <p:childTnLst>
                                    <p:animMotion origin="layout" path="M -0.07761 0.04514 L -0.07761 0.07847 " pathEditMode="relative" rAng="0" ptsTypes="AA">
                                      <p:cBhvr>
                                        <p:cTn id="142" dur="1000" fill="hold"/>
                                        <p:tgtEl>
                                          <p:spTgt spid="56"/>
                                        </p:tgtEl>
                                        <p:attrNameLst>
                                          <p:attrName>ppt_x</p:attrName>
                                          <p:attrName>ppt_y</p:attrName>
                                        </p:attrNameLst>
                                      </p:cBhvr>
                                      <p:rCtr x="0" y="17"/>
                                    </p:animMotion>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2" nodeType="clickEffect">
                                  <p:stCondLst>
                                    <p:cond delay="0"/>
                                  </p:stCondLst>
                                  <p:childTnLst>
                                    <p:set>
                                      <p:cBhvr>
                                        <p:cTn id="146" dur="1" fill="hold">
                                          <p:stCondLst>
                                            <p:cond delay="0"/>
                                          </p:stCondLst>
                                        </p:cTn>
                                        <p:tgtEl>
                                          <p:spTgt spid="79"/>
                                        </p:tgtEl>
                                        <p:attrNameLst>
                                          <p:attrName>style.visibility</p:attrName>
                                        </p:attrNameLst>
                                      </p:cBhvr>
                                      <p:to>
                                        <p:strVal val="visible"/>
                                      </p:to>
                                    </p:set>
                                  </p:childTnLst>
                                </p:cTn>
                              </p:par>
                              <p:par>
                                <p:cTn id="147" presetID="1" presetClass="entr" presetSubtype="0" fill="hold" grpId="2" nodeType="withEffect">
                                  <p:stCondLst>
                                    <p:cond delay="0"/>
                                  </p:stCondLst>
                                  <p:childTnLst>
                                    <p:set>
                                      <p:cBhvr>
                                        <p:cTn id="148" dur="1" fill="hold">
                                          <p:stCondLst>
                                            <p:cond delay="0"/>
                                          </p:stCondLst>
                                        </p:cTn>
                                        <p:tgtEl>
                                          <p:spTgt spid="75"/>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8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5" presetClass="exit" presetSubtype="10" fill="hold" grpId="2" nodeType="clickEffect">
                                  <p:stCondLst>
                                    <p:cond delay="0"/>
                                  </p:stCondLst>
                                  <p:childTnLst>
                                    <p:animEffect transition="out" filter="checkerboard(across)">
                                      <p:cBhvr>
                                        <p:cTn id="154" dur="500"/>
                                        <p:tgtEl>
                                          <p:spTgt spid="54"/>
                                        </p:tgtEl>
                                      </p:cBhvr>
                                    </p:animEffect>
                                    <p:set>
                                      <p:cBhvr>
                                        <p:cTn id="155" dur="1" fill="hold">
                                          <p:stCondLst>
                                            <p:cond delay="499"/>
                                          </p:stCondLst>
                                        </p:cTn>
                                        <p:tgtEl>
                                          <p:spTgt spid="54"/>
                                        </p:tgtEl>
                                        <p:attrNameLst>
                                          <p:attrName>style.visibility</p:attrName>
                                        </p:attrNameLst>
                                      </p:cBhvr>
                                      <p:to>
                                        <p:strVal val="hidden"/>
                                      </p:to>
                                    </p:set>
                                  </p:childTnLst>
                                </p:cTn>
                              </p:par>
                              <p:par>
                                <p:cTn id="156" presetID="0" presetClass="path" presetSubtype="0" accel="50000" decel="50000" fill="hold" grpId="3" nodeType="withEffect">
                                  <p:stCondLst>
                                    <p:cond delay="0"/>
                                  </p:stCondLst>
                                  <p:childTnLst>
                                    <p:animMotion origin="layout" path="M -0.07743 0.1449 L -0.09392 0.26643 " pathEditMode="relative" rAng="0" ptsTypes="AA">
                                      <p:cBhvr>
                                        <p:cTn id="157" dur="1000" fill="hold"/>
                                        <p:tgtEl>
                                          <p:spTgt spid="57"/>
                                        </p:tgtEl>
                                        <p:attrNameLst>
                                          <p:attrName>ppt_x</p:attrName>
                                          <p:attrName>ppt_y</p:attrName>
                                        </p:attrNameLst>
                                      </p:cBhvr>
                                      <p:rCtr x="-8" y="61"/>
                                    </p:animMotion>
                                  </p:childTnLst>
                                </p:cTn>
                              </p:par>
                              <p:par>
                                <p:cTn id="158" presetID="42" presetClass="path" presetSubtype="0" accel="50000" decel="50000" fill="hold" grpId="2" nodeType="withEffect">
                                  <p:stCondLst>
                                    <p:cond delay="0"/>
                                  </p:stCondLst>
                                  <p:childTnLst>
                                    <p:animMotion origin="layout" path="M -0.07761 0.07847 L -0.07761 0.11157 " pathEditMode="relative" rAng="0" ptsTypes="AA">
                                      <p:cBhvr>
                                        <p:cTn id="159" dur="1000" fill="hold"/>
                                        <p:tgtEl>
                                          <p:spTgt spid="56"/>
                                        </p:tgtEl>
                                        <p:attrNameLst>
                                          <p:attrName>ppt_x</p:attrName>
                                          <p:attrName>ppt_y</p:attrName>
                                        </p:attrNameLst>
                                      </p:cBhvr>
                                      <p:rCtr x="0" y="16"/>
                                    </p:animMotion>
                                  </p:childTnLst>
                                </p:cTn>
                              </p:par>
                              <p:par>
                                <p:cTn id="160" presetID="42" presetClass="path" presetSubtype="0" accel="50000" decel="50000" fill="hold" grpId="2" nodeType="withEffect">
                                  <p:stCondLst>
                                    <p:cond delay="0"/>
                                  </p:stCondLst>
                                  <p:childTnLst>
                                    <p:animMotion origin="layout" path="M -0.07761 0.11157 L -0.07761 0.1449 " pathEditMode="relative" rAng="0" ptsTypes="AA">
                                      <p:cBhvr>
                                        <p:cTn id="161" dur="1000" fill="hold"/>
                                        <p:tgtEl>
                                          <p:spTgt spid="55"/>
                                        </p:tgtEl>
                                        <p:attrNameLst>
                                          <p:attrName>ppt_x</p:attrName>
                                          <p:attrName>ppt_y</p:attrName>
                                        </p:attrNameLst>
                                      </p:cBhvr>
                                      <p:rCtr x="0" y="17"/>
                                    </p:animMotion>
                                  </p:childTnLst>
                                </p:cTn>
                              </p:par>
                            </p:childTnLst>
                          </p:cTn>
                        </p:par>
                      </p:childTnLst>
                    </p:cTn>
                  </p:par>
                  <p:par>
                    <p:cTn id="162" fill="hold">
                      <p:stCondLst>
                        <p:cond delay="indefinite"/>
                      </p:stCondLst>
                      <p:childTnLst>
                        <p:par>
                          <p:cTn id="163" fill="hold">
                            <p:stCondLst>
                              <p:cond delay="0"/>
                            </p:stCondLst>
                            <p:childTnLst>
                              <p:par>
                                <p:cTn id="164" presetID="5" presetClass="exit" presetSubtype="10" fill="hold" grpId="2" nodeType="clickEffect">
                                  <p:stCondLst>
                                    <p:cond delay="0"/>
                                  </p:stCondLst>
                                  <p:childTnLst>
                                    <p:animEffect transition="out" filter="checkerboard(across)">
                                      <p:cBhvr>
                                        <p:cTn id="165" dur="500"/>
                                        <p:tgtEl>
                                          <p:spTgt spid="57"/>
                                        </p:tgtEl>
                                      </p:cBhvr>
                                    </p:animEffect>
                                    <p:set>
                                      <p:cBhvr>
                                        <p:cTn id="166" dur="1" fill="hold">
                                          <p:stCondLst>
                                            <p:cond delay="499"/>
                                          </p:stCondLst>
                                        </p:cTn>
                                        <p:tgtEl>
                                          <p:spTgt spid="57"/>
                                        </p:tgtEl>
                                        <p:attrNameLst>
                                          <p:attrName>style.visibility</p:attrName>
                                        </p:attrNameLst>
                                      </p:cBhvr>
                                      <p:to>
                                        <p:strVal val="hidden"/>
                                      </p:to>
                                    </p:set>
                                  </p:childTnLst>
                                </p:cTn>
                              </p:par>
                              <p:par>
                                <p:cTn id="167" presetID="0" presetClass="path" presetSubtype="0" accel="50000" decel="50000" fill="hold" grpId="3" nodeType="withEffect">
                                  <p:stCondLst>
                                    <p:cond delay="0"/>
                                  </p:stCondLst>
                                  <p:childTnLst>
                                    <p:animMotion origin="layout" path="M -0.07761 0.1449 L -0.06094 0.26643 " pathEditMode="relative" rAng="0" ptsTypes="AA">
                                      <p:cBhvr>
                                        <p:cTn id="168" dur="1000" fill="hold"/>
                                        <p:tgtEl>
                                          <p:spTgt spid="55"/>
                                        </p:tgtEl>
                                        <p:attrNameLst>
                                          <p:attrName>ppt_x</p:attrName>
                                          <p:attrName>ppt_y</p:attrName>
                                        </p:attrNameLst>
                                      </p:cBhvr>
                                      <p:rCtr x="8" y="61"/>
                                    </p:animMotion>
                                  </p:childTnLst>
                                </p:cTn>
                              </p:par>
                              <p:par>
                                <p:cTn id="169" presetID="42" presetClass="path" presetSubtype="0" accel="50000" decel="50000" fill="hold" grpId="3" nodeType="withEffect">
                                  <p:stCondLst>
                                    <p:cond delay="0"/>
                                  </p:stCondLst>
                                  <p:childTnLst>
                                    <p:animMotion origin="layout" path="M -0.07761 0.11157 L -0.07761 0.1449 " pathEditMode="relative" rAng="0" ptsTypes="AA">
                                      <p:cBhvr>
                                        <p:cTn id="170" dur="1000" fill="hold"/>
                                        <p:tgtEl>
                                          <p:spTgt spid="56"/>
                                        </p:tgtEl>
                                        <p:attrNameLst>
                                          <p:attrName>ppt_x</p:attrName>
                                          <p:attrName>ppt_y</p:attrName>
                                        </p:attrNameLst>
                                      </p:cBhvr>
                                      <p:rCtr x="0" y="17"/>
                                    </p:animMotion>
                                  </p:childTnLst>
                                </p:cTn>
                              </p:par>
                            </p:childTnLst>
                          </p:cTn>
                        </p:par>
                      </p:childTnLst>
                    </p:cTn>
                  </p:par>
                  <p:par>
                    <p:cTn id="171" fill="hold">
                      <p:stCondLst>
                        <p:cond delay="indefinite"/>
                      </p:stCondLst>
                      <p:childTnLst>
                        <p:par>
                          <p:cTn id="172" fill="hold">
                            <p:stCondLst>
                              <p:cond delay="0"/>
                            </p:stCondLst>
                            <p:childTnLst>
                              <p:par>
                                <p:cTn id="173" presetID="5" presetClass="exit" presetSubtype="10" fill="hold" nodeType="clickEffect">
                                  <p:stCondLst>
                                    <p:cond delay="0"/>
                                  </p:stCondLst>
                                  <p:childTnLst>
                                    <p:animEffect transition="out" filter="checkerboard(across)">
                                      <p:cBhvr>
                                        <p:cTn id="174" dur="500"/>
                                        <p:tgtEl>
                                          <p:spTgt spid="55"/>
                                        </p:tgtEl>
                                      </p:cBhvr>
                                    </p:animEffect>
                                    <p:set>
                                      <p:cBhvr>
                                        <p:cTn id="175" dur="1" fill="hold">
                                          <p:stCondLst>
                                            <p:cond delay="499"/>
                                          </p:stCondLst>
                                        </p:cTn>
                                        <p:tgtEl>
                                          <p:spTgt spid="55"/>
                                        </p:tgtEl>
                                        <p:attrNameLst>
                                          <p:attrName>style.visibility</p:attrName>
                                        </p:attrNameLst>
                                      </p:cBhvr>
                                      <p:to>
                                        <p:strVal val="hidden"/>
                                      </p:to>
                                    </p:set>
                                  </p:childTnLst>
                                </p:cTn>
                              </p:par>
                              <p:par>
                                <p:cTn id="176" presetID="0" presetClass="path" presetSubtype="0" accel="50000" decel="50000" fill="hold" grpId="4" nodeType="withEffect">
                                  <p:stCondLst>
                                    <p:cond delay="0"/>
                                  </p:stCondLst>
                                  <p:childTnLst>
                                    <p:animMotion origin="layout" path="M -0.07761 0.1449 L -0.02778 0.26643 " pathEditMode="relative" rAng="0" ptsTypes="AA">
                                      <p:cBhvr>
                                        <p:cTn id="177" dur="1000" fill="hold"/>
                                        <p:tgtEl>
                                          <p:spTgt spid="56"/>
                                        </p:tgtEl>
                                        <p:attrNameLst>
                                          <p:attrName>ppt_x</p:attrName>
                                          <p:attrName>ppt_y</p:attrName>
                                        </p:attrNameLst>
                                      </p:cBhvr>
                                      <p:rCtr x="25" y="61"/>
                                    </p:animMotion>
                                  </p:childTnLst>
                                </p:cTn>
                              </p:par>
                            </p:childTnLst>
                          </p:cTn>
                        </p:par>
                      </p:childTnLst>
                    </p:cTn>
                  </p:par>
                  <p:par>
                    <p:cTn id="178" fill="hold">
                      <p:stCondLst>
                        <p:cond delay="indefinite"/>
                      </p:stCondLst>
                      <p:childTnLst>
                        <p:par>
                          <p:cTn id="179" fill="hold">
                            <p:stCondLst>
                              <p:cond delay="0"/>
                            </p:stCondLst>
                            <p:childTnLst>
                              <p:par>
                                <p:cTn id="180" presetID="5" presetClass="exit" presetSubtype="10" fill="hold" nodeType="clickEffect">
                                  <p:stCondLst>
                                    <p:cond delay="0"/>
                                  </p:stCondLst>
                                  <p:childTnLst>
                                    <p:animEffect transition="out" filter="checkerboard(across)">
                                      <p:cBhvr>
                                        <p:cTn id="181" dur="500"/>
                                        <p:tgtEl>
                                          <p:spTgt spid="56"/>
                                        </p:tgtEl>
                                      </p:cBhvr>
                                    </p:animEffect>
                                    <p:set>
                                      <p:cBhvr>
                                        <p:cTn id="182" dur="1" fill="hold">
                                          <p:stCondLst>
                                            <p:cond delay="499"/>
                                          </p:stCondLst>
                                        </p:cTn>
                                        <p:tgtEl>
                                          <p:spTgt spid="56"/>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133"/>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3" nodeType="clickEffect">
                                  <p:stCondLst>
                                    <p:cond delay="0"/>
                                  </p:stCondLst>
                                  <p:childTnLst>
                                    <p:set>
                                      <p:cBhvr>
                                        <p:cTn id="190" dur="1" fill="hold">
                                          <p:stCondLst>
                                            <p:cond delay="0"/>
                                          </p:stCondLst>
                                        </p:cTn>
                                        <p:tgtEl>
                                          <p:spTgt spid="79"/>
                                        </p:tgtEl>
                                        <p:attrNameLst>
                                          <p:attrName>style.visibility</p:attrName>
                                        </p:attrNameLst>
                                      </p:cBhvr>
                                      <p:to>
                                        <p:strVal val="hidden"/>
                                      </p:to>
                                    </p:set>
                                  </p:childTnLst>
                                </p:cTn>
                              </p:par>
                              <p:par>
                                <p:cTn id="191" presetID="1" presetClass="exit" presetSubtype="0" fill="hold" nodeType="withEffect">
                                  <p:stCondLst>
                                    <p:cond delay="0"/>
                                  </p:stCondLst>
                                  <p:childTnLst>
                                    <p:set>
                                      <p:cBhvr>
                                        <p:cTn id="192" dur="1" fill="hold">
                                          <p:stCondLst>
                                            <p:cond delay="0"/>
                                          </p:stCondLst>
                                        </p:cTn>
                                        <p:tgtEl>
                                          <p:spTgt spid="85"/>
                                        </p:tgtEl>
                                        <p:attrNameLst>
                                          <p:attrName>style.visibility</p:attrName>
                                        </p:attrNameLst>
                                      </p:cBhvr>
                                      <p:to>
                                        <p:strVal val="hidden"/>
                                      </p:to>
                                    </p:set>
                                  </p:childTnLst>
                                </p:cTn>
                              </p:par>
                              <p:par>
                                <p:cTn id="193" presetID="1" presetClass="exit" presetSubtype="0" fill="hold" grpId="3" nodeType="withEffect">
                                  <p:stCondLst>
                                    <p:cond delay="0"/>
                                  </p:stCondLst>
                                  <p:childTnLst>
                                    <p:set>
                                      <p:cBhvr>
                                        <p:cTn id="194" dur="1" fill="hold">
                                          <p:stCondLst>
                                            <p:cond delay="0"/>
                                          </p:stCondLst>
                                        </p:cTn>
                                        <p:tgtEl>
                                          <p:spTgt spid="75"/>
                                        </p:tgtEl>
                                        <p:attrNameLst>
                                          <p:attrName>style.visibility</p:attrName>
                                        </p:attrNameLst>
                                      </p:cBhvr>
                                      <p:to>
                                        <p:strVal val="hidden"/>
                                      </p:to>
                                    </p:set>
                                  </p:childTnLst>
                                </p:cTn>
                              </p:par>
                              <p:par>
                                <p:cTn id="195" presetID="1" presetClass="entr" presetSubtype="0" fill="hold" grpId="1" nodeType="withEffect">
                                  <p:stCondLst>
                                    <p:cond delay="0"/>
                                  </p:stCondLst>
                                  <p:childTnLst>
                                    <p:set>
                                      <p:cBhvr>
                                        <p:cTn id="196" dur="1" fill="hold">
                                          <p:stCondLst>
                                            <p:cond delay="0"/>
                                          </p:stCondLst>
                                        </p:cTn>
                                        <p:tgtEl>
                                          <p:spTgt spid="81"/>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84"/>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87"/>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88"/>
                                        </p:tgtEl>
                                        <p:attrNameLst>
                                          <p:attrName>style.visibility</p:attrName>
                                        </p:attrNameLst>
                                      </p:cBhvr>
                                      <p:to>
                                        <p:strVal val="visible"/>
                                      </p:to>
                                    </p:set>
                                  </p:childTnLst>
                                </p:cTn>
                              </p:par>
                              <p:par>
                                <p:cTn id="203" presetID="0" presetClass="path" presetSubtype="0" accel="50000" decel="50000" fill="hold" grpId="0" nodeType="withEffect">
                                  <p:stCondLst>
                                    <p:cond delay="0"/>
                                  </p:stCondLst>
                                  <p:childTnLst>
                                    <p:animMotion origin="layout" path="M 3.05556E-6 3.33333E-6 L -0.07761 0.1449 " pathEditMode="relative" rAng="0" ptsTypes="AA">
                                      <p:cBhvr>
                                        <p:cTn id="204" dur="1000" fill="hold"/>
                                        <p:tgtEl>
                                          <p:spTgt spid="81"/>
                                        </p:tgtEl>
                                        <p:attrNameLst>
                                          <p:attrName>ppt_x</p:attrName>
                                          <p:attrName>ppt_y</p:attrName>
                                        </p:attrNameLst>
                                      </p:cBhvr>
                                      <p:rCtr x="-39" y="72"/>
                                    </p:animMotion>
                                  </p:childTnLst>
                                </p:cTn>
                              </p:par>
                              <p:par>
                                <p:cTn id="205" presetID="0" presetClass="path" presetSubtype="0" accel="50000" decel="50000" fill="hold" grpId="0" nodeType="withEffect">
                                  <p:stCondLst>
                                    <p:cond delay="0"/>
                                  </p:stCondLst>
                                  <p:childTnLst>
                                    <p:animMotion origin="layout" path="M -3.33333E-6 3.33333E-6 L -0.07743 0.11157 " pathEditMode="relative" rAng="0" ptsTypes="AA">
                                      <p:cBhvr>
                                        <p:cTn id="206" dur="1000" fill="hold"/>
                                        <p:tgtEl>
                                          <p:spTgt spid="88"/>
                                        </p:tgtEl>
                                        <p:attrNameLst>
                                          <p:attrName>ppt_x</p:attrName>
                                          <p:attrName>ppt_y</p:attrName>
                                        </p:attrNameLst>
                                      </p:cBhvr>
                                      <p:rCtr x="-39" y="56"/>
                                    </p:animMotion>
                                  </p:childTnLst>
                                </p:cTn>
                              </p:par>
                              <p:par>
                                <p:cTn id="207" presetID="0" presetClass="path" presetSubtype="0" accel="50000" decel="50000" fill="hold" grpId="0" nodeType="withEffect">
                                  <p:stCondLst>
                                    <p:cond delay="0"/>
                                  </p:stCondLst>
                                  <p:childTnLst>
                                    <p:animMotion origin="layout" path="M 3.05556E-6 3.33333E-6 L -0.07761 0.07847 " pathEditMode="relative" rAng="0" ptsTypes="AA">
                                      <p:cBhvr>
                                        <p:cTn id="208" dur="1000" fill="hold"/>
                                        <p:tgtEl>
                                          <p:spTgt spid="84"/>
                                        </p:tgtEl>
                                        <p:attrNameLst>
                                          <p:attrName>ppt_x</p:attrName>
                                          <p:attrName>ppt_y</p:attrName>
                                        </p:attrNameLst>
                                      </p:cBhvr>
                                      <p:rCtr x="-39" y="39"/>
                                    </p:animMotion>
                                  </p:childTnLst>
                                </p:cTn>
                              </p:par>
                              <p:par>
                                <p:cTn id="209" presetID="0" presetClass="path" presetSubtype="0" accel="50000" decel="50000" fill="hold" grpId="0" nodeType="withEffect">
                                  <p:stCondLst>
                                    <p:cond delay="0"/>
                                  </p:stCondLst>
                                  <p:childTnLst>
                                    <p:animMotion origin="layout" path="M 3.05556E-6 3.33333E-6 L -0.07761 0.04514 " pathEditMode="relative" rAng="0" ptsTypes="AA">
                                      <p:cBhvr>
                                        <p:cTn id="210" dur="1000" fill="hold"/>
                                        <p:tgtEl>
                                          <p:spTgt spid="87"/>
                                        </p:tgtEl>
                                        <p:attrNameLst>
                                          <p:attrName>ppt_x</p:attrName>
                                          <p:attrName>ppt_y</p:attrName>
                                        </p:attrNameLst>
                                      </p:cBhvr>
                                      <p:rCtr x="-39" y="22"/>
                                    </p:animMotion>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nodeType="clickEffect">
                                  <p:stCondLst>
                                    <p:cond delay="0"/>
                                  </p:stCondLst>
                                  <p:childTnLst>
                                    <p:set>
                                      <p:cBhvr>
                                        <p:cTn id="214" dur="1" fill="hold">
                                          <p:stCondLst>
                                            <p:cond delay="0"/>
                                          </p:stCondLst>
                                        </p:cTn>
                                        <p:tgtEl>
                                          <p:spTgt spid="91"/>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93"/>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113"/>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14"/>
                                        </p:tgtEl>
                                        <p:attrNameLst>
                                          <p:attrName>style.visibility</p:attrName>
                                        </p:attrNameLst>
                                      </p:cBhvr>
                                      <p:to>
                                        <p:strVal val="visible"/>
                                      </p:to>
                                    </p:set>
                                  </p:childTnLst>
                                </p:cTn>
                              </p:par>
                              <p:par>
                                <p:cTn id="221" presetID="0" presetClass="path" presetSubtype="0" accel="50000" decel="50000" fill="hold" nodeType="withEffect">
                                  <p:stCondLst>
                                    <p:cond delay="0"/>
                                  </p:stCondLst>
                                  <p:childTnLst>
                                    <p:animMotion origin="layout" path="M 3.33333E-6 3.33333E-6 L -0.08229 0.1449 " pathEditMode="relative" rAng="0" ptsTypes="AA">
                                      <p:cBhvr>
                                        <p:cTn id="222" dur="1000" fill="hold"/>
                                        <p:tgtEl>
                                          <p:spTgt spid="91"/>
                                        </p:tgtEl>
                                        <p:attrNameLst>
                                          <p:attrName>ppt_x</p:attrName>
                                          <p:attrName>ppt_y</p:attrName>
                                        </p:attrNameLst>
                                      </p:cBhvr>
                                      <p:rCtr x="-41" y="72"/>
                                    </p:animMotion>
                                  </p:childTnLst>
                                </p:cTn>
                              </p:par>
                              <p:par>
                                <p:cTn id="223" presetID="0" presetClass="path" presetSubtype="0" accel="50000" decel="50000" fill="hold" nodeType="withEffect">
                                  <p:stCondLst>
                                    <p:cond delay="0"/>
                                  </p:stCondLst>
                                  <p:childTnLst>
                                    <p:animMotion origin="layout" path="M 3.33333E-6 3.33333E-6 L 0.3908 0.1449 " pathEditMode="relative" rAng="0" ptsTypes="AA">
                                      <p:cBhvr>
                                        <p:cTn id="224" dur="1000" fill="hold"/>
                                        <p:tgtEl>
                                          <p:spTgt spid="113"/>
                                        </p:tgtEl>
                                        <p:attrNameLst>
                                          <p:attrName>ppt_x</p:attrName>
                                          <p:attrName>ppt_y</p:attrName>
                                        </p:attrNameLst>
                                      </p:cBhvr>
                                      <p:rCtr x="195" y="72"/>
                                    </p:animMotion>
                                  </p:childTnLst>
                                </p:cTn>
                              </p:par>
                              <p:par>
                                <p:cTn id="225" presetID="0" presetClass="path" presetSubtype="0" accel="50000" decel="50000" fill="hold" nodeType="withEffect">
                                  <p:stCondLst>
                                    <p:cond delay="0"/>
                                  </p:stCondLst>
                                  <p:childTnLst>
                                    <p:animMotion origin="layout" path="M 3.33333E-6 -3.33333E-6 L 0.23298 0.01111 " pathEditMode="relative" rAng="0" ptsTypes="AA">
                                      <p:cBhvr>
                                        <p:cTn id="226" dur="1000" fill="hold"/>
                                        <p:tgtEl>
                                          <p:spTgt spid="93"/>
                                        </p:tgtEl>
                                        <p:attrNameLst>
                                          <p:attrName>ppt_x</p:attrName>
                                          <p:attrName>ppt_y</p:attrName>
                                        </p:attrNameLst>
                                      </p:cBhvr>
                                      <p:rCtr x="116" y="6"/>
                                    </p:animMotion>
                                  </p:childTnLst>
                                </p:cTn>
                              </p:par>
                              <p:par>
                                <p:cTn id="227" presetID="0" presetClass="path" presetSubtype="0" accel="50000" decel="50000" fill="hold" nodeType="withEffect">
                                  <p:stCondLst>
                                    <p:cond delay="0"/>
                                  </p:stCondLst>
                                  <p:childTnLst>
                                    <p:animMotion origin="layout" path="M -3.05556E-6 3.33333E-6 L 0.07552 0.1449 " pathEditMode="relative" rAng="0" ptsTypes="AA">
                                      <p:cBhvr>
                                        <p:cTn id="228" dur="1000" fill="hold"/>
                                        <p:tgtEl>
                                          <p:spTgt spid="114"/>
                                        </p:tgtEl>
                                        <p:attrNameLst>
                                          <p:attrName>ppt_x</p:attrName>
                                          <p:attrName>ppt_y</p:attrName>
                                        </p:attrNameLst>
                                      </p:cBhvr>
                                      <p:rCtr x="38" y="72"/>
                                    </p:animMotion>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grpId="0" nodeType="clickEffect">
                                  <p:stCondLst>
                                    <p:cond delay="0"/>
                                  </p:stCondLst>
                                  <p:childTnLst>
                                    <p:set>
                                      <p:cBhvr>
                                        <p:cTn id="232" dur="1" fill="hold">
                                          <p:stCondLst>
                                            <p:cond delay="0"/>
                                          </p:stCondLst>
                                        </p:cTn>
                                        <p:tgtEl>
                                          <p:spTgt spid="116"/>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121"/>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115"/>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animBg="1"/>
      <p:bldP spid="54" grpId="1" animBg="1"/>
      <p:bldP spid="54" grpId="2" animBg="1"/>
      <p:bldP spid="54" grpId="3" animBg="1"/>
      <p:bldP spid="55" grpId="0" animBg="1"/>
      <p:bldP spid="55" grpId="1" animBg="1"/>
      <p:bldP spid="55" grpId="2" animBg="1"/>
      <p:bldP spid="55" grpId="3" animBg="1"/>
      <p:bldP spid="56" grpId="0" animBg="1"/>
      <p:bldP spid="56" grpId="1" animBg="1"/>
      <p:bldP spid="56" grpId="2" animBg="1"/>
      <p:bldP spid="56" grpId="3" animBg="1"/>
      <p:bldP spid="56" grpId="4" animBg="1"/>
      <p:bldP spid="57" grpId="0" animBg="1"/>
      <p:bldP spid="57" grpId="1" animBg="1"/>
      <p:bldP spid="57" grpId="2" animBg="1"/>
      <p:bldP spid="57" grpId="3" animBg="1"/>
      <p:bldP spid="72" grpId="0"/>
      <p:bldP spid="132" grpId="0" animBg="1"/>
      <p:bldP spid="133" grpId="0" animBg="1"/>
      <p:bldP spid="10" grpId="0" animBg="1"/>
      <p:bldP spid="10" grpId="1" animBg="1"/>
      <p:bldP spid="10" grpId="2" animBg="1"/>
      <p:bldP spid="10" grpId="3" animBg="1"/>
      <p:bldP spid="13" grpId="0" animBg="1"/>
      <p:bldP spid="13" grpId="1" animBg="1"/>
      <p:bldP spid="13" grpId="2" animBg="1"/>
      <p:bldP spid="14" grpId="0" animBg="1"/>
      <p:bldP spid="14" grpId="1" animBg="1"/>
      <p:bldP spid="14" grpId="2" animBg="1"/>
      <p:bldP spid="138" grpId="0" animBg="1"/>
      <p:bldP spid="138" grpId="1" animBg="1"/>
      <p:bldP spid="138" grpId="2" animBg="1"/>
      <p:bldP spid="138" grpId="3" animBg="1"/>
      <p:bldP spid="48" grpId="0" animBg="1"/>
      <p:bldP spid="48" grpId="1" animBg="1"/>
      <p:bldP spid="50" grpId="0" animBg="1"/>
      <p:bldP spid="50" grpId="1" animBg="1"/>
      <p:bldP spid="52" grpId="0" animBg="1"/>
      <p:bldP spid="52" grpId="1" animBg="1"/>
      <p:bldP spid="75" grpId="0" animBg="1"/>
      <p:bldP spid="75" grpId="1" animBg="1"/>
      <p:bldP spid="75" grpId="2" animBg="1"/>
      <p:bldP spid="75" grpId="3" animBg="1"/>
      <p:bldP spid="79" grpId="0"/>
      <p:bldP spid="79" grpId="1"/>
      <p:bldP spid="79" grpId="2"/>
      <p:bldP spid="79" grpId="3"/>
      <p:bldP spid="81" grpId="0" animBg="1"/>
      <p:bldP spid="81" grpId="1" animBg="1"/>
      <p:bldP spid="84" grpId="0" animBg="1"/>
      <p:bldP spid="87" grpId="0" animBg="1"/>
      <p:bldP spid="88" grpId="0" animBg="1"/>
      <p:bldP spid="116" grpId="0"/>
      <p:bldP spid="115" grpId="0"/>
      <p:bldP spid="1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ea typeface="ＭＳ Ｐゴシック" pitchFamily="30" charset="-128"/>
                <a:cs typeface="ＭＳ Ｐゴシック" pitchFamily="30" charset="-128"/>
              </a:rPr>
              <a:t>Inter-Thread/Application Interference</a:t>
            </a:r>
          </a:p>
        </p:txBody>
      </p:sp>
      <p:sp>
        <p:nvSpPr>
          <p:cNvPr id="35843" name="Content Placeholder 2"/>
          <p:cNvSpPr>
            <a:spLocks noGrp="1"/>
          </p:cNvSpPr>
          <p:nvPr>
            <p:ph idx="1"/>
          </p:nvPr>
        </p:nvSpPr>
        <p:spPr/>
        <p:txBody>
          <a:bodyPr/>
          <a:lstStyle/>
          <a:p>
            <a:r>
              <a:rPr lang="en-US" dirty="0" smtClean="0">
                <a:ea typeface="ＭＳ Ｐゴシック" pitchFamily="30" charset="-128"/>
                <a:cs typeface="ＭＳ Ｐゴシック" pitchFamily="30" charset="-128"/>
              </a:rPr>
              <a:t>Problem: </a:t>
            </a:r>
            <a:r>
              <a:rPr lang="en-US" dirty="0" smtClean="0">
                <a:solidFill>
                  <a:srgbClr val="0000FF"/>
                </a:solidFill>
                <a:ea typeface="ＭＳ Ｐゴシック" pitchFamily="30" charset="-128"/>
                <a:cs typeface="ＭＳ Ｐゴシック" pitchFamily="30" charset="-128"/>
              </a:rPr>
              <a:t>Threads share the memory system, but memory system does not distinguish between threads’ requests</a:t>
            </a:r>
          </a:p>
          <a:p>
            <a:pPr lvl="1"/>
            <a:endParaRPr lang="en-US" dirty="0" smtClean="0"/>
          </a:p>
          <a:p>
            <a:endParaRPr lang="en-US" dirty="0" smtClean="0">
              <a:ea typeface="ＭＳ Ｐゴシック" pitchFamily="30" charset="-128"/>
              <a:cs typeface="ＭＳ Ｐゴシック" pitchFamily="30" charset="-128"/>
            </a:endParaRPr>
          </a:p>
          <a:p>
            <a:r>
              <a:rPr lang="en-US" dirty="0" smtClean="0">
                <a:ea typeface="ＭＳ Ｐゴシック" pitchFamily="30" charset="-128"/>
                <a:cs typeface="ＭＳ Ｐゴシック" pitchFamily="30" charset="-128"/>
              </a:rPr>
              <a:t>Existing memory systems </a:t>
            </a:r>
          </a:p>
          <a:p>
            <a:pPr lvl="1"/>
            <a:r>
              <a:rPr lang="en-US" dirty="0" smtClean="0"/>
              <a:t>Free-for-all, shared based on demand</a:t>
            </a:r>
          </a:p>
          <a:p>
            <a:pPr lvl="1"/>
            <a:r>
              <a:rPr lang="en-US" dirty="0" smtClean="0"/>
              <a:t>Control algorithms thread-unaware and thread-unfair</a:t>
            </a:r>
          </a:p>
          <a:p>
            <a:pPr lvl="1"/>
            <a:r>
              <a:rPr lang="en-US" dirty="0" smtClean="0">
                <a:solidFill>
                  <a:srgbClr val="FF0000"/>
                </a:solidFill>
              </a:rPr>
              <a:t>Aggressive threads can deny service to others</a:t>
            </a:r>
          </a:p>
          <a:p>
            <a:pPr lvl="1"/>
            <a:r>
              <a:rPr lang="en-US" dirty="0" smtClean="0">
                <a:solidFill>
                  <a:srgbClr val="FF0000"/>
                </a:solidFill>
              </a:rPr>
              <a:t>Do not try to reduce or control inter-thread interference</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5623AAD2-242D-714A-AAF8-2F55E8AE6486}" type="slidenum">
              <a:rPr lang="en-US" smtClean="0"/>
              <a:pPr>
                <a:defRPr/>
              </a:pPr>
              <a:t>8</a:t>
            </a:fld>
            <a:endParaRPr lang="en-US"/>
          </a:p>
        </p:txBody>
      </p:sp>
    </p:spTree>
    <p:extLst>
      <p:ext uri="{BB962C8B-B14F-4D97-AF65-F5344CB8AC3E}">
        <p14:creationId xmlns:p14="http://schemas.microsoft.com/office/powerpoint/2010/main" val="28685509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Bent-Up Arrow 17"/>
          <p:cNvSpPr/>
          <p:nvPr/>
        </p:nvSpPr>
        <p:spPr>
          <a:xfrm rot="16200000" flipH="1">
            <a:off x="5867400" y="4419602"/>
            <a:ext cx="1066801" cy="1676400"/>
          </a:xfrm>
          <a:prstGeom prst="bentUpArrow">
            <a:avLst>
              <a:gd name="adj1" fmla="val 30000"/>
              <a:gd name="adj2" fmla="val 33750"/>
              <a:gd name="adj3" fmla="val 35000"/>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2" name="Title 1"/>
          <p:cNvSpPr>
            <a:spLocks noGrp="1"/>
          </p:cNvSpPr>
          <p:nvPr>
            <p:ph type="title"/>
          </p:nvPr>
        </p:nvSpPr>
        <p:spPr/>
        <p:txBody>
          <a:bodyPr/>
          <a:lstStyle/>
          <a:p>
            <a:r>
              <a:rPr lang="en-US" dirty="0" smtClean="0"/>
              <a:t>Niceness</a:t>
            </a:r>
            <a:endParaRPr lang="en-US" dirty="0"/>
          </a:p>
        </p:txBody>
      </p:sp>
      <p:sp>
        <p:nvSpPr>
          <p:cNvPr id="3" name="Content Placeholder 2"/>
          <p:cNvSpPr>
            <a:spLocks noGrp="1"/>
          </p:cNvSpPr>
          <p:nvPr>
            <p:ph idx="1"/>
          </p:nvPr>
        </p:nvSpPr>
        <p:spPr>
          <a:xfrm>
            <a:off x="457200" y="1219200"/>
            <a:ext cx="8534400" cy="685800"/>
          </a:xfrm>
        </p:spPr>
        <p:txBody>
          <a:bodyPr>
            <a:noAutofit/>
          </a:bodyPr>
          <a:lstStyle/>
          <a:p>
            <a:pPr>
              <a:buNone/>
            </a:pPr>
            <a:r>
              <a:rPr lang="en-US" b="1" i="1" dirty="0" smtClean="0"/>
              <a:t>How to quantify difference between threads?</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80</a:t>
            </a:fld>
            <a:endParaRPr lang="en-US" dirty="0">
              <a:solidFill>
                <a:prstClr val="black">
                  <a:tint val="75000"/>
                </a:prstClr>
              </a:solidFill>
              <a:latin typeface="Calibri"/>
            </a:endParaRPr>
          </a:p>
        </p:txBody>
      </p:sp>
      <p:sp>
        <p:nvSpPr>
          <p:cNvPr id="28" name="Rounded Rectangle 27"/>
          <p:cNvSpPr/>
          <p:nvPr/>
        </p:nvSpPr>
        <p:spPr>
          <a:xfrm>
            <a:off x="609600" y="4114800"/>
            <a:ext cx="4419600" cy="609600"/>
          </a:xfrm>
          <a:prstGeom prst="roundRect">
            <a:avLst>
              <a:gd name="adj" fmla="val 10417"/>
            </a:avLst>
          </a:prstGeom>
          <a:solidFill>
            <a:srgbClr val="006600">
              <a:alpha val="25000"/>
            </a:srgbClr>
          </a:solidFill>
          <a:ln>
            <a:no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marL="117445" lvl="1" indent="1588" defTabSz="914165"/>
            <a:r>
              <a:rPr lang="en-US" sz="2800" dirty="0">
                <a:solidFill>
                  <a:prstClr val="black"/>
                </a:solidFill>
                <a:latin typeface="Calibri"/>
                <a:sym typeface="Wingdings" pitchFamily="2" charset="2"/>
              </a:rPr>
              <a:t>Vulnerability to interference</a:t>
            </a:r>
          </a:p>
        </p:txBody>
      </p:sp>
      <p:sp>
        <p:nvSpPr>
          <p:cNvPr id="29" name="TextBox 28"/>
          <p:cNvSpPr txBox="1"/>
          <p:nvPr/>
        </p:nvSpPr>
        <p:spPr>
          <a:xfrm>
            <a:off x="609600" y="3657600"/>
            <a:ext cx="3733800" cy="457200"/>
          </a:xfrm>
          <a:prstGeom prst="rect">
            <a:avLst/>
          </a:prstGeom>
          <a:solidFill>
            <a:srgbClr val="006600"/>
          </a:solidFill>
          <a:ln>
            <a:solidFill>
              <a:srgbClr val="006600"/>
            </a:solidFill>
          </a:ln>
        </p:spPr>
        <p:style>
          <a:lnRef idx="2">
            <a:schemeClr val="dk1">
              <a:shade val="50000"/>
            </a:schemeClr>
          </a:lnRef>
          <a:fillRef idx="1">
            <a:schemeClr val="dk1"/>
          </a:fillRef>
          <a:effectRef idx="0">
            <a:schemeClr val="dk1"/>
          </a:effectRef>
          <a:fontRef idx="minor">
            <a:schemeClr val="lt1"/>
          </a:fontRef>
        </p:style>
        <p:txBody>
          <a:bodyPr wrap="square" lIns="91416" tIns="0" rIns="91416" bIns="0" rtlCol="0" anchor="ctr" anchorCtr="0">
            <a:noAutofit/>
          </a:bodyPr>
          <a:lstStyle/>
          <a:p>
            <a:pPr algn="ctr" defTabSz="914165"/>
            <a:r>
              <a:rPr lang="en-US" sz="2800" b="1" dirty="0">
                <a:solidFill>
                  <a:prstClr val="white"/>
                </a:solidFill>
                <a:latin typeface="Calibri"/>
              </a:rPr>
              <a:t>Bank-level parallelism</a:t>
            </a:r>
          </a:p>
        </p:txBody>
      </p:sp>
      <p:sp>
        <p:nvSpPr>
          <p:cNvPr id="30" name="Rounded Rectangle 29"/>
          <p:cNvSpPr/>
          <p:nvPr/>
        </p:nvSpPr>
        <p:spPr>
          <a:xfrm>
            <a:off x="5257800" y="4114800"/>
            <a:ext cx="3429000" cy="609600"/>
          </a:xfrm>
          <a:prstGeom prst="roundRect">
            <a:avLst>
              <a:gd name="adj" fmla="val 10417"/>
            </a:avLst>
          </a:prstGeom>
          <a:solidFill>
            <a:srgbClr val="FF0000">
              <a:alpha val="25000"/>
            </a:srgbClr>
          </a:solidFill>
          <a:ln>
            <a:no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marL="111095" lvl="1" defTabSz="914165"/>
            <a:r>
              <a:rPr lang="en-US" sz="2800" dirty="0">
                <a:solidFill>
                  <a:prstClr val="black"/>
                </a:solidFill>
                <a:latin typeface="Calibri"/>
              </a:rPr>
              <a:t>Causes interference</a:t>
            </a:r>
          </a:p>
        </p:txBody>
      </p:sp>
      <p:sp>
        <p:nvSpPr>
          <p:cNvPr id="31" name="TextBox 30"/>
          <p:cNvSpPr txBox="1"/>
          <p:nvPr/>
        </p:nvSpPr>
        <p:spPr>
          <a:xfrm>
            <a:off x="5257800" y="3657600"/>
            <a:ext cx="3276600" cy="457200"/>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wrap="square" lIns="91416" tIns="0" rIns="91416" bIns="0" rtlCol="0" anchor="ctr" anchorCtr="0">
            <a:noAutofit/>
          </a:bodyPr>
          <a:lstStyle/>
          <a:p>
            <a:pPr algn="ctr" defTabSz="914165"/>
            <a:r>
              <a:rPr lang="en-US" sz="2800" b="1" dirty="0">
                <a:solidFill>
                  <a:prstClr val="white"/>
                </a:solidFill>
                <a:latin typeface="Calibri"/>
              </a:rPr>
              <a:t>Row-buffer locality</a:t>
            </a:r>
          </a:p>
        </p:txBody>
      </p:sp>
      <p:sp>
        <p:nvSpPr>
          <p:cNvPr id="14" name="Bent-Up Arrow 13"/>
          <p:cNvSpPr/>
          <p:nvPr/>
        </p:nvSpPr>
        <p:spPr>
          <a:xfrm rot="5400000">
            <a:off x="2438400" y="4419602"/>
            <a:ext cx="1066801" cy="1676400"/>
          </a:xfrm>
          <a:prstGeom prst="bentUpArrow">
            <a:avLst>
              <a:gd name="adj1" fmla="val 30000"/>
              <a:gd name="adj2" fmla="val 33750"/>
              <a:gd name="adj3" fmla="val 35000"/>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54" name="Oval 53"/>
          <p:cNvSpPr/>
          <p:nvPr/>
        </p:nvSpPr>
        <p:spPr>
          <a:xfrm flipH="1">
            <a:off x="2667001" y="5120640"/>
            <a:ext cx="609600" cy="609600"/>
          </a:xfrm>
          <a:prstGeom prst="ellipse">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6000" b="1" dirty="0">
                <a:solidFill>
                  <a:prstClr val="black"/>
                </a:solidFill>
                <a:latin typeface="Andalus" pitchFamily="2" charset="-78"/>
                <a:cs typeface="Andalus" pitchFamily="2" charset="-78"/>
              </a:rPr>
              <a:t>+</a:t>
            </a:r>
          </a:p>
        </p:txBody>
      </p:sp>
      <p:sp>
        <p:nvSpPr>
          <p:cNvPr id="50" name="TextBox 49"/>
          <p:cNvSpPr txBox="1"/>
          <p:nvPr/>
        </p:nvSpPr>
        <p:spPr>
          <a:xfrm>
            <a:off x="3810000" y="5120640"/>
            <a:ext cx="1752600" cy="655320"/>
          </a:xfrm>
          <a:prstGeom prst="rect">
            <a:avLst/>
          </a:prstGeom>
          <a:solidFill>
            <a:schemeClr val="accent1">
              <a:lumMod val="60000"/>
              <a:lumOff val="40000"/>
            </a:schemeClr>
          </a:solidFill>
          <a:ln>
            <a:noFill/>
          </a:ln>
        </p:spPr>
        <p:txBody>
          <a:bodyPr wrap="square" lIns="91416" tIns="45709" rIns="91416" bIns="45709" rtlCol="0" anchor="ctr" anchorCtr="0">
            <a:noAutofit/>
          </a:bodyPr>
          <a:lstStyle/>
          <a:p>
            <a:pPr algn="ctr" defTabSz="914165"/>
            <a:r>
              <a:rPr lang="en-US" sz="3200" b="1" dirty="0">
                <a:solidFill>
                  <a:prstClr val="black"/>
                </a:solidFill>
                <a:latin typeface="Calibri"/>
                <a:cs typeface="Times New Roman" pitchFamily="18" charset="0"/>
              </a:rPr>
              <a:t>Niceness</a:t>
            </a:r>
            <a:endParaRPr lang="en-US" sz="2800" b="1" dirty="0">
              <a:solidFill>
                <a:prstClr val="black"/>
              </a:solidFill>
              <a:latin typeface="Calibri"/>
              <a:cs typeface="Times New Roman" pitchFamily="18" charset="0"/>
            </a:endParaRPr>
          </a:p>
        </p:txBody>
      </p:sp>
      <p:sp>
        <p:nvSpPr>
          <p:cNvPr id="15" name="Oval 14"/>
          <p:cNvSpPr/>
          <p:nvPr/>
        </p:nvSpPr>
        <p:spPr>
          <a:xfrm flipH="1">
            <a:off x="6096001" y="5120640"/>
            <a:ext cx="609600" cy="609600"/>
          </a:xfrm>
          <a:prstGeom prst="ellipse">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6000" b="1" dirty="0">
                <a:solidFill>
                  <a:prstClr val="black"/>
                </a:solidFill>
                <a:latin typeface="Andalus" pitchFamily="2" charset="-78"/>
                <a:cs typeface="Andalus" pitchFamily="2" charset="-78"/>
              </a:rPr>
              <a:t>-</a:t>
            </a:r>
          </a:p>
        </p:txBody>
      </p:sp>
      <p:sp>
        <p:nvSpPr>
          <p:cNvPr id="16" name="Left-Right Arrow 15"/>
          <p:cNvSpPr/>
          <p:nvPr/>
        </p:nvSpPr>
        <p:spPr>
          <a:xfrm>
            <a:off x="1219200" y="2133600"/>
            <a:ext cx="6858000" cy="1066800"/>
          </a:xfrm>
          <a:prstGeom prst="leftRightArrow">
            <a:avLst/>
          </a:prstGeom>
          <a:gradFill flip="none" rotWithShape="1">
            <a:gsLst>
              <a:gs pos="0">
                <a:srgbClr val="006600"/>
              </a:gs>
              <a:gs pos="50000">
                <a:schemeClr val="bg1"/>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3200" b="1" dirty="0">
                <a:solidFill>
                  <a:prstClr val="black"/>
                </a:solidFill>
                <a:latin typeface="Calibri"/>
              </a:rPr>
              <a:t>Niceness</a:t>
            </a:r>
          </a:p>
        </p:txBody>
      </p:sp>
      <p:sp>
        <p:nvSpPr>
          <p:cNvPr id="17" name="TextBox 16"/>
          <p:cNvSpPr txBox="1"/>
          <p:nvPr/>
        </p:nvSpPr>
        <p:spPr>
          <a:xfrm>
            <a:off x="1295400" y="2476500"/>
            <a:ext cx="1143000" cy="381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91416" tIns="0" rIns="91416" bIns="0" rtlCol="0" anchor="ctr" anchorCtr="0">
            <a:noAutofit/>
          </a:bodyPr>
          <a:lstStyle/>
          <a:p>
            <a:pPr algn="ctr" defTabSz="914165"/>
            <a:r>
              <a:rPr lang="en-US" sz="2800" b="1" dirty="0">
                <a:solidFill>
                  <a:prstClr val="white"/>
                </a:solidFill>
                <a:latin typeface="Calibri"/>
              </a:rPr>
              <a:t>High</a:t>
            </a:r>
          </a:p>
        </p:txBody>
      </p:sp>
      <p:sp>
        <p:nvSpPr>
          <p:cNvPr id="19" name="TextBox 18"/>
          <p:cNvSpPr txBox="1"/>
          <p:nvPr/>
        </p:nvSpPr>
        <p:spPr>
          <a:xfrm>
            <a:off x="6858000" y="2476500"/>
            <a:ext cx="1143000" cy="381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91416" tIns="0" rIns="91416" bIns="0" rtlCol="0" anchor="ctr" anchorCtr="0">
            <a:noAutofit/>
          </a:bodyPr>
          <a:lstStyle/>
          <a:p>
            <a:pPr algn="ctr" defTabSz="914165"/>
            <a:r>
              <a:rPr lang="en-US" sz="2800" b="1" dirty="0">
                <a:solidFill>
                  <a:prstClr val="white"/>
                </a:solidFill>
                <a:latin typeface="Calibri"/>
              </a:rPr>
              <a:t>Low</a:t>
            </a:r>
          </a:p>
        </p:txBody>
      </p:sp>
    </p:spTree>
    <p:extLst>
      <p:ext uri="{BB962C8B-B14F-4D97-AF65-F5344CB8AC3E}">
        <p14:creationId xmlns:p14="http://schemas.microsoft.com/office/powerpoint/2010/main" val="2592700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animBg="1"/>
      <p:bldP spid="29" grpId="0" animBg="1"/>
      <p:bldP spid="30" grpId="0" animBg="1"/>
      <p:bldP spid="31" grpId="0" animBg="1"/>
      <p:bldP spid="14" grpId="0" animBg="1"/>
      <p:bldP spid="54" grpId="0" animBg="1"/>
      <p:bldP spid="50" grpId="0" animBg="1"/>
      <p:bldP spid="15" grpId="0" animBg="1"/>
      <p:bldP spid="16" grpId="0" animBg="1"/>
      <p:bldP spid="17" grpId="0"/>
      <p:bldP spid="1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ounded Rectangle 145"/>
          <p:cNvSpPr/>
          <p:nvPr/>
        </p:nvSpPr>
        <p:spPr>
          <a:xfrm>
            <a:off x="1447800" y="2851892"/>
            <a:ext cx="4933613" cy="441960"/>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sz="3600" dirty="0"/>
              <a:t>Shuffling: Round-Robin vs. Niceness-Aware</a:t>
            </a:r>
          </a:p>
        </p:txBody>
      </p:sp>
      <p:sp>
        <p:nvSpPr>
          <p:cNvPr id="3" name="Content Placeholder 2"/>
          <p:cNvSpPr>
            <a:spLocks noGrp="1"/>
          </p:cNvSpPr>
          <p:nvPr>
            <p:ph idx="1"/>
          </p:nvPr>
        </p:nvSpPr>
        <p:spPr>
          <a:xfrm>
            <a:off x="457200" y="1143000"/>
            <a:ext cx="8229600" cy="1295400"/>
          </a:xfrm>
        </p:spPr>
        <p:txBody>
          <a:bodyPr>
            <a:noAutofit/>
          </a:bodyPr>
          <a:lstStyle/>
          <a:p>
            <a:pPr marL="514220" indent="-457082">
              <a:buFont typeface="+mj-lt"/>
              <a:buAutoNum type="arabicPeriod"/>
            </a:pPr>
            <a:r>
              <a:rPr lang="en-US" sz="3000" b="1" i="1" dirty="0"/>
              <a:t>Round-Robin </a:t>
            </a:r>
            <a:r>
              <a:rPr lang="en-US" sz="3000" i="1" dirty="0"/>
              <a:t>shuffling</a:t>
            </a:r>
          </a:p>
          <a:p>
            <a:pPr marL="514220" indent="-457082">
              <a:buFont typeface="+mj-lt"/>
              <a:buAutoNum type="arabicPeriod"/>
            </a:pPr>
            <a:r>
              <a:rPr lang="en-US" sz="3000" b="1" i="1" dirty="0"/>
              <a:t>Niceness-Aware </a:t>
            </a:r>
            <a:r>
              <a:rPr lang="en-US" sz="3000" i="1" dirty="0"/>
              <a:t>shuffling</a:t>
            </a:r>
            <a:endParaRPr lang="en-US" sz="30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81</a:t>
            </a:fld>
            <a:endParaRPr lang="en-US" dirty="0">
              <a:solidFill>
                <a:prstClr val="black">
                  <a:tint val="75000"/>
                </a:prstClr>
              </a:solidFill>
              <a:latin typeface="Calibri"/>
            </a:endParaRPr>
          </a:p>
        </p:txBody>
      </p:sp>
      <p:sp>
        <p:nvSpPr>
          <p:cNvPr id="22" name="TextBox 21"/>
          <p:cNvSpPr txBox="1"/>
          <p:nvPr/>
        </p:nvSpPr>
        <p:spPr>
          <a:xfrm>
            <a:off x="1524000" y="2438400"/>
            <a:ext cx="2057400" cy="461665"/>
          </a:xfrm>
          <a:prstGeom prst="rect">
            <a:avLst/>
          </a:prstGeom>
          <a:noFill/>
        </p:spPr>
        <p:txBody>
          <a:bodyPr wrap="square" lIns="0" tIns="45709" rIns="0" bIns="45709" rtlCol="0">
            <a:spAutoFit/>
          </a:bodyPr>
          <a:lstStyle/>
          <a:p>
            <a:pPr defTabSz="914165"/>
            <a:r>
              <a:rPr lang="en-US" sz="2400" b="1" i="1" dirty="0">
                <a:solidFill>
                  <a:srgbClr val="1F497D"/>
                </a:solidFill>
                <a:latin typeface="Calibri"/>
              </a:rPr>
              <a:t>Most prioritized</a:t>
            </a:r>
          </a:p>
        </p:txBody>
      </p:sp>
      <p:cxnSp>
        <p:nvCxnSpPr>
          <p:cNvPr id="33" name="Straight Arrow Connector 32"/>
          <p:cNvCxnSpPr/>
          <p:nvPr/>
        </p:nvCxnSpPr>
        <p:spPr>
          <a:xfrm>
            <a:off x="1429210" y="5638800"/>
            <a:ext cx="987919" cy="1588"/>
          </a:xfrm>
          <a:prstGeom prst="straightConnector1">
            <a:avLst/>
          </a:prstGeom>
          <a:ln w="34925">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5792788"/>
            <a:ext cx="2209800"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spAutoFit/>
          </a:bodyPr>
          <a:lstStyle/>
          <a:p>
            <a:pPr algn="ctr" defTabSz="914165"/>
            <a:r>
              <a:rPr lang="en-US" sz="2400" b="1" i="1" dirty="0" err="1">
                <a:solidFill>
                  <a:srgbClr val="FF0000"/>
                </a:solidFill>
                <a:latin typeface="Calibri"/>
              </a:rPr>
              <a:t>ShuffleInterval</a:t>
            </a:r>
            <a:endParaRPr lang="en-US" sz="2000" dirty="0">
              <a:solidFill>
                <a:prstClr val="black"/>
              </a:solidFill>
              <a:latin typeface="Calibri"/>
            </a:endParaRPr>
          </a:p>
        </p:txBody>
      </p:sp>
      <p:cxnSp>
        <p:nvCxnSpPr>
          <p:cNvPr id="9" name="Straight Arrow Connector 8"/>
          <p:cNvCxnSpPr/>
          <p:nvPr/>
        </p:nvCxnSpPr>
        <p:spPr>
          <a:xfrm rot="5400000" flipH="1" flipV="1">
            <a:off x="464573" y="4393642"/>
            <a:ext cx="1929283"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30002" y="5356690"/>
            <a:ext cx="5504199"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429001"/>
            <a:ext cx="1143000" cy="461665"/>
          </a:xfrm>
          <a:prstGeom prst="rect">
            <a:avLst/>
          </a:prstGeom>
          <a:noFill/>
        </p:spPr>
        <p:txBody>
          <a:bodyPr wrap="square" lIns="91416" tIns="45709" rIns="91416" bIns="45709" rtlCol="0">
            <a:spAutoFit/>
          </a:bodyPr>
          <a:lstStyle/>
          <a:p>
            <a:pPr algn="ctr" defTabSz="914165"/>
            <a:r>
              <a:rPr lang="en-US" sz="2400" b="1" dirty="0">
                <a:solidFill>
                  <a:prstClr val="black"/>
                </a:solidFill>
                <a:latin typeface="Calibri"/>
              </a:rPr>
              <a:t>Priority</a:t>
            </a:r>
          </a:p>
        </p:txBody>
      </p:sp>
      <p:sp>
        <p:nvSpPr>
          <p:cNvPr id="12" name="TextBox 11"/>
          <p:cNvSpPr txBox="1"/>
          <p:nvPr/>
        </p:nvSpPr>
        <p:spPr>
          <a:xfrm>
            <a:off x="6934200" y="5105400"/>
            <a:ext cx="838200" cy="461665"/>
          </a:xfrm>
          <a:prstGeom prst="rect">
            <a:avLst/>
          </a:prstGeom>
          <a:noFill/>
        </p:spPr>
        <p:txBody>
          <a:bodyPr wrap="square" lIns="91416" tIns="45709" rIns="91416" bIns="45709" rtlCol="0">
            <a:spAutoFit/>
          </a:bodyPr>
          <a:lstStyle/>
          <a:p>
            <a:pPr defTabSz="914165"/>
            <a:r>
              <a:rPr lang="en-US" sz="2400" b="1" dirty="0">
                <a:solidFill>
                  <a:prstClr val="black"/>
                </a:solidFill>
                <a:latin typeface="Calibri"/>
              </a:rPr>
              <a:t>Time</a:t>
            </a:r>
          </a:p>
        </p:txBody>
      </p:sp>
      <p:sp>
        <p:nvSpPr>
          <p:cNvPr id="13" name="TextBox 12"/>
          <p:cNvSpPr txBox="1"/>
          <p:nvPr/>
        </p:nvSpPr>
        <p:spPr>
          <a:xfrm>
            <a:off x="6705600" y="3974068"/>
            <a:ext cx="1664951" cy="369332"/>
          </a:xfrm>
          <a:prstGeom prst="rect">
            <a:avLst/>
          </a:prstGeom>
          <a:noFill/>
        </p:spPr>
        <p:txBody>
          <a:bodyPr wrap="square" lIns="0" tIns="0" rIns="0" bIns="0" rtlCol="0">
            <a:spAutoFit/>
          </a:bodyPr>
          <a:lstStyle/>
          <a:p>
            <a:pPr defTabSz="914165"/>
            <a:r>
              <a:rPr lang="en-US" sz="2400" b="1" i="1" dirty="0">
                <a:solidFill>
                  <a:srgbClr val="9BBB59">
                    <a:lumMod val="75000"/>
                  </a:srgbClr>
                </a:solidFill>
                <a:latin typeface="Calibri"/>
              </a:rPr>
              <a:t>Nice thread</a:t>
            </a:r>
          </a:p>
        </p:txBody>
      </p:sp>
      <p:sp>
        <p:nvSpPr>
          <p:cNvPr id="15" name="Rectangle 14"/>
          <p:cNvSpPr/>
          <p:nvPr/>
        </p:nvSpPr>
        <p:spPr>
          <a:xfrm>
            <a:off x="6717841" y="3810000"/>
            <a:ext cx="444958" cy="1945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cxnSp>
        <p:nvCxnSpPr>
          <p:cNvPr id="17" name="Straight Connector 16"/>
          <p:cNvCxnSpPr/>
          <p:nvPr/>
        </p:nvCxnSpPr>
        <p:spPr>
          <a:xfrm rot="5400000">
            <a:off x="32961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2867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773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2679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17845" y="4495800"/>
            <a:ext cx="444959" cy="194584"/>
          </a:xfrm>
          <a:prstGeom prst="rect">
            <a:avLst/>
          </a:prstGeom>
          <a:solidFill>
            <a:srgbClr val="FF0000">
              <a:alpha val="75000"/>
            </a:srgbClr>
          </a:solidFill>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sp>
        <p:nvSpPr>
          <p:cNvPr id="37" name="TextBox 36"/>
          <p:cNvSpPr txBox="1"/>
          <p:nvPr/>
        </p:nvSpPr>
        <p:spPr>
          <a:xfrm>
            <a:off x="6705600" y="4659868"/>
            <a:ext cx="2274552" cy="369332"/>
          </a:xfrm>
          <a:prstGeom prst="rect">
            <a:avLst/>
          </a:prstGeom>
          <a:noFill/>
        </p:spPr>
        <p:txBody>
          <a:bodyPr wrap="square" lIns="0" tIns="0" rIns="0" bIns="0" rtlCol="0">
            <a:spAutoFit/>
          </a:bodyPr>
          <a:lstStyle/>
          <a:p>
            <a:pPr defTabSz="914165"/>
            <a:r>
              <a:rPr lang="en-US" sz="2400" b="1" i="1" dirty="0">
                <a:solidFill>
                  <a:srgbClr val="FF0000"/>
                </a:solidFill>
                <a:latin typeface="Calibri"/>
              </a:rPr>
              <a:t>Least nice thread</a:t>
            </a:r>
          </a:p>
        </p:txBody>
      </p:sp>
      <p:sp>
        <p:nvSpPr>
          <p:cNvPr id="46" name="TextBox 45"/>
          <p:cNvSpPr txBox="1"/>
          <p:nvPr/>
        </p:nvSpPr>
        <p:spPr>
          <a:xfrm>
            <a:off x="5878849" y="1828800"/>
            <a:ext cx="2884151" cy="861774"/>
          </a:xfrm>
          <a:prstGeom prst="rect">
            <a:avLst/>
          </a:prstGeom>
          <a:noFill/>
        </p:spPr>
        <p:txBody>
          <a:bodyPr wrap="square" lIns="0" tIns="0" rIns="0" bIns="0" rtlCol="0">
            <a:spAutoFit/>
          </a:bodyPr>
          <a:lstStyle/>
          <a:p>
            <a:pPr algn="ctr" defTabSz="914165"/>
            <a:r>
              <a:rPr lang="en-US" sz="2800" b="1" i="1" dirty="0">
                <a:solidFill>
                  <a:srgbClr val="1F497D"/>
                </a:solidFill>
                <a:latin typeface="Calibri"/>
              </a:rPr>
              <a:t>GOOD: </a:t>
            </a:r>
            <a:r>
              <a:rPr lang="en-US" sz="2800" i="1" dirty="0">
                <a:solidFill>
                  <a:srgbClr val="1F497D"/>
                </a:solidFill>
                <a:latin typeface="Calibri"/>
              </a:rPr>
              <a:t>Each thread prioritized once</a:t>
            </a:r>
          </a:p>
        </p:txBody>
      </p:sp>
      <p:sp>
        <p:nvSpPr>
          <p:cNvPr id="48" name="TextBox 47"/>
          <p:cNvSpPr txBox="1"/>
          <p:nvPr/>
        </p:nvSpPr>
        <p:spPr>
          <a:xfrm>
            <a:off x="4648201" y="1143001"/>
            <a:ext cx="4191000" cy="584775"/>
          </a:xfrm>
          <a:prstGeom prst="rect">
            <a:avLst/>
          </a:prstGeom>
          <a:noFill/>
        </p:spPr>
        <p:txBody>
          <a:bodyPr wrap="square" lIns="91416" tIns="45709" rIns="91416" bIns="45709" rtlCol="0">
            <a:spAutoFit/>
          </a:bodyPr>
          <a:lstStyle/>
          <a:p>
            <a:pPr defTabSz="914165"/>
            <a:r>
              <a:rPr lang="en-US" sz="3200" dirty="0">
                <a:solidFill>
                  <a:srgbClr val="FF0000"/>
                </a:solidFill>
                <a:latin typeface="Calibri"/>
                <a:sym typeface="Wingdings" pitchFamily="2" charset="2"/>
              </a:rPr>
              <a:t></a:t>
            </a:r>
            <a:r>
              <a:rPr lang="en-US" sz="3200" i="1" dirty="0">
                <a:solidFill>
                  <a:srgbClr val="FF0000"/>
                </a:solidFill>
                <a:latin typeface="Calibri"/>
                <a:sym typeface="Wingdings" pitchFamily="2" charset="2"/>
              </a:rPr>
              <a:t> </a:t>
            </a:r>
            <a:r>
              <a:rPr lang="en-US" sz="3200" i="1" dirty="0">
                <a:solidFill>
                  <a:srgbClr val="FF0000"/>
                </a:solidFill>
                <a:latin typeface="Calibri"/>
              </a:rPr>
              <a:t>What can go wrong?</a:t>
            </a:r>
          </a:p>
        </p:txBody>
      </p:sp>
      <p:sp>
        <p:nvSpPr>
          <p:cNvPr id="47" name="Rectangle 46"/>
          <p:cNvSpPr/>
          <p:nvPr/>
        </p:nvSpPr>
        <p:spPr>
          <a:xfrm>
            <a:off x="457200" y="1165860"/>
            <a:ext cx="41910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53" name="Rectangle 52"/>
          <p:cNvSpPr/>
          <p:nvPr/>
        </p:nvSpPr>
        <p:spPr>
          <a:xfrm>
            <a:off x="1631955" y="4960322"/>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13" name="Rectangle 112"/>
          <p:cNvSpPr/>
          <p:nvPr/>
        </p:nvSpPr>
        <p:spPr>
          <a:xfrm>
            <a:off x="1631955" y="4572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14" name="Rectangle 113"/>
          <p:cNvSpPr/>
          <p:nvPr/>
        </p:nvSpPr>
        <p:spPr>
          <a:xfrm>
            <a:off x="1631955" y="4191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15" name="Rectangle 114"/>
          <p:cNvSpPr/>
          <p:nvPr/>
        </p:nvSpPr>
        <p:spPr>
          <a:xfrm>
            <a:off x="1631955" y="3810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128" name="Straight Connector 127"/>
          <p:cNvCxnSpPr/>
          <p:nvPr/>
        </p:nvCxnSpPr>
        <p:spPr>
          <a:xfrm rot="5400000">
            <a:off x="2302034"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16319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136" name="Rectangle 135"/>
          <p:cNvSpPr/>
          <p:nvPr/>
        </p:nvSpPr>
        <p:spPr>
          <a:xfrm>
            <a:off x="2622555" y="2971800"/>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37" name="Rectangle 136"/>
          <p:cNvSpPr/>
          <p:nvPr/>
        </p:nvSpPr>
        <p:spPr>
          <a:xfrm>
            <a:off x="36131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38" name="Rectangle 137"/>
          <p:cNvSpPr/>
          <p:nvPr/>
        </p:nvSpPr>
        <p:spPr>
          <a:xfrm>
            <a:off x="46037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39" name="Rectangle 138"/>
          <p:cNvSpPr/>
          <p:nvPr/>
        </p:nvSpPr>
        <p:spPr>
          <a:xfrm>
            <a:off x="55943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pic>
        <p:nvPicPr>
          <p:cNvPr id="141"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981200" y="3581400"/>
            <a:ext cx="457200" cy="457200"/>
          </a:xfrm>
          <a:prstGeom prst="rect">
            <a:avLst/>
          </a:prstGeom>
          <a:noFill/>
        </p:spPr>
      </p:pic>
      <p:pic>
        <p:nvPicPr>
          <p:cNvPr id="142"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971800" y="3581400"/>
            <a:ext cx="457200" cy="457200"/>
          </a:xfrm>
          <a:prstGeom prst="rect">
            <a:avLst/>
          </a:prstGeom>
          <a:noFill/>
        </p:spPr>
      </p:pic>
      <p:pic>
        <p:nvPicPr>
          <p:cNvPr id="143"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962400" y="3581400"/>
            <a:ext cx="457200" cy="457200"/>
          </a:xfrm>
          <a:prstGeom prst="rect">
            <a:avLst/>
          </a:prstGeom>
          <a:noFill/>
        </p:spPr>
      </p:pic>
      <p:pic>
        <p:nvPicPr>
          <p:cNvPr id="144"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4953000" y="3581400"/>
            <a:ext cx="457200" cy="457200"/>
          </a:xfrm>
          <a:prstGeom prst="rect">
            <a:avLst/>
          </a:prstGeom>
          <a:noFill/>
        </p:spPr>
      </p:pic>
      <p:pic>
        <p:nvPicPr>
          <p:cNvPr id="145"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943600" y="3581400"/>
            <a:ext cx="457200" cy="457200"/>
          </a:xfrm>
          <a:prstGeom prst="rect">
            <a:avLst/>
          </a:prstGeom>
          <a:noFill/>
        </p:spPr>
      </p:pic>
      <p:cxnSp>
        <p:nvCxnSpPr>
          <p:cNvPr id="42" name="Shape 41"/>
          <p:cNvCxnSpPr>
            <a:stCxn id="146" idx="3"/>
            <a:endCxn id="46" idx="2"/>
          </p:cNvCxnSpPr>
          <p:nvPr/>
        </p:nvCxnSpPr>
        <p:spPr>
          <a:xfrm flipV="1">
            <a:off x="6381413" y="2690574"/>
            <a:ext cx="939512" cy="382298"/>
          </a:xfrm>
          <a:prstGeom prst="curvedConnector2">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153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4"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4" nodeType="with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par>
                                <p:cTn id="43" presetID="1" presetClass="entr" presetSubtype="0" fill="hold" grpId="4" nodeType="withEffect">
                                  <p:stCondLst>
                                    <p:cond delay="0"/>
                                  </p:stCondLst>
                                  <p:childTnLst>
                                    <p:set>
                                      <p:cBhvr>
                                        <p:cTn id="44" dur="1" fill="hold">
                                          <p:stCondLst>
                                            <p:cond delay="0"/>
                                          </p:stCondLst>
                                        </p:cTn>
                                        <p:tgtEl>
                                          <p:spTgt spid="114"/>
                                        </p:tgtEl>
                                        <p:attrNameLst>
                                          <p:attrName>style.visibility</p:attrName>
                                        </p:attrNameLst>
                                      </p:cBhvr>
                                      <p:to>
                                        <p:strVal val="visible"/>
                                      </p:to>
                                    </p:set>
                                  </p:childTnLst>
                                </p:cTn>
                              </p:par>
                              <p:par>
                                <p:cTn id="45" presetID="1" presetClass="entr" presetSubtype="0" fill="hold" grpId="4" nodeType="withEffect">
                                  <p:stCondLst>
                                    <p:cond delay="0"/>
                                  </p:stCondLst>
                                  <p:childTnLst>
                                    <p:set>
                                      <p:cBhvr>
                                        <p:cTn id="46" dur="1" fill="hold">
                                          <p:stCondLst>
                                            <p:cond delay="0"/>
                                          </p:stCondLst>
                                        </p:cTn>
                                        <p:tgtEl>
                                          <p:spTgt spid="1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14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3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141"/>
                                        </p:tgtEl>
                                        <p:attrNameLst>
                                          <p:attrName>style.visibility</p:attrName>
                                        </p:attrNameLst>
                                      </p:cBhvr>
                                      <p:to>
                                        <p:strVal val="hidden"/>
                                      </p:to>
                                    </p:set>
                                  </p:childTnLst>
                                </p:cTn>
                              </p:par>
                            </p:childTnLst>
                          </p:cTn>
                        </p:par>
                        <p:par>
                          <p:cTn id="64" fill="hold">
                            <p:stCondLst>
                              <p:cond delay="0"/>
                            </p:stCondLst>
                            <p:childTnLst>
                              <p:par>
                                <p:cTn id="65" presetID="63" presetClass="path" presetSubtype="0" accel="50000" decel="50000" fill="hold" grpId="0" nodeType="afterEffect">
                                  <p:stCondLst>
                                    <p:cond delay="0"/>
                                  </p:stCondLst>
                                  <p:childTnLst>
                                    <p:animMotion origin="layout" path="M -4.16667E-6 -2.96296E-6 L 0.10834 -0.16782 " pathEditMode="relative" rAng="0" ptsTypes="AA">
                                      <p:cBhvr>
                                        <p:cTn id="66" dur="500" fill="hold"/>
                                        <p:tgtEl>
                                          <p:spTgt spid="53"/>
                                        </p:tgtEl>
                                        <p:attrNameLst>
                                          <p:attrName>ppt_x</p:attrName>
                                          <p:attrName>ppt_y</p:attrName>
                                        </p:attrNameLst>
                                      </p:cBhvr>
                                      <p:rCtr x="5400" y="-8400"/>
                                    </p:animMotion>
                                  </p:childTnLst>
                                </p:cTn>
                              </p:par>
                            </p:childTnLst>
                          </p:cTn>
                        </p:par>
                        <p:par>
                          <p:cTn id="67" fill="hold">
                            <p:stCondLst>
                              <p:cond delay="500"/>
                            </p:stCondLst>
                            <p:childTnLst>
                              <p:par>
                                <p:cTn id="68" presetID="63" presetClass="path" presetSubtype="0" accel="50000" decel="50000" fill="hold" grpId="0" nodeType="afterEffect">
                                  <p:stCondLst>
                                    <p:cond delay="0"/>
                                  </p:stCondLst>
                                  <p:childTnLst>
                                    <p:animMotion origin="layout" path="M -4.16667E-6 2.22045E-16 L 0.10834 0.05671 " pathEditMode="relative" rAng="0" ptsTypes="AA">
                                      <p:cBhvr>
                                        <p:cTn id="69" dur="500" fill="hold"/>
                                        <p:tgtEl>
                                          <p:spTgt spid="113"/>
                                        </p:tgtEl>
                                        <p:attrNameLst>
                                          <p:attrName>ppt_x</p:attrName>
                                          <p:attrName>ppt_y</p:attrName>
                                        </p:attrNameLst>
                                      </p:cBhvr>
                                      <p:rCtr x="5400" y="2800"/>
                                    </p:animMotion>
                                  </p:childTnLst>
                                </p:cTn>
                              </p:par>
                            </p:childTnLst>
                          </p:cTn>
                        </p:par>
                        <p:par>
                          <p:cTn id="70" fill="hold">
                            <p:stCondLst>
                              <p:cond delay="1000"/>
                            </p:stCondLst>
                            <p:childTnLst>
                              <p:par>
                                <p:cTn id="71" presetID="63" presetClass="path" presetSubtype="0" accel="50000" decel="50000" fill="hold" grpId="0" nodeType="afterEffect">
                                  <p:stCondLst>
                                    <p:cond delay="0"/>
                                  </p:stCondLst>
                                  <p:childTnLst>
                                    <p:animMotion origin="layout" path="M -4.16667E-6 -4.44444E-6 L 0.10834 0.05787 " pathEditMode="relative" rAng="0" ptsTypes="AA">
                                      <p:cBhvr>
                                        <p:cTn id="72" dur="500" fill="hold"/>
                                        <p:tgtEl>
                                          <p:spTgt spid="114"/>
                                        </p:tgtEl>
                                        <p:attrNameLst>
                                          <p:attrName>ppt_x</p:attrName>
                                          <p:attrName>ppt_y</p:attrName>
                                        </p:attrNameLst>
                                      </p:cBhvr>
                                      <p:rCtr x="5400" y="2900"/>
                                    </p:animMotion>
                                  </p:childTnLst>
                                </p:cTn>
                              </p:par>
                            </p:childTnLst>
                          </p:cTn>
                        </p:par>
                        <p:par>
                          <p:cTn id="73" fill="hold">
                            <p:stCondLst>
                              <p:cond delay="1500"/>
                            </p:stCondLst>
                            <p:childTnLst>
                              <p:par>
                                <p:cTn id="74" presetID="63" presetClass="path" presetSubtype="0" accel="50000" decel="50000" fill="hold" grpId="0" nodeType="afterEffect">
                                  <p:stCondLst>
                                    <p:cond delay="0"/>
                                  </p:stCondLst>
                                  <p:childTnLst>
                                    <p:animMotion origin="layout" path="M -4.16667E-6 1.11111E-6 L 0.10834 0.05671 " pathEditMode="relative" rAng="0" ptsTypes="AA">
                                      <p:cBhvr>
                                        <p:cTn id="75" dur="500" fill="hold"/>
                                        <p:tgtEl>
                                          <p:spTgt spid="115"/>
                                        </p:tgtEl>
                                        <p:attrNameLst>
                                          <p:attrName>ppt_x</p:attrName>
                                          <p:attrName>ppt_y</p:attrName>
                                        </p:attrNameLst>
                                      </p:cBhvr>
                                      <p:rCtr x="5400" y="2800"/>
                                    </p:animMotion>
                                  </p:childTnLst>
                                </p:cTn>
                              </p:par>
                            </p:childTnLst>
                          </p:cTn>
                        </p:par>
                        <p:par>
                          <p:cTn id="76" fill="hold">
                            <p:stCondLst>
                              <p:cond delay="2000"/>
                            </p:stCondLst>
                            <p:childTnLst>
                              <p:par>
                                <p:cTn id="77" presetID="1" presetClass="entr" presetSubtype="0" fill="hold" nodeType="afterEffect">
                                  <p:stCondLst>
                                    <p:cond delay="0"/>
                                  </p:stCondLst>
                                  <p:childTnLst>
                                    <p:set>
                                      <p:cBhvr>
                                        <p:cTn id="78" dur="1" fill="hold">
                                          <p:stCondLst>
                                            <p:cond delay="0"/>
                                          </p:stCondLst>
                                        </p:cTn>
                                        <p:tgtEl>
                                          <p:spTgt spid="1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6"/>
                                        </p:tgtEl>
                                        <p:attrNameLst>
                                          <p:attrName>style.visibility</p:attrName>
                                        </p:attrNameLst>
                                      </p:cBhvr>
                                      <p:to>
                                        <p:strVal val="visible"/>
                                      </p:to>
                                    </p:set>
                                  </p:childTnLst>
                                </p:cTn>
                              </p:par>
                            </p:childTnLst>
                          </p:cTn>
                        </p:par>
                        <p:par>
                          <p:cTn id="81" fill="hold">
                            <p:stCondLst>
                              <p:cond delay="2000"/>
                            </p:stCondLst>
                            <p:childTnLst>
                              <p:par>
                                <p:cTn id="82" presetID="1" presetClass="exit" presetSubtype="0" fill="hold" nodeType="afterEffect">
                                  <p:stCondLst>
                                    <p:cond delay="500"/>
                                  </p:stCondLst>
                                  <p:childTnLst>
                                    <p:set>
                                      <p:cBhvr>
                                        <p:cTn id="83" dur="1" fill="hold">
                                          <p:stCondLst>
                                            <p:cond delay="0"/>
                                          </p:stCondLst>
                                        </p:cTn>
                                        <p:tgtEl>
                                          <p:spTgt spid="142"/>
                                        </p:tgtEl>
                                        <p:attrNameLst>
                                          <p:attrName>style.visibility</p:attrName>
                                        </p:attrNameLst>
                                      </p:cBhvr>
                                      <p:to>
                                        <p:strVal val="hidden"/>
                                      </p:to>
                                    </p:set>
                                  </p:childTnLst>
                                </p:cTn>
                              </p:par>
                            </p:childTnLst>
                          </p:cTn>
                        </p:par>
                        <p:par>
                          <p:cTn id="84" fill="hold">
                            <p:stCondLst>
                              <p:cond delay="2500"/>
                            </p:stCondLst>
                            <p:childTnLst>
                              <p:par>
                                <p:cTn id="85" presetID="63" presetClass="path" presetSubtype="0" accel="50000" decel="50000" fill="hold" grpId="1" nodeType="afterEffect">
                                  <p:stCondLst>
                                    <p:cond delay="0"/>
                                  </p:stCondLst>
                                  <p:childTnLst>
                                    <p:animMotion origin="layout" path="M 0.10834 -0.16782 L 0.21667 -0.11111 " pathEditMode="relative" rAng="0" ptsTypes="AA">
                                      <p:cBhvr>
                                        <p:cTn id="86" dur="500" fill="hold"/>
                                        <p:tgtEl>
                                          <p:spTgt spid="53"/>
                                        </p:tgtEl>
                                        <p:attrNameLst>
                                          <p:attrName>ppt_x</p:attrName>
                                          <p:attrName>ppt_y</p:attrName>
                                        </p:attrNameLst>
                                      </p:cBhvr>
                                      <p:rCtr x="5400" y="2800"/>
                                    </p:animMotion>
                                  </p:childTnLst>
                                </p:cTn>
                              </p:par>
                            </p:childTnLst>
                          </p:cTn>
                        </p:par>
                        <p:par>
                          <p:cTn id="87" fill="hold">
                            <p:stCondLst>
                              <p:cond delay="3000"/>
                            </p:stCondLst>
                            <p:childTnLst>
                              <p:par>
                                <p:cTn id="88" presetID="63" presetClass="path" presetSubtype="0" accel="50000" decel="50000" fill="hold" grpId="1" nodeType="afterEffect">
                                  <p:stCondLst>
                                    <p:cond delay="0"/>
                                  </p:stCondLst>
                                  <p:childTnLst>
                                    <p:animMotion origin="layout" path="M 0.10834 0.05672 L 0.21667 -0.1118 " pathEditMode="relative" rAng="0" ptsTypes="AA">
                                      <p:cBhvr>
                                        <p:cTn id="89" dur="500" fill="hold"/>
                                        <p:tgtEl>
                                          <p:spTgt spid="113"/>
                                        </p:tgtEl>
                                        <p:attrNameLst>
                                          <p:attrName>ppt_x</p:attrName>
                                          <p:attrName>ppt_y</p:attrName>
                                        </p:attrNameLst>
                                      </p:cBhvr>
                                      <p:rCtr x="5400" y="-8400"/>
                                    </p:animMotion>
                                  </p:childTnLst>
                                </p:cTn>
                              </p:par>
                            </p:childTnLst>
                          </p:cTn>
                        </p:par>
                        <p:par>
                          <p:cTn id="90" fill="hold">
                            <p:stCondLst>
                              <p:cond delay="3500"/>
                            </p:stCondLst>
                            <p:childTnLst>
                              <p:par>
                                <p:cTn id="91" presetID="63" presetClass="path" presetSubtype="0" accel="50000" decel="50000" fill="hold" grpId="1" nodeType="afterEffect">
                                  <p:stCondLst>
                                    <p:cond delay="0"/>
                                  </p:stCondLst>
                                  <p:childTnLst>
                                    <p:animMotion origin="layout" path="M 0.10834 0.05787 L 0.21667 0.11297 " pathEditMode="relative" rAng="0" ptsTypes="AA">
                                      <p:cBhvr>
                                        <p:cTn id="92" dur="500" fill="hold"/>
                                        <p:tgtEl>
                                          <p:spTgt spid="114"/>
                                        </p:tgtEl>
                                        <p:attrNameLst>
                                          <p:attrName>ppt_x</p:attrName>
                                          <p:attrName>ppt_y</p:attrName>
                                        </p:attrNameLst>
                                      </p:cBhvr>
                                      <p:rCtr x="5400" y="2800"/>
                                    </p:animMotion>
                                  </p:childTnLst>
                                </p:cTn>
                              </p:par>
                            </p:childTnLst>
                          </p:cTn>
                        </p:par>
                        <p:par>
                          <p:cTn id="93" fill="hold">
                            <p:stCondLst>
                              <p:cond delay="4000"/>
                            </p:stCondLst>
                            <p:childTnLst>
                              <p:par>
                                <p:cTn id="94" presetID="63" presetClass="path" presetSubtype="0" accel="50000" decel="50000" fill="hold" grpId="1" nodeType="afterEffect">
                                  <p:stCondLst>
                                    <p:cond delay="0"/>
                                  </p:stCondLst>
                                  <p:childTnLst>
                                    <p:animMotion origin="layout" path="M 0.10834 0.05671 L 0.21667 0.11342 " pathEditMode="relative" rAng="0" ptsTypes="AA">
                                      <p:cBhvr>
                                        <p:cTn id="95" dur="500" fill="hold"/>
                                        <p:tgtEl>
                                          <p:spTgt spid="115"/>
                                        </p:tgtEl>
                                        <p:attrNameLst>
                                          <p:attrName>ppt_x</p:attrName>
                                          <p:attrName>ppt_y</p:attrName>
                                        </p:attrNameLst>
                                      </p:cBhvr>
                                      <p:rCtr x="5400" y="2800"/>
                                    </p:animMotion>
                                  </p:childTnLst>
                                </p:cTn>
                              </p:par>
                            </p:childTnLst>
                          </p:cTn>
                        </p:par>
                        <p:par>
                          <p:cTn id="96" fill="hold">
                            <p:stCondLst>
                              <p:cond delay="4500"/>
                            </p:stCondLst>
                            <p:childTnLst>
                              <p:par>
                                <p:cTn id="97" presetID="1" presetClass="entr" presetSubtype="0" fill="hold" nodeType="afterEffect">
                                  <p:stCondLst>
                                    <p:cond delay="0"/>
                                  </p:stCondLst>
                                  <p:childTnLst>
                                    <p:set>
                                      <p:cBhvr>
                                        <p:cTn id="98" dur="1" fill="hold">
                                          <p:stCondLst>
                                            <p:cond delay="0"/>
                                          </p:stCondLst>
                                        </p:cTn>
                                        <p:tgtEl>
                                          <p:spTgt spid="14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37"/>
                                        </p:tgtEl>
                                        <p:attrNameLst>
                                          <p:attrName>style.visibility</p:attrName>
                                        </p:attrNameLst>
                                      </p:cBhvr>
                                      <p:to>
                                        <p:strVal val="visible"/>
                                      </p:to>
                                    </p:set>
                                  </p:childTnLst>
                                </p:cTn>
                              </p:par>
                            </p:childTnLst>
                          </p:cTn>
                        </p:par>
                        <p:par>
                          <p:cTn id="101" fill="hold">
                            <p:stCondLst>
                              <p:cond delay="4500"/>
                            </p:stCondLst>
                            <p:childTnLst>
                              <p:par>
                                <p:cTn id="102" presetID="1" presetClass="exit" presetSubtype="0" fill="hold" nodeType="afterEffect">
                                  <p:stCondLst>
                                    <p:cond delay="500"/>
                                  </p:stCondLst>
                                  <p:childTnLst>
                                    <p:set>
                                      <p:cBhvr>
                                        <p:cTn id="103" dur="1" fill="hold">
                                          <p:stCondLst>
                                            <p:cond delay="0"/>
                                          </p:stCondLst>
                                        </p:cTn>
                                        <p:tgtEl>
                                          <p:spTgt spid="143"/>
                                        </p:tgtEl>
                                        <p:attrNameLst>
                                          <p:attrName>style.visibility</p:attrName>
                                        </p:attrNameLst>
                                      </p:cBhvr>
                                      <p:to>
                                        <p:strVal val="hidden"/>
                                      </p:to>
                                    </p:set>
                                  </p:childTnLst>
                                </p:cTn>
                              </p:par>
                            </p:childTnLst>
                          </p:cTn>
                        </p:par>
                        <p:par>
                          <p:cTn id="104" fill="hold">
                            <p:stCondLst>
                              <p:cond delay="5000"/>
                            </p:stCondLst>
                            <p:childTnLst>
                              <p:par>
                                <p:cTn id="105" presetID="63" presetClass="path" presetSubtype="0" accel="50000" decel="50000" fill="hold" grpId="2" nodeType="afterEffect">
                                  <p:stCondLst>
                                    <p:cond delay="0"/>
                                  </p:stCondLst>
                                  <p:childTnLst>
                                    <p:animMotion origin="layout" path="M 0.21667 -0.11111 L 0.325 -0.05602 " pathEditMode="relative" rAng="0" ptsTypes="AA">
                                      <p:cBhvr>
                                        <p:cTn id="106" dur="500" fill="hold"/>
                                        <p:tgtEl>
                                          <p:spTgt spid="53"/>
                                        </p:tgtEl>
                                        <p:attrNameLst>
                                          <p:attrName>ppt_x</p:attrName>
                                          <p:attrName>ppt_y</p:attrName>
                                        </p:attrNameLst>
                                      </p:cBhvr>
                                      <p:rCtr x="5400" y="2800"/>
                                    </p:animMotion>
                                  </p:childTnLst>
                                </p:cTn>
                              </p:par>
                            </p:childTnLst>
                          </p:cTn>
                        </p:par>
                        <p:par>
                          <p:cTn id="107" fill="hold">
                            <p:stCondLst>
                              <p:cond delay="5500"/>
                            </p:stCondLst>
                            <p:childTnLst>
                              <p:par>
                                <p:cTn id="108" presetID="63" presetClass="path" presetSubtype="0" accel="50000" decel="50000" fill="hold" grpId="2" nodeType="afterEffect">
                                  <p:stCondLst>
                                    <p:cond delay="0"/>
                                  </p:stCondLst>
                                  <p:childTnLst>
                                    <p:animMotion origin="layout" path="M 0.21667 -0.11111 L 0.325 -0.05602 " pathEditMode="relative" rAng="0" ptsTypes="AA">
                                      <p:cBhvr>
                                        <p:cTn id="109" dur="500" fill="hold"/>
                                        <p:tgtEl>
                                          <p:spTgt spid="113"/>
                                        </p:tgtEl>
                                        <p:attrNameLst>
                                          <p:attrName>ppt_x</p:attrName>
                                          <p:attrName>ppt_y</p:attrName>
                                        </p:attrNameLst>
                                      </p:cBhvr>
                                      <p:rCtr x="5400" y="2800"/>
                                    </p:animMotion>
                                  </p:childTnLst>
                                </p:cTn>
                              </p:par>
                            </p:childTnLst>
                          </p:cTn>
                        </p:par>
                        <p:par>
                          <p:cTn id="110" fill="hold">
                            <p:stCondLst>
                              <p:cond delay="6000"/>
                            </p:stCondLst>
                            <p:childTnLst>
                              <p:par>
                                <p:cTn id="111" presetID="63" presetClass="path" presetSubtype="0" accel="50000" decel="50000" fill="hold" grpId="2" nodeType="afterEffect">
                                  <p:stCondLst>
                                    <p:cond delay="0"/>
                                  </p:stCondLst>
                                  <p:childTnLst>
                                    <p:animMotion origin="layout" path="M 0.21667 0.11297 L 0.325 -0.05601 " pathEditMode="relative" rAng="0" ptsTypes="AA">
                                      <p:cBhvr>
                                        <p:cTn id="112" dur="500" fill="hold"/>
                                        <p:tgtEl>
                                          <p:spTgt spid="114"/>
                                        </p:tgtEl>
                                        <p:attrNameLst>
                                          <p:attrName>ppt_x</p:attrName>
                                          <p:attrName>ppt_y</p:attrName>
                                        </p:attrNameLst>
                                      </p:cBhvr>
                                      <p:rCtr x="5400" y="-8400"/>
                                    </p:animMotion>
                                  </p:childTnLst>
                                </p:cTn>
                              </p:par>
                            </p:childTnLst>
                          </p:cTn>
                        </p:par>
                        <p:par>
                          <p:cTn id="113" fill="hold">
                            <p:stCondLst>
                              <p:cond delay="6500"/>
                            </p:stCondLst>
                            <p:childTnLst>
                              <p:par>
                                <p:cTn id="114" presetID="63" presetClass="path" presetSubtype="0" accel="50000" decel="50000" fill="hold" grpId="2" nodeType="afterEffect">
                                  <p:stCondLst>
                                    <p:cond delay="0"/>
                                  </p:stCondLst>
                                  <p:childTnLst>
                                    <p:animMotion origin="layout" path="M 0.21667 0.11342 L 0.325 0.16852 " pathEditMode="relative" rAng="0" ptsTypes="AA">
                                      <p:cBhvr>
                                        <p:cTn id="115" dur="500" fill="hold"/>
                                        <p:tgtEl>
                                          <p:spTgt spid="115"/>
                                        </p:tgtEl>
                                        <p:attrNameLst>
                                          <p:attrName>ppt_x</p:attrName>
                                          <p:attrName>ppt_y</p:attrName>
                                        </p:attrNameLst>
                                      </p:cBhvr>
                                      <p:rCtr x="5400" y="2800"/>
                                    </p:animMotion>
                                  </p:childTnLst>
                                </p:cTn>
                              </p:par>
                            </p:childTnLst>
                          </p:cTn>
                        </p:par>
                        <p:par>
                          <p:cTn id="116" fill="hold">
                            <p:stCondLst>
                              <p:cond delay="7000"/>
                            </p:stCondLst>
                            <p:childTnLst>
                              <p:par>
                                <p:cTn id="117" presetID="1" presetClass="entr" presetSubtype="0" fill="hold" nodeType="afterEffect">
                                  <p:stCondLst>
                                    <p:cond delay="0"/>
                                  </p:stCondLst>
                                  <p:childTnLst>
                                    <p:set>
                                      <p:cBhvr>
                                        <p:cTn id="118" dur="1" fill="hold">
                                          <p:stCondLst>
                                            <p:cond delay="0"/>
                                          </p:stCondLst>
                                        </p:cTn>
                                        <p:tgtEl>
                                          <p:spTgt spid="14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38"/>
                                        </p:tgtEl>
                                        <p:attrNameLst>
                                          <p:attrName>style.visibility</p:attrName>
                                        </p:attrNameLst>
                                      </p:cBhvr>
                                      <p:to>
                                        <p:strVal val="visible"/>
                                      </p:to>
                                    </p:set>
                                  </p:childTnLst>
                                </p:cTn>
                              </p:par>
                            </p:childTnLst>
                          </p:cTn>
                        </p:par>
                        <p:par>
                          <p:cTn id="121" fill="hold">
                            <p:stCondLst>
                              <p:cond delay="7000"/>
                            </p:stCondLst>
                            <p:childTnLst>
                              <p:par>
                                <p:cTn id="122" presetID="1" presetClass="exit" presetSubtype="0" fill="hold" nodeType="afterEffect">
                                  <p:stCondLst>
                                    <p:cond delay="500"/>
                                  </p:stCondLst>
                                  <p:childTnLst>
                                    <p:set>
                                      <p:cBhvr>
                                        <p:cTn id="123" dur="1" fill="hold">
                                          <p:stCondLst>
                                            <p:cond delay="0"/>
                                          </p:stCondLst>
                                        </p:cTn>
                                        <p:tgtEl>
                                          <p:spTgt spid="144"/>
                                        </p:tgtEl>
                                        <p:attrNameLst>
                                          <p:attrName>style.visibility</p:attrName>
                                        </p:attrNameLst>
                                      </p:cBhvr>
                                      <p:to>
                                        <p:strVal val="hidden"/>
                                      </p:to>
                                    </p:set>
                                  </p:childTnLst>
                                </p:cTn>
                              </p:par>
                            </p:childTnLst>
                          </p:cTn>
                        </p:par>
                        <p:par>
                          <p:cTn id="124" fill="hold">
                            <p:stCondLst>
                              <p:cond delay="7500"/>
                            </p:stCondLst>
                            <p:childTnLst>
                              <p:par>
                                <p:cTn id="125" presetID="63" presetClass="path" presetSubtype="0" accel="50000" decel="50000" fill="hold" grpId="3" nodeType="afterEffect">
                                  <p:stCondLst>
                                    <p:cond delay="0"/>
                                  </p:stCondLst>
                                  <p:childTnLst>
                                    <p:animMotion origin="layout" path="M 0.325 -0.05602 L 0.43334 -2.96296E-6 " pathEditMode="relative" rAng="0" ptsTypes="AA">
                                      <p:cBhvr>
                                        <p:cTn id="126" dur="500" fill="hold"/>
                                        <p:tgtEl>
                                          <p:spTgt spid="53"/>
                                        </p:tgtEl>
                                        <p:attrNameLst>
                                          <p:attrName>ppt_x</p:attrName>
                                          <p:attrName>ppt_y</p:attrName>
                                        </p:attrNameLst>
                                      </p:cBhvr>
                                      <p:rCtr x="5400" y="2800"/>
                                    </p:animMotion>
                                  </p:childTnLst>
                                </p:cTn>
                              </p:par>
                            </p:childTnLst>
                          </p:cTn>
                        </p:par>
                        <p:par>
                          <p:cTn id="127" fill="hold">
                            <p:stCondLst>
                              <p:cond delay="8000"/>
                            </p:stCondLst>
                            <p:childTnLst>
                              <p:par>
                                <p:cTn id="128" presetID="63" presetClass="path" presetSubtype="0" accel="50000" decel="50000" fill="hold" grpId="3" nodeType="afterEffect">
                                  <p:stCondLst>
                                    <p:cond delay="0"/>
                                  </p:stCondLst>
                                  <p:childTnLst>
                                    <p:animMotion origin="layout" path="M 0.325 -0.05602 L 0.43334 -2.96296E-6 " pathEditMode="relative" rAng="0" ptsTypes="AA">
                                      <p:cBhvr>
                                        <p:cTn id="129" dur="500" fill="hold"/>
                                        <p:tgtEl>
                                          <p:spTgt spid="113"/>
                                        </p:tgtEl>
                                        <p:attrNameLst>
                                          <p:attrName>ppt_x</p:attrName>
                                          <p:attrName>ppt_y</p:attrName>
                                        </p:attrNameLst>
                                      </p:cBhvr>
                                      <p:rCtr x="5400" y="2800"/>
                                    </p:animMotion>
                                  </p:childTnLst>
                                </p:cTn>
                              </p:par>
                            </p:childTnLst>
                          </p:cTn>
                        </p:par>
                        <p:par>
                          <p:cTn id="130" fill="hold">
                            <p:stCondLst>
                              <p:cond delay="8500"/>
                            </p:stCondLst>
                            <p:childTnLst>
                              <p:par>
                                <p:cTn id="131" presetID="63" presetClass="path" presetSubtype="0" accel="50000" decel="50000" fill="hold" grpId="3" nodeType="afterEffect">
                                  <p:stCondLst>
                                    <p:cond delay="0"/>
                                  </p:stCondLst>
                                  <p:childTnLst>
                                    <p:animMotion origin="layout" path="M 0.325 -0.05602 L 0.43334 -2.96296E-6 " pathEditMode="relative" rAng="0" ptsTypes="AA">
                                      <p:cBhvr>
                                        <p:cTn id="132" dur="500" fill="hold"/>
                                        <p:tgtEl>
                                          <p:spTgt spid="114"/>
                                        </p:tgtEl>
                                        <p:attrNameLst>
                                          <p:attrName>ppt_x</p:attrName>
                                          <p:attrName>ppt_y</p:attrName>
                                        </p:attrNameLst>
                                      </p:cBhvr>
                                      <p:rCtr x="5400" y="2800"/>
                                    </p:animMotion>
                                  </p:childTnLst>
                                </p:cTn>
                              </p:par>
                            </p:childTnLst>
                          </p:cTn>
                        </p:par>
                        <p:par>
                          <p:cTn id="133" fill="hold">
                            <p:stCondLst>
                              <p:cond delay="9000"/>
                            </p:stCondLst>
                            <p:childTnLst>
                              <p:par>
                                <p:cTn id="134" presetID="63" presetClass="path" presetSubtype="0" accel="50000" decel="50000" fill="hold" grpId="3" nodeType="afterEffect">
                                  <p:stCondLst>
                                    <p:cond delay="0"/>
                                  </p:stCondLst>
                                  <p:childTnLst>
                                    <p:animMotion origin="layout" path="M 0.325 0.16852 L 0.43334 -0.00046 " pathEditMode="relative" rAng="0" ptsTypes="AA">
                                      <p:cBhvr>
                                        <p:cTn id="135" dur="500" fill="hold"/>
                                        <p:tgtEl>
                                          <p:spTgt spid="115"/>
                                        </p:tgtEl>
                                        <p:attrNameLst>
                                          <p:attrName>ppt_x</p:attrName>
                                          <p:attrName>ppt_y</p:attrName>
                                        </p:attrNameLst>
                                      </p:cBhvr>
                                      <p:rCtr x="5400" y="-8400"/>
                                    </p:animMotion>
                                  </p:childTnLst>
                                </p:cTn>
                              </p:par>
                            </p:childTnLst>
                          </p:cTn>
                        </p:par>
                        <p:par>
                          <p:cTn id="136" fill="hold">
                            <p:stCondLst>
                              <p:cond delay="9500"/>
                            </p:stCondLst>
                            <p:childTnLst>
                              <p:par>
                                <p:cTn id="137" presetID="1" presetClass="entr" presetSubtype="0" fill="hold" nodeType="afterEffect">
                                  <p:stCondLst>
                                    <p:cond delay="0"/>
                                  </p:stCondLst>
                                  <p:childTnLst>
                                    <p:set>
                                      <p:cBhvr>
                                        <p:cTn id="138" dur="1" fill="hold">
                                          <p:stCondLst>
                                            <p:cond delay="0"/>
                                          </p:stCondLst>
                                        </p:cTn>
                                        <p:tgtEl>
                                          <p:spTgt spid="14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39"/>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46"/>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46"/>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22" grpId="0"/>
      <p:bldP spid="34" grpId="0"/>
      <p:bldP spid="11" grpId="0"/>
      <p:bldP spid="12" grpId="0"/>
      <p:bldP spid="13" grpId="0"/>
      <p:bldP spid="15" grpId="0" animBg="1"/>
      <p:bldP spid="21" grpId="0" animBg="1"/>
      <p:bldP spid="37" grpId="0"/>
      <p:bldP spid="46" grpId="0"/>
      <p:bldP spid="48" grpId="0"/>
      <p:bldP spid="47" grpId="0" animBg="1"/>
      <p:bldP spid="53" grpId="0" animBg="1"/>
      <p:bldP spid="53" grpId="1" animBg="1"/>
      <p:bldP spid="53" grpId="2" animBg="1"/>
      <p:bldP spid="53" grpId="3" animBg="1"/>
      <p:bldP spid="53" grpId="4" animBg="1"/>
      <p:bldP spid="113" grpId="0" animBg="1"/>
      <p:bldP spid="113" grpId="1" animBg="1"/>
      <p:bldP spid="113" grpId="2" animBg="1"/>
      <p:bldP spid="113" grpId="3" animBg="1"/>
      <p:bldP spid="113" grpId="4" animBg="1"/>
      <p:bldP spid="114" grpId="0" animBg="1"/>
      <p:bldP spid="114" grpId="1" animBg="1"/>
      <p:bldP spid="114" grpId="2" animBg="1"/>
      <p:bldP spid="114" grpId="3" animBg="1"/>
      <p:bldP spid="114" grpId="4" animBg="1"/>
      <p:bldP spid="115" grpId="0" animBg="1"/>
      <p:bldP spid="115" grpId="1" animBg="1"/>
      <p:bldP spid="115" grpId="2" animBg="1"/>
      <p:bldP spid="115" grpId="3" animBg="1"/>
      <p:bldP spid="115" grpId="4" animBg="1"/>
      <p:bldP spid="135" grpId="0" animBg="1"/>
      <p:bldP spid="136" grpId="0" animBg="1"/>
      <p:bldP spid="137" grpId="0" animBg="1"/>
      <p:bldP spid="138" grpId="0" animBg="1"/>
      <p:bldP spid="13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rot="5400000" flipH="1" flipV="1">
            <a:off x="1831489" y="3999496"/>
            <a:ext cx="1150322" cy="989348"/>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3204906" y="3615428"/>
            <a:ext cx="383441"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195505" y="3998870"/>
            <a:ext cx="383441"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5186104" y="4382310"/>
            <a:ext cx="383440"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a:xfrm>
            <a:off x="1447800" y="2851892"/>
            <a:ext cx="4933613" cy="441960"/>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sz="3600" dirty="0"/>
              <a:t>Shuffling: Round-Robin vs. Niceness-Aware</a:t>
            </a:r>
          </a:p>
        </p:txBody>
      </p:sp>
      <p:sp>
        <p:nvSpPr>
          <p:cNvPr id="3" name="Content Placeholder 2"/>
          <p:cNvSpPr>
            <a:spLocks noGrp="1"/>
          </p:cNvSpPr>
          <p:nvPr>
            <p:ph idx="1"/>
          </p:nvPr>
        </p:nvSpPr>
        <p:spPr>
          <a:xfrm>
            <a:off x="457200" y="1143000"/>
            <a:ext cx="8229600" cy="1295400"/>
          </a:xfrm>
        </p:spPr>
        <p:txBody>
          <a:bodyPr>
            <a:noAutofit/>
          </a:bodyPr>
          <a:lstStyle/>
          <a:p>
            <a:pPr marL="514220" indent="-457082">
              <a:buFont typeface="+mj-lt"/>
              <a:buAutoNum type="arabicPeriod"/>
            </a:pPr>
            <a:r>
              <a:rPr lang="en-US" sz="3000" b="1" i="1" dirty="0"/>
              <a:t>Round-Robin </a:t>
            </a:r>
            <a:r>
              <a:rPr lang="en-US" sz="3000" i="1" dirty="0"/>
              <a:t>shuffling</a:t>
            </a:r>
          </a:p>
          <a:p>
            <a:pPr marL="514220" indent="-457082">
              <a:buFont typeface="+mj-lt"/>
              <a:buAutoNum type="arabicPeriod"/>
            </a:pPr>
            <a:r>
              <a:rPr lang="en-US" sz="3000" b="1" i="1" dirty="0"/>
              <a:t>Niceness-Aware </a:t>
            </a:r>
            <a:r>
              <a:rPr lang="en-US" sz="3000" i="1" dirty="0"/>
              <a:t>shuffling</a:t>
            </a:r>
            <a:endParaRPr lang="en-US" sz="30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82</a:t>
            </a:fld>
            <a:endParaRPr lang="en-US" dirty="0">
              <a:solidFill>
                <a:prstClr val="black">
                  <a:tint val="75000"/>
                </a:prstClr>
              </a:solidFill>
              <a:latin typeface="Calibri"/>
            </a:endParaRPr>
          </a:p>
        </p:txBody>
      </p:sp>
      <p:sp>
        <p:nvSpPr>
          <p:cNvPr id="22" name="TextBox 21"/>
          <p:cNvSpPr txBox="1"/>
          <p:nvPr/>
        </p:nvSpPr>
        <p:spPr>
          <a:xfrm>
            <a:off x="1524000" y="2438400"/>
            <a:ext cx="2057400" cy="461665"/>
          </a:xfrm>
          <a:prstGeom prst="rect">
            <a:avLst/>
          </a:prstGeom>
          <a:noFill/>
        </p:spPr>
        <p:txBody>
          <a:bodyPr wrap="square" lIns="0" tIns="45709" rIns="0" bIns="45709" rtlCol="0">
            <a:spAutoFit/>
          </a:bodyPr>
          <a:lstStyle/>
          <a:p>
            <a:pPr defTabSz="914165"/>
            <a:r>
              <a:rPr lang="en-US" sz="2400" b="1" i="1" dirty="0">
                <a:solidFill>
                  <a:srgbClr val="1F497D"/>
                </a:solidFill>
                <a:latin typeface="Calibri"/>
              </a:rPr>
              <a:t>Most prioritized</a:t>
            </a:r>
          </a:p>
        </p:txBody>
      </p:sp>
      <p:cxnSp>
        <p:nvCxnSpPr>
          <p:cNvPr id="33" name="Straight Arrow Connector 32"/>
          <p:cNvCxnSpPr/>
          <p:nvPr/>
        </p:nvCxnSpPr>
        <p:spPr>
          <a:xfrm>
            <a:off x="1429210" y="5638800"/>
            <a:ext cx="987919" cy="1588"/>
          </a:xfrm>
          <a:prstGeom prst="straightConnector1">
            <a:avLst/>
          </a:prstGeom>
          <a:ln w="34925">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5792788"/>
            <a:ext cx="2209800"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spAutoFit/>
          </a:bodyPr>
          <a:lstStyle/>
          <a:p>
            <a:pPr algn="ctr" defTabSz="914165"/>
            <a:r>
              <a:rPr lang="en-US" sz="2400" b="1" i="1" dirty="0" err="1">
                <a:solidFill>
                  <a:srgbClr val="FF0000"/>
                </a:solidFill>
                <a:latin typeface="Calibri"/>
              </a:rPr>
              <a:t>ShuffleInterval</a:t>
            </a:r>
            <a:endParaRPr lang="en-US" sz="2000" dirty="0">
              <a:solidFill>
                <a:prstClr val="black"/>
              </a:solidFill>
              <a:latin typeface="Calibri"/>
            </a:endParaRPr>
          </a:p>
        </p:txBody>
      </p:sp>
      <p:cxnSp>
        <p:nvCxnSpPr>
          <p:cNvPr id="9" name="Straight Arrow Connector 8"/>
          <p:cNvCxnSpPr/>
          <p:nvPr/>
        </p:nvCxnSpPr>
        <p:spPr>
          <a:xfrm rot="5400000" flipH="1" flipV="1">
            <a:off x="464573" y="4393642"/>
            <a:ext cx="1929283"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30002" y="5356690"/>
            <a:ext cx="5504199"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429001"/>
            <a:ext cx="1143000" cy="461665"/>
          </a:xfrm>
          <a:prstGeom prst="rect">
            <a:avLst/>
          </a:prstGeom>
          <a:noFill/>
        </p:spPr>
        <p:txBody>
          <a:bodyPr wrap="square" lIns="91416" tIns="45709" rIns="91416" bIns="45709" rtlCol="0">
            <a:spAutoFit/>
          </a:bodyPr>
          <a:lstStyle/>
          <a:p>
            <a:pPr algn="ctr" defTabSz="914165"/>
            <a:r>
              <a:rPr lang="en-US" sz="2400" b="1" dirty="0">
                <a:solidFill>
                  <a:prstClr val="black"/>
                </a:solidFill>
                <a:latin typeface="Calibri"/>
              </a:rPr>
              <a:t>Priority</a:t>
            </a:r>
          </a:p>
        </p:txBody>
      </p:sp>
      <p:sp>
        <p:nvSpPr>
          <p:cNvPr id="12" name="TextBox 11"/>
          <p:cNvSpPr txBox="1"/>
          <p:nvPr/>
        </p:nvSpPr>
        <p:spPr>
          <a:xfrm>
            <a:off x="6934200" y="5105400"/>
            <a:ext cx="838200" cy="461665"/>
          </a:xfrm>
          <a:prstGeom prst="rect">
            <a:avLst/>
          </a:prstGeom>
          <a:noFill/>
        </p:spPr>
        <p:txBody>
          <a:bodyPr wrap="square" lIns="91416" tIns="45709" rIns="91416" bIns="45709" rtlCol="0">
            <a:spAutoFit/>
          </a:bodyPr>
          <a:lstStyle/>
          <a:p>
            <a:pPr defTabSz="914165"/>
            <a:r>
              <a:rPr lang="en-US" sz="2400" b="1" dirty="0">
                <a:solidFill>
                  <a:prstClr val="black"/>
                </a:solidFill>
                <a:latin typeface="Calibri"/>
              </a:rPr>
              <a:t>Time</a:t>
            </a:r>
          </a:p>
        </p:txBody>
      </p:sp>
      <p:sp>
        <p:nvSpPr>
          <p:cNvPr id="13" name="TextBox 12"/>
          <p:cNvSpPr txBox="1"/>
          <p:nvPr/>
        </p:nvSpPr>
        <p:spPr>
          <a:xfrm>
            <a:off x="6705600" y="3974068"/>
            <a:ext cx="1664951" cy="369332"/>
          </a:xfrm>
          <a:prstGeom prst="rect">
            <a:avLst/>
          </a:prstGeom>
          <a:noFill/>
        </p:spPr>
        <p:txBody>
          <a:bodyPr wrap="square" lIns="0" tIns="0" rIns="0" bIns="0" rtlCol="0">
            <a:spAutoFit/>
          </a:bodyPr>
          <a:lstStyle/>
          <a:p>
            <a:pPr defTabSz="914165"/>
            <a:r>
              <a:rPr lang="en-US" sz="2400" b="1" i="1" dirty="0">
                <a:solidFill>
                  <a:srgbClr val="9BBB59">
                    <a:lumMod val="75000"/>
                  </a:srgbClr>
                </a:solidFill>
                <a:latin typeface="Calibri"/>
              </a:rPr>
              <a:t>Nice thread</a:t>
            </a:r>
          </a:p>
        </p:txBody>
      </p:sp>
      <p:sp>
        <p:nvSpPr>
          <p:cNvPr id="15" name="Rectangle 14"/>
          <p:cNvSpPr/>
          <p:nvPr/>
        </p:nvSpPr>
        <p:spPr>
          <a:xfrm>
            <a:off x="6717841" y="3810000"/>
            <a:ext cx="444958" cy="1945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cxnSp>
        <p:nvCxnSpPr>
          <p:cNvPr id="17" name="Straight Connector 16"/>
          <p:cNvCxnSpPr/>
          <p:nvPr/>
        </p:nvCxnSpPr>
        <p:spPr>
          <a:xfrm rot="5400000">
            <a:off x="32961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2867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773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2679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17845" y="4495800"/>
            <a:ext cx="444959" cy="194584"/>
          </a:xfrm>
          <a:prstGeom prst="rect">
            <a:avLst/>
          </a:prstGeom>
          <a:solidFill>
            <a:srgbClr val="FF0000">
              <a:alpha val="75000"/>
            </a:srgbClr>
          </a:solidFill>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sp>
        <p:nvSpPr>
          <p:cNvPr id="37" name="TextBox 36"/>
          <p:cNvSpPr txBox="1"/>
          <p:nvPr/>
        </p:nvSpPr>
        <p:spPr>
          <a:xfrm>
            <a:off x="6705600" y="4659868"/>
            <a:ext cx="2274552" cy="369332"/>
          </a:xfrm>
          <a:prstGeom prst="rect">
            <a:avLst/>
          </a:prstGeom>
          <a:noFill/>
        </p:spPr>
        <p:txBody>
          <a:bodyPr wrap="square" lIns="0" tIns="0" rIns="0" bIns="0" rtlCol="0">
            <a:spAutoFit/>
          </a:bodyPr>
          <a:lstStyle/>
          <a:p>
            <a:pPr defTabSz="914165"/>
            <a:r>
              <a:rPr lang="en-US" sz="2400" b="1" i="1" dirty="0">
                <a:solidFill>
                  <a:srgbClr val="FF0000"/>
                </a:solidFill>
                <a:latin typeface="Calibri"/>
              </a:rPr>
              <a:t>Least nice thread</a:t>
            </a:r>
          </a:p>
        </p:txBody>
      </p:sp>
      <p:sp>
        <p:nvSpPr>
          <p:cNvPr id="48" name="TextBox 47"/>
          <p:cNvSpPr txBox="1"/>
          <p:nvPr/>
        </p:nvSpPr>
        <p:spPr>
          <a:xfrm>
            <a:off x="4648201" y="1143001"/>
            <a:ext cx="4191000" cy="584775"/>
          </a:xfrm>
          <a:prstGeom prst="rect">
            <a:avLst/>
          </a:prstGeom>
          <a:noFill/>
        </p:spPr>
        <p:txBody>
          <a:bodyPr wrap="square" lIns="91416" tIns="45709" rIns="91416" bIns="45709" rtlCol="0">
            <a:spAutoFit/>
          </a:bodyPr>
          <a:lstStyle/>
          <a:p>
            <a:pPr defTabSz="914165"/>
            <a:r>
              <a:rPr lang="en-US" sz="3200" dirty="0">
                <a:solidFill>
                  <a:srgbClr val="FF0000"/>
                </a:solidFill>
                <a:latin typeface="Calibri"/>
                <a:sym typeface="Wingdings" pitchFamily="2" charset="2"/>
              </a:rPr>
              <a:t></a:t>
            </a:r>
            <a:r>
              <a:rPr lang="en-US" sz="3200" i="1" dirty="0">
                <a:solidFill>
                  <a:srgbClr val="FF0000"/>
                </a:solidFill>
                <a:latin typeface="Calibri"/>
                <a:sym typeface="Wingdings" pitchFamily="2" charset="2"/>
              </a:rPr>
              <a:t> </a:t>
            </a:r>
            <a:r>
              <a:rPr lang="en-US" sz="3200" i="1" dirty="0">
                <a:solidFill>
                  <a:srgbClr val="FF0000"/>
                </a:solidFill>
                <a:latin typeface="Calibri"/>
              </a:rPr>
              <a:t>What can go wrong?</a:t>
            </a:r>
          </a:p>
        </p:txBody>
      </p:sp>
      <p:sp>
        <p:nvSpPr>
          <p:cNvPr id="47" name="Rectangle 46"/>
          <p:cNvSpPr/>
          <p:nvPr/>
        </p:nvSpPr>
        <p:spPr>
          <a:xfrm>
            <a:off x="457200" y="1165860"/>
            <a:ext cx="41910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53" name="Rectangle 52"/>
          <p:cNvSpPr/>
          <p:nvPr/>
        </p:nvSpPr>
        <p:spPr>
          <a:xfrm>
            <a:off x="1631955" y="4950797"/>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13" name="Rectangle 112"/>
          <p:cNvSpPr/>
          <p:nvPr/>
        </p:nvSpPr>
        <p:spPr>
          <a:xfrm>
            <a:off x="1631955" y="4562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14" name="Rectangle 113"/>
          <p:cNvSpPr/>
          <p:nvPr/>
        </p:nvSpPr>
        <p:spPr>
          <a:xfrm>
            <a:off x="1631955" y="4181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15" name="Rectangle 114"/>
          <p:cNvSpPr/>
          <p:nvPr/>
        </p:nvSpPr>
        <p:spPr>
          <a:xfrm>
            <a:off x="1631955" y="3800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128" name="Straight Connector 127"/>
          <p:cNvCxnSpPr/>
          <p:nvPr/>
        </p:nvCxnSpPr>
        <p:spPr>
          <a:xfrm rot="5400000">
            <a:off x="2302034"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16319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136" name="Rectangle 135"/>
          <p:cNvSpPr/>
          <p:nvPr/>
        </p:nvSpPr>
        <p:spPr>
          <a:xfrm>
            <a:off x="2622555" y="2971800"/>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37" name="Rectangle 136"/>
          <p:cNvSpPr/>
          <p:nvPr/>
        </p:nvSpPr>
        <p:spPr>
          <a:xfrm>
            <a:off x="36131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38" name="Rectangle 137"/>
          <p:cNvSpPr/>
          <p:nvPr/>
        </p:nvSpPr>
        <p:spPr>
          <a:xfrm>
            <a:off x="46037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39" name="Rectangle 138"/>
          <p:cNvSpPr/>
          <p:nvPr/>
        </p:nvSpPr>
        <p:spPr>
          <a:xfrm>
            <a:off x="55943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42" name="Shape 41"/>
          <p:cNvCxnSpPr>
            <a:stCxn id="146" idx="3"/>
            <a:endCxn id="106" idx="2"/>
          </p:cNvCxnSpPr>
          <p:nvPr/>
        </p:nvCxnSpPr>
        <p:spPr>
          <a:xfrm flipV="1">
            <a:off x="6381413" y="2690574"/>
            <a:ext cx="939512" cy="382298"/>
          </a:xfrm>
          <a:prstGeom prst="curvedConnector2">
            <a:avLst/>
          </a:prstGeom>
          <a:ln w="15875"/>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621303" y="3800475"/>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49" name="Rectangle 48"/>
          <p:cNvSpPr/>
          <p:nvPr/>
        </p:nvSpPr>
        <p:spPr>
          <a:xfrm>
            <a:off x="2621303" y="4950797"/>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50" name="Rectangle 49"/>
          <p:cNvSpPr/>
          <p:nvPr/>
        </p:nvSpPr>
        <p:spPr>
          <a:xfrm>
            <a:off x="2621303" y="4183916"/>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51" name="Rectangle 50"/>
          <p:cNvSpPr/>
          <p:nvPr/>
        </p:nvSpPr>
        <p:spPr>
          <a:xfrm>
            <a:off x="26213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52" name="Rectangle 51"/>
          <p:cNvSpPr/>
          <p:nvPr/>
        </p:nvSpPr>
        <p:spPr>
          <a:xfrm>
            <a:off x="3611903" y="3800475"/>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54" name="Rectangle 53"/>
          <p:cNvSpPr/>
          <p:nvPr/>
        </p:nvSpPr>
        <p:spPr>
          <a:xfrm>
            <a:off x="3611903" y="4950797"/>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55" name="Rectangle 54"/>
          <p:cNvSpPr/>
          <p:nvPr/>
        </p:nvSpPr>
        <p:spPr>
          <a:xfrm>
            <a:off x="3611903" y="4183916"/>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56" name="Rectangle 55"/>
          <p:cNvSpPr/>
          <p:nvPr/>
        </p:nvSpPr>
        <p:spPr>
          <a:xfrm>
            <a:off x="36119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57" name="Rectangle 56"/>
          <p:cNvSpPr/>
          <p:nvPr/>
        </p:nvSpPr>
        <p:spPr>
          <a:xfrm>
            <a:off x="4602503" y="3800475"/>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58" name="Rectangle 57"/>
          <p:cNvSpPr/>
          <p:nvPr/>
        </p:nvSpPr>
        <p:spPr>
          <a:xfrm>
            <a:off x="4602503" y="4950797"/>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59" name="Rectangle 58"/>
          <p:cNvSpPr/>
          <p:nvPr/>
        </p:nvSpPr>
        <p:spPr>
          <a:xfrm>
            <a:off x="4602503" y="4183916"/>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60" name="Rectangle 59"/>
          <p:cNvSpPr/>
          <p:nvPr/>
        </p:nvSpPr>
        <p:spPr>
          <a:xfrm>
            <a:off x="4602503" y="4567357"/>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61" name="Rectangle 60"/>
          <p:cNvSpPr/>
          <p:nvPr/>
        </p:nvSpPr>
        <p:spPr>
          <a:xfrm>
            <a:off x="5593103" y="3800475"/>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62" name="Rectangle 61"/>
          <p:cNvSpPr/>
          <p:nvPr/>
        </p:nvSpPr>
        <p:spPr>
          <a:xfrm>
            <a:off x="5593103" y="4950797"/>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63" name="Rectangle 62"/>
          <p:cNvSpPr/>
          <p:nvPr/>
        </p:nvSpPr>
        <p:spPr>
          <a:xfrm>
            <a:off x="5593103" y="418879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64" name="Rectangle 63"/>
          <p:cNvSpPr/>
          <p:nvPr/>
        </p:nvSpPr>
        <p:spPr>
          <a:xfrm>
            <a:off x="55931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87" name="Rectangle 86"/>
          <p:cNvSpPr/>
          <p:nvPr/>
        </p:nvSpPr>
        <p:spPr>
          <a:xfrm>
            <a:off x="2514600" y="4092575"/>
            <a:ext cx="762000" cy="1155700"/>
          </a:xfrm>
          <a:prstGeom prst="rect">
            <a:avLst/>
          </a:prstGeom>
          <a:solidFill>
            <a:srgbClr val="FF000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88" name="TextBox 87"/>
          <p:cNvSpPr txBox="1"/>
          <p:nvPr/>
        </p:nvSpPr>
        <p:spPr>
          <a:xfrm>
            <a:off x="2971800" y="5615226"/>
            <a:ext cx="4495800" cy="861774"/>
          </a:xfrm>
          <a:prstGeom prst="rect">
            <a:avLst/>
          </a:prstGeom>
          <a:noFill/>
        </p:spPr>
        <p:txBody>
          <a:bodyPr wrap="square" lIns="0" tIns="0" rIns="0" bIns="0" rtlCol="0">
            <a:spAutoFit/>
          </a:bodyPr>
          <a:lstStyle/>
          <a:p>
            <a:pPr algn="ctr" defTabSz="914165"/>
            <a:r>
              <a:rPr lang="en-US" sz="2800" b="1" i="1" dirty="0">
                <a:solidFill>
                  <a:srgbClr val="FF0000"/>
                </a:solidFill>
                <a:latin typeface="Calibri"/>
              </a:rPr>
              <a:t>BAD: </a:t>
            </a:r>
            <a:r>
              <a:rPr lang="en-US" sz="2800" i="1" dirty="0">
                <a:solidFill>
                  <a:srgbClr val="FF0000"/>
                </a:solidFill>
                <a:latin typeface="Calibri"/>
              </a:rPr>
              <a:t>Nice threads receive </a:t>
            </a:r>
            <a:br>
              <a:rPr lang="en-US" sz="2800" i="1" dirty="0">
                <a:solidFill>
                  <a:srgbClr val="FF0000"/>
                </a:solidFill>
                <a:latin typeface="Calibri"/>
              </a:rPr>
            </a:br>
            <a:r>
              <a:rPr lang="en-US" sz="2800" i="1" dirty="0">
                <a:solidFill>
                  <a:srgbClr val="FF0000"/>
                </a:solidFill>
                <a:latin typeface="Calibri"/>
              </a:rPr>
              <a:t>lots of interference</a:t>
            </a:r>
          </a:p>
        </p:txBody>
      </p:sp>
      <p:cxnSp>
        <p:nvCxnSpPr>
          <p:cNvPr id="89" name="Curved Connector 105"/>
          <p:cNvCxnSpPr>
            <a:stCxn id="98" idx="2"/>
            <a:endCxn id="88" idx="0"/>
          </p:cNvCxnSpPr>
          <p:nvPr/>
        </p:nvCxnSpPr>
        <p:spPr>
          <a:xfrm rot="16200000" flipH="1">
            <a:off x="4864776" y="5260300"/>
            <a:ext cx="366951" cy="342900"/>
          </a:xfrm>
          <a:prstGeom prst="curvedConnector3">
            <a:avLst>
              <a:gd name="adj1" fmla="val 50000"/>
            </a:avLst>
          </a:prstGeom>
          <a:ln w="158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0" name="Curved Connector 105"/>
          <p:cNvCxnSpPr>
            <a:stCxn id="97" idx="2"/>
            <a:endCxn id="88" idx="0"/>
          </p:cNvCxnSpPr>
          <p:nvPr/>
        </p:nvCxnSpPr>
        <p:spPr>
          <a:xfrm rot="16200000" flipH="1">
            <a:off x="4369475" y="4765000"/>
            <a:ext cx="366951" cy="1333500"/>
          </a:xfrm>
          <a:prstGeom prst="curvedConnector3">
            <a:avLst>
              <a:gd name="adj1" fmla="val 50000"/>
            </a:avLst>
          </a:prstGeom>
          <a:ln w="158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1" name="Curved Connector 105"/>
          <p:cNvCxnSpPr>
            <a:stCxn id="87" idx="2"/>
            <a:endCxn id="88" idx="0"/>
          </p:cNvCxnSpPr>
          <p:nvPr/>
        </p:nvCxnSpPr>
        <p:spPr>
          <a:xfrm rot="16200000" flipH="1">
            <a:off x="3874175" y="4269700"/>
            <a:ext cx="366951" cy="2324100"/>
          </a:xfrm>
          <a:prstGeom prst="curvedConnector3">
            <a:avLst>
              <a:gd name="adj1" fmla="val 50000"/>
            </a:avLst>
          </a:prstGeom>
          <a:ln w="1587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3505201" y="4486275"/>
            <a:ext cx="762000" cy="762000"/>
          </a:xfrm>
          <a:prstGeom prst="rect">
            <a:avLst/>
          </a:prstGeom>
          <a:solidFill>
            <a:srgbClr val="FF000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98" name="Rectangle 97"/>
          <p:cNvSpPr/>
          <p:nvPr/>
        </p:nvSpPr>
        <p:spPr>
          <a:xfrm>
            <a:off x="4495800" y="4867276"/>
            <a:ext cx="762000" cy="381000"/>
          </a:xfrm>
          <a:prstGeom prst="rect">
            <a:avLst/>
          </a:prstGeom>
          <a:solidFill>
            <a:srgbClr val="FF000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106" name="TextBox 105"/>
          <p:cNvSpPr txBox="1"/>
          <p:nvPr/>
        </p:nvSpPr>
        <p:spPr>
          <a:xfrm>
            <a:off x="5878849" y="1828800"/>
            <a:ext cx="2884151" cy="861774"/>
          </a:xfrm>
          <a:prstGeom prst="rect">
            <a:avLst/>
          </a:prstGeom>
          <a:noFill/>
        </p:spPr>
        <p:txBody>
          <a:bodyPr wrap="square" lIns="0" tIns="0" rIns="0" bIns="0" rtlCol="0">
            <a:spAutoFit/>
          </a:bodyPr>
          <a:lstStyle/>
          <a:p>
            <a:pPr algn="ctr" defTabSz="914165"/>
            <a:r>
              <a:rPr lang="en-US" sz="2800" b="1" i="1" dirty="0">
                <a:solidFill>
                  <a:srgbClr val="1F497D"/>
                </a:solidFill>
                <a:latin typeface="Calibri"/>
              </a:rPr>
              <a:t>GOOD: </a:t>
            </a:r>
            <a:r>
              <a:rPr lang="en-US" sz="2800" i="1" dirty="0">
                <a:solidFill>
                  <a:srgbClr val="1F497D"/>
                </a:solidFill>
                <a:latin typeface="Calibri"/>
              </a:rPr>
              <a:t>Each thread prioritized once</a:t>
            </a:r>
          </a:p>
        </p:txBody>
      </p:sp>
    </p:spTree>
    <p:extLst>
      <p:ext uri="{BB962C8B-B14F-4D97-AF65-F5344CB8AC3E}">
        <p14:creationId xmlns:p14="http://schemas.microsoft.com/office/powerpoint/2010/main" val="3004222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p:bldP spid="97" grpId="0" animBg="1"/>
      <p:bldP spid="9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ounded Rectangle 145"/>
          <p:cNvSpPr/>
          <p:nvPr/>
        </p:nvSpPr>
        <p:spPr>
          <a:xfrm>
            <a:off x="1447800" y="2851892"/>
            <a:ext cx="4933613" cy="441960"/>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sz="3600" dirty="0"/>
              <a:t>Shuffling: Round-Robin vs. Niceness-Aware</a:t>
            </a:r>
          </a:p>
        </p:txBody>
      </p:sp>
      <p:sp>
        <p:nvSpPr>
          <p:cNvPr id="3" name="Content Placeholder 2"/>
          <p:cNvSpPr>
            <a:spLocks noGrp="1"/>
          </p:cNvSpPr>
          <p:nvPr>
            <p:ph idx="1"/>
          </p:nvPr>
        </p:nvSpPr>
        <p:spPr>
          <a:xfrm>
            <a:off x="457200" y="1143000"/>
            <a:ext cx="8229600" cy="1295400"/>
          </a:xfrm>
        </p:spPr>
        <p:txBody>
          <a:bodyPr>
            <a:noAutofit/>
          </a:bodyPr>
          <a:lstStyle/>
          <a:p>
            <a:pPr marL="514220" indent="-457082">
              <a:buFont typeface="+mj-lt"/>
              <a:buAutoNum type="arabicPeriod"/>
            </a:pPr>
            <a:r>
              <a:rPr lang="en-US" sz="3000" b="1" i="1" dirty="0"/>
              <a:t>Round-Robin </a:t>
            </a:r>
            <a:r>
              <a:rPr lang="en-US" sz="3000" i="1" dirty="0"/>
              <a:t>shuffling</a:t>
            </a:r>
          </a:p>
          <a:p>
            <a:pPr marL="514220" indent="-457082">
              <a:buFont typeface="+mj-lt"/>
              <a:buAutoNum type="arabicPeriod"/>
            </a:pPr>
            <a:r>
              <a:rPr lang="en-US" sz="3000" b="1" i="1" dirty="0"/>
              <a:t>Niceness-Aware </a:t>
            </a:r>
            <a:r>
              <a:rPr lang="en-US" sz="3000" i="1" dirty="0"/>
              <a:t>shuffling</a:t>
            </a:r>
            <a:endParaRPr lang="en-US" sz="30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83</a:t>
            </a:fld>
            <a:endParaRPr lang="en-US" dirty="0">
              <a:solidFill>
                <a:prstClr val="black">
                  <a:tint val="75000"/>
                </a:prstClr>
              </a:solidFill>
              <a:latin typeface="Calibri"/>
            </a:endParaRPr>
          </a:p>
        </p:txBody>
      </p:sp>
      <p:sp>
        <p:nvSpPr>
          <p:cNvPr id="22" name="TextBox 21"/>
          <p:cNvSpPr txBox="1"/>
          <p:nvPr/>
        </p:nvSpPr>
        <p:spPr>
          <a:xfrm>
            <a:off x="1524000" y="2438400"/>
            <a:ext cx="2057400" cy="461665"/>
          </a:xfrm>
          <a:prstGeom prst="rect">
            <a:avLst/>
          </a:prstGeom>
          <a:noFill/>
        </p:spPr>
        <p:txBody>
          <a:bodyPr wrap="square" lIns="0" tIns="45709" rIns="0" bIns="45709" rtlCol="0">
            <a:spAutoFit/>
          </a:bodyPr>
          <a:lstStyle/>
          <a:p>
            <a:pPr defTabSz="914165"/>
            <a:r>
              <a:rPr lang="en-US" sz="2400" b="1" i="1" dirty="0">
                <a:solidFill>
                  <a:srgbClr val="1F497D"/>
                </a:solidFill>
                <a:latin typeface="Calibri"/>
              </a:rPr>
              <a:t>Most prioritized</a:t>
            </a:r>
          </a:p>
        </p:txBody>
      </p:sp>
      <p:cxnSp>
        <p:nvCxnSpPr>
          <p:cNvPr id="33" name="Straight Arrow Connector 32"/>
          <p:cNvCxnSpPr/>
          <p:nvPr/>
        </p:nvCxnSpPr>
        <p:spPr>
          <a:xfrm>
            <a:off x="1429210" y="5638800"/>
            <a:ext cx="987919" cy="1588"/>
          </a:xfrm>
          <a:prstGeom prst="straightConnector1">
            <a:avLst/>
          </a:prstGeom>
          <a:ln w="34925">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5792788"/>
            <a:ext cx="2209800"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spAutoFit/>
          </a:bodyPr>
          <a:lstStyle/>
          <a:p>
            <a:pPr algn="ctr" defTabSz="914165"/>
            <a:r>
              <a:rPr lang="en-US" sz="2400" b="1" i="1" dirty="0" err="1">
                <a:solidFill>
                  <a:srgbClr val="FF0000"/>
                </a:solidFill>
                <a:latin typeface="Calibri"/>
              </a:rPr>
              <a:t>ShuffleInterval</a:t>
            </a:r>
            <a:endParaRPr lang="en-US" sz="2000" dirty="0">
              <a:solidFill>
                <a:prstClr val="black"/>
              </a:solidFill>
              <a:latin typeface="Calibri"/>
            </a:endParaRPr>
          </a:p>
        </p:txBody>
      </p:sp>
      <p:cxnSp>
        <p:nvCxnSpPr>
          <p:cNvPr id="9" name="Straight Arrow Connector 8"/>
          <p:cNvCxnSpPr/>
          <p:nvPr/>
        </p:nvCxnSpPr>
        <p:spPr>
          <a:xfrm rot="5400000" flipH="1" flipV="1">
            <a:off x="464573" y="4393642"/>
            <a:ext cx="1929283"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30002" y="5356690"/>
            <a:ext cx="5504199"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429001"/>
            <a:ext cx="1143000" cy="461665"/>
          </a:xfrm>
          <a:prstGeom prst="rect">
            <a:avLst/>
          </a:prstGeom>
          <a:noFill/>
        </p:spPr>
        <p:txBody>
          <a:bodyPr wrap="square" lIns="91416" tIns="45709" rIns="91416" bIns="45709" rtlCol="0">
            <a:spAutoFit/>
          </a:bodyPr>
          <a:lstStyle/>
          <a:p>
            <a:pPr algn="ctr" defTabSz="914165"/>
            <a:r>
              <a:rPr lang="en-US" sz="2400" b="1" dirty="0">
                <a:solidFill>
                  <a:prstClr val="black"/>
                </a:solidFill>
                <a:latin typeface="Calibri"/>
              </a:rPr>
              <a:t>Priority</a:t>
            </a:r>
          </a:p>
        </p:txBody>
      </p:sp>
      <p:sp>
        <p:nvSpPr>
          <p:cNvPr id="12" name="TextBox 11"/>
          <p:cNvSpPr txBox="1"/>
          <p:nvPr/>
        </p:nvSpPr>
        <p:spPr>
          <a:xfrm>
            <a:off x="6934200" y="5105400"/>
            <a:ext cx="838200" cy="461665"/>
          </a:xfrm>
          <a:prstGeom prst="rect">
            <a:avLst/>
          </a:prstGeom>
          <a:noFill/>
        </p:spPr>
        <p:txBody>
          <a:bodyPr wrap="square" lIns="91416" tIns="45709" rIns="91416" bIns="45709" rtlCol="0">
            <a:spAutoFit/>
          </a:bodyPr>
          <a:lstStyle/>
          <a:p>
            <a:pPr defTabSz="914165"/>
            <a:r>
              <a:rPr lang="en-US" sz="2400" b="1" dirty="0">
                <a:solidFill>
                  <a:prstClr val="black"/>
                </a:solidFill>
                <a:latin typeface="Calibri"/>
              </a:rPr>
              <a:t>Time</a:t>
            </a:r>
          </a:p>
        </p:txBody>
      </p:sp>
      <p:sp>
        <p:nvSpPr>
          <p:cNvPr id="13" name="TextBox 12"/>
          <p:cNvSpPr txBox="1"/>
          <p:nvPr/>
        </p:nvSpPr>
        <p:spPr>
          <a:xfrm>
            <a:off x="6705600" y="3974068"/>
            <a:ext cx="1664951" cy="369332"/>
          </a:xfrm>
          <a:prstGeom prst="rect">
            <a:avLst/>
          </a:prstGeom>
          <a:noFill/>
        </p:spPr>
        <p:txBody>
          <a:bodyPr wrap="square" lIns="0" tIns="0" rIns="0" bIns="0" rtlCol="0">
            <a:spAutoFit/>
          </a:bodyPr>
          <a:lstStyle/>
          <a:p>
            <a:pPr defTabSz="914165"/>
            <a:r>
              <a:rPr lang="en-US" sz="2400" b="1" i="1" dirty="0">
                <a:solidFill>
                  <a:srgbClr val="9BBB59">
                    <a:lumMod val="75000"/>
                  </a:srgbClr>
                </a:solidFill>
                <a:latin typeface="Calibri"/>
              </a:rPr>
              <a:t>Nice thread</a:t>
            </a:r>
          </a:p>
        </p:txBody>
      </p:sp>
      <p:sp>
        <p:nvSpPr>
          <p:cNvPr id="15" name="Rectangle 14"/>
          <p:cNvSpPr/>
          <p:nvPr/>
        </p:nvSpPr>
        <p:spPr>
          <a:xfrm>
            <a:off x="6717841" y="3810000"/>
            <a:ext cx="444958" cy="1945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cxnSp>
        <p:nvCxnSpPr>
          <p:cNvPr id="17" name="Straight Connector 16"/>
          <p:cNvCxnSpPr/>
          <p:nvPr/>
        </p:nvCxnSpPr>
        <p:spPr>
          <a:xfrm rot="5400000">
            <a:off x="32961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2867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773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2679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17845" y="4495800"/>
            <a:ext cx="444959" cy="194584"/>
          </a:xfrm>
          <a:prstGeom prst="rect">
            <a:avLst/>
          </a:prstGeom>
          <a:solidFill>
            <a:srgbClr val="FF0000">
              <a:alpha val="75000"/>
            </a:srgbClr>
          </a:solidFill>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sp>
        <p:nvSpPr>
          <p:cNvPr id="37" name="TextBox 36"/>
          <p:cNvSpPr txBox="1"/>
          <p:nvPr/>
        </p:nvSpPr>
        <p:spPr>
          <a:xfrm>
            <a:off x="6705600" y="4659868"/>
            <a:ext cx="2274552" cy="369332"/>
          </a:xfrm>
          <a:prstGeom prst="rect">
            <a:avLst/>
          </a:prstGeom>
          <a:noFill/>
        </p:spPr>
        <p:txBody>
          <a:bodyPr wrap="square" lIns="0" tIns="0" rIns="0" bIns="0" rtlCol="0">
            <a:spAutoFit/>
          </a:bodyPr>
          <a:lstStyle/>
          <a:p>
            <a:pPr defTabSz="914165"/>
            <a:r>
              <a:rPr lang="en-US" sz="2400" b="1" i="1" dirty="0">
                <a:solidFill>
                  <a:srgbClr val="FF0000"/>
                </a:solidFill>
                <a:latin typeface="Calibri"/>
              </a:rPr>
              <a:t>Least nice thread</a:t>
            </a:r>
          </a:p>
        </p:txBody>
      </p:sp>
      <p:sp>
        <p:nvSpPr>
          <p:cNvPr id="46" name="TextBox 45"/>
          <p:cNvSpPr txBox="1"/>
          <p:nvPr/>
        </p:nvSpPr>
        <p:spPr>
          <a:xfrm>
            <a:off x="5878849" y="1828800"/>
            <a:ext cx="2884151" cy="861774"/>
          </a:xfrm>
          <a:prstGeom prst="rect">
            <a:avLst/>
          </a:prstGeom>
          <a:noFill/>
        </p:spPr>
        <p:txBody>
          <a:bodyPr wrap="square" lIns="0" tIns="0" rIns="0" bIns="0" rtlCol="0">
            <a:spAutoFit/>
          </a:bodyPr>
          <a:lstStyle/>
          <a:p>
            <a:pPr algn="ctr" defTabSz="914165"/>
            <a:r>
              <a:rPr lang="en-US" sz="2800" b="1" i="1" dirty="0">
                <a:solidFill>
                  <a:srgbClr val="1F497D"/>
                </a:solidFill>
                <a:latin typeface="Calibri"/>
              </a:rPr>
              <a:t>GOOD: </a:t>
            </a:r>
            <a:r>
              <a:rPr lang="en-US" sz="2800" i="1" dirty="0">
                <a:solidFill>
                  <a:srgbClr val="1F497D"/>
                </a:solidFill>
                <a:latin typeface="Calibri"/>
              </a:rPr>
              <a:t>Each thread prioritized once</a:t>
            </a:r>
          </a:p>
        </p:txBody>
      </p:sp>
      <p:sp>
        <p:nvSpPr>
          <p:cNvPr id="47" name="Rectangle 46"/>
          <p:cNvSpPr/>
          <p:nvPr/>
        </p:nvSpPr>
        <p:spPr>
          <a:xfrm>
            <a:off x="457204" y="1704536"/>
            <a:ext cx="4706601"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53" name="Rectangle 52"/>
          <p:cNvSpPr/>
          <p:nvPr/>
        </p:nvSpPr>
        <p:spPr>
          <a:xfrm>
            <a:off x="1631955" y="4960322"/>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13" name="Rectangle 112"/>
          <p:cNvSpPr/>
          <p:nvPr/>
        </p:nvSpPr>
        <p:spPr>
          <a:xfrm>
            <a:off x="1631955" y="4572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14" name="Rectangle 113"/>
          <p:cNvSpPr/>
          <p:nvPr/>
        </p:nvSpPr>
        <p:spPr>
          <a:xfrm>
            <a:off x="1631955" y="4191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15" name="Rectangle 114"/>
          <p:cNvSpPr/>
          <p:nvPr/>
        </p:nvSpPr>
        <p:spPr>
          <a:xfrm>
            <a:off x="1631955" y="38100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128" name="Straight Connector 127"/>
          <p:cNvCxnSpPr/>
          <p:nvPr/>
        </p:nvCxnSpPr>
        <p:spPr>
          <a:xfrm rot="5400000">
            <a:off x="2302034"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16319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136" name="Rectangle 135"/>
          <p:cNvSpPr/>
          <p:nvPr/>
        </p:nvSpPr>
        <p:spPr>
          <a:xfrm>
            <a:off x="2622555" y="29718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37" name="Rectangle 136"/>
          <p:cNvSpPr/>
          <p:nvPr/>
        </p:nvSpPr>
        <p:spPr>
          <a:xfrm>
            <a:off x="36131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38" name="Rectangle 137"/>
          <p:cNvSpPr/>
          <p:nvPr/>
        </p:nvSpPr>
        <p:spPr>
          <a:xfrm>
            <a:off x="4603755" y="2971800"/>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39" name="Rectangle 138"/>
          <p:cNvSpPr/>
          <p:nvPr/>
        </p:nvSpPr>
        <p:spPr>
          <a:xfrm>
            <a:off x="55943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pic>
        <p:nvPicPr>
          <p:cNvPr id="141"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981200" y="3581400"/>
            <a:ext cx="457200" cy="457200"/>
          </a:xfrm>
          <a:prstGeom prst="rect">
            <a:avLst/>
          </a:prstGeom>
          <a:noFill/>
        </p:spPr>
      </p:pic>
      <p:pic>
        <p:nvPicPr>
          <p:cNvPr id="142"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971800" y="3581400"/>
            <a:ext cx="457200" cy="457200"/>
          </a:xfrm>
          <a:prstGeom prst="rect">
            <a:avLst/>
          </a:prstGeom>
          <a:noFill/>
        </p:spPr>
      </p:pic>
      <p:pic>
        <p:nvPicPr>
          <p:cNvPr id="143"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962400" y="3581400"/>
            <a:ext cx="457200" cy="457200"/>
          </a:xfrm>
          <a:prstGeom prst="rect">
            <a:avLst/>
          </a:prstGeom>
          <a:noFill/>
        </p:spPr>
      </p:pic>
      <p:pic>
        <p:nvPicPr>
          <p:cNvPr id="144"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4953000" y="3581400"/>
            <a:ext cx="457200" cy="457200"/>
          </a:xfrm>
          <a:prstGeom prst="rect">
            <a:avLst/>
          </a:prstGeom>
          <a:noFill/>
        </p:spPr>
      </p:pic>
      <p:pic>
        <p:nvPicPr>
          <p:cNvPr id="145" name="Picture 3" descr="C:\Users\yoonguk\AppData\Local\Microsoft\Windows\Temporary Internet Files\Content.IE5\TSI0AAT8\MC90044131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943600" y="3581400"/>
            <a:ext cx="457200" cy="457200"/>
          </a:xfrm>
          <a:prstGeom prst="rect">
            <a:avLst/>
          </a:prstGeom>
          <a:noFill/>
        </p:spPr>
      </p:pic>
      <p:cxnSp>
        <p:nvCxnSpPr>
          <p:cNvPr id="42" name="Shape 41"/>
          <p:cNvCxnSpPr>
            <a:stCxn id="146" idx="3"/>
            <a:endCxn id="46" idx="2"/>
          </p:cNvCxnSpPr>
          <p:nvPr/>
        </p:nvCxnSpPr>
        <p:spPr>
          <a:xfrm flipV="1">
            <a:off x="6381413" y="2690574"/>
            <a:ext cx="939512" cy="382298"/>
          </a:xfrm>
          <a:prstGeom prst="curvedConnector2">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472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4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41"/>
                                        </p:tgtEl>
                                        <p:attrNameLst>
                                          <p:attrName>style.visibility</p:attrName>
                                        </p:attrNameLst>
                                      </p:cBhvr>
                                      <p:to>
                                        <p:strVal val="hidden"/>
                                      </p:to>
                                    </p:set>
                                  </p:childTnLst>
                                </p:cTn>
                              </p:par>
                            </p:childTnLst>
                          </p:cTn>
                        </p:par>
                        <p:par>
                          <p:cTn id="24" fill="hold">
                            <p:stCondLst>
                              <p:cond delay="0"/>
                            </p:stCondLst>
                            <p:childTnLst>
                              <p:par>
                                <p:cTn id="25" presetID="63" presetClass="path" presetSubtype="0" accel="50000" decel="50000" fill="hold" grpId="0" nodeType="afterEffect">
                                  <p:stCondLst>
                                    <p:cond delay="0"/>
                                  </p:stCondLst>
                                  <p:childTnLst>
                                    <p:animMotion origin="layout" path="M 2.22222E-6 -1.85185E-6 L 0.10833 -1.85185E-6 " pathEditMode="relative" rAng="0" ptsTypes="AA">
                                      <p:cBhvr>
                                        <p:cTn id="26" dur="500" fill="hold"/>
                                        <p:tgtEl>
                                          <p:spTgt spid="53"/>
                                        </p:tgtEl>
                                        <p:attrNameLst>
                                          <p:attrName>ppt_x</p:attrName>
                                          <p:attrName>ppt_y</p:attrName>
                                        </p:attrNameLst>
                                      </p:cBhvr>
                                      <p:rCtr x="54" y="0"/>
                                    </p:animMotion>
                                  </p:childTnLst>
                                </p:cTn>
                              </p:par>
                            </p:childTnLst>
                          </p:cTn>
                        </p:par>
                        <p:par>
                          <p:cTn id="27" fill="hold">
                            <p:stCondLst>
                              <p:cond delay="500"/>
                            </p:stCondLst>
                            <p:childTnLst>
                              <p:par>
                                <p:cTn id="28" presetID="63" presetClass="path" presetSubtype="0" accel="50000" decel="50000" fill="hold" grpId="0" nodeType="afterEffect">
                                  <p:stCondLst>
                                    <p:cond delay="0"/>
                                  </p:stCondLst>
                                  <p:childTnLst>
                                    <p:animMotion origin="layout" path="M 2.22222E-6 0.00232 L 0.10833 0.00232 " pathEditMode="relative" rAng="0" ptsTypes="AA">
                                      <p:cBhvr>
                                        <p:cTn id="29" dur="500" fill="hold"/>
                                        <p:tgtEl>
                                          <p:spTgt spid="113"/>
                                        </p:tgtEl>
                                        <p:attrNameLst>
                                          <p:attrName>ppt_x</p:attrName>
                                          <p:attrName>ppt_y</p:attrName>
                                        </p:attrNameLst>
                                      </p:cBhvr>
                                      <p:rCtr x="54" y="0"/>
                                    </p:animMotion>
                                  </p:childTnLst>
                                </p:cTn>
                              </p:par>
                            </p:childTnLst>
                          </p:cTn>
                        </p:par>
                        <p:par>
                          <p:cTn id="30" fill="hold">
                            <p:stCondLst>
                              <p:cond delay="1000"/>
                            </p:stCondLst>
                            <p:childTnLst>
                              <p:par>
                                <p:cTn id="31" presetID="63" presetClass="path" presetSubtype="0" accel="50000" decel="50000" fill="hold" grpId="0" nodeType="afterEffect">
                                  <p:stCondLst>
                                    <p:cond delay="0"/>
                                  </p:stCondLst>
                                  <p:childTnLst>
                                    <p:animMotion origin="layout" path="M 2.22222E-6 -3.33333E-6 L 0.10833 -0.05555 " pathEditMode="relative" rAng="0" ptsTypes="AA">
                                      <p:cBhvr>
                                        <p:cTn id="32" dur="500" fill="hold"/>
                                        <p:tgtEl>
                                          <p:spTgt spid="114"/>
                                        </p:tgtEl>
                                        <p:attrNameLst>
                                          <p:attrName>ppt_x</p:attrName>
                                          <p:attrName>ppt_y</p:attrName>
                                        </p:attrNameLst>
                                      </p:cBhvr>
                                      <p:rCtr x="54" y="-28"/>
                                    </p:animMotion>
                                  </p:childTnLst>
                                </p:cTn>
                              </p:par>
                            </p:childTnLst>
                          </p:cTn>
                        </p:par>
                        <p:par>
                          <p:cTn id="33" fill="hold">
                            <p:stCondLst>
                              <p:cond delay="1500"/>
                            </p:stCondLst>
                            <p:childTnLst>
                              <p:par>
                                <p:cTn id="34" presetID="63" presetClass="path" presetSubtype="0" accel="50000" decel="50000" fill="hold" grpId="0" nodeType="afterEffect">
                                  <p:stCondLst>
                                    <p:cond delay="0"/>
                                  </p:stCondLst>
                                  <p:childTnLst>
                                    <p:animMotion origin="layout" path="M -4.16667E-6 1.11111E-6 L 0.10834 0.05671 " pathEditMode="relative" rAng="0" ptsTypes="AA">
                                      <p:cBhvr>
                                        <p:cTn id="35" dur="500" fill="hold"/>
                                        <p:tgtEl>
                                          <p:spTgt spid="115"/>
                                        </p:tgtEl>
                                        <p:attrNameLst>
                                          <p:attrName>ppt_x</p:attrName>
                                          <p:attrName>ppt_y</p:attrName>
                                        </p:attrNameLst>
                                      </p:cBhvr>
                                      <p:rCtr x="54" y="28"/>
                                    </p:animMotion>
                                  </p:childTnLst>
                                </p:cTn>
                              </p:par>
                            </p:childTnLst>
                          </p:cTn>
                        </p:par>
                        <p:par>
                          <p:cTn id="36" fill="hold">
                            <p:stCondLst>
                              <p:cond delay="2000"/>
                            </p:stCondLst>
                            <p:childTnLst>
                              <p:par>
                                <p:cTn id="37" presetID="1" presetClass="entr" presetSubtype="0" fill="hold" nodeType="afterEffect">
                                  <p:stCondLst>
                                    <p:cond delay="0"/>
                                  </p:stCondLst>
                                  <p:childTnLst>
                                    <p:set>
                                      <p:cBhvr>
                                        <p:cTn id="38" dur="1" fill="hold">
                                          <p:stCondLst>
                                            <p:cond delay="0"/>
                                          </p:stCondLst>
                                        </p:cTn>
                                        <p:tgtEl>
                                          <p:spTgt spid="1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6"/>
                                        </p:tgtEl>
                                        <p:attrNameLst>
                                          <p:attrName>style.visibility</p:attrName>
                                        </p:attrNameLst>
                                      </p:cBhvr>
                                      <p:to>
                                        <p:strVal val="visible"/>
                                      </p:to>
                                    </p:set>
                                  </p:childTnLst>
                                </p:cTn>
                              </p:par>
                            </p:childTnLst>
                          </p:cTn>
                        </p:par>
                        <p:par>
                          <p:cTn id="41" fill="hold">
                            <p:stCondLst>
                              <p:cond delay="2000"/>
                            </p:stCondLst>
                            <p:childTnLst>
                              <p:par>
                                <p:cTn id="42" presetID="1" presetClass="exit" presetSubtype="0" fill="hold" nodeType="afterEffect">
                                  <p:stCondLst>
                                    <p:cond delay="500"/>
                                  </p:stCondLst>
                                  <p:childTnLst>
                                    <p:set>
                                      <p:cBhvr>
                                        <p:cTn id="43" dur="1" fill="hold">
                                          <p:stCondLst>
                                            <p:cond delay="0"/>
                                          </p:stCondLst>
                                        </p:cTn>
                                        <p:tgtEl>
                                          <p:spTgt spid="142"/>
                                        </p:tgtEl>
                                        <p:attrNameLst>
                                          <p:attrName>style.visibility</p:attrName>
                                        </p:attrNameLst>
                                      </p:cBhvr>
                                      <p:to>
                                        <p:strVal val="hidden"/>
                                      </p:to>
                                    </p:set>
                                  </p:childTnLst>
                                </p:cTn>
                              </p:par>
                            </p:childTnLst>
                          </p:cTn>
                        </p:par>
                        <p:par>
                          <p:cTn id="44" fill="hold">
                            <p:stCondLst>
                              <p:cond delay="2500"/>
                            </p:stCondLst>
                            <p:childTnLst>
                              <p:par>
                                <p:cTn id="45" presetID="63" presetClass="path" presetSubtype="0" accel="50000" decel="50000" fill="hold" grpId="1" nodeType="afterEffect">
                                  <p:stCondLst>
                                    <p:cond delay="0"/>
                                  </p:stCondLst>
                                  <p:childTnLst>
                                    <p:animMotion origin="layout" path="M 0.10833 -1.85185E-6 L 0.21666 -1.85185E-6 " pathEditMode="relative" rAng="0" ptsTypes="AA">
                                      <p:cBhvr>
                                        <p:cTn id="46" dur="500" fill="hold"/>
                                        <p:tgtEl>
                                          <p:spTgt spid="53"/>
                                        </p:tgtEl>
                                        <p:attrNameLst>
                                          <p:attrName>ppt_x</p:attrName>
                                          <p:attrName>ppt_y</p:attrName>
                                        </p:attrNameLst>
                                      </p:cBhvr>
                                      <p:rCtr x="54" y="0"/>
                                    </p:animMotion>
                                  </p:childTnLst>
                                </p:cTn>
                              </p:par>
                            </p:childTnLst>
                          </p:cTn>
                        </p:par>
                        <p:par>
                          <p:cTn id="47" fill="hold">
                            <p:stCondLst>
                              <p:cond delay="3000"/>
                            </p:stCondLst>
                            <p:childTnLst>
                              <p:par>
                                <p:cTn id="48" presetID="63" presetClass="path" presetSubtype="0" accel="50000" decel="50000" fill="hold" grpId="1" nodeType="afterEffect">
                                  <p:stCondLst>
                                    <p:cond delay="0"/>
                                  </p:stCondLst>
                                  <p:childTnLst>
                                    <p:animMotion origin="layout" path="M 0.10833 0.00231 L 0.21666 -0.11181 " pathEditMode="relative" rAng="0" ptsTypes="AA">
                                      <p:cBhvr>
                                        <p:cTn id="49" dur="500" fill="hold"/>
                                        <p:tgtEl>
                                          <p:spTgt spid="113"/>
                                        </p:tgtEl>
                                        <p:attrNameLst>
                                          <p:attrName>ppt_x</p:attrName>
                                          <p:attrName>ppt_y</p:attrName>
                                        </p:attrNameLst>
                                      </p:cBhvr>
                                      <p:rCtr x="54" y="-57"/>
                                    </p:animMotion>
                                  </p:childTnLst>
                                </p:cTn>
                              </p:par>
                            </p:childTnLst>
                          </p:cTn>
                        </p:par>
                        <p:par>
                          <p:cTn id="50" fill="hold">
                            <p:stCondLst>
                              <p:cond delay="3500"/>
                            </p:stCondLst>
                            <p:childTnLst>
                              <p:par>
                                <p:cTn id="51" presetID="63" presetClass="path" presetSubtype="0" accel="50000" decel="50000" fill="hold" grpId="1" nodeType="afterEffect">
                                  <p:stCondLst>
                                    <p:cond delay="0"/>
                                  </p:stCondLst>
                                  <p:childTnLst>
                                    <p:animMotion origin="layout" path="M 0.10833 -0.05555 L 0.21666 0.00116 " pathEditMode="relative" rAng="0" ptsTypes="AA">
                                      <p:cBhvr>
                                        <p:cTn id="52" dur="500" fill="hold"/>
                                        <p:tgtEl>
                                          <p:spTgt spid="114"/>
                                        </p:tgtEl>
                                        <p:attrNameLst>
                                          <p:attrName>ppt_x</p:attrName>
                                          <p:attrName>ppt_y</p:attrName>
                                        </p:attrNameLst>
                                      </p:cBhvr>
                                      <p:rCtr x="54" y="28"/>
                                    </p:animMotion>
                                  </p:childTnLst>
                                </p:cTn>
                              </p:par>
                            </p:childTnLst>
                          </p:cTn>
                        </p:par>
                        <p:par>
                          <p:cTn id="53" fill="hold">
                            <p:stCondLst>
                              <p:cond delay="4000"/>
                            </p:stCondLst>
                            <p:childTnLst>
                              <p:par>
                                <p:cTn id="54" presetID="63" presetClass="path" presetSubtype="0" accel="50000" decel="50000" fill="hold" grpId="1" nodeType="afterEffect">
                                  <p:stCondLst>
                                    <p:cond delay="0"/>
                                  </p:stCondLst>
                                  <p:childTnLst>
                                    <p:animMotion origin="layout" path="M 0.10833 0.05671 L 0.21666 0.11342 " pathEditMode="relative" rAng="0" ptsTypes="AA">
                                      <p:cBhvr>
                                        <p:cTn id="55" dur="500" fill="hold"/>
                                        <p:tgtEl>
                                          <p:spTgt spid="115"/>
                                        </p:tgtEl>
                                        <p:attrNameLst>
                                          <p:attrName>ppt_x</p:attrName>
                                          <p:attrName>ppt_y</p:attrName>
                                        </p:attrNameLst>
                                      </p:cBhvr>
                                      <p:rCtr x="54" y="28"/>
                                    </p:animMotion>
                                  </p:childTnLst>
                                </p:cTn>
                              </p:par>
                            </p:childTnLst>
                          </p:cTn>
                        </p:par>
                        <p:par>
                          <p:cTn id="56" fill="hold">
                            <p:stCondLst>
                              <p:cond delay="4500"/>
                            </p:stCondLst>
                            <p:childTnLst>
                              <p:par>
                                <p:cTn id="57" presetID="1" presetClass="entr" presetSubtype="0" fill="hold" nodeType="afterEffect">
                                  <p:stCondLst>
                                    <p:cond delay="0"/>
                                  </p:stCondLst>
                                  <p:childTnLst>
                                    <p:set>
                                      <p:cBhvr>
                                        <p:cTn id="58" dur="1" fill="hold">
                                          <p:stCondLst>
                                            <p:cond delay="0"/>
                                          </p:stCondLst>
                                        </p:cTn>
                                        <p:tgtEl>
                                          <p:spTgt spid="1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7"/>
                                        </p:tgtEl>
                                        <p:attrNameLst>
                                          <p:attrName>style.visibility</p:attrName>
                                        </p:attrNameLst>
                                      </p:cBhvr>
                                      <p:to>
                                        <p:strVal val="visible"/>
                                      </p:to>
                                    </p:set>
                                  </p:childTnLst>
                                </p:cTn>
                              </p:par>
                            </p:childTnLst>
                          </p:cTn>
                        </p:par>
                        <p:par>
                          <p:cTn id="61" fill="hold">
                            <p:stCondLst>
                              <p:cond delay="4500"/>
                            </p:stCondLst>
                            <p:childTnLst>
                              <p:par>
                                <p:cTn id="62" presetID="1" presetClass="exit" presetSubtype="0" fill="hold" nodeType="afterEffect">
                                  <p:stCondLst>
                                    <p:cond delay="500"/>
                                  </p:stCondLst>
                                  <p:childTnLst>
                                    <p:set>
                                      <p:cBhvr>
                                        <p:cTn id="63" dur="1" fill="hold">
                                          <p:stCondLst>
                                            <p:cond delay="0"/>
                                          </p:stCondLst>
                                        </p:cTn>
                                        <p:tgtEl>
                                          <p:spTgt spid="143"/>
                                        </p:tgtEl>
                                        <p:attrNameLst>
                                          <p:attrName>style.visibility</p:attrName>
                                        </p:attrNameLst>
                                      </p:cBhvr>
                                      <p:to>
                                        <p:strVal val="hidden"/>
                                      </p:to>
                                    </p:set>
                                  </p:childTnLst>
                                </p:cTn>
                              </p:par>
                            </p:childTnLst>
                          </p:cTn>
                        </p:par>
                        <p:par>
                          <p:cTn id="64" fill="hold">
                            <p:stCondLst>
                              <p:cond delay="5000"/>
                            </p:stCondLst>
                            <p:childTnLst>
                              <p:par>
                                <p:cTn id="65" presetID="63" presetClass="path" presetSubtype="0" accel="50000" decel="50000" fill="hold" grpId="2" nodeType="afterEffect">
                                  <p:stCondLst>
                                    <p:cond delay="0"/>
                                  </p:stCondLst>
                                  <p:childTnLst>
                                    <p:animMotion origin="layout" path="M 0.21666 -1.85185E-6 L 0.325 -0.16782 " pathEditMode="relative" rAng="0" ptsTypes="AA">
                                      <p:cBhvr>
                                        <p:cTn id="66" dur="500" fill="hold"/>
                                        <p:tgtEl>
                                          <p:spTgt spid="53"/>
                                        </p:tgtEl>
                                        <p:attrNameLst>
                                          <p:attrName>ppt_x</p:attrName>
                                          <p:attrName>ppt_y</p:attrName>
                                        </p:attrNameLst>
                                      </p:cBhvr>
                                      <p:rCtr x="54" y="-84"/>
                                    </p:animMotion>
                                  </p:childTnLst>
                                </p:cTn>
                              </p:par>
                            </p:childTnLst>
                          </p:cTn>
                        </p:par>
                        <p:par>
                          <p:cTn id="67" fill="hold">
                            <p:stCondLst>
                              <p:cond delay="5500"/>
                            </p:stCondLst>
                            <p:childTnLst>
                              <p:par>
                                <p:cTn id="68" presetID="63" presetClass="path" presetSubtype="0" accel="50000" decel="50000" fill="hold" grpId="2" nodeType="afterEffect">
                                  <p:stCondLst>
                                    <p:cond delay="0"/>
                                  </p:stCondLst>
                                  <p:childTnLst>
                                    <p:animMotion origin="layout" path="M 0.21666 -0.11181 L 0.325 -0.05556 " pathEditMode="relative" rAng="0" ptsTypes="AA">
                                      <p:cBhvr>
                                        <p:cTn id="69" dur="500" fill="hold"/>
                                        <p:tgtEl>
                                          <p:spTgt spid="113"/>
                                        </p:tgtEl>
                                        <p:attrNameLst>
                                          <p:attrName>ppt_x</p:attrName>
                                          <p:attrName>ppt_y</p:attrName>
                                        </p:attrNameLst>
                                      </p:cBhvr>
                                      <p:rCtr x="54" y="28"/>
                                    </p:animMotion>
                                  </p:childTnLst>
                                </p:cTn>
                              </p:par>
                            </p:childTnLst>
                          </p:cTn>
                        </p:par>
                        <p:par>
                          <p:cTn id="70" fill="hold">
                            <p:stCondLst>
                              <p:cond delay="6000"/>
                            </p:stCondLst>
                            <p:childTnLst>
                              <p:par>
                                <p:cTn id="71" presetID="63" presetClass="path" presetSubtype="0" accel="50000" decel="50000" fill="hold" grpId="2" nodeType="afterEffect">
                                  <p:stCondLst>
                                    <p:cond delay="0"/>
                                  </p:stCondLst>
                                  <p:childTnLst>
                                    <p:animMotion origin="layout" path="M 0.21666 0.00116 L 0.325 0.05787 " pathEditMode="relative" rAng="0" ptsTypes="AA">
                                      <p:cBhvr>
                                        <p:cTn id="72" dur="500" fill="hold"/>
                                        <p:tgtEl>
                                          <p:spTgt spid="114"/>
                                        </p:tgtEl>
                                        <p:attrNameLst>
                                          <p:attrName>ppt_x</p:attrName>
                                          <p:attrName>ppt_y</p:attrName>
                                        </p:attrNameLst>
                                      </p:cBhvr>
                                      <p:rCtr x="54" y="28"/>
                                    </p:animMotion>
                                  </p:childTnLst>
                                </p:cTn>
                              </p:par>
                            </p:childTnLst>
                          </p:cTn>
                        </p:par>
                        <p:par>
                          <p:cTn id="73" fill="hold">
                            <p:stCondLst>
                              <p:cond delay="6500"/>
                            </p:stCondLst>
                            <p:childTnLst>
                              <p:par>
                                <p:cTn id="74" presetID="63" presetClass="path" presetSubtype="0" accel="50000" decel="50000" fill="hold" grpId="2" nodeType="afterEffect">
                                  <p:stCondLst>
                                    <p:cond delay="0"/>
                                  </p:stCondLst>
                                  <p:childTnLst>
                                    <p:animMotion origin="layout" path="M 0.21667 0.11342 L 0.325 0.16852 " pathEditMode="relative" rAng="0" ptsTypes="AA">
                                      <p:cBhvr>
                                        <p:cTn id="75" dur="500" fill="hold"/>
                                        <p:tgtEl>
                                          <p:spTgt spid="115"/>
                                        </p:tgtEl>
                                        <p:attrNameLst>
                                          <p:attrName>ppt_x</p:attrName>
                                          <p:attrName>ppt_y</p:attrName>
                                        </p:attrNameLst>
                                      </p:cBhvr>
                                      <p:rCtr x="54" y="28"/>
                                    </p:animMotion>
                                  </p:childTnLst>
                                </p:cTn>
                              </p:par>
                            </p:childTnLst>
                          </p:cTn>
                        </p:par>
                        <p:par>
                          <p:cTn id="76" fill="hold">
                            <p:stCondLst>
                              <p:cond delay="7000"/>
                            </p:stCondLst>
                            <p:childTnLst>
                              <p:par>
                                <p:cTn id="77" presetID="1" presetClass="entr" presetSubtype="0" fill="hold" nodeType="afterEffect">
                                  <p:stCondLst>
                                    <p:cond delay="0"/>
                                  </p:stCondLst>
                                  <p:childTnLst>
                                    <p:set>
                                      <p:cBhvr>
                                        <p:cTn id="78" dur="1" fill="hold">
                                          <p:stCondLst>
                                            <p:cond delay="0"/>
                                          </p:stCondLst>
                                        </p:cTn>
                                        <p:tgtEl>
                                          <p:spTgt spid="1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8"/>
                                        </p:tgtEl>
                                        <p:attrNameLst>
                                          <p:attrName>style.visibility</p:attrName>
                                        </p:attrNameLst>
                                      </p:cBhvr>
                                      <p:to>
                                        <p:strVal val="visible"/>
                                      </p:to>
                                    </p:set>
                                  </p:childTnLst>
                                </p:cTn>
                              </p:par>
                            </p:childTnLst>
                          </p:cTn>
                        </p:par>
                        <p:par>
                          <p:cTn id="81" fill="hold">
                            <p:stCondLst>
                              <p:cond delay="7000"/>
                            </p:stCondLst>
                            <p:childTnLst>
                              <p:par>
                                <p:cTn id="82" presetID="1" presetClass="exit" presetSubtype="0" fill="hold" nodeType="afterEffect">
                                  <p:stCondLst>
                                    <p:cond delay="500"/>
                                  </p:stCondLst>
                                  <p:childTnLst>
                                    <p:set>
                                      <p:cBhvr>
                                        <p:cTn id="83" dur="1" fill="hold">
                                          <p:stCondLst>
                                            <p:cond delay="0"/>
                                          </p:stCondLst>
                                        </p:cTn>
                                        <p:tgtEl>
                                          <p:spTgt spid="144"/>
                                        </p:tgtEl>
                                        <p:attrNameLst>
                                          <p:attrName>style.visibility</p:attrName>
                                        </p:attrNameLst>
                                      </p:cBhvr>
                                      <p:to>
                                        <p:strVal val="hidden"/>
                                      </p:to>
                                    </p:set>
                                  </p:childTnLst>
                                </p:cTn>
                              </p:par>
                            </p:childTnLst>
                          </p:cTn>
                        </p:par>
                        <p:par>
                          <p:cTn id="84" fill="hold">
                            <p:stCondLst>
                              <p:cond delay="7500"/>
                            </p:stCondLst>
                            <p:childTnLst>
                              <p:par>
                                <p:cTn id="85" presetID="63" presetClass="path" presetSubtype="0" accel="50000" decel="50000" fill="hold" grpId="3" nodeType="afterEffect">
                                  <p:stCondLst>
                                    <p:cond delay="0"/>
                                  </p:stCondLst>
                                  <p:childTnLst>
                                    <p:animMotion origin="layout" path="M 0.325 -0.16783 L 0.43333 0.00046 " pathEditMode="relative" rAng="0" ptsTypes="AA">
                                      <p:cBhvr>
                                        <p:cTn id="86" dur="500" fill="hold"/>
                                        <p:tgtEl>
                                          <p:spTgt spid="53"/>
                                        </p:tgtEl>
                                        <p:attrNameLst>
                                          <p:attrName>ppt_x</p:attrName>
                                          <p:attrName>ppt_y</p:attrName>
                                        </p:attrNameLst>
                                      </p:cBhvr>
                                      <p:rCtr x="54" y="84"/>
                                    </p:animMotion>
                                  </p:childTnLst>
                                </p:cTn>
                              </p:par>
                            </p:childTnLst>
                          </p:cTn>
                        </p:par>
                        <p:par>
                          <p:cTn id="87" fill="hold">
                            <p:stCondLst>
                              <p:cond delay="8000"/>
                            </p:stCondLst>
                            <p:childTnLst>
                              <p:par>
                                <p:cTn id="88" presetID="63" presetClass="path" presetSubtype="0" accel="50000" decel="50000" fill="hold" grpId="3" nodeType="afterEffect">
                                  <p:stCondLst>
                                    <p:cond delay="0"/>
                                  </p:stCondLst>
                                  <p:childTnLst>
                                    <p:animMotion origin="layout" path="M 0.325 -0.05556 L 0.43333 0.00231 " pathEditMode="relative" rAng="0" ptsTypes="AA">
                                      <p:cBhvr>
                                        <p:cTn id="89" dur="500" fill="hold"/>
                                        <p:tgtEl>
                                          <p:spTgt spid="113"/>
                                        </p:tgtEl>
                                        <p:attrNameLst>
                                          <p:attrName>ppt_x</p:attrName>
                                          <p:attrName>ppt_y</p:attrName>
                                        </p:attrNameLst>
                                      </p:cBhvr>
                                      <p:rCtr x="54" y="29"/>
                                    </p:animMotion>
                                  </p:childTnLst>
                                </p:cTn>
                              </p:par>
                            </p:childTnLst>
                          </p:cTn>
                        </p:par>
                        <p:par>
                          <p:cTn id="90" fill="hold">
                            <p:stCondLst>
                              <p:cond delay="8500"/>
                            </p:stCondLst>
                            <p:childTnLst>
                              <p:par>
                                <p:cTn id="91" presetID="63" presetClass="path" presetSubtype="0" accel="50000" decel="50000" fill="hold" grpId="3" nodeType="afterEffect">
                                  <p:stCondLst>
                                    <p:cond delay="0"/>
                                  </p:stCondLst>
                                  <p:childTnLst>
                                    <p:animMotion origin="layout" path="M 0.325 0.05787 L 0.43333 -3.33333E-6 " pathEditMode="relative" rAng="0" ptsTypes="AA">
                                      <p:cBhvr>
                                        <p:cTn id="92" dur="500" fill="hold"/>
                                        <p:tgtEl>
                                          <p:spTgt spid="114"/>
                                        </p:tgtEl>
                                        <p:attrNameLst>
                                          <p:attrName>ppt_x</p:attrName>
                                          <p:attrName>ppt_y</p:attrName>
                                        </p:attrNameLst>
                                      </p:cBhvr>
                                      <p:rCtr x="54" y="-29"/>
                                    </p:animMotion>
                                  </p:childTnLst>
                                </p:cTn>
                              </p:par>
                            </p:childTnLst>
                          </p:cTn>
                        </p:par>
                        <p:par>
                          <p:cTn id="93" fill="hold">
                            <p:stCondLst>
                              <p:cond delay="9000"/>
                            </p:stCondLst>
                            <p:childTnLst>
                              <p:par>
                                <p:cTn id="94" presetID="63" presetClass="path" presetSubtype="0" accel="50000" decel="50000" fill="hold" grpId="3" nodeType="afterEffect">
                                  <p:stCondLst>
                                    <p:cond delay="0"/>
                                  </p:stCondLst>
                                  <p:childTnLst>
                                    <p:animMotion origin="layout" path="M 0.325 0.16852 L 0.43334 -0.00046 " pathEditMode="relative" rAng="0" ptsTypes="AA">
                                      <p:cBhvr>
                                        <p:cTn id="95" dur="500" fill="hold"/>
                                        <p:tgtEl>
                                          <p:spTgt spid="115"/>
                                        </p:tgtEl>
                                        <p:attrNameLst>
                                          <p:attrName>ppt_x</p:attrName>
                                          <p:attrName>ppt_y</p:attrName>
                                        </p:attrNameLst>
                                      </p:cBhvr>
                                      <p:rCtr x="54" y="-84"/>
                                    </p:animMotion>
                                  </p:childTnLst>
                                </p:cTn>
                              </p:par>
                            </p:childTnLst>
                          </p:cTn>
                        </p:par>
                        <p:par>
                          <p:cTn id="96" fill="hold">
                            <p:stCondLst>
                              <p:cond delay="9500"/>
                            </p:stCondLst>
                            <p:childTnLst>
                              <p:par>
                                <p:cTn id="97" presetID="1" presetClass="entr" presetSubtype="0" fill="hold" nodeType="afterEffect">
                                  <p:stCondLst>
                                    <p:cond delay="0"/>
                                  </p:stCondLst>
                                  <p:childTnLst>
                                    <p:set>
                                      <p:cBhvr>
                                        <p:cTn id="98" dur="1" fill="hold">
                                          <p:stCondLst>
                                            <p:cond delay="0"/>
                                          </p:stCondLst>
                                        </p:cTn>
                                        <p:tgtEl>
                                          <p:spTgt spid="14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3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4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22" grpId="0"/>
      <p:bldP spid="34" grpId="0"/>
      <p:bldP spid="46" grpId="0"/>
      <p:bldP spid="47" grpId="0" animBg="1"/>
      <p:bldP spid="53" grpId="0" animBg="1"/>
      <p:bldP spid="53" grpId="1" animBg="1"/>
      <p:bldP spid="53" grpId="2" animBg="1"/>
      <p:bldP spid="53" grpId="3" animBg="1"/>
      <p:bldP spid="113" grpId="0" animBg="1"/>
      <p:bldP spid="113" grpId="1" animBg="1"/>
      <p:bldP spid="113" grpId="2" animBg="1"/>
      <p:bldP spid="113" grpId="3" animBg="1"/>
      <p:bldP spid="114" grpId="0" animBg="1"/>
      <p:bldP spid="114" grpId="1" animBg="1"/>
      <p:bldP spid="114" grpId="2" animBg="1"/>
      <p:bldP spid="114" grpId="3" animBg="1"/>
      <p:bldP spid="115" grpId="0" animBg="1"/>
      <p:bldP spid="115" grpId="1" animBg="1"/>
      <p:bldP spid="115" grpId="2" animBg="1"/>
      <p:bldP spid="115" grpId="3" animBg="1"/>
      <p:bldP spid="135" grpId="0" animBg="1"/>
      <p:bldP spid="136" grpId="0" animBg="1"/>
      <p:bldP spid="137" grpId="0" animBg="1"/>
      <p:bldP spid="138" grpId="0" animBg="1"/>
      <p:bldP spid="13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rot="16200000" flipH="1">
            <a:off x="2406650" y="4579949"/>
            <a:ext cx="1588" cy="989348"/>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3396624" y="4579323"/>
            <a:ext cx="1588"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3812063" y="4004162"/>
            <a:ext cx="1150322"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802663" y="4004162"/>
            <a:ext cx="1150322" cy="990600"/>
          </a:xfrm>
          <a:prstGeom prst="line">
            <a:avLst/>
          </a:prstGeom>
          <a:ln w="762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a:xfrm>
            <a:off x="1447800" y="2851892"/>
            <a:ext cx="4933613" cy="441960"/>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sz="3600" dirty="0"/>
              <a:t>Shuffling: Round-Robin vs. Niceness-Aware</a:t>
            </a:r>
          </a:p>
        </p:txBody>
      </p:sp>
      <p:sp>
        <p:nvSpPr>
          <p:cNvPr id="3" name="Content Placeholder 2"/>
          <p:cNvSpPr>
            <a:spLocks noGrp="1"/>
          </p:cNvSpPr>
          <p:nvPr>
            <p:ph idx="1"/>
          </p:nvPr>
        </p:nvSpPr>
        <p:spPr>
          <a:xfrm>
            <a:off x="457200" y="1143000"/>
            <a:ext cx="8229600" cy="1295400"/>
          </a:xfrm>
        </p:spPr>
        <p:txBody>
          <a:bodyPr>
            <a:noAutofit/>
          </a:bodyPr>
          <a:lstStyle/>
          <a:p>
            <a:pPr marL="514220" indent="-457082">
              <a:buFont typeface="+mj-lt"/>
              <a:buAutoNum type="arabicPeriod"/>
            </a:pPr>
            <a:r>
              <a:rPr lang="en-US" sz="3000" b="1" i="1" dirty="0"/>
              <a:t>Round-Robin </a:t>
            </a:r>
            <a:r>
              <a:rPr lang="en-US" sz="3000" i="1" dirty="0"/>
              <a:t>shuffling</a:t>
            </a:r>
          </a:p>
          <a:p>
            <a:pPr marL="514220" indent="-457082">
              <a:buFont typeface="+mj-lt"/>
              <a:buAutoNum type="arabicPeriod"/>
            </a:pPr>
            <a:r>
              <a:rPr lang="en-US" sz="3000" b="1" i="1" dirty="0"/>
              <a:t>Niceness-Aware </a:t>
            </a:r>
            <a:r>
              <a:rPr lang="en-US" sz="3000" i="1" dirty="0"/>
              <a:t>shuffling</a:t>
            </a:r>
            <a:endParaRPr lang="en-US" sz="30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84</a:t>
            </a:fld>
            <a:endParaRPr lang="en-US" dirty="0">
              <a:solidFill>
                <a:prstClr val="black">
                  <a:tint val="75000"/>
                </a:prstClr>
              </a:solidFill>
              <a:latin typeface="Calibri"/>
            </a:endParaRPr>
          </a:p>
        </p:txBody>
      </p:sp>
      <p:sp>
        <p:nvSpPr>
          <p:cNvPr id="22" name="TextBox 21"/>
          <p:cNvSpPr txBox="1"/>
          <p:nvPr/>
        </p:nvSpPr>
        <p:spPr>
          <a:xfrm>
            <a:off x="1524000" y="2438400"/>
            <a:ext cx="2057400" cy="461665"/>
          </a:xfrm>
          <a:prstGeom prst="rect">
            <a:avLst/>
          </a:prstGeom>
          <a:noFill/>
        </p:spPr>
        <p:txBody>
          <a:bodyPr wrap="square" lIns="0" tIns="45709" rIns="0" bIns="45709" rtlCol="0">
            <a:spAutoFit/>
          </a:bodyPr>
          <a:lstStyle/>
          <a:p>
            <a:pPr defTabSz="914165"/>
            <a:r>
              <a:rPr lang="en-US" sz="2400" b="1" i="1" dirty="0">
                <a:solidFill>
                  <a:srgbClr val="1F497D"/>
                </a:solidFill>
                <a:latin typeface="Calibri"/>
              </a:rPr>
              <a:t>Most prioritized</a:t>
            </a:r>
          </a:p>
        </p:txBody>
      </p:sp>
      <p:cxnSp>
        <p:nvCxnSpPr>
          <p:cNvPr id="33" name="Straight Arrow Connector 32"/>
          <p:cNvCxnSpPr/>
          <p:nvPr/>
        </p:nvCxnSpPr>
        <p:spPr>
          <a:xfrm>
            <a:off x="1429210" y="5638800"/>
            <a:ext cx="987919" cy="1588"/>
          </a:xfrm>
          <a:prstGeom prst="straightConnector1">
            <a:avLst/>
          </a:prstGeom>
          <a:ln w="34925">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5792788"/>
            <a:ext cx="2209800"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spAutoFit/>
          </a:bodyPr>
          <a:lstStyle/>
          <a:p>
            <a:pPr algn="ctr" defTabSz="914165"/>
            <a:r>
              <a:rPr lang="en-US" sz="2400" b="1" i="1" dirty="0" err="1">
                <a:solidFill>
                  <a:srgbClr val="FF0000"/>
                </a:solidFill>
                <a:latin typeface="Calibri"/>
              </a:rPr>
              <a:t>ShuffleInterval</a:t>
            </a:r>
            <a:endParaRPr lang="en-US" sz="2000" dirty="0">
              <a:solidFill>
                <a:prstClr val="black"/>
              </a:solidFill>
              <a:latin typeface="Calibri"/>
            </a:endParaRPr>
          </a:p>
        </p:txBody>
      </p:sp>
      <p:cxnSp>
        <p:nvCxnSpPr>
          <p:cNvPr id="9" name="Straight Arrow Connector 8"/>
          <p:cNvCxnSpPr/>
          <p:nvPr/>
        </p:nvCxnSpPr>
        <p:spPr>
          <a:xfrm rot="5400000" flipH="1" flipV="1">
            <a:off x="464573" y="4393642"/>
            <a:ext cx="1929283"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30002" y="5356690"/>
            <a:ext cx="5504199" cy="1588"/>
          </a:xfrm>
          <a:prstGeom prst="straightConnector1">
            <a:avLst/>
          </a:prstGeom>
          <a:ln w="34925">
            <a:solidFill>
              <a:schemeClr val="bg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429001"/>
            <a:ext cx="1143000" cy="461665"/>
          </a:xfrm>
          <a:prstGeom prst="rect">
            <a:avLst/>
          </a:prstGeom>
          <a:noFill/>
        </p:spPr>
        <p:txBody>
          <a:bodyPr wrap="square" lIns="91416" tIns="45709" rIns="91416" bIns="45709" rtlCol="0">
            <a:spAutoFit/>
          </a:bodyPr>
          <a:lstStyle/>
          <a:p>
            <a:pPr algn="ctr" defTabSz="914165"/>
            <a:r>
              <a:rPr lang="en-US" sz="2400" b="1" dirty="0">
                <a:solidFill>
                  <a:prstClr val="black"/>
                </a:solidFill>
                <a:latin typeface="Calibri"/>
              </a:rPr>
              <a:t>Priority</a:t>
            </a:r>
          </a:p>
        </p:txBody>
      </p:sp>
      <p:sp>
        <p:nvSpPr>
          <p:cNvPr id="12" name="TextBox 11"/>
          <p:cNvSpPr txBox="1"/>
          <p:nvPr/>
        </p:nvSpPr>
        <p:spPr>
          <a:xfrm>
            <a:off x="6934200" y="5105400"/>
            <a:ext cx="838200" cy="461665"/>
          </a:xfrm>
          <a:prstGeom prst="rect">
            <a:avLst/>
          </a:prstGeom>
          <a:noFill/>
        </p:spPr>
        <p:txBody>
          <a:bodyPr wrap="square" lIns="91416" tIns="45709" rIns="91416" bIns="45709" rtlCol="0">
            <a:spAutoFit/>
          </a:bodyPr>
          <a:lstStyle/>
          <a:p>
            <a:pPr defTabSz="914165"/>
            <a:r>
              <a:rPr lang="en-US" sz="2400" b="1" dirty="0">
                <a:solidFill>
                  <a:prstClr val="black"/>
                </a:solidFill>
                <a:latin typeface="Calibri"/>
              </a:rPr>
              <a:t>Time</a:t>
            </a:r>
          </a:p>
        </p:txBody>
      </p:sp>
      <p:sp>
        <p:nvSpPr>
          <p:cNvPr id="13" name="TextBox 12"/>
          <p:cNvSpPr txBox="1"/>
          <p:nvPr/>
        </p:nvSpPr>
        <p:spPr>
          <a:xfrm>
            <a:off x="6705600" y="3974068"/>
            <a:ext cx="1664951" cy="369332"/>
          </a:xfrm>
          <a:prstGeom prst="rect">
            <a:avLst/>
          </a:prstGeom>
          <a:noFill/>
        </p:spPr>
        <p:txBody>
          <a:bodyPr wrap="square" lIns="0" tIns="0" rIns="0" bIns="0" rtlCol="0">
            <a:spAutoFit/>
          </a:bodyPr>
          <a:lstStyle/>
          <a:p>
            <a:pPr defTabSz="914165"/>
            <a:r>
              <a:rPr lang="en-US" sz="2400" b="1" i="1" dirty="0">
                <a:solidFill>
                  <a:srgbClr val="9BBB59">
                    <a:lumMod val="75000"/>
                  </a:srgbClr>
                </a:solidFill>
                <a:latin typeface="Calibri"/>
              </a:rPr>
              <a:t>Nice thread</a:t>
            </a:r>
          </a:p>
        </p:txBody>
      </p:sp>
      <p:sp>
        <p:nvSpPr>
          <p:cNvPr id="15" name="Rectangle 14"/>
          <p:cNvSpPr/>
          <p:nvPr/>
        </p:nvSpPr>
        <p:spPr>
          <a:xfrm>
            <a:off x="6717841" y="3810000"/>
            <a:ext cx="444958" cy="1945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cxnSp>
        <p:nvCxnSpPr>
          <p:cNvPr id="17" name="Straight Connector 16"/>
          <p:cNvCxnSpPr/>
          <p:nvPr/>
        </p:nvCxnSpPr>
        <p:spPr>
          <a:xfrm rot="5400000">
            <a:off x="32961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2867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773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267907"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17845" y="4495800"/>
            <a:ext cx="444959" cy="194584"/>
          </a:xfrm>
          <a:prstGeom prst="rect">
            <a:avLst/>
          </a:prstGeom>
          <a:solidFill>
            <a:srgbClr val="FF0000">
              <a:alpha val="75000"/>
            </a:srgbClr>
          </a:solidFill>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endParaRPr lang="en-US" sz="1600" dirty="0">
              <a:solidFill>
                <a:prstClr val="white"/>
              </a:solidFill>
              <a:latin typeface="Calibri"/>
            </a:endParaRPr>
          </a:p>
        </p:txBody>
      </p:sp>
      <p:sp>
        <p:nvSpPr>
          <p:cNvPr id="37" name="TextBox 36"/>
          <p:cNvSpPr txBox="1"/>
          <p:nvPr/>
        </p:nvSpPr>
        <p:spPr>
          <a:xfrm>
            <a:off x="6705600" y="4659868"/>
            <a:ext cx="2274552" cy="369332"/>
          </a:xfrm>
          <a:prstGeom prst="rect">
            <a:avLst/>
          </a:prstGeom>
          <a:noFill/>
        </p:spPr>
        <p:txBody>
          <a:bodyPr wrap="square" lIns="0" tIns="0" rIns="0" bIns="0" rtlCol="0">
            <a:spAutoFit/>
          </a:bodyPr>
          <a:lstStyle/>
          <a:p>
            <a:pPr defTabSz="914165"/>
            <a:r>
              <a:rPr lang="en-US" sz="2400" b="1" i="1" dirty="0">
                <a:solidFill>
                  <a:srgbClr val="FF0000"/>
                </a:solidFill>
                <a:latin typeface="Calibri"/>
              </a:rPr>
              <a:t>Least nice thread</a:t>
            </a:r>
          </a:p>
        </p:txBody>
      </p:sp>
      <p:sp>
        <p:nvSpPr>
          <p:cNvPr id="53" name="Rectangle 52"/>
          <p:cNvSpPr/>
          <p:nvPr/>
        </p:nvSpPr>
        <p:spPr>
          <a:xfrm>
            <a:off x="1631955" y="4950797"/>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13" name="Rectangle 112"/>
          <p:cNvSpPr/>
          <p:nvPr/>
        </p:nvSpPr>
        <p:spPr>
          <a:xfrm>
            <a:off x="1631955" y="4562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14" name="Rectangle 113"/>
          <p:cNvSpPr/>
          <p:nvPr/>
        </p:nvSpPr>
        <p:spPr>
          <a:xfrm>
            <a:off x="1631955" y="4181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15" name="Rectangle 114"/>
          <p:cNvSpPr/>
          <p:nvPr/>
        </p:nvSpPr>
        <p:spPr>
          <a:xfrm>
            <a:off x="1631955" y="3800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128" name="Straight Connector 127"/>
          <p:cNvCxnSpPr/>
          <p:nvPr/>
        </p:nvCxnSpPr>
        <p:spPr>
          <a:xfrm rot="5400000">
            <a:off x="2302034" y="5371306"/>
            <a:ext cx="228600" cy="1588"/>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16319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136" name="Rectangle 135"/>
          <p:cNvSpPr/>
          <p:nvPr/>
        </p:nvSpPr>
        <p:spPr>
          <a:xfrm>
            <a:off x="2622555" y="2971800"/>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137" name="Rectangle 136"/>
          <p:cNvSpPr/>
          <p:nvPr/>
        </p:nvSpPr>
        <p:spPr>
          <a:xfrm>
            <a:off x="36131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38" name="Rectangle 137"/>
          <p:cNvSpPr/>
          <p:nvPr/>
        </p:nvSpPr>
        <p:spPr>
          <a:xfrm>
            <a:off x="4603755" y="2971800"/>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139" name="Rectangle 138"/>
          <p:cNvSpPr/>
          <p:nvPr/>
        </p:nvSpPr>
        <p:spPr>
          <a:xfrm>
            <a:off x="5594355" y="2971800"/>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cxnSp>
        <p:nvCxnSpPr>
          <p:cNvPr id="42" name="Shape 41"/>
          <p:cNvCxnSpPr>
            <a:stCxn id="146" idx="3"/>
            <a:endCxn id="106" idx="2"/>
          </p:cNvCxnSpPr>
          <p:nvPr/>
        </p:nvCxnSpPr>
        <p:spPr>
          <a:xfrm flipV="1">
            <a:off x="6381413" y="2690574"/>
            <a:ext cx="939512" cy="382298"/>
          </a:xfrm>
          <a:prstGeom prst="curvedConnector2">
            <a:avLst/>
          </a:prstGeom>
          <a:ln w="15875"/>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621303" y="3800475"/>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49" name="Rectangle 48"/>
          <p:cNvSpPr/>
          <p:nvPr/>
        </p:nvSpPr>
        <p:spPr>
          <a:xfrm>
            <a:off x="2621303" y="4950797"/>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50" name="Rectangle 49"/>
          <p:cNvSpPr/>
          <p:nvPr/>
        </p:nvSpPr>
        <p:spPr>
          <a:xfrm>
            <a:off x="2621303" y="4183916"/>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51" name="Rectangle 50"/>
          <p:cNvSpPr/>
          <p:nvPr/>
        </p:nvSpPr>
        <p:spPr>
          <a:xfrm>
            <a:off x="26213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52" name="Rectangle 51"/>
          <p:cNvSpPr/>
          <p:nvPr/>
        </p:nvSpPr>
        <p:spPr>
          <a:xfrm>
            <a:off x="3611903" y="3800475"/>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54" name="Rectangle 53"/>
          <p:cNvSpPr/>
          <p:nvPr/>
        </p:nvSpPr>
        <p:spPr>
          <a:xfrm>
            <a:off x="3611903" y="4950797"/>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55" name="Rectangle 54"/>
          <p:cNvSpPr/>
          <p:nvPr/>
        </p:nvSpPr>
        <p:spPr>
          <a:xfrm>
            <a:off x="3611903" y="4183916"/>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56" name="Rectangle 55"/>
          <p:cNvSpPr/>
          <p:nvPr/>
        </p:nvSpPr>
        <p:spPr>
          <a:xfrm>
            <a:off x="36119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57" name="Rectangle 56"/>
          <p:cNvSpPr/>
          <p:nvPr/>
        </p:nvSpPr>
        <p:spPr>
          <a:xfrm>
            <a:off x="4602503" y="3800475"/>
            <a:ext cx="560051" cy="221278"/>
          </a:xfrm>
          <a:prstGeom prst="rect">
            <a:avLst/>
          </a:prstGeom>
          <a:solidFill>
            <a:srgbClr val="FF0000">
              <a:alpha val="75000"/>
            </a:srgbClr>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58" name="Rectangle 57"/>
          <p:cNvSpPr/>
          <p:nvPr/>
        </p:nvSpPr>
        <p:spPr>
          <a:xfrm>
            <a:off x="4602503" y="4950797"/>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59" name="Rectangle 58"/>
          <p:cNvSpPr/>
          <p:nvPr/>
        </p:nvSpPr>
        <p:spPr>
          <a:xfrm>
            <a:off x="4602503" y="4183916"/>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60" name="Rectangle 59"/>
          <p:cNvSpPr/>
          <p:nvPr/>
        </p:nvSpPr>
        <p:spPr>
          <a:xfrm>
            <a:off x="4602503" y="4567357"/>
            <a:ext cx="560051" cy="22127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61" name="Rectangle 60"/>
          <p:cNvSpPr/>
          <p:nvPr/>
        </p:nvSpPr>
        <p:spPr>
          <a:xfrm>
            <a:off x="5593103" y="3800475"/>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D</a:t>
            </a:r>
          </a:p>
        </p:txBody>
      </p:sp>
      <p:sp>
        <p:nvSpPr>
          <p:cNvPr id="62" name="Rectangle 61"/>
          <p:cNvSpPr/>
          <p:nvPr/>
        </p:nvSpPr>
        <p:spPr>
          <a:xfrm>
            <a:off x="5593103" y="4950797"/>
            <a:ext cx="560051" cy="221278"/>
          </a:xfrm>
          <a:prstGeom prst="rect">
            <a:avLst/>
          </a:prstGeom>
          <a:solidFill>
            <a:srgbClr val="FF0000">
              <a:alpha val="75000"/>
            </a:srgbClr>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A</a:t>
            </a:r>
          </a:p>
        </p:txBody>
      </p:sp>
      <p:sp>
        <p:nvSpPr>
          <p:cNvPr id="63" name="Rectangle 62"/>
          <p:cNvSpPr/>
          <p:nvPr/>
        </p:nvSpPr>
        <p:spPr>
          <a:xfrm>
            <a:off x="5593103" y="418879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C</a:t>
            </a:r>
          </a:p>
        </p:txBody>
      </p:sp>
      <p:sp>
        <p:nvSpPr>
          <p:cNvPr id="64" name="Rectangle 63"/>
          <p:cNvSpPr/>
          <p:nvPr/>
        </p:nvSpPr>
        <p:spPr>
          <a:xfrm>
            <a:off x="5593103" y="4567357"/>
            <a:ext cx="560051" cy="221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16" tIns="45709" rIns="91416" bIns="45709" rtlCol="0" anchor="ctr"/>
          <a:lstStyle/>
          <a:p>
            <a:pPr algn="ctr" defTabSz="914165"/>
            <a:r>
              <a:rPr lang="en-US" sz="2000" dirty="0">
                <a:solidFill>
                  <a:prstClr val="white"/>
                </a:solidFill>
                <a:latin typeface="Calibri"/>
              </a:rPr>
              <a:t>B</a:t>
            </a:r>
          </a:p>
        </p:txBody>
      </p:sp>
      <p:sp>
        <p:nvSpPr>
          <p:cNvPr id="106" name="TextBox 105"/>
          <p:cNvSpPr txBox="1"/>
          <p:nvPr/>
        </p:nvSpPr>
        <p:spPr>
          <a:xfrm>
            <a:off x="5878849" y="1828800"/>
            <a:ext cx="2884151" cy="861774"/>
          </a:xfrm>
          <a:prstGeom prst="rect">
            <a:avLst/>
          </a:prstGeom>
          <a:noFill/>
        </p:spPr>
        <p:txBody>
          <a:bodyPr wrap="square" lIns="0" tIns="0" rIns="0" bIns="0" rtlCol="0">
            <a:spAutoFit/>
          </a:bodyPr>
          <a:lstStyle/>
          <a:p>
            <a:pPr algn="ctr" defTabSz="914165"/>
            <a:r>
              <a:rPr lang="en-US" sz="2800" b="1" i="1" dirty="0">
                <a:solidFill>
                  <a:srgbClr val="1F497D"/>
                </a:solidFill>
                <a:latin typeface="Calibri"/>
              </a:rPr>
              <a:t>GOOD: </a:t>
            </a:r>
            <a:r>
              <a:rPr lang="en-US" sz="2800" i="1" dirty="0">
                <a:solidFill>
                  <a:srgbClr val="1F497D"/>
                </a:solidFill>
                <a:latin typeface="Calibri"/>
              </a:rPr>
              <a:t>Each thread prioritized once</a:t>
            </a:r>
          </a:p>
        </p:txBody>
      </p:sp>
      <p:sp>
        <p:nvSpPr>
          <p:cNvPr id="65" name="Rectangle 64"/>
          <p:cNvSpPr/>
          <p:nvPr/>
        </p:nvSpPr>
        <p:spPr>
          <a:xfrm>
            <a:off x="457204" y="1704536"/>
            <a:ext cx="4706601"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cxnSp>
        <p:nvCxnSpPr>
          <p:cNvPr id="74" name="Curved Connector 105"/>
          <p:cNvCxnSpPr>
            <a:stCxn id="54" idx="2"/>
            <a:endCxn id="76" idx="0"/>
          </p:cNvCxnSpPr>
          <p:nvPr/>
        </p:nvCxnSpPr>
        <p:spPr>
          <a:xfrm rot="16200000" flipH="1">
            <a:off x="4396239" y="4667765"/>
            <a:ext cx="443151" cy="1451770"/>
          </a:xfrm>
          <a:prstGeom prst="curvedConnector3">
            <a:avLst>
              <a:gd name="adj1" fmla="val 50000"/>
            </a:avLst>
          </a:prstGeom>
          <a:ln w="1587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143588" y="5615226"/>
            <a:ext cx="4400212" cy="861774"/>
          </a:xfrm>
          <a:prstGeom prst="rect">
            <a:avLst/>
          </a:prstGeom>
          <a:noFill/>
        </p:spPr>
        <p:txBody>
          <a:bodyPr wrap="square" lIns="0" tIns="0" rIns="0" bIns="0" rtlCol="0">
            <a:spAutoFit/>
          </a:bodyPr>
          <a:lstStyle/>
          <a:p>
            <a:pPr algn="ctr" defTabSz="914165"/>
            <a:r>
              <a:rPr lang="en-US" sz="2800" b="1" i="1" dirty="0">
                <a:solidFill>
                  <a:srgbClr val="1F497D"/>
                </a:solidFill>
                <a:latin typeface="Calibri"/>
              </a:rPr>
              <a:t>GOOD: </a:t>
            </a:r>
            <a:r>
              <a:rPr lang="en-US" sz="2800" i="1" dirty="0">
                <a:solidFill>
                  <a:srgbClr val="1F497D"/>
                </a:solidFill>
                <a:latin typeface="Calibri"/>
              </a:rPr>
              <a:t>Least nice thread stays </a:t>
            </a:r>
          </a:p>
          <a:p>
            <a:pPr algn="ctr" defTabSz="914165"/>
            <a:r>
              <a:rPr lang="en-US" sz="2800" i="1" dirty="0">
                <a:solidFill>
                  <a:srgbClr val="1F497D"/>
                </a:solidFill>
                <a:latin typeface="Calibri"/>
              </a:rPr>
              <a:t>mostly </a:t>
            </a:r>
            <a:r>
              <a:rPr lang="en-US" sz="2800" i="1" dirty="0" err="1">
                <a:solidFill>
                  <a:srgbClr val="1F497D"/>
                </a:solidFill>
                <a:latin typeface="Calibri"/>
              </a:rPr>
              <a:t>deprioritized</a:t>
            </a:r>
            <a:endParaRPr lang="en-US" sz="2800" i="1" dirty="0">
              <a:solidFill>
                <a:srgbClr val="1F497D"/>
              </a:solidFill>
              <a:latin typeface="Calibri"/>
            </a:endParaRPr>
          </a:p>
        </p:txBody>
      </p:sp>
      <p:cxnSp>
        <p:nvCxnSpPr>
          <p:cNvPr id="77" name="Curved Connector 105"/>
          <p:cNvCxnSpPr>
            <a:stCxn id="49" idx="2"/>
            <a:endCxn id="76" idx="0"/>
          </p:cNvCxnSpPr>
          <p:nvPr/>
        </p:nvCxnSpPr>
        <p:spPr>
          <a:xfrm rot="16200000" flipH="1">
            <a:off x="3900939" y="4172465"/>
            <a:ext cx="443151" cy="2442370"/>
          </a:xfrm>
          <a:prstGeom prst="curvedConnector3">
            <a:avLst>
              <a:gd name="adj1" fmla="val 50000"/>
            </a:avLst>
          </a:prstGeom>
          <a:ln w="158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79" name="Curved Connector 105"/>
          <p:cNvCxnSpPr>
            <a:stCxn id="53" idx="2"/>
            <a:endCxn id="76" idx="0"/>
          </p:cNvCxnSpPr>
          <p:nvPr/>
        </p:nvCxnSpPr>
        <p:spPr>
          <a:xfrm rot="16200000" flipH="1">
            <a:off x="3406265" y="3677791"/>
            <a:ext cx="443151" cy="3431718"/>
          </a:xfrm>
          <a:prstGeom prst="curvedConnector3">
            <a:avLst>
              <a:gd name="adj1" fmla="val 50000"/>
            </a:avLst>
          </a:prstGeom>
          <a:ln w="158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0" name="Curved Connector 105"/>
          <p:cNvCxnSpPr>
            <a:stCxn id="62" idx="2"/>
            <a:endCxn id="76" idx="0"/>
          </p:cNvCxnSpPr>
          <p:nvPr/>
        </p:nvCxnSpPr>
        <p:spPr>
          <a:xfrm rot="5400000">
            <a:off x="5386839" y="5128935"/>
            <a:ext cx="443151" cy="529430"/>
          </a:xfrm>
          <a:prstGeom prst="curvedConnector3">
            <a:avLst>
              <a:gd name="adj1" fmla="val 50000"/>
            </a:avLst>
          </a:prstGeom>
          <a:ln w="15875">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101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title"/>
          </p:nvPr>
        </p:nvSpPr>
        <p:spPr/>
        <p:txBody>
          <a:bodyPr/>
          <a:lstStyle/>
          <a:p>
            <a:r>
              <a:rPr lang="en-US" dirty="0" smtClean="0"/>
              <a:t>TCM Outline</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85</a:t>
            </a:fld>
            <a:endParaRPr lang="en-US" dirty="0">
              <a:solidFill>
                <a:prstClr val="black">
                  <a:tint val="75000"/>
                </a:prstClr>
              </a:solidFill>
              <a:latin typeface="Calibri"/>
            </a:endParaRPr>
          </a:p>
        </p:txBody>
      </p:sp>
      <p:sp>
        <p:nvSpPr>
          <p:cNvPr id="5" name="Rounded Rectangle 4"/>
          <p:cNvSpPr/>
          <p:nvPr/>
        </p:nvSpPr>
        <p:spPr>
          <a:xfrm>
            <a:off x="7086600" y="4343400"/>
            <a:ext cx="1600200" cy="1828800"/>
          </a:xfrm>
          <a:prstGeom prst="round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prstClr val="white">
                  <a:lumMod val="85000"/>
                </a:prstClr>
              </a:solidFill>
              <a:latin typeface="Calibri"/>
            </a:endParaRPr>
          </a:p>
        </p:txBody>
      </p:sp>
      <p:sp>
        <p:nvSpPr>
          <p:cNvPr id="6" name="Rectangle 5"/>
          <p:cNvSpPr/>
          <p:nvPr/>
        </p:nvSpPr>
        <p:spPr>
          <a:xfrm>
            <a:off x="457200" y="2995577"/>
            <a:ext cx="2438400" cy="1728823"/>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7" name="Rounded Rectangle 6"/>
          <p:cNvSpPr/>
          <p:nvPr/>
        </p:nvSpPr>
        <p:spPr>
          <a:xfrm>
            <a:off x="1295400" y="4157666"/>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endParaRPr lang="en-US" sz="1200" dirty="0">
              <a:solidFill>
                <a:prstClr val="white"/>
              </a:solidFill>
              <a:latin typeface="Calibri"/>
            </a:endParaRPr>
          </a:p>
        </p:txBody>
      </p:sp>
      <p:sp>
        <p:nvSpPr>
          <p:cNvPr id="8" name="Rounded Rectangle 7"/>
          <p:cNvSpPr/>
          <p:nvPr/>
        </p:nvSpPr>
        <p:spPr>
          <a:xfrm>
            <a:off x="1905000" y="4038600"/>
            <a:ext cx="838200" cy="533400"/>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9" name="Rounded Rectangle 8"/>
          <p:cNvSpPr/>
          <p:nvPr/>
        </p:nvSpPr>
        <p:spPr>
          <a:xfrm>
            <a:off x="879462" y="3234734"/>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endParaRPr lang="en-US" sz="1200" dirty="0">
              <a:solidFill>
                <a:prstClr val="white"/>
              </a:solidFill>
              <a:latin typeface="Calibri"/>
            </a:endParaRPr>
          </a:p>
        </p:txBody>
      </p:sp>
      <p:sp>
        <p:nvSpPr>
          <p:cNvPr id="10" name="Rounded Rectangle 9"/>
          <p:cNvSpPr/>
          <p:nvPr/>
        </p:nvSpPr>
        <p:spPr>
          <a:xfrm>
            <a:off x="609601" y="3455967"/>
            <a:ext cx="838200" cy="533400"/>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11" name="Rounded Rectangle 10"/>
          <p:cNvSpPr/>
          <p:nvPr/>
        </p:nvSpPr>
        <p:spPr>
          <a:xfrm>
            <a:off x="1752601" y="3124200"/>
            <a:ext cx="838200" cy="533400"/>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12" name="Rounded Rectangle 11"/>
          <p:cNvSpPr/>
          <p:nvPr/>
        </p:nvSpPr>
        <p:spPr>
          <a:xfrm>
            <a:off x="1905000" y="3810005"/>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endParaRPr lang="en-US" sz="1200" dirty="0">
              <a:solidFill>
                <a:prstClr val="white"/>
              </a:solidFill>
              <a:latin typeface="Calibri"/>
            </a:endParaRPr>
          </a:p>
        </p:txBody>
      </p:sp>
      <p:sp>
        <p:nvSpPr>
          <p:cNvPr id="13" name="Rounded Rectangle 12"/>
          <p:cNvSpPr/>
          <p:nvPr/>
        </p:nvSpPr>
        <p:spPr>
          <a:xfrm>
            <a:off x="698471" y="4352927"/>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endParaRPr lang="en-US" sz="1200" dirty="0">
              <a:solidFill>
                <a:prstClr val="white"/>
              </a:solidFill>
              <a:latin typeface="Calibri"/>
            </a:endParaRPr>
          </a:p>
        </p:txBody>
      </p:sp>
      <p:grpSp>
        <p:nvGrpSpPr>
          <p:cNvPr id="2" name="Group 13"/>
          <p:cNvGrpSpPr/>
          <p:nvPr/>
        </p:nvGrpSpPr>
        <p:grpSpPr>
          <a:xfrm>
            <a:off x="4398110" y="4700622"/>
            <a:ext cx="1828800" cy="1166778"/>
            <a:chOff x="3581400" y="4167223"/>
            <a:chExt cx="1828800" cy="1166778"/>
          </a:xfrm>
        </p:grpSpPr>
        <p:sp>
          <p:nvSpPr>
            <p:cNvPr id="15" name="Rectangle 14"/>
            <p:cNvSpPr/>
            <p:nvPr/>
          </p:nvSpPr>
          <p:spPr>
            <a:xfrm>
              <a:off x="3581400" y="4167223"/>
              <a:ext cx="1828800" cy="1166778"/>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dirty="0">
                <a:solidFill>
                  <a:prstClr val="white"/>
                </a:solidFill>
                <a:latin typeface="Calibri"/>
              </a:endParaRPr>
            </a:p>
          </p:txBody>
        </p:sp>
        <p:sp>
          <p:nvSpPr>
            <p:cNvPr id="16" name="Rounded Rectangle 15"/>
            <p:cNvSpPr/>
            <p:nvPr/>
          </p:nvSpPr>
          <p:spPr>
            <a:xfrm>
              <a:off x="3697956" y="4267200"/>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165"/>
              <a:endParaRPr lang="en-US" sz="1600" dirty="0">
                <a:solidFill>
                  <a:prstClr val="white"/>
                </a:solidFill>
                <a:latin typeface="Calibri"/>
              </a:endParaRPr>
            </a:p>
          </p:txBody>
        </p:sp>
        <p:sp>
          <p:nvSpPr>
            <p:cNvPr id="17" name="Rounded Rectangle 16"/>
            <p:cNvSpPr/>
            <p:nvPr/>
          </p:nvSpPr>
          <p:spPr>
            <a:xfrm>
              <a:off x="4572000" y="4398851"/>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165"/>
              <a:endParaRPr lang="en-US" sz="1600" dirty="0">
                <a:solidFill>
                  <a:prstClr val="white"/>
                </a:solidFill>
                <a:latin typeface="Calibri"/>
              </a:endParaRPr>
            </a:p>
          </p:txBody>
        </p:sp>
        <p:sp>
          <p:nvSpPr>
            <p:cNvPr id="18" name="Rounded Rectangle 17"/>
            <p:cNvSpPr/>
            <p:nvPr/>
          </p:nvSpPr>
          <p:spPr>
            <a:xfrm>
              <a:off x="3810000" y="4818890"/>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165"/>
              <a:endParaRPr lang="en-US" sz="1600" dirty="0">
                <a:solidFill>
                  <a:prstClr val="white"/>
                </a:solidFill>
                <a:latin typeface="Calibri"/>
              </a:endParaRPr>
            </a:p>
          </p:txBody>
        </p:sp>
      </p:grpSp>
      <p:sp>
        <p:nvSpPr>
          <p:cNvPr id="19" name="Right Arrow 18"/>
          <p:cNvSpPr/>
          <p:nvPr/>
        </p:nvSpPr>
        <p:spPr>
          <a:xfrm rot="18900000">
            <a:off x="3410510" y="3142690"/>
            <a:ext cx="457200" cy="457200"/>
          </a:xfrm>
          <a:prstGeom prst="rightArrow">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20" name="Right Arrow 19"/>
          <p:cNvSpPr/>
          <p:nvPr/>
        </p:nvSpPr>
        <p:spPr>
          <a:xfrm rot="2700000">
            <a:off x="3410510" y="4096310"/>
            <a:ext cx="457200" cy="457200"/>
          </a:xfrm>
          <a:prstGeom prst="rightArrow">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grpSp>
        <p:nvGrpSpPr>
          <p:cNvPr id="3" name="Group 20"/>
          <p:cNvGrpSpPr/>
          <p:nvPr/>
        </p:nvGrpSpPr>
        <p:grpSpPr>
          <a:xfrm>
            <a:off x="4841705" y="2286001"/>
            <a:ext cx="873297" cy="746106"/>
            <a:chOff x="2271681" y="4560903"/>
            <a:chExt cx="1260486" cy="990600"/>
          </a:xfrm>
          <a:noFill/>
        </p:grpSpPr>
        <p:sp>
          <p:nvSpPr>
            <p:cNvPr id="22" name="Rectangle 21"/>
            <p:cNvSpPr/>
            <p:nvPr/>
          </p:nvSpPr>
          <p:spPr>
            <a:xfrm>
              <a:off x="2271681" y="4560903"/>
              <a:ext cx="1260486" cy="990600"/>
            </a:xfrm>
            <a:prstGeom prst="rect">
              <a:avLst/>
            </a:prstGeom>
            <a:grp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dirty="0">
                <a:solidFill>
                  <a:prstClr val="white"/>
                </a:solidFill>
                <a:latin typeface="Calibri"/>
              </a:endParaRPr>
            </a:p>
          </p:txBody>
        </p:sp>
        <p:sp>
          <p:nvSpPr>
            <p:cNvPr id="23" name="Rounded Rectangle 22"/>
            <p:cNvSpPr/>
            <p:nvPr/>
          </p:nvSpPr>
          <p:spPr>
            <a:xfrm>
              <a:off x="2436776" y="4695858"/>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165"/>
              <a:endParaRPr lang="en-US" sz="1200" dirty="0">
                <a:solidFill>
                  <a:prstClr val="white"/>
                </a:solidFill>
                <a:latin typeface="Calibri"/>
              </a:endParaRPr>
            </a:p>
          </p:txBody>
        </p:sp>
        <p:sp>
          <p:nvSpPr>
            <p:cNvPr id="24" name="Rounded Rectangle 23"/>
            <p:cNvSpPr/>
            <p:nvPr/>
          </p:nvSpPr>
          <p:spPr>
            <a:xfrm>
              <a:off x="2527271" y="5097501"/>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165"/>
              <a:endParaRPr lang="en-US" sz="1200" dirty="0">
                <a:solidFill>
                  <a:prstClr val="white"/>
                </a:solidFill>
                <a:latin typeface="Calibri"/>
              </a:endParaRPr>
            </a:p>
          </p:txBody>
        </p:sp>
        <p:sp>
          <p:nvSpPr>
            <p:cNvPr id="25" name="Rounded Rectangle 24"/>
            <p:cNvSpPr/>
            <p:nvPr/>
          </p:nvSpPr>
          <p:spPr>
            <a:xfrm>
              <a:off x="2947958" y="4878423"/>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165"/>
              <a:endParaRPr lang="en-US" sz="1200" dirty="0">
                <a:solidFill>
                  <a:prstClr val="white"/>
                </a:solidFill>
                <a:latin typeface="Calibri"/>
              </a:endParaRPr>
            </a:p>
          </p:txBody>
        </p:sp>
        <p:sp>
          <p:nvSpPr>
            <p:cNvPr id="26" name="Rounded Rectangle 25"/>
            <p:cNvSpPr/>
            <p:nvPr/>
          </p:nvSpPr>
          <p:spPr>
            <a:xfrm>
              <a:off x="2727305" y="5316579"/>
              <a:ext cx="457200" cy="109539"/>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165"/>
              <a:endParaRPr lang="en-US" sz="1200" dirty="0">
                <a:solidFill>
                  <a:prstClr val="white"/>
                </a:solidFill>
                <a:latin typeface="Calibri"/>
              </a:endParaRPr>
            </a:p>
          </p:txBody>
        </p:sp>
      </p:grpSp>
      <p:sp>
        <p:nvSpPr>
          <p:cNvPr id="27" name="Rectangle 26"/>
          <p:cNvSpPr/>
          <p:nvPr/>
        </p:nvSpPr>
        <p:spPr>
          <a:xfrm>
            <a:off x="2600547" y="2362205"/>
            <a:ext cx="2051160" cy="453007"/>
          </a:xfrm>
          <a:prstGeom prst="rect">
            <a:avLst/>
          </a:prstGeom>
        </p:spPr>
        <p:txBody>
          <a:bodyPr wrap="none" lIns="91416" tIns="45709" rIns="91416" bIns="45709">
            <a:spAutoFit/>
          </a:bodyPr>
          <a:lstStyle/>
          <a:p>
            <a:pPr algn="ctr" defTabSz="914165">
              <a:lnSpc>
                <a:spcPct val="80000"/>
              </a:lnSpc>
              <a:defRPr/>
            </a:pPr>
            <a:r>
              <a:rPr lang="en-US" sz="2800" b="1" kern="0" dirty="0">
                <a:solidFill>
                  <a:prstClr val="black">
                    <a:lumMod val="50000"/>
                    <a:lumOff val="50000"/>
                  </a:prstClr>
                </a:solidFill>
                <a:latin typeface="Calibri"/>
              </a:rPr>
              <a:t>1. Clustering</a:t>
            </a:r>
          </a:p>
        </p:txBody>
      </p:sp>
      <p:sp>
        <p:nvSpPr>
          <p:cNvPr id="35" name="Rounded Rectangle 34"/>
          <p:cNvSpPr/>
          <p:nvPr/>
        </p:nvSpPr>
        <p:spPr>
          <a:xfrm>
            <a:off x="7750910" y="4572001"/>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36" name="Rounded Rectangle 35"/>
          <p:cNvSpPr/>
          <p:nvPr/>
        </p:nvSpPr>
        <p:spPr>
          <a:xfrm>
            <a:off x="7750915" y="5067302"/>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cxnSp>
        <p:nvCxnSpPr>
          <p:cNvPr id="37" name="Straight Arrow Connector 36"/>
          <p:cNvCxnSpPr/>
          <p:nvPr/>
        </p:nvCxnSpPr>
        <p:spPr>
          <a:xfrm rot="16200000" flipV="1">
            <a:off x="6641669" y="5219700"/>
            <a:ext cx="1447802" cy="2"/>
          </a:xfrm>
          <a:prstGeom prst="straightConnector1">
            <a:avLst/>
          </a:prstGeom>
          <a:ln w="44450">
            <a:solidFill>
              <a:schemeClr val="tx1">
                <a:lumMod val="50000"/>
                <a:lumOff val="50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7750910" y="5562600"/>
            <a:ext cx="707290" cy="401749"/>
          </a:xfrm>
          <a:prstGeom prst="round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39" name="Oval 38"/>
          <p:cNvSpPr/>
          <p:nvPr/>
        </p:nvSpPr>
        <p:spPr>
          <a:xfrm rot="16200000">
            <a:off x="7079819" y="5098623"/>
            <a:ext cx="1371600" cy="318363"/>
          </a:xfrm>
          <a:prstGeom prst="ellipse">
            <a:avLst/>
          </a:prstGeom>
          <a:no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cxnSp>
        <p:nvCxnSpPr>
          <p:cNvPr id="40" name="Straight Arrow Connector 39"/>
          <p:cNvCxnSpPr/>
          <p:nvPr/>
        </p:nvCxnSpPr>
        <p:spPr>
          <a:xfrm rot="5400000">
            <a:off x="7567610" y="5257804"/>
            <a:ext cx="76200" cy="1"/>
          </a:xfrm>
          <a:prstGeom prst="straightConnector1">
            <a:avLst/>
          </a:prstGeom>
          <a:ln w="31750">
            <a:solidFill>
              <a:schemeClr val="tx1">
                <a:lumMod val="75000"/>
                <a:lumOff val="2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7886700" y="5257804"/>
            <a:ext cx="76200" cy="1"/>
          </a:xfrm>
          <a:prstGeom prst="straightConnector1">
            <a:avLst/>
          </a:prstGeom>
          <a:ln w="31750">
            <a:solidFill>
              <a:schemeClr val="tx1">
                <a:lumMod val="75000"/>
                <a:lumOff val="25000"/>
              </a:schemeClr>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42" name="Right Arrow 41"/>
          <p:cNvSpPr/>
          <p:nvPr/>
        </p:nvSpPr>
        <p:spPr>
          <a:xfrm>
            <a:off x="6172200" y="2380689"/>
            <a:ext cx="457200" cy="457200"/>
          </a:xfrm>
          <a:prstGeom prst="rightArrow">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43" name="Right Arrow 42"/>
          <p:cNvSpPr/>
          <p:nvPr/>
        </p:nvSpPr>
        <p:spPr>
          <a:xfrm>
            <a:off x="6477000" y="5029200"/>
            <a:ext cx="457200" cy="457200"/>
          </a:xfrm>
          <a:prstGeom prst="rightArrow">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cxnSp>
        <p:nvCxnSpPr>
          <p:cNvPr id="47" name="Straight Connector 46"/>
          <p:cNvCxnSpPr/>
          <p:nvPr/>
        </p:nvCxnSpPr>
        <p:spPr>
          <a:xfrm>
            <a:off x="457200" y="304800"/>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329829" y="3429000"/>
            <a:ext cx="187955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prstClr val="black">
                    <a:lumMod val="50000"/>
                    <a:lumOff val="50000"/>
                  </a:prstClr>
                </a:solidFill>
                <a:latin typeface="Calibri"/>
              </a:rPr>
              <a:t>2. Between </a:t>
            </a:r>
          </a:p>
          <a:p>
            <a:pPr algn="ctr" defTabSz="914165">
              <a:lnSpc>
                <a:spcPct val="80000"/>
              </a:lnSpc>
              <a:defRPr/>
            </a:pPr>
            <a:r>
              <a:rPr lang="en-US" sz="2800" b="1" kern="0" dirty="0">
                <a:solidFill>
                  <a:prstClr val="black">
                    <a:lumMod val="50000"/>
                    <a:lumOff val="50000"/>
                  </a:prstClr>
                </a:solidFill>
                <a:latin typeface="Calibri"/>
              </a:rPr>
              <a:t>Clusters</a:t>
            </a:r>
          </a:p>
        </p:txBody>
      </p:sp>
      <p:sp>
        <p:nvSpPr>
          <p:cNvPr id="46" name="Rectangle 45"/>
          <p:cNvSpPr/>
          <p:nvPr/>
        </p:nvSpPr>
        <p:spPr>
          <a:xfrm>
            <a:off x="6285052" y="1267055"/>
            <a:ext cx="265532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prstClr val="black">
                    <a:lumMod val="50000"/>
                    <a:lumOff val="50000"/>
                  </a:prstClr>
                </a:solidFill>
                <a:latin typeface="Calibri"/>
              </a:rPr>
              <a:t>3. Non-Intensive </a:t>
            </a:r>
          </a:p>
          <a:p>
            <a:pPr algn="ctr" defTabSz="914165">
              <a:lnSpc>
                <a:spcPct val="80000"/>
              </a:lnSpc>
              <a:defRPr/>
            </a:pPr>
            <a:r>
              <a:rPr lang="en-US" sz="2800" b="1" kern="0" dirty="0">
                <a:solidFill>
                  <a:prstClr val="black">
                    <a:lumMod val="50000"/>
                    <a:lumOff val="50000"/>
                  </a:prstClr>
                </a:solidFill>
                <a:latin typeface="Calibri"/>
              </a:rPr>
              <a:t>Cluster</a:t>
            </a:r>
          </a:p>
        </p:txBody>
      </p:sp>
      <p:sp>
        <p:nvSpPr>
          <p:cNvPr id="48" name="Rounded Rectangle 47"/>
          <p:cNvSpPr/>
          <p:nvPr/>
        </p:nvSpPr>
        <p:spPr>
          <a:xfrm>
            <a:off x="7086600" y="2057400"/>
            <a:ext cx="990600" cy="1219200"/>
          </a:xfrm>
          <a:prstGeom prst="round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49" name="Rounded Rectangle 48"/>
          <p:cNvSpPr/>
          <p:nvPr/>
        </p:nvSpPr>
        <p:spPr>
          <a:xfrm>
            <a:off x="7586589" y="2268535"/>
            <a:ext cx="232117" cy="57155"/>
          </a:xfrm>
          <a:prstGeom prst="roundRect">
            <a:avLst/>
          </a:prstGeom>
          <a:solidFill>
            <a:schemeClr val="tx1">
              <a:lumMod val="50000"/>
              <a:lumOff val="50000"/>
            </a:schemeClr>
          </a:solidFill>
          <a:ln w="25400" cap="flat" cmpd="sng" algn="ctr">
            <a:solidFill>
              <a:schemeClr val="tx1">
                <a:lumMod val="50000"/>
                <a:lumOff val="50000"/>
              </a:schemeClr>
            </a:solidFill>
            <a:prstDash val="solid"/>
          </a:ln>
          <a:effectLst/>
        </p:spPr>
        <p:txBody>
          <a:bodyPr lIns="0" tIns="45709" rIns="0" bIns="45709" rtlCol="0" anchor="ctr"/>
          <a:lstStyle/>
          <a:p>
            <a:pPr algn="ctr" defTabSz="914165">
              <a:defRPr/>
            </a:pPr>
            <a:endParaRPr lang="en-US" sz="1000" kern="0" dirty="0">
              <a:solidFill>
                <a:sysClr val="window" lastClr="FFFFFF"/>
              </a:solidFill>
              <a:latin typeface="Calibri"/>
            </a:endParaRPr>
          </a:p>
        </p:txBody>
      </p:sp>
      <p:sp>
        <p:nvSpPr>
          <p:cNvPr id="50" name="Rounded Rectangle 49"/>
          <p:cNvSpPr/>
          <p:nvPr/>
        </p:nvSpPr>
        <p:spPr>
          <a:xfrm>
            <a:off x="7563148" y="2441133"/>
            <a:ext cx="279009" cy="93528"/>
          </a:xfrm>
          <a:prstGeom prst="roundRect">
            <a:avLst/>
          </a:prstGeom>
          <a:solidFill>
            <a:schemeClr val="tx1">
              <a:lumMod val="50000"/>
              <a:lumOff val="50000"/>
            </a:schemeClr>
          </a:solidFill>
          <a:ln w="25400" cap="flat" cmpd="sng" algn="ctr">
            <a:solidFill>
              <a:schemeClr val="tx1">
                <a:lumMod val="50000"/>
                <a:lumOff val="50000"/>
              </a:schemeClr>
            </a:solidFill>
            <a:prstDash val="solid"/>
          </a:ln>
          <a:effectLst/>
        </p:spPr>
        <p:txBody>
          <a:bodyPr lIns="0" tIns="45709" rIns="0" bIns="45709" rtlCol="0" anchor="ctr"/>
          <a:lstStyle/>
          <a:p>
            <a:pPr algn="ctr" defTabSz="914165">
              <a:defRPr/>
            </a:pPr>
            <a:endParaRPr lang="en-US" sz="1100" kern="0" dirty="0">
              <a:solidFill>
                <a:sysClr val="window" lastClr="FFFFFF"/>
              </a:solidFill>
              <a:latin typeface="Calibri"/>
            </a:endParaRPr>
          </a:p>
        </p:txBody>
      </p:sp>
      <p:sp>
        <p:nvSpPr>
          <p:cNvPr id="51" name="Rounded Rectangle 50"/>
          <p:cNvSpPr/>
          <p:nvPr/>
        </p:nvSpPr>
        <p:spPr>
          <a:xfrm>
            <a:off x="7525043" y="2650110"/>
            <a:ext cx="355209" cy="130042"/>
          </a:xfrm>
          <a:prstGeom prst="roundRect">
            <a:avLst/>
          </a:prstGeom>
          <a:solidFill>
            <a:schemeClr val="tx1">
              <a:lumMod val="50000"/>
              <a:lumOff val="50000"/>
            </a:schemeClr>
          </a:solidFill>
          <a:ln w="25400" cap="flat" cmpd="sng" algn="ctr">
            <a:solidFill>
              <a:schemeClr val="tx1">
                <a:lumMod val="50000"/>
                <a:lumOff val="50000"/>
              </a:schemeClr>
            </a:solidFill>
            <a:prstDash val="solid"/>
          </a:ln>
          <a:effectLst/>
        </p:spPr>
        <p:txBody>
          <a:bodyPr lIns="0" tIns="45709" rIns="0" bIns="45709" rtlCol="0" anchor="ctr"/>
          <a:lstStyle/>
          <a:p>
            <a:pPr algn="ctr" defTabSz="914165">
              <a:defRPr/>
            </a:pPr>
            <a:endParaRPr lang="en-US" sz="1200" kern="0" dirty="0">
              <a:solidFill>
                <a:sysClr val="window" lastClr="FFFFFF"/>
              </a:solidFill>
              <a:latin typeface="Calibri"/>
            </a:endParaRPr>
          </a:p>
        </p:txBody>
      </p:sp>
      <p:sp>
        <p:nvSpPr>
          <p:cNvPr id="52" name="Rounded Rectangle 51"/>
          <p:cNvSpPr/>
          <p:nvPr/>
        </p:nvSpPr>
        <p:spPr>
          <a:xfrm>
            <a:off x="7480495" y="2895599"/>
            <a:ext cx="444305" cy="166693"/>
          </a:xfrm>
          <a:prstGeom prst="roundRect">
            <a:avLst/>
          </a:prstGeom>
          <a:solidFill>
            <a:schemeClr val="tx1">
              <a:lumMod val="50000"/>
              <a:lumOff val="50000"/>
            </a:schemeClr>
          </a:solidFill>
          <a:ln w="25400" cap="flat" cmpd="sng" algn="ctr">
            <a:solidFill>
              <a:schemeClr val="tx1">
                <a:lumMod val="50000"/>
                <a:lumOff val="50000"/>
              </a:schemeClr>
            </a:solidFill>
            <a:prstDash val="solid"/>
          </a:ln>
          <a:effectLst/>
        </p:spPr>
        <p:txBody>
          <a:bodyPr lIns="0" tIns="45709" rIns="0" bIns="45709" rtlCol="0" anchor="ctr"/>
          <a:lstStyle/>
          <a:p>
            <a:pPr algn="ctr" defTabSz="914165">
              <a:defRPr/>
            </a:pPr>
            <a:endParaRPr lang="en-US" sz="1200" kern="0" dirty="0">
              <a:solidFill>
                <a:sysClr val="window" lastClr="FFFFFF"/>
              </a:solidFill>
              <a:latin typeface="Calibri"/>
            </a:endParaRPr>
          </a:p>
        </p:txBody>
      </p:sp>
      <p:cxnSp>
        <p:nvCxnSpPr>
          <p:cNvPr id="53" name="Straight Arrow Connector 52"/>
          <p:cNvCxnSpPr/>
          <p:nvPr/>
        </p:nvCxnSpPr>
        <p:spPr>
          <a:xfrm rot="5400000" flipH="1" flipV="1">
            <a:off x="6858001" y="2666999"/>
            <a:ext cx="914400" cy="2"/>
          </a:xfrm>
          <a:prstGeom prst="straightConnector1">
            <a:avLst/>
          </a:prstGeom>
          <a:ln w="44450">
            <a:solidFill>
              <a:schemeClr val="tx1">
                <a:lumMod val="50000"/>
                <a:lumOff val="50000"/>
              </a:schemeClr>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6957428" y="3561648"/>
            <a:ext cx="191988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prstClr val="black">
                    <a:lumMod val="50000"/>
                    <a:lumOff val="50000"/>
                  </a:prstClr>
                </a:solidFill>
                <a:latin typeface="Calibri"/>
              </a:rPr>
              <a:t>4. Intensive </a:t>
            </a:r>
          </a:p>
          <a:p>
            <a:pPr algn="ctr" defTabSz="914165">
              <a:lnSpc>
                <a:spcPct val="80000"/>
              </a:lnSpc>
              <a:defRPr/>
            </a:pPr>
            <a:r>
              <a:rPr lang="en-US" sz="2800" b="1" kern="0" dirty="0">
                <a:solidFill>
                  <a:prstClr val="black">
                    <a:lumMod val="50000"/>
                    <a:lumOff val="50000"/>
                  </a:prstClr>
                </a:solidFill>
                <a:latin typeface="Calibri"/>
              </a:rPr>
              <a:t>Cluster</a:t>
            </a:r>
          </a:p>
        </p:txBody>
      </p:sp>
      <p:sp>
        <p:nvSpPr>
          <p:cNvPr id="84" name="Right Arrow 83"/>
          <p:cNvSpPr/>
          <p:nvPr/>
        </p:nvSpPr>
        <p:spPr>
          <a:xfrm rot="18900000">
            <a:off x="3410510" y="3142690"/>
            <a:ext cx="457200" cy="457200"/>
          </a:xfrm>
          <a:prstGeom prst="righ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85" name="Right Arrow 84"/>
          <p:cNvSpPr/>
          <p:nvPr/>
        </p:nvSpPr>
        <p:spPr>
          <a:xfrm rot="2700000">
            <a:off x="3410510" y="4096310"/>
            <a:ext cx="457200" cy="457200"/>
          </a:xfrm>
          <a:prstGeom prst="righ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dirty="0">
              <a:solidFill>
                <a:prstClr val="white"/>
              </a:solidFill>
              <a:latin typeface="Calibri"/>
            </a:endParaRPr>
          </a:p>
        </p:txBody>
      </p:sp>
      <p:sp>
        <p:nvSpPr>
          <p:cNvPr id="86" name="Rectangle 85"/>
          <p:cNvSpPr/>
          <p:nvPr/>
        </p:nvSpPr>
        <p:spPr>
          <a:xfrm>
            <a:off x="2600547" y="2362205"/>
            <a:ext cx="2051160" cy="453007"/>
          </a:xfrm>
          <a:prstGeom prst="rect">
            <a:avLst/>
          </a:prstGeom>
        </p:spPr>
        <p:txBody>
          <a:bodyPr wrap="none" lIns="91416" tIns="45709" rIns="91416" bIns="45709">
            <a:spAutoFit/>
          </a:bodyPr>
          <a:lstStyle/>
          <a:p>
            <a:pPr algn="ctr" defTabSz="914165">
              <a:lnSpc>
                <a:spcPct val="80000"/>
              </a:lnSpc>
              <a:defRPr/>
            </a:pPr>
            <a:r>
              <a:rPr lang="en-US" sz="2800" b="1" kern="0" dirty="0">
                <a:solidFill>
                  <a:srgbClr val="FF0000"/>
                </a:solidFill>
                <a:latin typeface="Calibri"/>
              </a:rPr>
              <a:t>1. Clustering</a:t>
            </a:r>
          </a:p>
        </p:txBody>
      </p:sp>
      <p:sp>
        <p:nvSpPr>
          <p:cNvPr id="87" name="Rectangle 86"/>
          <p:cNvSpPr/>
          <p:nvPr/>
        </p:nvSpPr>
        <p:spPr>
          <a:xfrm>
            <a:off x="4329829" y="3429001"/>
            <a:ext cx="187955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srgbClr val="FF0000"/>
                </a:solidFill>
                <a:latin typeface="Calibri"/>
              </a:rPr>
              <a:t>2. Between </a:t>
            </a:r>
          </a:p>
          <a:p>
            <a:pPr algn="ctr" defTabSz="914165">
              <a:lnSpc>
                <a:spcPct val="80000"/>
              </a:lnSpc>
              <a:defRPr/>
            </a:pPr>
            <a:r>
              <a:rPr lang="en-US" sz="2800" b="1" kern="0" dirty="0">
                <a:solidFill>
                  <a:srgbClr val="FF0000"/>
                </a:solidFill>
                <a:latin typeface="Calibri"/>
              </a:rPr>
              <a:t>Clusters</a:t>
            </a:r>
          </a:p>
        </p:txBody>
      </p:sp>
      <p:sp>
        <p:nvSpPr>
          <p:cNvPr id="88" name="Rectangle 87"/>
          <p:cNvSpPr/>
          <p:nvPr/>
        </p:nvSpPr>
        <p:spPr>
          <a:xfrm>
            <a:off x="6285052" y="1267056"/>
            <a:ext cx="265532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srgbClr val="FF0000"/>
                </a:solidFill>
                <a:latin typeface="Calibri"/>
              </a:rPr>
              <a:t>3. Non-Intensive </a:t>
            </a:r>
          </a:p>
          <a:p>
            <a:pPr algn="ctr" defTabSz="914165">
              <a:lnSpc>
                <a:spcPct val="80000"/>
              </a:lnSpc>
              <a:defRPr/>
            </a:pPr>
            <a:r>
              <a:rPr lang="en-US" sz="2800" b="1" kern="0" dirty="0">
                <a:solidFill>
                  <a:srgbClr val="FF0000"/>
                </a:solidFill>
                <a:latin typeface="Calibri"/>
              </a:rPr>
              <a:t>Cluster</a:t>
            </a:r>
          </a:p>
        </p:txBody>
      </p:sp>
      <p:sp>
        <p:nvSpPr>
          <p:cNvPr id="89" name="Rounded Rectangle 88"/>
          <p:cNvSpPr/>
          <p:nvPr/>
        </p:nvSpPr>
        <p:spPr>
          <a:xfrm>
            <a:off x="7086600" y="2057400"/>
            <a:ext cx="990600" cy="1219200"/>
          </a:xfrm>
          <a:prstGeom prst="roundRect">
            <a:avLst/>
          </a:prstGeom>
          <a:solidFill>
            <a:srgbClr val="FF0000">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90" name="Rounded Rectangle 89"/>
          <p:cNvSpPr/>
          <p:nvPr/>
        </p:nvSpPr>
        <p:spPr>
          <a:xfrm>
            <a:off x="7586589" y="2268535"/>
            <a:ext cx="232117" cy="57155"/>
          </a:xfrm>
          <a:prstGeom prst="roundRect">
            <a:avLst/>
          </a:prstGeom>
          <a:solidFill>
            <a:srgbClr val="FF0000"/>
          </a:solidFill>
          <a:ln w="25400" cap="flat" cmpd="sng" algn="ctr">
            <a:solidFill>
              <a:srgbClr val="FF0000"/>
            </a:solidFill>
            <a:prstDash val="solid"/>
          </a:ln>
          <a:effectLst/>
        </p:spPr>
        <p:txBody>
          <a:bodyPr lIns="0" tIns="45709" rIns="0" bIns="45709" rtlCol="0" anchor="ctr"/>
          <a:lstStyle/>
          <a:p>
            <a:pPr algn="ctr" defTabSz="914165">
              <a:defRPr/>
            </a:pPr>
            <a:endParaRPr lang="en-US" sz="1000" kern="0" dirty="0">
              <a:solidFill>
                <a:sysClr val="window" lastClr="FFFFFF"/>
              </a:solidFill>
              <a:latin typeface="Calibri"/>
            </a:endParaRPr>
          </a:p>
        </p:txBody>
      </p:sp>
      <p:sp>
        <p:nvSpPr>
          <p:cNvPr id="91" name="Rounded Rectangle 90"/>
          <p:cNvSpPr/>
          <p:nvPr/>
        </p:nvSpPr>
        <p:spPr>
          <a:xfrm>
            <a:off x="7563148" y="2441133"/>
            <a:ext cx="279009" cy="93528"/>
          </a:xfrm>
          <a:prstGeom prst="roundRect">
            <a:avLst/>
          </a:prstGeom>
          <a:solidFill>
            <a:srgbClr val="FF0000"/>
          </a:solidFill>
          <a:ln w="25400" cap="flat" cmpd="sng" algn="ctr">
            <a:solidFill>
              <a:srgbClr val="FF0000"/>
            </a:solidFill>
            <a:prstDash val="solid"/>
          </a:ln>
          <a:effectLst/>
        </p:spPr>
        <p:txBody>
          <a:bodyPr lIns="0" tIns="45709" rIns="0" bIns="45709" rtlCol="0" anchor="ctr"/>
          <a:lstStyle/>
          <a:p>
            <a:pPr algn="ctr" defTabSz="914165">
              <a:defRPr/>
            </a:pPr>
            <a:endParaRPr lang="en-US" sz="1100" kern="0" dirty="0">
              <a:solidFill>
                <a:sysClr val="window" lastClr="FFFFFF"/>
              </a:solidFill>
              <a:latin typeface="Calibri"/>
            </a:endParaRPr>
          </a:p>
        </p:txBody>
      </p:sp>
      <p:sp>
        <p:nvSpPr>
          <p:cNvPr id="92" name="Rounded Rectangle 91"/>
          <p:cNvSpPr/>
          <p:nvPr/>
        </p:nvSpPr>
        <p:spPr>
          <a:xfrm>
            <a:off x="7525043" y="2650110"/>
            <a:ext cx="355209" cy="130042"/>
          </a:xfrm>
          <a:prstGeom prst="roundRect">
            <a:avLst/>
          </a:prstGeom>
          <a:solidFill>
            <a:srgbClr val="FF0000"/>
          </a:solidFill>
          <a:ln w="25400" cap="flat" cmpd="sng" algn="ctr">
            <a:solidFill>
              <a:srgbClr val="FF0000"/>
            </a:solidFill>
            <a:prstDash val="solid"/>
          </a:ln>
          <a:effectLst/>
        </p:spPr>
        <p:txBody>
          <a:bodyPr lIns="0" tIns="45709" rIns="0" bIns="45709" rtlCol="0" anchor="ctr"/>
          <a:lstStyle/>
          <a:p>
            <a:pPr algn="ctr" defTabSz="914165">
              <a:defRPr/>
            </a:pPr>
            <a:endParaRPr lang="en-US" sz="1200" kern="0" dirty="0">
              <a:solidFill>
                <a:sysClr val="window" lastClr="FFFFFF"/>
              </a:solidFill>
              <a:latin typeface="Calibri"/>
            </a:endParaRPr>
          </a:p>
        </p:txBody>
      </p:sp>
      <p:sp>
        <p:nvSpPr>
          <p:cNvPr id="93" name="Rounded Rectangle 92"/>
          <p:cNvSpPr/>
          <p:nvPr/>
        </p:nvSpPr>
        <p:spPr>
          <a:xfrm>
            <a:off x="7480495" y="2895599"/>
            <a:ext cx="444305" cy="166693"/>
          </a:xfrm>
          <a:prstGeom prst="roundRect">
            <a:avLst/>
          </a:prstGeom>
          <a:solidFill>
            <a:srgbClr val="FF0000"/>
          </a:solidFill>
          <a:ln w="25400" cap="flat" cmpd="sng" algn="ctr">
            <a:solidFill>
              <a:srgbClr val="FF0000"/>
            </a:solidFill>
            <a:prstDash val="solid"/>
          </a:ln>
          <a:effectLst/>
        </p:spPr>
        <p:txBody>
          <a:bodyPr lIns="0" tIns="45709" rIns="0" bIns="45709" rtlCol="0" anchor="ctr"/>
          <a:lstStyle/>
          <a:p>
            <a:pPr algn="ctr" defTabSz="914165">
              <a:defRPr/>
            </a:pPr>
            <a:endParaRPr lang="en-US" sz="1200" kern="0" dirty="0">
              <a:solidFill>
                <a:sysClr val="window" lastClr="FFFFFF"/>
              </a:solidFill>
              <a:latin typeface="Calibri"/>
            </a:endParaRPr>
          </a:p>
        </p:txBody>
      </p:sp>
      <p:cxnSp>
        <p:nvCxnSpPr>
          <p:cNvPr id="94" name="Straight Arrow Connector 93"/>
          <p:cNvCxnSpPr/>
          <p:nvPr/>
        </p:nvCxnSpPr>
        <p:spPr>
          <a:xfrm rot="5400000" flipH="1" flipV="1">
            <a:off x="6858001" y="2666999"/>
            <a:ext cx="914400" cy="2"/>
          </a:xfrm>
          <a:prstGeom prst="straightConnector1">
            <a:avLst/>
          </a:prstGeom>
          <a:ln w="4445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7086600" y="4343400"/>
            <a:ext cx="1600200" cy="1828800"/>
          </a:xfrm>
          <a:prstGeom prst="roundRect">
            <a:avLst/>
          </a:prstGeom>
          <a:solidFill>
            <a:srgbClr val="FF0000">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sp>
        <p:nvSpPr>
          <p:cNvPr id="96" name="Rounded Rectangle 95"/>
          <p:cNvSpPr/>
          <p:nvPr/>
        </p:nvSpPr>
        <p:spPr>
          <a:xfrm>
            <a:off x="7750910" y="4572001"/>
            <a:ext cx="707290" cy="401749"/>
          </a:xfrm>
          <a:prstGeom prst="round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97" name="Rounded Rectangle 96"/>
          <p:cNvSpPr/>
          <p:nvPr/>
        </p:nvSpPr>
        <p:spPr>
          <a:xfrm>
            <a:off x="7750915" y="5067302"/>
            <a:ext cx="707290" cy="401749"/>
          </a:xfrm>
          <a:prstGeom prst="round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cxnSp>
        <p:nvCxnSpPr>
          <p:cNvPr id="98" name="Straight Arrow Connector 97"/>
          <p:cNvCxnSpPr/>
          <p:nvPr/>
        </p:nvCxnSpPr>
        <p:spPr>
          <a:xfrm rot="16200000" flipV="1">
            <a:off x="6641669" y="5219700"/>
            <a:ext cx="1447802" cy="2"/>
          </a:xfrm>
          <a:prstGeom prst="straightConnector1">
            <a:avLst/>
          </a:prstGeom>
          <a:ln w="4445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7750910" y="5562600"/>
            <a:ext cx="707290" cy="401749"/>
          </a:xfrm>
          <a:prstGeom prst="round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lIns="0" tIns="45709" rIns="0" bIns="45709" rtlCol="0" anchor="ctr"/>
          <a:lstStyle/>
          <a:p>
            <a:pPr algn="ctr" defTabSz="914165"/>
            <a:endParaRPr lang="en-US" sz="1600" dirty="0">
              <a:solidFill>
                <a:prstClr val="white"/>
              </a:solidFill>
              <a:latin typeface="Calibri"/>
            </a:endParaRPr>
          </a:p>
        </p:txBody>
      </p:sp>
      <p:sp>
        <p:nvSpPr>
          <p:cNvPr id="100" name="Oval 99"/>
          <p:cNvSpPr/>
          <p:nvPr/>
        </p:nvSpPr>
        <p:spPr>
          <a:xfrm rot="16200000">
            <a:off x="7079819" y="5098623"/>
            <a:ext cx="1371600" cy="318363"/>
          </a:xfrm>
          <a:prstGeom prst="ellipse">
            <a:avLst/>
          </a:prstGeom>
          <a:no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prstClr val="white"/>
              </a:solidFill>
              <a:latin typeface="Calibri"/>
            </a:endParaRPr>
          </a:p>
        </p:txBody>
      </p:sp>
      <p:cxnSp>
        <p:nvCxnSpPr>
          <p:cNvPr id="101" name="Straight Arrow Connector 100"/>
          <p:cNvCxnSpPr/>
          <p:nvPr/>
        </p:nvCxnSpPr>
        <p:spPr>
          <a:xfrm rot="5400000">
            <a:off x="7886700" y="5257804"/>
            <a:ext cx="76200" cy="1"/>
          </a:xfrm>
          <a:prstGeom prst="straightConnector1">
            <a:avLst/>
          </a:prstGeom>
          <a:ln w="31750">
            <a:solidFill>
              <a:schemeClr val="tx1">
                <a:lumMod val="75000"/>
                <a:lumOff val="25000"/>
              </a:schemeClr>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6957428" y="3561648"/>
            <a:ext cx="1919886" cy="799256"/>
          </a:xfrm>
          <a:prstGeom prst="rect">
            <a:avLst/>
          </a:prstGeom>
        </p:spPr>
        <p:txBody>
          <a:bodyPr wrap="none" lIns="91416" tIns="45709" rIns="91416" bIns="45709">
            <a:spAutoFit/>
          </a:bodyPr>
          <a:lstStyle/>
          <a:p>
            <a:pPr algn="ctr" defTabSz="914165">
              <a:lnSpc>
                <a:spcPct val="80000"/>
              </a:lnSpc>
              <a:defRPr/>
            </a:pPr>
            <a:r>
              <a:rPr lang="en-US" sz="2800" b="1" kern="0" dirty="0">
                <a:solidFill>
                  <a:srgbClr val="FF0000"/>
                </a:solidFill>
                <a:latin typeface="Calibri"/>
              </a:rPr>
              <a:t>4. Intensive </a:t>
            </a:r>
          </a:p>
          <a:p>
            <a:pPr algn="ctr" defTabSz="914165">
              <a:lnSpc>
                <a:spcPct val="80000"/>
              </a:lnSpc>
              <a:defRPr/>
            </a:pPr>
            <a:r>
              <a:rPr lang="en-US" sz="2800" b="1" kern="0" dirty="0">
                <a:solidFill>
                  <a:srgbClr val="FF0000"/>
                </a:solidFill>
                <a:latin typeface="Calibri"/>
              </a:rPr>
              <a:t>Cluster</a:t>
            </a:r>
          </a:p>
        </p:txBody>
      </p:sp>
      <p:cxnSp>
        <p:nvCxnSpPr>
          <p:cNvPr id="103" name="Straight Arrow Connector 102"/>
          <p:cNvCxnSpPr/>
          <p:nvPr/>
        </p:nvCxnSpPr>
        <p:spPr>
          <a:xfrm rot="5400000">
            <a:off x="7567610" y="5257804"/>
            <a:ext cx="76200" cy="1"/>
          </a:xfrm>
          <a:prstGeom prst="straightConnector1">
            <a:avLst/>
          </a:prstGeom>
          <a:ln w="31750">
            <a:solidFill>
              <a:schemeClr val="tx1">
                <a:lumMod val="75000"/>
                <a:lumOff val="2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66" name="Wave 65"/>
          <p:cNvSpPr/>
          <p:nvPr/>
        </p:nvSpPr>
        <p:spPr>
          <a:xfrm>
            <a:off x="7162801" y="6019800"/>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2000" b="1" dirty="0">
                <a:solidFill>
                  <a:prstClr val="white"/>
                </a:solidFill>
                <a:latin typeface="Calibri"/>
              </a:rPr>
              <a:t>Fairness</a:t>
            </a:r>
          </a:p>
        </p:txBody>
      </p:sp>
      <p:sp>
        <p:nvSpPr>
          <p:cNvPr id="67" name="Wave 66"/>
          <p:cNvSpPr/>
          <p:nvPr/>
        </p:nvSpPr>
        <p:spPr>
          <a:xfrm>
            <a:off x="6875315" y="3124200"/>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2000" b="1" dirty="0">
                <a:solidFill>
                  <a:prstClr val="white"/>
                </a:solidFill>
                <a:latin typeface="Calibri"/>
              </a:rPr>
              <a:t>Throughput</a:t>
            </a:r>
          </a:p>
        </p:txBody>
      </p:sp>
    </p:spTree>
    <p:extLst>
      <p:ext uri="{BB962C8B-B14F-4D97-AF65-F5344CB8AC3E}">
        <p14:creationId xmlns:p14="http://schemas.microsoft.com/office/powerpoint/2010/main" val="1402244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6"/>
                                        </p:tgtEl>
                                        <p:attrNameLst>
                                          <p:attrName>style.visibility</p:attrName>
                                        </p:attrNameLst>
                                      </p:cBhvr>
                                      <p:to>
                                        <p:strVal val="hidden"/>
                                      </p:to>
                                    </p:set>
                                  </p:childTnLst>
                                </p:cTn>
                              </p:par>
                              <p:par>
                                <p:cTn id="25" presetID="1" presetClass="entr"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87"/>
                                        </p:tgtEl>
                                        <p:attrNameLst>
                                          <p:attrName>style.visibility</p:attrName>
                                        </p:attrNameLst>
                                      </p:cBhvr>
                                      <p:to>
                                        <p:strVal val="hidden"/>
                                      </p:to>
                                    </p:set>
                                  </p:childTnLst>
                                </p:cTn>
                              </p:par>
                              <p:par>
                                <p:cTn id="41" presetID="1" presetClass="entr" presetSubtype="0" fill="hold" grpId="1"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4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50"/>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51"/>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5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53"/>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4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88"/>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89"/>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90"/>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91"/>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92"/>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93"/>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94"/>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7"/>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9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0"/>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0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0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02"/>
                                        </p:tgtEl>
                                        <p:attrNameLst>
                                          <p:attrName>style.visibility</p:attrName>
                                        </p:attrNameLst>
                                      </p:cBhvr>
                                      <p:to>
                                        <p:strVal val="visible"/>
                                      </p:to>
                                    </p:set>
                                  </p:childTnLst>
                                </p:cTn>
                              </p:par>
                              <p:par>
                                <p:cTn id="123" presetID="1" presetClass="exit" presetSubtype="0" fill="hold" grpId="0" nodeType="withEffect">
                                  <p:stCondLst>
                                    <p:cond delay="0"/>
                                  </p:stCondLst>
                                  <p:childTnLst>
                                    <p:set>
                                      <p:cBhvr>
                                        <p:cTn id="124" dur="1" fill="hold">
                                          <p:stCondLst>
                                            <p:cond delay="0"/>
                                          </p:stCondLst>
                                        </p:cTn>
                                        <p:tgtEl>
                                          <p:spTgt spid="5"/>
                                        </p:tgtEl>
                                        <p:attrNameLst>
                                          <p:attrName>style.visibility</p:attrName>
                                        </p:attrNameLst>
                                      </p:cBhvr>
                                      <p:to>
                                        <p:strVal val="hidden"/>
                                      </p:to>
                                    </p:set>
                                  </p:childTnLst>
                                </p:cTn>
                              </p:par>
                              <p:par>
                                <p:cTn id="125" presetID="1" presetClass="exit" presetSubtype="0" fill="hold" grpId="0" nodeType="withEffect">
                                  <p:stCondLst>
                                    <p:cond delay="0"/>
                                  </p:stCondLst>
                                  <p:childTnLst>
                                    <p:set>
                                      <p:cBhvr>
                                        <p:cTn id="126" dur="1" fill="hold">
                                          <p:stCondLst>
                                            <p:cond delay="0"/>
                                          </p:stCondLst>
                                        </p:cTn>
                                        <p:tgtEl>
                                          <p:spTgt spid="35"/>
                                        </p:tgtEl>
                                        <p:attrNameLst>
                                          <p:attrName>style.visibility</p:attrName>
                                        </p:attrNameLst>
                                      </p:cBhvr>
                                      <p:to>
                                        <p:strVal val="hidden"/>
                                      </p:to>
                                    </p:set>
                                  </p:childTnLst>
                                </p:cTn>
                              </p:par>
                              <p:par>
                                <p:cTn id="127" presetID="1" presetClass="exit" presetSubtype="0" fill="hold" grpId="0" nodeType="withEffect">
                                  <p:stCondLst>
                                    <p:cond delay="0"/>
                                  </p:stCondLst>
                                  <p:childTnLst>
                                    <p:set>
                                      <p:cBhvr>
                                        <p:cTn id="128" dur="1" fill="hold">
                                          <p:stCondLst>
                                            <p:cond delay="0"/>
                                          </p:stCondLst>
                                        </p:cTn>
                                        <p:tgtEl>
                                          <p:spTgt spid="36"/>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37"/>
                                        </p:tgtEl>
                                        <p:attrNameLst>
                                          <p:attrName>style.visibility</p:attrName>
                                        </p:attrNameLst>
                                      </p:cBhvr>
                                      <p:to>
                                        <p:strVal val="hidden"/>
                                      </p:to>
                                    </p:set>
                                  </p:childTnLst>
                                </p:cTn>
                              </p:par>
                              <p:par>
                                <p:cTn id="131" presetID="1" presetClass="exit" presetSubtype="0" fill="hold" grpId="0" nodeType="withEffect">
                                  <p:stCondLst>
                                    <p:cond delay="0"/>
                                  </p:stCondLst>
                                  <p:childTnLst>
                                    <p:set>
                                      <p:cBhvr>
                                        <p:cTn id="132" dur="1" fill="hold">
                                          <p:stCondLst>
                                            <p:cond delay="0"/>
                                          </p:stCondLst>
                                        </p:cTn>
                                        <p:tgtEl>
                                          <p:spTgt spid="38"/>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39"/>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40"/>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41"/>
                                        </p:tgtEl>
                                        <p:attrNameLst>
                                          <p:attrName>style.visibility</p:attrName>
                                        </p:attrNameLst>
                                      </p:cBhvr>
                                      <p:to>
                                        <p:strVal val="hidden"/>
                                      </p:to>
                                    </p:set>
                                  </p:childTnLst>
                                </p:cTn>
                              </p:par>
                              <p:par>
                                <p:cTn id="139" presetID="1" presetClass="exit" presetSubtype="0" fill="hold" grpId="0" nodeType="withEffect">
                                  <p:stCondLst>
                                    <p:cond delay="0"/>
                                  </p:stCondLst>
                                  <p:childTnLst>
                                    <p:set>
                                      <p:cBhvr>
                                        <p:cTn id="140" dur="1" fill="hold">
                                          <p:stCondLst>
                                            <p:cond delay="0"/>
                                          </p:stCondLst>
                                        </p:cTn>
                                        <p:tgtEl>
                                          <p:spTgt spid="54"/>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nodeType="clickEffect">
                                  <p:stCondLst>
                                    <p:cond delay="0"/>
                                  </p:stCondLst>
                                  <p:childTnLst>
                                    <p:set>
                                      <p:cBhvr>
                                        <p:cTn id="144" dur="1" fill="hold">
                                          <p:stCondLst>
                                            <p:cond delay="0"/>
                                          </p:stCondLst>
                                        </p:cTn>
                                        <p:tgtEl>
                                          <p:spTgt spid="95"/>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96"/>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97"/>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98"/>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99"/>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100"/>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101"/>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102"/>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103"/>
                                        </p:tgtEl>
                                        <p:attrNameLst>
                                          <p:attrName>style.visibility</p:attrName>
                                        </p:attrNameLst>
                                      </p:cBhvr>
                                      <p:to>
                                        <p:strVal val="hidden"/>
                                      </p:to>
                                    </p:set>
                                  </p:childTnLst>
                                </p:cTn>
                              </p:par>
                              <p:par>
                                <p:cTn id="161" presetID="1" presetClass="entr" presetSubtype="0" fill="hold" grpId="1" nodeType="withEffect">
                                  <p:stCondLst>
                                    <p:cond delay="0"/>
                                  </p:stCondLst>
                                  <p:childTnLst>
                                    <p:set>
                                      <p:cBhvr>
                                        <p:cTn id="162" dur="1" fill="hold">
                                          <p:stCondLst>
                                            <p:cond delay="0"/>
                                          </p:stCondLst>
                                        </p:cTn>
                                        <p:tgtEl>
                                          <p:spTgt spid="5"/>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35"/>
                                        </p:tgtEl>
                                        <p:attrNameLst>
                                          <p:attrName>style.visibility</p:attrName>
                                        </p:attrNameLst>
                                      </p:cBhvr>
                                      <p:to>
                                        <p:strVal val="visible"/>
                                      </p:to>
                                    </p:set>
                                  </p:childTnLst>
                                </p:cTn>
                              </p:par>
                              <p:par>
                                <p:cTn id="165" presetID="1" presetClass="entr" presetSubtype="0" fill="hold" grpId="1" nodeType="withEffect">
                                  <p:stCondLst>
                                    <p:cond delay="0"/>
                                  </p:stCondLst>
                                  <p:childTnLst>
                                    <p:set>
                                      <p:cBhvr>
                                        <p:cTn id="166" dur="1" fill="hold">
                                          <p:stCondLst>
                                            <p:cond delay="0"/>
                                          </p:stCondLst>
                                        </p:cTn>
                                        <p:tgtEl>
                                          <p:spTgt spid="36"/>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37"/>
                                        </p:tgtEl>
                                        <p:attrNameLst>
                                          <p:attrName>style.visibility</p:attrName>
                                        </p:attrNameLst>
                                      </p:cBhvr>
                                      <p:to>
                                        <p:strVal val="visible"/>
                                      </p:to>
                                    </p:set>
                                  </p:childTnLst>
                                </p:cTn>
                              </p:par>
                              <p:par>
                                <p:cTn id="169" presetID="1" presetClass="entr" presetSubtype="0" fill="hold" grpId="1" nodeType="withEffect">
                                  <p:stCondLst>
                                    <p:cond delay="0"/>
                                  </p:stCondLst>
                                  <p:childTnLst>
                                    <p:set>
                                      <p:cBhvr>
                                        <p:cTn id="170" dur="1" fill="hold">
                                          <p:stCondLst>
                                            <p:cond delay="0"/>
                                          </p:stCondLst>
                                        </p:cTn>
                                        <p:tgtEl>
                                          <p:spTgt spid="38"/>
                                        </p:tgtEl>
                                        <p:attrNameLst>
                                          <p:attrName>style.visibility</p:attrName>
                                        </p:attrNameLst>
                                      </p:cBhvr>
                                      <p:to>
                                        <p:strVal val="visible"/>
                                      </p:to>
                                    </p:set>
                                  </p:childTnLst>
                                </p:cTn>
                              </p:par>
                              <p:par>
                                <p:cTn id="171" presetID="1" presetClass="entr" presetSubtype="0" fill="hold" grpId="1" nodeType="withEffect">
                                  <p:stCondLst>
                                    <p:cond delay="0"/>
                                  </p:stCondLst>
                                  <p:childTnLst>
                                    <p:set>
                                      <p:cBhvr>
                                        <p:cTn id="172" dur="1" fill="hold">
                                          <p:stCondLst>
                                            <p:cond delay="0"/>
                                          </p:stCondLst>
                                        </p:cTn>
                                        <p:tgtEl>
                                          <p:spTgt spid="39"/>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40"/>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41"/>
                                        </p:tgtEl>
                                        <p:attrNameLst>
                                          <p:attrName>style.visibility</p:attrName>
                                        </p:attrNameLst>
                                      </p:cBhvr>
                                      <p:to>
                                        <p:strVal val="visible"/>
                                      </p:to>
                                    </p:set>
                                  </p:childTnLst>
                                </p:cTn>
                              </p:par>
                              <p:par>
                                <p:cTn id="177" presetID="1" presetClass="entr" presetSubtype="0" fill="hold" grpId="1" nodeType="withEffect">
                                  <p:stCondLst>
                                    <p:cond delay="0"/>
                                  </p:stCondLst>
                                  <p:childTnLst>
                                    <p:set>
                                      <p:cBhvr>
                                        <p:cTn id="17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9" grpId="0" animBg="1"/>
      <p:bldP spid="19" grpId="1" animBg="1"/>
      <p:bldP spid="20" grpId="0" animBg="1"/>
      <p:bldP spid="20" grpId="1" animBg="1"/>
      <p:bldP spid="27" grpId="0"/>
      <p:bldP spid="27" grpId="1"/>
      <p:bldP spid="35" grpId="0" animBg="1"/>
      <p:bldP spid="35" grpId="1" animBg="1"/>
      <p:bldP spid="36" grpId="0" animBg="1"/>
      <p:bldP spid="36" grpId="1" animBg="1"/>
      <p:bldP spid="38" grpId="0" animBg="1"/>
      <p:bldP spid="38" grpId="1" animBg="1"/>
      <p:bldP spid="39" grpId="0" animBg="1"/>
      <p:bldP spid="39" grpId="1" animBg="1"/>
      <p:bldP spid="44" grpId="0"/>
      <p:bldP spid="44" grpId="1"/>
      <p:bldP spid="46" grpId="0"/>
      <p:bldP spid="48" grpId="0" animBg="1"/>
      <p:bldP spid="49" grpId="0" animBg="1"/>
      <p:bldP spid="50" grpId="0" animBg="1"/>
      <p:bldP spid="51" grpId="0" animBg="1"/>
      <p:bldP spid="52" grpId="0" animBg="1"/>
      <p:bldP spid="54" grpId="0"/>
      <p:bldP spid="54" grpId="1"/>
      <p:bldP spid="84" grpId="0" animBg="1"/>
      <p:bldP spid="84" grpId="1" animBg="1"/>
      <p:bldP spid="85" grpId="0" animBg="1"/>
      <p:bldP spid="85" grpId="1" animBg="1"/>
      <p:bldP spid="86" grpId="0"/>
      <p:bldP spid="86" grpId="1"/>
      <p:bldP spid="87" grpId="0"/>
      <p:bldP spid="87" grpId="1"/>
      <p:bldP spid="88" grpId="0"/>
      <p:bldP spid="95" grpId="0" animBg="1"/>
      <p:bldP spid="96" grpId="0" animBg="1"/>
      <p:bldP spid="97" grpId="0" animBg="1"/>
      <p:bldP spid="99" grpId="0" animBg="1"/>
      <p:bldP spid="100" grpId="0" animBg="1"/>
      <p:bldP spid="102" grpId="0"/>
      <p:bldP spid="102" grpId="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Quantum-Based Operation</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86</a:t>
            </a:fld>
            <a:endParaRPr lang="en-US" dirty="0">
              <a:solidFill>
                <a:prstClr val="black">
                  <a:tint val="75000"/>
                </a:prstClr>
              </a:solidFill>
              <a:latin typeface="Calibri"/>
            </a:endParaRPr>
          </a:p>
        </p:txBody>
      </p:sp>
      <p:cxnSp>
        <p:nvCxnSpPr>
          <p:cNvPr id="6" name="Straight Arrow Connector 5"/>
          <p:cNvCxnSpPr/>
          <p:nvPr/>
        </p:nvCxnSpPr>
        <p:spPr>
          <a:xfrm>
            <a:off x="838200" y="2764194"/>
            <a:ext cx="6629400" cy="1588"/>
          </a:xfrm>
          <a:prstGeom prst="straightConnector1">
            <a:avLst/>
          </a:prstGeom>
          <a:ln w="50800">
            <a:solidFill>
              <a:schemeClr val="tx1"/>
            </a:solidFill>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79632" y="2543555"/>
            <a:ext cx="826168" cy="461665"/>
          </a:xfrm>
          <a:prstGeom prst="rect">
            <a:avLst/>
          </a:prstGeom>
          <a:noFill/>
        </p:spPr>
        <p:txBody>
          <a:bodyPr wrap="square" lIns="91402" tIns="45702" rIns="91402" bIns="45702" rtlCol="0">
            <a:spAutoFit/>
          </a:bodyPr>
          <a:lstStyle/>
          <a:p>
            <a:r>
              <a:rPr lang="en-US" sz="2400" b="1" dirty="0">
                <a:solidFill>
                  <a:prstClr val="black"/>
                </a:solidFill>
                <a:latin typeface="Calibri"/>
                <a:cs typeface="Times New Roman" pitchFamily="18" charset="0"/>
              </a:rPr>
              <a:t>Time</a:t>
            </a:r>
          </a:p>
        </p:txBody>
      </p:sp>
      <p:cxnSp>
        <p:nvCxnSpPr>
          <p:cNvPr id="14" name="Straight Connector 13"/>
          <p:cNvCxnSpPr/>
          <p:nvPr/>
        </p:nvCxnSpPr>
        <p:spPr>
          <a:xfrm rot="5400000">
            <a:off x="1143794" y="2764194"/>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553200" y="27634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Left Brace 18"/>
          <p:cNvSpPr/>
          <p:nvPr/>
        </p:nvSpPr>
        <p:spPr>
          <a:xfrm rot="5400000">
            <a:off x="2476501" y="1091736"/>
            <a:ext cx="304799" cy="2514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dirty="0">
              <a:solidFill>
                <a:prstClr val="black"/>
              </a:solidFill>
              <a:latin typeface="Calibri"/>
            </a:endParaRPr>
          </a:p>
        </p:txBody>
      </p:sp>
      <p:sp>
        <p:nvSpPr>
          <p:cNvPr id="20" name="TextBox 19"/>
          <p:cNvSpPr txBox="1"/>
          <p:nvPr/>
        </p:nvSpPr>
        <p:spPr>
          <a:xfrm>
            <a:off x="1066801" y="1447800"/>
            <a:ext cx="3037536" cy="745154"/>
          </a:xfrm>
          <a:prstGeom prst="rect">
            <a:avLst/>
          </a:prstGeom>
          <a:noFill/>
        </p:spPr>
        <p:txBody>
          <a:bodyPr wrap="square" lIns="91402" tIns="45702" rIns="91402" bIns="45702" rtlCol="0">
            <a:spAutoFit/>
          </a:bodyPr>
          <a:lstStyle/>
          <a:p>
            <a:pPr algn="ctr">
              <a:lnSpc>
                <a:spcPct val="80000"/>
              </a:lnSpc>
            </a:pPr>
            <a:r>
              <a:rPr lang="en-US" sz="2800" b="1" dirty="0">
                <a:solidFill>
                  <a:prstClr val="black"/>
                </a:solidFill>
                <a:latin typeface="Calibri"/>
                <a:cs typeface="Times New Roman" pitchFamily="18" charset="0"/>
              </a:rPr>
              <a:t>Previous quantum </a:t>
            </a:r>
            <a:r>
              <a:rPr lang="en-US" sz="2400" dirty="0">
                <a:solidFill>
                  <a:prstClr val="black"/>
                </a:solidFill>
                <a:latin typeface="Calibri"/>
                <a:cs typeface="Times New Roman" pitchFamily="18" charset="0"/>
              </a:rPr>
              <a:t>(~1M cycles)</a:t>
            </a:r>
            <a:endParaRPr lang="en-US" sz="2000" dirty="0">
              <a:solidFill>
                <a:prstClr val="black"/>
              </a:solidFill>
              <a:latin typeface="Calibri"/>
              <a:cs typeface="Times New Roman" pitchFamily="18" charset="0"/>
            </a:endParaRPr>
          </a:p>
        </p:txBody>
      </p:sp>
      <p:sp>
        <p:nvSpPr>
          <p:cNvPr id="21" name="Right Arrow 20"/>
          <p:cNvSpPr/>
          <p:nvPr/>
        </p:nvSpPr>
        <p:spPr>
          <a:xfrm>
            <a:off x="1371600" y="3048000"/>
            <a:ext cx="2514600" cy="3810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lnSpc>
                <a:spcPct val="70000"/>
              </a:lnSpc>
            </a:pPr>
            <a:endParaRPr lang="en-US" sz="1400" dirty="0">
              <a:solidFill>
                <a:prstClr val="white"/>
              </a:solidFill>
              <a:latin typeface="Calibri"/>
            </a:endParaRPr>
          </a:p>
        </p:txBody>
      </p:sp>
      <p:sp>
        <p:nvSpPr>
          <p:cNvPr id="22" name="Left Brace 21"/>
          <p:cNvSpPr/>
          <p:nvPr/>
        </p:nvSpPr>
        <p:spPr>
          <a:xfrm rot="5400000">
            <a:off x="5219701" y="1015537"/>
            <a:ext cx="304800" cy="2667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dirty="0">
              <a:solidFill>
                <a:prstClr val="black"/>
              </a:solidFill>
              <a:latin typeface="Calibri"/>
            </a:endParaRPr>
          </a:p>
        </p:txBody>
      </p:sp>
      <p:sp>
        <p:nvSpPr>
          <p:cNvPr id="25" name="TextBox 24"/>
          <p:cNvSpPr txBox="1"/>
          <p:nvPr/>
        </p:nvSpPr>
        <p:spPr>
          <a:xfrm>
            <a:off x="533400" y="3518118"/>
            <a:ext cx="3656806" cy="2000548"/>
          </a:xfrm>
          <a:prstGeom prst="rect">
            <a:avLst/>
          </a:prstGeom>
          <a:noFill/>
        </p:spPr>
        <p:txBody>
          <a:bodyPr wrap="square" lIns="91402" tIns="45702" rIns="91402" bIns="45702" rtlCol="0">
            <a:spAutoFit/>
          </a:bodyPr>
          <a:lstStyle/>
          <a:p>
            <a:r>
              <a:rPr lang="en-US" sz="2800" b="1" dirty="0">
                <a:solidFill>
                  <a:srgbClr val="1F497D"/>
                </a:solidFill>
                <a:latin typeface="Calibri"/>
                <a:cs typeface="Times New Roman" pitchFamily="18" charset="0"/>
              </a:rPr>
              <a:t>During quantum:</a:t>
            </a:r>
          </a:p>
          <a:p>
            <a:pPr marL="174553" indent="-174553">
              <a:buFont typeface="Arial" pitchFamily="34" charset="0"/>
              <a:buChar char="•"/>
            </a:pPr>
            <a:r>
              <a:rPr lang="en-US" sz="2400" dirty="0">
                <a:solidFill>
                  <a:srgbClr val="1F497D"/>
                </a:solidFill>
                <a:latin typeface="Calibri"/>
                <a:cs typeface="Times New Roman" pitchFamily="18" charset="0"/>
              </a:rPr>
              <a:t>Monitor thread behavior</a:t>
            </a:r>
          </a:p>
          <a:p>
            <a:pPr marL="571268" indent="-282461">
              <a:buFont typeface="+mj-lt"/>
              <a:buAutoNum type="arabicPeriod"/>
            </a:pPr>
            <a:r>
              <a:rPr lang="en-US" sz="2400" dirty="0">
                <a:solidFill>
                  <a:srgbClr val="1F497D"/>
                </a:solidFill>
                <a:latin typeface="Calibri"/>
                <a:cs typeface="Times New Roman" pitchFamily="18" charset="0"/>
              </a:rPr>
              <a:t>Memory intensity</a:t>
            </a:r>
          </a:p>
          <a:p>
            <a:pPr marL="571268" indent="-282461">
              <a:buFont typeface="+mj-lt"/>
              <a:buAutoNum type="arabicPeriod"/>
            </a:pPr>
            <a:r>
              <a:rPr lang="en-US" sz="2400" dirty="0">
                <a:solidFill>
                  <a:srgbClr val="1F497D"/>
                </a:solidFill>
                <a:latin typeface="Calibri"/>
                <a:cs typeface="Times New Roman" pitchFamily="18" charset="0"/>
              </a:rPr>
              <a:t>Bank-level parallelism</a:t>
            </a:r>
          </a:p>
          <a:p>
            <a:pPr marL="571268" indent="-282461">
              <a:buFont typeface="+mj-lt"/>
              <a:buAutoNum type="arabicPeriod"/>
            </a:pPr>
            <a:r>
              <a:rPr lang="en-US" sz="2400" dirty="0">
                <a:solidFill>
                  <a:srgbClr val="1F497D"/>
                </a:solidFill>
                <a:latin typeface="Calibri"/>
                <a:cs typeface="Times New Roman" pitchFamily="18" charset="0"/>
              </a:rPr>
              <a:t>Row-buffer locality</a:t>
            </a:r>
          </a:p>
        </p:txBody>
      </p:sp>
      <p:sp>
        <p:nvSpPr>
          <p:cNvPr id="26" name="Explosion 1 25"/>
          <p:cNvSpPr/>
          <p:nvPr/>
        </p:nvSpPr>
        <p:spPr>
          <a:xfrm>
            <a:off x="4014536" y="2611795"/>
            <a:ext cx="228600" cy="30480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dirty="0">
              <a:solidFill>
                <a:prstClr val="white"/>
              </a:solidFill>
              <a:latin typeface="Calibri"/>
            </a:endParaRPr>
          </a:p>
        </p:txBody>
      </p:sp>
      <p:sp>
        <p:nvSpPr>
          <p:cNvPr id="27" name="TextBox 26"/>
          <p:cNvSpPr txBox="1"/>
          <p:nvPr/>
        </p:nvSpPr>
        <p:spPr>
          <a:xfrm>
            <a:off x="4495800" y="4313872"/>
            <a:ext cx="4343400" cy="1631216"/>
          </a:xfrm>
          <a:prstGeom prst="rect">
            <a:avLst/>
          </a:prstGeom>
          <a:noFill/>
        </p:spPr>
        <p:txBody>
          <a:bodyPr wrap="square" lIns="91402" tIns="45702" rIns="91402" bIns="45702" rtlCol="0">
            <a:spAutoFit/>
          </a:bodyPr>
          <a:lstStyle/>
          <a:p>
            <a:r>
              <a:rPr lang="en-US" sz="2800" b="1" dirty="0">
                <a:solidFill>
                  <a:srgbClr val="FF0000"/>
                </a:solidFill>
                <a:latin typeface="Calibri"/>
                <a:cs typeface="Times New Roman" pitchFamily="18" charset="0"/>
              </a:rPr>
              <a:t>Beginning of quantum</a:t>
            </a:r>
            <a:r>
              <a:rPr lang="en-US" sz="2800" dirty="0">
                <a:solidFill>
                  <a:srgbClr val="FF0000"/>
                </a:solidFill>
                <a:latin typeface="Calibri"/>
                <a:cs typeface="Times New Roman" pitchFamily="18" charset="0"/>
              </a:rPr>
              <a:t>:</a:t>
            </a:r>
          </a:p>
          <a:p>
            <a:pPr marL="401472" indent="-169793">
              <a:buFont typeface="Arial" pitchFamily="34" charset="0"/>
              <a:buChar char="•"/>
            </a:pPr>
            <a:r>
              <a:rPr lang="en-US" sz="2400" dirty="0">
                <a:solidFill>
                  <a:srgbClr val="FF0000"/>
                </a:solidFill>
                <a:latin typeface="Calibri"/>
                <a:cs typeface="Times New Roman" pitchFamily="18" charset="0"/>
              </a:rPr>
              <a:t>Perform clustering</a:t>
            </a:r>
          </a:p>
          <a:p>
            <a:pPr marL="401472" indent="-169793">
              <a:buFont typeface="Arial" pitchFamily="34" charset="0"/>
              <a:buChar char="•"/>
            </a:pPr>
            <a:r>
              <a:rPr lang="en-US" sz="2400" dirty="0">
                <a:solidFill>
                  <a:srgbClr val="FF0000"/>
                </a:solidFill>
                <a:latin typeface="Calibri"/>
                <a:cs typeface="Times New Roman" pitchFamily="18" charset="0"/>
              </a:rPr>
              <a:t>Compute niceness of intensive threads</a:t>
            </a:r>
          </a:p>
        </p:txBody>
      </p:sp>
      <p:cxnSp>
        <p:nvCxnSpPr>
          <p:cNvPr id="29" name="Shape 28"/>
          <p:cNvCxnSpPr>
            <a:stCxn id="26" idx="2"/>
            <a:endCxn id="27" idx="1"/>
          </p:cNvCxnSpPr>
          <p:nvPr/>
        </p:nvCxnSpPr>
        <p:spPr>
          <a:xfrm rot="16200000" flipH="1">
            <a:off x="3193627" y="3827305"/>
            <a:ext cx="2212885" cy="391464"/>
          </a:xfrm>
          <a:prstGeom prst="bentConnector2">
            <a:avLst/>
          </a:prstGeom>
          <a:ln w="190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810794" y="27634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401594" y="2764196"/>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61729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9443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7157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4864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2578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50292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8006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5720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3434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Left Brace 45"/>
          <p:cNvSpPr/>
          <p:nvPr/>
        </p:nvSpPr>
        <p:spPr>
          <a:xfrm rot="16200000">
            <a:off x="5295900" y="3009901"/>
            <a:ext cx="304800" cy="228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dirty="0">
              <a:solidFill>
                <a:prstClr val="black"/>
              </a:solidFill>
              <a:latin typeface="Calibri"/>
            </a:endParaRPr>
          </a:p>
        </p:txBody>
      </p:sp>
      <p:sp>
        <p:nvSpPr>
          <p:cNvPr id="48" name="TextBox 47"/>
          <p:cNvSpPr txBox="1"/>
          <p:nvPr/>
        </p:nvSpPr>
        <p:spPr>
          <a:xfrm>
            <a:off x="4114809" y="1447806"/>
            <a:ext cx="2743199" cy="744783"/>
          </a:xfrm>
          <a:prstGeom prst="rect">
            <a:avLst/>
          </a:prstGeom>
          <a:noFill/>
        </p:spPr>
        <p:txBody>
          <a:bodyPr wrap="square" lIns="91402" tIns="45702" rIns="91402" bIns="45702" rtlCol="0">
            <a:spAutoFit/>
          </a:bodyPr>
          <a:lstStyle/>
          <a:p>
            <a:pPr algn="ctr">
              <a:lnSpc>
                <a:spcPct val="80000"/>
              </a:lnSpc>
            </a:pPr>
            <a:r>
              <a:rPr lang="en-US" sz="2800" b="1" dirty="0">
                <a:solidFill>
                  <a:prstClr val="black"/>
                </a:solidFill>
                <a:latin typeface="Calibri"/>
                <a:cs typeface="Times New Roman" pitchFamily="18" charset="0"/>
              </a:rPr>
              <a:t>Current quantum</a:t>
            </a:r>
          </a:p>
          <a:p>
            <a:pPr algn="ctr">
              <a:lnSpc>
                <a:spcPct val="80000"/>
              </a:lnSpc>
            </a:pPr>
            <a:r>
              <a:rPr lang="en-US" sz="2400" dirty="0">
                <a:solidFill>
                  <a:prstClr val="black"/>
                </a:solidFill>
                <a:latin typeface="Calibri"/>
                <a:cs typeface="Times New Roman" pitchFamily="18" charset="0"/>
              </a:rPr>
              <a:t>(~1M cycles)</a:t>
            </a:r>
            <a:endParaRPr lang="en-US" sz="3200" dirty="0">
              <a:solidFill>
                <a:prstClr val="black"/>
              </a:solidFill>
              <a:latin typeface="Calibri"/>
              <a:cs typeface="Times New Roman" pitchFamily="18" charset="0"/>
            </a:endParaRPr>
          </a:p>
        </p:txBody>
      </p:sp>
      <p:sp>
        <p:nvSpPr>
          <p:cNvPr id="49" name="TextBox 48"/>
          <p:cNvSpPr txBox="1"/>
          <p:nvPr/>
        </p:nvSpPr>
        <p:spPr>
          <a:xfrm>
            <a:off x="4114801" y="3306094"/>
            <a:ext cx="2590799" cy="745154"/>
          </a:xfrm>
          <a:prstGeom prst="rect">
            <a:avLst/>
          </a:prstGeom>
          <a:noFill/>
        </p:spPr>
        <p:txBody>
          <a:bodyPr wrap="square" lIns="91402" tIns="45702" rIns="91402" bIns="45702" rtlCol="0">
            <a:spAutoFit/>
          </a:bodyPr>
          <a:lstStyle/>
          <a:p>
            <a:pPr algn="ctr">
              <a:lnSpc>
                <a:spcPct val="80000"/>
              </a:lnSpc>
            </a:pPr>
            <a:r>
              <a:rPr lang="en-US" sz="2800" b="1" dirty="0">
                <a:solidFill>
                  <a:prstClr val="black"/>
                </a:solidFill>
                <a:latin typeface="Calibri"/>
                <a:cs typeface="Times New Roman" pitchFamily="18" charset="0"/>
              </a:rPr>
              <a:t>Shuffle interval</a:t>
            </a:r>
          </a:p>
          <a:p>
            <a:pPr algn="ctr">
              <a:lnSpc>
                <a:spcPct val="80000"/>
              </a:lnSpc>
            </a:pPr>
            <a:r>
              <a:rPr lang="en-US" sz="2400" dirty="0">
                <a:solidFill>
                  <a:prstClr val="black"/>
                </a:solidFill>
                <a:latin typeface="Calibri"/>
                <a:cs typeface="Times New Roman" pitchFamily="18" charset="0"/>
              </a:rPr>
              <a:t>(~1K cycles)</a:t>
            </a:r>
            <a:endParaRPr lang="en-US" sz="3200" dirty="0">
              <a:solidFill>
                <a:prstClr val="black"/>
              </a:solidFill>
              <a:latin typeface="Calibri"/>
              <a:cs typeface="Times New Roman" pitchFamily="18" charset="0"/>
            </a:endParaRPr>
          </a:p>
        </p:txBody>
      </p:sp>
    </p:spTree>
    <p:extLst>
      <p:ext uri="{BB962C8B-B14F-4D97-AF65-F5344CB8AC3E}">
        <p14:creationId xmlns:p14="http://schemas.microsoft.com/office/powerpoint/2010/main" val="10838368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20" grpId="0"/>
      <p:bldP spid="21" grpId="0" animBg="1"/>
      <p:bldP spid="22" grpId="0" animBg="1"/>
      <p:bldP spid="25" grpId="0"/>
      <p:bldP spid="26" grpId="0" animBg="1"/>
      <p:bldP spid="27" grpId="0"/>
      <p:bldP spid="46" grpId="0" animBg="1"/>
      <p:bldP spid="48" grpId="0"/>
      <p:bldP spid="4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TCM: Scheduling Algorithm</a:t>
            </a:r>
            <a:endParaRPr lang="en-US" dirty="0"/>
          </a:p>
        </p:txBody>
      </p:sp>
      <p:sp>
        <p:nvSpPr>
          <p:cNvPr id="3" name="Content Placeholder 2"/>
          <p:cNvSpPr>
            <a:spLocks noGrp="1"/>
          </p:cNvSpPr>
          <p:nvPr>
            <p:ph idx="1"/>
          </p:nvPr>
        </p:nvSpPr>
        <p:spPr>
          <a:xfrm>
            <a:off x="457200" y="1371600"/>
            <a:ext cx="8458200" cy="4191000"/>
          </a:xfrm>
        </p:spPr>
        <p:txBody>
          <a:bodyPr>
            <a:noAutofit/>
          </a:bodyPr>
          <a:lstStyle/>
          <a:p>
            <a:pPr marL="344346" indent="-344346">
              <a:buFont typeface="+mj-lt"/>
              <a:buAutoNum type="arabicPeriod"/>
            </a:pPr>
            <a:r>
              <a:rPr lang="en-US" sz="2800" b="1" i="1" u="sng" dirty="0">
                <a:solidFill>
                  <a:srgbClr val="FF0000"/>
                </a:solidFill>
              </a:rPr>
              <a:t>Highest-rank</a:t>
            </a:r>
            <a:r>
              <a:rPr lang="en-US" sz="2800" dirty="0"/>
              <a:t>:</a:t>
            </a:r>
            <a:r>
              <a:rPr lang="en-US" sz="2200" dirty="0"/>
              <a:t> Requests from higher ranked threads prioritized</a:t>
            </a:r>
            <a:endParaRPr lang="en-US" sz="2400" dirty="0"/>
          </a:p>
          <a:p>
            <a:pPr marL="631568" lvl="2"/>
            <a:r>
              <a:rPr lang="en-US" b="1" dirty="0" smtClean="0">
                <a:solidFill>
                  <a:schemeClr val="tx2"/>
                </a:solidFill>
              </a:rPr>
              <a:t>Non-Intensive</a:t>
            </a:r>
            <a:r>
              <a:rPr lang="en-US" dirty="0" smtClean="0"/>
              <a:t> cluster </a:t>
            </a:r>
            <a:r>
              <a:rPr lang="en-US" b="1" dirty="0" smtClean="0"/>
              <a:t>&gt;</a:t>
            </a:r>
            <a:r>
              <a:rPr lang="en-US" dirty="0" smtClean="0"/>
              <a:t> </a:t>
            </a:r>
            <a:r>
              <a:rPr lang="en-US" b="1" dirty="0" smtClean="0">
                <a:solidFill>
                  <a:schemeClr val="accent2"/>
                </a:solidFill>
              </a:rPr>
              <a:t>Intensive</a:t>
            </a:r>
            <a:r>
              <a:rPr lang="en-US" dirty="0" smtClean="0"/>
              <a:t> cluster</a:t>
            </a:r>
            <a:endParaRPr lang="en-US" sz="2200" b="1" u="sng" dirty="0"/>
          </a:p>
          <a:p>
            <a:pPr marL="631568" lvl="2"/>
            <a:r>
              <a:rPr lang="en-US" b="1" dirty="0" smtClean="0">
                <a:solidFill>
                  <a:schemeClr val="tx2"/>
                </a:solidFill>
              </a:rPr>
              <a:t>Non-Intensive </a:t>
            </a:r>
            <a:r>
              <a:rPr lang="en-US" dirty="0" smtClean="0"/>
              <a:t>cluster: l</a:t>
            </a:r>
            <a:r>
              <a:rPr lang="en-US" sz="2200" dirty="0"/>
              <a:t>ower intensity </a:t>
            </a:r>
            <a:r>
              <a:rPr lang="en-US" sz="2200" dirty="0">
                <a:sym typeface="Wingdings" pitchFamily="2" charset="2"/>
              </a:rPr>
              <a:t> higher rank</a:t>
            </a:r>
            <a:endParaRPr lang="en-US" sz="2200" dirty="0"/>
          </a:p>
          <a:p>
            <a:pPr marL="631568" lvl="2"/>
            <a:r>
              <a:rPr lang="en-US" b="1" dirty="0" smtClean="0">
                <a:solidFill>
                  <a:schemeClr val="accent2"/>
                </a:solidFill>
              </a:rPr>
              <a:t>Intensive</a:t>
            </a:r>
            <a:r>
              <a:rPr lang="en-US" dirty="0" smtClean="0"/>
              <a:t> cluster: r</a:t>
            </a:r>
            <a:r>
              <a:rPr lang="en-US" sz="2200" dirty="0"/>
              <a:t>ank shuffling</a:t>
            </a:r>
          </a:p>
          <a:p>
            <a:pPr marL="345934" indent="-288805">
              <a:buFont typeface="+mj-lt"/>
              <a:buAutoNum type="arabicPeriod"/>
            </a:pPr>
            <a:endParaRPr lang="en-US" sz="2400" b="1" i="1" u="sng" dirty="0">
              <a:solidFill>
                <a:srgbClr val="FF0000"/>
              </a:solidFill>
            </a:endParaRPr>
          </a:p>
          <a:p>
            <a:pPr marL="345934" indent="-288805">
              <a:buFont typeface="+mj-lt"/>
              <a:buAutoNum type="arabicPeriod"/>
            </a:pPr>
            <a:endParaRPr lang="en-US" sz="2400" b="1" i="1" u="sng" dirty="0">
              <a:solidFill>
                <a:srgbClr val="FF0000"/>
              </a:solidFill>
            </a:endParaRPr>
          </a:p>
          <a:p>
            <a:pPr marL="345934" indent="-288805">
              <a:buFont typeface="+mj-lt"/>
              <a:buAutoNum type="arabicPeriod"/>
            </a:pPr>
            <a:r>
              <a:rPr lang="en-US" sz="2800" b="1" i="1" u="sng" dirty="0">
                <a:solidFill>
                  <a:srgbClr val="FF0000"/>
                </a:solidFill>
              </a:rPr>
              <a:t>Row-hit</a:t>
            </a:r>
            <a:r>
              <a:rPr lang="en-US" sz="2800" dirty="0"/>
              <a:t>:</a:t>
            </a:r>
            <a:r>
              <a:rPr lang="en-US" sz="2200" dirty="0"/>
              <a:t> Row-buffer hit requests are prioritized</a:t>
            </a:r>
            <a:endParaRPr lang="en-US" sz="2000" b="1" u="sng" dirty="0"/>
          </a:p>
          <a:p>
            <a:pPr marL="345934" indent="-288805">
              <a:buFont typeface="+mj-lt"/>
              <a:buAutoNum type="arabicPeriod"/>
            </a:pPr>
            <a:endParaRPr lang="en-US" sz="2200" dirty="0"/>
          </a:p>
          <a:p>
            <a:pPr marL="345934" indent="-288805">
              <a:buFont typeface="+mj-lt"/>
              <a:buAutoNum type="arabicPeriod"/>
            </a:pPr>
            <a:r>
              <a:rPr lang="en-US" sz="2800" b="1" i="1" u="sng" dirty="0">
                <a:solidFill>
                  <a:srgbClr val="FF0000"/>
                </a:solidFill>
              </a:rPr>
              <a:t>Oldest</a:t>
            </a:r>
            <a:r>
              <a:rPr lang="en-US" sz="2800" dirty="0"/>
              <a:t>:</a:t>
            </a:r>
            <a:r>
              <a:rPr lang="en-US" sz="2200" dirty="0"/>
              <a:t> Older requests are prioritized</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87</a:t>
            </a:fld>
            <a:endParaRPr lang="en-US" dirty="0">
              <a:solidFill>
                <a:prstClr val="black">
                  <a:tint val="75000"/>
                </a:prstClr>
              </a:solidFill>
              <a:latin typeface="Calibri"/>
            </a:endParaRPr>
          </a:p>
        </p:txBody>
      </p:sp>
      <p:sp>
        <p:nvSpPr>
          <p:cNvPr id="5" name="Rectangle 4"/>
          <p:cNvSpPr/>
          <p:nvPr/>
        </p:nvSpPr>
        <p:spPr>
          <a:xfrm>
            <a:off x="457200" y="1371600"/>
            <a:ext cx="8229600" cy="1981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6" name="Rectangle 5"/>
          <p:cNvSpPr/>
          <p:nvPr/>
        </p:nvSpPr>
        <p:spPr>
          <a:xfrm>
            <a:off x="457200" y="4114800"/>
            <a:ext cx="8229600" cy="457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7" name="Rectangle 6"/>
          <p:cNvSpPr/>
          <p:nvPr/>
        </p:nvSpPr>
        <p:spPr>
          <a:xfrm>
            <a:off x="457200" y="5029200"/>
            <a:ext cx="8229600" cy="457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8" name="Rectangle 7"/>
          <p:cNvSpPr/>
          <p:nvPr/>
        </p:nvSpPr>
        <p:spPr>
          <a:xfrm>
            <a:off x="838201" y="1908517"/>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9" name="Rectangle 8"/>
          <p:cNvSpPr/>
          <p:nvPr/>
        </p:nvSpPr>
        <p:spPr>
          <a:xfrm>
            <a:off x="838201" y="2339340"/>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10" name="Rectangle 9"/>
          <p:cNvSpPr/>
          <p:nvPr/>
        </p:nvSpPr>
        <p:spPr>
          <a:xfrm>
            <a:off x="838201" y="2781301"/>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455887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8" grpId="1" animBg="1"/>
      <p:bldP spid="9" grpId="0" animBg="1"/>
      <p:bldP spid="9" grpId="1" animBg="1"/>
      <p:bldP spid="10" grpId="0" animBg="1"/>
      <p:bldP spid="10"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Implementation Cost</a:t>
            </a:r>
            <a:endParaRPr lang="en-US" dirty="0"/>
          </a:p>
        </p:txBody>
      </p:sp>
      <p:sp>
        <p:nvSpPr>
          <p:cNvPr id="3" name="Content Placeholder 2"/>
          <p:cNvSpPr>
            <a:spLocks noGrp="1"/>
          </p:cNvSpPr>
          <p:nvPr>
            <p:ph idx="1"/>
          </p:nvPr>
        </p:nvSpPr>
        <p:spPr>
          <a:xfrm>
            <a:off x="457200" y="1295400"/>
            <a:ext cx="8382000" cy="5029200"/>
          </a:xfrm>
        </p:spPr>
        <p:txBody>
          <a:bodyPr>
            <a:normAutofit/>
          </a:bodyPr>
          <a:lstStyle/>
          <a:p>
            <a:pPr marL="0" indent="0">
              <a:buNone/>
            </a:pPr>
            <a:r>
              <a:rPr lang="en-US" b="1" i="1" dirty="0" smtClean="0"/>
              <a:t>Required storage at </a:t>
            </a:r>
            <a:r>
              <a:rPr lang="en-US" b="1" i="1" smtClean="0"/>
              <a:t>memory controller </a:t>
            </a:r>
            <a:r>
              <a:rPr lang="en-US" sz="2800" i="1"/>
              <a:t>(24 cores)</a:t>
            </a:r>
            <a:endParaRPr lang="en-US" i="1" smtClean="0"/>
          </a:p>
          <a:p>
            <a:pPr marL="0" indent="0">
              <a:buNone/>
            </a:pPr>
            <a:endParaRPr lang="en-US"/>
          </a:p>
          <a:p>
            <a:pPr marL="0" indent="0">
              <a:buNone/>
            </a:pPr>
            <a:endParaRPr lang="en-US" smtClean="0"/>
          </a:p>
          <a:p>
            <a:pPr marL="0" indent="0">
              <a:buNone/>
            </a:pPr>
            <a:endParaRPr lang="en-US"/>
          </a:p>
          <a:p>
            <a:pPr marL="0" indent="0">
              <a:buNone/>
            </a:pPr>
            <a:endParaRPr lang="en-US" smtClean="0"/>
          </a:p>
          <a:p>
            <a:pPr marL="0" indent="0">
              <a:buNone/>
            </a:pPr>
            <a:endParaRPr lang="en-US"/>
          </a:p>
          <a:p>
            <a:pPr marL="0" indent="0">
              <a:buNone/>
            </a:pPr>
            <a:endParaRPr lang="en-US" smtClean="0"/>
          </a:p>
          <a:p>
            <a:r>
              <a:rPr lang="en-US" smtClean="0"/>
              <a:t>No computation is on the critical path</a:t>
            </a:r>
            <a:endParaRPr lang="en-US" dirty="0" smtClean="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88</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2028635899"/>
              </p:ext>
            </p:extLst>
          </p:nvPr>
        </p:nvGraphicFramePr>
        <p:xfrm>
          <a:off x="1247845" y="2062890"/>
          <a:ext cx="6629400" cy="3387090"/>
        </p:xfrm>
        <a:graphic>
          <a:graphicData uri="http://schemas.openxmlformats.org/drawingml/2006/table">
            <a:tbl>
              <a:tblPr firstRow="1" lastRow="1">
                <a:tableStyleId>{5C22544A-7EE6-4342-B048-85BDC9FD1C3A}</a:tableStyleId>
              </a:tblPr>
              <a:tblGrid>
                <a:gridCol w="3932694"/>
                <a:gridCol w="2696706"/>
              </a:tblGrid>
              <a:tr h="948690">
                <a:tc>
                  <a:txBody>
                    <a:bodyPr/>
                    <a:lstStyle/>
                    <a:p>
                      <a:r>
                        <a:rPr lang="en-US" sz="2800" dirty="0" smtClean="0"/>
                        <a:t>Thread</a:t>
                      </a:r>
                      <a:r>
                        <a:rPr lang="en-US" sz="2800" baseline="0" dirty="0" smtClean="0"/>
                        <a:t> memory behavior</a:t>
                      </a:r>
                      <a:endParaRPr lang="en-US" sz="2800" dirty="0"/>
                    </a:p>
                  </a:txBody>
                  <a:tcPr anchor="ctr"/>
                </a:tc>
                <a:tc>
                  <a:txBody>
                    <a:bodyPr/>
                    <a:lstStyle/>
                    <a:p>
                      <a:pPr algn="ctr"/>
                      <a:r>
                        <a:rPr lang="en-US" sz="2800" dirty="0" smtClean="0"/>
                        <a:t>Storage</a:t>
                      </a:r>
                      <a:endParaRPr lang="en-US" sz="2800" dirty="0"/>
                    </a:p>
                  </a:txBody>
                  <a:tcPr anchor="ctr"/>
                </a:tc>
              </a:tr>
              <a:tr h="609600">
                <a:tc>
                  <a:txBody>
                    <a:bodyPr/>
                    <a:lstStyle/>
                    <a:p>
                      <a:pPr algn="r"/>
                      <a:r>
                        <a:rPr lang="en-US" sz="2800" dirty="0" smtClean="0"/>
                        <a:t>MPKI</a:t>
                      </a:r>
                      <a:endParaRPr lang="en-US" sz="2800" dirty="0"/>
                    </a:p>
                  </a:txBody>
                  <a:tcPr anchor="ctr"/>
                </a:tc>
                <a:tc>
                  <a:txBody>
                    <a:bodyPr/>
                    <a:lstStyle/>
                    <a:p>
                      <a:pPr algn="ctr"/>
                      <a:r>
                        <a:rPr lang="en-US" sz="2800" dirty="0" smtClean="0"/>
                        <a:t>~0.2kb</a:t>
                      </a:r>
                      <a:endParaRPr lang="en-US" sz="2800" dirty="0"/>
                    </a:p>
                  </a:txBody>
                  <a:tcPr anchor="ctr"/>
                </a:tc>
              </a:tr>
              <a:tr h="609600">
                <a:tc>
                  <a:txBody>
                    <a:bodyPr/>
                    <a:lstStyle/>
                    <a:p>
                      <a:pPr algn="r"/>
                      <a:r>
                        <a:rPr lang="en-US" sz="2800" dirty="0" smtClean="0"/>
                        <a:t>Bank-level</a:t>
                      </a:r>
                      <a:r>
                        <a:rPr lang="en-US" sz="2800" baseline="0" dirty="0" smtClean="0"/>
                        <a:t> parallelism</a:t>
                      </a:r>
                      <a:endParaRPr lang="en-US" sz="2800" dirty="0"/>
                    </a:p>
                  </a:txBody>
                  <a:tcPr anchor="ctr"/>
                </a:tc>
                <a:tc>
                  <a:txBody>
                    <a:bodyPr/>
                    <a:lstStyle/>
                    <a:p>
                      <a:pPr algn="ctr"/>
                      <a:r>
                        <a:rPr lang="en-US" sz="2800" dirty="0" smtClean="0"/>
                        <a:t>~0.6kb</a:t>
                      </a:r>
                      <a:endParaRPr lang="en-US" sz="2800" dirty="0"/>
                    </a:p>
                  </a:txBody>
                  <a:tcPr anchor="ctr"/>
                </a:tc>
              </a:tr>
              <a:tr h="609600">
                <a:tc>
                  <a:txBody>
                    <a:bodyPr/>
                    <a:lstStyle/>
                    <a:p>
                      <a:pPr algn="r"/>
                      <a:r>
                        <a:rPr lang="en-US" sz="2800" dirty="0" smtClean="0"/>
                        <a:t>Row-buffer locality</a:t>
                      </a:r>
                      <a:endParaRPr lang="en-US" sz="2800" dirty="0"/>
                    </a:p>
                  </a:txBody>
                  <a:tcPr anchor="ctr"/>
                </a:tc>
                <a:tc>
                  <a:txBody>
                    <a:bodyPr/>
                    <a:lstStyle/>
                    <a:p>
                      <a:pPr algn="ctr"/>
                      <a:r>
                        <a:rPr lang="en-US" sz="2800" dirty="0" smtClean="0"/>
                        <a:t>~2.9kb</a:t>
                      </a:r>
                      <a:endParaRPr lang="en-US" sz="2800" dirty="0"/>
                    </a:p>
                  </a:txBody>
                  <a:tcPr anchor="ctr"/>
                </a:tc>
              </a:tr>
              <a:tr h="609600">
                <a:tc>
                  <a:txBody>
                    <a:bodyPr/>
                    <a:lstStyle/>
                    <a:p>
                      <a:pPr algn="r"/>
                      <a:r>
                        <a:rPr lang="en-US" sz="2800" dirty="0" smtClean="0"/>
                        <a:t>Total</a:t>
                      </a:r>
                      <a:endParaRPr lang="en-US" sz="2800" dirty="0"/>
                    </a:p>
                  </a:txBody>
                  <a:tcPr anchor="ctr"/>
                </a:tc>
                <a:tc>
                  <a:txBody>
                    <a:bodyPr/>
                    <a:lstStyle/>
                    <a:p>
                      <a:pPr algn="ctr"/>
                      <a:r>
                        <a:rPr lang="en-US" sz="2800" smtClean="0"/>
                        <a:t>&lt; 4kbits</a:t>
                      </a:r>
                      <a:endParaRPr lang="en-US" sz="2800" dirty="0"/>
                    </a:p>
                  </a:txBody>
                  <a:tcPr anchor="ctr"/>
                </a:tc>
              </a:tr>
            </a:tbl>
          </a:graphicData>
        </a:graphic>
      </p:graphicFrame>
    </p:spTree>
    <p:extLst>
      <p:ext uri="{BB962C8B-B14F-4D97-AF65-F5344CB8AC3E}">
        <p14:creationId xmlns:p14="http://schemas.microsoft.com/office/powerpoint/2010/main" val="3752383655"/>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a:t>
            </a:r>
            <a:endParaRPr lang="en-US" dirty="0"/>
          </a:p>
        </p:txBody>
      </p:sp>
      <p:sp>
        <p:nvSpPr>
          <p:cNvPr id="3" name="Content Placeholder 2"/>
          <p:cNvSpPr>
            <a:spLocks noGrp="1"/>
          </p:cNvSpPr>
          <p:nvPr>
            <p:ph idx="1"/>
          </p:nvPr>
        </p:nvSpPr>
        <p:spPr>
          <a:xfrm>
            <a:off x="457201" y="1143000"/>
            <a:ext cx="8592605" cy="5029200"/>
          </a:xfrm>
        </p:spPr>
        <p:txBody>
          <a:bodyPr>
            <a:noAutofit/>
          </a:bodyPr>
          <a:lstStyle/>
          <a:p>
            <a:pPr marL="0" indent="0">
              <a:buNone/>
            </a:pPr>
            <a:r>
              <a:rPr lang="en-US" sz="2800" b="1" dirty="0">
                <a:solidFill>
                  <a:schemeClr val="tx2"/>
                </a:solidFill>
              </a:rPr>
              <a:t>FRFCFS</a:t>
            </a:r>
            <a:r>
              <a:rPr lang="en-US" sz="2400" b="1" dirty="0"/>
              <a:t> </a:t>
            </a:r>
            <a:r>
              <a:rPr lang="en-US" sz="2000" dirty="0"/>
              <a:t>[</a:t>
            </a:r>
            <a:r>
              <a:rPr lang="en-US" sz="2000" dirty="0" err="1"/>
              <a:t>Rixner</a:t>
            </a:r>
            <a:r>
              <a:rPr lang="en-US" sz="2000" dirty="0"/>
              <a:t> et al., ISCA00]: </a:t>
            </a:r>
            <a:r>
              <a:rPr lang="en-US" sz="2400" dirty="0"/>
              <a:t>Prioritizes row-buffer hits</a:t>
            </a:r>
            <a:endParaRPr lang="en-US" sz="2000" dirty="0"/>
          </a:p>
          <a:p>
            <a:pPr lvl="1"/>
            <a:r>
              <a:rPr lang="en-US" sz="2400" dirty="0"/>
              <a:t>Thread-oblivious </a:t>
            </a:r>
            <a:r>
              <a:rPr lang="en-US" sz="2400" dirty="0">
                <a:solidFill>
                  <a:srgbClr val="FF0000"/>
                </a:solidFill>
                <a:sym typeface="Wingdings" pitchFamily="2" charset="2"/>
              </a:rPr>
              <a:t></a:t>
            </a:r>
            <a:r>
              <a:rPr lang="en-US" sz="2400" dirty="0">
                <a:sym typeface="Wingdings" pitchFamily="2" charset="2"/>
              </a:rPr>
              <a:t> </a:t>
            </a:r>
            <a:r>
              <a:rPr lang="en-US" sz="2400" dirty="0">
                <a:solidFill>
                  <a:srgbClr val="FF0000"/>
                </a:solidFill>
                <a:sym typeface="Wingdings" pitchFamily="2" charset="2"/>
              </a:rPr>
              <a:t>Low throughput &amp; Low fairness</a:t>
            </a:r>
          </a:p>
          <a:p>
            <a:endParaRPr lang="en-US" sz="600" dirty="0">
              <a:solidFill>
                <a:srgbClr val="FF0000"/>
              </a:solidFill>
            </a:endParaRPr>
          </a:p>
          <a:p>
            <a:pPr marL="0" indent="0">
              <a:buNone/>
            </a:pPr>
            <a:r>
              <a:rPr lang="en-US" sz="2800" b="1" dirty="0">
                <a:solidFill>
                  <a:schemeClr val="tx2"/>
                </a:solidFill>
              </a:rPr>
              <a:t>STFM</a:t>
            </a:r>
            <a:r>
              <a:rPr lang="en-US" sz="2400" b="1" dirty="0"/>
              <a:t> </a:t>
            </a:r>
            <a:r>
              <a:rPr lang="en-US" sz="2000" dirty="0"/>
              <a:t>[</a:t>
            </a:r>
            <a:r>
              <a:rPr lang="en-US" sz="2000" dirty="0" err="1"/>
              <a:t>Mutlu</a:t>
            </a:r>
            <a:r>
              <a:rPr lang="en-US" sz="2000" dirty="0"/>
              <a:t> et al., MICRO07]: </a:t>
            </a:r>
            <a:r>
              <a:rPr lang="en-US" sz="2400" dirty="0"/>
              <a:t>Equalizes thread slowdowns</a:t>
            </a:r>
            <a:endParaRPr lang="en-US" sz="2000" dirty="0"/>
          </a:p>
          <a:p>
            <a:pPr lvl="1"/>
            <a:r>
              <a:rPr lang="en-US" sz="2400" dirty="0"/>
              <a:t>Non-intensive threads not prioritized</a:t>
            </a:r>
            <a:r>
              <a:rPr lang="en-US" sz="2400" dirty="0">
                <a:solidFill>
                  <a:srgbClr val="FF0000"/>
                </a:solidFill>
              </a:rPr>
              <a:t> </a:t>
            </a:r>
            <a:r>
              <a:rPr lang="en-US" sz="2400" dirty="0">
                <a:solidFill>
                  <a:srgbClr val="FF0000"/>
                </a:solidFill>
                <a:sym typeface="Wingdings" pitchFamily="2" charset="2"/>
              </a:rPr>
              <a:t></a:t>
            </a:r>
            <a:r>
              <a:rPr lang="en-US" sz="2400" dirty="0">
                <a:sym typeface="Wingdings" pitchFamily="2" charset="2"/>
              </a:rPr>
              <a:t> </a:t>
            </a:r>
            <a:r>
              <a:rPr lang="en-US" sz="2400" dirty="0">
                <a:solidFill>
                  <a:srgbClr val="FF0000"/>
                </a:solidFill>
                <a:sym typeface="Wingdings" pitchFamily="2" charset="2"/>
              </a:rPr>
              <a:t>Low throughput</a:t>
            </a:r>
          </a:p>
          <a:p>
            <a:endParaRPr lang="en-US" sz="600" dirty="0">
              <a:solidFill>
                <a:srgbClr val="FF0000"/>
              </a:solidFill>
            </a:endParaRPr>
          </a:p>
          <a:p>
            <a:pPr marL="0" indent="0">
              <a:buNone/>
            </a:pPr>
            <a:r>
              <a:rPr lang="en-US" sz="2800" b="1" dirty="0">
                <a:solidFill>
                  <a:schemeClr val="tx2"/>
                </a:solidFill>
              </a:rPr>
              <a:t>PAR-BS</a:t>
            </a:r>
            <a:r>
              <a:rPr lang="en-US" sz="2400" b="1" dirty="0"/>
              <a:t> </a:t>
            </a:r>
            <a:r>
              <a:rPr lang="en-US" sz="2000" dirty="0"/>
              <a:t>[</a:t>
            </a:r>
            <a:r>
              <a:rPr lang="en-US" sz="2000" dirty="0" err="1"/>
              <a:t>Mutlu</a:t>
            </a:r>
            <a:r>
              <a:rPr lang="en-US" sz="2000" dirty="0"/>
              <a:t> et al., ISCA08]: </a:t>
            </a:r>
            <a:r>
              <a:rPr lang="en-US" sz="2400" dirty="0"/>
              <a:t>Prioritizes oldest batch of requests while preserving bank-level parallelism</a:t>
            </a:r>
            <a:endParaRPr lang="en-US" sz="1200" dirty="0"/>
          </a:p>
          <a:p>
            <a:pPr lvl="1"/>
            <a:r>
              <a:rPr lang="en-US" sz="2400" dirty="0"/>
              <a:t>Non-intensive threads not always prioritized </a:t>
            </a:r>
            <a:r>
              <a:rPr lang="en-US" sz="2400" err="1">
                <a:solidFill>
                  <a:srgbClr val="FF0000"/>
                </a:solidFill>
                <a:sym typeface="Wingdings" pitchFamily="2" charset="2"/>
              </a:rPr>
              <a:t></a:t>
            </a:r>
            <a:r>
              <a:rPr lang="en-US" sz="2400">
                <a:sym typeface="Wingdings" pitchFamily="2" charset="2"/>
              </a:rPr>
              <a:t> </a:t>
            </a:r>
            <a:r>
              <a:rPr lang="en-US" sz="2400">
                <a:solidFill>
                  <a:srgbClr val="FF0000"/>
                </a:solidFill>
                <a:sym typeface="Wingdings" pitchFamily="2" charset="2"/>
              </a:rPr>
              <a:t>Low throughput</a:t>
            </a:r>
            <a:endParaRPr lang="en-US" sz="2400" dirty="0">
              <a:solidFill>
                <a:srgbClr val="FF0000"/>
              </a:solidFill>
              <a:sym typeface="Wingdings" pitchFamily="2" charset="2"/>
            </a:endParaRPr>
          </a:p>
          <a:p>
            <a:endParaRPr lang="en-US" sz="600" b="1" dirty="0">
              <a:solidFill>
                <a:schemeClr val="tx2"/>
              </a:solidFill>
            </a:endParaRPr>
          </a:p>
          <a:p>
            <a:pPr marL="0" indent="0">
              <a:buNone/>
            </a:pPr>
            <a:r>
              <a:rPr lang="en-US" sz="2800" b="1" dirty="0">
                <a:solidFill>
                  <a:schemeClr val="tx2"/>
                </a:solidFill>
              </a:rPr>
              <a:t>ATLAS</a:t>
            </a:r>
            <a:r>
              <a:rPr lang="en-US" sz="2400" b="1" dirty="0"/>
              <a:t> </a:t>
            </a:r>
            <a:r>
              <a:rPr lang="en-US" sz="2000" dirty="0"/>
              <a:t>[Kim et al., HPCA10]: </a:t>
            </a:r>
            <a:r>
              <a:rPr lang="en-US" sz="2400" dirty="0"/>
              <a:t>Prioritizes threads with less memory service</a:t>
            </a:r>
            <a:endParaRPr lang="en-US" sz="2000" dirty="0"/>
          </a:p>
          <a:p>
            <a:pPr lvl="1"/>
            <a:r>
              <a:rPr lang="en-US" sz="2400" dirty="0"/>
              <a:t>Most intensive thread starves </a:t>
            </a:r>
            <a:r>
              <a:rPr lang="en-US" sz="2400" dirty="0">
                <a:solidFill>
                  <a:srgbClr val="FF0000"/>
                </a:solidFill>
                <a:sym typeface="Wingdings" pitchFamily="2" charset="2"/>
              </a:rPr>
              <a:t> Low fairness</a:t>
            </a: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pPr/>
              <a:t>89</a:t>
            </a:fld>
            <a:endParaRPr lang="en-US" dirty="0"/>
          </a:p>
        </p:txBody>
      </p:sp>
    </p:spTree>
    <p:extLst>
      <p:ext uri="{BB962C8B-B14F-4D97-AF65-F5344CB8AC3E}">
        <p14:creationId xmlns:p14="http://schemas.microsoft.com/office/powerpoint/2010/main" val="1584523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a:latin typeface="Garamond" charset="0"/>
              </a:rPr>
              <a:t>Unfair Slowdowns due to Interference</a:t>
            </a:r>
          </a:p>
        </p:txBody>
      </p:sp>
      <p:graphicFrame>
        <p:nvGraphicFramePr>
          <p:cNvPr id="15362" name="Content Placeholder 4"/>
          <p:cNvGraphicFramePr>
            <a:graphicFrameLocks noGrp="1"/>
          </p:cNvGraphicFramePr>
          <p:nvPr>
            <p:ph idx="1"/>
            <p:extLst>
              <p:ext uri="{D42A27DB-BD31-4B8C-83A1-F6EECF244321}">
                <p14:modId xmlns:p14="http://schemas.microsoft.com/office/powerpoint/2010/main" val="935632763"/>
              </p:ext>
            </p:extLst>
          </p:nvPr>
        </p:nvGraphicFramePr>
        <p:xfrm>
          <a:off x="228600" y="1124744"/>
          <a:ext cx="8610600" cy="4876800"/>
        </p:xfrm>
        <a:graphic>
          <a:graphicData uri="http://schemas.openxmlformats.org/presentationml/2006/ole">
            <mc:AlternateContent xmlns:mc="http://schemas.openxmlformats.org/markup-compatibility/2006">
              <mc:Choice xmlns:v="urn:schemas-microsoft-com:vml" Requires="v">
                <p:oleObj spid="_x0000_s575562" name="Worksheet" r:id="rId4" imgW="8608298" imgH="4877223" progId="Excel.Sheet.8">
                  <p:embed/>
                </p:oleObj>
              </mc:Choice>
              <mc:Fallback>
                <p:oleObj name="Worksheet" r:id="rId4" imgW="8608298" imgH="487722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24744"/>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9" name="TextBox 13"/>
          <p:cNvSpPr txBox="1">
            <a:spLocks noChangeArrowheads="1"/>
          </p:cNvSpPr>
          <p:nvPr/>
        </p:nvSpPr>
        <p:spPr bwMode="auto">
          <a:xfrm>
            <a:off x="2754314" y="5814224"/>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cs typeface="Arial" charset="0"/>
              </a:rPr>
              <a:t>(Core 0)</a:t>
            </a:r>
          </a:p>
        </p:txBody>
      </p:sp>
      <p:sp>
        <p:nvSpPr>
          <p:cNvPr id="15370" name="TextBox 15"/>
          <p:cNvSpPr txBox="1">
            <a:spLocks noChangeArrowheads="1"/>
          </p:cNvSpPr>
          <p:nvPr/>
        </p:nvSpPr>
        <p:spPr bwMode="auto">
          <a:xfrm>
            <a:off x="6469064" y="5812636"/>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cs typeface="Arial" charset="0"/>
              </a:rPr>
              <a:t>(Core 1)</a:t>
            </a:r>
          </a:p>
        </p:txBody>
      </p:sp>
      <p:sp>
        <p:nvSpPr>
          <p:cNvPr id="15371" name="Line 14"/>
          <p:cNvSpPr>
            <a:spLocks noChangeShapeType="1"/>
          </p:cNvSpPr>
          <p:nvPr/>
        </p:nvSpPr>
        <p:spPr bwMode="auto">
          <a:xfrm>
            <a:off x="1214438" y="4352131"/>
            <a:ext cx="74977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a:endParaRPr lang="en-US" dirty="0">
              <a:solidFill>
                <a:srgbClr val="000000"/>
              </a:solidFill>
              <a:latin typeface="Tahoma"/>
            </a:endParaRPr>
          </a:p>
        </p:txBody>
      </p:sp>
      <p:sp>
        <p:nvSpPr>
          <p:cNvPr id="15372" name="TextBox 13"/>
          <p:cNvSpPr txBox="1">
            <a:spLocks noChangeArrowheads="1"/>
          </p:cNvSpPr>
          <p:nvPr/>
        </p:nvSpPr>
        <p:spPr bwMode="auto">
          <a:xfrm>
            <a:off x="149375" y="6331408"/>
            <a:ext cx="7014913" cy="55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500" dirty="0">
                <a:solidFill>
                  <a:srgbClr val="000000"/>
                </a:solidFill>
                <a:latin typeface="Tahoma" charset="0"/>
              </a:rPr>
              <a:t>Moscibroda and Mutlu, </a:t>
            </a:r>
            <a:r>
              <a:rPr lang="ja-JP" altLang="en-US" sz="1500" dirty="0">
                <a:solidFill>
                  <a:srgbClr val="000000"/>
                </a:solidFill>
                <a:latin typeface="Tahoma" charset="0"/>
              </a:rPr>
              <a:t>“</a:t>
            </a:r>
            <a:r>
              <a:rPr lang="en-US" altLang="ja-JP" sz="1500" dirty="0">
                <a:solidFill>
                  <a:srgbClr val="0000FF"/>
                </a:solidFill>
                <a:latin typeface="Tahoma" charset="0"/>
              </a:rPr>
              <a:t>Memory performance attacks: Denial of memory service </a:t>
            </a:r>
          </a:p>
          <a:p>
            <a:pPr defTabSz="914165" eaLnBrk="1" hangingPunct="1"/>
            <a:r>
              <a:rPr lang="en-US" sz="1500" dirty="0">
                <a:solidFill>
                  <a:srgbClr val="0000FF"/>
                </a:solidFill>
                <a:latin typeface="Tahoma" charset="0"/>
              </a:rPr>
              <a:t>in multi-core systems</a:t>
            </a:r>
            <a:r>
              <a:rPr lang="en-US" sz="1500" dirty="0">
                <a:solidFill>
                  <a:srgbClr val="000000"/>
                </a:solidFill>
                <a:latin typeface="Tahoma" charset="0"/>
              </a:rPr>
              <a:t>,</a:t>
            </a:r>
            <a:r>
              <a:rPr lang="ja-JP" altLang="en-US" sz="1500" dirty="0">
                <a:solidFill>
                  <a:srgbClr val="000000"/>
                </a:solidFill>
                <a:latin typeface="Tahoma" charset="0"/>
              </a:rPr>
              <a:t>”</a:t>
            </a:r>
            <a:r>
              <a:rPr lang="en-US" altLang="ja-JP" sz="1500" dirty="0">
                <a:solidFill>
                  <a:srgbClr val="000000"/>
                </a:solidFill>
                <a:latin typeface="Tahoma" charset="0"/>
              </a:rPr>
              <a:t> USENIX Security 2007.</a:t>
            </a:r>
            <a:endParaRPr lang="en-US" sz="1500" dirty="0">
              <a:solidFill>
                <a:srgbClr val="000000"/>
              </a:solidFill>
              <a:cs typeface="Arial" charset="0"/>
            </a:endParaRPr>
          </a:p>
        </p:txBody>
      </p:sp>
      <p:sp>
        <p:nvSpPr>
          <p:cNvPr id="3" name="TextBox 2"/>
          <p:cNvSpPr txBox="1"/>
          <p:nvPr/>
        </p:nvSpPr>
        <p:spPr>
          <a:xfrm>
            <a:off x="2689382" y="5532341"/>
            <a:ext cx="1040228" cy="654986"/>
          </a:xfrm>
          <a:prstGeom prst="rect">
            <a:avLst/>
          </a:prstGeom>
          <a:solidFill>
            <a:schemeClr val="bg1"/>
          </a:solidFill>
        </p:spPr>
        <p:txBody>
          <a:bodyPr wrap="none" lIns="91416" tIns="45709" rIns="91416" bIns="45709" rtlCol="0">
            <a:spAutoFit/>
          </a:bodyPr>
          <a:lstStyle/>
          <a:p>
            <a:pPr algn="ctr" defTabSz="914165"/>
            <a:r>
              <a:rPr lang="en-US" dirty="0" err="1" smtClean="0">
                <a:solidFill>
                  <a:srgbClr val="000000"/>
                </a:solidFill>
                <a:latin typeface="Tahoma"/>
              </a:rPr>
              <a:t>matlab</a:t>
            </a:r>
            <a:endParaRPr lang="en-US" dirty="0" smtClean="0">
              <a:solidFill>
                <a:srgbClr val="000000"/>
              </a:solidFill>
              <a:latin typeface="Tahoma"/>
            </a:endParaRPr>
          </a:p>
          <a:p>
            <a:pPr defTabSz="914165"/>
            <a:r>
              <a:rPr lang="en-US" dirty="0" smtClean="0">
                <a:solidFill>
                  <a:srgbClr val="000000"/>
                </a:solidFill>
                <a:latin typeface="Tahoma"/>
              </a:rPr>
              <a:t>(Core 1)</a:t>
            </a:r>
            <a:endParaRPr lang="en-US" dirty="0">
              <a:solidFill>
                <a:srgbClr val="000000"/>
              </a:solidFill>
              <a:latin typeface="Tahoma"/>
            </a:endParaRPr>
          </a:p>
        </p:txBody>
      </p:sp>
      <p:sp>
        <p:nvSpPr>
          <p:cNvPr id="17" name="TextBox 16"/>
          <p:cNvSpPr txBox="1"/>
          <p:nvPr/>
        </p:nvSpPr>
        <p:spPr>
          <a:xfrm>
            <a:off x="6355803" y="5537509"/>
            <a:ext cx="1040228" cy="654986"/>
          </a:xfrm>
          <a:prstGeom prst="rect">
            <a:avLst/>
          </a:prstGeom>
          <a:solidFill>
            <a:schemeClr val="bg1"/>
          </a:solidFill>
        </p:spPr>
        <p:txBody>
          <a:bodyPr wrap="none" lIns="91416" tIns="45709" rIns="91416" bIns="45709" rtlCol="0">
            <a:spAutoFit/>
          </a:bodyPr>
          <a:lstStyle/>
          <a:p>
            <a:pPr algn="ctr" defTabSz="914165"/>
            <a:r>
              <a:rPr lang="en-US" dirty="0" err="1" smtClean="0">
                <a:solidFill>
                  <a:srgbClr val="000000"/>
                </a:solidFill>
                <a:latin typeface="Tahoma"/>
              </a:rPr>
              <a:t>gcc</a:t>
            </a:r>
            <a:endParaRPr lang="en-US" dirty="0" smtClean="0">
              <a:solidFill>
                <a:srgbClr val="000000"/>
              </a:solidFill>
              <a:latin typeface="Tahoma"/>
            </a:endParaRPr>
          </a:p>
          <a:p>
            <a:pPr algn="ctr" defTabSz="914165"/>
            <a:r>
              <a:rPr lang="en-US" dirty="0" smtClean="0">
                <a:solidFill>
                  <a:srgbClr val="000000"/>
                </a:solidFill>
                <a:latin typeface="Tahoma"/>
              </a:rPr>
              <a:t>(Core 2)</a:t>
            </a:r>
            <a:endParaRPr lang="en-US" dirty="0">
              <a:solidFill>
                <a:srgbClr val="000000"/>
              </a:solidFill>
              <a:latin typeface="Tahoma"/>
            </a:endParaRPr>
          </a:p>
        </p:txBody>
      </p:sp>
      <p:sp>
        <p:nvSpPr>
          <p:cNvPr id="18"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9</a:t>
            </a:fld>
            <a:endParaRPr lang="en-US" altLang="en-US" dirty="0">
              <a:solidFill>
                <a:srgbClr val="000000"/>
              </a:solidFill>
            </a:endParaRPr>
          </a:p>
        </p:txBody>
      </p:sp>
    </p:spTree>
    <p:extLst>
      <p:ext uri="{BB962C8B-B14F-4D97-AF65-F5344CB8AC3E}">
        <p14:creationId xmlns:p14="http://schemas.microsoft.com/office/powerpoint/2010/main" val="1871332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Throughput and Fairness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6318097"/>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90</a:t>
            </a:fld>
            <a:endParaRPr lang="en-US" dirty="0">
              <a:solidFill>
                <a:prstClr val="black">
                  <a:tint val="75000"/>
                </a:prstClr>
              </a:solidFill>
              <a:latin typeface="Calibri"/>
            </a:endParaRPr>
          </a:p>
        </p:txBody>
      </p:sp>
      <p:sp>
        <p:nvSpPr>
          <p:cNvPr id="6" name="Down Arrow 5"/>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02" tIns="45702" rIns="91402" bIns="45702" rtlCol="0" anchor="ctr"/>
          <a:lstStyle/>
          <a:p>
            <a:pPr algn="ctr"/>
            <a:r>
              <a:rPr lang="en-US" sz="2400" dirty="0">
                <a:solidFill>
                  <a:prstClr val="white"/>
                </a:solidFill>
                <a:latin typeface="Calibri"/>
              </a:rPr>
              <a:t>Better</a:t>
            </a:r>
            <a:r>
              <a:rPr lang="en-US" sz="2400" b="1" dirty="0">
                <a:solidFill>
                  <a:prstClr val="white"/>
                </a:solidFill>
                <a:latin typeface="Calibri"/>
              </a:rPr>
              <a:t> system throughput</a:t>
            </a:r>
          </a:p>
        </p:txBody>
      </p:sp>
      <p:sp>
        <p:nvSpPr>
          <p:cNvPr id="7" name="Down Arrow 6"/>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02" tIns="45702" rIns="91402" bIns="45702" rtlCol="0" anchor="ctr"/>
          <a:lstStyle/>
          <a:p>
            <a:pPr algn="ctr"/>
            <a:r>
              <a:rPr lang="en-US" sz="2400" dirty="0">
                <a:solidFill>
                  <a:prstClr val="white"/>
                </a:solidFill>
                <a:latin typeface="Calibri"/>
              </a:rPr>
              <a:t>Better</a:t>
            </a:r>
            <a:r>
              <a:rPr lang="en-US" sz="2400" b="1" dirty="0">
                <a:solidFill>
                  <a:prstClr val="white"/>
                </a:solidFill>
                <a:latin typeface="Calibri"/>
              </a:rPr>
              <a:t> fairness</a:t>
            </a:r>
          </a:p>
        </p:txBody>
      </p:sp>
      <p:sp>
        <p:nvSpPr>
          <p:cNvPr id="17" name="Rectangle 16"/>
          <p:cNvSpPr/>
          <p:nvPr/>
        </p:nvSpPr>
        <p:spPr>
          <a:xfrm>
            <a:off x="5739078" y="3619499"/>
            <a:ext cx="966523"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2" name="Rectangle 21"/>
          <p:cNvSpPr/>
          <p:nvPr/>
        </p:nvSpPr>
        <p:spPr>
          <a:xfrm>
            <a:off x="3352800" y="1801838"/>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7" name="Rectangle 26"/>
          <p:cNvSpPr/>
          <p:nvPr/>
        </p:nvSpPr>
        <p:spPr>
          <a:xfrm>
            <a:off x="3505200" y="2667000"/>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8" name="Rectangle 27"/>
          <p:cNvSpPr/>
          <p:nvPr/>
        </p:nvSpPr>
        <p:spPr>
          <a:xfrm>
            <a:off x="3733800" y="2971800"/>
            <a:ext cx="4572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29" name="Rectangle 28"/>
          <p:cNvSpPr/>
          <p:nvPr/>
        </p:nvSpPr>
        <p:spPr>
          <a:xfrm>
            <a:off x="4114422" y="3228975"/>
            <a:ext cx="838200" cy="74209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30" name="Rectangle 29"/>
          <p:cNvSpPr/>
          <p:nvPr/>
        </p:nvSpPr>
        <p:spPr>
          <a:xfrm>
            <a:off x="4723790" y="2362200"/>
            <a:ext cx="83881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14" name="TextBox 13"/>
          <p:cNvSpPr txBox="1"/>
          <p:nvPr/>
        </p:nvSpPr>
        <p:spPr>
          <a:xfrm>
            <a:off x="2123728" y="1131515"/>
            <a:ext cx="5112568"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24 cores, 4 memory controllers, 96 workloads </a:t>
            </a:r>
          </a:p>
        </p:txBody>
      </p:sp>
      <p:sp>
        <p:nvSpPr>
          <p:cNvPr id="15" name="TextBox 14"/>
          <p:cNvSpPr txBox="1"/>
          <p:nvPr/>
        </p:nvSpPr>
        <p:spPr>
          <a:xfrm>
            <a:off x="228600" y="5725180"/>
            <a:ext cx="8763000" cy="954107"/>
          </a:xfrm>
          <a:prstGeom prst="rect">
            <a:avLst/>
          </a:prstGeom>
          <a:noFill/>
        </p:spPr>
        <p:txBody>
          <a:bodyPr wrap="square" lIns="91402" tIns="45702" rIns="91402" bIns="45702" rtlCol="0">
            <a:spAutoFit/>
          </a:bodyPr>
          <a:lstStyle/>
          <a:p>
            <a:pPr algn="ctr"/>
            <a:r>
              <a:rPr lang="en-US" sz="2800" i="1" dirty="0">
                <a:solidFill>
                  <a:srgbClr val="FF0000"/>
                </a:solidFill>
                <a:latin typeface="Calibri"/>
              </a:rPr>
              <a:t>TCM, a heterogeneous scheduling policy,</a:t>
            </a:r>
          </a:p>
          <a:p>
            <a:pPr algn="ctr"/>
            <a:r>
              <a:rPr lang="en-US" sz="2800" i="1" dirty="0">
                <a:solidFill>
                  <a:srgbClr val="FF0000"/>
                </a:solidFill>
                <a:latin typeface="Calibri"/>
              </a:rPr>
              <a:t>provides best fairness and system throughput</a:t>
            </a:r>
          </a:p>
        </p:txBody>
      </p:sp>
    </p:spTree>
    <p:extLst>
      <p:ext uri="{BB962C8B-B14F-4D97-AF65-F5344CB8AC3E}">
        <p14:creationId xmlns:p14="http://schemas.microsoft.com/office/powerpoint/2010/main" val="255796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7" grpId="0" animBg="1"/>
      <p:bldP spid="28" grpId="0" animBg="1"/>
      <p:bldP spid="29" grpId="0" animBg="1"/>
      <p:bldP spid="30" grpId="0" animBg="1"/>
      <p:bldP spid="1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TCM: </a:t>
            </a:r>
            <a:r>
              <a:rPr lang="en-US" dirty="0"/>
              <a:t>Fairness-Throughput Tradeoff</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91</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2525523946"/>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1828800" y="1143000"/>
            <a:ext cx="6477000" cy="457200"/>
          </a:xfrm>
          <a:prstGeom prst="rect">
            <a:avLst/>
          </a:prstGeom>
        </p:spPr>
        <p:txBody>
          <a:bodyPr vert="horz" lIns="91402" tIns="45702" rIns="91402" bIns="45702" rtlCol="0">
            <a:noAutofit/>
          </a:bodyPr>
          <a:lstStyle/>
          <a:p>
            <a:pPr algn="ctr">
              <a:spcBef>
                <a:spcPct val="20000"/>
              </a:spcBef>
              <a:defRPr/>
            </a:pPr>
            <a:r>
              <a:rPr lang="en-US" sz="2800" b="1" dirty="0"/>
              <a:t>When configuration parameter is varied…</a:t>
            </a:r>
          </a:p>
        </p:txBody>
      </p:sp>
      <p:sp>
        <p:nvSpPr>
          <p:cNvPr id="7" name="Freeform 6"/>
          <p:cNvSpPr/>
          <p:nvPr/>
        </p:nvSpPr>
        <p:spPr>
          <a:xfrm>
            <a:off x="5105400" y="3657601"/>
            <a:ext cx="1524000" cy="302299"/>
          </a:xfrm>
          <a:custGeom>
            <a:avLst/>
            <a:gdLst>
              <a:gd name="connsiteX0" fmla="*/ 0 w 1323473"/>
              <a:gd name="connsiteY0" fmla="*/ 397042 h 397042"/>
              <a:gd name="connsiteX1" fmla="*/ 421105 w 1323473"/>
              <a:gd name="connsiteY1" fmla="*/ 360947 h 397042"/>
              <a:gd name="connsiteX2" fmla="*/ 745957 w 1323473"/>
              <a:gd name="connsiteY2" fmla="*/ 288758 h 397042"/>
              <a:gd name="connsiteX3" fmla="*/ 998621 w 1323473"/>
              <a:gd name="connsiteY3" fmla="*/ 192505 h 397042"/>
              <a:gd name="connsiteX4" fmla="*/ 1323473 w 1323473"/>
              <a:gd name="connsiteY4" fmla="*/ 0 h 397042"/>
              <a:gd name="connsiteX5" fmla="*/ 1323473 w 1323473"/>
              <a:gd name="connsiteY5" fmla="*/ 0 h 39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473" h="397042">
                <a:moveTo>
                  <a:pt x="0" y="397042"/>
                </a:moveTo>
                <a:cubicBezTo>
                  <a:pt x="148389" y="388018"/>
                  <a:pt x="296779" y="378994"/>
                  <a:pt x="421105" y="360947"/>
                </a:cubicBezTo>
                <a:cubicBezTo>
                  <a:pt x="545431" y="342900"/>
                  <a:pt x="649704" y="316832"/>
                  <a:pt x="745957" y="288758"/>
                </a:cubicBezTo>
                <a:cubicBezTo>
                  <a:pt x="842210" y="260684"/>
                  <a:pt x="902368" y="240631"/>
                  <a:pt x="998621" y="192505"/>
                </a:cubicBezTo>
                <a:cubicBezTo>
                  <a:pt x="1094874" y="144379"/>
                  <a:pt x="1323473" y="0"/>
                  <a:pt x="1323473" y="0"/>
                </a:cubicBezTo>
                <a:lnTo>
                  <a:pt x="1323473" y="0"/>
                </a:lnTo>
              </a:path>
            </a:pathLst>
          </a:cu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lIns="91402" tIns="45702" rIns="91402" bIns="45702" rtlCol="0" anchor="ctr"/>
          <a:lstStyle/>
          <a:p>
            <a:pPr algn="ctr"/>
            <a:endParaRPr lang="en-US" dirty="0"/>
          </a:p>
        </p:txBody>
      </p:sp>
      <p:sp>
        <p:nvSpPr>
          <p:cNvPr id="8" name="TextBox 7"/>
          <p:cNvSpPr txBox="1"/>
          <p:nvPr/>
        </p:nvSpPr>
        <p:spPr>
          <a:xfrm>
            <a:off x="5486400" y="4191007"/>
            <a:ext cx="2362200" cy="838199"/>
          </a:xfrm>
          <a:prstGeom prst="wedgeRoundRectCallout">
            <a:avLst>
              <a:gd name="adj1" fmla="val -41285"/>
              <a:gd name="adj2" fmla="val -81300"/>
              <a:gd name="adj3" fmla="val 1666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chorCtr="0">
            <a:noAutofit/>
          </a:bodyPr>
          <a:lstStyle/>
          <a:p>
            <a:pPr algn="ctr"/>
            <a:r>
              <a:rPr lang="en-US" sz="2400" i="1" dirty="0">
                <a:solidFill>
                  <a:schemeClr val="bg1"/>
                </a:solidFill>
              </a:rPr>
              <a:t>Adjusting  </a:t>
            </a:r>
            <a:r>
              <a:rPr lang="en-US" sz="2400" b="1" i="1" dirty="0" err="1">
                <a:solidFill>
                  <a:schemeClr val="bg1"/>
                </a:solidFill>
              </a:rPr>
              <a:t>ClusterThreshold</a:t>
            </a:r>
            <a:endParaRPr lang="en-US" sz="2000" dirty="0">
              <a:solidFill>
                <a:schemeClr val="bg1"/>
              </a:solidFill>
            </a:endParaRPr>
          </a:p>
        </p:txBody>
      </p:sp>
      <p:sp>
        <p:nvSpPr>
          <p:cNvPr id="9" name="TextBox 8"/>
          <p:cNvSpPr txBox="1"/>
          <p:nvPr/>
        </p:nvSpPr>
        <p:spPr>
          <a:xfrm>
            <a:off x="321880" y="5728236"/>
            <a:ext cx="8305800" cy="584775"/>
          </a:xfrm>
          <a:prstGeom prst="rect">
            <a:avLst/>
          </a:prstGeom>
          <a:noFill/>
        </p:spPr>
        <p:txBody>
          <a:bodyPr wrap="square" lIns="91402" tIns="45702" rIns="91402" bIns="45702" rtlCol="0">
            <a:spAutoFit/>
          </a:bodyPr>
          <a:lstStyle/>
          <a:p>
            <a:pPr algn="ctr"/>
            <a:r>
              <a:rPr lang="en-US" sz="3200" i="1" dirty="0">
                <a:solidFill>
                  <a:srgbClr val="FF0000"/>
                </a:solidFill>
                <a:sym typeface="Wingdings" pitchFamily="2" charset="2"/>
              </a:rPr>
              <a:t>TCM </a:t>
            </a:r>
            <a:r>
              <a:rPr lang="en-US" sz="3200" i="1">
                <a:solidFill>
                  <a:srgbClr val="FF0000"/>
                </a:solidFill>
                <a:sym typeface="Wingdings" pitchFamily="2" charset="2"/>
              </a:rPr>
              <a:t>allows robust fairness-throughput tradeoff </a:t>
            </a:r>
            <a:endParaRPr lang="en-US" sz="3200" i="1" dirty="0">
              <a:solidFill>
                <a:srgbClr val="FF0000"/>
              </a:solidFill>
            </a:endParaRPr>
          </a:p>
        </p:txBody>
      </p:sp>
      <p:sp>
        <p:nvSpPr>
          <p:cNvPr id="10" name="TextBox 9"/>
          <p:cNvSpPr txBox="1"/>
          <p:nvPr/>
        </p:nvSpPr>
        <p:spPr>
          <a:xfrm>
            <a:off x="3429000" y="2571690"/>
            <a:ext cx="914400" cy="400110"/>
          </a:xfrm>
          <a:prstGeom prst="rect">
            <a:avLst/>
          </a:prstGeom>
          <a:noFill/>
        </p:spPr>
        <p:txBody>
          <a:bodyPr wrap="square" lIns="91402" tIns="45702" rIns="91402" bIns="45702" rtlCol="0">
            <a:spAutoFit/>
          </a:bodyPr>
          <a:lstStyle/>
          <a:p>
            <a:pPr algn="ctr"/>
            <a:r>
              <a:rPr lang="en-US" sz="2000" b="1" dirty="0">
                <a:solidFill>
                  <a:srgbClr val="00B050"/>
                </a:solidFill>
              </a:rPr>
              <a:t>STFM</a:t>
            </a:r>
          </a:p>
        </p:txBody>
      </p:sp>
      <p:sp>
        <p:nvSpPr>
          <p:cNvPr id="11" name="TextBox 10"/>
          <p:cNvSpPr txBox="1"/>
          <p:nvPr/>
        </p:nvSpPr>
        <p:spPr>
          <a:xfrm>
            <a:off x="4114800" y="2876490"/>
            <a:ext cx="1066800" cy="400110"/>
          </a:xfrm>
          <a:prstGeom prst="rect">
            <a:avLst/>
          </a:prstGeom>
          <a:noFill/>
        </p:spPr>
        <p:txBody>
          <a:bodyPr wrap="square" lIns="91402" tIns="45702" rIns="91402" bIns="45702" rtlCol="0">
            <a:spAutoFit/>
          </a:bodyPr>
          <a:lstStyle/>
          <a:p>
            <a:pPr algn="ctr"/>
            <a:r>
              <a:rPr lang="en-US" sz="2000" b="1" dirty="0">
                <a:solidFill>
                  <a:schemeClr val="tx2"/>
                </a:solidFill>
              </a:rPr>
              <a:t>PAR-BS</a:t>
            </a:r>
          </a:p>
        </p:txBody>
      </p:sp>
      <p:sp>
        <p:nvSpPr>
          <p:cNvPr id="12" name="Rectangle 11"/>
          <p:cNvSpPr/>
          <p:nvPr/>
        </p:nvSpPr>
        <p:spPr>
          <a:xfrm>
            <a:off x="4191000" y="2893770"/>
            <a:ext cx="838200" cy="990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
        <p:nvSpPr>
          <p:cNvPr id="13" name="TextBox 12"/>
          <p:cNvSpPr txBox="1"/>
          <p:nvPr/>
        </p:nvSpPr>
        <p:spPr>
          <a:xfrm>
            <a:off x="5410200" y="2495491"/>
            <a:ext cx="990600" cy="400110"/>
          </a:xfrm>
          <a:prstGeom prst="rect">
            <a:avLst/>
          </a:prstGeom>
          <a:noFill/>
        </p:spPr>
        <p:txBody>
          <a:bodyPr wrap="square" lIns="91402" tIns="45702" rIns="91402" bIns="45702" rtlCol="0">
            <a:spAutoFit/>
          </a:bodyPr>
          <a:lstStyle/>
          <a:p>
            <a:pPr algn="ctr"/>
            <a:r>
              <a:rPr lang="en-US" sz="2000" b="1" dirty="0">
                <a:solidFill>
                  <a:srgbClr val="FF0000"/>
                </a:solidFill>
              </a:rPr>
              <a:t>ATLAS</a:t>
            </a:r>
          </a:p>
        </p:txBody>
      </p:sp>
      <p:sp>
        <p:nvSpPr>
          <p:cNvPr id="14" name="Rectangle 13"/>
          <p:cNvSpPr/>
          <p:nvPr/>
        </p:nvSpPr>
        <p:spPr>
          <a:xfrm>
            <a:off x="5406845" y="2515211"/>
            <a:ext cx="10668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
        <p:nvSpPr>
          <p:cNvPr id="15" name="TextBox 14"/>
          <p:cNvSpPr txBox="1"/>
          <p:nvPr/>
        </p:nvSpPr>
        <p:spPr>
          <a:xfrm>
            <a:off x="6324600" y="3257490"/>
            <a:ext cx="990600" cy="400110"/>
          </a:xfrm>
          <a:prstGeom prst="rect">
            <a:avLst/>
          </a:prstGeom>
          <a:noFill/>
        </p:spPr>
        <p:txBody>
          <a:bodyPr wrap="square" lIns="91402" tIns="45702" rIns="91402" bIns="45702" rtlCol="0">
            <a:spAutoFit/>
          </a:bodyPr>
          <a:lstStyle/>
          <a:p>
            <a:pPr algn="ctr"/>
            <a:r>
              <a:rPr lang="en-US" sz="2000" b="1" dirty="0">
                <a:solidFill>
                  <a:schemeClr val="accent6">
                    <a:lumMod val="75000"/>
                  </a:schemeClr>
                </a:solidFill>
              </a:rPr>
              <a:t>TCM</a:t>
            </a:r>
          </a:p>
        </p:txBody>
      </p:sp>
      <p:sp>
        <p:nvSpPr>
          <p:cNvPr id="16" name="Rectangle 15"/>
          <p:cNvSpPr/>
          <p:nvPr/>
        </p:nvSpPr>
        <p:spPr>
          <a:xfrm>
            <a:off x="4875580" y="3350665"/>
            <a:ext cx="22098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
        <p:nvSpPr>
          <p:cNvPr id="17" name="Down Arrow 16"/>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02" tIns="45702" rIns="91402" bIns="45702" rtlCol="0" anchor="ctr"/>
          <a:lstStyle/>
          <a:p>
            <a:pPr algn="ctr"/>
            <a:r>
              <a:rPr lang="en-US" sz="2400" dirty="0"/>
              <a:t>Better</a:t>
            </a:r>
            <a:r>
              <a:rPr lang="en-US" sz="2400" b="1" dirty="0"/>
              <a:t> system throughput</a:t>
            </a:r>
          </a:p>
        </p:txBody>
      </p:sp>
      <p:sp>
        <p:nvSpPr>
          <p:cNvPr id="18" name="Down Arrow 17"/>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02" tIns="45702" rIns="91402" bIns="45702" rtlCol="0" anchor="ctr"/>
          <a:lstStyle/>
          <a:p>
            <a:pPr algn="ctr"/>
            <a:r>
              <a:rPr lang="en-US" sz="2400" dirty="0"/>
              <a:t>Better</a:t>
            </a:r>
            <a:r>
              <a:rPr lang="en-US" sz="2400" b="1" dirty="0"/>
              <a:t> fairness</a:t>
            </a:r>
          </a:p>
        </p:txBody>
      </p:sp>
      <p:sp>
        <p:nvSpPr>
          <p:cNvPr id="19" name="TextBox 18"/>
          <p:cNvSpPr txBox="1"/>
          <p:nvPr/>
        </p:nvSpPr>
        <p:spPr>
          <a:xfrm>
            <a:off x="2750520" y="1911100"/>
            <a:ext cx="990600" cy="400110"/>
          </a:xfrm>
          <a:prstGeom prst="rect">
            <a:avLst/>
          </a:prstGeom>
          <a:noFill/>
        </p:spPr>
        <p:txBody>
          <a:bodyPr wrap="square" lIns="91402" tIns="45702" rIns="91402" bIns="45702" rtlCol="0">
            <a:spAutoFit/>
          </a:bodyPr>
          <a:lstStyle/>
          <a:p>
            <a:pPr algn="ctr"/>
            <a:r>
              <a:rPr lang="en-US" sz="2000" b="1"/>
              <a:t>FRFCFS</a:t>
            </a:r>
            <a:endParaRPr lang="en-US" sz="2000" b="1" dirty="0"/>
          </a:p>
        </p:txBody>
      </p:sp>
      <p:sp>
        <p:nvSpPr>
          <p:cNvPr id="20" name="Rectangle 19"/>
          <p:cNvSpPr/>
          <p:nvPr/>
        </p:nvSpPr>
        <p:spPr>
          <a:xfrm>
            <a:off x="2826414" y="1905007"/>
            <a:ext cx="1442005" cy="20548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Tree>
    <p:extLst>
      <p:ext uri="{BB962C8B-B14F-4D97-AF65-F5344CB8AC3E}">
        <p14:creationId xmlns:p14="http://schemas.microsoft.com/office/powerpoint/2010/main" val="3627759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4" grpId="0" animBg="1"/>
      <p:bldP spid="16" grpId="0" animBg="1"/>
      <p:bldP spid="2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Support</a:t>
            </a:r>
            <a:endParaRPr lang="en-US" dirty="0"/>
          </a:p>
        </p:txBody>
      </p:sp>
      <p:sp>
        <p:nvSpPr>
          <p:cNvPr id="3" name="Content Placeholder 2"/>
          <p:cNvSpPr>
            <a:spLocks noGrp="1"/>
          </p:cNvSpPr>
          <p:nvPr>
            <p:ph idx="1"/>
          </p:nvPr>
        </p:nvSpPr>
        <p:spPr>
          <a:xfrm>
            <a:off x="457200" y="1295400"/>
            <a:ext cx="8382000" cy="5029200"/>
          </a:xfrm>
        </p:spPr>
        <p:txBody>
          <a:bodyPr/>
          <a:lstStyle/>
          <a:p>
            <a:r>
              <a:rPr lang="en-US" b="1" i="1" dirty="0" err="1" smtClean="0">
                <a:solidFill>
                  <a:srgbClr val="FF0000"/>
                </a:solidFill>
              </a:rPr>
              <a:t>ClusterThreshold</a:t>
            </a:r>
            <a:r>
              <a:rPr lang="en-US" dirty="0" smtClean="0"/>
              <a:t> is a tunable knob</a:t>
            </a:r>
          </a:p>
          <a:p>
            <a:pPr lvl="1"/>
            <a:r>
              <a:rPr lang="en-US" dirty="0" smtClean="0"/>
              <a:t>OS can trade off between fairness and throughput</a:t>
            </a:r>
          </a:p>
          <a:p>
            <a:endParaRPr lang="en-US" dirty="0" smtClean="0"/>
          </a:p>
          <a:p>
            <a:r>
              <a:rPr lang="en-US" dirty="0" smtClean="0"/>
              <a:t>Enforcing thread weights</a:t>
            </a:r>
          </a:p>
          <a:p>
            <a:pPr lvl="1"/>
            <a:r>
              <a:rPr lang="en-US" dirty="0" smtClean="0"/>
              <a:t>OS assigns weights to threads</a:t>
            </a:r>
          </a:p>
          <a:p>
            <a:pPr lvl="1"/>
            <a:r>
              <a:rPr lang="en-US" smtClean="0"/>
              <a:t>TCM enforces thread weights within each cluster</a:t>
            </a:r>
            <a:endParaRPr lang="en-US" dirty="0" smtClean="0"/>
          </a:p>
          <a:p>
            <a:pPr lvl="2"/>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pPr/>
              <a:t>92</a:t>
            </a:fld>
            <a:endParaRPr lang="en-US" dirty="0"/>
          </a:p>
        </p:txBody>
      </p:sp>
    </p:spTree>
    <p:extLst>
      <p:ext uri="{BB962C8B-B14F-4D97-AF65-F5344CB8AC3E}">
        <p14:creationId xmlns:p14="http://schemas.microsoft.com/office/powerpoint/2010/main" val="1810955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pPr/>
              <a:t>93</a:t>
            </a:fld>
            <a:endParaRPr lang="en-US" dirty="0"/>
          </a:p>
        </p:txBody>
      </p:sp>
      <p:sp>
        <p:nvSpPr>
          <p:cNvPr id="5" name="Content Placeholder 4"/>
          <p:cNvSpPr>
            <a:spLocks noGrp="1"/>
          </p:cNvSpPr>
          <p:nvPr>
            <p:ph idx="1"/>
          </p:nvPr>
        </p:nvSpPr>
        <p:spPr>
          <a:xfrm>
            <a:off x="397775" y="1219200"/>
            <a:ext cx="8382000" cy="4953000"/>
          </a:xfrm>
        </p:spPr>
        <p:txBody>
          <a:bodyPr>
            <a:noAutofit/>
          </a:bodyPr>
          <a:lstStyle/>
          <a:p>
            <a:r>
              <a:rPr lang="en-US" sz="2800" dirty="0"/>
              <a:t>No previous memory scheduling algorithm provides both high </a:t>
            </a:r>
            <a:r>
              <a:rPr lang="en-US" sz="2800" b="1" i="1" dirty="0"/>
              <a:t>system throughput </a:t>
            </a:r>
            <a:r>
              <a:rPr lang="en-US" sz="2800" dirty="0"/>
              <a:t>and </a:t>
            </a:r>
            <a:r>
              <a:rPr lang="en-US" sz="2800" b="1" i="1" dirty="0"/>
              <a:t>fairness</a:t>
            </a:r>
            <a:endParaRPr lang="en-US" sz="2800" dirty="0"/>
          </a:p>
          <a:p>
            <a:pPr lvl="1"/>
            <a:r>
              <a:rPr lang="en-US" b="1" dirty="0" smtClean="0">
                <a:solidFill>
                  <a:srgbClr val="FF0000"/>
                </a:solidFill>
              </a:rPr>
              <a:t>Problem:</a:t>
            </a:r>
            <a:r>
              <a:rPr lang="en-US" dirty="0" smtClean="0"/>
              <a:t> They use a single policy for all threads</a:t>
            </a:r>
          </a:p>
          <a:p>
            <a:pPr lvl="1"/>
            <a:endParaRPr lang="en-US" sz="2000" b="1" dirty="0">
              <a:solidFill>
                <a:srgbClr val="FF0000"/>
              </a:solidFill>
            </a:endParaRPr>
          </a:p>
          <a:p>
            <a:r>
              <a:rPr lang="en-US" sz="2800" dirty="0"/>
              <a:t>TCM groups threads into two </a:t>
            </a:r>
            <a:r>
              <a:rPr lang="en-US" sz="2800" b="1" i="1" dirty="0"/>
              <a:t>clusters</a:t>
            </a:r>
          </a:p>
          <a:p>
            <a:pPr marL="914165" lvl="1" indent="-457082">
              <a:buFont typeface="+mj-lt"/>
              <a:buAutoNum type="arabicPeriod"/>
            </a:pPr>
            <a:r>
              <a:rPr lang="en-US" sz="2600" dirty="0">
                <a:sym typeface="Wingdings" pitchFamily="2" charset="2"/>
              </a:rPr>
              <a:t>Prioritize </a:t>
            </a:r>
            <a:r>
              <a:rPr lang="en-US" sz="2600" b="1" i="1" dirty="0">
                <a:solidFill>
                  <a:schemeClr val="accent1"/>
                </a:solidFill>
                <a:sym typeface="Wingdings" pitchFamily="2" charset="2"/>
              </a:rPr>
              <a:t>non-intensive</a:t>
            </a:r>
            <a:r>
              <a:rPr lang="en-US" sz="2600" dirty="0">
                <a:sym typeface="Wingdings" pitchFamily="2" charset="2"/>
              </a:rPr>
              <a:t> cluster  throughput</a:t>
            </a:r>
          </a:p>
          <a:p>
            <a:pPr marL="914165" lvl="1" indent="-457082">
              <a:buFont typeface="+mj-lt"/>
              <a:buAutoNum type="arabicPeriod"/>
            </a:pPr>
            <a:r>
              <a:rPr lang="en-US" sz="2600" dirty="0">
                <a:sym typeface="Wingdings" pitchFamily="2" charset="2"/>
              </a:rPr>
              <a:t>Shuffle priorities in </a:t>
            </a:r>
            <a:r>
              <a:rPr lang="en-US" sz="2600" b="1" i="1" dirty="0">
                <a:solidFill>
                  <a:schemeClr val="accent2"/>
                </a:solidFill>
                <a:sym typeface="Wingdings" pitchFamily="2" charset="2"/>
              </a:rPr>
              <a:t>intensive</a:t>
            </a:r>
            <a:r>
              <a:rPr lang="en-US" sz="2600" dirty="0">
                <a:sym typeface="Wingdings" pitchFamily="2" charset="2"/>
              </a:rPr>
              <a:t> cluster  fairness</a:t>
            </a:r>
          </a:p>
          <a:p>
            <a:pPr marL="914165" lvl="1" indent="-457082">
              <a:buFont typeface="+mj-lt"/>
              <a:buAutoNum type="arabicPeriod"/>
            </a:pPr>
            <a:r>
              <a:rPr lang="en-US" sz="2600" dirty="0">
                <a:sym typeface="Wingdings" pitchFamily="2" charset="2"/>
              </a:rPr>
              <a:t>Shuffling should favor </a:t>
            </a:r>
            <a:r>
              <a:rPr lang="en-US" sz="2600" b="1" i="1" dirty="0">
                <a:solidFill>
                  <a:srgbClr val="006600"/>
                </a:solidFill>
                <a:sym typeface="Wingdings" pitchFamily="2" charset="2"/>
              </a:rPr>
              <a:t>nice</a:t>
            </a:r>
            <a:r>
              <a:rPr lang="en-US" sz="2600" dirty="0">
                <a:sym typeface="Wingdings" pitchFamily="2" charset="2"/>
              </a:rPr>
              <a:t> threads  fairness</a:t>
            </a:r>
          </a:p>
          <a:p>
            <a:pPr lvl="1"/>
            <a:endParaRPr lang="en-US" dirty="0" smtClean="0"/>
          </a:p>
          <a:p>
            <a:r>
              <a:rPr lang="en-US" sz="2800" i="1" dirty="0">
                <a:solidFill>
                  <a:srgbClr val="FF0000"/>
                </a:solidFill>
              </a:rPr>
              <a:t>TCM </a:t>
            </a:r>
            <a:r>
              <a:rPr lang="en-US" sz="2800" i="1">
                <a:solidFill>
                  <a:srgbClr val="FF0000"/>
                </a:solidFill>
              </a:rPr>
              <a:t>provides the best </a:t>
            </a:r>
            <a:r>
              <a:rPr lang="en-US" sz="2800" i="1" dirty="0">
                <a:solidFill>
                  <a:srgbClr val="FF0000"/>
                </a:solidFill>
              </a:rPr>
              <a:t>system throughput and fairness</a:t>
            </a:r>
          </a:p>
          <a:p>
            <a:endParaRPr lang="en-US" sz="3000" dirty="0"/>
          </a:p>
        </p:txBody>
      </p:sp>
    </p:spTree>
    <p:extLst>
      <p:ext uri="{BB962C8B-B14F-4D97-AF65-F5344CB8AC3E}">
        <p14:creationId xmlns:p14="http://schemas.microsoft.com/office/powerpoint/2010/main" val="2025158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Pros and Cons</a:t>
            </a:r>
            <a:endParaRPr lang="en-US" dirty="0"/>
          </a:p>
        </p:txBody>
      </p:sp>
      <p:sp>
        <p:nvSpPr>
          <p:cNvPr id="3" name="Content Placeholder 2"/>
          <p:cNvSpPr>
            <a:spLocks noGrp="1"/>
          </p:cNvSpPr>
          <p:nvPr>
            <p:ph idx="1"/>
          </p:nvPr>
        </p:nvSpPr>
        <p:spPr/>
        <p:txBody>
          <a:bodyPr/>
          <a:lstStyle/>
          <a:p>
            <a:r>
              <a:rPr lang="en-US" dirty="0" smtClean="0"/>
              <a:t>Upsides:</a:t>
            </a:r>
          </a:p>
          <a:p>
            <a:pPr lvl="1"/>
            <a:r>
              <a:rPr lang="en-US" dirty="0" smtClean="0"/>
              <a:t>Provides both high fairness and high performance</a:t>
            </a:r>
          </a:p>
          <a:p>
            <a:pPr lvl="1"/>
            <a:endParaRPr lang="en-US" dirty="0"/>
          </a:p>
          <a:p>
            <a:r>
              <a:rPr lang="en-US" dirty="0" smtClean="0"/>
              <a:t>Downsides:</a:t>
            </a:r>
          </a:p>
          <a:p>
            <a:pPr lvl="1"/>
            <a:r>
              <a:rPr lang="en-US" dirty="0" smtClean="0"/>
              <a:t>Scalability to large buffer sizes?</a:t>
            </a:r>
          </a:p>
          <a:p>
            <a:pPr lvl="1"/>
            <a:r>
              <a:rPr lang="en-US" dirty="0" smtClean="0"/>
              <a:t>Effectiveness in a heterogeneous system?</a:t>
            </a:r>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94</a:t>
            </a:fld>
            <a:endParaRPr lang="en-US"/>
          </a:p>
        </p:txBody>
      </p:sp>
    </p:spTree>
    <p:extLst>
      <p:ext uri="{BB962C8B-B14F-4D97-AF65-F5344CB8AC3E}">
        <p14:creationId xmlns:p14="http://schemas.microsoft.com/office/powerpoint/2010/main" val="35403380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14592"/>
            <a:ext cx="8428037" cy="822325"/>
          </a:xfrm>
        </p:spPr>
        <p:txBody>
          <a:bodyPr/>
          <a:lstStyle/>
          <a:p>
            <a:pPr algn="ctr" eaLnBrk="1" hangingPunct="1"/>
            <a:r>
              <a:rPr lang="en-US" sz="4000" dirty="0">
                <a:latin typeface="Garamond" charset="0"/>
              </a:rPr>
              <a:t>Staged Memory Scheduling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212994" y="4293097"/>
            <a:ext cx="8697718" cy="1466506"/>
          </a:xfrm>
          <a:prstGeom prst="rect">
            <a:avLst/>
          </a:prstGeom>
          <a:noFill/>
        </p:spPr>
        <p:txBody>
          <a:bodyPr wrap="none" lIns="91416" tIns="45709" rIns="91416" bIns="45709" rtlCol="0">
            <a:spAutoFit/>
          </a:bodyPr>
          <a:lstStyle/>
          <a:p>
            <a:pPr algn="ctr"/>
            <a:r>
              <a:rPr lang="en-US" sz="1600" dirty="0" err="1"/>
              <a:t>Rachata</a:t>
            </a:r>
            <a:r>
              <a:rPr lang="en-US" sz="1600" dirty="0"/>
              <a:t> </a:t>
            </a:r>
            <a:r>
              <a:rPr lang="en-US" sz="1600" dirty="0" err="1"/>
              <a:t>Ausavarungnirun</a:t>
            </a:r>
            <a:r>
              <a:rPr lang="en-US" sz="1600" dirty="0"/>
              <a:t>, Kevin Chang, Lavanya Subramanian, Gabriel </a:t>
            </a:r>
            <a:r>
              <a:rPr lang="en-US" sz="1600" dirty="0" err="1"/>
              <a:t>Loh</a:t>
            </a:r>
            <a:r>
              <a:rPr lang="en-US" sz="1600" dirty="0"/>
              <a:t>, and </a:t>
            </a:r>
            <a:r>
              <a:rPr lang="en-US" sz="1600" u="sng" dirty="0"/>
              <a:t>Onur Mutlu</a:t>
            </a:r>
            <a:r>
              <a:rPr lang="en-US" sz="1600" dirty="0"/>
              <a:t>,</a:t>
            </a:r>
            <a:br>
              <a:rPr lang="en-US" sz="1600" dirty="0"/>
            </a:br>
            <a:r>
              <a:rPr lang="en-US" b="1" dirty="0">
                <a:hlinkClick r:id="rId3"/>
              </a:rPr>
              <a:t>"Staged Memory Scheduling: Achieving High Performance </a:t>
            </a:r>
            <a:endParaRPr lang="en-US" b="1" dirty="0" smtClean="0">
              <a:hlinkClick r:id="rId3"/>
            </a:endParaRPr>
          </a:p>
          <a:p>
            <a:pPr algn="ctr"/>
            <a:r>
              <a:rPr lang="en-US" b="1" dirty="0" smtClean="0">
                <a:hlinkClick r:id="rId3"/>
              </a:rPr>
              <a:t>and </a:t>
            </a:r>
            <a:r>
              <a:rPr lang="en-US" b="1" dirty="0">
                <a:hlinkClick r:id="rId3"/>
              </a:rPr>
              <a:t>Scalability in Heterogeneous </a:t>
            </a:r>
            <a:r>
              <a:rPr lang="en-US" b="1" dirty="0" smtClean="0">
                <a:hlinkClick r:id="rId3"/>
              </a:rPr>
              <a:t>Systems</a:t>
            </a:r>
            <a:r>
              <a:rPr lang="en-US" b="1" dirty="0" smtClean="0">
                <a:hlinkClick r:id="rId4"/>
              </a:rPr>
              <a:t>”</a:t>
            </a:r>
            <a:r>
              <a:rPr lang="en-US" dirty="0"/>
              <a:t/>
            </a:r>
            <a:br>
              <a:rPr lang="en-US" dirty="0"/>
            </a:br>
            <a:r>
              <a:rPr lang="en-US" i="1" dirty="0" smtClean="0">
                <a:hlinkClick r:id="rId4"/>
              </a:rPr>
              <a:t>39th </a:t>
            </a:r>
            <a:r>
              <a:rPr lang="en-US" i="1" dirty="0">
                <a:hlinkClick r:id="rId4"/>
              </a:rPr>
              <a:t>International Symposium on Computer Architecture</a:t>
            </a:r>
            <a:r>
              <a:rPr lang="en-US" i="1" dirty="0"/>
              <a:t> (</a:t>
            </a:r>
            <a:r>
              <a:rPr lang="en-US" b="1" i="1" dirty="0"/>
              <a:t>ISCA</a:t>
            </a:r>
            <a:r>
              <a:rPr lang="en-US" i="1" dirty="0"/>
              <a:t>)</a:t>
            </a:r>
            <a:r>
              <a:rPr lang="en-US" dirty="0"/>
              <a:t>, </a:t>
            </a:r>
            <a:endParaRPr lang="en-US" dirty="0" smtClean="0"/>
          </a:p>
          <a:p>
            <a:pPr algn="ctr"/>
            <a:r>
              <a:rPr lang="en-US" dirty="0" smtClean="0"/>
              <a:t>Portland</a:t>
            </a:r>
            <a:r>
              <a:rPr lang="en-US" dirty="0"/>
              <a:t>, OR, June 2012. </a:t>
            </a:r>
            <a:endParaRPr lang="en-US" dirty="0">
              <a:solidFill>
                <a:srgbClr val="000000"/>
              </a:solidFill>
              <a:latin typeface="Tahoma"/>
            </a:endParaRPr>
          </a:p>
        </p:txBody>
      </p:sp>
      <p:sp>
        <p:nvSpPr>
          <p:cNvPr id="5" name="TextBox 4"/>
          <p:cNvSpPr txBox="1"/>
          <p:nvPr/>
        </p:nvSpPr>
        <p:spPr>
          <a:xfrm>
            <a:off x="6516220" y="6381328"/>
            <a:ext cx="2267565" cy="373659"/>
          </a:xfrm>
          <a:prstGeom prst="rect">
            <a:avLst/>
          </a:prstGeom>
          <a:noFill/>
        </p:spPr>
        <p:txBody>
          <a:bodyPr wrap="none" lIns="91416" tIns="45709" rIns="91416" bIns="45709" rtlCol="0">
            <a:spAutoFit/>
          </a:bodyPr>
          <a:lstStyle/>
          <a:p>
            <a:r>
              <a:rPr lang="en-US" dirty="0" smtClean="0">
                <a:solidFill>
                  <a:srgbClr val="000000"/>
                </a:solidFill>
                <a:latin typeface="Tahoma"/>
                <a:hlinkClick r:id="rId5" action="ppaction://hlinkpres?slideindex=1&amp;slidetitle="/>
              </a:rPr>
              <a:t>SMS ISCA 2012 Talk</a:t>
            </a:r>
            <a:endParaRPr lang="en-US" dirty="0">
              <a:solidFill>
                <a:srgbClr val="000000"/>
              </a:solidFill>
              <a:latin typeface="Tahoma"/>
            </a:endParaRPr>
          </a:p>
        </p:txBody>
      </p:sp>
    </p:spTree>
    <p:extLst>
      <p:ext uri="{BB962C8B-B14F-4D97-AF65-F5344CB8AC3E}">
        <p14:creationId xmlns:p14="http://schemas.microsoft.com/office/powerpoint/2010/main" val="25018149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Content Placeholder 2"/>
          <p:cNvSpPr>
            <a:spLocks noGrp="1"/>
          </p:cNvSpPr>
          <p:nvPr>
            <p:ph idx="1"/>
          </p:nvPr>
        </p:nvSpPr>
        <p:spPr/>
        <p:txBody>
          <a:bodyPr/>
          <a:lstStyle/>
          <a:p>
            <a:r>
              <a:rPr lang="en-US" b="1" dirty="0" smtClean="0"/>
              <a:t>Observation: </a:t>
            </a:r>
            <a:r>
              <a:rPr lang="en-US" sz="2200" dirty="0"/>
              <a:t>Heterogeneous CPU-GPU systems require memory schedulers with </a:t>
            </a:r>
            <a:r>
              <a:rPr lang="en-US" sz="2200" dirty="0">
                <a:solidFill>
                  <a:srgbClr val="FF0000"/>
                </a:solidFill>
              </a:rPr>
              <a:t>large request buffers</a:t>
            </a:r>
          </a:p>
          <a:p>
            <a:endParaRPr lang="en-US" sz="800" dirty="0"/>
          </a:p>
          <a:p>
            <a:r>
              <a:rPr lang="en-US" b="1" dirty="0" smtClean="0"/>
              <a:t>Problem: </a:t>
            </a:r>
            <a:r>
              <a:rPr lang="en-US" sz="2200" dirty="0"/>
              <a:t>Existing monolithic application-aware memory scheduler designs are </a:t>
            </a:r>
            <a:r>
              <a:rPr lang="en-US" sz="2200" dirty="0">
                <a:solidFill>
                  <a:srgbClr val="FF0000"/>
                </a:solidFill>
              </a:rPr>
              <a:t>hard to scale</a:t>
            </a:r>
            <a:r>
              <a:rPr lang="en-US" sz="2200" dirty="0"/>
              <a:t> to large request buffer sizes</a:t>
            </a:r>
          </a:p>
          <a:p>
            <a:endParaRPr lang="en-US" sz="800" dirty="0"/>
          </a:p>
          <a:p>
            <a:r>
              <a:rPr lang="en-US" b="1" dirty="0" smtClean="0"/>
              <a:t>Solution: </a:t>
            </a:r>
            <a:r>
              <a:rPr lang="en-US" sz="2200" dirty="0"/>
              <a:t>Staged Memory Scheduling (SMS) </a:t>
            </a:r>
          </a:p>
          <a:p>
            <a:pPr lvl="1">
              <a:buNone/>
            </a:pPr>
            <a:r>
              <a:rPr lang="en-US" dirty="0" smtClean="0">
                <a:solidFill>
                  <a:srgbClr val="0000FF"/>
                </a:solidFill>
              </a:rPr>
              <a:t>decomposes the memory controller into three simple stages</a:t>
            </a:r>
            <a:r>
              <a:rPr lang="en-US" dirty="0" smtClean="0"/>
              <a:t>:</a:t>
            </a:r>
          </a:p>
          <a:p>
            <a:pPr lvl="1">
              <a:buNone/>
            </a:pPr>
            <a:r>
              <a:rPr lang="en-US" dirty="0" smtClean="0"/>
              <a:t>1) Batch formation: maintains row buffer locality</a:t>
            </a:r>
          </a:p>
          <a:p>
            <a:pPr lvl="1">
              <a:buNone/>
            </a:pPr>
            <a:r>
              <a:rPr lang="en-US" dirty="0" smtClean="0"/>
              <a:t>2) Batch scheduler: reduces interference between applications</a:t>
            </a:r>
          </a:p>
          <a:p>
            <a:pPr lvl="1">
              <a:buNone/>
            </a:pPr>
            <a:r>
              <a:rPr lang="en-US" dirty="0" smtClean="0"/>
              <a:t>3) DRAM command scheduler: issues requests to DRAM</a:t>
            </a:r>
          </a:p>
          <a:p>
            <a:endParaRPr lang="en-US" sz="800" dirty="0"/>
          </a:p>
          <a:p>
            <a:r>
              <a:rPr lang="en-US" dirty="0" smtClean="0"/>
              <a:t>Compared to state-of-the-art memory schedulers:</a:t>
            </a:r>
          </a:p>
          <a:p>
            <a:pPr lvl="1"/>
            <a:r>
              <a:rPr lang="en-US" dirty="0" smtClean="0">
                <a:solidFill>
                  <a:srgbClr val="0000FF"/>
                </a:solidFill>
              </a:rPr>
              <a:t>SMS is significantly simpler and more scalable</a:t>
            </a:r>
          </a:p>
          <a:p>
            <a:pPr lvl="1"/>
            <a:r>
              <a:rPr lang="en-US" dirty="0" smtClean="0">
                <a:solidFill>
                  <a:srgbClr val="0000FF"/>
                </a:solidFill>
              </a:rPr>
              <a:t>SMS provides higher performance and fairness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96</a:t>
            </a:fld>
            <a:endParaRPr lang="en-US" altLang="en-US">
              <a:solidFill>
                <a:srgbClr val="000000"/>
              </a:solidFill>
            </a:endParaRPr>
          </a:p>
        </p:txBody>
      </p:sp>
    </p:spTree>
    <p:extLst>
      <p:ext uri="{BB962C8B-B14F-4D97-AF65-F5344CB8AC3E}">
        <p14:creationId xmlns:p14="http://schemas.microsoft.com/office/powerpoint/2010/main" val="37793228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2"/>
          <p:cNvSpPr>
            <a:spLocks noGrp="1"/>
          </p:cNvSpPr>
          <p:nvPr>
            <p:ph idx="1"/>
          </p:nvPr>
        </p:nvSpPr>
        <p:spPr>
          <a:xfrm>
            <a:off x="228600" y="908720"/>
            <a:ext cx="8610600" cy="5339680"/>
          </a:xfrm>
        </p:spPr>
        <p:txBody>
          <a:bodyPr/>
          <a:lstStyle/>
          <a:p>
            <a:endParaRPr lang="en-US" dirty="0" smtClean="0"/>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smtClean="0"/>
          </a:p>
          <a:p>
            <a:r>
              <a:rPr lang="en-US" dirty="0" smtClean="0"/>
              <a:t>All cores contend for limited off-chip bandwidth</a:t>
            </a:r>
          </a:p>
          <a:p>
            <a:pPr lvl="1"/>
            <a:r>
              <a:rPr lang="en-US" dirty="0" smtClean="0"/>
              <a:t>Inter-application interference </a:t>
            </a:r>
            <a:r>
              <a:rPr lang="en-US" dirty="0" smtClean="0">
                <a:solidFill>
                  <a:srgbClr val="FF0000"/>
                </a:solidFill>
              </a:rPr>
              <a:t>degrades system performance</a:t>
            </a:r>
          </a:p>
          <a:p>
            <a:pPr lvl="1"/>
            <a:r>
              <a:rPr lang="en-US" dirty="0" smtClean="0"/>
              <a:t>The memory scheduler can help mitigate the problem</a:t>
            </a:r>
          </a:p>
          <a:p>
            <a:r>
              <a:rPr lang="en-US" dirty="0" smtClean="0"/>
              <a:t>How does the memory scheduler deliver good performance and fairness?</a:t>
            </a:r>
          </a:p>
        </p:txBody>
      </p:sp>
      <p:sp>
        <p:nvSpPr>
          <p:cNvPr id="2" name="Title 1"/>
          <p:cNvSpPr>
            <a:spLocks noGrp="1"/>
          </p:cNvSpPr>
          <p:nvPr>
            <p:ph type="title"/>
          </p:nvPr>
        </p:nvSpPr>
        <p:spPr/>
        <p:txBody>
          <a:bodyPr/>
          <a:lstStyle/>
          <a:p>
            <a:r>
              <a:rPr lang="en-US" dirty="0" smtClean="0"/>
              <a:t>Main Memory is a Bottleneck</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97</a:t>
            </a:fld>
            <a:endParaRPr lang="en-US" altLang="en-US">
              <a:solidFill>
                <a:srgbClr val="000000"/>
              </a:solidFill>
            </a:endParaRPr>
          </a:p>
        </p:txBody>
      </p:sp>
      <p:sp>
        <p:nvSpPr>
          <p:cNvPr id="3" name="Rectangle 2"/>
          <p:cNvSpPr/>
          <p:nvPr/>
        </p:nvSpPr>
        <p:spPr>
          <a:xfrm>
            <a:off x="755576" y="1772817"/>
            <a:ext cx="7632848" cy="122413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2" name="TextBox 21"/>
          <p:cNvSpPr txBox="1"/>
          <p:nvPr/>
        </p:nvSpPr>
        <p:spPr>
          <a:xfrm>
            <a:off x="755581" y="2996953"/>
            <a:ext cx="7632847" cy="523220"/>
          </a:xfrm>
          <a:prstGeom prst="rect">
            <a:avLst/>
          </a:prstGeom>
          <a:solidFill>
            <a:schemeClr val="tx2">
              <a:lumMod val="60000"/>
              <a:lumOff val="40000"/>
            </a:schemeClr>
          </a:solidFill>
          <a:ln w="38100">
            <a:solidFill>
              <a:schemeClr val="tx1"/>
            </a:solidFill>
          </a:ln>
        </p:spPr>
        <p:txBody>
          <a:bodyPr wrap="square" lIns="91416" tIns="45709" rIns="91416" bIns="45709" rtlCol="0">
            <a:spAutoFit/>
          </a:bodyPr>
          <a:lstStyle/>
          <a:p>
            <a:pPr algn="ctr" defTabSz="914165"/>
            <a:r>
              <a:rPr lang="en-US" sz="2800" dirty="0">
                <a:solidFill>
                  <a:srgbClr val="000000"/>
                </a:solidFill>
                <a:latin typeface="Tahoma"/>
              </a:rPr>
              <a:t>Memory Scheduler</a:t>
            </a:r>
          </a:p>
        </p:txBody>
      </p:sp>
      <p:sp>
        <p:nvSpPr>
          <p:cNvPr id="23" name="TextBox 22"/>
          <p:cNvSpPr txBox="1"/>
          <p:nvPr/>
        </p:nvSpPr>
        <p:spPr>
          <a:xfrm>
            <a:off x="1687011" y="889556"/>
            <a:ext cx="1100228" cy="461665"/>
          </a:xfrm>
          <a:prstGeom prst="rect">
            <a:avLst/>
          </a:prstGeom>
          <a:noFill/>
        </p:spPr>
        <p:txBody>
          <a:bodyPr wrap="square" lIns="91416" tIns="45709" rIns="91416" bIns="45709" rtlCol="0">
            <a:spAutoFit/>
          </a:bodyPr>
          <a:lstStyle/>
          <a:p>
            <a:pPr defTabSz="914165"/>
            <a:r>
              <a:rPr lang="en-US" sz="2400" dirty="0">
                <a:solidFill>
                  <a:srgbClr val="CC9900"/>
                </a:solidFill>
                <a:latin typeface="Tahoma"/>
              </a:rPr>
              <a:t>Core 1</a:t>
            </a:r>
          </a:p>
        </p:txBody>
      </p:sp>
      <p:sp>
        <p:nvSpPr>
          <p:cNvPr id="24" name="TextBox 23"/>
          <p:cNvSpPr txBox="1"/>
          <p:nvPr/>
        </p:nvSpPr>
        <p:spPr>
          <a:xfrm>
            <a:off x="3168474" y="889556"/>
            <a:ext cx="1100228" cy="461665"/>
          </a:xfrm>
          <a:prstGeom prst="rect">
            <a:avLst/>
          </a:prstGeom>
          <a:noFill/>
        </p:spPr>
        <p:txBody>
          <a:bodyPr wrap="square" lIns="91416" tIns="45709" rIns="91416" bIns="45709" rtlCol="0">
            <a:spAutoFit/>
          </a:bodyPr>
          <a:lstStyle/>
          <a:p>
            <a:pPr defTabSz="914165"/>
            <a:r>
              <a:rPr lang="en-US" sz="2400" dirty="0">
                <a:solidFill>
                  <a:srgbClr val="0000FF"/>
                </a:solidFill>
                <a:latin typeface="Tahoma"/>
              </a:rPr>
              <a:t>Core 2</a:t>
            </a:r>
          </a:p>
        </p:txBody>
      </p:sp>
      <p:sp>
        <p:nvSpPr>
          <p:cNvPr id="25" name="TextBox 24"/>
          <p:cNvSpPr txBox="1"/>
          <p:nvPr/>
        </p:nvSpPr>
        <p:spPr>
          <a:xfrm>
            <a:off x="4649936" y="889556"/>
            <a:ext cx="1100228" cy="461665"/>
          </a:xfrm>
          <a:prstGeom prst="rect">
            <a:avLst/>
          </a:prstGeom>
          <a:noFill/>
        </p:spPr>
        <p:txBody>
          <a:bodyPr wrap="square" lIns="91416" tIns="45709" rIns="91416" bIns="45709" rtlCol="0">
            <a:spAutoFit/>
          </a:bodyPr>
          <a:lstStyle/>
          <a:p>
            <a:pPr defTabSz="914165"/>
            <a:r>
              <a:rPr lang="en-US" sz="2400" dirty="0">
                <a:solidFill>
                  <a:srgbClr val="FF0000"/>
                </a:solidFill>
                <a:latin typeface="Tahoma"/>
              </a:rPr>
              <a:t>Core 3</a:t>
            </a:r>
          </a:p>
        </p:txBody>
      </p:sp>
      <p:sp>
        <p:nvSpPr>
          <p:cNvPr id="26" name="TextBox 25"/>
          <p:cNvSpPr txBox="1"/>
          <p:nvPr/>
        </p:nvSpPr>
        <p:spPr>
          <a:xfrm>
            <a:off x="6064061" y="889556"/>
            <a:ext cx="1100228" cy="461665"/>
          </a:xfrm>
          <a:prstGeom prst="rect">
            <a:avLst/>
          </a:prstGeom>
          <a:noFill/>
        </p:spPr>
        <p:txBody>
          <a:bodyPr wrap="square" lIns="91416" tIns="45709" rIns="91416" bIns="45709" rtlCol="0">
            <a:spAutoFit/>
          </a:bodyPr>
          <a:lstStyle/>
          <a:p>
            <a:pPr defTabSz="914165"/>
            <a:r>
              <a:rPr lang="en-US" sz="2400" dirty="0">
                <a:solidFill>
                  <a:srgbClr val="3B812F">
                    <a:lumMod val="75000"/>
                  </a:srgbClr>
                </a:solidFill>
                <a:latin typeface="Tahoma"/>
              </a:rPr>
              <a:t>Core 4</a:t>
            </a:r>
          </a:p>
        </p:txBody>
      </p:sp>
      <p:sp>
        <p:nvSpPr>
          <p:cNvPr id="27" name="Down Arrow 26"/>
          <p:cNvSpPr/>
          <p:nvPr/>
        </p:nvSpPr>
        <p:spPr>
          <a:xfrm>
            <a:off x="2051720" y="1321605"/>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8" name="Down Arrow 27"/>
          <p:cNvSpPr/>
          <p:nvPr/>
        </p:nvSpPr>
        <p:spPr>
          <a:xfrm>
            <a:off x="3563888" y="1321605"/>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9" name="Down Arrow 28"/>
          <p:cNvSpPr/>
          <p:nvPr/>
        </p:nvSpPr>
        <p:spPr>
          <a:xfrm>
            <a:off x="5004048" y="1321605"/>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0" name="Down Arrow 29"/>
          <p:cNvSpPr/>
          <p:nvPr/>
        </p:nvSpPr>
        <p:spPr>
          <a:xfrm>
            <a:off x="6444208" y="1321605"/>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1" name="Down Arrow 30"/>
          <p:cNvSpPr/>
          <p:nvPr/>
        </p:nvSpPr>
        <p:spPr>
          <a:xfrm>
            <a:off x="3719947" y="3573016"/>
            <a:ext cx="128965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2" name="TextBox 31"/>
          <p:cNvSpPr txBox="1"/>
          <p:nvPr/>
        </p:nvSpPr>
        <p:spPr>
          <a:xfrm>
            <a:off x="2627784" y="4365105"/>
            <a:ext cx="3456384" cy="373659"/>
          </a:xfrm>
          <a:prstGeom prst="rect">
            <a:avLst/>
          </a:prstGeom>
          <a:noFill/>
        </p:spPr>
        <p:txBody>
          <a:bodyPr wrap="square" lIns="91416" tIns="45709" rIns="91416" bIns="45709" rtlCol="0">
            <a:spAutoFit/>
          </a:bodyPr>
          <a:lstStyle/>
          <a:p>
            <a:pPr algn="ctr" defTabSz="914165"/>
            <a:r>
              <a:rPr lang="en-US" dirty="0" smtClean="0">
                <a:solidFill>
                  <a:srgbClr val="000000"/>
                </a:solidFill>
                <a:latin typeface="Tahoma"/>
              </a:rPr>
              <a:t>To DRAM</a:t>
            </a:r>
            <a:endParaRPr lang="en-US" dirty="0">
              <a:solidFill>
                <a:srgbClr val="000000"/>
              </a:solidFill>
              <a:latin typeface="Tahoma"/>
            </a:endParaRPr>
          </a:p>
        </p:txBody>
      </p:sp>
      <p:sp>
        <p:nvSpPr>
          <p:cNvPr id="13" name="Rectangle 12"/>
          <p:cNvSpPr/>
          <p:nvPr/>
        </p:nvSpPr>
        <p:spPr>
          <a:xfrm>
            <a:off x="827584"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4" name="Rectangle 33"/>
          <p:cNvSpPr/>
          <p:nvPr/>
        </p:nvSpPr>
        <p:spPr>
          <a:xfrm>
            <a:off x="827584"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1" name="Rectangle 40"/>
          <p:cNvSpPr/>
          <p:nvPr/>
        </p:nvSpPr>
        <p:spPr>
          <a:xfrm>
            <a:off x="1763688"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5" name="Rectangle 44"/>
          <p:cNvSpPr/>
          <p:nvPr/>
        </p:nvSpPr>
        <p:spPr>
          <a:xfrm>
            <a:off x="2699792"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9" name="Rectangle 48"/>
          <p:cNvSpPr/>
          <p:nvPr/>
        </p:nvSpPr>
        <p:spPr>
          <a:xfrm>
            <a:off x="3635896"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3" name="Rectangle 52"/>
          <p:cNvSpPr/>
          <p:nvPr/>
        </p:nvSpPr>
        <p:spPr>
          <a:xfrm>
            <a:off x="4572000"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7" name="Rectangle 56"/>
          <p:cNvSpPr/>
          <p:nvPr/>
        </p:nvSpPr>
        <p:spPr>
          <a:xfrm>
            <a:off x="5508104"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1" name="Rectangle 60"/>
          <p:cNvSpPr/>
          <p:nvPr/>
        </p:nvSpPr>
        <p:spPr>
          <a:xfrm>
            <a:off x="6444208"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5" name="Rectangle 64"/>
          <p:cNvSpPr/>
          <p:nvPr/>
        </p:nvSpPr>
        <p:spPr>
          <a:xfrm>
            <a:off x="7380312" y="184482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9" name="TextBox 68"/>
          <p:cNvSpPr txBox="1"/>
          <p:nvPr/>
        </p:nvSpPr>
        <p:spPr>
          <a:xfrm rot="16200000">
            <a:off x="-1225224" y="2097438"/>
            <a:ext cx="3384377" cy="430887"/>
          </a:xfrm>
          <a:prstGeom prst="rect">
            <a:avLst/>
          </a:prstGeom>
          <a:noFill/>
        </p:spPr>
        <p:txBody>
          <a:bodyPr wrap="square" lIns="91416" tIns="45709" rIns="91416" bIns="45709" rtlCol="0">
            <a:spAutoFit/>
          </a:bodyPr>
          <a:lstStyle/>
          <a:p>
            <a:pPr defTabSz="914165"/>
            <a:r>
              <a:rPr lang="en-US" sz="2200" dirty="0">
                <a:solidFill>
                  <a:srgbClr val="000000"/>
                </a:solidFill>
                <a:latin typeface="Tahoma"/>
              </a:rPr>
              <a:t>Memory Request Buffer</a:t>
            </a:r>
          </a:p>
        </p:txBody>
      </p:sp>
      <p:sp>
        <p:nvSpPr>
          <p:cNvPr id="74" name="TextBox 73"/>
          <p:cNvSpPr txBox="1"/>
          <p:nvPr/>
        </p:nvSpPr>
        <p:spPr>
          <a:xfrm>
            <a:off x="3635896" y="1844824"/>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8" name="TextBox 77"/>
          <p:cNvSpPr txBox="1"/>
          <p:nvPr/>
        </p:nvSpPr>
        <p:spPr>
          <a:xfrm>
            <a:off x="2699792" y="1844824"/>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9" name="TextBox 78"/>
          <p:cNvSpPr txBox="1"/>
          <p:nvPr/>
        </p:nvSpPr>
        <p:spPr>
          <a:xfrm>
            <a:off x="5508104" y="1844824"/>
            <a:ext cx="936104" cy="373659"/>
          </a:xfrm>
          <a:prstGeom prst="rect">
            <a:avLst/>
          </a:prstGeom>
          <a:solidFill>
            <a:srgbClr val="FF505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81" name="TextBox 80"/>
          <p:cNvSpPr txBox="1"/>
          <p:nvPr/>
        </p:nvSpPr>
        <p:spPr>
          <a:xfrm>
            <a:off x="7380312" y="1844824"/>
            <a:ext cx="936104" cy="373659"/>
          </a:xfrm>
          <a:prstGeom prst="rect">
            <a:avLst/>
          </a:prstGeom>
          <a:solidFill>
            <a:schemeClr val="tx2">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5" name="TextBox 74"/>
          <p:cNvSpPr txBox="1"/>
          <p:nvPr/>
        </p:nvSpPr>
        <p:spPr>
          <a:xfrm>
            <a:off x="4572000" y="1844824"/>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6" name="TextBox 75"/>
          <p:cNvSpPr txBox="1"/>
          <p:nvPr/>
        </p:nvSpPr>
        <p:spPr>
          <a:xfrm>
            <a:off x="6444208" y="1844824"/>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3" name="TextBox 72"/>
          <p:cNvSpPr txBox="1"/>
          <p:nvPr/>
        </p:nvSpPr>
        <p:spPr>
          <a:xfrm>
            <a:off x="827584" y="2204864"/>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42" name="Rectangle 41"/>
          <p:cNvSpPr/>
          <p:nvPr/>
        </p:nvSpPr>
        <p:spPr>
          <a:xfrm>
            <a:off x="1763688"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3" name="Rectangle 42"/>
          <p:cNvSpPr/>
          <p:nvPr/>
        </p:nvSpPr>
        <p:spPr>
          <a:xfrm>
            <a:off x="1763688"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6" name="Rectangle 45"/>
          <p:cNvSpPr/>
          <p:nvPr/>
        </p:nvSpPr>
        <p:spPr>
          <a:xfrm>
            <a:off x="2699792"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47" name="Rectangle 46"/>
          <p:cNvSpPr/>
          <p:nvPr/>
        </p:nvSpPr>
        <p:spPr>
          <a:xfrm>
            <a:off x="2699792"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0" name="Rectangle 49"/>
          <p:cNvSpPr/>
          <p:nvPr/>
        </p:nvSpPr>
        <p:spPr>
          <a:xfrm>
            <a:off x="3635896"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1" name="Rectangle 50"/>
          <p:cNvSpPr/>
          <p:nvPr/>
        </p:nvSpPr>
        <p:spPr>
          <a:xfrm>
            <a:off x="3635896"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4" name="Rectangle 53"/>
          <p:cNvSpPr/>
          <p:nvPr/>
        </p:nvSpPr>
        <p:spPr>
          <a:xfrm>
            <a:off x="4572000"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5" name="Rectangle 54"/>
          <p:cNvSpPr/>
          <p:nvPr/>
        </p:nvSpPr>
        <p:spPr>
          <a:xfrm>
            <a:off x="4572000"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8" name="Rectangle 57"/>
          <p:cNvSpPr/>
          <p:nvPr/>
        </p:nvSpPr>
        <p:spPr>
          <a:xfrm>
            <a:off x="5508104"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59" name="Rectangle 58"/>
          <p:cNvSpPr/>
          <p:nvPr/>
        </p:nvSpPr>
        <p:spPr>
          <a:xfrm>
            <a:off x="5508104"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2" name="Rectangle 61"/>
          <p:cNvSpPr/>
          <p:nvPr/>
        </p:nvSpPr>
        <p:spPr>
          <a:xfrm>
            <a:off x="6444208"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3" name="Rectangle 62"/>
          <p:cNvSpPr/>
          <p:nvPr/>
        </p:nvSpPr>
        <p:spPr>
          <a:xfrm>
            <a:off x="6444208"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6" name="Rectangle 65"/>
          <p:cNvSpPr/>
          <p:nvPr/>
        </p:nvSpPr>
        <p:spPr>
          <a:xfrm>
            <a:off x="7380312" y="2204865"/>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67" name="Rectangle 66"/>
          <p:cNvSpPr/>
          <p:nvPr/>
        </p:nvSpPr>
        <p:spPr>
          <a:xfrm>
            <a:off x="7380312"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5" name="Rectangle 34"/>
          <p:cNvSpPr/>
          <p:nvPr/>
        </p:nvSpPr>
        <p:spPr>
          <a:xfrm>
            <a:off x="827584" y="2564904"/>
            <a:ext cx="936104" cy="3600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2" name="TextBox 81"/>
          <p:cNvSpPr txBox="1"/>
          <p:nvPr/>
        </p:nvSpPr>
        <p:spPr>
          <a:xfrm>
            <a:off x="3896721" y="3933056"/>
            <a:ext cx="936104" cy="373659"/>
          </a:xfrm>
          <a:prstGeom prst="rect">
            <a:avLst/>
          </a:prstGeom>
          <a:solidFill>
            <a:srgbClr val="FFCC00"/>
          </a:solidFill>
          <a:ln w="22225">
            <a:solidFill>
              <a:schemeClr val="tx1"/>
            </a:solidFill>
          </a:ln>
        </p:spPr>
        <p:txBody>
          <a:bodyPr wrap="square" lIns="91416" tIns="45709" rIns="91416" bIns="45709" rtlCol="0">
            <a:spAutoFit/>
          </a:bodyPr>
          <a:lstStyle/>
          <a:p>
            <a:pPr algn="ctr" defTabSz="914165"/>
            <a:r>
              <a:rPr lang="en-US" dirty="0" smtClean="0">
                <a:solidFill>
                  <a:srgbClr val="000000"/>
                </a:solidFill>
                <a:latin typeface="Tahoma"/>
              </a:rPr>
              <a:t>Data</a:t>
            </a:r>
            <a:endParaRPr lang="en-US" dirty="0">
              <a:solidFill>
                <a:srgbClr val="000000"/>
              </a:solidFill>
              <a:latin typeface="Tahoma"/>
            </a:endParaRPr>
          </a:p>
        </p:txBody>
      </p:sp>
      <p:sp>
        <p:nvSpPr>
          <p:cNvPr id="84" name="TextBox 83"/>
          <p:cNvSpPr txBox="1"/>
          <p:nvPr/>
        </p:nvSpPr>
        <p:spPr>
          <a:xfrm>
            <a:off x="3923928" y="4005065"/>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smtClean="0">
                <a:solidFill>
                  <a:srgbClr val="000000"/>
                </a:solidFill>
                <a:latin typeface="Tahoma"/>
              </a:rPr>
              <a:t>Data</a:t>
            </a:r>
            <a:endParaRPr lang="en-US" dirty="0">
              <a:solidFill>
                <a:srgbClr val="000000"/>
              </a:solidFill>
              <a:latin typeface="Tahoma"/>
            </a:endParaRPr>
          </a:p>
        </p:txBody>
      </p:sp>
      <p:sp>
        <p:nvSpPr>
          <p:cNvPr id="33" name="TextBox 32"/>
          <p:cNvSpPr txBox="1"/>
          <p:nvPr/>
        </p:nvSpPr>
        <p:spPr>
          <a:xfrm>
            <a:off x="827584" y="1844824"/>
            <a:ext cx="936104" cy="373659"/>
          </a:xfrm>
          <a:prstGeom prst="rect">
            <a:avLst/>
          </a:prstGeom>
          <a:solidFill>
            <a:schemeClr val="accent1">
              <a:lumMod val="60000"/>
              <a:lumOff val="40000"/>
            </a:schemeClr>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
        <p:nvSpPr>
          <p:cNvPr id="72" name="TextBox 71"/>
          <p:cNvSpPr txBox="1"/>
          <p:nvPr/>
        </p:nvSpPr>
        <p:spPr>
          <a:xfrm>
            <a:off x="1763688" y="1844824"/>
            <a:ext cx="936104" cy="373659"/>
          </a:xfrm>
          <a:prstGeom prst="rect">
            <a:avLst/>
          </a:prstGeom>
          <a:solidFill>
            <a:srgbClr val="00B0F0"/>
          </a:solidFill>
          <a:ln w="22225">
            <a:solidFill>
              <a:schemeClr val="tx1"/>
            </a:solidFill>
          </a:ln>
        </p:spPr>
        <p:txBody>
          <a:bodyPr wrap="square" lIns="91416" tIns="45709" rIns="91416" bIns="45709" rtlCol="0">
            <a:spAutoFit/>
          </a:bodyPr>
          <a:lstStyle/>
          <a:p>
            <a:pPr algn="ctr" defTabSz="914165"/>
            <a:r>
              <a:rPr lang="en-US" dirty="0" err="1" smtClean="0">
                <a:solidFill>
                  <a:srgbClr val="000000"/>
                </a:solidFill>
                <a:latin typeface="Tahoma"/>
              </a:rPr>
              <a:t>Req</a:t>
            </a:r>
            <a:endParaRPr lang="en-US" dirty="0">
              <a:solidFill>
                <a:srgbClr val="000000"/>
              </a:solidFill>
              <a:latin typeface="Tahoma"/>
            </a:endParaRPr>
          </a:p>
        </p:txBody>
      </p:sp>
    </p:spTree>
    <p:extLst>
      <p:ext uri="{BB962C8B-B14F-4D97-AF65-F5344CB8AC3E}">
        <p14:creationId xmlns:p14="http://schemas.microsoft.com/office/powerpoint/2010/main" val="1445898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0.09062 -0.13185 L 3.33333E-6 1.76729E-6 " pathEditMode="relative" rAng="0" ptsTypes="AA">
                                      <p:cBhvr>
                                        <p:cTn id="8" dur="1000" fill="hold"/>
                                        <p:tgtEl>
                                          <p:spTgt spid="33"/>
                                        </p:tgtEl>
                                        <p:attrNameLst>
                                          <p:attrName>ppt_x</p:attrName>
                                          <p:attrName>ppt_y</p:attrName>
                                        </p:attrNameLst>
                                      </p:cBhvr>
                                      <p:rCtr x="-4531" y="6593"/>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42" presetClass="path" presetSubtype="0" accel="50000" decel="50000" fill="hold" grpId="4" nodeType="withEffect">
                                  <p:stCondLst>
                                    <p:cond delay="0"/>
                                  </p:stCondLst>
                                  <p:childTnLst>
                                    <p:animMotion origin="layout" path="M 0.15347 -0.14074 L 2.77778E-6 0.00162 " pathEditMode="relative" rAng="0" ptsTypes="AA">
                                      <p:cBhvr>
                                        <p:cTn id="14" dur="1000" fill="hold"/>
                                        <p:tgtEl>
                                          <p:spTgt spid="72"/>
                                        </p:tgtEl>
                                        <p:attrNameLst>
                                          <p:attrName>ppt_x</p:attrName>
                                          <p:attrName>ppt_y</p:attrName>
                                        </p:attrNameLst>
                                      </p:cBhvr>
                                      <p:rCtr x="-77" y="71"/>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par>
                                <p:cTn id="31" presetID="42" presetClass="path" presetSubtype="0" accel="50000" decel="50000" fill="hold" grpId="1" nodeType="withEffect">
                                  <p:stCondLst>
                                    <p:cond delay="0"/>
                                  </p:stCondLst>
                                  <p:childTnLst>
                                    <p:animMotion origin="layout" path="M 0.06701 -0.16343 L 3.33333E-6 3.7037E-7 " pathEditMode="relative" rAng="0" ptsTypes="AA">
                                      <p:cBhvr>
                                        <p:cTn id="32" dur="1000" fill="hold"/>
                                        <p:tgtEl>
                                          <p:spTgt spid="73"/>
                                        </p:tgtEl>
                                        <p:attrNameLst>
                                          <p:attrName>ppt_x</p:attrName>
                                          <p:attrName>ppt_y</p:attrName>
                                        </p:attrNameLst>
                                      </p:cBhvr>
                                      <p:rCtr x="-34" y="82"/>
                                    </p:animMotion>
                                  </p:childTnLst>
                                </p:cTn>
                              </p:par>
                              <p:par>
                                <p:cTn id="33" presetID="42" presetClass="path" presetSubtype="0" accel="50000" decel="50000" fill="hold" grpId="1" nodeType="withEffect">
                                  <p:stCondLst>
                                    <p:cond delay="0"/>
                                  </p:stCondLst>
                                  <p:childTnLst>
                                    <p:animMotion origin="layout" path="M -0.32673 -0.12129 L -2.77778E-6 -3.33333E-6 " pathEditMode="relative" rAng="0" ptsTypes="AA">
                                      <p:cBhvr>
                                        <p:cTn id="34" dur="1000" fill="hold"/>
                                        <p:tgtEl>
                                          <p:spTgt spid="76"/>
                                        </p:tgtEl>
                                        <p:attrNameLst>
                                          <p:attrName>ppt_x</p:attrName>
                                          <p:attrName>ppt_y</p:attrName>
                                        </p:attrNameLst>
                                      </p:cBhvr>
                                      <p:rCtr x="163" y="61"/>
                                    </p:animMotion>
                                  </p:childTnLst>
                                </p:cTn>
                              </p:par>
                              <p:par>
                                <p:cTn id="35" presetID="42" presetClass="path" presetSubtype="0" accel="50000" decel="50000" fill="hold" grpId="1" nodeType="withEffect">
                                  <p:stCondLst>
                                    <p:cond delay="0"/>
                                  </p:stCondLst>
                                  <p:childTnLst>
                                    <p:animMotion origin="layout" path="M 0.05122 -0.14074 L -4.16667E-6 0.00162 " pathEditMode="relative" rAng="0" ptsTypes="AA">
                                      <p:cBhvr>
                                        <p:cTn id="36" dur="1000" fill="hold"/>
                                        <p:tgtEl>
                                          <p:spTgt spid="78"/>
                                        </p:tgtEl>
                                        <p:attrNameLst>
                                          <p:attrName>ppt_x</p:attrName>
                                          <p:attrName>ppt_y</p:attrName>
                                        </p:attrNameLst>
                                      </p:cBhvr>
                                      <p:rCtr x="-26" y="71"/>
                                    </p:animMotion>
                                  </p:childTnLst>
                                </p:cTn>
                              </p:par>
                              <p:par>
                                <p:cTn id="37" presetID="42" presetClass="path" presetSubtype="0" accel="50000" decel="50000" fill="hold" grpId="0" nodeType="withEffect">
                                  <p:stCondLst>
                                    <p:cond delay="0"/>
                                  </p:stCondLst>
                                  <p:childTnLst>
                                    <p:animMotion origin="layout" path="M -0.05121 -0.14074 L -4.72222E-6 0.00162 " pathEditMode="relative" rAng="0" ptsTypes="AA">
                                      <p:cBhvr>
                                        <p:cTn id="38" dur="1000" fill="hold"/>
                                        <p:tgtEl>
                                          <p:spTgt spid="74"/>
                                        </p:tgtEl>
                                        <p:attrNameLst>
                                          <p:attrName>ppt_x</p:attrName>
                                          <p:attrName>ppt_y</p:attrName>
                                        </p:attrNameLst>
                                      </p:cBhvr>
                                      <p:rCtr x="26" y="71"/>
                                    </p:animMotion>
                                  </p:childTnLst>
                                </p:cTn>
                              </p:par>
                              <p:par>
                                <p:cTn id="39" presetID="42" presetClass="path" presetSubtype="0" accel="50000" decel="50000" fill="hold" grpId="0" nodeType="withEffect">
                                  <p:stCondLst>
                                    <p:cond delay="0"/>
                                  </p:stCondLst>
                                  <p:childTnLst>
                                    <p:animMotion origin="layout" path="M -0.09826 -0.12121 L -2.22222E-6 1.96391E-6 " pathEditMode="relative" rAng="0" ptsTypes="AA">
                                      <p:cBhvr>
                                        <p:cTn id="40" dur="1000" fill="hold"/>
                                        <p:tgtEl>
                                          <p:spTgt spid="79"/>
                                        </p:tgtEl>
                                        <p:attrNameLst>
                                          <p:attrName>ppt_x</p:attrName>
                                          <p:attrName>ppt_y</p:attrName>
                                        </p:attrNameLst>
                                      </p:cBhvr>
                                      <p:rCtr x="4913" y="6061"/>
                                    </p:animMotion>
                                  </p:childTnLst>
                                </p:cTn>
                              </p:par>
                              <p:par>
                                <p:cTn id="41" presetID="42" presetClass="path" presetSubtype="0" accel="50000" decel="50000" fill="hold" grpId="0" nodeType="withEffect">
                                  <p:stCondLst>
                                    <p:cond delay="0"/>
                                  </p:stCondLst>
                                  <p:childTnLst>
                                    <p:animMotion origin="layout" path="M -0.13784 -0.12121 L -3.33333E-6 1.96391E-6 " pathEditMode="relative" rAng="0" ptsTypes="AA">
                                      <p:cBhvr>
                                        <p:cTn id="42" dur="1000" fill="hold"/>
                                        <p:tgtEl>
                                          <p:spTgt spid="81"/>
                                        </p:tgtEl>
                                        <p:attrNameLst>
                                          <p:attrName>ppt_x</p:attrName>
                                          <p:attrName>ppt_y</p:attrName>
                                        </p:attrNameLst>
                                      </p:cBhvr>
                                      <p:rCtr x="6892" y="6061"/>
                                    </p:animMotion>
                                  </p:childTnLst>
                                </p:cTn>
                              </p:par>
                              <p:par>
                                <p:cTn id="43" presetID="42" presetClass="path" presetSubtype="0" accel="50000" decel="50000" fill="hold" grpId="0" nodeType="withEffect">
                                  <p:stCondLst>
                                    <p:cond delay="0"/>
                                  </p:stCondLst>
                                  <p:childTnLst>
                                    <p:animMotion origin="layout" path="M -0.32691 -0.13185 L 4.72222E-6 1.76729E-6 " pathEditMode="relative" rAng="0" ptsTypes="AA">
                                      <p:cBhvr>
                                        <p:cTn id="44" dur="1000" fill="hold"/>
                                        <p:tgtEl>
                                          <p:spTgt spid="75"/>
                                        </p:tgtEl>
                                        <p:attrNameLst>
                                          <p:attrName>ppt_x</p:attrName>
                                          <p:attrName>ppt_y</p:attrName>
                                        </p:attrNameLst>
                                      </p:cBhvr>
                                      <p:rCtr x="16337" y="6593"/>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2" nodeType="clickEffect">
                                  <p:stCondLst>
                                    <p:cond delay="0"/>
                                  </p:stCondLst>
                                  <p:childTnLst>
                                    <p:animMotion origin="layout" path="M 3.33333E-6 1.76729E-6 L 0.33472 0.23548 " pathEditMode="relative" rAng="0" ptsTypes="AA">
                                      <p:cBhvr>
                                        <p:cTn id="48" dur="1000" fill="hold"/>
                                        <p:tgtEl>
                                          <p:spTgt spid="33"/>
                                        </p:tgtEl>
                                        <p:attrNameLst>
                                          <p:attrName>ppt_x</p:attrName>
                                          <p:attrName>ppt_y</p:attrName>
                                        </p:attrNameLst>
                                      </p:cBhvr>
                                      <p:rCtr x="16736" y="11774"/>
                                    </p:animMotion>
                                  </p:childTnLst>
                                </p:cTn>
                              </p:par>
                            </p:childTnLst>
                          </p:cTn>
                        </p:par>
                        <p:par>
                          <p:cTn id="49" fill="hold">
                            <p:stCondLst>
                              <p:cond delay="1000"/>
                            </p:stCondLst>
                            <p:childTnLst>
                              <p:par>
                                <p:cTn id="50" presetID="42" presetClass="path" presetSubtype="0" accel="50000" decel="50000" fill="hold" grpId="3" nodeType="afterEffect">
                                  <p:stCondLst>
                                    <p:cond delay="0"/>
                                  </p:stCondLst>
                                  <p:childTnLst>
                                    <p:animMotion origin="layout" path="M 0.33472 0.23541 L 0.33472 0.33009 " pathEditMode="relative" rAng="0" ptsTypes="AA">
                                      <p:cBhvr>
                                        <p:cTn id="51" dur="1000" fill="hold"/>
                                        <p:tgtEl>
                                          <p:spTgt spid="33"/>
                                        </p:tgtEl>
                                        <p:attrNameLst>
                                          <p:attrName>ppt_x</p:attrName>
                                          <p:attrName>ppt_y</p:attrName>
                                        </p:attrNameLst>
                                      </p:cBhvr>
                                      <p:rCtr x="0" y="4722"/>
                                    </p:animMotion>
                                  </p:childTnLst>
                                </p:cTn>
                              </p:par>
                            </p:childTnLst>
                          </p:cTn>
                        </p:par>
                        <p:par>
                          <p:cTn id="52" fill="hold">
                            <p:stCondLst>
                              <p:cond delay="2000"/>
                            </p:stCondLst>
                            <p:childTnLst>
                              <p:par>
                                <p:cTn id="53" presetID="10" presetClass="exit" presetSubtype="0" fill="hold" grpId="4" nodeType="afterEffect">
                                  <p:stCondLst>
                                    <p:cond delay="0"/>
                                  </p:stCondLst>
                                  <p:childTnLst>
                                    <p:animEffect transition="out" filter="fade">
                                      <p:cBhvr>
                                        <p:cTn id="54" dur="500"/>
                                        <p:tgtEl>
                                          <p:spTgt spid="33"/>
                                        </p:tgtEl>
                                      </p:cBhvr>
                                    </p:animEffect>
                                    <p:set>
                                      <p:cBhvr>
                                        <p:cTn id="55" dur="1" fill="hold">
                                          <p:stCondLst>
                                            <p:cond delay="499"/>
                                          </p:stCondLst>
                                        </p:cTn>
                                        <p:tgtEl>
                                          <p:spTgt spid="33"/>
                                        </p:tgtEl>
                                        <p:attrNameLst>
                                          <p:attrName>style.visibility</p:attrName>
                                        </p:attrNameLst>
                                      </p:cBhvr>
                                      <p:to>
                                        <p:strVal val="hidden"/>
                                      </p:to>
                                    </p:set>
                                  </p:childTnLst>
                                </p:cTn>
                              </p:par>
                            </p:childTnLst>
                          </p:cTn>
                        </p:par>
                        <p:par>
                          <p:cTn id="56" fill="hold">
                            <p:stCondLst>
                              <p:cond delay="2500"/>
                            </p:stCondLst>
                            <p:childTnLst>
                              <p:par>
                                <p:cTn id="57" presetID="1" presetClass="entr" presetSubtype="0" fill="hold" grpId="1" nodeType="after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par>
                                <p:cTn id="59" presetID="42" presetClass="path" presetSubtype="0" accel="50000" decel="50000" fill="hold" grpId="0" nodeType="withEffect">
                                  <p:stCondLst>
                                    <p:cond delay="0"/>
                                  </p:stCondLst>
                                  <p:childTnLst>
                                    <p:animMotion origin="layout" path="M 3.05556E-6 3.7037E-6 L -0.24497 -0.4257 " pathEditMode="relative" rAng="0" ptsTypes="AA">
                                      <p:cBhvr>
                                        <p:cTn id="60" dur="1000" fill="hold"/>
                                        <p:tgtEl>
                                          <p:spTgt spid="82"/>
                                        </p:tgtEl>
                                        <p:attrNameLst>
                                          <p:attrName>ppt_x</p:attrName>
                                          <p:attrName>ppt_y</p:attrName>
                                        </p:attrNameLst>
                                      </p:cBhvr>
                                      <p:rCtr x="-12257" y="-21296"/>
                                    </p:animMotion>
                                  </p:childTnLst>
                                </p:cTn>
                              </p:par>
                            </p:childTnLst>
                          </p:cTn>
                        </p:par>
                        <p:par>
                          <p:cTn id="61" fill="hold">
                            <p:stCondLst>
                              <p:cond delay="3500"/>
                            </p:stCondLst>
                            <p:childTnLst>
                              <p:par>
                                <p:cTn id="62" presetID="10" presetClass="exit" presetSubtype="0" fill="hold" grpId="2" nodeType="afterEffect">
                                  <p:stCondLst>
                                    <p:cond delay="0"/>
                                  </p:stCondLst>
                                  <p:childTnLst>
                                    <p:animEffect transition="out" filter="fade">
                                      <p:cBhvr>
                                        <p:cTn id="63" dur="500"/>
                                        <p:tgtEl>
                                          <p:spTgt spid="82"/>
                                        </p:tgtEl>
                                      </p:cBhvr>
                                    </p:animEffect>
                                    <p:set>
                                      <p:cBhvr>
                                        <p:cTn id="64" dur="1" fill="hold">
                                          <p:stCondLst>
                                            <p:cond delay="499"/>
                                          </p:stCondLst>
                                        </p:cTn>
                                        <p:tgtEl>
                                          <p:spTgt spid="8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1" nodeType="clickEffect">
                                  <p:stCondLst>
                                    <p:cond delay="0"/>
                                  </p:stCondLst>
                                  <p:childTnLst>
                                    <p:animMotion origin="layout" path="M 2.77778E-6 1.96391E-6 L 0.23229 0.23548 " pathEditMode="relative" rAng="0" ptsTypes="AA">
                                      <p:cBhvr>
                                        <p:cTn id="68" dur="1000" fill="hold"/>
                                        <p:tgtEl>
                                          <p:spTgt spid="72"/>
                                        </p:tgtEl>
                                        <p:attrNameLst>
                                          <p:attrName>ppt_x</p:attrName>
                                          <p:attrName>ppt_y</p:attrName>
                                        </p:attrNameLst>
                                      </p:cBhvr>
                                      <p:rCtr x="11615" y="11774"/>
                                    </p:animMotion>
                                  </p:childTnLst>
                                </p:cTn>
                              </p:par>
                            </p:childTnLst>
                          </p:cTn>
                        </p:par>
                        <p:par>
                          <p:cTn id="69" fill="hold">
                            <p:stCondLst>
                              <p:cond delay="1000"/>
                            </p:stCondLst>
                            <p:childTnLst>
                              <p:par>
                                <p:cTn id="70" presetID="42" presetClass="path" presetSubtype="0" accel="50000" decel="50000" fill="hold" grpId="2" nodeType="afterEffect">
                                  <p:stCondLst>
                                    <p:cond delay="0"/>
                                  </p:stCondLst>
                                  <p:childTnLst>
                                    <p:animMotion origin="layout" path="M 0.23229 0.23525 L 0.23229 0.32986 " pathEditMode="relative" rAng="0" ptsTypes="AA">
                                      <p:cBhvr>
                                        <p:cTn id="71" dur="1000" fill="hold"/>
                                        <p:tgtEl>
                                          <p:spTgt spid="72"/>
                                        </p:tgtEl>
                                        <p:attrNameLst>
                                          <p:attrName>ppt_x</p:attrName>
                                          <p:attrName>ppt_y</p:attrName>
                                        </p:attrNameLst>
                                      </p:cBhvr>
                                      <p:rCtr x="0" y="4719"/>
                                    </p:animMotion>
                                  </p:childTnLst>
                                </p:cTn>
                              </p:par>
                            </p:childTnLst>
                          </p:cTn>
                        </p:par>
                        <p:par>
                          <p:cTn id="72" fill="hold">
                            <p:stCondLst>
                              <p:cond delay="2000"/>
                            </p:stCondLst>
                            <p:childTnLst>
                              <p:par>
                                <p:cTn id="73" presetID="10" presetClass="exit" presetSubtype="0" fill="hold" grpId="3" nodeType="afterEffect">
                                  <p:stCondLst>
                                    <p:cond delay="0"/>
                                  </p:stCondLst>
                                  <p:childTnLst>
                                    <p:animEffect transition="out" filter="fade">
                                      <p:cBhvr>
                                        <p:cTn id="74" dur="500"/>
                                        <p:tgtEl>
                                          <p:spTgt spid="72"/>
                                        </p:tgtEl>
                                      </p:cBhvr>
                                    </p:animEffect>
                                    <p:set>
                                      <p:cBhvr>
                                        <p:cTn id="75" dur="1" fill="hold">
                                          <p:stCondLst>
                                            <p:cond delay="499"/>
                                          </p:stCondLst>
                                        </p:cTn>
                                        <p:tgtEl>
                                          <p:spTgt spid="72"/>
                                        </p:tgtEl>
                                        <p:attrNameLst>
                                          <p:attrName>style.visibility</p:attrName>
                                        </p:attrNameLst>
                                      </p:cBhvr>
                                      <p:to>
                                        <p:strVal val="hidden"/>
                                      </p:to>
                                    </p:set>
                                  </p:childTnLst>
                                </p:cTn>
                              </p:par>
                            </p:childTnLst>
                          </p:cTn>
                        </p:par>
                        <p:par>
                          <p:cTn id="76" fill="hold">
                            <p:stCondLst>
                              <p:cond delay="2500"/>
                            </p:stCondLst>
                            <p:childTnLst>
                              <p:par>
                                <p:cTn id="77" presetID="1" presetClass="entr" presetSubtype="0" fill="hold" grpId="1" nodeType="afterEffect">
                                  <p:stCondLst>
                                    <p:cond delay="0"/>
                                  </p:stCondLst>
                                  <p:childTnLst>
                                    <p:set>
                                      <p:cBhvr>
                                        <p:cTn id="78" dur="1" fill="hold">
                                          <p:stCondLst>
                                            <p:cond delay="0"/>
                                          </p:stCondLst>
                                        </p:cTn>
                                        <p:tgtEl>
                                          <p:spTgt spid="84"/>
                                        </p:tgtEl>
                                        <p:attrNameLst>
                                          <p:attrName>style.visibility</p:attrName>
                                        </p:attrNameLst>
                                      </p:cBhvr>
                                      <p:to>
                                        <p:strVal val="visible"/>
                                      </p:to>
                                    </p:set>
                                  </p:childTnLst>
                                </p:cTn>
                              </p:par>
                              <p:par>
                                <p:cTn id="79" presetID="42" presetClass="path" presetSubtype="0" accel="50000" decel="50000" fill="hold" grpId="0" nodeType="withEffect">
                                  <p:stCondLst>
                                    <p:cond delay="0"/>
                                  </p:stCondLst>
                                  <p:childTnLst>
                                    <p:animMotion origin="layout" path="M -0.00798 -0.01042 L -0.08263 -0.45579 " pathEditMode="relative" rAng="0" ptsTypes="AA">
                                      <p:cBhvr>
                                        <p:cTn id="80" dur="1000" fill="hold"/>
                                        <p:tgtEl>
                                          <p:spTgt spid="84"/>
                                        </p:tgtEl>
                                        <p:attrNameLst>
                                          <p:attrName>ppt_x</p:attrName>
                                          <p:attrName>ppt_y</p:attrName>
                                        </p:attrNameLst>
                                      </p:cBhvr>
                                      <p:rCtr x="-3733" y="-22269"/>
                                    </p:animMotion>
                                  </p:childTnLst>
                                </p:cTn>
                              </p:par>
                            </p:childTnLst>
                          </p:cTn>
                        </p:par>
                        <p:par>
                          <p:cTn id="81" fill="hold">
                            <p:stCondLst>
                              <p:cond delay="3500"/>
                            </p:stCondLst>
                            <p:childTnLst>
                              <p:par>
                                <p:cTn id="82" presetID="10" presetClass="exit" presetSubtype="0" fill="hold" grpId="2" nodeType="afterEffect">
                                  <p:stCondLst>
                                    <p:cond delay="0"/>
                                  </p:stCondLst>
                                  <p:childTnLst>
                                    <p:animEffect transition="out" filter="fade">
                                      <p:cBhvr>
                                        <p:cTn id="83" dur="500"/>
                                        <p:tgtEl>
                                          <p:spTgt spid="84"/>
                                        </p:tgtEl>
                                      </p:cBhvr>
                                    </p:animEffect>
                                    <p:set>
                                      <p:cBhvr>
                                        <p:cTn id="84" dur="1" fill="hold">
                                          <p:stCondLst>
                                            <p:cond delay="499"/>
                                          </p:stCondLst>
                                        </p:cTn>
                                        <p:tgtEl>
                                          <p:spTgt spid="84"/>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31"/>
                                        </p:tgtEl>
                                      </p:cBhvr>
                                    </p:animEffect>
                                    <p:set>
                                      <p:cBhvr>
                                        <p:cTn id="87" dur="1" fill="hold">
                                          <p:stCondLst>
                                            <p:cond delay="499"/>
                                          </p:stCondLst>
                                        </p:cTn>
                                        <p:tgtEl>
                                          <p:spTgt spid="31"/>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32"/>
                                        </p:tgtEl>
                                      </p:cBhvr>
                                    </p:animEffect>
                                    <p:set>
                                      <p:cBhvr>
                                        <p:cTn id="90" dur="1" fill="hold">
                                          <p:stCondLst>
                                            <p:cond delay="499"/>
                                          </p:stCondLst>
                                        </p:cTn>
                                        <p:tgtEl>
                                          <p:spTgt spid="32"/>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85">
                                            <p:txEl>
                                              <p:pRg st="7" end="7"/>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5">
                                            <p:txEl>
                                              <p:pRg st="8" end="8"/>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85">
                                            <p:txEl>
                                              <p:pRg st="9" end="9"/>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8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bldP spid="31" grpId="0" animBg="1"/>
      <p:bldP spid="32" grpId="0"/>
      <p:bldP spid="74" grpId="0" animBg="1"/>
      <p:bldP spid="74" grpId="1" animBg="1"/>
      <p:bldP spid="78" grpId="0" animBg="1"/>
      <p:bldP spid="78" grpId="1" animBg="1"/>
      <p:bldP spid="79" grpId="0" animBg="1"/>
      <p:bldP spid="79" grpId="1" animBg="1"/>
      <p:bldP spid="81" grpId="0" animBg="1"/>
      <p:bldP spid="81" grpId="1" animBg="1"/>
      <p:bldP spid="75" grpId="0" animBg="1"/>
      <p:bldP spid="75" grpId="1" animBg="1"/>
      <p:bldP spid="76" grpId="0" animBg="1"/>
      <p:bldP spid="76" grpId="1" animBg="1"/>
      <p:bldP spid="73" grpId="0" animBg="1"/>
      <p:bldP spid="73" grpId="1" animBg="1"/>
      <p:bldP spid="82" grpId="0" animBg="1"/>
      <p:bldP spid="82" grpId="1" animBg="1"/>
      <p:bldP spid="82" grpId="2" animBg="1"/>
      <p:bldP spid="84" grpId="0" animBg="1"/>
      <p:bldP spid="84" grpId="1" animBg="1"/>
      <p:bldP spid="84" grpId="2" animBg="1"/>
      <p:bldP spid="33" grpId="0" animBg="1"/>
      <p:bldP spid="33" grpId="1" animBg="1"/>
      <p:bldP spid="33" grpId="2" animBg="1"/>
      <p:bldP spid="33" grpId="3" animBg="1"/>
      <p:bldP spid="33" grpId="4" animBg="1"/>
      <p:bldP spid="72" grpId="0" animBg="1"/>
      <p:bldP spid="72" grpId="1" animBg="1"/>
      <p:bldP spid="72" grpId="2" animBg="1"/>
      <p:bldP spid="72" grpId="3" animBg="1"/>
      <p:bldP spid="72" grpId="4"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64088" y="4077072"/>
          <a:ext cx="2520280" cy="792480"/>
        </p:xfrm>
        <a:graphic>
          <a:graphicData uri="http://schemas.openxmlformats.org/drawingml/2006/table">
            <a:tbl>
              <a:tblPr firstRow="1" bandRow="1">
                <a:tableStyleId>{5C22544A-7EE6-4342-B048-85BDC9FD1C3A}</a:tableStyleId>
              </a:tblPr>
              <a:tblGrid>
                <a:gridCol w="2520280"/>
              </a:tblGrid>
              <a:tr h="396240">
                <a:tc>
                  <a:txBody>
                    <a:bodyPr/>
                    <a:lstStyle/>
                    <a:p>
                      <a:pPr algn="ctr"/>
                      <a:r>
                        <a:rPr lang="en-US" sz="2000" b="0" dirty="0" smtClean="0">
                          <a:solidFill>
                            <a:schemeClr val="tx1"/>
                          </a:solidFill>
                        </a:rPr>
                        <a:t>Currently open row</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240">
                <a:tc>
                  <a:txBody>
                    <a:bodyPr/>
                    <a:lstStyle/>
                    <a:p>
                      <a:pPr algn="ctr"/>
                      <a:r>
                        <a:rPr lang="en-US" sz="2000" b="0" dirty="0" smtClean="0">
                          <a:solidFill>
                            <a:schemeClr val="tx1"/>
                          </a:solidFill>
                        </a:rPr>
                        <a:t>B</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Content Placeholder 2"/>
          <p:cNvSpPr>
            <a:spLocks noGrp="1"/>
          </p:cNvSpPr>
          <p:nvPr>
            <p:ph idx="1"/>
          </p:nvPr>
        </p:nvSpPr>
        <p:spPr>
          <a:xfrm>
            <a:off x="228600" y="897632"/>
            <a:ext cx="8610600" cy="5339680"/>
          </a:xfrm>
        </p:spPr>
        <p:txBody>
          <a:bodyPr/>
          <a:lstStyle/>
          <a:p>
            <a:r>
              <a:rPr lang="en-US" dirty="0" smtClean="0"/>
              <a:t>Prioritize row-buffer-hit requests </a:t>
            </a:r>
            <a:r>
              <a:rPr lang="en-US" sz="2000" dirty="0">
                <a:solidFill>
                  <a:schemeClr val="accent2"/>
                </a:solidFill>
              </a:rPr>
              <a:t>[</a:t>
            </a:r>
            <a:r>
              <a:rPr lang="en-US" sz="2000" dirty="0" err="1">
                <a:solidFill>
                  <a:schemeClr val="accent2"/>
                </a:solidFill>
              </a:rPr>
              <a:t>Rixner</a:t>
            </a:r>
            <a:r>
              <a:rPr lang="en-US" sz="2000" dirty="0">
                <a:solidFill>
                  <a:schemeClr val="accent2"/>
                </a:solidFill>
              </a:rPr>
              <a:t>+, ISCA’00]</a:t>
            </a:r>
          </a:p>
          <a:p>
            <a:pPr lvl="1"/>
            <a:r>
              <a:rPr lang="en-US" dirty="0" smtClean="0"/>
              <a:t>To maximize memory bandwidth</a:t>
            </a:r>
          </a:p>
          <a:p>
            <a:pPr lvl="1"/>
            <a:endParaRPr lang="en-US" dirty="0" smtClean="0"/>
          </a:p>
          <a:p>
            <a:r>
              <a:rPr lang="en-US" dirty="0" smtClean="0"/>
              <a:t>Prioritize latency-sensitive applications </a:t>
            </a:r>
            <a:r>
              <a:rPr lang="en-US" sz="2000" dirty="0">
                <a:solidFill>
                  <a:schemeClr val="accent2"/>
                </a:solidFill>
              </a:rPr>
              <a:t>[Kim+, HPCA’10]</a:t>
            </a:r>
          </a:p>
          <a:p>
            <a:pPr lvl="1"/>
            <a:r>
              <a:rPr lang="en-US" dirty="0" smtClean="0"/>
              <a:t>To maximize system throughput</a:t>
            </a:r>
          </a:p>
          <a:p>
            <a:pPr lvl="1"/>
            <a:endParaRPr lang="en-US" dirty="0" smtClean="0"/>
          </a:p>
          <a:p>
            <a:r>
              <a:rPr lang="en-US" dirty="0" smtClean="0"/>
              <a:t>Ensure that no application is starved </a:t>
            </a:r>
            <a:r>
              <a:rPr lang="en-US" sz="2000" dirty="0">
                <a:solidFill>
                  <a:schemeClr val="accent2"/>
                </a:solidFill>
              </a:rPr>
              <a:t>[</a:t>
            </a:r>
            <a:r>
              <a:rPr lang="en-US" sz="2000" dirty="0" err="1">
                <a:solidFill>
                  <a:schemeClr val="accent2"/>
                </a:solidFill>
              </a:rPr>
              <a:t>Mutlu</a:t>
            </a:r>
            <a:r>
              <a:rPr lang="en-US" sz="2000" dirty="0">
                <a:solidFill>
                  <a:schemeClr val="accent2"/>
                </a:solidFill>
              </a:rPr>
              <a:t> and </a:t>
            </a:r>
            <a:r>
              <a:rPr lang="en-US" sz="2000" dirty="0" err="1">
                <a:solidFill>
                  <a:schemeClr val="accent2"/>
                </a:solidFill>
              </a:rPr>
              <a:t>Moscibroda</a:t>
            </a:r>
            <a:r>
              <a:rPr lang="en-US" sz="2000" dirty="0">
                <a:solidFill>
                  <a:schemeClr val="accent2"/>
                </a:solidFill>
              </a:rPr>
              <a:t>, MICRO’07]</a:t>
            </a:r>
          </a:p>
          <a:p>
            <a:pPr lvl="1"/>
            <a:r>
              <a:rPr lang="en-US" dirty="0" smtClean="0"/>
              <a:t>To minimize unfairness</a:t>
            </a:r>
          </a:p>
          <a:p>
            <a:pPr lvl="1"/>
            <a:endParaRPr lang="en-US" dirty="0" smtClean="0"/>
          </a:p>
          <a:p>
            <a:endParaRPr lang="en-US" dirty="0"/>
          </a:p>
        </p:txBody>
      </p:sp>
      <p:sp>
        <p:nvSpPr>
          <p:cNvPr id="2" name="Title 1"/>
          <p:cNvSpPr>
            <a:spLocks noGrp="1"/>
          </p:cNvSpPr>
          <p:nvPr>
            <p:ph type="title"/>
          </p:nvPr>
        </p:nvSpPr>
        <p:spPr/>
        <p:txBody>
          <a:bodyPr/>
          <a:lstStyle/>
          <a:p>
            <a:r>
              <a:rPr lang="en-US" dirty="0" smtClean="0"/>
              <a:t>Three Principles of Memory Scheduling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98</a:t>
            </a:fld>
            <a:endParaRPr lang="en-US" altLang="en-US">
              <a:solidFill>
                <a:srgbClr val="000000"/>
              </a:solidFill>
            </a:endParaRPr>
          </a:p>
        </p:txBody>
      </p:sp>
      <p:graphicFrame>
        <p:nvGraphicFramePr>
          <p:cNvPr id="5" name="Table 4"/>
          <p:cNvGraphicFramePr>
            <a:graphicFrameLocks noGrp="1"/>
          </p:cNvGraphicFramePr>
          <p:nvPr/>
        </p:nvGraphicFramePr>
        <p:xfrm>
          <a:off x="1907704" y="3645024"/>
          <a:ext cx="2520280" cy="1981200"/>
        </p:xfrm>
        <a:graphic>
          <a:graphicData uri="http://schemas.openxmlformats.org/drawingml/2006/table">
            <a:tbl>
              <a:tblPr firstRow="1" bandRow="1">
                <a:tableStyleId>{5C22544A-7EE6-4342-B048-85BDC9FD1C3A}</a:tableStyleId>
              </a:tblPr>
              <a:tblGrid>
                <a:gridCol w="1260140"/>
                <a:gridCol w="1260140"/>
              </a:tblGrid>
              <a:tr h="396240">
                <a:tc>
                  <a:txBody>
                    <a:bodyPr/>
                    <a:lstStyle/>
                    <a:p>
                      <a:r>
                        <a:rPr lang="en-US" sz="2000" b="0" dirty="0" err="1" smtClean="0">
                          <a:solidFill>
                            <a:schemeClr val="tx1"/>
                          </a:solidFill>
                        </a:rPr>
                        <a:t>Req</a:t>
                      </a:r>
                      <a:r>
                        <a:rPr lang="en-US" sz="2000" b="0" dirty="0" smtClean="0">
                          <a:solidFill>
                            <a:schemeClr val="tx1"/>
                          </a:solidFill>
                        </a:rPr>
                        <a:t> 1</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0" dirty="0" smtClean="0">
                          <a:solidFill>
                            <a:schemeClr val="tx1"/>
                          </a:solidFill>
                        </a:rPr>
                        <a:t>Row A</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r>
                        <a:rPr lang="en-US" sz="2000" b="0" dirty="0" err="1" smtClean="0">
                          <a:solidFill>
                            <a:schemeClr val="tx1"/>
                          </a:solidFill>
                        </a:rPr>
                        <a:t>Req</a:t>
                      </a:r>
                      <a:r>
                        <a:rPr lang="en-US" sz="2000" b="0" dirty="0" smtClean="0">
                          <a:solidFill>
                            <a:schemeClr val="tx1"/>
                          </a:solidFill>
                        </a:rPr>
                        <a:t> 2</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smtClean="0">
                          <a:solidFill>
                            <a:schemeClr val="tx1"/>
                          </a:solidFill>
                        </a:rPr>
                        <a:t>Row B</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r>
                        <a:rPr lang="en-US" sz="2000" b="0" dirty="0" err="1" smtClean="0">
                          <a:solidFill>
                            <a:schemeClr val="tx1"/>
                          </a:solidFill>
                        </a:rPr>
                        <a:t>Req</a:t>
                      </a:r>
                      <a:r>
                        <a:rPr lang="en-US" sz="2000" b="0" dirty="0" smtClean="0">
                          <a:solidFill>
                            <a:schemeClr val="tx1"/>
                          </a:solidFill>
                        </a:rPr>
                        <a:t> 3</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smtClean="0">
                          <a:solidFill>
                            <a:schemeClr val="tx1"/>
                          </a:solidFill>
                        </a:rPr>
                        <a:t>Row C</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r>
                        <a:rPr lang="en-US" sz="2000" b="0" dirty="0" err="1" smtClean="0">
                          <a:solidFill>
                            <a:schemeClr val="tx1"/>
                          </a:solidFill>
                        </a:rPr>
                        <a:t>Req</a:t>
                      </a:r>
                      <a:r>
                        <a:rPr lang="en-US" sz="2000" b="0" dirty="0" smtClean="0">
                          <a:solidFill>
                            <a:schemeClr val="tx1"/>
                          </a:solidFill>
                        </a:rPr>
                        <a:t> 4</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smtClean="0">
                          <a:solidFill>
                            <a:schemeClr val="tx1"/>
                          </a:solidFill>
                        </a:rPr>
                        <a:t>Row A</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r>
                        <a:rPr lang="en-US" sz="2000" b="0" dirty="0" err="1" smtClean="0">
                          <a:solidFill>
                            <a:schemeClr val="tx1"/>
                          </a:solidFill>
                        </a:rPr>
                        <a:t>Req</a:t>
                      </a:r>
                      <a:r>
                        <a:rPr lang="en-US" sz="2000" b="0" dirty="0" smtClean="0">
                          <a:solidFill>
                            <a:schemeClr val="tx1"/>
                          </a:solidFill>
                        </a:rPr>
                        <a:t> 5</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smtClean="0">
                          <a:solidFill>
                            <a:schemeClr val="tx1"/>
                          </a:solidFill>
                        </a:rPr>
                        <a:t>Row B</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Oval 6"/>
          <p:cNvSpPr/>
          <p:nvPr/>
        </p:nvSpPr>
        <p:spPr>
          <a:xfrm>
            <a:off x="1619672" y="3933057"/>
            <a:ext cx="3024336" cy="576064"/>
          </a:xfrm>
          <a:prstGeom prst="ellipse">
            <a:avLst/>
          </a:prstGeom>
          <a:noFill/>
          <a:ln w="50800" cmpd="sng">
            <a:solidFill>
              <a:srgbClr val="2A55D6"/>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graphicFrame>
        <p:nvGraphicFramePr>
          <p:cNvPr id="9" name="Table 8"/>
          <p:cNvGraphicFramePr>
            <a:graphicFrameLocks noGrp="1"/>
          </p:cNvGraphicFramePr>
          <p:nvPr/>
        </p:nvGraphicFramePr>
        <p:xfrm>
          <a:off x="1763688" y="4112096"/>
          <a:ext cx="5472608" cy="1981200"/>
        </p:xfrm>
        <a:graphic>
          <a:graphicData uri="http://schemas.openxmlformats.org/drawingml/2006/table">
            <a:tbl>
              <a:tblPr firstRow="1" bandRow="1">
                <a:tableStyleId>{5C22544A-7EE6-4342-B048-85BDC9FD1C3A}</a:tableStyleId>
              </a:tblPr>
              <a:tblGrid>
                <a:gridCol w="2088232"/>
                <a:gridCol w="3384376"/>
              </a:tblGrid>
              <a:tr h="396240">
                <a:tc>
                  <a:txBody>
                    <a:bodyPr/>
                    <a:lstStyle/>
                    <a:p>
                      <a:pPr algn="ctr"/>
                      <a:r>
                        <a:rPr lang="en-US" sz="2000" b="0" dirty="0" smtClean="0">
                          <a:solidFill>
                            <a:schemeClr val="tx1"/>
                          </a:solidFill>
                        </a:rPr>
                        <a:t>Application</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dirty="0" smtClean="0">
                          <a:solidFill>
                            <a:schemeClr val="tx1"/>
                          </a:solidFill>
                        </a:rPr>
                        <a:t>Memory Intensity </a:t>
                      </a:r>
                      <a:r>
                        <a:rPr lang="en-US" sz="2000" b="0" baseline="0" dirty="0" smtClean="0">
                          <a:solidFill>
                            <a:schemeClr val="tx1"/>
                          </a:solidFill>
                        </a:rPr>
                        <a:t> (MPKI)</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pPr algn="ctr"/>
                      <a:r>
                        <a:rPr lang="en-US" sz="2000" b="0" dirty="0" smtClean="0">
                          <a:solidFill>
                            <a:schemeClr val="tx1"/>
                          </a:solidFill>
                        </a:rPr>
                        <a:t>1</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smtClean="0">
                          <a:solidFill>
                            <a:schemeClr val="tx1"/>
                          </a:solidFill>
                        </a:rPr>
                        <a:t>5</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pPr algn="ctr"/>
                      <a:r>
                        <a:rPr lang="en-US" sz="2000" b="0" dirty="0" smtClean="0">
                          <a:solidFill>
                            <a:schemeClr val="tx1"/>
                          </a:solidFill>
                        </a:rPr>
                        <a:t>2</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smtClean="0">
                          <a:solidFill>
                            <a:schemeClr val="tx1"/>
                          </a:solidFill>
                        </a:rPr>
                        <a:t>1</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pPr algn="ctr"/>
                      <a:r>
                        <a:rPr lang="en-US" sz="2000" b="0" dirty="0" smtClean="0">
                          <a:solidFill>
                            <a:schemeClr val="tx1"/>
                          </a:solidFill>
                        </a:rPr>
                        <a:t>3</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smtClean="0">
                          <a:solidFill>
                            <a:schemeClr val="tx1"/>
                          </a:solidFill>
                        </a:rPr>
                        <a:t>2</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6240">
                <a:tc>
                  <a:txBody>
                    <a:bodyPr/>
                    <a:lstStyle/>
                    <a:p>
                      <a:pPr algn="ctr"/>
                      <a:r>
                        <a:rPr lang="en-US" sz="2000" b="0" dirty="0" smtClean="0">
                          <a:solidFill>
                            <a:schemeClr val="tx1"/>
                          </a:solidFill>
                        </a:rPr>
                        <a:t>4</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smtClean="0">
                          <a:solidFill>
                            <a:schemeClr val="tx1"/>
                          </a:solidFill>
                        </a:rPr>
                        <a:t>10</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Oval 9"/>
          <p:cNvSpPr/>
          <p:nvPr/>
        </p:nvSpPr>
        <p:spPr>
          <a:xfrm>
            <a:off x="1259632" y="4797152"/>
            <a:ext cx="6480720" cy="576064"/>
          </a:xfrm>
          <a:prstGeom prst="ellipse">
            <a:avLst/>
          </a:prstGeom>
          <a:noFill/>
          <a:ln w="50800" cmpd="sng">
            <a:solidFill>
              <a:srgbClr val="2A55D6"/>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grpSp>
        <p:nvGrpSpPr>
          <p:cNvPr id="14" name="Group 13"/>
          <p:cNvGrpSpPr/>
          <p:nvPr/>
        </p:nvGrpSpPr>
        <p:grpSpPr>
          <a:xfrm>
            <a:off x="827584" y="3212976"/>
            <a:ext cx="1656184" cy="2880320"/>
            <a:chOff x="827584" y="3212976"/>
            <a:chExt cx="1656184" cy="2880320"/>
          </a:xfrm>
        </p:grpSpPr>
        <p:sp>
          <p:nvSpPr>
            <p:cNvPr id="11" name="Down Arrow 10"/>
            <p:cNvSpPr/>
            <p:nvPr/>
          </p:nvSpPr>
          <p:spPr>
            <a:xfrm>
              <a:off x="1043608" y="3645024"/>
              <a:ext cx="360040" cy="20162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a:solidFill>
                  <a:srgbClr val="FFFFFF"/>
                </a:solidFill>
                <a:latin typeface="Tahoma"/>
              </a:endParaRPr>
            </a:p>
          </p:txBody>
        </p:sp>
        <p:sp>
          <p:nvSpPr>
            <p:cNvPr id="12" name="TextBox 11"/>
            <p:cNvSpPr txBox="1"/>
            <p:nvPr/>
          </p:nvSpPr>
          <p:spPr>
            <a:xfrm>
              <a:off x="827584" y="3212976"/>
              <a:ext cx="1656184" cy="400110"/>
            </a:xfrm>
            <a:prstGeom prst="rect">
              <a:avLst/>
            </a:prstGeom>
            <a:noFill/>
          </p:spPr>
          <p:txBody>
            <a:bodyPr wrap="square" rtlCol="0">
              <a:spAutoFit/>
            </a:bodyPr>
            <a:lstStyle/>
            <a:p>
              <a:pPr defTabSz="914165"/>
              <a:r>
                <a:rPr lang="en-US" sz="2000" dirty="0">
                  <a:solidFill>
                    <a:srgbClr val="000000"/>
                  </a:solidFill>
                  <a:latin typeface="Tahoma"/>
                </a:rPr>
                <a:t>Older</a:t>
              </a:r>
            </a:p>
          </p:txBody>
        </p:sp>
        <p:sp>
          <p:nvSpPr>
            <p:cNvPr id="13" name="TextBox 12"/>
            <p:cNvSpPr txBox="1"/>
            <p:nvPr/>
          </p:nvSpPr>
          <p:spPr>
            <a:xfrm>
              <a:off x="827584" y="5693186"/>
              <a:ext cx="1656184" cy="400110"/>
            </a:xfrm>
            <a:prstGeom prst="rect">
              <a:avLst/>
            </a:prstGeom>
            <a:noFill/>
          </p:spPr>
          <p:txBody>
            <a:bodyPr wrap="square" rtlCol="0">
              <a:spAutoFit/>
            </a:bodyPr>
            <a:lstStyle/>
            <a:p>
              <a:pPr defTabSz="914165"/>
              <a:r>
                <a:rPr lang="en-US" sz="2000" dirty="0">
                  <a:solidFill>
                    <a:srgbClr val="000000"/>
                  </a:solidFill>
                  <a:latin typeface="Tahoma"/>
                </a:rPr>
                <a:t>Newer</a:t>
              </a:r>
            </a:p>
          </p:txBody>
        </p:sp>
      </p:grpSp>
    </p:spTree>
    <p:extLst>
      <p:ext uri="{BB962C8B-B14F-4D97-AF65-F5344CB8AC3E}">
        <p14:creationId xmlns:p14="http://schemas.microsoft.com/office/powerpoint/2010/main" val="28800265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3" presetClass="exit" presetSubtype="10" fill="hold" nodeType="withEffect">
                                  <p:stCondLst>
                                    <p:cond delay="0"/>
                                  </p:stCondLst>
                                  <p:childTnLst>
                                    <p:animEffect transition="out" filter="blinds(horizontal)">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childTnLst>
                                </p:cTn>
                              </p:par>
                              <p:par>
                                <p:cTn id="55" presetID="3" presetClass="exit" presetSubtype="10" fill="hold" nodeType="withEffect">
                                  <p:stCondLst>
                                    <p:cond delay="0"/>
                                  </p:stCondLst>
                                  <p:childTnLst>
                                    <p:animEffect transition="out" filter="blinds(horizontal)">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7" grpId="1" animBg="1"/>
      <p:bldP spid="10" grpId="0" animBg="1"/>
      <p:bldP spid="10" grpId="1"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Memory Scheduling for CPU-GPU Systems</a:t>
            </a:r>
          </a:p>
        </p:txBody>
      </p:sp>
      <p:sp>
        <p:nvSpPr>
          <p:cNvPr id="3" name="Content Placeholder 2"/>
          <p:cNvSpPr>
            <a:spLocks noGrp="1"/>
          </p:cNvSpPr>
          <p:nvPr>
            <p:ph idx="1"/>
          </p:nvPr>
        </p:nvSpPr>
        <p:spPr/>
        <p:txBody>
          <a:bodyPr/>
          <a:lstStyle/>
          <a:p>
            <a:r>
              <a:rPr lang="en-US" dirty="0" smtClean="0"/>
              <a:t>Current and future systems integrate a GPU along with multiple cores</a:t>
            </a:r>
          </a:p>
          <a:p>
            <a:endParaRPr lang="en-US" dirty="0" smtClean="0"/>
          </a:p>
          <a:p>
            <a:r>
              <a:rPr lang="en-US" dirty="0" smtClean="0"/>
              <a:t>GPU shares the main memory with the CPU cores</a:t>
            </a:r>
          </a:p>
          <a:p>
            <a:pPr lvl="1"/>
            <a:endParaRPr lang="en-US" dirty="0" smtClean="0"/>
          </a:p>
          <a:p>
            <a:r>
              <a:rPr lang="en-US" dirty="0" smtClean="0"/>
              <a:t>GPU is </a:t>
            </a:r>
            <a:r>
              <a:rPr lang="en-US" dirty="0" smtClean="0">
                <a:solidFill>
                  <a:srgbClr val="FF0000"/>
                </a:solidFill>
              </a:rPr>
              <a:t>much more (4x-20x) memory-intensive</a:t>
            </a:r>
            <a:r>
              <a:rPr lang="en-US" dirty="0" smtClean="0"/>
              <a:t> than CPU</a:t>
            </a:r>
          </a:p>
          <a:p>
            <a:endParaRPr lang="en-US" dirty="0" smtClean="0"/>
          </a:p>
          <a:p>
            <a:r>
              <a:rPr lang="en-US" dirty="0" smtClean="0"/>
              <a:t>How should memory scheduling be done when GPU is integrated on-chip?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99</a:t>
            </a:fld>
            <a:endParaRPr lang="en-US" altLang="en-US">
              <a:solidFill>
                <a:srgbClr val="000000"/>
              </a:solidFill>
            </a:endParaRPr>
          </a:p>
        </p:txBody>
      </p:sp>
    </p:spTree>
    <p:extLst>
      <p:ext uri="{BB962C8B-B14F-4D97-AF65-F5344CB8AC3E}">
        <p14:creationId xmlns:p14="http://schemas.microsoft.com/office/powerpoint/2010/main" val="2543127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0.5|0.6|0.6|0.5|0.5|0.2|0.7|0.5|0.6|0.6|0.4|0.7|0.4|0.7|0.4|0.7|0.3|0.3|0.2|0.2|0.2|0.5|0.5|0.3|0.5|0.4|0.3|0.7|0.7"/>
</p:tagLst>
</file>

<file path=ppt/tags/tag10.xml><?xml version="1.0" encoding="utf-8"?>
<p:tagLst xmlns:a="http://schemas.openxmlformats.org/drawingml/2006/main" xmlns:r="http://schemas.openxmlformats.org/officeDocument/2006/relationships" xmlns:p="http://schemas.openxmlformats.org/presentationml/2006/main">
  <p:tag name="TIMING" val="|1.6|16.5|7.1|12"/>
</p:tagLst>
</file>

<file path=ppt/tags/tag11.xml><?xml version="1.0" encoding="utf-8"?>
<p:tagLst xmlns:a="http://schemas.openxmlformats.org/drawingml/2006/main" xmlns:r="http://schemas.openxmlformats.org/officeDocument/2006/relationships" xmlns:p="http://schemas.openxmlformats.org/presentationml/2006/main">
  <p:tag name="TIMING" val="|1.9|0.6|2.1|4.4|9|20.8"/>
</p:tagLst>
</file>

<file path=ppt/tags/tag12.xml><?xml version="1.0" encoding="utf-8"?>
<p:tagLst xmlns:a="http://schemas.openxmlformats.org/drawingml/2006/main" xmlns:r="http://schemas.openxmlformats.org/officeDocument/2006/relationships" xmlns:p="http://schemas.openxmlformats.org/presentationml/2006/main">
  <p:tag name="TIMING" val="|3.4|37.2|4|9.3|7.4|5.9"/>
</p:tagLst>
</file>

<file path=ppt/tags/tag13.xml><?xml version="1.0" encoding="utf-8"?>
<p:tagLst xmlns:a="http://schemas.openxmlformats.org/drawingml/2006/main" xmlns:r="http://schemas.openxmlformats.org/officeDocument/2006/relationships" xmlns:p="http://schemas.openxmlformats.org/presentationml/2006/main">
  <p:tag name="TIMING" val="|4.4|0.8|7.5|6.3|1.6|10|2.6|6.5|13.2|7.5"/>
</p:tagLst>
</file>

<file path=ppt/tags/tag14.xml><?xml version="1.0" encoding="utf-8"?>
<p:tagLst xmlns:a="http://schemas.openxmlformats.org/drawingml/2006/main" xmlns:r="http://schemas.openxmlformats.org/officeDocument/2006/relationships" xmlns:p="http://schemas.openxmlformats.org/presentationml/2006/main">
  <p:tag name="TIMING" val="|8.5|1.9|2.6|9.2|1|3.5|4.9|2.4|11.8"/>
</p:tagLst>
</file>

<file path=ppt/tags/tag15.xml><?xml version="1.0" encoding="utf-8"?>
<p:tagLst xmlns:a="http://schemas.openxmlformats.org/drawingml/2006/main" xmlns:r="http://schemas.openxmlformats.org/officeDocument/2006/relationships" xmlns:p="http://schemas.openxmlformats.org/presentationml/2006/main">
  <p:tag name="TIMING" val="|2.9|1|1.9|1.3|0.2|3.9|6.6|2.8|6.3|1.7|7.8|4.6"/>
</p:tagLst>
</file>

<file path=ppt/tags/tag16.xml><?xml version="1.0" encoding="utf-8"?>
<p:tagLst xmlns:a="http://schemas.openxmlformats.org/drawingml/2006/main" xmlns:r="http://schemas.openxmlformats.org/officeDocument/2006/relationships" xmlns:p="http://schemas.openxmlformats.org/presentationml/2006/main">
  <p:tag name="TIMING" val="|4.1|4.6|7.5|1.2"/>
</p:tagLst>
</file>

<file path=ppt/tags/tag17.xml><?xml version="1.0" encoding="utf-8"?>
<p:tagLst xmlns:a="http://schemas.openxmlformats.org/drawingml/2006/main" xmlns:r="http://schemas.openxmlformats.org/officeDocument/2006/relationships" xmlns:p="http://schemas.openxmlformats.org/presentationml/2006/main">
  <p:tag name="TIMING" val="|4.1|6.8|3.5|15.7"/>
</p:tagLst>
</file>

<file path=ppt/tags/tag18.xml><?xml version="1.0" encoding="utf-8"?>
<p:tagLst xmlns:a="http://schemas.openxmlformats.org/drawingml/2006/main" xmlns:r="http://schemas.openxmlformats.org/officeDocument/2006/relationships" xmlns:p="http://schemas.openxmlformats.org/presentationml/2006/main">
  <p:tag name="TIMING" val="|8.3|4.7|2.5|2.9|2.6|5.7|16.8|17.1|2.4|1.6"/>
</p:tagLst>
</file>

<file path=ppt/tags/tag19.xml><?xml version="1.0" encoding="utf-8"?>
<p:tagLst xmlns:a="http://schemas.openxmlformats.org/drawingml/2006/main" xmlns:r="http://schemas.openxmlformats.org/officeDocument/2006/relationships" xmlns:p="http://schemas.openxmlformats.org/presentationml/2006/main">
  <p:tag name="TIMING" val="|5.5|10.3|7.7"/>
</p:tagLst>
</file>

<file path=ppt/tags/tag2.xml><?xml version="1.0" encoding="utf-8"?>
<p:tagLst xmlns:a="http://schemas.openxmlformats.org/drawingml/2006/main" xmlns:r="http://schemas.openxmlformats.org/officeDocument/2006/relationships" xmlns:p="http://schemas.openxmlformats.org/presentationml/2006/main">
  <p:tag name="TIMING" val="|19|8.6|8.8"/>
</p:tagLst>
</file>

<file path=ppt/tags/tag20.xml><?xml version="1.0" encoding="utf-8"?>
<p:tagLst xmlns:a="http://schemas.openxmlformats.org/drawingml/2006/main" xmlns:r="http://schemas.openxmlformats.org/officeDocument/2006/relationships" xmlns:p="http://schemas.openxmlformats.org/presentationml/2006/main">
  <p:tag name="TIMING" val="|0.7|9.8|3.1|1"/>
</p:tagLst>
</file>

<file path=ppt/tags/tag21.xml><?xml version="1.0" encoding="utf-8"?>
<p:tagLst xmlns:a="http://schemas.openxmlformats.org/drawingml/2006/main" xmlns:r="http://schemas.openxmlformats.org/officeDocument/2006/relationships" xmlns:p="http://schemas.openxmlformats.org/presentationml/2006/main">
  <p:tag name="TIMING" val="|24.9|0.7|3.5|5.5|2.7|1.1"/>
</p:tagLst>
</file>

<file path=ppt/tags/tag22.xml><?xml version="1.0" encoding="utf-8"?>
<p:tagLst xmlns:a="http://schemas.openxmlformats.org/drawingml/2006/main" xmlns:r="http://schemas.openxmlformats.org/officeDocument/2006/relationships" xmlns:p="http://schemas.openxmlformats.org/presentationml/2006/main">
  <p:tag name="TIMING" val="|3|5.9|5.7|0.5|3.7"/>
</p:tagLst>
</file>

<file path=ppt/tags/tag23.xml><?xml version="1.0" encoding="utf-8"?>
<p:tagLst xmlns:a="http://schemas.openxmlformats.org/drawingml/2006/main" xmlns:r="http://schemas.openxmlformats.org/officeDocument/2006/relationships" xmlns:p="http://schemas.openxmlformats.org/presentationml/2006/main">
  <p:tag name="TIMING" val="|7.3|5.1|4.3|1.5"/>
</p:tagLst>
</file>

<file path=ppt/tags/tag24.xml><?xml version="1.0" encoding="utf-8"?>
<p:tagLst xmlns:a="http://schemas.openxmlformats.org/drawingml/2006/main" xmlns:r="http://schemas.openxmlformats.org/officeDocument/2006/relationships" xmlns:p="http://schemas.openxmlformats.org/presentationml/2006/main">
  <p:tag name="TIMING" val="|1.1|0.6|0.7|0.9|1|2.1"/>
</p:tagLst>
</file>

<file path=ppt/tags/tag25.xml><?xml version="1.0" encoding="utf-8"?>
<p:tagLst xmlns:a="http://schemas.openxmlformats.org/drawingml/2006/main" xmlns:r="http://schemas.openxmlformats.org/officeDocument/2006/relationships" xmlns:p="http://schemas.openxmlformats.org/presentationml/2006/main">
  <p:tag name="TIMING" val="|1.2|2|4.2|5.2"/>
</p:tagLst>
</file>

<file path=ppt/tags/tag26.xml><?xml version="1.0" encoding="utf-8"?>
<p:tagLst xmlns:a="http://schemas.openxmlformats.org/drawingml/2006/main" xmlns:r="http://schemas.openxmlformats.org/officeDocument/2006/relationships" xmlns:p="http://schemas.openxmlformats.org/presentationml/2006/main">
  <p:tag name="TIMING" val="|2.5|18.5|7.5|29.2|5.3"/>
</p:tagLst>
</file>

<file path=ppt/tags/tag27.xml><?xml version="1.0" encoding="utf-8"?>
<p:tagLst xmlns:a="http://schemas.openxmlformats.org/drawingml/2006/main" xmlns:r="http://schemas.openxmlformats.org/officeDocument/2006/relationships" xmlns:p="http://schemas.openxmlformats.org/presentationml/2006/main">
  <p:tag name="TIMING" val="|11.2|3.6|3.2|3.4"/>
</p:tagLst>
</file>

<file path=ppt/tags/tag28.xml><?xml version="1.0" encoding="utf-8"?>
<p:tagLst xmlns:a="http://schemas.openxmlformats.org/drawingml/2006/main" xmlns:r="http://schemas.openxmlformats.org/officeDocument/2006/relationships" xmlns:p="http://schemas.openxmlformats.org/presentationml/2006/main">
  <p:tag name="TIMING" val="|0.7|3|1.9|2.7|8.9|4.6|9|1|2.4|6.6|1.3|4.8|9.9"/>
</p:tagLst>
</file>

<file path=ppt/tags/tag29.xml><?xml version="1.0" encoding="utf-8"?>
<p:tagLst xmlns:a="http://schemas.openxmlformats.org/drawingml/2006/main" xmlns:r="http://schemas.openxmlformats.org/officeDocument/2006/relationships" xmlns:p="http://schemas.openxmlformats.org/presentationml/2006/main">
  <p:tag name="TIMING" val="|22.6|12.5|3.8"/>
</p:tagLst>
</file>

<file path=ppt/tags/tag3.xml><?xml version="1.0" encoding="utf-8"?>
<p:tagLst xmlns:a="http://schemas.openxmlformats.org/drawingml/2006/main" xmlns:r="http://schemas.openxmlformats.org/officeDocument/2006/relationships" xmlns:p="http://schemas.openxmlformats.org/presentationml/2006/main">
  <p:tag name="TIMING" val="|19|8.6|8.8"/>
</p:tagLst>
</file>

<file path=ppt/tags/tag30.xml><?xml version="1.0" encoding="utf-8"?>
<p:tagLst xmlns:a="http://schemas.openxmlformats.org/drawingml/2006/main" xmlns:r="http://schemas.openxmlformats.org/officeDocument/2006/relationships" xmlns:p="http://schemas.openxmlformats.org/presentationml/2006/main">
  <p:tag name="TIMING" val="|19.8|18.5"/>
</p:tagLst>
</file>

<file path=ppt/tags/tag31.xml><?xml version="1.0" encoding="utf-8"?>
<p:tagLst xmlns:a="http://schemas.openxmlformats.org/drawingml/2006/main" xmlns:r="http://schemas.openxmlformats.org/officeDocument/2006/relationships" xmlns:p="http://schemas.openxmlformats.org/presentationml/2006/main">
  <p:tag name="TIMING" val="|0.9|4.2|3.6|7.5|14.3|2.9|6.2|2.4"/>
</p:tagLst>
</file>

<file path=ppt/tags/tag32.xml><?xml version="1.0" encoding="utf-8"?>
<p:tagLst xmlns:a="http://schemas.openxmlformats.org/drawingml/2006/main" xmlns:r="http://schemas.openxmlformats.org/officeDocument/2006/relationships" xmlns:p="http://schemas.openxmlformats.org/presentationml/2006/main">
  <p:tag name="TIMING" val="|0.5"/>
</p:tagLst>
</file>

<file path=ppt/tags/tag33.xml><?xml version="1.0" encoding="utf-8"?>
<p:tagLst xmlns:a="http://schemas.openxmlformats.org/drawingml/2006/main" xmlns:r="http://schemas.openxmlformats.org/officeDocument/2006/relationships" xmlns:p="http://schemas.openxmlformats.org/presentationml/2006/main">
  <p:tag name="TIMING" val="|8.3|7.3|15.5"/>
</p:tagLst>
</file>

<file path=ppt/tags/tag34.xml><?xml version="1.0" encoding="utf-8"?>
<p:tagLst xmlns:a="http://schemas.openxmlformats.org/drawingml/2006/main" xmlns:r="http://schemas.openxmlformats.org/officeDocument/2006/relationships" xmlns:p="http://schemas.openxmlformats.org/presentationml/2006/main">
  <p:tag name="TIMING" val="|0.4|4.7|3.1"/>
</p:tagLst>
</file>

<file path=ppt/tags/tag35.xml><?xml version="1.0" encoding="utf-8"?>
<p:tagLst xmlns:a="http://schemas.openxmlformats.org/drawingml/2006/main" xmlns:r="http://schemas.openxmlformats.org/officeDocument/2006/relationships" xmlns:p="http://schemas.openxmlformats.org/presentationml/2006/main">
  <p:tag name="TIMING" val="|8.4|2.8|0.4|2.7|2.4|2.4|19.6"/>
</p:tagLst>
</file>

<file path=ppt/tags/tag36.xml><?xml version="1.0" encoding="utf-8"?>
<p:tagLst xmlns:a="http://schemas.openxmlformats.org/drawingml/2006/main" xmlns:r="http://schemas.openxmlformats.org/officeDocument/2006/relationships" xmlns:p="http://schemas.openxmlformats.org/presentationml/2006/main">
  <p:tag name="TIMING" val="|11.9"/>
</p:tagLst>
</file>

<file path=ppt/tags/tag37.xml><?xml version="1.0" encoding="utf-8"?>
<p:tagLst xmlns:a="http://schemas.openxmlformats.org/drawingml/2006/main" xmlns:r="http://schemas.openxmlformats.org/officeDocument/2006/relationships" xmlns:p="http://schemas.openxmlformats.org/presentationml/2006/main">
  <p:tag name="TIMING" val="|0.9"/>
</p:tagLst>
</file>

<file path=ppt/tags/tag38.xml><?xml version="1.0" encoding="utf-8"?>
<p:tagLst xmlns:a="http://schemas.openxmlformats.org/drawingml/2006/main" xmlns:r="http://schemas.openxmlformats.org/officeDocument/2006/relationships" xmlns:p="http://schemas.openxmlformats.org/presentationml/2006/main">
  <p:tag name="TIMING" val="|5.2|2.6"/>
</p:tagLst>
</file>

<file path=ppt/tags/tag39.xml><?xml version="1.0" encoding="utf-8"?>
<p:tagLst xmlns:a="http://schemas.openxmlformats.org/drawingml/2006/main" xmlns:r="http://schemas.openxmlformats.org/officeDocument/2006/relationships" xmlns:p="http://schemas.openxmlformats.org/presentationml/2006/main">
  <p:tag name="TIMING" val="|5.3|6|1.8"/>
</p:tagLst>
</file>

<file path=ppt/tags/tag4.xml><?xml version="1.0" encoding="utf-8"?>
<p:tagLst xmlns:a="http://schemas.openxmlformats.org/drawingml/2006/main" xmlns:r="http://schemas.openxmlformats.org/officeDocument/2006/relationships" xmlns:p="http://schemas.openxmlformats.org/presentationml/2006/main">
  <p:tag name="TIMING" val="|9.2|17.1|16.2|10.9|28.4|12.6|7.2|6.5|3.3|7.8|3.4"/>
</p:tagLst>
</file>

<file path=ppt/tags/tag40.xml><?xml version="1.0" encoding="utf-8"?>
<p:tagLst xmlns:a="http://schemas.openxmlformats.org/drawingml/2006/main" xmlns:r="http://schemas.openxmlformats.org/officeDocument/2006/relationships" xmlns:p="http://schemas.openxmlformats.org/presentationml/2006/main">
  <p:tag name="TIMING" val="|0.6|1|3.4"/>
</p:tagLst>
</file>

<file path=ppt/tags/tag41.xml><?xml version="1.0" encoding="utf-8"?>
<p:tagLst xmlns:a="http://schemas.openxmlformats.org/drawingml/2006/main" xmlns:r="http://schemas.openxmlformats.org/officeDocument/2006/relationships" xmlns:p="http://schemas.openxmlformats.org/presentationml/2006/main">
  <p:tag name="TIMING" val="|2.6|5.6|10"/>
</p:tagLst>
</file>

<file path=ppt/tags/tag42.xml><?xml version="1.0" encoding="utf-8"?>
<p:tagLst xmlns:a="http://schemas.openxmlformats.org/drawingml/2006/main" xmlns:r="http://schemas.openxmlformats.org/officeDocument/2006/relationships" xmlns:p="http://schemas.openxmlformats.org/presentationml/2006/main">
  <p:tag name="TIMING" val="|10.8|11.5|0.8|1.6|1|0.5|0.7|1.4|1.3|2.7|17.6|14|8.6|9.8"/>
</p:tagLst>
</file>

<file path=ppt/tags/tag43.xml><?xml version="1.0" encoding="utf-8"?>
<p:tagLst xmlns:a="http://schemas.openxmlformats.org/drawingml/2006/main" xmlns:r="http://schemas.openxmlformats.org/officeDocument/2006/relationships" xmlns:p="http://schemas.openxmlformats.org/presentationml/2006/main">
  <p:tag name="TIMING" val="|8.5|20.7|10.9|6|7.4|14"/>
</p:tagLst>
</file>

<file path=ppt/tags/tag44.xml><?xml version="1.0" encoding="utf-8"?>
<p:tagLst xmlns:a="http://schemas.openxmlformats.org/drawingml/2006/main" xmlns:r="http://schemas.openxmlformats.org/officeDocument/2006/relationships" xmlns:p="http://schemas.openxmlformats.org/presentationml/2006/main">
  <p:tag name="TIMING" val="|5.5|3.9|8.8|11.6|7.3|10.4|4.1"/>
</p:tagLst>
</file>

<file path=ppt/tags/tag45.xml><?xml version="1.0" encoding="utf-8"?>
<p:tagLst xmlns:a="http://schemas.openxmlformats.org/drawingml/2006/main" xmlns:r="http://schemas.openxmlformats.org/officeDocument/2006/relationships" xmlns:p="http://schemas.openxmlformats.org/presentationml/2006/main">
  <p:tag name="TIMING" val="|3.1|12.8"/>
</p:tagLst>
</file>

<file path=ppt/tags/tag46.xml><?xml version="1.0" encoding="utf-8"?>
<p:tagLst xmlns:a="http://schemas.openxmlformats.org/drawingml/2006/main" xmlns:r="http://schemas.openxmlformats.org/officeDocument/2006/relationships" xmlns:p="http://schemas.openxmlformats.org/presentationml/2006/main">
  <p:tag name="TIMING" val="|1.6|5.2|2.1|23.5|2.6|3.5"/>
</p:tagLst>
</file>

<file path=ppt/tags/tag47.xml><?xml version="1.0" encoding="utf-8"?>
<p:tagLst xmlns:a="http://schemas.openxmlformats.org/drawingml/2006/main" xmlns:r="http://schemas.openxmlformats.org/officeDocument/2006/relationships" xmlns:p="http://schemas.openxmlformats.org/presentationml/2006/main">
  <p:tag name="TIMING" val="|7.7|4.8|28.1"/>
</p:tagLst>
</file>

<file path=ppt/tags/tag48.xml><?xml version="1.0" encoding="utf-8"?>
<p:tagLst xmlns:a="http://schemas.openxmlformats.org/drawingml/2006/main" xmlns:r="http://schemas.openxmlformats.org/officeDocument/2006/relationships" xmlns:p="http://schemas.openxmlformats.org/presentationml/2006/main">
  <p:tag name="TIMING" val="|6.6|14.7|6.9"/>
</p:tagLst>
</file>

<file path=ppt/tags/tag49.xml><?xml version="1.0" encoding="utf-8"?>
<p:tagLst xmlns:a="http://schemas.openxmlformats.org/drawingml/2006/main" xmlns:r="http://schemas.openxmlformats.org/officeDocument/2006/relationships" xmlns:p="http://schemas.openxmlformats.org/presentationml/2006/main">
  <p:tag name="TIMING" val="|6.6|9|3.9|8|3.2"/>
</p:tagLst>
</file>

<file path=ppt/tags/tag5.xml><?xml version="1.0" encoding="utf-8"?>
<p:tagLst xmlns:a="http://schemas.openxmlformats.org/drawingml/2006/main" xmlns:r="http://schemas.openxmlformats.org/officeDocument/2006/relationships" xmlns:p="http://schemas.openxmlformats.org/presentationml/2006/main">
  <p:tag name="TIMING" val="|19|8.6|8.8"/>
</p:tagLst>
</file>

<file path=ppt/tags/tag50.xml><?xml version="1.0" encoding="utf-8"?>
<p:tagLst xmlns:a="http://schemas.openxmlformats.org/drawingml/2006/main" xmlns:r="http://schemas.openxmlformats.org/officeDocument/2006/relationships" xmlns:p="http://schemas.openxmlformats.org/presentationml/2006/main">
  <p:tag name="TIMING" val="|6.1|1.7|9|16.7"/>
</p:tagLst>
</file>

<file path=ppt/tags/tag51.xml><?xml version="1.0" encoding="utf-8"?>
<p:tagLst xmlns:a="http://schemas.openxmlformats.org/drawingml/2006/main" xmlns:r="http://schemas.openxmlformats.org/officeDocument/2006/relationships" xmlns:p="http://schemas.openxmlformats.org/presentationml/2006/main">
  <p:tag name="TIMING" val="|1.7|1.8|2.3|9.6"/>
</p:tagLst>
</file>

<file path=ppt/tags/tag52.xml><?xml version="1.0" encoding="utf-8"?>
<p:tagLst xmlns:a="http://schemas.openxmlformats.org/drawingml/2006/main" xmlns:r="http://schemas.openxmlformats.org/officeDocument/2006/relationships" xmlns:p="http://schemas.openxmlformats.org/presentationml/2006/main">
  <p:tag name="TIMING" val="|5.6|5.8|9.5"/>
</p:tagLst>
</file>

<file path=ppt/tags/tag53.xml><?xml version="1.0" encoding="utf-8"?>
<p:tagLst xmlns:a="http://schemas.openxmlformats.org/drawingml/2006/main" xmlns:r="http://schemas.openxmlformats.org/officeDocument/2006/relationships" xmlns:p="http://schemas.openxmlformats.org/presentationml/2006/main">
  <p:tag name="TIMING" val="|12.9|7.7"/>
</p:tagLst>
</file>

<file path=ppt/tags/tag54.xml><?xml version="1.0" encoding="utf-8"?>
<p:tagLst xmlns:a="http://schemas.openxmlformats.org/drawingml/2006/main" xmlns:r="http://schemas.openxmlformats.org/officeDocument/2006/relationships" xmlns:p="http://schemas.openxmlformats.org/presentationml/2006/main">
  <p:tag name="TIMING" val="|18.1"/>
</p:tagLst>
</file>

<file path=ppt/tags/tag55.xml><?xml version="1.0" encoding="utf-8"?>
<p:tagLst xmlns:a="http://schemas.openxmlformats.org/drawingml/2006/main" xmlns:r="http://schemas.openxmlformats.org/officeDocument/2006/relationships" xmlns:p="http://schemas.openxmlformats.org/presentationml/2006/main">
  <p:tag name="TIMING" val="|6|8.6|4.6"/>
</p:tagLst>
</file>

<file path=ppt/tags/tag56.xml><?xml version="1.0" encoding="utf-8"?>
<p:tagLst xmlns:a="http://schemas.openxmlformats.org/drawingml/2006/main" xmlns:r="http://schemas.openxmlformats.org/officeDocument/2006/relationships" xmlns:p="http://schemas.openxmlformats.org/presentationml/2006/main">
  <p:tag name="TIMING" val="|25.2|6.8"/>
</p:tagLst>
</file>

<file path=ppt/tags/tag57.xml><?xml version="1.0" encoding="utf-8"?>
<p:tagLst xmlns:a="http://schemas.openxmlformats.org/drawingml/2006/main" xmlns:r="http://schemas.openxmlformats.org/officeDocument/2006/relationships" xmlns:p="http://schemas.openxmlformats.org/presentationml/2006/main">
  <p:tag name="TIMING" val="|6.6|4|4|6.5|6.8|13.1"/>
</p:tagLst>
</file>

<file path=ppt/tags/tag58.xml><?xml version="1.0" encoding="utf-8"?>
<p:tagLst xmlns:a="http://schemas.openxmlformats.org/drawingml/2006/main" xmlns:r="http://schemas.openxmlformats.org/officeDocument/2006/relationships" xmlns:p="http://schemas.openxmlformats.org/presentationml/2006/main">
  <p:tag name="TIMING" val="|4.8|7.1|3.1|5.2"/>
</p:tagLst>
</file>

<file path=ppt/tags/tag59.xml><?xml version="1.0" encoding="utf-8"?>
<p:tagLst xmlns:a="http://schemas.openxmlformats.org/drawingml/2006/main" xmlns:r="http://schemas.openxmlformats.org/officeDocument/2006/relationships" xmlns:p="http://schemas.openxmlformats.org/presentationml/2006/main">
  <p:tag name="TIMING" val="|8.2|20.8|13.7"/>
</p:tagLst>
</file>

<file path=ppt/tags/tag6.xml><?xml version="1.0" encoding="utf-8"?>
<p:tagLst xmlns:a="http://schemas.openxmlformats.org/drawingml/2006/main" xmlns:r="http://schemas.openxmlformats.org/officeDocument/2006/relationships" xmlns:p="http://schemas.openxmlformats.org/presentationml/2006/main">
  <p:tag name="TIMING" val="|9.6|15.6"/>
</p:tagLst>
</file>

<file path=ppt/tags/tag7.xml><?xml version="1.0" encoding="utf-8"?>
<p:tagLst xmlns:a="http://schemas.openxmlformats.org/drawingml/2006/main" xmlns:r="http://schemas.openxmlformats.org/officeDocument/2006/relationships" xmlns:p="http://schemas.openxmlformats.org/presentationml/2006/main">
  <p:tag name="TIMING" val="|15.4|12.6|15"/>
</p:tagLst>
</file>

<file path=ppt/tags/tag8.xml><?xml version="1.0" encoding="utf-8"?>
<p:tagLst xmlns:a="http://schemas.openxmlformats.org/drawingml/2006/main" xmlns:r="http://schemas.openxmlformats.org/officeDocument/2006/relationships" xmlns:p="http://schemas.openxmlformats.org/presentationml/2006/main">
  <p:tag name="TIMING" val="|26.8|3.6|0.5|0.6|0.5|2.1|3.4|0.7|0.5|0.5|7.1|2.4|0.5|0.9|4.7|0.7|4.6|1.1|3.7|3.9|0.6|0.6|0.3|1.1|0.5|0.7|1.2|0.5|0.6|0.6|0.6|0.7|0.8|0.7|0.6|0.4|0.4|0.4"/>
</p:tagLst>
</file>

<file path=ppt/tags/tag9.xml><?xml version="1.0" encoding="utf-8"?>
<p:tagLst xmlns:a="http://schemas.openxmlformats.org/drawingml/2006/main" xmlns:r="http://schemas.openxmlformats.org/officeDocument/2006/relationships" xmlns:p="http://schemas.openxmlformats.org/presentationml/2006/main">
  <p:tag name="TIMING" val="|36.5|19.6|8.7"/>
</p:tagLst>
</file>

<file path=ppt/theme/_rels/theme32.xml.rels><?xml version="1.0" encoding="UTF-8" standalone="yes"?>
<Relationships xmlns="http://schemas.openxmlformats.org/package/2006/relationships"><Relationship Id="rId1" Type="http://schemas.openxmlformats.org/officeDocument/2006/relationships/image" Target="../media/image7.jpeg"/></Relationships>
</file>

<file path=ppt/theme/_rels/theme33.xml.rels><?xml version="1.0" encoding="UTF-8" standalone="yes"?>
<Relationships xmlns="http://schemas.openxmlformats.org/package/2006/relationships"><Relationship Id="rId1" Type="http://schemas.openxmlformats.org/officeDocument/2006/relationships/image" Target="../media/image7.jpeg"/></Relationships>
</file>

<file path=ppt/theme/_rels/theme36.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_ebrahimi_general">
  <a:themeElements>
    <a:clrScheme name="">
      <a:dk1>
        <a:srgbClr val="000000"/>
      </a:dk1>
      <a:lt1>
        <a:srgbClr val="FFFFFF"/>
      </a:lt1>
      <a:dk2>
        <a:srgbClr val="000000"/>
      </a:dk2>
      <a:lt2>
        <a:srgbClr val="FFFFFF"/>
      </a:lt2>
      <a:accent1>
        <a:srgbClr val="A3B2C1"/>
      </a:accent1>
      <a:accent2>
        <a:srgbClr val="333399"/>
      </a:accent2>
      <a:accent3>
        <a:srgbClr val="FFFFFF"/>
      </a:accent3>
      <a:accent4>
        <a:srgbClr val="000000"/>
      </a:accent4>
      <a:accent5>
        <a:srgbClr val="CED5DD"/>
      </a:accent5>
      <a:accent6>
        <a:srgbClr val="2D2D8A"/>
      </a:accent6>
      <a:hlink>
        <a:srgbClr val="009999"/>
      </a:hlink>
      <a:folHlink>
        <a:srgbClr val="99CC00"/>
      </a:folHlink>
    </a:clrScheme>
    <a:fontScheme name="ebrahimi_general">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ebrahimi_gener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ebrahimi_general">
  <a:themeElements>
    <a:clrScheme name="">
      <a:dk1>
        <a:srgbClr val="000000"/>
      </a:dk1>
      <a:lt1>
        <a:srgbClr val="FFFFFF"/>
      </a:lt1>
      <a:dk2>
        <a:srgbClr val="000000"/>
      </a:dk2>
      <a:lt2>
        <a:srgbClr val="FFFFFF"/>
      </a:lt2>
      <a:accent1>
        <a:srgbClr val="A3B2C1"/>
      </a:accent1>
      <a:accent2>
        <a:srgbClr val="333399"/>
      </a:accent2>
      <a:accent3>
        <a:srgbClr val="FFFFFF"/>
      </a:accent3>
      <a:accent4>
        <a:srgbClr val="000000"/>
      </a:accent4>
      <a:accent5>
        <a:srgbClr val="CED5DD"/>
      </a:accent5>
      <a:accent6>
        <a:srgbClr val="2D2D8A"/>
      </a:accent6>
      <a:hlink>
        <a:srgbClr val="009999"/>
      </a:hlink>
      <a:folHlink>
        <a:srgbClr val="99CC00"/>
      </a:folHlink>
    </a:clrScheme>
    <a:fontScheme name="ebrahimi_general">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ebrahimi_gener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CC5500"/>
      </a:accent1>
      <a:accent2>
        <a:srgbClr val="333399"/>
      </a:accent2>
      <a:accent3>
        <a:srgbClr val="FFFFFF"/>
      </a:accent3>
      <a:accent4>
        <a:srgbClr val="000000"/>
      </a:accent4>
      <a:accent5>
        <a:srgbClr val="E2B4AA"/>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2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3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safar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37664</TotalTime>
  <Words>27886</Words>
  <Application>Microsoft Macintosh PowerPoint</Application>
  <PresentationFormat>On-screen Show (4:3)</PresentationFormat>
  <Paragraphs>4769</Paragraphs>
  <Slides>222</Slides>
  <Notes>167</Notes>
  <HiddenSlides>0</HiddenSlides>
  <MMClips>0</MMClips>
  <ScaleCrop>false</ScaleCrop>
  <HeadingPairs>
    <vt:vector size="6" baseType="variant">
      <vt:variant>
        <vt:lpstr>Theme</vt:lpstr>
      </vt:variant>
      <vt:variant>
        <vt:i4>45</vt:i4>
      </vt:variant>
      <vt:variant>
        <vt:lpstr>Embedded OLE Servers</vt:lpstr>
      </vt:variant>
      <vt:variant>
        <vt:i4>3</vt:i4>
      </vt:variant>
      <vt:variant>
        <vt:lpstr>Slide Titles</vt:lpstr>
      </vt:variant>
      <vt:variant>
        <vt:i4>222</vt:i4>
      </vt:variant>
    </vt:vector>
  </HeadingPairs>
  <TitlesOfParts>
    <vt:vector size="270" baseType="lpstr">
      <vt:lpstr>Edge</vt:lpstr>
      <vt:lpstr>1_Edge</vt:lpstr>
      <vt:lpstr>Office Theme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16_Edge</vt:lpstr>
      <vt:lpstr>17_Edge</vt:lpstr>
      <vt:lpstr>2_Edge</vt:lpstr>
      <vt:lpstr>18_Edge</vt:lpstr>
      <vt:lpstr>1_Office Theme</vt:lpstr>
      <vt:lpstr>19_Edge</vt:lpstr>
      <vt:lpstr>20_Edge</vt:lpstr>
      <vt:lpstr>21_Edge</vt:lpstr>
      <vt:lpstr>22_Edge</vt:lpstr>
      <vt:lpstr>23_Edge</vt:lpstr>
      <vt:lpstr>24_Edge</vt:lpstr>
      <vt:lpstr>3_Office Theme</vt:lpstr>
      <vt:lpstr>25_Edge</vt:lpstr>
      <vt:lpstr>26_Edge</vt:lpstr>
      <vt:lpstr>27_Edge</vt:lpstr>
      <vt:lpstr>2_ebrahimi_general</vt:lpstr>
      <vt:lpstr>3_ebrahimi_general</vt:lpstr>
      <vt:lpstr>28_Edge</vt:lpstr>
      <vt:lpstr>31_Edge</vt:lpstr>
      <vt:lpstr>Title &amp; Subtitle</vt:lpstr>
      <vt:lpstr>32_Edge</vt:lpstr>
      <vt:lpstr>33_Edge</vt:lpstr>
      <vt:lpstr>34_Edge</vt:lpstr>
      <vt:lpstr>35_Edge</vt:lpstr>
      <vt:lpstr>30_Edge</vt:lpstr>
      <vt:lpstr>36_Edge</vt:lpstr>
      <vt:lpstr>safari</vt:lpstr>
      <vt:lpstr>13_Edge</vt:lpstr>
      <vt:lpstr>37_Edge</vt:lpstr>
      <vt:lpstr>Worksheet</vt:lpstr>
      <vt:lpstr>Chart</vt:lpstr>
      <vt:lpstr>Equation</vt:lpstr>
      <vt:lpstr>Scalable Many-Core Memory Systems Topic 3: Memory Interference and  QoS-Aware Memory Systems</vt:lpstr>
      <vt:lpstr>Trend: Many Cores on Chip</vt:lpstr>
      <vt:lpstr>Many Cores on Chip</vt:lpstr>
      <vt:lpstr>Unfair Slowdowns due to Interference</vt:lpstr>
      <vt:lpstr>Uncontrolled Interference: An Example</vt:lpstr>
      <vt:lpstr>Memory System is the Major Shared Resource</vt:lpstr>
      <vt:lpstr>Much More of a Shared Resource in Future</vt:lpstr>
      <vt:lpstr>Inter-Thread/Application Interference</vt:lpstr>
      <vt:lpstr>Unfair Slowdowns due to Interference</vt:lpstr>
      <vt:lpstr>Uncontrolled Interference: An Example</vt:lpstr>
      <vt:lpstr>A Memory Performance Hog</vt:lpstr>
      <vt:lpstr>What Does the Memory Hog Do?</vt:lpstr>
      <vt:lpstr>DRAM Controllers</vt:lpstr>
      <vt:lpstr>Effect of the Memory Performance Hog</vt:lpstr>
      <vt:lpstr>Greater Problem with More Cores</vt:lpstr>
      <vt:lpstr>Greater Problem with More Cores</vt:lpstr>
      <vt:lpstr>Distributed DoS in Networked Multi-Core Systems</vt:lpstr>
      <vt:lpstr>How Do We Solve The Problem?</vt:lpstr>
      <vt:lpstr>QoS-Aware Memory Systems: Challenges</vt:lpstr>
      <vt:lpstr>Designing QoS-Aware Memory Systems: Approaches</vt:lpstr>
      <vt:lpstr>QoS-Aware Memory Scheduling</vt:lpstr>
      <vt:lpstr>QoS-Aware Memory Scheduling: Evolution</vt:lpstr>
      <vt:lpstr>QoS-Aware Memory Scheduling: Evolution</vt:lpstr>
      <vt:lpstr>Within-Thread Bank Parallelism</vt:lpstr>
      <vt:lpstr>Parallelism-Aware Batch Scheduling [ISCA’08]</vt:lpstr>
      <vt:lpstr>QoS-Aware Memory Scheduling: Evolution</vt:lpstr>
      <vt:lpstr>QoS-Aware Memory Scheduling: Evolution</vt:lpstr>
      <vt:lpstr>QoS-Aware Memory Scheduling: Evolution</vt:lpstr>
      <vt:lpstr>QoS-Aware Memory Scheduling: Evolution</vt:lpstr>
      <vt:lpstr>QoS-Aware Memory Scheduling: Evolution</vt:lpstr>
      <vt:lpstr>Stall-Time Fair Memory Scheduling</vt:lpstr>
      <vt:lpstr>The Problem: Unfairness</vt:lpstr>
      <vt:lpstr>How Do We Solve the Problem?</vt:lpstr>
      <vt:lpstr>Stall-Time Fairness in Shared DRAM Systems</vt:lpstr>
      <vt:lpstr>STFM Scheduling Algorithm [MICRO’07] </vt:lpstr>
      <vt:lpstr>How Does STFM Prevent Unfairness?</vt:lpstr>
      <vt:lpstr>STFM Pros and Cons</vt:lpstr>
      <vt:lpstr>Parallelism-Aware Batch Scheduling</vt:lpstr>
      <vt:lpstr>Another Problem due to Interference</vt:lpstr>
      <vt:lpstr>Bank Parallelism of a Thread</vt:lpstr>
      <vt:lpstr>Bank Parallelism Interference in DRAM</vt:lpstr>
      <vt:lpstr>Parallelism-Aware Scheduler</vt:lpstr>
      <vt:lpstr>Parallelism-Aware Batch Scheduling (PAR-BS)</vt:lpstr>
      <vt:lpstr>PAR-BS Components</vt:lpstr>
      <vt:lpstr>Request Batching</vt:lpstr>
      <vt:lpstr>Within-Batch Scheduling</vt:lpstr>
      <vt:lpstr>How to Rank Threads within a Batch</vt:lpstr>
      <vt:lpstr>Shortest Stall-Time First Ranking</vt:lpstr>
      <vt:lpstr>Example Within-Batch Scheduling Order</vt:lpstr>
      <vt:lpstr>Putting It Together: PAR-BS Scheduling Policy</vt:lpstr>
      <vt:lpstr>Hardware Cost</vt:lpstr>
      <vt:lpstr>Unfairness on 4-, 8-, 16-core Systems</vt:lpstr>
      <vt:lpstr>System Performance (Hmean-speedup)</vt:lpstr>
      <vt:lpstr>PAR-BS Pros and Cons</vt:lpstr>
      <vt:lpstr>ATLAS Memory Scheduler</vt:lpstr>
      <vt:lpstr>Rethinking Memory Scheduling</vt:lpstr>
      <vt:lpstr>How to Minimize Memory Episode Time</vt:lpstr>
      <vt:lpstr>Predicting Memory Episode Lengths</vt:lpstr>
      <vt:lpstr>Pareto Distribution of Memory Episode Lengths</vt:lpstr>
      <vt:lpstr>Least Attained Service (LAS) Memory Scheduling</vt:lpstr>
      <vt:lpstr>Long-Term Thread Behavior</vt:lpstr>
      <vt:lpstr>Quantum-Based Attained Service of a Thread</vt:lpstr>
      <vt:lpstr>LAS Thread Ranking</vt:lpstr>
      <vt:lpstr>ATLAS Scheduling Algorithm</vt:lpstr>
      <vt:lpstr>System Throughput: 24-Core System</vt:lpstr>
      <vt:lpstr>System Throughput: 4-MC System</vt:lpstr>
      <vt:lpstr>Properties of ATLAS</vt:lpstr>
      <vt:lpstr>ATLAS Pros and Cons</vt:lpstr>
      <vt:lpstr>TCM: Thread Cluster Memory Scheduling</vt:lpstr>
      <vt:lpstr>Previous Scheduling Algorithms are Biased</vt:lpstr>
      <vt:lpstr>Throughput vs. Fairness</vt:lpstr>
      <vt:lpstr>Achieving the Best of Both Worlds</vt:lpstr>
      <vt:lpstr>Thread Cluster Memory Scheduling [Kim+ MICRO’10]</vt:lpstr>
      <vt:lpstr>Clustering Threads</vt:lpstr>
      <vt:lpstr>Prioritization Between Clusters</vt:lpstr>
      <vt:lpstr>Non-Intensive Cluster</vt:lpstr>
      <vt:lpstr>Intensive Cluster</vt:lpstr>
      <vt:lpstr>Case Study: A Tale of Two Threads</vt:lpstr>
      <vt:lpstr>Why are Threads Different?</vt:lpstr>
      <vt:lpstr>Niceness</vt:lpstr>
      <vt:lpstr>Shuffling: Round-Robin vs. Niceness-Aware</vt:lpstr>
      <vt:lpstr>Shuffling: Round-Robin vs. Niceness-Aware</vt:lpstr>
      <vt:lpstr>Shuffling: Round-Robin vs. Niceness-Aware</vt:lpstr>
      <vt:lpstr>Shuffling: Round-Robin vs. Niceness-Aware</vt:lpstr>
      <vt:lpstr>TCM Outline</vt:lpstr>
      <vt:lpstr>TCM: Quantum-Based Operation</vt:lpstr>
      <vt:lpstr>TCM: Scheduling Algorithm</vt:lpstr>
      <vt:lpstr>TCM: Implementation Cost</vt:lpstr>
      <vt:lpstr>Previous Work</vt:lpstr>
      <vt:lpstr>TCM: Throughput and Fairness</vt:lpstr>
      <vt:lpstr>TCM: Fairness-Throughput Tradeoff</vt:lpstr>
      <vt:lpstr>Operating System Support</vt:lpstr>
      <vt:lpstr>Conclusion</vt:lpstr>
      <vt:lpstr>TCM Pros and Cons</vt:lpstr>
      <vt:lpstr>Staged Memory Scheduling</vt:lpstr>
      <vt:lpstr>Executive Summary</vt:lpstr>
      <vt:lpstr>Main Memory is a Bottleneck</vt:lpstr>
      <vt:lpstr>Three Principles of Memory Scheduling</vt:lpstr>
      <vt:lpstr>Memory Scheduling for CPU-GPU Systems</vt:lpstr>
      <vt:lpstr>Introducing the GPU into the System</vt:lpstr>
      <vt:lpstr>Naïve Solution: Large Monolithic Buffer</vt:lpstr>
      <vt:lpstr>Problems with Large Monolithic Buffer</vt:lpstr>
      <vt:lpstr>Our Goal</vt:lpstr>
      <vt:lpstr>Key Functions of a Memory Controller</vt:lpstr>
      <vt:lpstr>Key Idea: Decouple Tasks into Stages</vt:lpstr>
      <vt:lpstr>SMS: Staged Memory Scheduling</vt:lpstr>
      <vt:lpstr>SMS: Staged Memory Scheduling</vt:lpstr>
      <vt:lpstr>Stage 1: Batch Formation</vt:lpstr>
      <vt:lpstr>Stage 1: Batch Formation Example</vt:lpstr>
      <vt:lpstr>SMS: Staged Memory Scheduling</vt:lpstr>
      <vt:lpstr>Stage 2: Batch Scheduler</vt:lpstr>
      <vt:lpstr>Stage 2: Two Batch Scheduling Algorithms</vt:lpstr>
      <vt:lpstr>Stage 2: Batch Scheduling Policy</vt:lpstr>
      <vt:lpstr>SMS: Staged Memory Scheduling</vt:lpstr>
      <vt:lpstr>Stage 3: DRAM Command Scheduler</vt:lpstr>
      <vt:lpstr>Putting Everything Together</vt:lpstr>
      <vt:lpstr>Complexity</vt:lpstr>
      <vt:lpstr>Methodology</vt:lpstr>
      <vt:lpstr>Comparison to Previous Scheduling Algorithms</vt:lpstr>
      <vt:lpstr>Evaluation Metrics</vt:lpstr>
      <vt:lpstr>Evaluated System Scenario: CPU Focused</vt:lpstr>
      <vt:lpstr>Performance: CPU-Focused System</vt:lpstr>
      <vt:lpstr>Evaluated System Scenario: GPU Focused</vt:lpstr>
      <vt:lpstr>Performance: GPU-Focused System</vt:lpstr>
      <vt:lpstr>Performance at Different GPU Weights</vt:lpstr>
      <vt:lpstr>Performance at Different GPU Weights</vt:lpstr>
      <vt:lpstr>Additional Results in the Paper</vt:lpstr>
      <vt:lpstr>Conclusion</vt:lpstr>
      <vt:lpstr>Strong Memory Service Guarantees</vt:lpstr>
      <vt:lpstr>MISE:  Providing Performance Predictability  in Shared Main Memory Systems</vt:lpstr>
      <vt:lpstr>Unpredictable Application Slowdowns</vt:lpstr>
      <vt:lpstr>Need for Predictable Performance</vt:lpstr>
      <vt:lpstr>Outline</vt:lpstr>
      <vt:lpstr>Slowdown: Definition</vt:lpstr>
      <vt:lpstr>Key Observation 1</vt:lpstr>
      <vt:lpstr>Key Observation 2</vt:lpstr>
      <vt:lpstr>Key Observation 2</vt:lpstr>
      <vt:lpstr>PowerPoint Presentation</vt:lpstr>
      <vt:lpstr>Key Observation 3</vt:lpstr>
      <vt:lpstr>Key Observation 3</vt:lpstr>
      <vt:lpstr>Measuring RSRShared and α</vt:lpstr>
      <vt:lpstr>Estimating Request Service Rate Alone (RSRAlone)</vt:lpstr>
      <vt:lpstr>Inaccuracy in Estimating RSRAlone</vt:lpstr>
      <vt:lpstr>Accounting for Interference in RSRAlone Estimation</vt:lpstr>
      <vt:lpstr>Outline</vt:lpstr>
      <vt:lpstr>MISE Model: Putting it All Together </vt:lpstr>
      <vt:lpstr>Previous Work on Slowdown Estimation</vt:lpstr>
      <vt:lpstr>Two Major Advantages of MISE Over STFM</vt:lpstr>
      <vt:lpstr>Methodology</vt:lpstr>
      <vt:lpstr>Quantitative Comparison</vt:lpstr>
      <vt:lpstr>Comparison to STFM</vt:lpstr>
      <vt:lpstr>Providing “Soft” Slowdown Guarantees</vt:lpstr>
      <vt:lpstr>MISE-QoS: Mechanism to Provide Soft QoS</vt:lpstr>
      <vt:lpstr>Methodology</vt:lpstr>
      <vt:lpstr>A Look at One Workload</vt:lpstr>
      <vt:lpstr>Effectiveness of MISE in Enforcing QoS</vt:lpstr>
      <vt:lpstr>Performance of Non-QoS-Critical Applications</vt:lpstr>
      <vt:lpstr>Other Results in the Paper</vt:lpstr>
      <vt:lpstr>Summary</vt:lpstr>
      <vt:lpstr>MISE:  Providing Performance Predictability  in Shared Main Memory Systems</vt:lpstr>
      <vt:lpstr>Designing QoS-Aware Memory Systems: Approaches</vt:lpstr>
      <vt:lpstr>Fairness via Source Throttling</vt:lpstr>
      <vt:lpstr>Many Shared Resources</vt:lpstr>
      <vt:lpstr>The Problem with “Smart Resources”</vt:lpstr>
      <vt:lpstr>An Alternative Approach: Source Throttling</vt:lpstr>
      <vt:lpstr>PowerPoint Presentation</vt:lpstr>
      <vt:lpstr>Fairness via Source Throttling (FST)</vt:lpstr>
      <vt:lpstr>Fairness via Source Throttling (FST)</vt:lpstr>
      <vt:lpstr>Fairness via Source Throttling (FST)</vt:lpstr>
      <vt:lpstr>Estimating System Unfairness </vt:lpstr>
      <vt:lpstr>Tracking Inter-Core Interference </vt:lpstr>
      <vt:lpstr>Tracking DRAM Row-Buffer Interference</vt:lpstr>
      <vt:lpstr>Tracking Inter-Core Interference </vt:lpstr>
      <vt:lpstr>Fairness via Source Throttling (FST) </vt:lpstr>
      <vt:lpstr>Tracking Inter-Core Interference</vt:lpstr>
      <vt:lpstr>Fairness via Source Throttling (FST) </vt:lpstr>
      <vt:lpstr>Dynamic Request Throttling </vt:lpstr>
      <vt:lpstr>Dynamic Request Throttling </vt:lpstr>
      <vt:lpstr>FST at Work </vt:lpstr>
      <vt:lpstr>System Software Support </vt:lpstr>
      <vt:lpstr>FST Hardware Cost</vt:lpstr>
      <vt:lpstr>FST Evaluation Methodology</vt:lpstr>
      <vt:lpstr>FST: System Unfairness Results </vt:lpstr>
      <vt:lpstr>FST: System Performance Results </vt:lpstr>
      <vt:lpstr>Source Throttling Results: Takeaways</vt:lpstr>
      <vt:lpstr>Designing QoS-Aware Memory Systems: Approaches</vt:lpstr>
      <vt:lpstr>Memory Channel Partitioning</vt:lpstr>
      <vt:lpstr>Outline</vt:lpstr>
      <vt:lpstr>Application-Aware Memory Request Scheduling</vt:lpstr>
      <vt:lpstr>An Example: Thread Cluster Memory Scheduling</vt:lpstr>
      <vt:lpstr>Application-Aware Memory Request Scheduling</vt:lpstr>
      <vt:lpstr>Our Approach</vt:lpstr>
      <vt:lpstr>Observation: Modern Systems Have Multiple Channels</vt:lpstr>
      <vt:lpstr>Data Mapping in Current Systems</vt:lpstr>
      <vt:lpstr>Partitioning Channels Between Applications</vt:lpstr>
      <vt:lpstr>Overview: Memory Channel Partitioning (MCP) </vt:lpstr>
      <vt:lpstr>Key Insight 1: Separate by Memory Intensity</vt:lpstr>
      <vt:lpstr>Key Insight 2: Separate by Row-Buffer Locality</vt:lpstr>
      <vt:lpstr>Memory Channel Partitioning (MCP) Mechanism</vt:lpstr>
      <vt:lpstr>1. Profile Applications</vt:lpstr>
      <vt:lpstr>2. Classify Applications</vt:lpstr>
      <vt:lpstr>3. Partition Channels Among Groups: Step 1</vt:lpstr>
      <vt:lpstr>3. Partition Channels Among Groups: Step 2</vt:lpstr>
      <vt:lpstr>4. Assign Preferred Channel to Application</vt:lpstr>
      <vt:lpstr>5. Allocate Page to Preferred Channel</vt:lpstr>
      <vt:lpstr>Interval Based Operation</vt:lpstr>
      <vt:lpstr>Integrating Partitioning and Scheduling</vt:lpstr>
      <vt:lpstr>Observations</vt:lpstr>
      <vt:lpstr>Integrated Memory Partitioning and Scheduling (IMPS)</vt:lpstr>
      <vt:lpstr>Hardware Cost</vt:lpstr>
      <vt:lpstr>Methodology</vt:lpstr>
      <vt:lpstr>Previous Work on Memory Scheduling</vt:lpstr>
      <vt:lpstr>Comparison to Previous Scheduling Policies</vt:lpstr>
      <vt:lpstr>Interaction with Memory Scheduling</vt:lpstr>
      <vt:lpstr>MCP Summary</vt:lpstr>
      <vt:lpstr>Summary: Memory QoS Approaches and Techniques</vt:lpstr>
      <vt:lpstr>Handling Interference in Parallel Applications</vt:lpstr>
      <vt:lpstr>Designing QoS-Aware Memory Systems: Approaches</vt:lpstr>
      <vt:lpstr>Conclusions: Topic 3</vt:lpstr>
      <vt:lpstr>Scalable Many-Core Memory Systems Topic 3: Memory Interference and  QoS-Aware Memory Systems</vt:lpstr>
      <vt:lpstr>Additional Material</vt:lpstr>
      <vt:lpstr>Two Works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1511</cp:revision>
  <cp:lastPrinted>2010-05-26T16:43:32Z</cp:lastPrinted>
  <dcterms:created xsi:type="dcterms:W3CDTF">2010-10-08T20:41:54Z</dcterms:created>
  <dcterms:modified xsi:type="dcterms:W3CDTF">2013-07-03T22:02:14Z</dcterms:modified>
</cp:coreProperties>
</file>