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3.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4.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5.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7.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8.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0.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1.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3.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4.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871" r:id="rId30"/>
    <p:sldMasterId id="2147486966" r:id="rId31"/>
    <p:sldMasterId id="2147487120" r:id="rId32"/>
    <p:sldMasterId id="2147487144" r:id="rId33"/>
    <p:sldMasterId id="2147487194" r:id="rId34"/>
    <p:sldMasterId id="2147487206" r:id="rId35"/>
    <p:sldMasterId id="2147487258" r:id="rId36"/>
    <p:sldMasterId id="2147487574" r:id="rId37"/>
    <p:sldMasterId id="2147487623" r:id="rId38"/>
    <p:sldMasterId id="2147487743" r:id="rId39"/>
    <p:sldMasterId id="2147488034" r:id="rId40"/>
    <p:sldMasterId id="2147488085" r:id="rId41"/>
    <p:sldMasterId id="2147488097" r:id="rId42"/>
    <p:sldMasterId id="2147488158" r:id="rId43"/>
    <p:sldMasterId id="2147488208" r:id="rId44"/>
    <p:sldMasterId id="2147488249" r:id="rId45"/>
    <p:sldMasterId id="2147488265" r:id="rId46"/>
    <p:sldMasterId id="2147488278" r:id="rId47"/>
    <p:sldMasterId id="2147488291" r:id="rId48"/>
    <p:sldMasterId id="2147488304" r:id="rId49"/>
    <p:sldMasterId id="2147488316" r:id="rId50"/>
    <p:sldMasterId id="2147488328" r:id="rId51"/>
    <p:sldMasterId id="2147488340" r:id="rId52"/>
    <p:sldMasterId id="2147488353" r:id="rId53"/>
    <p:sldMasterId id="2147488365" r:id="rId54"/>
    <p:sldMasterId id="2147488378" r:id="rId55"/>
  </p:sldMasterIdLst>
  <p:notesMasterIdLst>
    <p:notesMasterId r:id="rId291"/>
  </p:notesMasterIdLst>
  <p:handoutMasterIdLst>
    <p:handoutMasterId r:id="rId292"/>
  </p:handoutMasterIdLst>
  <p:sldIdLst>
    <p:sldId id="4893" r:id="rId56"/>
    <p:sldId id="4834" r:id="rId57"/>
    <p:sldId id="4678" r:id="rId58"/>
    <p:sldId id="4687" r:id="rId59"/>
    <p:sldId id="4856" r:id="rId60"/>
    <p:sldId id="4857" r:id="rId61"/>
    <p:sldId id="4441" r:id="rId62"/>
    <p:sldId id="4438" r:id="rId63"/>
    <p:sldId id="4443" r:id="rId64"/>
    <p:sldId id="4439" r:id="rId65"/>
    <p:sldId id="4444" r:id="rId66"/>
    <p:sldId id="4456" r:id="rId67"/>
    <p:sldId id="4457" r:id="rId68"/>
    <p:sldId id="4436" r:id="rId69"/>
    <p:sldId id="4675" r:id="rId70"/>
    <p:sldId id="2616" r:id="rId71"/>
    <p:sldId id="4676" r:id="rId72"/>
    <p:sldId id="4677" r:id="rId73"/>
    <p:sldId id="4855" r:id="rId74"/>
    <p:sldId id="4449" r:id="rId75"/>
    <p:sldId id="4478" r:id="rId76"/>
    <p:sldId id="4479" r:id="rId77"/>
    <p:sldId id="4484" r:id="rId78"/>
    <p:sldId id="4610" r:id="rId79"/>
    <p:sldId id="4572" r:id="rId80"/>
    <p:sldId id="4692" r:id="rId81"/>
    <p:sldId id="4512" r:id="rId82"/>
    <p:sldId id="4514" r:id="rId83"/>
    <p:sldId id="4524" r:id="rId84"/>
    <p:sldId id="3280" r:id="rId85"/>
    <p:sldId id="4607" r:id="rId86"/>
    <p:sldId id="4619" r:id="rId87"/>
    <p:sldId id="2687" r:id="rId88"/>
    <p:sldId id="4696" r:id="rId89"/>
    <p:sldId id="4661" r:id="rId90"/>
    <p:sldId id="4695" r:id="rId91"/>
    <p:sldId id="4858" r:id="rId92"/>
    <p:sldId id="4697" r:id="rId93"/>
    <p:sldId id="4142" r:id="rId94"/>
    <p:sldId id="3295" r:id="rId95"/>
    <p:sldId id="3296" r:id="rId96"/>
    <p:sldId id="3297" r:id="rId97"/>
    <p:sldId id="2886" r:id="rId98"/>
    <p:sldId id="2887" r:id="rId99"/>
    <p:sldId id="2889" r:id="rId100"/>
    <p:sldId id="2890" r:id="rId101"/>
    <p:sldId id="2891" r:id="rId102"/>
    <p:sldId id="3845" r:id="rId103"/>
    <p:sldId id="3846" r:id="rId104"/>
    <p:sldId id="3847" r:id="rId105"/>
    <p:sldId id="3264" r:id="rId106"/>
    <p:sldId id="2893" r:id="rId107"/>
    <p:sldId id="1646" r:id="rId108"/>
    <p:sldId id="973" r:id="rId109"/>
    <p:sldId id="3660" r:id="rId110"/>
    <p:sldId id="3707" r:id="rId111"/>
    <p:sldId id="3853" r:id="rId112"/>
    <p:sldId id="3856" r:id="rId113"/>
    <p:sldId id="4143" r:id="rId114"/>
    <p:sldId id="4144" r:id="rId115"/>
    <p:sldId id="3917" r:id="rId116"/>
    <p:sldId id="4870" r:id="rId117"/>
    <p:sldId id="1653" r:id="rId118"/>
    <p:sldId id="1656" r:id="rId119"/>
    <p:sldId id="1959" r:id="rId120"/>
    <p:sldId id="4869" r:id="rId121"/>
    <p:sldId id="4901" r:id="rId122"/>
    <p:sldId id="1863" r:id="rId123"/>
    <p:sldId id="4859" r:id="rId124"/>
    <p:sldId id="4860" r:id="rId125"/>
    <p:sldId id="4861" r:id="rId126"/>
    <p:sldId id="4862" r:id="rId127"/>
    <p:sldId id="4868" r:id="rId128"/>
    <p:sldId id="4864" r:id="rId129"/>
    <p:sldId id="4865" r:id="rId130"/>
    <p:sldId id="4866" r:id="rId131"/>
    <p:sldId id="4871" r:id="rId132"/>
    <p:sldId id="4872" r:id="rId133"/>
    <p:sldId id="4867" r:id="rId134"/>
    <p:sldId id="4873" r:id="rId135"/>
    <p:sldId id="680" r:id="rId136"/>
    <p:sldId id="681" r:id="rId137"/>
    <p:sldId id="682" r:id="rId138"/>
    <p:sldId id="1725" r:id="rId139"/>
    <p:sldId id="1726" r:id="rId140"/>
    <p:sldId id="1977" r:id="rId141"/>
    <p:sldId id="1460" r:id="rId142"/>
    <p:sldId id="1461" r:id="rId143"/>
    <p:sldId id="1745" r:id="rId144"/>
    <p:sldId id="1727" r:id="rId145"/>
    <p:sldId id="1734" r:id="rId146"/>
    <p:sldId id="1736" r:id="rId147"/>
    <p:sldId id="1739" r:id="rId148"/>
    <p:sldId id="1740" r:id="rId149"/>
    <p:sldId id="1742" r:id="rId150"/>
    <p:sldId id="1743" r:id="rId151"/>
    <p:sldId id="709" r:id="rId152"/>
    <p:sldId id="4895" r:id="rId153"/>
    <p:sldId id="1744" r:id="rId154"/>
    <p:sldId id="1037" r:id="rId155"/>
    <p:sldId id="1038" r:id="rId156"/>
    <p:sldId id="1039" r:id="rId157"/>
    <p:sldId id="1040" r:id="rId158"/>
    <p:sldId id="1041" r:id="rId159"/>
    <p:sldId id="1042" r:id="rId160"/>
    <p:sldId id="1043" r:id="rId161"/>
    <p:sldId id="1044" r:id="rId162"/>
    <p:sldId id="1045" r:id="rId163"/>
    <p:sldId id="1046" r:id="rId164"/>
    <p:sldId id="1047" r:id="rId165"/>
    <p:sldId id="1048" r:id="rId166"/>
    <p:sldId id="1049" r:id="rId167"/>
    <p:sldId id="1050" r:id="rId168"/>
    <p:sldId id="1698" r:id="rId169"/>
    <p:sldId id="1699" r:id="rId170"/>
    <p:sldId id="1700" r:id="rId171"/>
    <p:sldId id="1701" r:id="rId172"/>
    <p:sldId id="1702" r:id="rId173"/>
    <p:sldId id="1703" r:id="rId174"/>
    <p:sldId id="1704" r:id="rId175"/>
    <p:sldId id="1705" r:id="rId176"/>
    <p:sldId id="1706" r:id="rId177"/>
    <p:sldId id="1707" r:id="rId178"/>
    <p:sldId id="1708" r:id="rId179"/>
    <p:sldId id="1709" r:id="rId180"/>
    <p:sldId id="1710" r:id="rId181"/>
    <p:sldId id="1711" r:id="rId182"/>
    <p:sldId id="1712" r:id="rId183"/>
    <p:sldId id="1713" r:id="rId184"/>
    <p:sldId id="1714" r:id="rId185"/>
    <p:sldId id="1068" r:id="rId186"/>
    <p:sldId id="4902" r:id="rId187"/>
    <p:sldId id="4886" r:id="rId188"/>
    <p:sldId id="4903" r:id="rId189"/>
    <p:sldId id="4904" r:id="rId190"/>
    <p:sldId id="1069" r:id="rId191"/>
    <p:sldId id="1070" r:id="rId192"/>
    <p:sldId id="1071" r:id="rId193"/>
    <p:sldId id="1072" r:id="rId194"/>
    <p:sldId id="1073" r:id="rId195"/>
    <p:sldId id="1074" r:id="rId196"/>
    <p:sldId id="4769" r:id="rId197"/>
    <p:sldId id="4787" r:id="rId198"/>
    <p:sldId id="1075" r:id="rId199"/>
    <p:sldId id="4876" r:id="rId200"/>
    <p:sldId id="1076" r:id="rId201"/>
    <p:sldId id="1077" r:id="rId202"/>
    <p:sldId id="1078" r:id="rId203"/>
    <p:sldId id="3271" r:id="rId204"/>
    <p:sldId id="3279" r:id="rId205"/>
    <p:sldId id="4877" r:id="rId206"/>
    <p:sldId id="3246" r:id="rId207"/>
    <p:sldId id="1079" r:id="rId208"/>
    <p:sldId id="1080" r:id="rId209"/>
    <p:sldId id="1100" r:id="rId210"/>
    <p:sldId id="1153" r:id="rId211"/>
    <p:sldId id="4896" r:id="rId212"/>
    <p:sldId id="4897" r:id="rId213"/>
    <p:sldId id="4898" r:id="rId214"/>
    <p:sldId id="1081" r:id="rId215"/>
    <p:sldId id="1082" r:id="rId216"/>
    <p:sldId id="1083" r:id="rId217"/>
    <p:sldId id="1085" r:id="rId218"/>
    <p:sldId id="1086" r:id="rId219"/>
    <p:sldId id="1087" r:id="rId220"/>
    <p:sldId id="1101" r:id="rId221"/>
    <p:sldId id="1088" r:id="rId222"/>
    <p:sldId id="1089" r:id="rId223"/>
    <p:sldId id="1090" r:id="rId224"/>
    <p:sldId id="1091" r:id="rId225"/>
    <p:sldId id="1092" r:id="rId226"/>
    <p:sldId id="1093" r:id="rId227"/>
    <p:sldId id="1094" r:id="rId228"/>
    <p:sldId id="1095" r:id="rId229"/>
    <p:sldId id="1154" r:id="rId230"/>
    <p:sldId id="1155" r:id="rId231"/>
    <p:sldId id="1096" r:id="rId232"/>
    <p:sldId id="1097" r:id="rId233"/>
    <p:sldId id="1098" r:id="rId234"/>
    <p:sldId id="1099" r:id="rId235"/>
    <p:sldId id="1102" r:id="rId236"/>
    <p:sldId id="1103" r:id="rId237"/>
    <p:sldId id="1104" r:id="rId238"/>
    <p:sldId id="1105" r:id="rId239"/>
    <p:sldId id="1106" r:id="rId240"/>
    <p:sldId id="1107" r:id="rId241"/>
    <p:sldId id="4883" r:id="rId242"/>
    <p:sldId id="4878" r:id="rId243"/>
    <p:sldId id="4879" r:id="rId244"/>
    <p:sldId id="4880" r:id="rId245"/>
    <p:sldId id="4881" r:id="rId246"/>
    <p:sldId id="4882" r:id="rId247"/>
    <p:sldId id="4892" r:id="rId248"/>
    <p:sldId id="4899" r:id="rId249"/>
    <p:sldId id="4900" r:id="rId250"/>
    <p:sldId id="4884" r:id="rId251"/>
    <p:sldId id="1159" r:id="rId252"/>
    <p:sldId id="1160" r:id="rId253"/>
    <p:sldId id="1161" r:id="rId254"/>
    <p:sldId id="1162" r:id="rId255"/>
    <p:sldId id="1163" r:id="rId256"/>
    <p:sldId id="1164" r:id="rId257"/>
    <p:sldId id="1165" r:id="rId258"/>
    <p:sldId id="1166" r:id="rId259"/>
    <p:sldId id="1167" r:id="rId260"/>
    <p:sldId id="1168" r:id="rId261"/>
    <p:sldId id="1169" r:id="rId262"/>
    <p:sldId id="1170" r:id="rId263"/>
    <p:sldId id="1171" r:id="rId264"/>
    <p:sldId id="4885" r:id="rId265"/>
    <p:sldId id="954" r:id="rId266"/>
    <p:sldId id="4889" r:id="rId267"/>
    <p:sldId id="957" r:id="rId268"/>
    <p:sldId id="4891" r:id="rId269"/>
    <p:sldId id="4890" r:id="rId270"/>
    <p:sldId id="4888" r:id="rId271"/>
    <p:sldId id="1108" r:id="rId272"/>
    <p:sldId id="1157" r:id="rId273"/>
    <p:sldId id="1158" r:id="rId274"/>
    <p:sldId id="1109" r:id="rId275"/>
    <p:sldId id="1110" r:id="rId276"/>
    <p:sldId id="1111" r:id="rId277"/>
    <p:sldId id="1112" r:id="rId278"/>
    <p:sldId id="1113" r:id="rId279"/>
    <p:sldId id="1114" r:id="rId280"/>
    <p:sldId id="1115" r:id="rId281"/>
    <p:sldId id="1116" r:id="rId282"/>
    <p:sldId id="1117" r:id="rId283"/>
    <p:sldId id="1118" r:id="rId284"/>
    <p:sldId id="1119" r:id="rId285"/>
    <p:sldId id="1120" r:id="rId286"/>
    <p:sldId id="1121" r:id="rId287"/>
    <p:sldId id="1122" r:id="rId288"/>
    <p:sldId id="1123" r:id="rId289"/>
    <p:sldId id="4405" r:id="rId29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75" autoAdjust="0"/>
    <p:restoredTop sz="99433" autoAdjust="0"/>
  </p:normalViewPr>
  <p:slideViewPr>
    <p:cSldViewPr>
      <p:cViewPr varScale="1">
        <p:scale>
          <a:sx n="97" d="100"/>
          <a:sy n="97" d="100"/>
        </p:scale>
        <p:origin x="160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170" Type="http://schemas.openxmlformats.org/officeDocument/2006/relationships/slide" Target="slides/slide115.xml"/><Relationship Id="rId226" Type="http://schemas.openxmlformats.org/officeDocument/2006/relationships/slide" Target="slides/slide171.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279" Type="http://schemas.openxmlformats.org/officeDocument/2006/relationships/slide" Target="slides/slide224.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248"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280" Type="http://schemas.openxmlformats.org/officeDocument/2006/relationships/slide" Target="slides/slide225.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183.xml"/><Relationship Id="rId259" Type="http://schemas.openxmlformats.org/officeDocument/2006/relationships/slide" Target="slides/slide204.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291" Type="http://schemas.openxmlformats.org/officeDocument/2006/relationships/notesMaster" Target="notesMasters/notesMaster1.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228" Type="http://schemas.openxmlformats.org/officeDocument/2006/relationships/slide" Target="slides/slide173.xml"/><Relationship Id="rId249"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281" Type="http://schemas.openxmlformats.org/officeDocument/2006/relationships/slide" Target="slides/slide22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39" Type="http://schemas.openxmlformats.org/officeDocument/2006/relationships/slide" Target="slides/slide184.xml"/><Relationship Id="rId250" Type="http://schemas.openxmlformats.org/officeDocument/2006/relationships/slide" Target="slides/slide195.xml"/><Relationship Id="rId271" Type="http://schemas.openxmlformats.org/officeDocument/2006/relationships/slide" Target="slides/slide216.xml"/><Relationship Id="rId292" Type="http://schemas.openxmlformats.org/officeDocument/2006/relationships/handoutMaster" Target="handoutMasters/handout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229" Type="http://schemas.openxmlformats.org/officeDocument/2006/relationships/slide" Target="slides/slide174.xml"/><Relationship Id="rId240" Type="http://schemas.openxmlformats.org/officeDocument/2006/relationships/slide" Target="slides/slide185.xml"/><Relationship Id="rId261"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8" Type="http://schemas.openxmlformats.org/officeDocument/2006/relationships/slideMaster" Target="slideMasters/slideMaster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219" Type="http://schemas.openxmlformats.org/officeDocument/2006/relationships/slide" Target="slides/slide164.xml"/><Relationship Id="rId230" Type="http://schemas.openxmlformats.org/officeDocument/2006/relationships/slide" Target="slides/slide175.xml"/><Relationship Id="rId251" Type="http://schemas.openxmlformats.org/officeDocument/2006/relationships/slide" Target="slides/slide19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272" Type="http://schemas.openxmlformats.org/officeDocument/2006/relationships/slide" Target="slides/slide217.xml"/><Relationship Id="rId293" Type="http://schemas.openxmlformats.org/officeDocument/2006/relationships/presProps" Target="presProps.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95" Type="http://schemas.openxmlformats.org/officeDocument/2006/relationships/slide" Target="slides/slide140.xml"/><Relationship Id="rId209" Type="http://schemas.openxmlformats.org/officeDocument/2006/relationships/slide" Target="slides/slide154.xml"/><Relationship Id="rId220" Type="http://schemas.openxmlformats.org/officeDocument/2006/relationships/slide" Target="slides/slide165.xml"/><Relationship Id="rId241"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262" Type="http://schemas.openxmlformats.org/officeDocument/2006/relationships/slide" Target="slides/slide207.xml"/><Relationship Id="rId283" Type="http://schemas.openxmlformats.org/officeDocument/2006/relationships/slide" Target="slides/slide228.xml"/><Relationship Id="rId78" Type="http://schemas.openxmlformats.org/officeDocument/2006/relationships/slide" Target="slides/slide23.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64" Type="http://schemas.openxmlformats.org/officeDocument/2006/relationships/slide" Target="slides/slide109.xml"/><Relationship Id="rId185" Type="http://schemas.openxmlformats.org/officeDocument/2006/relationships/slide" Target="slides/slide130.xml"/><Relationship Id="rId9" Type="http://schemas.openxmlformats.org/officeDocument/2006/relationships/slideMaster" Target="slideMasters/slideMaster9.xml"/><Relationship Id="rId210" Type="http://schemas.openxmlformats.org/officeDocument/2006/relationships/slide" Target="slides/slide155.xml"/><Relationship Id="rId26" Type="http://schemas.openxmlformats.org/officeDocument/2006/relationships/slideMaster" Target="slideMasters/slideMaster26.xml"/><Relationship Id="rId231" Type="http://schemas.openxmlformats.org/officeDocument/2006/relationships/slide" Target="slides/slide176.xml"/><Relationship Id="rId252" Type="http://schemas.openxmlformats.org/officeDocument/2006/relationships/slide" Target="slides/slide197.xml"/><Relationship Id="rId273" Type="http://schemas.openxmlformats.org/officeDocument/2006/relationships/slide" Target="slides/slide218.xml"/><Relationship Id="rId294"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242" Type="http://schemas.openxmlformats.org/officeDocument/2006/relationships/slide" Target="slides/slide187.xml"/><Relationship Id="rId263" Type="http://schemas.openxmlformats.org/officeDocument/2006/relationships/slide" Target="slides/slide208.xml"/><Relationship Id="rId284" Type="http://schemas.openxmlformats.org/officeDocument/2006/relationships/slide" Target="slides/slide229.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53" Type="http://schemas.openxmlformats.org/officeDocument/2006/relationships/slide" Target="slides/slide198.xml"/><Relationship Id="rId274" Type="http://schemas.openxmlformats.org/officeDocument/2006/relationships/slide" Target="slides/slide219.xml"/><Relationship Id="rId295"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slide" Target="slides/slide167.xml"/><Relationship Id="rId243" Type="http://schemas.openxmlformats.org/officeDocument/2006/relationships/slide" Target="slides/slide188.xml"/><Relationship Id="rId264" Type="http://schemas.openxmlformats.org/officeDocument/2006/relationships/slide" Target="slides/slide209.xml"/><Relationship Id="rId285" Type="http://schemas.openxmlformats.org/officeDocument/2006/relationships/slide" Target="slides/slide23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33" Type="http://schemas.openxmlformats.org/officeDocument/2006/relationships/slide" Target="slides/slide178.xml"/><Relationship Id="rId254" Type="http://schemas.openxmlformats.org/officeDocument/2006/relationships/slide" Target="slides/slide19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275" Type="http://schemas.openxmlformats.org/officeDocument/2006/relationships/slide" Target="slides/slide220.xml"/><Relationship Id="rId296" Type="http://schemas.openxmlformats.org/officeDocument/2006/relationships/tableStyles" Target="tableStyles.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slide" Target="slides/slide168.xml"/><Relationship Id="rId244" Type="http://schemas.openxmlformats.org/officeDocument/2006/relationships/slide" Target="slides/slide18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0.xml"/><Relationship Id="rId286" Type="http://schemas.openxmlformats.org/officeDocument/2006/relationships/slide" Target="slides/slide231.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0.xml"/><Relationship Id="rId276" Type="http://schemas.openxmlformats.org/officeDocument/2006/relationships/slide" Target="slides/slide221.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107" Type="http://schemas.openxmlformats.org/officeDocument/2006/relationships/slide" Target="slides/slide52.xml"/><Relationship Id="rId289" Type="http://schemas.openxmlformats.org/officeDocument/2006/relationships/slide" Target="slides/slide23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7/9/18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7/9/18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78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28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3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22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7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648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49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54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010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89805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68</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790506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D01923-8544-A843-A470-FBF262268D6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15944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EB348A69-22FC-0448-BA8C-D2010BAF903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7308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63410DDB-86CE-664C-ACF0-D7E5683DF5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8163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559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6210F24-A6EB-F94F-A71B-7C043DAEB347}"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21505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23950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3768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068112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43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62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33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403076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600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831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35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184816924"/>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3628066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237313103"/>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80114330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55867243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65621381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43828975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305843745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434207512"/>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269086618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304057862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406760205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1901995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174114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14777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79446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18900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161544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4109598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25351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184165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255892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363161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16835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248538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260242830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389480255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202846359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647626961"/>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3216849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46972781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1752511891"/>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330587555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25497309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377095211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227091518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206395925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smtClean="0">
                <a:cs typeface="ＭＳ Ｐゴシック" charset="0"/>
              </a:defRPr>
            </a:lvl1pPr>
          </a:lstStyle>
          <a:p>
            <a:pPr>
              <a:defRPr/>
            </a:pPr>
            <a:fld id="{E2C6220A-E8A6-604F-ABEF-69DE9FA71310}" type="slidenum">
              <a:rPr lang="en-US"/>
              <a:pPr>
                <a:defRPr/>
              </a:pPr>
              <a:t>‹#›</a:t>
            </a:fld>
            <a:endParaRPr lang="en-US"/>
          </a:p>
        </p:txBody>
      </p:sp>
    </p:spTree>
    <p:extLst>
      <p:ext uri="{BB962C8B-B14F-4D97-AF65-F5344CB8AC3E}">
        <p14:creationId xmlns:p14="http://schemas.microsoft.com/office/powerpoint/2010/main" val="214686586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7BC72186-AE23-7040-819C-CE0769D9BA1F}" type="slidenum">
              <a:rPr lang="en-US"/>
              <a:pPr>
                <a:defRPr/>
              </a:pPr>
              <a:t>‹#›</a:t>
            </a:fld>
            <a:endParaRPr lang="en-US"/>
          </a:p>
        </p:txBody>
      </p:sp>
    </p:spTree>
    <p:extLst>
      <p:ext uri="{BB962C8B-B14F-4D97-AF65-F5344CB8AC3E}">
        <p14:creationId xmlns:p14="http://schemas.microsoft.com/office/powerpoint/2010/main" val="41262116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0D49DB8B-DD6F-1549-9473-46311FE2C2DE}" type="slidenum">
              <a:rPr lang="en-US"/>
              <a:pPr>
                <a:defRPr/>
              </a:pPr>
              <a:t>‹#›</a:t>
            </a:fld>
            <a:endParaRPr lang="en-US"/>
          </a:p>
        </p:txBody>
      </p:sp>
    </p:spTree>
    <p:extLst>
      <p:ext uri="{BB962C8B-B14F-4D97-AF65-F5344CB8AC3E}">
        <p14:creationId xmlns:p14="http://schemas.microsoft.com/office/powerpoint/2010/main" val="359764005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50864976-4487-4C4D-97D8-18ADB94E97C5}" type="slidenum">
              <a:rPr lang="en-US"/>
              <a:pPr>
                <a:defRPr/>
              </a:pPr>
              <a:t>‹#›</a:t>
            </a:fld>
            <a:endParaRPr lang="en-US"/>
          </a:p>
        </p:txBody>
      </p:sp>
    </p:spTree>
    <p:extLst>
      <p:ext uri="{BB962C8B-B14F-4D97-AF65-F5344CB8AC3E}">
        <p14:creationId xmlns:p14="http://schemas.microsoft.com/office/powerpoint/2010/main" val="339135898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F37635C9-55B0-3544-9719-A42E88AF1BA9}" type="slidenum">
              <a:rPr lang="en-US"/>
              <a:pPr>
                <a:defRPr/>
              </a:pPr>
              <a:t>‹#›</a:t>
            </a:fld>
            <a:endParaRPr lang="en-US"/>
          </a:p>
        </p:txBody>
      </p:sp>
    </p:spTree>
    <p:extLst>
      <p:ext uri="{BB962C8B-B14F-4D97-AF65-F5344CB8AC3E}">
        <p14:creationId xmlns:p14="http://schemas.microsoft.com/office/powerpoint/2010/main" val="37717275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6D48A6A2-F227-8A47-BABC-518DDFF9E5D7}" type="slidenum">
              <a:rPr lang="en-US"/>
              <a:pPr>
                <a:defRPr/>
              </a:pPr>
              <a:t>‹#›</a:t>
            </a:fld>
            <a:endParaRPr lang="en-US"/>
          </a:p>
        </p:txBody>
      </p:sp>
    </p:spTree>
    <p:extLst>
      <p:ext uri="{BB962C8B-B14F-4D97-AF65-F5344CB8AC3E}">
        <p14:creationId xmlns:p14="http://schemas.microsoft.com/office/powerpoint/2010/main" val="61553240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15730655-2B8C-B341-8802-027FCA740066}" type="slidenum">
              <a:rPr lang="en-US"/>
              <a:pPr>
                <a:defRPr/>
              </a:pPr>
              <a:t>‹#›</a:t>
            </a:fld>
            <a:endParaRPr lang="en-US"/>
          </a:p>
        </p:txBody>
      </p:sp>
    </p:spTree>
    <p:extLst>
      <p:ext uri="{BB962C8B-B14F-4D97-AF65-F5344CB8AC3E}">
        <p14:creationId xmlns:p14="http://schemas.microsoft.com/office/powerpoint/2010/main" val="357859154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FB036D68-2888-A549-B8B4-9826003CBCDE}" type="slidenum">
              <a:rPr lang="en-US"/>
              <a:pPr>
                <a:defRPr/>
              </a:pPr>
              <a:t>‹#›</a:t>
            </a:fld>
            <a:endParaRPr lang="en-US"/>
          </a:p>
        </p:txBody>
      </p:sp>
    </p:spTree>
    <p:extLst>
      <p:ext uri="{BB962C8B-B14F-4D97-AF65-F5344CB8AC3E}">
        <p14:creationId xmlns:p14="http://schemas.microsoft.com/office/powerpoint/2010/main" val="369504111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1F736A6D-9715-B941-B399-4A52FEC4F76F}" type="slidenum">
              <a:rPr lang="en-US"/>
              <a:pPr>
                <a:defRPr/>
              </a:pPr>
              <a:t>‹#›</a:t>
            </a:fld>
            <a:endParaRPr lang="en-US"/>
          </a:p>
        </p:txBody>
      </p:sp>
    </p:spTree>
    <p:extLst>
      <p:ext uri="{BB962C8B-B14F-4D97-AF65-F5344CB8AC3E}">
        <p14:creationId xmlns:p14="http://schemas.microsoft.com/office/powerpoint/2010/main" val="404722437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1A1B3E45-31F3-0E46-A6BD-814F8EA3B436}" type="slidenum">
              <a:rPr lang="en-US"/>
              <a:pPr>
                <a:defRPr/>
              </a:pPr>
              <a:t>‹#›</a:t>
            </a:fld>
            <a:endParaRPr lang="en-US"/>
          </a:p>
        </p:txBody>
      </p:sp>
    </p:spTree>
    <p:extLst>
      <p:ext uri="{BB962C8B-B14F-4D97-AF65-F5344CB8AC3E}">
        <p14:creationId xmlns:p14="http://schemas.microsoft.com/office/powerpoint/2010/main" val="3695957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52043AB1-6FBF-644E-8747-9DEEEE13630E}" type="slidenum">
              <a:rPr lang="en-US"/>
              <a:pPr>
                <a:defRPr/>
              </a:pPr>
              <a:t>‹#›</a:t>
            </a:fld>
            <a:endParaRPr lang="en-US"/>
          </a:p>
        </p:txBody>
      </p:sp>
    </p:spTree>
    <p:extLst>
      <p:ext uri="{BB962C8B-B14F-4D97-AF65-F5344CB8AC3E}">
        <p14:creationId xmlns:p14="http://schemas.microsoft.com/office/powerpoint/2010/main" val="83453154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smtClean="0">
                <a:cs typeface="ＭＳ Ｐゴシック" charset="0"/>
              </a:defRPr>
            </a:lvl1pPr>
          </a:lstStyle>
          <a:p>
            <a:pPr>
              <a:defRPr/>
            </a:pPr>
            <a:fld id="{5A7DB9D1-87EB-9F4B-A332-E93F4316F512}" type="slidenum">
              <a:rPr lang="en-US"/>
              <a:pPr>
                <a:defRPr/>
              </a:pPr>
              <a:t>‹#›</a:t>
            </a:fld>
            <a:endParaRPr lang="en-US"/>
          </a:p>
        </p:txBody>
      </p:sp>
    </p:spTree>
    <p:extLst>
      <p:ext uri="{BB962C8B-B14F-4D97-AF65-F5344CB8AC3E}">
        <p14:creationId xmlns:p14="http://schemas.microsoft.com/office/powerpoint/2010/main" val="389035548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09528000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14646717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92364818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98934802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87955948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97144508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263426031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0806701"/>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44716823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74686654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9822455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62316563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FE8F650D-90A6-6546-8F8E-F308F93AACAB}" type="datetimeFigureOut">
              <a:rPr lang="en-US"/>
              <a:pPr>
                <a:defRPr/>
              </a:pPr>
              <a:t>7/9/18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CC68787-3861-6744-9464-E051AC36C018}" type="slidenum">
              <a:rPr lang="en-US"/>
              <a:pPr>
                <a:defRPr/>
              </a:pPr>
              <a:t>‹#›</a:t>
            </a:fld>
            <a:endParaRPr lang="en-US"/>
          </a:p>
        </p:txBody>
      </p:sp>
    </p:spTree>
    <p:extLst>
      <p:ext uri="{BB962C8B-B14F-4D97-AF65-F5344CB8AC3E}">
        <p14:creationId xmlns:p14="http://schemas.microsoft.com/office/powerpoint/2010/main" val="274709421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8C060F35-AAD6-1345-AD12-7076357BEBC1}" type="datetimeFigureOut">
              <a:rPr lang="en-US"/>
              <a:pPr>
                <a:defRPr/>
              </a:pPr>
              <a:t>7/9/18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26993FB5-3140-3044-8B0D-A3F464A99DED}" type="slidenum">
              <a:rPr lang="en-US"/>
              <a:pPr>
                <a:defRPr/>
              </a:pPr>
              <a:t>‹#›</a:t>
            </a:fld>
            <a:endParaRPr lang="en-US"/>
          </a:p>
        </p:txBody>
      </p:sp>
    </p:spTree>
    <p:extLst>
      <p:ext uri="{BB962C8B-B14F-4D97-AF65-F5344CB8AC3E}">
        <p14:creationId xmlns:p14="http://schemas.microsoft.com/office/powerpoint/2010/main" val="268637319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69EF0D2A-CD3F-774D-83CE-436644392A68}" type="datetimeFigureOut">
              <a:rPr lang="en-US"/>
              <a:pPr>
                <a:defRPr/>
              </a:pPr>
              <a:t>7/9/18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4766B06-DD43-EC42-996C-F0AB16993C21}" type="slidenum">
              <a:rPr lang="en-US"/>
              <a:pPr>
                <a:defRPr/>
              </a:pPr>
              <a:t>‹#›</a:t>
            </a:fld>
            <a:endParaRPr lang="en-US"/>
          </a:p>
        </p:txBody>
      </p:sp>
    </p:spTree>
    <p:extLst>
      <p:ext uri="{BB962C8B-B14F-4D97-AF65-F5344CB8AC3E}">
        <p14:creationId xmlns:p14="http://schemas.microsoft.com/office/powerpoint/2010/main" val="76991558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fld id="{A39FDAD8-3C1E-3E47-BF3B-C8E1B27CDA19}" type="datetimeFigureOut">
              <a:rPr lang="en-US"/>
              <a:pPr>
                <a:defRPr/>
              </a:pPr>
              <a:t>7/9/18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47B88E70-1178-9748-B730-BE80A4EA1456}" type="slidenum">
              <a:rPr lang="en-US"/>
              <a:pPr>
                <a:defRPr/>
              </a:pPr>
              <a:t>‹#›</a:t>
            </a:fld>
            <a:endParaRPr lang="en-US"/>
          </a:p>
        </p:txBody>
      </p:sp>
    </p:spTree>
    <p:extLst>
      <p:ext uri="{BB962C8B-B14F-4D97-AF65-F5344CB8AC3E}">
        <p14:creationId xmlns:p14="http://schemas.microsoft.com/office/powerpoint/2010/main" val="328676721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fld id="{375844BB-EBDD-724F-BE56-CC9595D06F34}" type="datetimeFigureOut">
              <a:rPr lang="en-US"/>
              <a:pPr>
                <a:defRPr/>
              </a:pPr>
              <a:t>7/9/18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39224C58-2A26-5A4F-8325-D7D213A7AC2B}" type="slidenum">
              <a:rPr lang="en-US"/>
              <a:pPr>
                <a:defRPr/>
              </a:pPr>
              <a:t>‹#›</a:t>
            </a:fld>
            <a:endParaRPr lang="en-US"/>
          </a:p>
        </p:txBody>
      </p:sp>
    </p:spTree>
    <p:extLst>
      <p:ext uri="{BB962C8B-B14F-4D97-AF65-F5344CB8AC3E}">
        <p14:creationId xmlns:p14="http://schemas.microsoft.com/office/powerpoint/2010/main" val="249412271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fld id="{8C6BBABC-D587-C949-BDCE-3C407502857E}" type="datetimeFigureOut">
              <a:rPr lang="en-US"/>
              <a:pPr>
                <a:defRPr/>
              </a:pPr>
              <a:t>7/9/18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3D297F0A-5D11-434B-9A2E-0F9600ADE7FC}" type="slidenum">
              <a:rPr lang="en-US"/>
              <a:pPr>
                <a:defRPr/>
              </a:pPr>
              <a:t>‹#›</a:t>
            </a:fld>
            <a:endParaRPr lang="en-US"/>
          </a:p>
        </p:txBody>
      </p:sp>
    </p:spTree>
    <p:extLst>
      <p:ext uri="{BB962C8B-B14F-4D97-AF65-F5344CB8AC3E}">
        <p14:creationId xmlns:p14="http://schemas.microsoft.com/office/powerpoint/2010/main" val="392742490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fld id="{38D0459C-A182-324E-9923-30BDCFD58D21}" type="datetimeFigureOut">
              <a:rPr lang="en-US"/>
              <a:pPr>
                <a:defRPr/>
              </a:pPr>
              <a:t>7/9/18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14A596B-12E8-1943-95FF-C08FE0936C99}" type="slidenum">
              <a:rPr lang="en-US"/>
              <a:pPr>
                <a:defRPr/>
              </a:pPr>
              <a:t>‹#›</a:t>
            </a:fld>
            <a:endParaRPr lang="en-US"/>
          </a:p>
        </p:txBody>
      </p:sp>
    </p:spTree>
    <p:extLst>
      <p:ext uri="{BB962C8B-B14F-4D97-AF65-F5344CB8AC3E}">
        <p14:creationId xmlns:p14="http://schemas.microsoft.com/office/powerpoint/2010/main" val="96709493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fld id="{02477581-27F0-5A43-B172-CF44AFFEE4D2}" type="datetimeFigureOut">
              <a:rPr lang="en-US"/>
              <a:pPr>
                <a:defRPr/>
              </a:pPr>
              <a:t>7/9/18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8DA4925-E543-9A49-B423-CD4C388BAF92}" type="slidenum">
              <a:rPr lang="en-US"/>
              <a:pPr>
                <a:defRPr/>
              </a:pPr>
              <a:t>‹#›</a:t>
            </a:fld>
            <a:endParaRPr lang="en-US"/>
          </a:p>
        </p:txBody>
      </p:sp>
    </p:spTree>
    <p:extLst>
      <p:ext uri="{BB962C8B-B14F-4D97-AF65-F5344CB8AC3E}">
        <p14:creationId xmlns:p14="http://schemas.microsoft.com/office/powerpoint/2010/main" val="154905722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fld id="{812BB9E5-878B-5B4D-8489-4862BDBB3CE7}" type="datetimeFigureOut">
              <a:rPr lang="en-US"/>
              <a:pPr>
                <a:defRPr/>
              </a:pPr>
              <a:t>7/9/18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91C9184-7203-BB46-B1C8-39719E9CBC1A}" type="slidenum">
              <a:rPr lang="en-US"/>
              <a:pPr>
                <a:defRPr/>
              </a:pPr>
              <a:t>‹#›</a:t>
            </a:fld>
            <a:endParaRPr lang="en-US"/>
          </a:p>
        </p:txBody>
      </p:sp>
    </p:spTree>
    <p:extLst>
      <p:ext uri="{BB962C8B-B14F-4D97-AF65-F5344CB8AC3E}">
        <p14:creationId xmlns:p14="http://schemas.microsoft.com/office/powerpoint/2010/main" val="191835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AEE5F8E1-9033-2B44-B385-220CA16D968C}" type="datetimeFigureOut">
              <a:rPr lang="en-US"/>
              <a:pPr>
                <a:defRPr/>
              </a:pPr>
              <a:t>7/9/18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0586518-E4AC-AF45-9BDC-E4CE015F742A}" type="slidenum">
              <a:rPr lang="en-US"/>
              <a:pPr>
                <a:defRPr/>
              </a:pPr>
              <a:t>‹#›</a:t>
            </a:fld>
            <a:endParaRPr lang="en-US"/>
          </a:p>
        </p:txBody>
      </p:sp>
    </p:spTree>
    <p:extLst>
      <p:ext uri="{BB962C8B-B14F-4D97-AF65-F5344CB8AC3E}">
        <p14:creationId xmlns:p14="http://schemas.microsoft.com/office/powerpoint/2010/main" val="191771837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fld id="{079B721B-CAE8-9C4C-B1DC-742D0BBB81CB}" type="datetimeFigureOut">
              <a:rPr lang="en-US"/>
              <a:pPr>
                <a:defRPr/>
              </a:pPr>
              <a:t>7/9/18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6C515447-02D1-914A-9365-4EDB8E7CF7C0}" type="slidenum">
              <a:rPr lang="en-US"/>
              <a:pPr>
                <a:defRPr/>
              </a:pPr>
              <a:t>‹#›</a:t>
            </a:fld>
            <a:endParaRPr lang="en-US"/>
          </a:p>
        </p:txBody>
      </p:sp>
    </p:spTree>
    <p:extLst>
      <p:ext uri="{BB962C8B-B14F-4D97-AF65-F5344CB8AC3E}">
        <p14:creationId xmlns:p14="http://schemas.microsoft.com/office/powerpoint/2010/main" val="388345419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4113373595"/>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238022459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58458074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333241843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25650254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69610119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337479477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258039727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386696175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307682416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348057492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70201910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06902936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58042914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2213450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83640217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1471785379"/>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4049659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81097977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2192908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142080701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369176960"/>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30906630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96704744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98237363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13710917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39482131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5623869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124649455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516297146"/>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61076181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2212601028"/>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255610196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77019159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lIns="914400" rIns="914400"/>
          <a:lstStyle>
            <a:lvl1pPr algn="ctr">
              <a:defRPr b="1"/>
            </a:lvl1pPr>
          </a:lstStyle>
          <a:p>
            <a:r>
              <a:rPr lang="en-US"/>
              <a:t>Click to edit Master title style</a:t>
            </a:r>
            <a:endParaRPr lang="en-US" dirty="0"/>
          </a:p>
        </p:txBody>
      </p:sp>
      <p:sp>
        <p:nvSpPr>
          <p:cNvPr id="3" name="Subtitle 2"/>
          <p:cNvSpPr>
            <a:spLocks noGrp="1"/>
          </p:cNvSpPr>
          <p:nvPr>
            <p:ph type="subTitle" idx="1"/>
          </p:nvPr>
        </p:nvSpPr>
        <p:spPr>
          <a:xfrm>
            <a:off x="0" y="3886200"/>
            <a:ext cx="9144000" cy="1752600"/>
          </a:xfrm>
        </p:spPr>
        <p:txBody>
          <a:bodyPr lIns="914400" rIns="91440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075182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572000" y="6553200"/>
            <a:ext cx="4572000" cy="304800"/>
          </a:xfrm>
        </p:spPr>
        <p:txBody>
          <a:bodyPr/>
          <a:lstStyle>
            <a:lvl1pPr>
              <a:defRPr>
                <a:solidFill>
                  <a:schemeClr val="tx1">
                    <a:lumMod val="65000"/>
                    <a:lumOff val="35000"/>
                  </a:schemeClr>
                </a:solidFill>
              </a:defRPr>
            </a:lvl1pPr>
          </a:lstStyle>
          <a:p>
            <a:fld id="{650CCC6F-3220-49CD-89DB-71B165F2F9D5}"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7" name="Slide Number Placeholder 5"/>
          <p:cNvSpPr txBox="1">
            <a:spLocks/>
          </p:cNvSpPr>
          <p:nvPr userDrawn="1"/>
        </p:nvSpPr>
        <p:spPr>
          <a:xfrm>
            <a:off x="0" y="6553200"/>
            <a:ext cx="4572000" cy="304800"/>
          </a:xfrm>
          <a:prstGeom prst="rect">
            <a:avLst/>
          </a:prstGeom>
          <a:solidFill>
            <a:schemeClr val="bg1">
              <a:lumMod val="85000"/>
            </a:schemeClr>
          </a:solidFill>
          <a:ln>
            <a:noFill/>
          </a:ln>
        </p:spPr>
        <p:txBody>
          <a:bodyPr vert="horz" lIns="91440" tIns="45720" rIns="91440" bIns="45720" rtlCol="0" anchor="ctr"/>
          <a:lstStyle>
            <a:defPPr>
              <a:defRPr lang="en-US"/>
            </a:defPPr>
            <a:lvl1pPr marL="0" algn="r" defTabSz="914400" rtl="0" eaLnBrk="1" latinLnBrk="0" hangingPunct="1">
              <a:defRPr sz="1600" kern="1200">
                <a:solidFill>
                  <a:schemeClr val="tx1">
                    <a:lumMod val="85000"/>
                    <a:lumOff val="15000"/>
                  </a:schemeClr>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dirty="0">
              <a:solidFill>
                <a:prstClr val="black">
                  <a:lumMod val="85000"/>
                  <a:lumOff val="15000"/>
                </a:prstClr>
              </a:solidFill>
            </a:endParaRPr>
          </a:p>
        </p:txBody>
      </p:sp>
    </p:spTree>
    <p:extLst>
      <p:ext uri="{BB962C8B-B14F-4D97-AF65-F5344CB8AC3E}">
        <p14:creationId xmlns:p14="http://schemas.microsoft.com/office/powerpoint/2010/main" val="337851547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0315249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279771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9" name="Slide Number Placeholder 8"/>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8894559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Slide Number Placeholder 4"/>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561322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4" name="Slide Number Placeholder 3"/>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3925373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47269924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7" name="Slide Number Placeholder 6"/>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1976270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25822274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prstClr val="black"/>
              </a:solidFill>
              <a:latin typeface="Calibri"/>
              <a:ea typeface=""/>
            </a:endParaRPr>
          </a:p>
        </p:txBody>
      </p:sp>
      <p:sp>
        <p:nvSpPr>
          <p:cNvPr id="6" name="Slide Number Placeholder 5"/>
          <p:cNvSpPr>
            <a:spLocks noGrp="1"/>
          </p:cNvSpPr>
          <p:nvPr>
            <p:ph type="sldNum" sz="quarter" idx="12"/>
          </p:nvPr>
        </p:nvSpPr>
        <p:spPr/>
        <p:txBody>
          <a:bodyPr/>
          <a:lstStyle/>
          <a:p>
            <a:fld id="{650CCC6F-3220-49CD-89DB-71B165F2F9D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7999250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311239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93287447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8715286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452962242"/>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6312663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4257216128"/>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95778301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784197643"/>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82312249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92670425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914051966"/>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284069479"/>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0D71A4F-09BD-F241-9AE5-930BBA89C0A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A10B36B-8E41-A54A-A5D3-FD487707547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1944914A-B698-7B46-9134-2E77F54593A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B8097E77-4686-1246-90CF-31AC90AEEEC6}"/>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EEEB630-4EB4-0046-B0C0-4F34513CA7AF}"/>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4BF37E0-6DBD-3943-8BBF-8677B1C32B19}"/>
              </a:ext>
            </a:extLst>
          </p:cNvPr>
          <p:cNvSpPr>
            <a:spLocks noGrp="1" noChangeArrowheads="1"/>
          </p:cNvSpPr>
          <p:nvPr>
            <p:ph type="sldNum" sz="quarter" idx="12"/>
          </p:nvPr>
        </p:nvSpPr>
        <p:spPr/>
        <p:txBody>
          <a:bodyPr/>
          <a:lstStyle>
            <a:lvl1pPr eaLnBrk="0" hangingPunct="0">
              <a:defRPr sz="1200" smtClean="0"/>
            </a:lvl1pPr>
          </a:lstStyle>
          <a:p>
            <a:pPr>
              <a:defRPr/>
            </a:pPr>
            <a:fld id="{0061B143-6FEB-7C42-AA46-78B65607A3E3}" type="slidenum">
              <a:rPr lang="en-US" altLang="en-US"/>
              <a:pPr>
                <a:defRPr/>
              </a:pPr>
              <a:t>‹#›</a:t>
            </a:fld>
            <a:endParaRPr lang="en-US" altLang="en-US"/>
          </a:p>
        </p:txBody>
      </p:sp>
    </p:spTree>
    <p:extLst>
      <p:ext uri="{BB962C8B-B14F-4D97-AF65-F5344CB8AC3E}">
        <p14:creationId xmlns:p14="http://schemas.microsoft.com/office/powerpoint/2010/main" val="13259786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84AB84F-1FEE-4948-AB80-ED5977B89B50}"/>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59E4FB37-3F28-3C49-91E1-4310EDB3D3FA}"/>
              </a:ext>
            </a:extLst>
          </p:cNvPr>
          <p:cNvSpPr>
            <a:spLocks noGrp="1" noChangeArrowheads="1"/>
          </p:cNvSpPr>
          <p:nvPr>
            <p:ph type="sldNum" sz="quarter" idx="11"/>
          </p:nvPr>
        </p:nvSpPr>
        <p:spPr/>
        <p:txBody>
          <a:bodyPr/>
          <a:lstStyle>
            <a:lvl1pPr eaLnBrk="0" hangingPunct="0">
              <a:defRPr smtClean="0"/>
            </a:lvl1pPr>
          </a:lstStyle>
          <a:p>
            <a:pPr>
              <a:defRPr/>
            </a:pPr>
            <a:fld id="{ED66E0EA-5E03-1047-ACA4-A381F3375120}" type="slidenum">
              <a:rPr lang="en-US" altLang="en-US"/>
              <a:pPr>
                <a:defRPr/>
              </a:pPr>
              <a:t>‹#›</a:t>
            </a:fld>
            <a:endParaRPr lang="en-US" altLang="en-US"/>
          </a:p>
        </p:txBody>
      </p:sp>
    </p:spTree>
    <p:extLst>
      <p:ext uri="{BB962C8B-B14F-4D97-AF65-F5344CB8AC3E}">
        <p14:creationId xmlns:p14="http://schemas.microsoft.com/office/powerpoint/2010/main" val="6085168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141E5CA-9DDA-9E48-9465-AE341740044E}"/>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2E8441B0-F95B-F248-A929-EA35051D1D77}"/>
              </a:ext>
            </a:extLst>
          </p:cNvPr>
          <p:cNvSpPr>
            <a:spLocks noGrp="1" noChangeArrowheads="1"/>
          </p:cNvSpPr>
          <p:nvPr>
            <p:ph type="sldNum" sz="quarter" idx="11"/>
          </p:nvPr>
        </p:nvSpPr>
        <p:spPr/>
        <p:txBody>
          <a:bodyPr/>
          <a:lstStyle>
            <a:lvl1pPr eaLnBrk="0" hangingPunct="0">
              <a:defRPr smtClean="0"/>
            </a:lvl1pPr>
          </a:lstStyle>
          <a:p>
            <a:pPr>
              <a:defRPr/>
            </a:pPr>
            <a:fld id="{0E2BAD20-90BD-9E40-9C0D-A97DCBA21044}" type="slidenum">
              <a:rPr lang="en-US" altLang="en-US"/>
              <a:pPr>
                <a:defRPr/>
              </a:pPr>
              <a:t>‹#›</a:t>
            </a:fld>
            <a:endParaRPr lang="en-US" altLang="en-US"/>
          </a:p>
        </p:txBody>
      </p:sp>
    </p:spTree>
    <p:extLst>
      <p:ext uri="{BB962C8B-B14F-4D97-AF65-F5344CB8AC3E}">
        <p14:creationId xmlns:p14="http://schemas.microsoft.com/office/powerpoint/2010/main" val="1918021458"/>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3B3DEB9-1CA0-BA4A-BD14-362DDC3B348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FCDDD1F8-30D9-DB4C-9C6B-AE8849A2BF27}"/>
              </a:ext>
            </a:extLst>
          </p:cNvPr>
          <p:cNvSpPr>
            <a:spLocks noGrp="1" noChangeArrowheads="1"/>
          </p:cNvSpPr>
          <p:nvPr>
            <p:ph type="sldNum" sz="quarter" idx="11"/>
          </p:nvPr>
        </p:nvSpPr>
        <p:spPr/>
        <p:txBody>
          <a:bodyPr/>
          <a:lstStyle>
            <a:lvl1pPr eaLnBrk="0" hangingPunct="0">
              <a:defRPr smtClean="0"/>
            </a:lvl1pPr>
          </a:lstStyle>
          <a:p>
            <a:pPr>
              <a:defRPr/>
            </a:pPr>
            <a:fld id="{C1F18E9E-C57C-1245-8953-6096C8B03A7B}" type="slidenum">
              <a:rPr lang="en-US" altLang="en-US"/>
              <a:pPr>
                <a:defRPr/>
              </a:pPr>
              <a:t>‹#›</a:t>
            </a:fld>
            <a:endParaRPr lang="en-US" altLang="en-US"/>
          </a:p>
        </p:txBody>
      </p:sp>
    </p:spTree>
    <p:extLst>
      <p:ext uri="{BB962C8B-B14F-4D97-AF65-F5344CB8AC3E}">
        <p14:creationId xmlns:p14="http://schemas.microsoft.com/office/powerpoint/2010/main" val="353916986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1A83319F-FE6F-844E-826C-312CC1BC0FB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05808911-3CD9-D946-A5CD-4A34A9D0766E}"/>
              </a:ext>
            </a:extLst>
          </p:cNvPr>
          <p:cNvSpPr>
            <a:spLocks noGrp="1" noChangeArrowheads="1"/>
          </p:cNvSpPr>
          <p:nvPr>
            <p:ph type="sldNum" sz="quarter" idx="11"/>
          </p:nvPr>
        </p:nvSpPr>
        <p:spPr/>
        <p:txBody>
          <a:bodyPr/>
          <a:lstStyle>
            <a:lvl1pPr eaLnBrk="0" hangingPunct="0">
              <a:defRPr smtClean="0"/>
            </a:lvl1pPr>
          </a:lstStyle>
          <a:p>
            <a:pPr>
              <a:defRPr/>
            </a:pPr>
            <a:fld id="{56611964-0F2C-9A44-83AA-C604A7C870C5}" type="slidenum">
              <a:rPr lang="en-US" altLang="en-US"/>
              <a:pPr>
                <a:defRPr/>
              </a:pPr>
              <a:t>‹#›</a:t>
            </a:fld>
            <a:endParaRPr lang="en-US" altLang="en-US"/>
          </a:p>
        </p:txBody>
      </p:sp>
    </p:spTree>
    <p:extLst>
      <p:ext uri="{BB962C8B-B14F-4D97-AF65-F5344CB8AC3E}">
        <p14:creationId xmlns:p14="http://schemas.microsoft.com/office/powerpoint/2010/main" val="3263261661"/>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7EF064D-B58F-314A-B4EF-33CA1CF6A640}"/>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685E6030-2603-FE4D-BEE0-322BAD3B4E36}"/>
              </a:ext>
            </a:extLst>
          </p:cNvPr>
          <p:cNvSpPr>
            <a:spLocks noGrp="1" noChangeArrowheads="1"/>
          </p:cNvSpPr>
          <p:nvPr>
            <p:ph type="sldNum" sz="quarter" idx="11"/>
          </p:nvPr>
        </p:nvSpPr>
        <p:spPr/>
        <p:txBody>
          <a:bodyPr/>
          <a:lstStyle>
            <a:lvl1pPr eaLnBrk="0" hangingPunct="0">
              <a:defRPr smtClean="0"/>
            </a:lvl1pPr>
          </a:lstStyle>
          <a:p>
            <a:pPr>
              <a:defRPr/>
            </a:pPr>
            <a:fld id="{A70C05BB-4314-034D-A403-91B4E32CEF08}" type="slidenum">
              <a:rPr lang="en-US" altLang="en-US"/>
              <a:pPr>
                <a:defRPr/>
              </a:pPr>
              <a:t>‹#›</a:t>
            </a:fld>
            <a:endParaRPr lang="en-US" altLang="en-US"/>
          </a:p>
        </p:txBody>
      </p:sp>
    </p:spTree>
    <p:extLst>
      <p:ext uri="{BB962C8B-B14F-4D97-AF65-F5344CB8AC3E}">
        <p14:creationId xmlns:p14="http://schemas.microsoft.com/office/powerpoint/2010/main" val="357627917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67830527-8DC4-5649-9F1F-2BF7435CCA6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82670CB3-B34B-7D4A-9FD4-849D584962B9}"/>
              </a:ext>
            </a:extLst>
          </p:cNvPr>
          <p:cNvSpPr>
            <a:spLocks noGrp="1" noChangeArrowheads="1"/>
          </p:cNvSpPr>
          <p:nvPr>
            <p:ph type="sldNum" sz="quarter" idx="11"/>
          </p:nvPr>
        </p:nvSpPr>
        <p:spPr/>
        <p:txBody>
          <a:bodyPr/>
          <a:lstStyle>
            <a:lvl1pPr eaLnBrk="0" hangingPunct="0">
              <a:defRPr smtClean="0"/>
            </a:lvl1pPr>
          </a:lstStyle>
          <a:p>
            <a:pPr>
              <a:defRPr/>
            </a:pPr>
            <a:fld id="{7A156829-0E99-0048-A355-63EB395BD605}" type="slidenum">
              <a:rPr lang="en-US" altLang="en-US"/>
              <a:pPr>
                <a:defRPr/>
              </a:pPr>
              <a:t>‹#›</a:t>
            </a:fld>
            <a:endParaRPr lang="en-US" altLang="en-US"/>
          </a:p>
        </p:txBody>
      </p:sp>
    </p:spTree>
    <p:extLst>
      <p:ext uri="{BB962C8B-B14F-4D97-AF65-F5344CB8AC3E}">
        <p14:creationId xmlns:p14="http://schemas.microsoft.com/office/powerpoint/2010/main" val="397033393"/>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E02CE0CA-C07F-3441-A25B-2B6806160B0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8510235-429D-BB42-8382-73264D2B5A2C}"/>
              </a:ext>
            </a:extLst>
          </p:cNvPr>
          <p:cNvSpPr>
            <a:spLocks noGrp="1" noChangeArrowheads="1"/>
          </p:cNvSpPr>
          <p:nvPr>
            <p:ph type="sldNum" sz="quarter" idx="11"/>
          </p:nvPr>
        </p:nvSpPr>
        <p:spPr/>
        <p:txBody>
          <a:bodyPr/>
          <a:lstStyle>
            <a:lvl1pPr eaLnBrk="0" hangingPunct="0">
              <a:defRPr smtClean="0"/>
            </a:lvl1pPr>
          </a:lstStyle>
          <a:p>
            <a:pPr>
              <a:defRPr/>
            </a:pPr>
            <a:fld id="{25B88A1F-27E7-FF44-A4AF-59EB61A14270}" type="slidenum">
              <a:rPr lang="en-US" altLang="en-US"/>
              <a:pPr>
                <a:defRPr/>
              </a:pPr>
              <a:t>‹#›</a:t>
            </a:fld>
            <a:endParaRPr lang="en-US" altLang="en-US"/>
          </a:p>
        </p:txBody>
      </p:sp>
    </p:spTree>
    <p:extLst>
      <p:ext uri="{BB962C8B-B14F-4D97-AF65-F5344CB8AC3E}">
        <p14:creationId xmlns:p14="http://schemas.microsoft.com/office/powerpoint/2010/main" val="108830750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D7432BA1-7D41-A14F-94D1-18EF7BD791D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B241BEB0-E010-D94D-B89E-A192F5A12376}"/>
              </a:ext>
            </a:extLst>
          </p:cNvPr>
          <p:cNvSpPr>
            <a:spLocks noGrp="1" noChangeArrowheads="1"/>
          </p:cNvSpPr>
          <p:nvPr>
            <p:ph type="sldNum" sz="quarter" idx="11"/>
          </p:nvPr>
        </p:nvSpPr>
        <p:spPr/>
        <p:txBody>
          <a:bodyPr/>
          <a:lstStyle>
            <a:lvl1pPr eaLnBrk="0" hangingPunct="0">
              <a:defRPr smtClean="0"/>
            </a:lvl1pPr>
          </a:lstStyle>
          <a:p>
            <a:pPr>
              <a:defRPr/>
            </a:pPr>
            <a:fld id="{0B37D189-7FF9-F94B-92F4-56A5A14607A7}" type="slidenum">
              <a:rPr lang="en-US" altLang="en-US"/>
              <a:pPr>
                <a:defRPr/>
              </a:pPr>
              <a:t>‹#›</a:t>
            </a:fld>
            <a:endParaRPr lang="en-US" altLang="en-US"/>
          </a:p>
        </p:txBody>
      </p:sp>
    </p:spTree>
    <p:extLst>
      <p:ext uri="{BB962C8B-B14F-4D97-AF65-F5344CB8AC3E}">
        <p14:creationId xmlns:p14="http://schemas.microsoft.com/office/powerpoint/2010/main" val="178402017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87EFA74-9423-3C47-9F81-EF4F2F9890FE}"/>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579FB64F-605C-6F46-9234-3A946B9B957A}"/>
              </a:ext>
            </a:extLst>
          </p:cNvPr>
          <p:cNvSpPr>
            <a:spLocks noGrp="1" noChangeArrowheads="1"/>
          </p:cNvSpPr>
          <p:nvPr>
            <p:ph type="sldNum" sz="quarter" idx="11"/>
          </p:nvPr>
        </p:nvSpPr>
        <p:spPr/>
        <p:txBody>
          <a:bodyPr/>
          <a:lstStyle>
            <a:lvl1pPr eaLnBrk="0" hangingPunct="0">
              <a:defRPr smtClean="0"/>
            </a:lvl1pPr>
          </a:lstStyle>
          <a:p>
            <a:pPr>
              <a:defRPr/>
            </a:pPr>
            <a:fld id="{A4FEF804-25B1-3B43-A407-968E9CA27511}" type="slidenum">
              <a:rPr lang="en-US" altLang="en-US"/>
              <a:pPr>
                <a:defRPr/>
              </a:pPr>
              <a:t>‹#›</a:t>
            </a:fld>
            <a:endParaRPr lang="en-US" altLang="en-US"/>
          </a:p>
        </p:txBody>
      </p:sp>
    </p:spTree>
    <p:extLst>
      <p:ext uri="{BB962C8B-B14F-4D97-AF65-F5344CB8AC3E}">
        <p14:creationId xmlns:p14="http://schemas.microsoft.com/office/powerpoint/2010/main" val="300897469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8EDD823-8798-C54A-BCB7-6F551F18273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E6551DE-5E06-E542-B36C-741431E84848}"/>
              </a:ext>
            </a:extLst>
          </p:cNvPr>
          <p:cNvSpPr>
            <a:spLocks noGrp="1" noChangeArrowheads="1"/>
          </p:cNvSpPr>
          <p:nvPr>
            <p:ph type="sldNum" sz="quarter" idx="11"/>
          </p:nvPr>
        </p:nvSpPr>
        <p:spPr/>
        <p:txBody>
          <a:bodyPr/>
          <a:lstStyle>
            <a:lvl1pPr eaLnBrk="0" hangingPunct="0">
              <a:defRPr smtClean="0"/>
            </a:lvl1pPr>
          </a:lstStyle>
          <a:p>
            <a:pPr>
              <a:defRPr/>
            </a:pPr>
            <a:fld id="{473C136B-57A0-3046-9B42-132A8F417249}" type="slidenum">
              <a:rPr lang="en-US" altLang="en-US"/>
              <a:pPr>
                <a:defRPr/>
              </a:pPr>
              <a:t>‹#›</a:t>
            </a:fld>
            <a:endParaRPr lang="en-US" altLang="en-US"/>
          </a:p>
        </p:txBody>
      </p:sp>
    </p:spTree>
    <p:extLst>
      <p:ext uri="{BB962C8B-B14F-4D97-AF65-F5344CB8AC3E}">
        <p14:creationId xmlns:p14="http://schemas.microsoft.com/office/powerpoint/2010/main" val="36454840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1BF5FDA-5A94-6348-BE93-E0E262BA736A}"/>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473F27E-A0DE-6442-ABB9-FC7AA7066752}"/>
              </a:ext>
            </a:extLst>
          </p:cNvPr>
          <p:cNvSpPr>
            <a:spLocks noGrp="1" noChangeArrowheads="1"/>
          </p:cNvSpPr>
          <p:nvPr>
            <p:ph type="sldNum" sz="quarter" idx="11"/>
          </p:nvPr>
        </p:nvSpPr>
        <p:spPr/>
        <p:txBody>
          <a:bodyPr/>
          <a:lstStyle>
            <a:lvl1pPr eaLnBrk="0" hangingPunct="0">
              <a:defRPr smtClean="0"/>
            </a:lvl1pPr>
          </a:lstStyle>
          <a:p>
            <a:pPr>
              <a:defRPr/>
            </a:pPr>
            <a:fld id="{B25FFCB8-2F45-7F41-9625-CDED00A5C08D}" type="slidenum">
              <a:rPr lang="en-US" altLang="en-US"/>
              <a:pPr>
                <a:defRPr/>
              </a:pPr>
              <a:t>‹#›</a:t>
            </a:fld>
            <a:endParaRPr lang="en-US" altLang="en-US"/>
          </a:p>
        </p:txBody>
      </p:sp>
    </p:spTree>
    <p:extLst>
      <p:ext uri="{BB962C8B-B14F-4D97-AF65-F5344CB8AC3E}">
        <p14:creationId xmlns:p14="http://schemas.microsoft.com/office/powerpoint/2010/main" val="34777838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image" Target="../media/image1.png"/><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5.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image" Target="../media/image1.png"/><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theme" Target="../theme/theme40.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1.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2.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43.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slideLayout" Target="../slideLayouts/slideLayout482.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45.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46.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47.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theme" Target="../theme/theme48.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49.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0.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1.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theme" Target="../theme/theme52.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slideLayout" Target="../slideLayouts/slideLayout575.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3.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5.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2018. 7. 9.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5319211"/>
      </p:ext>
    </p:extLst>
  </p:cSld>
  <p:clrMap bg1="lt1" tx1="dk1" bg2="lt2" tx2="dk2" accent1="accent1" accent2="accent2" accent3="accent3" accent4="accent4" accent5="accent5" accent6="accent6" hlink="hlink" folHlink="folHlink"/>
  <p:sldLayoutIdLst>
    <p:sldLayoutId id="2147488035" r:id="rId1"/>
    <p:sldLayoutId id="2147488036" r:id="rId2"/>
    <p:sldLayoutId id="2147488037" r:id="rId3"/>
    <p:sldLayoutId id="2147488038" r:id="rId4"/>
    <p:sldLayoutId id="2147488039" r:id="rId5"/>
    <p:sldLayoutId id="2147488040" r:id="rId6"/>
    <p:sldLayoutId id="2147488041" r:id="rId7"/>
    <p:sldLayoutId id="2147488042" r:id="rId8"/>
    <p:sldLayoutId id="2147488043" r:id="rId9"/>
    <p:sldLayoutId id="2147488044" r:id="rId10"/>
    <p:sldLayoutId id="2147488045" r:id="rId11"/>
    <p:sldLayoutId id="21474880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6079605"/>
      </p:ext>
    </p:extLst>
  </p:cSld>
  <p:clrMap bg1="lt1" tx1="dk1" bg2="lt2" tx2="dk2" accent1="accent1" accent2="accent2" accent3="accent3" accent4="accent4" accent5="accent5" accent6="accent6" hlink="hlink" folHlink="folHlink"/>
  <p:sldLayoutIdLst>
    <p:sldLayoutId id="2147488209" r:id="rId1"/>
    <p:sldLayoutId id="2147488210" r:id="rId2"/>
    <p:sldLayoutId id="2147488211" r:id="rId3"/>
    <p:sldLayoutId id="2147488212" r:id="rId4"/>
    <p:sldLayoutId id="2147488213" r:id="rId5"/>
    <p:sldLayoutId id="2147488214" r:id="rId6"/>
    <p:sldLayoutId id="2147488215" r:id="rId7"/>
    <p:sldLayoutId id="2147488216" r:id="rId8"/>
    <p:sldLayoutId id="2147488217" r:id="rId9"/>
    <p:sldLayoutId id="2147488218" r:id="rId10"/>
    <p:sldLayoutId id="2147488219" r:id="rId11"/>
    <p:sldLayoutId id="2147488220" r:id="rId12"/>
    <p:sldLayoutId id="2147488221"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82736821"/>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 id="21474882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281DCEFB-E015-AF45-8C3C-465E2AE7C920}"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266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2355047"/>
      </p:ext>
    </p:extLst>
  </p:cSld>
  <p:clrMap bg1="lt1" tx1="dk1" bg2="lt2" tx2="dk2" accent1="accent1" accent2="accent2" accent3="accent3" accent4="accent4" accent5="accent5" accent6="accent6" hlink="hlink" folHlink="folHlink"/>
  <p:sldLayoutIdLst>
    <p:sldLayoutId id="2147488279" r:id="rId1"/>
    <p:sldLayoutId id="2147488280" r:id="rId2"/>
    <p:sldLayoutId id="2147488281" r:id="rId3"/>
    <p:sldLayoutId id="2147488282" r:id="rId4"/>
    <p:sldLayoutId id="2147488283" r:id="rId5"/>
    <p:sldLayoutId id="2147488284" r:id="rId6"/>
    <p:sldLayoutId id="2147488285" r:id="rId7"/>
    <p:sldLayoutId id="2147488286" r:id="rId8"/>
    <p:sldLayoutId id="2147488287" r:id="rId9"/>
    <p:sldLayoutId id="2147488288" r:id="rId10"/>
    <p:sldLayoutId id="2147488289" r:id="rId11"/>
    <p:sldLayoutId id="21474882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7" charset="-128"/>
          <a:cs typeface="ＭＳ Ｐゴシック" pitchFamily="-107"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12812513"/>
      </p:ext>
    </p:extLst>
  </p:cSld>
  <p:clrMap bg1="lt1" tx1="dk1" bg2="lt2" tx2="dk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 id="214748830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73330169-5DBF-8F45-A4DD-67FA506A6550}" type="datetimeFigureOut">
              <a:rPr lang="en-US">
                <a:ea typeface="ＭＳ Ｐゴシック" charset="0"/>
              </a:rPr>
              <a:pPr fontAlgn="base">
                <a:spcBef>
                  <a:spcPct val="0"/>
                </a:spcBef>
                <a:spcAft>
                  <a:spcPct val="0"/>
                </a:spcAft>
                <a:defRPr/>
              </a:pPr>
              <a:t>7/9/18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3187424B-719A-6E49-B550-E468413869F6}"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339581346"/>
      </p:ext>
    </p:extLst>
  </p:cSld>
  <p:clrMap bg1="lt1" tx1="dk1" bg2="lt2" tx2="dk2" accent1="accent1" accent2="accent2" accent3="accent3" accent4="accent4" accent5="accent5" accent6="accent6" hlink="hlink" folHlink="folHlink"/>
  <p:sldLayoutIdLst>
    <p:sldLayoutId id="2147488305" r:id="rId1"/>
    <p:sldLayoutId id="2147488306" r:id="rId2"/>
    <p:sldLayoutId id="2147488307" r:id="rId3"/>
    <p:sldLayoutId id="2147488308" r:id="rId4"/>
    <p:sldLayoutId id="2147488309" r:id="rId5"/>
    <p:sldLayoutId id="2147488310" r:id="rId6"/>
    <p:sldLayoutId id="2147488311" r:id="rId7"/>
    <p:sldLayoutId id="2147488312" r:id="rId8"/>
    <p:sldLayoutId id="2147488313" r:id="rId9"/>
    <p:sldLayoutId id="2147488314" r:id="rId10"/>
    <p:sldLayoutId id="214748831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2DDFB6AD-FE1B-B34C-B1D2-58136F130176}" type="slidenum">
              <a:rPr lang="en-US" altLang="en-US"/>
              <a:pPr eaLnBrk="1" hangingPunct="1">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81079568"/>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80960884"/>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88645423"/>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 id="21474883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a:solidFill>
            <a:schemeClr val="bg1">
              <a:lumMod val="85000"/>
            </a:schemeClr>
          </a:solidFill>
          <a:ln>
            <a:noFill/>
          </a:ln>
        </p:spPr>
        <p:txBody>
          <a:bodyPr vert="horz" lIns="36576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371600"/>
            <a:ext cx="86106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553200"/>
            <a:ext cx="9144000" cy="304800"/>
          </a:xfrm>
          <a:prstGeom prst="rect">
            <a:avLst/>
          </a:prstGeom>
          <a:solidFill>
            <a:schemeClr val="bg1">
              <a:lumMod val="85000"/>
            </a:schemeClr>
          </a:solidFill>
          <a:ln>
            <a:noFill/>
          </a:ln>
        </p:spPr>
        <p:txBody>
          <a:bodyPr vert="horz" lIns="91440" tIns="45720" rIns="91440" bIns="45720" rtlCol="0" anchor="ctr"/>
          <a:lstStyle>
            <a:lvl1pPr algn="r">
              <a:defRPr sz="1600">
                <a:solidFill>
                  <a:schemeClr val="tx1">
                    <a:lumMod val="65000"/>
                    <a:lumOff val="35000"/>
                  </a:schemeClr>
                </a:solidFill>
                <a:latin typeface="+mn-lt"/>
                <a:cs typeface="Arial" pitchFamily="34" charset="0"/>
              </a:defRPr>
            </a:lvl1pPr>
          </a:lstStyle>
          <a:p>
            <a:pPr eaLnBrk="1" fontAlgn="auto" hangingPunct="1">
              <a:spcBef>
                <a:spcPts val="0"/>
              </a:spcBef>
              <a:spcAft>
                <a:spcPts val="0"/>
              </a:spcAft>
            </a:pPr>
            <a:fld id="{650CCC6F-3220-49CD-89DB-71B165F2F9D5}" type="slidenum">
              <a:rPr lang="en-US" smtClean="0">
                <a:solidFill>
                  <a:prstClr val="black">
                    <a:lumMod val="65000"/>
                    <a:lumOff val="35000"/>
                  </a:prstClr>
                </a:solidFill>
                <a:ea typeface=""/>
              </a:rPr>
              <a:pPr eaLnBrk="1" fontAlgn="auto" hangingPunct="1">
                <a:spcBef>
                  <a:spcPts val="0"/>
                </a:spcBef>
                <a:spcAft>
                  <a:spcPts val="0"/>
                </a:spcAft>
              </a:pPr>
              <a:t>‹#›</a:t>
            </a:fld>
            <a:endParaRPr lang="en-US" dirty="0">
              <a:solidFill>
                <a:prstClr val="black">
                  <a:lumMod val="65000"/>
                  <a:lumOff val="35000"/>
                </a:prstClr>
              </a:solidFill>
              <a:ea typeface=""/>
            </a:endParaRPr>
          </a:p>
        </p:txBody>
      </p:sp>
    </p:spTree>
    <p:extLst>
      <p:ext uri="{BB962C8B-B14F-4D97-AF65-F5344CB8AC3E}">
        <p14:creationId xmlns:p14="http://schemas.microsoft.com/office/powerpoint/2010/main" val="519774367"/>
      </p:ext>
    </p:extLst>
  </p:cSld>
  <p:clrMap bg1="lt1" tx1="dk1" bg2="lt2" tx2="dk2" accent1="accent1" accent2="accent2" accent3="accent3" accent4="accent4" accent5="accent5" accent6="accent6" hlink="hlink" folHlink="folHlink"/>
  <p:sldLayoutIdLst>
    <p:sldLayoutId id="2147488354" r:id="rId1"/>
    <p:sldLayoutId id="2147488355" r:id="rId2"/>
    <p:sldLayoutId id="2147488356" r:id="rId3"/>
    <p:sldLayoutId id="2147488357" r:id="rId4"/>
    <p:sldLayoutId id="2147488358" r:id="rId5"/>
    <p:sldLayoutId id="2147488359" r:id="rId6"/>
    <p:sldLayoutId id="2147488360" r:id="rId7"/>
    <p:sldLayoutId id="2147488361" r:id="rId8"/>
    <p:sldLayoutId id="2147488362" r:id="rId9"/>
    <p:sldLayoutId id="2147488363" r:id="rId10"/>
    <p:sldLayoutId id="2147488364" r:id="rId11"/>
  </p:sldLayoutIdLst>
  <p:hf hdr="0" ftr="0" dt="0"/>
  <p:txStyles>
    <p:titleStyle>
      <a:lvl1pPr algn="l" defTabSz="914400" rtl="0" eaLnBrk="1" latinLnBrk="0" hangingPunct="1">
        <a:spcBef>
          <a:spcPct val="0"/>
        </a:spcBef>
        <a:buNone/>
        <a:defRPr sz="4400" b="1" kern="1200">
          <a:solidFill>
            <a:schemeClr val="tx1">
              <a:lumMod val="85000"/>
              <a:lumOff val="1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61929064"/>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1026">
            <a:extLst>
              <a:ext uri="{FF2B5EF4-FFF2-40B4-BE49-F238E27FC236}">
                <a16:creationId xmlns:a16="http://schemas.microsoft.com/office/drawing/2014/main" id="{DED34432-A999-2C45-BA02-005C82FEB33F}"/>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4275" name="Rectangle 1027">
            <a:extLst>
              <a:ext uri="{FF2B5EF4-FFF2-40B4-BE49-F238E27FC236}">
                <a16:creationId xmlns:a16="http://schemas.microsoft.com/office/drawing/2014/main" id="{6DF1CDC1-66E7-9D4D-AE93-B9B272F943E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13CE8170-D60F-7B4B-8B0C-C7E88D0B0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487D9274-6DA9-5A48-BF16-F85C943D5CB5}"/>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ea typeface="ＭＳ Ｐゴシック" charset="-128"/>
              </a:defRPr>
            </a:lvl1pPr>
          </a:lstStyle>
          <a:p>
            <a:pPr>
              <a:defRPr/>
            </a:pPr>
            <a:fld id="{C5CC3FEF-9F05-A049-A898-EAE4F2262525}" type="slidenum">
              <a:rPr lang="en-US" altLang="en-US"/>
              <a:pPr>
                <a:defRPr/>
              </a:pPr>
              <a:t>‹#›</a:t>
            </a:fld>
            <a:endParaRPr lang="en-US" altLang="en-US"/>
          </a:p>
        </p:txBody>
      </p:sp>
      <p:sp>
        <p:nvSpPr>
          <p:cNvPr id="54278" name="Line 1032">
            <a:extLst>
              <a:ext uri="{FF2B5EF4-FFF2-40B4-BE49-F238E27FC236}">
                <a16:creationId xmlns:a16="http://schemas.microsoft.com/office/drawing/2014/main" id="{3148FD0C-AC33-F14F-890B-6BD73BB8AC26}"/>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9" name="Line 1033">
            <a:extLst>
              <a:ext uri="{FF2B5EF4-FFF2-40B4-BE49-F238E27FC236}">
                <a16:creationId xmlns:a16="http://schemas.microsoft.com/office/drawing/2014/main" id="{A53FC20B-C13F-A943-83B2-736A3E4F20F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81297406"/>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 id="21474883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mailto:omutlu@gmail.co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2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20.xml"/><Relationship Id="rId1" Type="http://schemas.openxmlformats.org/officeDocument/2006/relationships/vmlDrawing" Target="../drawings/vmlDrawing4.vml"/><Relationship Id="rId4" Type="http://schemas.openxmlformats.org/officeDocument/2006/relationships/image" Target="../media/image98.emf"/></Relationships>
</file>

<file path=ppt/slides/_rels/slide10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20.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tiff"/><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20.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7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jpeg"/><Relationship Id="rId1" Type="http://schemas.openxmlformats.org/officeDocument/2006/relationships/slideLayout" Target="../slideLayouts/slideLayout471.xml"/><Relationship Id="rId5" Type="http://schemas.openxmlformats.org/officeDocument/2006/relationships/image" Target="../media/image107.png"/><Relationship Id="rId4" Type="http://schemas.openxmlformats.org/officeDocument/2006/relationships/image" Target="../media/image106.png"/></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jpeg"/><Relationship Id="rId1" Type="http://schemas.openxmlformats.org/officeDocument/2006/relationships/slideLayout" Target="../slideLayouts/slideLayout471.xml"/><Relationship Id="rId5" Type="http://schemas.openxmlformats.org/officeDocument/2006/relationships/image" Target="../media/image107.png"/><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32.xml"/><Relationship Id="rId4" Type="http://schemas.openxmlformats.org/officeDocument/2006/relationships/image" Target="../media/image110.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3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mailto:omutlu@gmail.com" TargetMode="External"/><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2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40.emf"/><Relationship Id="rId2" Type="http://schemas.openxmlformats.org/officeDocument/2006/relationships/slideLayout" Target="../slideLayouts/slideLayout44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1.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42.xml.rels><?xml version="1.0" encoding="UTF-8" standalone="yes"?>
<Relationships xmlns="http://schemas.openxmlformats.org/package/2006/relationships"><Relationship Id="rId3" Type="http://schemas.openxmlformats.org/officeDocument/2006/relationships/hyperlink" Target="http://www.microarch.org/micro44/" TargetMode="External"/><Relationship Id="rId2" Type="http://schemas.openxmlformats.org/officeDocument/2006/relationships/hyperlink" Target="http://users.ece.cmu.edu/~omutlu/pub/memory-channel-partitioning-micro11.pdf" TargetMode="External"/><Relationship Id="rId1" Type="http://schemas.openxmlformats.org/officeDocument/2006/relationships/slideLayout" Target="../slideLayouts/slideLayout520.xml"/><Relationship Id="rId5" Type="http://schemas.openxmlformats.org/officeDocument/2006/relationships/image" Target="../media/image112.png"/><Relationship Id="rId4" Type="http://schemas.openxmlformats.org/officeDocument/2006/relationships/hyperlink" Target="http://users.ece.cmu.edu/~omutlu/pub/subramanian_micro11_talk.pptx"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application-to-core-mapping_hpca13.pdf" TargetMode="External"/><Relationship Id="rId1" Type="http://schemas.openxmlformats.org/officeDocument/2006/relationships/slideLayout" Target="../slideLayouts/slideLayout520.xml"/><Relationship Id="rId5" Type="http://schemas.openxmlformats.org/officeDocument/2006/relationships/image" Target="../media/image113.png"/><Relationship Id="rId4" Type="http://schemas.openxmlformats.org/officeDocument/2006/relationships/hyperlink" Target="http://users.ece.cmu.edu/~omutlu/pub/das_hpca13_talk.pptx"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0.xml"/></Relationships>
</file>

<file path=ppt/slides/_rels/slide145.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520.xml"/><Relationship Id="rId5" Type="http://schemas.openxmlformats.org/officeDocument/2006/relationships/image" Target="../media/image115.png"/><Relationship Id="rId4" Type="http://schemas.openxmlformats.org/officeDocument/2006/relationships/hyperlink" Target="https://people.inf.ethz.ch/omutlu/pub/kim_isca12_talk.pptx" TargetMode="External"/></Relationships>
</file>

<file path=ppt/slides/_rels/slide1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0.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20.xml"/></Relationships>
</file>

<file path=ppt/slides/_rels/slide1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0.xml"/></Relationships>
</file>

<file path=ppt/slides/_rels/slide149.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20.xml"/><Relationship Id="rId5" Type="http://schemas.openxmlformats.org/officeDocument/2006/relationships/image" Target="../media/image117.png"/><Relationship Id="rId4" Type="http://schemas.openxmlformats.org/officeDocument/2006/relationships/hyperlink" Target="http://users.ece.cmu.edu/~omutlu/pub/liu_isca12_talk.pd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20.xml"/><Relationship Id="rId6" Type="http://schemas.openxmlformats.org/officeDocument/2006/relationships/image" Target="../media/image118.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20.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520.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20.xml"/></Relationships>
</file>

<file path=ppt/slides/_rels/slide156.xml.rels><?xml version="1.0" encoding="UTF-8" standalone="yes"?>
<Relationships xmlns="http://schemas.openxmlformats.org/package/2006/relationships"><Relationship Id="rId3" Type="http://schemas.openxmlformats.org/officeDocument/2006/relationships/hyperlink" Target="https://arxiv.org/pdf/1711.11427.pdf" TargetMode="External"/><Relationship Id="rId2" Type="http://schemas.openxmlformats.org/officeDocument/2006/relationships/image" Target="../media/image122.tiff"/><Relationship Id="rId1" Type="http://schemas.openxmlformats.org/officeDocument/2006/relationships/slideLayout" Target="../slideLayouts/slideLayout520.xml"/></Relationships>
</file>

<file path=ppt/slides/_rels/slide1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arxiv.org/pdf/1706.08642" TargetMode="External"/><Relationship Id="rId1" Type="http://schemas.openxmlformats.org/officeDocument/2006/relationships/slideLayout" Target="../slideLayouts/slideLayout520.xml"/></Relationships>
</file>

<file path=ppt/slides/_rels/slide158.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23.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520.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https://www.youtube.com/watch?v=eeR18a3_G_A"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FLIN-fair-and-high-performance-NVMe-SSD-scheduling_isca18-lightning-talk.pdf" TargetMode="External"/><Relationship Id="rId2" Type="http://schemas.openxmlformats.org/officeDocument/2006/relationships/hyperlink" Target="https://people.inf.ethz.ch/omutlu/pub/FLIN-fair-and-high-performance-NVMe-SSD-scheduling_isca18.pdf" TargetMode="External"/><Relationship Id="rId1" Type="http://schemas.openxmlformats.org/officeDocument/2006/relationships/slideLayout" Target="../slideLayouts/slideLayout520.xml"/><Relationship Id="rId6" Type="http://schemas.openxmlformats.org/officeDocument/2006/relationships/hyperlink" Target="https://people.inf.ethz.ch/omutlu/pub/FLIN-fair-and-high-performance-NVMe-SSD-scheduling_isca18-lightning-talk.pptx" TargetMode="External"/><Relationship Id="rId5" Type="http://schemas.openxmlformats.org/officeDocument/2006/relationships/hyperlink" Target="https://people.inf.ethz.ch/omutlu/pub/FLIN-fair-and-high-performance-NVMe-SSD-scheduling_isca18-talk.pdf" TargetMode="External"/><Relationship Id="rId4" Type="http://schemas.openxmlformats.org/officeDocument/2006/relationships/hyperlink" Target="https://people.inf.ethz.ch/omutlu/pub/FLIN-fair-and-high-performance-NVMe-SSD-scheduling_isca18-talk.pptx" TargetMode="External"/><Relationship Id="rId9"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45.png"/><Relationship Id="rId1" Type="http://schemas.openxmlformats.org/officeDocument/2006/relationships/slideLayout" Target="../slideLayouts/slideLayout2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6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4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20.xml"/></Relationships>
</file>

<file path=ppt/slides/_rels/slide164.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52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7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20.xml"/></Relationships>
</file>

<file path=ppt/slides/_rels/slide17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2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slideLayout" Target="../slideLayouts/slideLayout520.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tiff"/><Relationship Id="rId1" Type="http://schemas.openxmlformats.org/officeDocument/2006/relationships/slideLayout" Target="../slideLayouts/slideLayout52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math.oregonstate.edu/~koslickd" TargetMode="External"/></Relationships>
</file>

<file path=ppt/slides/_rels/slide180.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65.xml"/><Relationship Id="rId4" Type="http://schemas.openxmlformats.org/officeDocument/2006/relationships/image" Target="../media/image134.png"/></Relationships>
</file>

<file path=ppt/slides/_rels/slide1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65.xml"/></Relationships>
</file>

<file path=ppt/slides/_rels/slide182.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65.xml"/><Relationship Id="rId4" Type="http://schemas.openxmlformats.org/officeDocument/2006/relationships/image" Target="../media/image13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6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86.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65.xml"/><Relationship Id="rId4" Type="http://schemas.openxmlformats.org/officeDocument/2006/relationships/image" Target="../media/image13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40.emf"/><Relationship Id="rId2" Type="http://schemas.openxmlformats.org/officeDocument/2006/relationships/slideLayout" Target="../slideLayouts/slideLayout44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3.jpeg"/><Relationship Id="rId10" Type="http://schemas.openxmlformats.org/officeDocument/2006/relationships/image" Target="../media/image53.jpeg"/><Relationship Id="rId4" Type="http://schemas.openxmlformats.org/officeDocument/2006/relationships/image" Target="../media/image42.png"/><Relationship Id="rId9" Type="http://schemas.openxmlformats.org/officeDocument/2006/relationships/image" Target="../media/image41.emf"/></Relationships>
</file>

<file path=ppt/slides/_rels/slide1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1.xml"/></Relationships>
</file>

<file path=ppt/slides/_rels/slide1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81.xml"/></Relationships>
</file>

<file path=ppt/slides/_rels/slide19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44.png"/><Relationship Id="rId4" Type="http://schemas.openxmlformats.org/officeDocument/2006/relationships/hyperlink" Target="https://github.com/CMU-SAFARI/ramulator" TargetMode="External"/></Relationships>
</file>

<file path=ppt/slides/_rels/slide193.xml.rels><?xml version="1.0" encoding="UTF-8" standalone="yes"?>
<Relationships xmlns="http://schemas.openxmlformats.org/package/2006/relationships"><Relationship Id="rId2" Type="http://schemas.openxmlformats.org/officeDocument/2006/relationships/hyperlink" Target="mailto:omutlu@gmail.com" TargetMode="External"/><Relationship Id="rId1" Type="http://schemas.openxmlformats.org/officeDocument/2006/relationships/slideLayout" Target="../slideLayouts/slideLayout58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64.xml"/></Relationships>
</file>

<file path=ppt/slides/_rels/slide195.xml.rels><?xml version="1.0" encoding="UTF-8" standalone="yes"?>
<Relationships xmlns="http://schemas.openxmlformats.org/package/2006/relationships"><Relationship Id="rId2" Type="http://schemas.openxmlformats.org/officeDocument/2006/relationships/hyperlink" Target="https://people.inf.ethz.ch/omutlu/teaching.html" TargetMode="External"/><Relationship Id="rId1" Type="http://schemas.openxmlformats.org/officeDocument/2006/relationships/slideLayout" Target="../slideLayouts/slideLayout56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1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g"/><Relationship Id="rId1" Type="http://schemas.openxmlformats.org/officeDocument/2006/relationships/slideLayout" Target="../slideLayouts/slideLayout57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1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77.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425.xml"/><Relationship Id="rId5" Type="http://schemas.openxmlformats.org/officeDocument/2006/relationships/image" Target="../media/image10.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7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7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48.xml"/><Relationship Id="rId4" Type="http://schemas.openxmlformats.org/officeDocument/2006/relationships/image" Target="../media/image58.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11.xml.rels><?xml version="1.0" encoding="UTF-8" standalone="yes"?>
<Relationships xmlns="http://schemas.openxmlformats.org/package/2006/relationships"><Relationship Id="rId3" Type="http://schemas.openxmlformats.org/officeDocument/2006/relationships/hyperlink" Target="https://people.inf.ethz.ch/omutlu/pub/salp-dram_isca12.pdf" TargetMode="External"/><Relationship Id="rId2" Type="http://schemas.openxmlformats.org/officeDocument/2006/relationships/hyperlink" Target="https://people.inf.ethz.ch/omutlu/pub/tldram_hpca13.pdf" TargetMode="External"/><Relationship Id="rId1" Type="http://schemas.openxmlformats.org/officeDocument/2006/relationships/slideLayout" Target="../slideLayouts/slideLayout81.xml"/><Relationship Id="rId4" Type="http://schemas.openxmlformats.org/officeDocument/2006/relationships/hyperlink" Target="https://people.inf.ethz.ch/omutlu/pub/smla_high-bandwidth-3d-stacked-memory_taco16.pdf"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s://people.inf.ethz.ch/omutlu/pub/dram-access-refresh-parallelization_hpca14.pdf" TargetMode="External"/><Relationship Id="rId2" Type="http://schemas.openxmlformats.org/officeDocument/2006/relationships/hyperlink" Target="https://people.inf.ethz.ch/omutlu/pub/raidr-dram-refresh_isca12.pdf" TargetMode="External"/><Relationship Id="rId1" Type="http://schemas.openxmlformats.org/officeDocument/2006/relationships/slideLayout" Target="../slideLayouts/slideLayout81.xml"/><Relationship Id="rId4" Type="http://schemas.openxmlformats.org/officeDocument/2006/relationships/hyperlink" Target="https://people.inf.ethz.ch/omutlu/pub/reaper-dram-retention-profiling-lpddr4_isca17.pdf"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4" Type="http://schemas.openxmlformats.org/officeDocument/2006/relationships/hyperlink" Target="https://github.com/CMU-SAFARI/ramulator"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people.inf.ethz.ch/omutlu/pub/tcm_micro10.pdf" TargetMode="External"/><Relationship Id="rId2" Type="http://schemas.openxmlformats.org/officeDocument/2006/relationships/hyperlink" Target="https://people.inf.ethz.ch/omutlu/pub/parbs_isca08.pdf" TargetMode="External"/><Relationship Id="rId1" Type="http://schemas.openxmlformats.org/officeDocument/2006/relationships/slideLayout" Target="../slideLayouts/slideLayout81.xml"/><Relationship Id="rId5" Type="http://schemas.openxmlformats.org/officeDocument/2006/relationships/hyperlink" Target="https://people.inf.ethz.ch/omutlu/pub/dash_deadline-aware-heterogeneous-memory-scheduler_taco16.pdf" TargetMode="External"/><Relationship Id="rId4" Type="http://schemas.openxmlformats.org/officeDocument/2006/relationships/hyperlink" Target="https://people.inf.ethz.ch/omutlu/pub/bliss-memory-scheduler_ieee-tpds16.pdf"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people.inf.ethz.ch/omutlu/pub/fst_asplos10.pdf" TargetMode="External"/><Relationship Id="rId2" Type="http://schemas.openxmlformats.org/officeDocument/2006/relationships/hyperlink" Target="https://people.inf.ethz.ch/omutlu/pub/rlmc_isca08.pdf" TargetMode="External"/><Relationship Id="rId1" Type="http://schemas.openxmlformats.org/officeDocument/2006/relationships/slideLayout" Target="../slideLayouts/slideLayout81.xml"/><Relationship Id="rId5" Type="http://schemas.openxmlformats.org/officeDocument/2006/relationships/hyperlink" Target="https://people.inf.ethz.ch/omutlu/pub/decoupled-dma_pact15.pdf" TargetMode="External"/><Relationship Id="rId4" Type="http://schemas.openxmlformats.org/officeDocument/2006/relationships/hyperlink" Target="https://people.inf.ethz.ch/omutlu/pub/application-slowdown-model_micro15.pdf" TargetMode="External"/></Relationships>
</file>

<file path=ppt/slides/_rels/slide216.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8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87.xml"/></Relationships>
</file>

<file path=ppt/slides/_rels/slide2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4.xml"/><Relationship Id="rId1" Type="http://schemas.openxmlformats.org/officeDocument/2006/relationships/slideLayout" Target="../slideLayouts/slideLayout448.xml"/><Relationship Id="rId5" Type="http://schemas.openxmlformats.org/officeDocument/2006/relationships/hyperlink" Target="http://mrfast.sourceforge.net/" TargetMode="External"/><Relationship Id="rId4" Type="http://schemas.openxmlformats.org/officeDocument/2006/relationships/image" Target="../media/image60.tiff"/></Relationships>
</file>

<file path=ppt/slides/_rels/slide23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88.xml"/></Relationships>
</file>

<file path=ppt/slides/_rels/slide23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88.xml"/></Relationships>
</file>

<file path=ppt/slides/_rels/slide2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88.xml"/></Relationships>
</file>

<file path=ppt/slides/_rels/slide23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588.xml"/><Relationship Id="rId5" Type="http://schemas.openxmlformats.org/officeDocument/2006/relationships/image" Target="../media/image147.png"/><Relationship Id="rId4" Type="http://schemas.openxmlformats.org/officeDocument/2006/relationships/hyperlink" Target="https://github.com/CMU-SAFARI/ramulator"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hyperlink" Target="http://mrfast.sourceforge.net/" TargetMode="External"/><Relationship Id="rId1" Type="http://schemas.openxmlformats.org/officeDocument/2006/relationships/slideLayout" Target="../slideLayouts/slideLayout448.xml"/></Relationships>
</file>

<file path=ppt/slides/_rels/slide2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44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42.xml"/><Relationship Id="rId1" Type="http://schemas.openxmlformats.org/officeDocument/2006/relationships/vmlDrawing" Target="../drawings/vmlDrawing3.vml"/><Relationship Id="rId6" Type="http://schemas.openxmlformats.org/officeDocument/2006/relationships/image" Target="../media/image64.jpeg"/><Relationship Id="rId5" Type="http://schemas.openxmlformats.org/officeDocument/2006/relationships/image" Target="../media/image63.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arxiv.org/pdf/1711.01177.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hyperlink" Target="https://academic.oup.com/bib"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pdf/1711.08774.pdf" TargetMode="External"/><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25.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3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3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8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3" Type="http://schemas.openxmlformats.org/officeDocument/2006/relationships/hyperlink" Target="https://people.inf.ethz.ch/omutlu" TargetMode="External"/><Relationship Id="rId2" Type="http://schemas.openxmlformats.org/officeDocument/2006/relationships/hyperlink" Target="mailto:omutlu@gmail.com" TargetMode="External"/><Relationship Id="rId1" Type="http://schemas.openxmlformats.org/officeDocument/2006/relationships/slideLayout" Target="../slideLayouts/slideLayout149.xml"/><Relationship Id="rId5" Type="http://schemas.openxmlformats.org/officeDocument/2006/relationships/hyperlink" Target="https://people.inf.ethz.ch/omutlu/acaces2013-memory.html" TargetMode="External"/><Relationship Id="rId4" Type="http://schemas.openxmlformats.org/officeDocument/2006/relationships/hyperlink" Target="https://people.inf.ethz.ch/omutlu/acaces2018.html"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9.xml"/></Relationships>
</file>

<file path=ppt/slides/_rels/slide67.xml.rels><?xml version="1.0" encoding="UTF-8" standalone="yes"?>
<Relationships xmlns="http://schemas.openxmlformats.org/package/2006/relationships"><Relationship Id="rId2" Type="http://schemas.openxmlformats.org/officeDocument/2006/relationships/hyperlink" Target="https://people.inf.ethz.ch/omutlu/teaching.html" TargetMode="External"/><Relationship Id="rId1" Type="http://schemas.openxmlformats.org/officeDocument/2006/relationships/slideLayout" Target="../slideLayouts/slideLayout56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5.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459.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Q2soXY2Zi9OhoVQBXYFIZywZXCPl4M_"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www.ece.cmu.edu/~ece740/f13/doku.php?id=schedule" TargetMode="External"/><Relationship Id="rId14" Type="http://schemas.openxmlformats.org/officeDocument/2006/relationships/hyperlink" Target="http://www.ece.cmu.edu/~ece740/f15/doku.php?id=schedul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459.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484.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484.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484.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59.xml"/><Relationship Id="rId4" Type="http://schemas.openxmlformats.org/officeDocument/2006/relationships/hyperlink" Target="https://people.inf.ethz.ch/omutlu/acaces2018.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5.jpeg"/><Relationship Id="rId1" Type="http://schemas.openxmlformats.org/officeDocument/2006/relationships/slideLayout" Target="../slideLayouts/slideLayout49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9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1.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7.xml"/></Relationships>
</file>

<file path=ppt/slides/_rels/slide87.xml.rels><?xml version="1.0" encoding="UTF-8" standalone="yes"?>
<Relationships xmlns="http://schemas.openxmlformats.org/package/2006/relationships"><Relationship Id="rId3" Type="http://schemas.openxmlformats.org/officeDocument/2006/relationships/hyperlink" Target="http://isca09.cs.columbia.edu/" TargetMode="External"/><Relationship Id="rId2" Type="http://schemas.openxmlformats.org/officeDocument/2006/relationships/hyperlink" Target="http://users.ece.cmu.edu/~omutlu/pub/pcm_isca09.pdf" TargetMode="External"/><Relationship Id="rId1" Type="http://schemas.openxmlformats.org/officeDocument/2006/relationships/slideLayout" Target="../slideLayouts/slideLayout137.xml"/><Relationship Id="rId5" Type="http://schemas.openxmlformats.org/officeDocument/2006/relationships/image" Target="../media/image91.png"/><Relationship Id="rId4" Type="http://schemas.openxmlformats.org/officeDocument/2006/relationships/hyperlink" Target="http://users.ece.cmu.edu/~omutlu/pub/lee_isca09_talk.pdf"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users.ece.cmu.edu/~omutlu/pub/pcm_ieee_micro10.pdf" TargetMode="External"/><Relationship Id="rId1" Type="http://schemas.openxmlformats.org/officeDocument/2006/relationships/slideLayout" Target="../slideLayouts/slideLayout137.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0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1.xml"/></Relationships>
</file>

<file path=ppt/slides/_rels/slide97.xml.rels><?xml version="1.0" encoding="UTF-8" standalone="yes"?>
<Relationships xmlns="http://schemas.openxmlformats.org/package/2006/relationships"><Relationship Id="rId2" Type="http://schemas.openxmlformats.org/officeDocument/2006/relationships/hyperlink" Target="http://dl.acm.org/citation.cfm?id=366800" TargetMode="External"/><Relationship Id="rId1" Type="http://schemas.openxmlformats.org/officeDocument/2006/relationships/slideLayout" Target="../slideLayouts/slideLayout600.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0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Lecture 1: Memory Trends and Basics</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41436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496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noGrp="1" noChangeArrowheads="1"/>
          </p:cNvSpPr>
          <p:nvPr>
            <p:ph type="ctrTitle"/>
          </p:nvPr>
        </p:nvSpPr>
        <p:spPr>
          <a:xfrm>
            <a:off x="366713" y="1833563"/>
            <a:ext cx="8428037" cy="822325"/>
          </a:xfrm>
        </p:spPr>
        <p:txBody>
          <a:bodyPr/>
          <a:lstStyle/>
          <a:p>
            <a:pPr algn="ctr" eaLnBrk="1" hangingPunct="1"/>
            <a:r>
              <a:rPr lang="en-US" sz="4000">
                <a:latin typeface="Garamond" charset="0"/>
              </a:rPr>
              <a:t>The DRAM Subsystem</a:t>
            </a:r>
          </a:p>
        </p:txBody>
      </p:sp>
      <p:sp>
        <p:nvSpPr>
          <p:cNvPr id="901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8521032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Garamond" charset="0"/>
              </a:rPr>
              <a:t>DRAM Subsystem Organization</a:t>
            </a:r>
          </a:p>
        </p:txBody>
      </p:sp>
      <p:sp>
        <p:nvSpPr>
          <p:cNvPr id="92162" name="Content Placeholder 2"/>
          <p:cNvSpPr>
            <a:spLocks noGrp="1"/>
          </p:cNvSpPr>
          <p:nvPr>
            <p:ph idx="1"/>
          </p:nvPr>
        </p:nvSpPr>
        <p:spPr>
          <a:xfrm>
            <a:off x="228600" y="996950"/>
            <a:ext cx="8610600" cy="5194300"/>
          </a:xfrm>
        </p:spPr>
        <p:txBody>
          <a:bodyPr/>
          <a:lstStyle/>
          <a:p>
            <a:endParaRPr lang="en-US">
              <a:latin typeface="Tahoma" charset="0"/>
            </a:endParaRPr>
          </a:p>
          <a:p>
            <a:r>
              <a:rPr lang="en-US">
                <a:latin typeface="Tahoma" charset="0"/>
              </a:rPr>
              <a:t>Channel</a:t>
            </a:r>
          </a:p>
          <a:p>
            <a:r>
              <a:rPr lang="en-US">
                <a:latin typeface="Tahoma" charset="0"/>
              </a:rPr>
              <a:t>DIMM</a:t>
            </a:r>
          </a:p>
          <a:p>
            <a:r>
              <a:rPr lang="en-US">
                <a:latin typeface="Tahoma" charset="0"/>
              </a:rPr>
              <a:t>Rank</a:t>
            </a:r>
          </a:p>
          <a:p>
            <a:r>
              <a:rPr lang="en-US">
                <a:latin typeface="Tahoma" charset="0"/>
              </a:rPr>
              <a:t>Chip</a:t>
            </a:r>
          </a:p>
          <a:p>
            <a:r>
              <a:rPr lang="en-US">
                <a:latin typeface="Tahoma" charset="0"/>
              </a:rPr>
              <a:t>Bank</a:t>
            </a:r>
          </a:p>
          <a:p>
            <a:r>
              <a:rPr lang="en-US">
                <a:latin typeface="Tahoma" charset="0"/>
              </a:rPr>
              <a:t>Row/Column</a:t>
            </a:r>
          </a:p>
          <a:p>
            <a:endParaRPr lang="en-US">
              <a:latin typeface="Tahoma" charset="0"/>
            </a:endParaRPr>
          </a:p>
        </p:txBody>
      </p:sp>
      <p:sp>
        <p:nvSpPr>
          <p:cNvPr id="92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87FF57-CBB8-6C4C-A5FD-A36C4A7B33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 name="Flowchart: Merge 4"/>
          <p:cNvSpPr/>
          <p:nvPr/>
        </p:nvSpPr>
        <p:spPr>
          <a:xfrm>
            <a:off x="2971800" y="1447800"/>
            <a:ext cx="1981200" cy="2971800"/>
          </a:xfrm>
          <a:prstGeom prst="flowChartMerge">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4" name="Flowchart: Merge 7"/>
          <p:cNvSpPr/>
          <p:nvPr/>
        </p:nvSpPr>
        <p:spPr>
          <a:xfrm>
            <a:off x="3124200" y="1905000"/>
            <a:ext cx="1676400" cy="2514600"/>
          </a:xfrm>
          <a:prstGeom prst="flowChartMerge">
            <a:avLst/>
          </a:prstGeom>
          <a:solidFill>
            <a:srgbClr val="00B050"/>
          </a:solidFill>
          <a:ln w="25400" cap="flat" cmpd="sng" algn="ctr">
            <a:solidFill>
              <a:srgbClr val="004C2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5" name="Flowchart: Merge 8"/>
          <p:cNvSpPr/>
          <p:nvPr/>
        </p:nvSpPr>
        <p:spPr>
          <a:xfrm>
            <a:off x="3276600" y="2362200"/>
            <a:ext cx="1371600" cy="2057400"/>
          </a:xfrm>
          <a:prstGeom prst="flowChartMerge">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6" name="Flowchart: Merge 9"/>
          <p:cNvSpPr/>
          <p:nvPr/>
        </p:nvSpPr>
        <p:spPr>
          <a:xfrm>
            <a:off x="3429000" y="2819400"/>
            <a:ext cx="1066800" cy="1600200"/>
          </a:xfrm>
          <a:prstGeom prst="flowChartMerg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7" name="Flowchart: Merge 10"/>
          <p:cNvSpPr/>
          <p:nvPr/>
        </p:nvSpPr>
        <p:spPr>
          <a:xfrm>
            <a:off x="3581400" y="3276600"/>
            <a:ext cx="762000" cy="1143000"/>
          </a:xfrm>
          <a:prstGeom prst="flowChartMerge">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8" name="Flowchart: Merge 11"/>
          <p:cNvSpPr/>
          <p:nvPr/>
        </p:nvSpPr>
        <p:spPr>
          <a:xfrm>
            <a:off x="3733800" y="3733800"/>
            <a:ext cx="457200" cy="685800"/>
          </a:xfrm>
          <a:prstGeom prst="flowChartMerge">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201127474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atin typeface="Garamond" charset="0"/>
              </a:rPr>
              <a:t>Page Mode DRAM</a:t>
            </a:r>
          </a:p>
        </p:txBody>
      </p:sp>
      <p:sp>
        <p:nvSpPr>
          <p:cNvPr id="94210" name="Content Placeholder 2"/>
          <p:cNvSpPr>
            <a:spLocks noGrp="1"/>
          </p:cNvSpPr>
          <p:nvPr>
            <p:ph idx="1"/>
          </p:nvPr>
        </p:nvSpPr>
        <p:spPr>
          <a:xfrm>
            <a:off x="228600" y="996950"/>
            <a:ext cx="8610600" cy="5194300"/>
          </a:xfrm>
        </p:spPr>
        <p:txBody>
          <a:bodyPr/>
          <a:lstStyle/>
          <a:p>
            <a:r>
              <a:rPr lang="en-US" dirty="0">
                <a:latin typeface="Tahoma" charset="0"/>
              </a:rPr>
              <a:t>A DRAM bank is a 2D array of cells: rows x columns</a:t>
            </a:r>
          </a:p>
          <a:p>
            <a:r>
              <a:rPr lang="en-US" dirty="0">
                <a:latin typeface="Tahoma" charset="0"/>
              </a:rPr>
              <a:t>A </a:t>
            </a:r>
            <a:r>
              <a:rPr lang="ja-JP" altLang="en-US" dirty="0">
                <a:latin typeface="Tahoma" charset="0"/>
              </a:rPr>
              <a:t>“</a:t>
            </a:r>
            <a:r>
              <a:rPr lang="en-US" altLang="ja-JP" dirty="0">
                <a:latin typeface="Tahoma" charset="0"/>
              </a:rPr>
              <a:t>DRAM row</a:t>
            </a:r>
            <a:r>
              <a:rPr lang="ja-JP" altLang="en-US" dirty="0">
                <a:latin typeface="Tahoma" charset="0"/>
              </a:rPr>
              <a:t>”</a:t>
            </a:r>
            <a:r>
              <a:rPr lang="en-US" altLang="ja-JP" dirty="0">
                <a:latin typeface="Tahoma" charset="0"/>
              </a:rPr>
              <a:t> is also called a </a:t>
            </a:r>
            <a:r>
              <a:rPr lang="ja-JP" altLang="en-US" dirty="0">
                <a:latin typeface="Tahoma" charset="0"/>
              </a:rPr>
              <a:t>“</a:t>
            </a:r>
            <a:r>
              <a:rPr lang="en-US" altLang="ja-JP" dirty="0">
                <a:latin typeface="Tahoma" charset="0"/>
              </a:rPr>
              <a:t>DRAM page</a:t>
            </a:r>
            <a:r>
              <a:rPr lang="ja-JP" altLang="en-US" dirty="0">
                <a:latin typeface="Tahoma" charset="0"/>
              </a:rPr>
              <a:t>”</a:t>
            </a:r>
            <a:endParaRPr lang="en-US" altLang="ja-JP" dirty="0">
              <a:latin typeface="Tahoma" charset="0"/>
            </a:endParaRPr>
          </a:p>
          <a:p>
            <a:r>
              <a:rPr lang="ja-JP" altLang="en-US" dirty="0">
                <a:latin typeface="Tahoma" charset="0"/>
              </a:rPr>
              <a:t>“</a:t>
            </a:r>
            <a:r>
              <a:rPr lang="en-US" altLang="ja-JP" dirty="0">
                <a:latin typeface="Tahoma" charset="0"/>
              </a:rPr>
              <a:t>Sense amplifiers</a:t>
            </a:r>
            <a:r>
              <a:rPr lang="ja-JP" altLang="en-US" dirty="0">
                <a:latin typeface="Tahoma" charset="0"/>
              </a:rPr>
              <a:t>”</a:t>
            </a:r>
            <a:r>
              <a:rPr lang="en-US" altLang="ja-JP" dirty="0">
                <a:latin typeface="Tahoma" charset="0"/>
              </a:rPr>
              <a:t> also called </a:t>
            </a:r>
            <a:r>
              <a:rPr lang="ja-JP" altLang="en-US" dirty="0">
                <a:latin typeface="Tahoma" charset="0"/>
              </a:rPr>
              <a:t>“</a:t>
            </a:r>
            <a:r>
              <a:rPr lang="en-US" altLang="ja-JP" dirty="0">
                <a:latin typeface="Tahoma" charset="0"/>
              </a:rPr>
              <a:t>row buffer</a:t>
            </a:r>
            <a:r>
              <a:rPr lang="ja-JP" altLang="en-US" dirty="0">
                <a:latin typeface="Tahoma" charset="0"/>
              </a:rPr>
              <a:t>”</a:t>
            </a:r>
            <a:endParaRPr lang="en-US" altLang="ja-JP" dirty="0">
              <a:latin typeface="Tahoma" charset="0"/>
            </a:endParaRPr>
          </a:p>
          <a:p>
            <a:endParaRPr lang="en-US" dirty="0">
              <a:latin typeface="Tahoma" charset="0"/>
            </a:endParaRPr>
          </a:p>
          <a:p>
            <a:r>
              <a:rPr lang="en-US" dirty="0">
                <a:latin typeface="Tahoma" charset="0"/>
              </a:rPr>
              <a:t>Each address is a &lt;</a:t>
            </a:r>
            <a:r>
              <a:rPr lang="en-US" dirty="0" err="1">
                <a:latin typeface="Tahoma" charset="0"/>
              </a:rPr>
              <a:t>row,column</a:t>
            </a:r>
            <a:r>
              <a:rPr lang="en-US" dirty="0">
                <a:latin typeface="Tahoma" charset="0"/>
              </a:rPr>
              <a:t>&gt; pair</a:t>
            </a:r>
          </a:p>
          <a:p>
            <a:r>
              <a:rPr lang="en-US" dirty="0">
                <a:latin typeface="Tahoma" charset="0"/>
              </a:rPr>
              <a:t>Access to a </a:t>
            </a:r>
            <a:r>
              <a:rPr lang="ja-JP" altLang="en-US" dirty="0">
                <a:latin typeface="Tahoma" charset="0"/>
              </a:rPr>
              <a:t>“</a:t>
            </a:r>
            <a:r>
              <a:rPr lang="en-US" altLang="ja-JP" dirty="0">
                <a:latin typeface="Tahoma" charset="0"/>
              </a:rPr>
              <a:t>closed row</a:t>
            </a:r>
            <a:r>
              <a:rPr lang="ja-JP" altLang="en-US" dirty="0">
                <a:latin typeface="Tahoma" charset="0"/>
              </a:rPr>
              <a:t>”</a:t>
            </a:r>
            <a:endParaRPr lang="en-US" altLang="ja-JP" dirty="0">
              <a:latin typeface="Tahoma" charset="0"/>
            </a:endParaRPr>
          </a:p>
          <a:p>
            <a:pPr lvl="1"/>
            <a:r>
              <a:rPr lang="en-US" dirty="0">
                <a:solidFill>
                  <a:srgbClr val="FF0000"/>
                </a:solidFill>
                <a:latin typeface="Tahoma" charset="0"/>
                <a:ea typeface="ＭＳ Ｐゴシック" charset="0"/>
              </a:rPr>
              <a:t>Activate</a:t>
            </a:r>
            <a:r>
              <a:rPr lang="en-US" dirty="0">
                <a:latin typeface="Tahoma" charset="0"/>
                <a:ea typeface="ＭＳ Ｐゴシック" charset="0"/>
              </a:rPr>
              <a:t> command opens row (placed into row buffer)</a:t>
            </a:r>
          </a:p>
          <a:p>
            <a:pPr lvl="1"/>
            <a:r>
              <a:rPr lang="en-US" dirty="0">
                <a:solidFill>
                  <a:srgbClr val="FF0000"/>
                </a:solidFill>
                <a:latin typeface="Tahoma" charset="0"/>
                <a:ea typeface="ＭＳ Ｐゴシック" charset="0"/>
              </a:rPr>
              <a:t>Read/write</a:t>
            </a:r>
            <a:r>
              <a:rPr lang="en-US" dirty="0">
                <a:latin typeface="Tahoma" charset="0"/>
                <a:ea typeface="ＭＳ Ｐゴシック" charset="0"/>
              </a:rPr>
              <a:t> command reads/writes column in the row buffer</a:t>
            </a:r>
          </a:p>
          <a:p>
            <a:pPr lvl="1"/>
            <a:r>
              <a:rPr lang="en-US" dirty="0" err="1">
                <a:solidFill>
                  <a:srgbClr val="FF0000"/>
                </a:solidFill>
                <a:latin typeface="Tahoma" charset="0"/>
                <a:ea typeface="ＭＳ Ｐゴシック" charset="0"/>
              </a:rPr>
              <a:t>Precharge</a:t>
            </a:r>
            <a:r>
              <a:rPr lang="en-US" dirty="0">
                <a:solidFill>
                  <a:srgbClr val="FF0000"/>
                </a:solidFill>
                <a:latin typeface="Tahoma" charset="0"/>
                <a:ea typeface="ＭＳ Ｐゴシック" charset="0"/>
              </a:rPr>
              <a:t> </a:t>
            </a:r>
            <a:r>
              <a:rPr lang="en-US" dirty="0">
                <a:latin typeface="Tahoma" charset="0"/>
                <a:ea typeface="ＭＳ Ｐゴシック" charset="0"/>
              </a:rPr>
              <a:t>command closes the row and prepares the bank for next access</a:t>
            </a:r>
          </a:p>
          <a:p>
            <a:r>
              <a:rPr lang="en-US" dirty="0">
                <a:latin typeface="Tahoma" charset="0"/>
              </a:rPr>
              <a:t>Access to an </a:t>
            </a:r>
            <a:r>
              <a:rPr lang="ja-JP" altLang="en-US" dirty="0">
                <a:latin typeface="Tahoma" charset="0"/>
              </a:rPr>
              <a:t>“</a:t>
            </a:r>
            <a:r>
              <a:rPr lang="en-US" altLang="ja-JP" dirty="0">
                <a:latin typeface="Tahoma" charset="0"/>
              </a:rPr>
              <a:t>open row</a:t>
            </a:r>
            <a:r>
              <a:rPr lang="ja-JP" altLang="en-US" dirty="0">
                <a:latin typeface="Tahoma" charset="0"/>
              </a:rPr>
              <a:t>”</a:t>
            </a:r>
            <a:endParaRPr lang="en-US" altLang="ja-JP" dirty="0">
              <a:latin typeface="Tahoma" charset="0"/>
            </a:endParaRPr>
          </a:p>
          <a:p>
            <a:pPr lvl="1"/>
            <a:r>
              <a:rPr lang="en-US" dirty="0">
                <a:latin typeface="Tahoma" charset="0"/>
                <a:ea typeface="ＭＳ Ｐゴシック" charset="0"/>
              </a:rPr>
              <a:t>No need for activate command</a:t>
            </a: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9421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165383-8F94-D94D-979D-782FF22F809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087659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2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210">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2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atin typeface="Garamond" charset="0"/>
              </a:rPr>
              <a:t>The DRAM Bank Structure</a:t>
            </a:r>
          </a:p>
        </p:txBody>
      </p:sp>
      <p:sp>
        <p:nvSpPr>
          <p:cNvPr id="9318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4EAEFC-0506-634F-8FB5-A71500BD526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772400" cy="584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3644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Garamond" charset="0"/>
              </a:rPr>
              <a:t>DRAM Bank Operation</a:t>
            </a:r>
          </a:p>
        </p:txBody>
      </p:sp>
      <p:sp>
        <p:nvSpPr>
          <p:cNvPr id="9523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25EFCA-4315-3D4A-B90C-1B409A85256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95236" name="Rectangle 4"/>
          <p:cNvSpPr>
            <a:spLocks noChangeArrowheads="1"/>
          </p:cNvSpPr>
          <p:nvPr/>
        </p:nvSpPr>
        <p:spPr bwMode="auto">
          <a:xfrm>
            <a:off x="3822700" y="1643063"/>
            <a:ext cx="1612900"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7" name="Line 5"/>
          <p:cNvSpPr>
            <a:spLocks noChangeShapeType="1"/>
          </p:cNvSpPr>
          <p:nvPr/>
        </p:nvSpPr>
        <p:spPr bwMode="auto">
          <a:xfrm>
            <a:off x="3822700" y="19319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8" name="Line 6"/>
          <p:cNvSpPr>
            <a:spLocks noChangeShapeType="1"/>
          </p:cNvSpPr>
          <p:nvPr/>
        </p:nvSpPr>
        <p:spPr bwMode="auto">
          <a:xfrm>
            <a:off x="3822700" y="22193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9" name="Line 7"/>
          <p:cNvSpPr>
            <a:spLocks noChangeShapeType="1"/>
          </p:cNvSpPr>
          <p:nvPr/>
        </p:nvSpPr>
        <p:spPr bwMode="auto">
          <a:xfrm>
            <a:off x="3822700" y="25082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0" name="Line 8"/>
          <p:cNvSpPr>
            <a:spLocks noChangeShapeType="1"/>
          </p:cNvSpPr>
          <p:nvPr/>
        </p:nvSpPr>
        <p:spPr bwMode="auto">
          <a:xfrm>
            <a:off x="3822700" y="27955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1" name="Line 9"/>
          <p:cNvSpPr>
            <a:spLocks noChangeShapeType="1"/>
          </p:cNvSpPr>
          <p:nvPr/>
        </p:nvSpPr>
        <p:spPr bwMode="auto">
          <a:xfrm>
            <a:off x="3822700" y="30829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2" name="Line 10"/>
          <p:cNvSpPr>
            <a:spLocks noChangeShapeType="1"/>
          </p:cNvSpPr>
          <p:nvPr/>
        </p:nvSpPr>
        <p:spPr bwMode="auto">
          <a:xfrm>
            <a:off x="3822700" y="33718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 name="Rectangle 12"/>
          <p:cNvSpPr>
            <a:spLocks noChangeArrowheads="1"/>
          </p:cNvSpPr>
          <p:nvPr/>
        </p:nvSpPr>
        <p:spPr bwMode="auto">
          <a:xfrm>
            <a:off x="3822700" y="4465638"/>
            <a:ext cx="1612900" cy="288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Line 13"/>
          <p:cNvSpPr>
            <a:spLocks noChangeShapeType="1"/>
          </p:cNvSpPr>
          <p:nvPr/>
        </p:nvSpPr>
        <p:spPr bwMode="auto">
          <a:xfrm>
            <a:off x="4629150" y="3889375"/>
            <a:ext cx="0" cy="57626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Text Box 14"/>
          <p:cNvSpPr txBox="1">
            <a:spLocks noChangeArrowheads="1"/>
          </p:cNvSpPr>
          <p:nvPr/>
        </p:nvSpPr>
        <p:spPr bwMode="auto">
          <a:xfrm>
            <a:off x="5389563" y="4408488"/>
            <a:ext cx="1314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CC0000"/>
                </a:solidFill>
                <a:effectLst/>
                <a:uLnTx/>
                <a:uFillTx/>
                <a:latin typeface="Arial" charset="0"/>
                <a:ea typeface="ＭＳ Ｐゴシック" charset="0"/>
                <a:cs typeface="Arial" charset="0"/>
              </a:rPr>
              <a:t>Row Buffer</a:t>
            </a:r>
          </a:p>
        </p:txBody>
      </p:sp>
      <p:sp>
        <p:nvSpPr>
          <p:cNvPr id="15" name="Text Box 15"/>
          <p:cNvSpPr txBox="1">
            <a:spLocks noChangeArrowheads="1"/>
          </p:cNvSpPr>
          <p:nvPr/>
        </p:nvSpPr>
        <p:spPr bwMode="auto">
          <a:xfrm>
            <a:off x="136525" y="1244600"/>
            <a:ext cx="2171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0)</a:t>
            </a:r>
          </a:p>
        </p:txBody>
      </p:sp>
      <p:sp>
        <p:nvSpPr>
          <p:cNvPr id="16" name="Rectangle 16"/>
          <p:cNvSpPr>
            <a:spLocks noChangeArrowheads="1"/>
          </p:cNvSpPr>
          <p:nvPr/>
        </p:nvSpPr>
        <p:spPr bwMode="auto">
          <a:xfrm>
            <a:off x="2900363" y="1643063"/>
            <a:ext cx="461962"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ext Box 17"/>
          <p:cNvSpPr txBox="1">
            <a:spLocks noChangeArrowheads="1"/>
          </p:cNvSpPr>
          <p:nvPr/>
        </p:nvSpPr>
        <p:spPr bwMode="auto">
          <a:xfrm rot="-5400000">
            <a:off x="2356644" y="2596357"/>
            <a:ext cx="1530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decoder</a:t>
            </a:r>
          </a:p>
        </p:txBody>
      </p:sp>
      <p:sp>
        <p:nvSpPr>
          <p:cNvPr id="18" name="Text Box 19"/>
          <p:cNvSpPr txBox="1">
            <a:spLocks noChangeArrowheads="1"/>
          </p:cNvSpPr>
          <p:nvPr/>
        </p:nvSpPr>
        <p:spPr bwMode="auto">
          <a:xfrm>
            <a:off x="3889375" y="5056188"/>
            <a:ext cx="1479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mux</a:t>
            </a:r>
          </a:p>
        </p:txBody>
      </p:sp>
      <p:sp>
        <p:nvSpPr>
          <p:cNvPr id="95250" name="Line 20"/>
          <p:cNvSpPr>
            <a:spLocks noChangeShapeType="1"/>
          </p:cNvSpPr>
          <p:nvPr/>
        </p:nvSpPr>
        <p:spPr bwMode="auto">
          <a:xfrm>
            <a:off x="405288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1" name="Line 21"/>
          <p:cNvSpPr>
            <a:spLocks noChangeShapeType="1"/>
          </p:cNvSpPr>
          <p:nvPr/>
        </p:nvSpPr>
        <p:spPr bwMode="auto">
          <a:xfrm>
            <a:off x="428307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2" name="Line 22"/>
          <p:cNvSpPr>
            <a:spLocks noChangeShapeType="1"/>
          </p:cNvSpPr>
          <p:nvPr/>
        </p:nvSpPr>
        <p:spPr bwMode="auto">
          <a:xfrm>
            <a:off x="4514850"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3" name="Line 23"/>
          <p:cNvSpPr>
            <a:spLocks noChangeShapeType="1"/>
          </p:cNvSpPr>
          <p:nvPr/>
        </p:nvSpPr>
        <p:spPr bwMode="auto">
          <a:xfrm>
            <a:off x="474503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4" name="Line 24"/>
          <p:cNvSpPr>
            <a:spLocks noChangeShapeType="1"/>
          </p:cNvSpPr>
          <p:nvPr/>
        </p:nvSpPr>
        <p:spPr bwMode="auto">
          <a:xfrm>
            <a:off x="497522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5" name="Line 25"/>
          <p:cNvSpPr>
            <a:spLocks noChangeShapeType="1"/>
          </p:cNvSpPr>
          <p:nvPr/>
        </p:nvSpPr>
        <p:spPr bwMode="auto">
          <a:xfrm>
            <a:off x="5205413"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6" name="Line 26"/>
          <p:cNvSpPr>
            <a:spLocks noChangeShapeType="1"/>
          </p:cNvSpPr>
          <p:nvPr/>
        </p:nvSpPr>
        <p:spPr bwMode="auto">
          <a:xfrm>
            <a:off x="3822700" y="3636963"/>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 name="Line 27"/>
          <p:cNvSpPr>
            <a:spLocks noChangeShapeType="1"/>
          </p:cNvSpPr>
          <p:nvPr/>
        </p:nvSpPr>
        <p:spPr bwMode="auto">
          <a:xfrm>
            <a:off x="3362325" y="27955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7" name="Line 28"/>
          <p:cNvSpPr>
            <a:spLocks noChangeShapeType="1"/>
          </p:cNvSpPr>
          <p:nvPr/>
        </p:nvSpPr>
        <p:spPr bwMode="auto">
          <a:xfrm>
            <a:off x="4637088" y="4754563"/>
            <a:ext cx="0" cy="28733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Line 39"/>
          <p:cNvSpPr>
            <a:spLocks noChangeShapeType="1"/>
          </p:cNvSpPr>
          <p:nvPr/>
        </p:nvSpPr>
        <p:spPr bwMode="auto">
          <a:xfrm>
            <a:off x="2266950" y="2795588"/>
            <a:ext cx="63341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 name="Text Box 40"/>
          <p:cNvSpPr txBox="1">
            <a:spLocks noChangeArrowheads="1"/>
          </p:cNvSpPr>
          <p:nvPr/>
        </p:nvSpPr>
        <p:spPr bwMode="auto">
          <a:xfrm>
            <a:off x="558800"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0</a:t>
            </a:r>
          </a:p>
        </p:txBody>
      </p:sp>
      <p:sp>
        <p:nvSpPr>
          <p:cNvPr id="30" name="Text Box 41"/>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31" name="Line 42"/>
          <p:cNvSpPr>
            <a:spLocks noChangeShapeType="1"/>
          </p:cNvSpPr>
          <p:nvPr/>
        </p:nvSpPr>
        <p:spPr bwMode="auto">
          <a:xfrm>
            <a:off x="3414713" y="52720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2" name="Line 43"/>
          <p:cNvSpPr>
            <a:spLocks noChangeShapeType="1"/>
          </p:cNvSpPr>
          <p:nvPr/>
        </p:nvSpPr>
        <p:spPr bwMode="auto">
          <a:xfrm>
            <a:off x="4629150" y="5445125"/>
            <a:ext cx="0" cy="3460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 name="Text Box 44"/>
          <p:cNvSpPr txBox="1">
            <a:spLocks noChangeArrowheads="1"/>
          </p:cNvSpPr>
          <p:nvPr/>
        </p:nvSpPr>
        <p:spPr bwMode="auto">
          <a:xfrm>
            <a:off x="4283075" y="5734050"/>
            <a:ext cx="666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Data</a:t>
            </a:r>
          </a:p>
        </p:txBody>
      </p:sp>
      <p:sp>
        <p:nvSpPr>
          <p:cNvPr id="34" name="Rectangle 45"/>
          <p:cNvSpPr>
            <a:spLocks noChangeArrowheads="1"/>
          </p:cNvSpPr>
          <p:nvPr/>
        </p:nvSpPr>
        <p:spPr bwMode="auto">
          <a:xfrm>
            <a:off x="3822700" y="1643063"/>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5" name="Rectangle 47"/>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Rectangle 48"/>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7" name="Text Box 49"/>
          <p:cNvSpPr txBox="1">
            <a:spLocks noChangeArrowheads="1"/>
          </p:cNvSpPr>
          <p:nvPr/>
        </p:nvSpPr>
        <p:spPr bwMode="auto">
          <a:xfrm>
            <a:off x="4225925"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0</a:t>
            </a:r>
          </a:p>
        </p:txBody>
      </p:sp>
      <p:sp>
        <p:nvSpPr>
          <p:cNvPr id="38" name="Text Box 50"/>
          <p:cNvSpPr txBox="1">
            <a:spLocks noChangeArrowheads="1"/>
          </p:cNvSpPr>
          <p:nvPr/>
        </p:nvSpPr>
        <p:spPr bwMode="auto">
          <a:xfrm>
            <a:off x="4237038"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Empty</a:t>
            </a:r>
          </a:p>
        </p:txBody>
      </p:sp>
      <p:sp>
        <p:nvSpPr>
          <p:cNvPr id="39" name="Text Box 51"/>
          <p:cNvSpPr txBox="1">
            <a:spLocks noChangeArrowheads="1"/>
          </p:cNvSpPr>
          <p:nvPr/>
        </p:nvSpPr>
        <p:spPr bwMode="auto">
          <a:xfrm>
            <a:off x="7938" y="1530350"/>
            <a:ext cx="23018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(Row 0, Column 1)</a:t>
            </a:r>
          </a:p>
        </p:txBody>
      </p:sp>
      <p:sp>
        <p:nvSpPr>
          <p:cNvPr id="40" name="Text Box 52"/>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1</a:t>
            </a:r>
          </a:p>
        </p:txBody>
      </p:sp>
      <p:sp>
        <p:nvSpPr>
          <p:cNvPr id="41" name="Rectangle 53"/>
          <p:cNvSpPr>
            <a:spLocks noChangeArrowheads="1"/>
          </p:cNvSpPr>
          <p:nvPr/>
        </p:nvSpPr>
        <p:spPr bwMode="auto">
          <a:xfrm>
            <a:off x="40544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2" name="Text Box 54"/>
          <p:cNvSpPr txBox="1">
            <a:spLocks noChangeArrowheads="1"/>
          </p:cNvSpPr>
          <p:nvPr/>
        </p:nvSpPr>
        <p:spPr bwMode="auto">
          <a:xfrm>
            <a:off x="136525" y="1797050"/>
            <a:ext cx="22367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85)</a:t>
            </a:r>
          </a:p>
        </p:txBody>
      </p:sp>
      <p:sp>
        <p:nvSpPr>
          <p:cNvPr id="43" name="Rectangle 55"/>
          <p:cNvSpPr>
            <a:spLocks noChangeArrowheads="1"/>
          </p:cNvSpPr>
          <p:nvPr/>
        </p:nvSpPr>
        <p:spPr bwMode="auto">
          <a:xfrm>
            <a:off x="50323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4" name="Text Box 56"/>
          <p:cNvSpPr txBox="1">
            <a:spLocks noChangeArrowheads="1"/>
          </p:cNvSpPr>
          <p:nvPr/>
        </p:nvSpPr>
        <p:spPr bwMode="auto">
          <a:xfrm>
            <a:off x="1301750" y="5078413"/>
            <a:ext cx="2184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85</a:t>
            </a:r>
          </a:p>
        </p:txBody>
      </p:sp>
      <p:sp>
        <p:nvSpPr>
          <p:cNvPr id="45" name="Text Box 58"/>
          <p:cNvSpPr txBox="1">
            <a:spLocks noChangeArrowheads="1"/>
          </p:cNvSpPr>
          <p:nvPr/>
        </p:nvSpPr>
        <p:spPr bwMode="auto">
          <a:xfrm>
            <a:off x="144463" y="2070100"/>
            <a:ext cx="2173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1, Column 0)</a:t>
            </a:r>
          </a:p>
        </p:txBody>
      </p:sp>
      <p:sp>
        <p:nvSpPr>
          <p:cNvPr id="46" name="Text Box 59"/>
          <p:cNvSpPr txBox="1">
            <a:spLocks noChangeArrowheads="1"/>
          </p:cNvSpPr>
          <p:nvPr/>
        </p:nvSpPr>
        <p:spPr bwMode="auto">
          <a:xfrm>
            <a:off x="6669088"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7" name="Text Box 60"/>
          <p:cNvSpPr txBox="1">
            <a:spLocks noChangeArrowheads="1"/>
          </p:cNvSpPr>
          <p:nvPr/>
        </p:nvSpPr>
        <p:spPr bwMode="auto">
          <a:xfrm>
            <a:off x="6667500"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8" name="Text Box 61"/>
          <p:cNvSpPr txBox="1">
            <a:spLocks noChangeArrowheads="1"/>
          </p:cNvSpPr>
          <p:nvPr/>
        </p:nvSpPr>
        <p:spPr bwMode="auto">
          <a:xfrm>
            <a:off x="561975"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1</a:t>
            </a:r>
          </a:p>
        </p:txBody>
      </p:sp>
      <p:sp>
        <p:nvSpPr>
          <p:cNvPr id="49" name="Rectangle 62"/>
          <p:cNvSpPr>
            <a:spLocks noChangeArrowheads="1"/>
          </p:cNvSpPr>
          <p:nvPr/>
        </p:nvSpPr>
        <p:spPr bwMode="auto">
          <a:xfrm>
            <a:off x="3822700" y="193198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0" name="Rectangle 63"/>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1" name="Rectangle 64"/>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 name="Text Box 65"/>
          <p:cNvSpPr txBox="1">
            <a:spLocks noChangeArrowheads="1"/>
          </p:cNvSpPr>
          <p:nvPr/>
        </p:nvSpPr>
        <p:spPr bwMode="auto">
          <a:xfrm>
            <a:off x="4273550" y="4419600"/>
            <a:ext cx="831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1</a:t>
            </a:r>
          </a:p>
        </p:txBody>
      </p:sp>
      <p:sp>
        <p:nvSpPr>
          <p:cNvPr id="53" name="Text Box 66"/>
          <p:cNvSpPr txBox="1">
            <a:spLocks noChangeArrowheads="1"/>
          </p:cNvSpPr>
          <p:nvPr/>
        </p:nvSpPr>
        <p:spPr bwMode="auto">
          <a:xfrm>
            <a:off x="1301750" y="5076825"/>
            <a:ext cx="2038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54" name="Text Box 67"/>
          <p:cNvSpPr txBox="1">
            <a:spLocks noChangeArrowheads="1"/>
          </p:cNvSpPr>
          <p:nvPr/>
        </p:nvSpPr>
        <p:spPr bwMode="auto">
          <a:xfrm>
            <a:off x="6645275" y="4408488"/>
            <a:ext cx="145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CONFLICT !</a:t>
            </a:r>
          </a:p>
        </p:txBody>
      </p:sp>
      <p:sp>
        <p:nvSpPr>
          <p:cNvPr id="95286" name="Text Box 69"/>
          <p:cNvSpPr txBox="1">
            <a:spLocks noChangeArrowheads="1"/>
          </p:cNvSpPr>
          <p:nvPr/>
        </p:nvSpPr>
        <p:spPr bwMode="auto">
          <a:xfrm>
            <a:off x="4052888" y="1296988"/>
            <a:ext cx="1085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Columns</a:t>
            </a:r>
          </a:p>
        </p:txBody>
      </p:sp>
      <p:sp>
        <p:nvSpPr>
          <p:cNvPr id="95287" name="Text Box 70"/>
          <p:cNvSpPr txBox="1">
            <a:spLocks noChangeArrowheads="1"/>
          </p:cNvSpPr>
          <p:nvPr/>
        </p:nvSpPr>
        <p:spPr bwMode="auto">
          <a:xfrm rot="5400000">
            <a:off x="5220494" y="2637632"/>
            <a:ext cx="755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Rows</a:t>
            </a:r>
          </a:p>
        </p:txBody>
      </p:sp>
      <p:sp>
        <p:nvSpPr>
          <p:cNvPr id="57" name="Text Box 15"/>
          <p:cNvSpPr txBox="1">
            <a:spLocks noChangeArrowheads="1"/>
          </p:cNvSpPr>
          <p:nvPr/>
        </p:nvSpPr>
        <p:spPr bwMode="auto">
          <a:xfrm>
            <a:off x="153988" y="979488"/>
            <a:ext cx="2070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Access Address: </a:t>
            </a:r>
          </a:p>
        </p:txBody>
      </p:sp>
      <p:sp>
        <p:nvSpPr>
          <p:cNvPr id="58" name="Trapezoid 57"/>
          <p:cNvSpPr/>
          <p:nvPr/>
        </p:nvSpPr>
        <p:spPr bwMode="auto">
          <a:xfrm rot="10800000">
            <a:off x="3814763" y="5026025"/>
            <a:ext cx="1617662" cy="422275"/>
          </a:xfrm>
          <a:prstGeom prst="trapezoid">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3731785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0" presetClass="path" presetSubtype="0" accel="50000" decel="50000" fill="hold" grpId="1" nodeType="clickEffect">
                                  <p:stCondLst>
                                    <p:cond delay="0"/>
                                  </p:stCondLst>
                                  <p:childTnLst>
                                    <p:animMotion origin="layout" path="M 0.01354 0.00232 L 0.07899 0.0007 L 0.07413 0.22616 " pathEditMode="relative" ptsTypes="AAA">
                                      <p:cBhvr>
                                        <p:cTn id="74" dur="1000" fill="hold"/>
                                        <p:tgtEl>
                                          <p:spTgt spid="36"/>
                                        </p:tgtEl>
                                        <p:attrNameLst>
                                          <p:attrName>ppt_x</p:attrName>
                                          <p:attrName>ppt_y</p:attrName>
                                        </p:attrNameLst>
                                      </p:cBhvr>
                                    </p:animMotion>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par>
                                <p:cTn id="81" presetID="3" presetClass="emph" presetSubtype="2" fill="hold" grpId="1" nodeType="withEffect">
                                  <p:stCondLst>
                                    <p:cond delay="0"/>
                                  </p:stCondLst>
                                  <p:childTnLst>
                                    <p:animClr clrSpc="rgb" dir="cw">
                                      <p:cBhvr override="childStyle">
                                        <p:cTn id="82" dur="500" fill="hold"/>
                                        <p:tgtEl>
                                          <p:spTgt spid="15"/>
                                        </p:tgtEl>
                                        <p:attrNameLst>
                                          <p:attrName>style.color</p:attrName>
                                        </p:attrNameLst>
                                      </p:cBhvr>
                                      <p:to>
                                        <a:srgbClr val="C0C0C0"/>
                                      </p:to>
                                    </p:animClr>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grpId="1" nodeType="clickEffect">
                                  <p:stCondLst>
                                    <p:cond delay="0"/>
                                  </p:stCondLst>
                                  <p:childTnLst>
                                    <p:animMotion origin="layout" path="M 0.0132 0.0007 C 0.02622 0.00116 0.05243 0.00232 0.05243 0.00232 L 0.04879 0.22778 " pathEditMode="relative" ptsTypes="fAA">
                                      <p:cBhvr>
                                        <p:cTn id="102" dur="1000" fill="hold"/>
                                        <p:tgtEl>
                                          <p:spTgt spid="41"/>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0"/>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1"/>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par>
                                <p:cTn id="111" presetID="3" presetClass="emph" presetSubtype="2" fill="hold" grpId="1" nodeType="withEffect">
                                  <p:stCondLst>
                                    <p:cond delay="0"/>
                                  </p:stCondLst>
                                  <p:childTnLst>
                                    <p:animClr clrSpc="rgb" dir="cw">
                                      <p:cBhvr override="childStyle">
                                        <p:cTn id="112" dur="500" fill="hold"/>
                                        <p:tgtEl>
                                          <p:spTgt spid="39"/>
                                        </p:tgtEl>
                                        <p:attrNameLst>
                                          <p:attrName>style.color</p:attrName>
                                        </p:attrNameLst>
                                      </p:cBhvr>
                                      <p:to>
                                        <a:srgbClr val="C0C0C0"/>
                                      </p:to>
                                    </p:animClr>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0" presetClass="path" presetSubtype="0" accel="50000" decel="50000" fill="hold" grpId="1" nodeType="clickEffect">
                                  <p:stCondLst>
                                    <p:cond delay="0"/>
                                  </p:stCondLst>
                                  <p:childTnLst>
                                    <p:animMotion origin="layout" path="M -0.01407 0.00232 L -0.05695 0.00232 L -0.05816 0.22616 " pathEditMode="relative" ptsTypes="AAA">
                                      <p:cBhvr>
                                        <p:cTn id="132" dur="1000" fill="hold"/>
                                        <p:tgtEl>
                                          <p:spTgt spid="43"/>
                                        </p:tgtEl>
                                        <p:attrNameLst>
                                          <p:attrName>ppt_x</p:attrName>
                                          <p:attrName>ppt_y</p:attrName>
                                        </p:attrNameLst>
                                      </p:cBhvr>
                                    </p:animMotion>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4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par>
                                <p:cTn id="139" presetID="3" presetClass="emph" presetSubtype="2" fill="hold" grpId="1" nodeType="withEffect">
                                  <p:stCondLst>
                                    <p:cond delay="0"/>
                                  </p:stCondLst>
                                  <p:childTnLst>
                                    <p:animClr clrSpc="rgb" dir="cw">
                                      <p:cBhvr override="childStyle">
                                        <p:cTn id="140" dur="500" fill="hold"/>
                                        <p:tgtEl>
                                          <p:spTgt spid="42"/>
                                        </p:tgtEl>
                                        <p:attrNameLst>
                                          <p:attrName>style.color</p:attrName>
                                        </p:attrNameLst>
                                      </p:cBhvr>
                                      <p:to>
                                        <a:srgbClr val="C0C0C0"/>
                                      </p:to>
                                    </p:animClr>
                                  </p:childTnLst>
                                </p:cTn>
                              </p:par>
                              <p:par>
                                <p:cTn id="141" presetID="1" presetClass="exit" presetSubtype="0" fill="hold" grpId="1" nodeType="withEffect">
                                  <p:stCondLst>
                                    <p:cond delay="0"/>
                                  </p:stCondLst>
                                  <p:childTnLst>
                                    <p:set>
                                      <p:cBhvr>
                                        <p:cTn id="142" dur="1" fill="hold">
                                          <p:stCondLst>
                                            <p:cond delay="0"/>
                                          </p:stCondLst>
                                        </p:cTn>
                                        <p:tgtEl>
                                          <p:spTgt spid="44"/>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 presetClass="exit" presetSubtype="10" fill="hold" grpId="1" nodeType="clickEffect">
                                  <p:stCondLst>
                                    <p:cond delay="0"/>
                                  </p:stCondLst>
                                  <p:childTnLst>
                                    <p:animEffect transition="out" filter="checkerboard(across)">
                                      <p:cBhvr>
                                        <p:cTn id="154" dur="2000"/>
                                        <p:tgtEl>
                                          <p:spTgt spid="37"/>
                                        </p:tgtEl>
                                      </p:cBhvr>
                                    </p:animEffect>
                                    <p:set>
                                      <p:cBhvr>
                                        <p:cTn id="155" dur="1" fill="hold">
                                          <p:stCondLst>
                                            <p:cond delay="1999"/>
                                          </p:stCondLst>
                                        </p:cTn>
                                        <p:tgtEl>
                                          <p:spTgt spid="37"/>
                                        </p:tgtEl>
                                        <p:attrNameLst>
                                          <p:attrName>style.visibility</p:attrName>
                                        </p:attrNameLst>
                                      </p:cBhvr>
                                      <p:to>
                                        <p:strVal val="hidden"/>
                                      </p:to>
                                    </p:set>
                                  </p:childTnLst>
                                </p:cTn>
                              </p:par>
                              <p:par>
                                <p:cTn id="156" presetID="5" presetClass="exit" presetSubtype="10" fill="hold" grpId="1" nodeType="withEffect">
                                  <p:stCondLst>
                                    <p:cond delay="0"/>
                                  </p:stCondLst>
                                  <p:childTnLst>
                                    <p:animEffect transition="out" filter="checkerboard(across)">
                                      <p:cBhvr>
                                        <p:cTn id="157" dur="2000"/>
                                        <p:tgtEl>
                                          <p:spTgt spid="35"/>
                                        </p:tgtEl>
                                      </p:cBhvr>
                                    </p:animEffect>
                                    <p:set>
                                      <p:cBhvr>
                                        <p:cTn id="158" dur="1" fill="hold">
                                          <p:stCondLst>
                                            <p:cond delay="1999"/>
                                          </p:stCondLst>
                                        </p:cTn>
                                        <p:tgtEl>
                                          <p:spTgt spid="3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9"/>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9"/>
                                        </p:tgtEl>
                                        <p:attrNameLst>
                                          <p:attrName>style.visibility</p:attrName>
                                        </p:attrNameLst>
                                      </p:cBhvr>
                                      <p:to>
                                        <p:strVal val="hidden"/>
                                      </p:to>
                                    </p:set>
                                  </p:childTnLst>
                                </p:cTn>
                              </p:par>
                              <p:par>
                                <p:cTn id="171" presetID="1" presetClass="entr" presetSubtype="0" fill="hold" grpId="0" nodeType="withEffect">
                                  <p:stCondLst>
                                    <p:cond delay="0"/>
                                  </p:stCondLst>
                                  <p:childTnLst>
                                    <p:set>
                                      <p:cBhvr>
                                        <p:cTn id="172" dur="1" fill="hold">
                                          <p:stCondLst>
                                            <p:cond delay="0"/>
                                          </p:stCondLst>
                                        </p:cTn>
                                        <p:tgtEl>
                                          <p:spTgt spid="5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3"/>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0" presetClass="path" presetSubtype="0" accel="50000" decel="50000" fill="hold" grpId="1" nodeType="clickEffect">
                                  <p:stCondLst>
                                    <p:cond delay="0"/>
                                  </p:stCondLst>
                                  <p:childTnLst>
                                    <p:animMotion origin="layout" path="M 0.01354 0.00232 L 0.07899 0.0007 L 0.07413 0.22616 " pathEditMode="relative" ptsTypes="AAA">
                                      <p:cBhvr>
                                        <p:cTn id="188" dur="1000" fill="hold"/>
                                        <p:tgtEl>
                                          <p:spTgt spid="51"/>
                                        </p:tgtEl>
                                        <p:attrNameLst>
                                          <p:attrName>ppt_x</p:attrName>
                                          <p:attrName>ppt_y</p:attrName>
                                        </p:attrNameLst>
                                      </p:cBhvr>
                                    </p:animMotion>
                                  </p:childTnLst>
                                </p:cTn>
                              </p:par>
                              <p:par>
                                <p:cTn id="189" presetID="1" presetClass="exit" presetSubtype="0" fill="hold" grpId="1" nodeType="withEffect">
                                  <p:stCondLst>
                                    <p:cond delay="0"/>
                                  </p:stCondLst>
                                  <p:childTnLst>
                                    <p:set>
                                      <p:cBhvr>
                                        <p:cTn id="19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5" grpId="1"/>
      <p:bldP spid="16" grpId="0" animBg="1"/>
      <p:bldP spid="17" grpId="0"/>
      <p:bldP spid="18" grpId="0"/>
      <p:bldP spid="26" grpId="0" animBg="1"/>
      <p:bldP spid="27" grpId="0" animBg="1"/>
      <p:bldP spid="28" grpId="0" animBg="1"/>
      <p:bldP spid="29" grpId="0"/>
      <p:bldP spid="29" grpId="1"/>
      <p:bldP spid="30" grpId="0"/>
      <p:bldP spid="30" grpId="1"/>
      <p:bldP spid="31" grpId="0" animBg="1"/>
      <p:bldP spid="32" grpId="0" animBg="1"/>
      <p:bldP spid="33" grpId="0"/>
      <p:bldP spid="34" grpId="0" animBg="1"/>
      <p:bldP spid="34" grpId="1" animBg="1"/>
      <p:bldP spid="35" grpId="0" animBg="1"/>
      <p:bldP spid="35" grpId="1" animBg="1"/>
      <p:bldP spid="36" grpId="0" animBg="1"/>
      <p:bldP spid="36" grpId="1" animBg="1"/>
      <p:bldP spid="36" grpId="2" animBg="1"/>
      <p:bldP spid="37" grpId="0"/>
      <p:bldP spid="37" grpId="1"/>
      <p:bldP spid="38" grpId="0"/>
      <p:bldP spid="38" grpId="1"/>
      <p:bldP spid="39" grpId="0"/>
      <p:bldP spid="39" grpId="1"/>
      <p:bldP spid="40" grpId="0"/>
      <p:bldP spid="40" grpId="1"/>
      <p:bldP spid="41" grpId="0" animBg="1"/>
      <p:bldP spid="41" grpId="1" animBg="1"/>
      <p:bldP spid="41" grpId="2" animBg="1"/>
      <p:bldP spid="42" grpId="0"/>
      <p:bldP spid="42" grpId="1"/>
      <p:bldP spid="43" grpId="0" animBg="1"/>
      <p:bldP spid="43" grpId="1" animBg="1"/>
      <p:bldP spid="43" grpId="2" animBg="1"/>
      <p:bldP spid="44" grpId="0"/>
      <p:bldP spid="44" grpId="1"/>
      <p:bldP spid="45" grpId="0"/>
      <p:bldP spid="46" grpId="0"/>
      <p:bldP spid="46" grpId="1"/>
      <p:bldP spid="47" grpId="0"/>
      <p:bldP spid="47" grpId="1"/>
      <p:bldP spid="48" grpId="0"/>
      <p:bldP spid="48" grpId="1"/>
      <p:bldP spid="49" grpId="0" animBg="1"/>
      <p:bldP spid="49" grpId="1" animBg="1"/>
      <p:bldP spid="50" grpId="0" animBg="1"/>
      <p:bldP spid="51" grpId="0" animBg="1"/>
      <p:bldP spid="51" grpId="1" animBg="1"/>
      <p:bldP spid="52" grpId="0"/>
      <p:bldP spid="53" grpId="0"/>
      <p:bldP spid="54" grpId="0"/>
      <p:bldP spid="54" grpId="1"/>
      <p:bldP spid="5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Garamond" charset="0"/>
              </a:rPr>
              <a:t>The DRAM Chip</a:t>
            </a:r>
          </a:p>
        </p:txBody>
      </p:sp>
      <p:sp>
        <p:nvSpPr>
          <p:cNvPr id="96258" name="Content Placeholder 2"/>
          <p:cNvSpPr>
            <a:spLocks noGrp="1"/>
          </p:cNvSpPr>
          <p:nvPr>
            <p:ph idx="1"/>
          </p:nvPr>
        </p:nvSpPr>
        <p:spPr>
          <a:xfrm>
            <a:off x="228600" y="996950"/>
            <a:ext cx="8610600" cy="5194300"/>
          </a:xfrm>
        </p:spPr>
        <p:txBody>
          <a:bodyPr/>
          <a:lstStyle/>
          <a:p>
            <a:r>
              <a:rPr lang="en-US" dirty="0">
                <a:latin typeface="Tahoma" charset="0"/>
              </a:rPr>
              <a:t>Consists of multiple banks (8 is a common number today)</a:t>
            </a:r>
          </a:p>
          <a:p>
            <a:r>
              <a:rPr lang="en-US" dirty="0">
                <a:latin typeface="Tahoma" charset="0"/>
              </a:rPr>
              <a:t>Banks share command/address/data buses</a:t>
            </a:r>
          </a:p>
          <a:p>
            <a:r>
              <a:rPr lang="en-US" dirty="0">
                <a:latin typeface="Tahoma" charset="0"/>
              </a:rPr>
              <a:t>The chip itself has a narrow interface (4-16 bits per read)</a:t>
            </a:r>
          </a:p>
          <a:p>
            <a:endParaRPr lang="en-US" dirty="0">
              <a:latin typeface="Tahoma" charset="0"/>
            </a:endParaRPr>
          </a:p>
          <a:p>
            <a:r>
              <a:rPr lang="en-US" dirty="0">
                <a:latin typeface="Tahoma" charset="0"/>
              </a:rPr>
              <a:t>Changing the number of banks, size of the interface (pins), whether or not command/address/data buses are shared has significant impact on DRAM system cost</a:t>
            </a:r>
          </a:p>
        </p:txBody>
      </p:sp>
      <p:sp>
        <p:nvSpPr>
          <p:cNvPr id="96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43E5DC-A216-8548-B508-CE5697A5AE8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451543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rPr>
              <a:t>128M x 8-bit DRAM Chip</a:t>
            </a:r>
          </a:p>
        </p:txBody>
      </p:sp>
      <p:sp>
        <p:nvSpPr>
          <p:cNvPr id="97282"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7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292D4A-0875-2849-B6E7-41F40EC464E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972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143000"/>
            <a:ext cx="9113837" cy="504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94657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rPr>
              <a:t>DRAM Rank and Module</a:t>
            </a:r>
          </a:p>
        </p:txBody>
      </p:sp>
      <p:sp>
        <p:nvSpPr>
          <p:cNvPr id="55298" name="Content Placeholder 2"/>
          <p:cNvSpPr>
            <a:spLocks noGrp="1"/>
          </p:cNvSpPr>
          <p:nvPr>
            <p:ph idx="1"/>
          </p:nvPr>
        </p:nvSpPr>
        <p:spPr>
          <a:xfrm>
            <a:off x="228600" y="996950"/>
            <a:ext cx="8610600" cy="5194300"/>
          </a:xfrm>
        </p:spPr>
        <p:txBody>
          <a:bodyPr/>
          <a:lstStyle/>
          <a:p>
            <a:r>
              <a:rPr lang="en-US">
                <a:solidFill>
                  <a:srgbClr val="0000FF"/>
                </a:solidFill>
                <a:latin typeface="Tahoma" charset="0"/>
              </a:rPr>
              <a:t>Rank: Multiple chips operated together to form a wide interface</a:t>
            </a:r>
          </a:p>
          <a:p>
            <a:r>
              <a:rPr lang="en-US">
                <a:latin typeface="Tahoma" charset="0"/>
              </a:rPr>
              <a:t>All chips comprising a rank are controlled at the same time</a:t>
            </a:r>
          </a:p>
          <a:p>
            <a:pPr lvl="1"/>
            <a:r>
              <a:rPr lang="en-US">
                <a:latin typeface="Tahoma" charset="0"/>
                <a:ea typeface="ＭＳ Ｐゴシック" charset="0"/>
              </a:rPr>
              <a:t>Respond to a single command</a:t>
            </a:r>
          </a:p>
          <a:p>
            <a:pPr lvl="1"/>
            <a:r>
              <a:rPr lang="en-US">
                <a:latin typeface="Tahoma" charset="0"/>
                <a:ea typeface="ＭＳ Ｐゴシック" charset="0"/>
              </a:rPr>
              <a:t>Share address and command buses, but provide different data</a:t>
            </a:r>
          </a:p>
          <a:p>
            <a:pPr lvl="1"/>
            <a:endParaRPr lang="en-US">
              <a:latin typeface="Tahoma" charset="0"/>
              <a:ea typeface="ＭＳ Ｐゴシック" charset="0"/>
            </a:endParaRPr>
          </a:p>
          <a:p>
            <a:r>
              <a:rPr lang="en-US">
                <a:latin typeface="Tahoma" charset="0"/>
              </a:rPr>
              <a:t>A DRAM module consists of one or more ranks</a:t>
            </a:r>
          </a:p>
          <a:p>
            <a:pPr lvl="1"/>
            <a:r>
              <a:rPr lang="en-US">
                <a:latin typeface="Tahoma" charset="0"/>
                <a:ea typeface="ＭＳ Ｐゴシック" charset="0"/>
              </a:rPr>
              <a:t>E.g., DIMM (dual inline memory module)</a:t>
            </a:r>
          </a:p>
          <a:p>
            <a:pPr lvl="1"/>
            <a:r>
              <a:rPr lang="en-US">
                <a:latin typeface="Tahoma" charset="0"/>
                <a:ea typeface="ＭＳ Ｐゴシック" charset="0"/>
              </a:rPr>
              <a:t>This is what you plug into your motherboard</a:t>
            </a:r>
          </a:p>
          <a:p>
            <a:pPr lvl="1"/>
            <a:endParaRPr lang="en-US">
              <a:latin typeface="Tahoma" charset="0"/>
              <a:ea typeface="ＭＳ Ｐゴシック" charset="0"/>
            </a:endParaRPr>
          </a:p>
          <a:p>
            <a:r>
              <a:rPr lang="en-US">
                <a:latin typeface="Tahoma" charset="0"/>
              </a:rPr>
              <a:t>If we have chips with 8-bit interface, to read 8 bytes in a single access, use 8 chips in a DIMM</a:t>
            </a:r>
          </a:p>
          <a:p>
            <a:pPr lvl="1"/>
            <a:endParaRPr lang="en-US">
              <a:latin typeface="Tahoma" charset="0"/>
              <a:ea typeface="ＭＳ Ｐゴシック" charset="0"/>
            </a:endParaRPr>
          </a:p>
          <a:p>
            <a:endParaRPr lang="en-US">
              <a:latin typeface="Tahoma" charset="0"/>
            </a:endParaRPr>
          </a:p>
        </p:txBody>
      </p:sp>
      <p:sp>
        <p:nvSpPr>
          <p:cNvPr id="983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14324-A30E-9549-B9A8-5A81C424F8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511710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29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29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298">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52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a:latin typeface="Garamond" charset="0"/>
              </a:rPr>
              <a:t>A 64-bit Wide DIMM (One Rank)</a:t>
            </a:r>
          </a:p>
        </p:txBody>
      </p:sp>
      <p:sp>
        <p:nvSpPr>
          <p:cNvPr id="99330"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933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BC8090-DED7-7E4E-A1CC-D3E3EEFE3E7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graphicFrame>
        <p:nvGraphicFramePr>
          <p:cNvPr id="99332" name="Object 2"/>
          <p:cNvGraphicFramePr>
            <a:graphicFrameLocks noChangeAspect="1"/>
          </p:cNvGraphicFramePr>
          <p:nvPr/>
        </p:nvGraphicFramePr>
        <p:xfrm>
          <a:off x="906463" y="2068513"/>
          <a:ext cx="7453312" cy="2628900"/>
        </p:xfrm>
        <a:graphic>
          <a:graphicData uri="http://schemas.openxmlformats.org/presentationml/2006/ole">
            <mc:AlternateContent xmlns:mc="http://schemas.openxmlformats.org/markup-compatibility/2006">
              <mc:Choice xmlns:v="urn:schemas-microsoft-com:vml" Requires="v">
                <p:oleObj spid="_x0000_s32818" name="Visio" r:id="rId3" imgW="5715000" imgH="2019300" progId="Visio.Drawing.11">
                  <p:embed/>
                </p:oleObj>
              </mc:Choice>
              <mc:Fallback>
                <p:oleObj name="Visio" r:id="rId3" imgW="5715000" imgH="2019300" progId="Visio.Drawing.11">
                  <p:embed/>
                  <p:pic>
                    <p:nvPicPr>
                      <p:cNvPr id="9933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3" y="2068513"/>
                        <a:ext cx="7453312" cy="2628900"/>
                      </a:xfrm>
                      <a:prstGeom prst="rect">
                        <a:avLst/>
                      </a:prstGeom>
                      <a:noFill/>
                      <a:ln>
                        <a:noFill/>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3500493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atin typeface="Garamond" charset="0"/>
              </a:rPr>
              <a:t>A 64-bit Wide DIMM (One Rank)</a:t>
            </a:r>
          </a:p>
        </p:txBody>
      </p:sp>
      <p:sp>
        <p:nvSpPr>
          <p:cNvPr id="3" name="Content Placeholder 2"/>
          <p:cNvSpPr>
            <a:spLocks noGrp="1"/>
          </p:cNvSpPr>
          <p:nvPr>
            <p:ph idx="1"/>
          </p:nvPr>
        </p:nvSpPr>
        <p:spPr>
          <a:xfrm>
            <a:off x="6069013" y="1006475"/>
            <a:ext cx="2900362" cy="5194300"/>
          </a:xfrm>
        </p:spPr>
        <p:txBody>
          <a:bodyPr/>
          <a:lstStyle/>
          <a:p>
            <a:r>
              <a:rPr lang="en-US">
                <a:latin typeface="Tahoma" charset="0"/>
              </a:rPr>
              <a:t>Advantages:</a:t>
            </a:r>
          </a:p>
          <a:p>
            <a:pPr lvl="1"/>
            <a:r>
              <a:rPr lang="en-US" sz="1800">
                <a:latin typeface="Tahoma" charset="0"/>
                <a:ea typeface="ＭＳ Ｐゴシック" charset="0"/>
              </a:rPr>
              <a:t>Acts like a </a:t>
            </a:r>
            <a:r>
              <a:rPr lang="en-US" sz="1800">
                <a:solidFill>
                  <a:srgbClr val="FF0000"/>
                </a:solidFill>
                <a:latin typeface="Tahoma" charset="0"/>
                <a:ea typeface="ＭＳ Ｐゴシック" charset="0"/>
              </a:rPr>
              <a:t>high-capacity DRAM chip </a:t>
            </a:r>
            <a:r>
              <a:rPr lang="en-US" sz="1800">
                <a:latin typeface="Tahoma" charset="0"/>
                <a:ea typeface="ＭＳ Ｐゴシック" charset="0"/>
              </a:rPr>
              <a:t>with a </a:t>
            </a:r>
            <a:r>
              <a:rPr lang="en-US" sz="1800">
                <a:solidFill>
                  <a:srgbClr val="FF0000"/>
                </a:solidFill>
                <a:latin typeface="Tahoma" charset="0"/>
                <a:ea typeface="ＭＳ Ｐゴシック" charset="0"/>
              </a:rPr>
              <a:t>wide interface</a:t>
            </a:r>
          </a:p>
          <a:p>
            <a:pPr lvl="1"/>
            <a:r>
              <a:rPr lang="en-US" sz="1800">
                <a:solidFill>
                  <a:srgbClr val="FF0000"/>
                </a:solidFill>
                <a:latin typeface="Tahoma" charset="0"/>
                <a:ea typeface="ＭＳ Ｐゴシック" charset="0"/>
              </a:rPr>
              <a:t>Flexibility</a:t>
            </a:r>
            <a:r>
              <a:rPr lang="en-US" sz="1800">
                <a:latin typeface="Tahoma" charset="0"/>
                <a:ea typeface="ＭＳ Ｐゴシック" charset="0"/>
              </a:rPr>
              <a:t>: memory controller does not need to deal with individual chips</a:t>
            </a:r>
          </a:p>
          <a:p>
            <a:pPr lvl="1"/>
            <a:endParaRPr lang="en-US" sz="1800">
              <a:latin typeface="Tahoma" charset="0"/>
              <a:ea typeface="ＭＳ Ｐゴシック" charset="0"/>
            </a:endParaRPr>
          </a:p>
          <a:p>
            <a:r>
              <a:rPr lang="en-US">
                <a:latin typeface="Tahoma" charset="0"/>
              </a:rPr>
              <a:t>Disadvantages:</a:t>
            </a:r>
          </a:p>
          <a:p>
            <a:pPr lvl="1"/>
            <a:r>
              <a:rPr lang="en-US" sz="1800">
                <a:solidFill>
                  <a:srgbClr val="FF0000"/>
                </a:solidFill>
                <a:latin typeface="Tahoma" charset="0"/>
                <a:ea typeface="ＭＳ Ｐゴシック" charset="0"/>
              </a:rPr>
              <a:t>Granularity</a:t>
            </a:r>
            <a:r>
              <a:rPr lang="en-US" sz="1800">
                <a:latin typeface="Tahoma" charset="0"/>
                <a:ea typeface="ＭＳ Ｐゴシック" charset="0"/>
              </a:rPr>
              <a:t>: Accesses cannot be smaller than the interface width</a:t>
            </a:r>
          </a:p>
          <a:p>
            <a:pPr lvl="1"/>
            <a:endParaRPr lang="en-US" sz="1800">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B4AEAA-1E3C-6947-9548-E3EFC2AB0CB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06475"/>
            <a:ext cx="5840413"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20D6EE0-247A-A549-8157-C96EC2E6B901}"/>
              </a:ext>
            </a:extLst>
          </p:cNvPr>
          <p:cNvSpPr txBox="1"/>
          <p:nvPr/>
        </p:nvSpPr>
        <p:spPr>
          <a:xfrm>
            <a:off x="179512" y="6474822"/>
            <a:ext cx="8441735" cy="338554"/>
          </a:xfrm>
          <a:prstGeom prst="rect">
            <a:avLst/>
          </a:prstGeom>
          <a:noFill/>
        </p:spPr>
        <p:txBody>
          <a:bodyPr wrap="none" rtlCol="0">
            <a:spAutoFit/>
          </a:bodyPr>
          <a:lstStyle/>
          <a:p>
            <a:r>
              <a:rPr lang="en-US" sz="1600" dirty="0"/>
              <a:t>Mutlu+, “</a:t>
            </a:r>
            <a:r>
              <a:rPr lang="en-US" sz="1600" dirty="0">
                <a:solidFill>
                  <a:srgbClr val="0000FF"/>
                </a:solidFill>
              </a:rPr>
              <a:t>Stall-Time Fair Memory Access Scheduling for Chip Multiprocessors</a:t>
            </a:r>
            <a:r>
              <a:rPr lang="en-US" sz="1600" dirty="0"/>
              <a:t>,” MICRO 2007.</a:t>
            </a:r>
          </a:p>
        </p:txBody>
      </p:sp>
    </p:spTree>
    <p:extLst>
      <p:ext uri="{BB962C8B-B14F-4D97-AF65-F5344CB8AC3E}">
        <p14:creationId xmlns:p14="http://schemas.microsoft.com/office/powerpoint/2010/main" val="3024129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21791542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a:latin typeface="Garamond" charset="0"/>
              </a:rPr>
              <a:t>Multiple DIMMs</a:t>
            </a:r>
          </a:p>
        </p:txBody>
      </p:sp>
      <p:sp>
        <p:nvSpPr>
          <p:cNvPr id="10137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45511C-8E3B-B74E-BDEE-1B5E5F5A6F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13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79488"/>
            <a:ext cx="6164263"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6069013" y="1006475"/>
            <a:ext cx="2900362" cy="5194300"/>
          </a:xfrm>
        </p:spPr>
        <p:txBody>
          <a:bodyPr/>
          <a:lstStyle/>
          <a:p>
            <a:r>
              <a:rPr lang="en-US" dirty="0">
                <a:latin typeface="Tahoma" charset="0"/>
              </a:rPr>
              <a:t>Advantages:</a:t>
            </a:r>
          </a:p>
          <a:p>
            <a:pPr lvl="1"/>
            <a:r>
              <a:rPr lang="en-US" dirty="0">
                <a:latin typeface="Tahoma" charset="0"/>
                <a:ea typeface="ＭＳ Ｐゴシック" charset="0"/>
              </a:rPr>
              <a:t>Enables even higher capacity</a:t>
            </a:r>
          </a:p>
          <a:p>
            <a:pPr lvl="1"/>
            <a:endParaRPr lang="en-US" sz="1800" dirty="0">
              <a:latin typeface="Tahoma" charset="0"/>
              <a:ea typeface="ＭＳ Ｐゴシック" charset="0"/>
            </a:endParaRPr>
          </a:p>
          <a:p>
            <a:r>
              <a:rPr lang="en-US" dirty="0">
                <a:latin typeface="Tahoma" charset="0"/>
              </a:rPr>
              <a:t>Disadvantages:</a:t>
            </a:r>
          </a:p>
          <a:p>
            <a:pPr lvl="1"/>
            <a:r>
              <a:rPr lang="en-US" dirty="0">
                <a:latin typeface="Tahoma" charset="0"/>
                <a:ea typeface="ＭＳ Ｐゴシック" charset="0"/>
              </a:rPr>
              <a:t>Interconnect complexity and energy consumption can be high</a:t>
            </a:r>
          </a:p>
          <a:p>
            <a:pPr marL="344487" lvl="1" indent="0">
              <a:buNone/>
            </a:pPr>
            <a:r>
              <a:rPr lang="en-US" dirty="0">
                <a:latin typeface="Tahoma" charset="0"/>
                <a:ea typeface="ＭＳ Ｐゴシック" charset="0"/>
                <a:sym typeface="Wingdings"/>
              </a:rPr>
              <a:t>    Scalability is limited by this</a:t>
            </a:r>
            <a:endParaRPr lang="en-US" dirty="0">
              <a:latin typeface="Tahoma" charset="0"/>
              <a:ea typeface="ＭＳ Ｐゴシック" charset="0"/>
            </a:endParaRPr>
          </a:p>
          <a:p>
            <a:pPr lvl="1"/>
            <a:endParaRPr lang="en-US" sz="1800"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Tree>
    <p:extLst>
      <p:ext uri="{BB962C8B-B14F-4D97-AF65-F5344CB8AC3E}">
        <p14:creationId xmlns:p14="http://schemas.microsoft.com/office/powerpoint/2010/main" val="126018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atin typeface="Garamond" charset="0"/>
              </a:rPr>
              <a:t>DRAM Channels</a:t>
            </a:r>
          </a:p>
        </p:txBody>
      </p:sp>
      <p:sp>
        <p:nvSpPr>
          <p:cNvPr id="102402" name="Content Placeholder 2"/>
          <p:cNvSpPr>
            <a:spLocks noGrp="1"/>
          </p:cNvSpPr>
          <p:nvPr>
            <p:ph idx="1"/>
          </p:nvPr>
        </p:nvSpPr>
        <p:spPr>
          <a:xfrm>
            <a:off x="228600" y="996950"/>
            <a:ext cx="8610600" cy="5194300"/>
          </a:xfrm>
        </p:spPr>
        <p:txBody>
          <a:bodyPr/>
          <a:lstStyle/>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pPr>
              <a:buFont typeface="Wingdings" charset="0"/>
              <a:buNone/>
            </a:pPr>
            <a:endParaRPr lang="en-US" dirty="0">
              <a:latin typeface="Tahoma" charset="0"/>
            </a:endParaRPr>
          </a:p>
          <a:p>
            <a:r>
              <a:rPr lang="en-US" dirty="0">
                <a:latin typeface="Tahoma" charset="0"/>
              </a:rPr>
              <a:t>2 Independent Channels: 2 Memory Controllers (Above)</a:t>
            </a:r>
          </a:p>
          <a:p>
            <a:r>
              <a:rPr lang="en-US" dirty="0">
                <a:latin typeface="Tahoma" charset="0"/>
              </a:rPr>
              <a:t>2 Dependent/Lockstep Channels: 1 Memory Controller with wide interface (Not shown above)</a:t>
            </a:r>
          </a:p>
        </p:txBody>
      </p:sp>
      <p:sp>
        <p:nvSpPr>
          <p:cNvPr id="102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975914-7D94-7F48-82E9-960C100D559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24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339850"/>
            <a:ext cx="3646487"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1339850"/>
            <a:ext cx="3646488"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DFC826-F45A-D249-9421-163D54D96906}"/>
              </a:ext>
            </a:extLst>
          </p:cNvPr>
          <p:cNvSpPr txBox="1"/>
          <p:nvPr/>
        </p:nvSpPr>
        <p:spPr>
          <a:xfrm>
            <a:off x="179512" y="6474822"/>
            <a:ext cx="8441735" cy="338554"/>
          </a:xfrm>
          <a:prstGeom prst="rect">
            <a:avLst/>
          </a:prstGeom>
          <a:noFill/>
        </p:spPr>
        <p:txBody>
          <a:bodyPr wrap="none" rtlCol="0">
            <a:spAutoFit/>
          </a:bodyPr>
          <a:lstStyle/>
          <a:p>
            <a:r>
              <a:rPr lang="en-US" sz="1600" dirty="0"/>
              <a:t>Mutlu+, “</a:t>
            </a:r>
            <a:r>
              <a:rPr lang="en-US" sz="1600" dirty="0">
                <a:solidFill>
                  <a:srgbClr val="0000FF"/>
                </a:solidFill>
              </a:rPr>
              <a:t>Stall-Time Fair Memory Access Scheduling for Chip Multiprocessors</a:t>
            </a:r>
            <a:r>
              <a:rPr lang="en-US" sz="1600" dirty="0"/>
              <a:t>,” MICRO 2007.</a:t>
            </a:r>
          </a:p>
        </p:txBody>
      </p:sp>
    </p:spTree>
    <p:extLst>
      <p:ext uri="{BB962C8B-B14F-4D97-AF65-F5344CB8AC3E}">
        <p14:creationId xmlns:p14="http://schemas.microsoft.com/office/powerpoint/2010/main" val="54306589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a:latin typeface="Garamond" charset="0"/>
              </a:rPr>
              <a:t>Generalized Memory Structure</a:t>
            </a:r>
          </a:p>
        </p:txBody>
      </p:sp>
      <p:sp>
        <p:nvSpPr>
          <p:cNvPr id="103426"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10342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69E5B-2B46-CA4E-ACC1-075696D0625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34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85200"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14193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atin typeface="Garamond" charset="0"/>
              </a:rPr>
              <a:t>Generalized Memory Structure</a:t>
            </a:r>
          </a:p>
        </p:txBody>
      </p:sp>
      <p:sp>
        <p:nvSpPr>
          <p:cNvPr id="1044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FED72-1EB8-A64A-9529-32D6A4696E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44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2044700"/>
            <a:ext cx="79502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95536" y="5579948"/>
            <a:ext cx="82809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A Case for Exploiting Subarray-Level Parallelism in DRAM</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2012.</a:t>
            </a:r>
          </a:p>
        </p:txBody>
      </p:sp>
      <p:sp>
        <p:nvSpPr>
          <p:cNvPr id="6" name="Rectangle 5">
            <a:extLst>
              <a:ext uri="{FF2B5EF4-FFF2-40B4-BE49-F238E27FC236}">
                <a16:creationId xmlns:a16="http://schemas.microsoft.com/office/drawing/2014/main" id="{B393FCB7-BF85-0642-9F79-4E83B8EC6D5C}"/>
              </a:ext>
            </a:extLst>
          </p:cNvPr>
          <p:cNvSpPr/>
          <p:nvPr/>
        </p:nvSpPr>
        <p:spPr>
          <a:xfrm>
            <a:off x="395536" y="5948918"/>
            <a:ext cx="82809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Lee+, “</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Decoupled Direct Memory Access</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PACT 2015.</a:t>
            </a:r>
          </a:p>
        </p:txBody>
      </p:sp>
    </p:spTree>
    <p:extLst>
      <p:ext uri="{BB962C8B-B14F-4D97-AF65-F5344CB8AC3E}">
        <p14:creationId xmlns:p14="http://schemas.microsoft.com/office/powerpoint/2010/main" val="96867181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4"/>
          <p:cNvSpPr>
            <a:spLocks noGrp="1" noChangeArrowheads="1"/>
          </p:cNvSpPr>
          <p:nvPr>
            <p:ph type="ctrTitle"/>
          </p:nvPr>
        </p:nvSpPr>
        <p:spPr>
          <a:xfrm>
            <a:off x="366713" y="1676400"/>
            <a:ext cx="8428037" cy="822325"/>
          </a:xfrm>
        </p:spPr>
        <p:txBody>
          <a:bodyPr/>
          <a:lstStyle/>
          <a:p>
            <a:pPr algn="ctr" eaLnBrk="1" hangingPunct="1"/>
            <a:r>
              <a:rPr lang="en-US" sz="4000">
                <a:latin typeface="Garamond" charset="0"/>
              </a:rPr>
              <a:t>The DRAM Subsystem</a:t>
            </a:r>
            <a:br>
              <a:rPr lang="en-US" sz="4000">
                <a:latin typeface="Garamond" charset="0"/>
              </a:rPr>
            </a:br>
            <a:r>
              <a:rPr lang="en-US" sz="4000">
                <a:latin typeface="Garamond" charset="0"/>
              </a:rPr>
              <a:t>The Top Down View</a:t>
            </a:r>
          </a:p>
        </p:txBody>
      </p:sp>
      <p:sp>
        <p:nvSpPr>
          <p:cNvPr id="10547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67594197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a:latin typeface="Garamond" charset="0"/>
              </a:rPr>
              <a:t>DRAM Subsystem Organization</a:t>
            </a:r>
          </a:p>
        </p:txBody>
      </p:sp>
      <p:sp>
        <p:nvSpPr>
          <p:cNvPr id="107522" name="Content Placeholder 2"/>
          <p:cNvSpPr>
            <a:spLocks noGrp="1"/>
          </p:cNvSpPr>
          <p:nvPr>
            <p:ph idx="1"/>
          </p:nvPr>
        </p:nvSpPr>
        <p:spPr>
          <a:xfrm>
            <a:off x="228600" y="996950"/>
            <a:ext cx="8610600" cy="5194300"/>
          </a:xfrm>
        </p:spPr>
        <p:txBody>
          <a:bodyPr/>
          <a:lstStyle/>
          <a:p>
            <a:endParaRPr lang="en-US">
              <a:latin typeface="Tahoma" charset="0"/>
            </a:endParaRPr>
          </a:p>
          <a:p>
            <a:r>
              <a:rPr lang="en-US">
                <a:latin typeface="Tahoma" charset="0"/>
              </a:rPr>
              <a:t>Channel</a:t>
            </a:r>
          </a:p>
          <a:p>
            <a:r>
              <a:rPr lang="en-US">
                <a:latin typeface="Tahoma" charset="0"/>
              </a:rPr>
              <a:t>DIMM</a:t>
            </a:r>
          </a:p>
          <a:p>
            <a:r>
              <a:rPr lang="en-US">
                <a:latin typeface="Tahoma" charset="0"/>
              </a:rPr>
              <a:t>Rank</a:t>
            </a:r>
          </a:p>
          <a:p>
            <a:r>
              <a:rPr lang="en-US">
                <a:latin typeface="Tahoma" charset="0"/>
              </a:rPr>
              <a:t>Chip</a:t>
            </a:r>
          </a:p>
          <a:p>
            <a:r>
              <a:rPr lang="en-US">
                <a:latin typeface="Tahoma" charset="0"/>
              </a:rPr>
              <a:t>Bank</a:t>
            </a:r>
          </a:p>
          <a:p>
            <a:r>
              <a:rPr lang="en-US">
                <a:latin typeface="Tahoma" charset="0"/>
              </a:rPr>
              <a:t>Row/Column</a:t>
            </a:r>
          </a:p>
          <a:p>
            <a:endParaRPr lang="en-US">
              <a:latin typeface="Tahoma" charset="0"/>
            </a:endParaRPr>
          </a:p>
        </p:txBody>
      </p:sp>
      <p:sp>
        <p:nvSpPr>
          <p:cNvPr id="1075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18E440-DDB1-BD43-B16F-7E508F1166D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 name="Flowchart: Merge 4"/>
          <p:cNvSpPr/>
          <p:nvPr/>
        </p:nvSpPr>
        <p:spPr>
          <a:xfrm>
            <a:off x="2971800" y="1447800"/>
            <a:ext cx="1981200" cy="2971800"/>
          </a:xfrm>
          <a:prstGeom prst="flowChartMerge">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4" name="Flowchart: Merge 7"/>
          <p:cNvSpPr/>
          <p:nvPr/>
        </p:nvSpPr>
        <p:spPr>
          <a:xfrm>
            <a:off x="3124200" y="1905000"/>
            <a:ext cx="1676400" cy="2514600"/>
          </a:xfrm>
          <a:prstGeom prst="flowChartMerge">
            <a:avLst/>
          </a:prstGeom>
          <a:solidFill>
            <a:srgbClr val="00B050"/>
          </a:solidFill>
          <a:ln w="25400" cap="flat" cmpd="sng" algn="ctr">
            <a:solidFill>
              <a:srgbClr val="004C2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5" name="Flowchart: Merge 8"/>
          <p:cNvSpPr/>
          <p:nvPr/>
        </p:nvSpPr>
        <p:spPr>
          <a:xfrm>
            <a:off x="3276600" y="2362200"/>
            <a:ext cx="1371600" cy="2057400"/>
          </a:xfrm>
          <a:prstGeom prst="flowChartMerge">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6" name="Flowchart: Merge 9"/>
          <p:cNvSpPr/>
          <p:nvPr/>
        </p:nvSpPr>
        <p:spPr>
          <a:xfrm>
            <a:off x="3429000" y="2819400"/>
            <a:ext cx="1066800" cy="1600200"/>
          </a:xfrm>
          <a:prstGeom prst="flowChartMerg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7" name="Flowchart: Merge 10"/>
          <p:cNvSpPr/>
          <p:nvPr/>
        </p:nvSpPr>
        <p:spPr>
          <a:xfrm>
            <a:off x="3581400" y="3276600"/>
            <a:ext cx="762000" cy="1143000"/>
          </a:xfrm>
          <a:prstGeom prst="flowChartMerge">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8" name="Flowchart: Merge 11"/>
          <p:cNvSpPr/>
          <p:nvPr/>
        </p:nvSpPr>
        <p:spPr>
          <a:xfrm>
            <a:off x="3733800" y="3733800"/>
            <a:ext cx="457200" cy="685800"/>
          </a:xfrm>
          <a:prstGeom prst="flowChartMerge">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369688935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atin typeface="Calibri" charset="0"/>
              </a:rPr>
              <a:t>The DRAM subsystem</a:t>
            </a:r>
          </a:p>
        </p:txBody>
      </p:sp>
      <p:pic>
        <p:nvPicPr>
          <p:cNvPr id="108546" name="Picture 4"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2004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7" name="Picture 5" descr="neh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4656138"/>
            <a:ext cx="135255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8" name="Picture 8"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9" name="Picture 9"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211513"/>
            <a:ext cx="2590800" cy="59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50" name="Picture 10"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336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hape 12"/>
          <p:cNvCxnSpPr>
            <a:cxnSpLocks noChangeShapeType="1"/>
            <a:stCxn id="108547" idx="3"/>
            <a:endCxn id="108549" idx="2"/>
          </p:cNvCxnSpPr>
          <p:nvPr/>
        </p:nvCxnSpPr>
        <p:spPr bwMode="auto">
          <a:xfrm flipV="1">
            <a:off x="5029200" y="3810000"/>
            <a:ext cx="1219200" cy="1522413"/>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14" name="Shape 13"/>
          <p:cNvCxnSpPr>
            <a:cxnSpLocks noChangeShapeType="1"/>
            <a:stCxn id="108547" idx="1"/>
            <a:endCxn id="108546" idx="2"/>
          </p:cNvCxnSpPr>
          <p:nvPr/>
        </p:nvCxnSpPr>
        <p:spPr bwMode="auto">
          <a:xfrm rot="10800000">
            <a:off x="2667000" y="3798888"/>
            <a:ext cx="1009650" cy="1533525"/>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17" name="Shape 16"/>
          <p:cNvCxnSpPr>
            <a:cxnSpLocks noChangeShapeType="1"/>
            <a:stCxn id="108549" idx="0"/>
            <a:endCxn id="108550" idx="2"/>
          </p:cNvCxnSpPr>
          <p:nvPr/>
        </p:nvCxnSpPr>
        <p:spPr bwMode="auto">
          <a:xfrm rot="5400000" flipH="1" flipV="1">
            <a:off x="6007895" y="2971006"/>
            <a:ext cx="481012" cy="3175"/>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20" name="Shape 16"/>
          <p:cNvCxnSpPr>
            <a:cxnSpLocks noChangeShapeType="1"/>
            <a:stCxn id="108546" idx="0"/>
            <a:endCxn id="108548" idx="2"/>
          </p:cNvCxnSpPr>
          <p:nvPr/>
        </p:nvCxnSpPr>
        <p:spPr bwMode="auto">
          <a:xfrm rot="5400000" flipH="1" flipV="1">
            <a:off x="2432844" y="2966244"/>
            <a:ext cx="469900" cy="1588"/>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08555" name="TextBox 22"/>
          <p:cNvSpPr txBox="1">
            <a:spLocks noChangeArrowheads="1"/>
          </p:cNvSpPr>
          <p:nvPr/>
        </p:nvSpPr>
        <p:spPr bwMode="auto">
          <a:xfrm>
            <a:off x="1524000" y="5497513"/>
            <a:ext cx="190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Memory channel</a:t>
            </a:r>
          </a:p>
        </p:txBody>
      </p:sp>
      <p:sp>
        <p:nvSpPr>
          <p:cNvPr id="108556" name="TextBox 23"/>
          <p:cNvSpPr txBox="1">
            <a:spLocks noChangeArrowheads="1"/>
          </p:cNvSpPr>
          <p:nvPr/>
        </p:nvSpPr>
        <p:spPr bwMode="auto">
          <a:xfrm>
            <a:off x="5334000" y="5497513"/>
            <a:ext cx="1905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Memory channel</a:t>
            </a:r>
          </a:p>
        </p:txBody>
      </p:sp>
      <p:sp>
        <p:nvSpPr>
          <p:cNvPr id="108557" name="TextBox 24"/>
          <p:cNvSpPr txBox="1">
            <a:spLocks noChangeArrowheads="1"/>
          </p:cNvSpPr>
          <p:nvPr/>
        </p:nvSpPr>
        <p:spPr bwMode="auto">
          <a:xfrm>
            <a:off x="4648200" y="15240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a:t>
            </a:r>
            <a:r>
              <a:rPr kumimoji="0" lang="en-US" sz="1400" b="1" i="0" u="none" strike="noStrike" kern="1200" cap="none" spc="0" normalizeH="0" baseline="0" noProof="0">
                <a:ln>
                  <a:noFill/>
                </a:ln>
                <a:solidFill>
                  <a:srgbClr val="00B050"/>
                </a:solidFill>
                <a:effectLst/>
                <a:uLnTx/>
                <a:uFillTx/>
                <a:latin typeface="Calibri" charset="0"/>
                <a:ea typeface="ＭＳ Ｐゴシック" charset="0"/>
                <a:cs typeface="Arial" charset="0"/>
              </a:rPr>
              <a:t>(Dual in-line memory module)</a:t>
            </a:r>
          </a:p>
        </p:txBody>
      </p:sp>
      <p:sp>
        <p:nvSpPr>
          <p:cNvPr id="26" name="Rectangle 25"/>
          <p:cNvSpPr/>
          <p:nvPr/>
        </p:nvSpPr>
        <p:spPr>
          <a:xfrm>
            <a:off x="4876800" y="2057400"/>
            <a:ext cx="2743200" cy="762000"/>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559" name="TextBox 26"/>
          <p:cNvSpPr txBox="1">
            <a:spLocks noChangeArrowheads="1"/>
          </p:cNvSpPr>
          <p:nvPr/>
        </p:nvSpPr>
        <p:spPr bwMode="auto">
          <a:xfrm>
            <a:off x="3657600" y="4191000"/>
            <a:ext cx="137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Processor</a:t>
            </a:r>
          </a:p>
        </p:txBody>
      </p:sp>
      <p:cxnSp>
        <p:nvCxnSpPr>
          <p:cNvPr id="30" name="Straight Connector 29"/>
          <p:cNvCxnSpPr/>
          <p:nvPr/>
        </p:nvCxnSpPr>
        <p:spPr>
          <a:xfrm flipV="1">
            <a:off x="6019800" y="42672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438400" y="42672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219200" y="1981200"/>
            <a:ext cx="2895600" cy="1905000"/>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563" name="TextBox 34"/>
          <p:cNvSpPr txBox="1">
            <a:spLocks noChangeArrowheads="1"/>
          </p:cNvSpPr>
          <p:nvPr/>
        </p:nvSpPr>
        <p:spPr bwMode="auto">
          <a:xfrm>
            <a:off x="1676400" y="1524000"/>
            <a:ext cx="190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r>
              <a:rPr kumimoji="0" lang="en-US" altLang="ja-JP"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Channel</a:t>
            </a:r>
            <a:r>
              <a:rPr kumimoji="0" lang="ja-JP" alt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endPar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2161043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atin typeface="Calibri" charset="0"/>
              </a:rPr>
              <a:t>Breaking down a DIMM</a:t>
            </a:r>
          </a:p>
        </p:txBody>
      </p:sp>
      <p:pic>
        <p:nvPicPr>
          <p:cNvPr id="109570" name="Picture 3"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TextBox 4"/>
          <p:cNvSpPr txBox="1">
            <a:spLocks noChangeArrowheads="1"/>
          </p:cNvSpPr>
          <p:nvPr/>
        </p:nvSpPr>
        <p:spPr bwMode="auto">
          <a:xfrm>
            <a:off x="609600" y="15240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a:t>
            </a:r>
            <a:r>
              <a:rPr kumimoji="0" lang="en-US" sz="1400" b="1" i="0" u="none" strike="noStrike" kern="1200" cap="none" spc="0" normalizeH="0" baseline="0" noProof="0">
                <a:ln>
                  <a:noFill/>
                </a:ln>
                <a:solidFill>
                  <a:srgbClr val="00B050"/>
                </a:solidFill>
                <a:effectLst/>
                <a:uLnTx/>
                <a:uFillTx/>
                <a:latin typeface="Calibri" charset="0"/>
                <a:ea typeface="ＭＳ Ｐゴシック" charset="0"/>
                <a:cs typeface="Arial" charset="0"/>
              </a:rPr>
              <a:t>(Dual in-line memory module)</a:t>
            </a:r>
          </a:p>
        </p:txBody>
      </p:sp>
      <p:sp>
        <p:nvSpPr>
          <p:cNvPr id="7" name="Right Arrow 6"/>
          <p:cNvSpPr/>
          <p:nvPr/>
        </p:nvSpPr>
        <p:spPr>
          <a:xfrm>
            <a:off x="4038600" y="1828800"/>
            <a:ext cx="1752600" cy="762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Side view</a:t>
            </a:r>
          </a:p>
        </p:txBody>
      </p:sp>
      <p:pic>
        <p:nvPicPr>
          <p:cNvPr id="109573" name="Picture 7" descr="DIMM_si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1524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4" name="Picture 8" descr="DIMM_fro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87863"/>
            <a:ext cx="3844925"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5" name="Picture 9" descr="DIMM_b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479925"/>
            <a:ext cx="38449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6" name="TextBox 10"/>
          <p:cNvSpPr txBox="1">
            <a:spLocks noChangeArrowheads="1"/>
          </p:cNvSpPr>
          <p:nvPr/>
        </p:nvSpPr>
        <p:spPr bwMode="auto">
          <a:xfrm>
            <a:off x="25146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Front of DIMM</a:t>
            </a:r>
          </a:p>
        </p:txBody>
      </p:sp>
      <p:sp>
        <p:nvSpPr>
          <p:cNvPr id="109577" name="TextBox 11"/>
          <p:cNvSpPr txBox="1">
            <a:spLocks noChangeArrowheads="1"/>
          </p:cNvSpPr>
          <p:nvPr/>
        </p:nvSpPr>
        <p:spPr bwMode="auto">
          <a:xfrm>
            <a:off x="67818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Back of DIMM</a:t>
            </a:r>
          </a:p>
        </p:txBody>
      </p:sp>
      <p:cxnSp>
        <p:nvCxnSpPr>
          <p:cNvPr id="14" name="Straight Arrow Connector 13"/>
          <p:cNvCxnSpPr>
            <a:endCxn id="109576" idx="0"/>
          </p:cNvCxnSpPr>
          <p:nvPr/>
        </p:nvCxnSpPr>
        <p:spPr>
          <a:xfrm rot="10800000" flipV="1">
            <a:off x="3429000" y="2514600"/>
            <a:ext cx="3505200" cy="1524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09577" idx="0"/>
          </p:cNvCxnSpPr>
          <p:nvPr/>
        </p:nvCxnSpPr>
        <p:spPr>
          <a:xfrm rot="16200000" flipH="1">
            <a:off x="6743700" y="3086100"/>
            <a:ext cx="1524000" cy="381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49038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atin typeface="Calibri" charset="0"/>
              </a:rPr>
              <a:t>Breaking down a DIMM</a:t>
            </a:r>
          </a:p>
        </p:txBody>
      </p:sp>
      <p:pic>
        <p:nvPicPr>
          <p:cNvPr id="110594" name="Picture 3"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2590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TextBox 4"/>
          <p:cNvSpPr txBox="1">
            <a:spLocks noChangeArrowheads="1"/>
          </p:cNvSpPr>
          <p:nvPr/>
        </p:nvSpPr>
        <p:spPr bwMode="auto">
          <a:xfrm>
            <a:off x="609600" y="15240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a:t>
            </a:r>
            <a:r>
              <a:rPr kumimoji="0" lang="en-US" sz="1400" b="1" i="0" u="none" strike="noStrike" kern="1200" cap="none" spc="0" normalizeH="0" baseline="0" noProof="0">
                <a:ln>
                  <a:noFill/>
                </a:ln>
                <a:solidFill>
                  <a:srgbClr val="00B050"/>
                </a:solidFill>
                <a:effectLst/>
                <a:uLnTx/>
                <a:uFillTx/>
                <a:latin typeface="Calibri" charset="0"/>
                <a:ea typeface="ＭＳ Ｐゴシック" charset="0"/>
                <a:cs typeface="Arial" charset="0"/>
              </a:rPr>
              <a:t>(Dual in-line memory module)</a:t>
            </a:r>
          </a:p>
        </p:txBody>
      </p:sp>
      <p:sp>
        <p:nvSpPr>
          <p:cNvPr id="7" name="Right Arrow 6"/>
          <p:cNvSpPr/>
          <p:nvPr/>
        </p:nvSpPr>
        <p:spPr>
          <a:xfrm>
            <a:off x="4038600" y="1828800"/>
            <a:ext cx="1752600" cy="762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Side view</a:t>
            </a:r>
          </a:p>
        </p:txBody>
      </p:sp>
      <p:pic>
        <p:nvPicPr>
          <p:cNvPr id="110597" name="Picture 7" descr="DIMM_si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1524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8" name="Picture 8" descr="DIMM_fro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87863"/>
            <a:ext cx="3844925"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9" name="Picture 9" descr="DIMM_back.png"/>
          <p:cNvPicPr>
            <a:picLocks noChangeAspect="1"/>
          </p:cNvPicPr>
          <p:nvPr/>
        </p:nvPicPr>
        <p:blipFill>
          <a:blip r:embed="rId5">
            <a:alphaModFix amt="40000"/>
            <a:extLst>
              <a:ext uri="{28A0092B-C50C-407E-A947-70E740481C1C}">
                <a14:useLocalDpi xmlns:a14="http://schemas.microsoft.com/office/drawing/2010/main" val="0"/>
              </a:ext>
            </a:extLst>
          </a:blip>
          <a:srcRect/>
          <a:stretch>
            <a:fillRect/>
          </a:stretch>
        </p:blipFill>
        <p:spPr bwMode="auto">
          <a:xfrm>
            <a:off x="4800600" y="4479925"/>
            <a:ext cx="3844925" cy="701675"/>
          </a:xfrm>
          <a:prstGeom prst="rect">
            <a:avLst/>
          </a:prstGeom>
          <a:solidFill>
            <a:schemeClr val="accent2">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0600" name="TextBox 10"/>
          <p:cNvSpPr txBox="1">
            <a:spLocks noChangeArrowheads="1"/>
          </p:cNvSpPr>
          <p:nvPr/>
        </p:nvSpPr>
        <p:spPr bwMode="auto">
          <a:xfrm>
            <a:off x="25146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Front of DIMM</a:t>
            </a:r>
          </a:p>
        </p:txBody>
      </p:sp>
      <p:sp>
        <p:nvSpPr>
          <p:cNvPr id="110601" name="TextBox 11"/>
          <p:cNvSpPr txBox="1">
            <a:spLocks noChangeArrowheads="1"/>
          </p:cNvSpPr>
          <p:nvPr/>
        </p:nvSpPr>
        <p:spPr bwMode="auto">
          <a:xfrm>
            <a:off x="6781800" y="4038600"/>
            <a:ext cx="1828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Back of DIMM</a:t>
            </a:r>
          </a:p>
        </p:txBody>
      </p:sp>
      <p:cxnSp>
        <p:nvCxnSpPr>
          <p:cNvPr id="14" name="Straight Arrow Connector 13"/>
          <p:cNvCxnSpPr>
            <a:endCxn id="110600" idx="0"/>
          </p:cNvCxnSpPr>
          <p:nvPr/>
        </p:nvCxnSpPr>
        <p:spPr>
          <a:xfrm rot="10800000" flipV="1">
            <a:off x="3429000" y="2514600"/>
            <a:ext cx="3505200" cy="1524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10601" idx="0"/>
          </p:cNvCxnSpPr>
          <p:nvPr/>
        </p:nvCxnSpPr>
        <p:spPr>
          <a:xfrm rot="16200000" flipH="1">
            <a:off x="6743700" y="3086100"/>
            <a:ext cx="1524000" cy="3810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85800" y="4495800"/>
            <a:ext cx="3581400" cy="533400"/>
          </a:xfrm>
          <a:prstGeom prst="rect">
            <a:avLst/>
          </a:prstGeom>
          <a:solidFill>
            <a:srgbClr val="FFC000">
              <a:alpha val="40000"/>
            </a:srgbClr>
          </a:solidFill>
          <a:ln w="50800">
            <a:solidFill>
              <a:schemeClr val="accent6"/>
            </a:solidFill>
            <a:prstDash val="dash"/>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953000" y="4495800"/>
            <a:ext cx="3581400" cy="533400"/>
          </a:xfrm>
          <a:prstGeom prst="rect">
            <a:avLst/>
          </a:prstGeom>
          <a:solidFill>
            <a:srgbClr val="FFC000">
              <a:alpha val="40000"/>
            </a:srgbClr>
          </a:solidFill>
          <a:ln w="508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606" name="TextBox 38"/>
          <p:cNvSpPr txBox="1">
            <a:spLocks noChangeArrowheads="1"/>
          </p:cNvSpPr>
          <p:nvPr/>
        </p:nvSpPr>
        <p:spPr bwMode="auto">
          <a:xfrm>
            <a:off x="1295400" y="5638800"/>
            <a:ext cx="3124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 </a:t>
            </a:r>
            <a:r>
              <a:rPr kumimoji="0" lang="en-US" sz="1800" b="0" i="0" u="none" strike="noStrike" kern="1200" cap="none" spc="0" normalizeH="0" baseline="0" noProof="0">
                <a:ln>
                  <a:noFill/>
                </a:ln>
                <a:solidFill>
                  <a:srgbClr val="F79646"/>
                </a:solidFill>
                <a:effectLst/>
                <a:uLnTx/>
                <a:uFillTx/>
                <a:latin typeface="Calibri" charset="0"/>
                <a:ea typeface="ＭＳ Ｐゴシック" charset="0"/>
                <a:cs typeface="Arial" charset="0"/>
              </a:rPr>
              <a:t>collection of 8 chips</a:t>
            </a:r>
          </a:p>
        </p:txBody>
      </p:sp>
      <p:sp>
        <p:nvSpPr>
          <p:cNvPr id="110607" name="TextBox 39"/>
          <p:cNvSpPr txBox="1">
            <a:spLocks noChangeArrowheads="1"/>
          </p:cNvSpPr>
          <p:nvPr/>
        </p:nvSpPr>
        <p:spPr bwMode="auto">
          <a:xfrm>
            <a:off x="6705600" y="5649913"/>
            <a:ext cx="990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1</a:t>
            </a:r>
          </a:p>
        </p:txBody>
      </p:sp>
      <p:cxnSp>
        <p:nvCxnSpPr>
          <p:cNvPr id="43" name="Straight Arrow Connector 42"/>
          <p:cNvCxnSpPr>
            <a:stCxn id="37" idx="2"/>
            <a:endCxn id="110606" idx="0"/>
          </p:cNvCxnSpPr>
          <p:nvPr/>
        </p:nvCxnSpPr>
        <p:spPr>
          <a:xfrm rot="16200000" flipH="1">
            <a:off x="2362200" y="5143500"/>
            <a:ext cx="609600" cy="381000"/>
          </a:xfrm>
          <a:prstGeom prst="straightConnector1">
            <a:avLst/>
          </a:prstGeom>
          <a:ln w="508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8" idx="2"/>
            <a:endCxn id="110607" idx="0"/>
          </p:cNvCxnSpPr>
          <p:nvPr/>
        </p:nvCxnSpPr>
        <p:spPr>
          <a:xfrm rot="16200000" flipH="1">
            <a:off x="6661943" y="5110957"/>
            <a:ext cx="620713" cy="457200"/>
          </a:xfrm>
          <a:prstGeom prst="straightConnector1">
            <a:avLst/>
          </a:prstGeom>
          <a:ln w="508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4004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atin typeface="Calibri" charset="0"/>
              </a:rPr>
              <a:t>Rank</a:t>
            </a:r>
          </a:p>
        </p:txBody>
      </p:sp>
      <p:sp>
        <p:nvSpPr>
          <p:cNvPr id="4" name="Rectangle 3"/>
          <p:cNvSpPr/>
          <p:nvPr/>
        </p:nvSpPr>
        <p:spPr>
          <a:xfrm>
            <a:off x="3200400" y="2438400"/>
            <a:ext cx="2209800" cy="533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Rank 0 (Front)</a:t>
            </a:r>
          </a:p>
        </p:txBody>
      </p:sp>
      <p:sp>
        <p:nvSpPr>
          <p:cNvPr id="5" name="Rectangle 4"/>
          <p:cNvSpPr/>
          <p:nvPr/>
        </p:nvSpPr>
        <p:spPr>
          <a:xfrm>
            <a:off x="6019800" y="2438400"/>
            <a:ext cx="2209800" cy="533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Rank 1 (Back)</a:t>
            </a:r>
          </a:p>
        </p:txBody>
      </p:sp>
      <p:cxnSp>
        <p:nvCxnSpPr>
          <p:cNvPr id="8" name="Straight Connector 7"/>
          <p:cNvCxnSpPr/>
          <p:nvPr/>
        </p:nvCxnSpPr>
        <p:spPr>
          <a:xfrm flipV="1">
            <a:off x="5511800" y="46482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hape 9"/>
          <p:cNvCxnSpPr>
            <a:cxnSpLocks noChangeShapeType="1"/>
          </p:cNvCxnSpPr>
          <p:nvPr/>
        </p:nvCxnSpPr>
        <p:spPr bwMode="auto">
          <a:xfrm rot="5400000" flipH="1" flipV="1">
            <a:off x="5190332" y="4877594"/>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32" name="Shape 31"/>
          <p:cNvCxnSpPr>
            <a:stCxn id="4" idx="1"/>
          </p:cNvCxnSpPr>
          <p:nvPr/>
        </p:nvCxnSpPr>
        <p:spPr>
          <a:xfrm rot="10800000" flipV="1">
            <a:off x="2895600" y="2705100"/>
            <a:ext cx="304800" cy="2705100"/>
          </a:xfrm>
          <a:prstGeom prst="bentConnector2">
            <a:avLst/>
          </a:prstGeom>
          <a:ln w="25400">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33" name="Shape 32"/>
          <p:cNvCxnSpPr>
            <a:stCxn id="5" idx="1"/>
          </p:cNvCxnSpPr>
          <p:nvPr/>
        </p:nvCxnSpPr>
        <p:spPr>
          <a:xfrm rot="10800000">
            <a:off x="2643188" y="2057400"/>
            <a:ext cx="3376612" cy="647700"/>
          </a:xfrm>
          <a:prstGeom prst="bentConnector3">
            <a:avLst>
              <a:gd name="adj1" fmla="val 7977"/>
            </a:avLst>
          </a:prstGeom>
          <a:ln w="254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rot="5400000">
            <a:off x="982663" y="3733800"/>
            <a:ext cx="3352800" cy="0"/>
          </a:xfrm>
          <a:prstGeom prst="bentConnector3">
            <a:avLst>
              <a:gd name="adj1"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1625" name="TextBox 40"/>
          <p:cNvSpPr txBox="1">
            <a:spLocks noChangeArrowheads="1"/>
          </p:cNvSpPr>
          <p:nvPr/>
        </p:nvSpPr>
        <p:spPr bwMode="auto">
          <a:xfrm>
            <a:off x="4953000" y="54102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111626" name="TextBox 41"/>
          <p:cNvSpPr txBox="1">
            <a:spLocks noChangeArrowheads="1"/>
          </p:cNvSpPr>
          <p:nvPr/>
        </p:nvSpPr>
        <p:spPr bwMode="auto">
          <a:xfrm>
            <a:off x="1952625" y="54102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CS &lt;0:1&gt;</a:t>
            </a:r>
          </a:p>
        </p:txBody>
      </p:sp>
      <p:cxnSp>
        <p:nvCxnSpPr>
          <p:cNvPr id="45" name="Shape 44"/>
          <p:cNvCxnSpPr>
            <a:stCxn id="4" idx="0"/>
          </p:cNvCxnSpPr>
          <p:nvPr/>
        </p:nvCxnSpPr>
        <p:spPr>
          <a:xfrm rot="16200000" flipH="1" flipV="1">
            <a:off x="1428750" y="2533650"/>
            <a:ext cx="2971800" cy="2781300"/>
          </a:xfrm>
          <a:prstGeom prst="bentConnector3">
            <a:avLst>
              <a:gd name="adj1" fmla="val -28116"/>
            </a:avLst>
          </a:prstGeom>
          <a:ln w="50800">
            <a:solidFill>
              <a:srgbClr val="0070C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49" name="Shape 44"/>
          <p:cNvCxnSpPr>
            <a:stCxn id="5" idx="0"/>
          </p:cNvCxnSpPr>
          <p:nvPr/>
        </p:nvCxnSpPr>
        <p:spPr>
          <a:xfrm rot="16200000" flipV="1">
            <a:off x="5276850" y="590550"/>
            <a:ext cx="838200" cy="2857500"/>
          </a:xfrm>
          <a:prstGeom prst="bentConnector2">
            <a:avLst/>
          </a:prstGeom>
          <a:ln w="50800">
            <a:solidFill>
              <a:srgbClr val="0070C0"/>
            </a:solidFill>
            <a:headEnd type="triangle" w="lg" len="lg"/>
          </a:ln>
        </p:spPr>
        <p:style>
          <a:lnRef idx="1">
            <a:schemeClr val="accent1"/>
          </a:lnRef>
          <a:fillRef idx="0">
            <a:schemeClr val="accent1"/>
          </a:fillRef>
          <a:effectRef idx="0">
            <a:schemeClr val="accent1"/>
          </a:effectRef>
          <a:fontRef idx="minor">
            <a:schemeClr val="tx1"/>
          </a:fontRef>
        </p:style>
      </p:cxnSp>
      <p:sp>
        <p:nvSpPr>
          <p:cNvPr id="111629" name="TextBox 54"/>
          <p:cNvSpPr txBox="1">
            <a:spLocks noChangeArrowheads="1"/>
          </p:cNvSpPr>
          <p:nvPr/>
        </p:nvSpPr>
        <p:spPr bwMode="auto">
          <a:xfrm>
            <a:off x="762000" y="54102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libri" charset="0"/>
                <a:ea typeface="ＭＳ Ｐゴシック" charset="0"/>
                <a:cs typeface="Arial" charset="0"/>
              </a:rPr>
              <a:t>Addr/Cmd</a:t>
            </a:r>
          </a:p>
        </p:txBody>
      </p:sp>
      <p:cxnSp>
        <p:nvCxnSpPr>
          <p:cNvPr id="58" name="Shape 9"/>
          <p:cNvCxnSpPr>
            <a:cxnSpLocks noChangeShapeType="1"/>
            <a:endCxn id="4" idx="2"/>
          </p:cNvCxnSpPr>
          <p:nvPr/>
        </p:nvCxnSpPr>
        <p:spPr bwMode="auto">
          <a:xfrm rot="16200000" flipV="1">
            <a:off x="4286250" y="2990850"/>
            <a:ext cx="1066800" cy="1028700"/>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3" name="Shape 9"/>
          <p:cNvCxnSpPr>
            <a:cxnSpLocks noChangeShapeType="1"/>
            <a:endCxn id="5" idx="2"/>
          </p:cNvCxnSpPr>
          <p:nvPr/>
        </p:nvCxnSpPr>
        <p:spPr bwMode="auto">
          <a:xfrm rot="5400000" flipH="1" flipV="1">
            <a:off x="6076950" y="2990850"/>
            <a:ext cx="1066800" cy="1028700"/>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7" name="Diagonal Stripe 6"/>
          <p:cNvSpPr/>
          <p:nvPr/>
        </p:nvSpPr>
        <p:spPr>
          <a:xfrm rot="13500000">
            <a:off x="5270500" y="3544888"/>
            <a:ext cx="914400" cy="9144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flipV="1">
            <a:off x="4572000" y="33528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400800" y="3352800"/>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1635" name="TextBox 74"/>
          <p:cNvSpPr txBox="1">
            <a:spLocks noChangeArrowheads="1"/>
          </p:cNvSpPr>
          <p:nvPr/>
        </p:nvSpPr>
        <p:spPr bwMode="auto">
          <a:xfrm>
            <a:off x="6477000" y="3581400"/>
            <a:ext cx="914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&lt;0:63&gt;</a:t>
            </a:r>
          </a:p>
        </p:txBody>
      </p:sp>
      <p:sp>
        <p:nvSpPr>
          <p:cNvPr id="111636" name="TextBox 75"/>
          <p:cNvSpPr txBox="1">
            <a:spLocks noChangeArrowheads="1"/>
          </p:cNvSpPr>
          <p:nvPr/>
        </p:nvSpPr>
        <p:spPr bwMode="auto">
          <a:xfrm>
            <a:off x="3733800" y="3581400"/>
            <a:ext cx="914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&lt;0:63&gt;</a:t>
            </a:r>
          </a:p>
        </p:txBody>
      </p:sp>
      <p:sp>
        <p:nvSpPr>
          <p:cNvPr id="79" name="Right Brace 78"/>
          <p:cNvSpPr/>
          <p:nvPr/>
        </p:nvSpPr>
        <p:spPr>
          <a:xfrm rot="5400000">
            <a:off x="3390900" y="3009900"/>
            <a:ext cx="533400" cy="5791200"/>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638" name="TextBox 87"/>
          <p:cNvSpPr txBox="1">
            <a:spLocks noChangeArrowheads="1"/>
          </p:cNvSpPr>
          <p:nvPr/>
        </p:nvSpPr>
        <p:spPr bwMode="auto">
          <a:xfrm>
            <a:off x="2667000" y="6172200"/>
            <a:ext cx="1981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Memory channel</a:t>
            </a:r>
          </a:p>
        </p:txBody>
      </p:sp>
    </p:spTree>
    <p:extLst>
      <p:ext uri="{BB962C8B-B14F-4D97-AF65-F5344CB8AC3E}">
        <p14:creationId xmlns:p14="http://schemas.microsoft.com/office/powerpoint/2010/main" val="28844964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830997"/>
          </a:xfrm>
          <a:prstGeom prst="rect">
            <a:avLst/>
          </a:prstGeom>
          <a:solidFill>
            <a:srgbClr val="FF0000"/>
          </a:solidFill>
          <a:ln w="57150">
            <a:solidFill>
              <a:srgbClr val="FFFF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13 year-long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$3,000,000,000</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4303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atin typeface="Calibri" charset="0"/>
              </a:rPr>
              <a:t>Breaking down a Rank</a:t>
            </a:r>
          </a:p>
        </p:txBody>
      </p:sp>
      <p:sp>
        <p:nvSpPr>
          <p:cNvPr id="4" name="Rectangle 3"/>
          <p:cNvSpPr/>
          <p:nvPr/>
        </p:nvSpPr>
        <p:spPr>
          <a:xfrm>
            <a:off x="609600" y="2895600"/>
            <a:ext cx="1295400" cy="381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Rank 0</a:t>
            </a:r>
          </a:p>
        </p:txBody>
      </p:sp>
      <p:cxnSp>
        <p:nvCxnSpPr>
          <p:cNvPr id="6" name="Straight Connector 5"/>
          <p:cNvCxnSpPr/>
          <p:nvPr/>
        </p:nvCxnSpPr>
        <p:spPr>
          <a:xfrm flipV="1">
            <a:off x="1066800" y="3579813"/>
            <a:ext cx="457200" cy="381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hape 9"/>
          <p:cNvCxnSpPr>
            <a:cxnSpLocks noChangeShapeType="1"/>
          </p:cNvCxnSpPr>
          <p:nvPr/>
        </p:nvCxnSpPr>
        <p:spPr bwMode="auto">
          <a:xfrm rot="5400000" flipH="1" flipV="1">
            <a:off x="745332" y="3809206"/>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45" name="TextBox 7"/>
          <p:cNvSpPr txBox="1">
            <a:spLocks noChangeArrowheads="1"/>
          </p:cNvSpPr>
          <p:nvPr/>
        </p:nvSpPr>
        <p:spPr bwMode="auto">
          <a:xfrm>
            <a:off x="1295400" y="3592513"/>
            <a:ext cx="990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&lt;0:63&gt;</a:t>
            </a:r>
          </a:p>
        </p:txBody>
      </p:sp>
      <p:cxnSp>
        <p:nvCxnSpPr>
          <p:cNvPr id="11" name="Straight Connector 10"/>
          <p:cNvCxnSpPr>
            <a:stCxn id="23" idx="0"/>
            <a:endCxn id="43" idx="1"/>
          </p:cNvCxnSpPr>
          <p:nvPr/>
        </p:nvCxnSpPr>
        <p:spPr>
          <a:xfrm rot="5400000" flipH="1" flipV="1">
            <a:off x="2353469" y="1048544"/>
            <a:ext cx="331787" cy="2447925"/>
          </a:xfrm>
          <a:prstGeom prst="line">
            <a:avLst/>
          </a:prstGeom>
          <a:ln w="6350"/>
        </p:spPr>
        <p:style>
          <a:lnRef idx="1">
            <a:schemeClr val="dk1"/>
          </a:lnRef>
          <a:fillRef idx="0">
            <a:schemeClr val="dk1"/>
          </a:fillRef>
          <a:effectRef idx="0">
            <a:schemeClr val="dk1"/>
          </a:effectRef>
          <a:fontRef idx="minor">
            <a:schemeClr val="tx1"/>
          </a:fontRef>
        </p:style>
      </p:cxnSp>
      <p:cxnSp>
        <p:nvCxnSpPr>
          <p:cNvPr id="13" name="Straight Connector 12"/>
          <p:cNvCxnSpPr>
            <a:stCxn id="23" idx="4"/>
            <a:endCxn id="43" idx="3"/>
          </p:cNvCxnSpPr>
          <p:nvPr/>
        </p:nvCxnSpPr>
        <p:spPr>
          <a:xfrm rot="16200000" flipH="1">
            <a:off x="2162969" y="3704431"/>
            <a:ext cx="712788" cy="2447925"/>
          </a:xfrm>
          <a:prstGeom prst="line">
            <a:avLst/>
          </a:prstGeom>
          <a:ln w="6350"/>
        </p:spPr>
        <p:style>
          <a:lnRef idx="1">
            <a:schemeClr val="dk1"/>
          </a:lnRef>
          <a:fillRef idx="0">
            <a:schemeClr val="dk1"/>
          </a:fillRef>
          <a:effectRef idx="0">
            <a:schemeClr val="dk1"/>
          </a:effectRef>
          <a:fontRef idx="minor">
            <a:schemeClr val="tx1"/>
          </a:fontRef>
        </p:style>
      </p:cxnSp>
      <p:sp>
        <p:nvSpPr>
          <p:cNvPr id="17" name="Rectangle 16"/>
          <p:cNvSpPr/>
          <p:nvPr/>
        </p:nvSpPr>
        <p:spPr>
          <a:xfrm>
            <a:off x="4038600" y="23622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0</a:t>
            </a:r>
          </a:p>
        </p:txBody>
      </p:sp>
      <p:sp>
        <p:nvSpPr>
          <p:cNvPr id="18" name="Rectangle 17"/>
          <p:cNvSpPr/>
          <p:nvPr/>
        </p:nvSpPr>
        <p:spPr>
          <a:xfrm>
            <a:off x="4876800" y="23622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1</a:t>
            </a:r>
          </a:p>
        </p:txBody>
      </p:sp>
      <p:sp>
        <p:nvSpPr>
          <p:cNvPr id="20" name="Rectangle 19"/>
          <p:cNvSpPr/>
          <p:nvPr/>
        </p:nvSpPr>
        <p:spPr>
          <a:xfrm>
            <a:off x="7086600" y="23622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7</a:t>
            </a:r>
          </a:p>
        </p:txBody>
      </p:sp>
      <p:sp>
        <p:nvSpPr>
          <p:cNvPr id="23" name="Oval 22"/>
          <p:cNvSpPr/>
          <p:nvPr/>
        </p:nvSpPr>
        <p:spPr>
          <a:xfrm>
            <a:off x="228600" y="2438400"/>
            <a:ext cx="2133600" cy="21336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652" name="TextBox 29"/>
          <p:cNvSpPr txBox="1">
            <a:spLocks noChangeArrowheads="1"/>
          </p:cNvSpPr>
          <p:nvPr/>
        </p:nvSpPr>
        <p:spPr bwMode="auto">
          <a:xfrm>
            <a:off x="5638800" y="2209800"/>
            <a:ext cx="12192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cxnSp>
        <p:nvCxnSpPr>
          <p:cNvPr id="31" name="Shape 9"/>
          <p:cNvCxnSpPr>
            <a:cxnSpLocks noChangeShapeType="1"/>
          </p:cNvCxnSpPr>
          <p:nvPr/>
        </p:nvCxnSpPr>
        <p:spPr bwMode="auto">
          <a:xfrm rot="5400000" flipH="1" flipV="1">
            <a:off x="3810794" y="3885406"/>
            <a:ext cx="1066800" cy="1588"/>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54" name="TextBox 31"/>
          <p:cNvSpPr txBox="1">
            <a:spLocks noChangeArrowheads="1"/>
          </p:cNvSpPr>
          <p:nvPr/>
        </p:nvSpPr>
        <p:spPr bwMode="auto">
          <a:xfrm rot="-5400000">
            <a:off x="3663157" y="3663156"/>
            <a:ext cx="990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34" name="Shape 9"/>
          <p:cNvCxnSpPr>
            <a:cxnSpLocks noChangeShapeType="1"/>
          </p:cNvCxnSpPr>
          <p:nvPr/>
        </p:nvCxnSpPr>
        <p:spPr bwMode="auto">
          <a:xfrm rot="5400000" flipH="1" flipV="1">
            <a:off x="4647407" y="38854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56" name="TextBox 34"/>
          <p:cNvSpPr txBox="1">
            <a:spLocks noChangeArrowheads="1"/>
          </p:cNvSpPr>
          <p:nvPr/>
        </p:nvSpPr>
        <p:spPr bwMode="auto">
          <a:xfrm rot="-5400000">
            <a:off x="4499769" y="36631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36" name="Shape 9"/>
          <p:cNvCxnSpPr>
            <a:cxnSpLocks noChangeShapeType="1"/>
          </p:cNvCxnSpPr>
          <p:nvPr/>
        </p:nvCxnSpPr>
        <p:spPr bwMode="auto">
          <a:xfrm rot="5400000" flipH="1" flipV="1">
            <a:off x="6857207" y="38854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58" name="TextBox 36"/>
          <p:cNvSpPr txBox="1">
            <a:spLocks noChangeArrowheads="1"/>
          </p:cNvSpPr>
          <p:nvPr/>
        </p:nvSpPr>
        <p:spPr bwMode="auto">
          <a:xfrm rot="-5400000">
            <a:off x="6709569" y="36631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38" name="Shape 9"/>
          <p:cNvCxnSpPr>
            <a:cxnSpLocks noChangeShapeType="1"/>
          </p:cNvCxnSpPr>
          <p:nvPr/>
        </p:nvCxnSpPr>
        <p:spPr bwMode="auto">
          <a:xfrm>
            <a:off x="4343400" y="4419600"/>
            <a:ext cx="30480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41" name="Shape 9"/>
          <p:cNvCxnSpPr>
            <a:cxnSpLocks noChangeShapeType="1"/>
          </p:cNvCxnSpPr>
          <p:nvPr/>
        </p:nvCxnSpPr>
        <p:spPr bwMode="auto">
          <a:xfrm rot="5400000" flipH="1" flipV="1">
            <a:off x="5317332" y="4952206"/>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2661" name="TextBox 41"/>
          <p:cNvSpPr txBox="1">
            <a:spLocks noChangeArrowheads="1"/>
          </p:cNvSpPr>
          <p:nvPr/>
        </p:nvSpPr>
        <p:spPr bwMode="auto">
          <a:xfrm>
            <a:off x="5867400" y="4800600"/>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43" name="Oval 42"/>
          <p:cNvSpPr/>
          <p:nvPr/>
        </p:nvSpPr>
        <p:spPr>
          <a:xfrm>
            <a:off x="2895600" y="1447800"/>
            <a:ext cx="5791200" cy="44958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439308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hape 9"/>
          <p:cNvCxnSpPr>
            <a:cxnSpLocks noChangeShapeType="1"/>
          </p:cNvCxnSpPr>
          <p:nvPr/>
        </p:nvCxnSpPr>
        <p:spPr bwMode="auto">
          <a:xfrm rot="16200000" flipV="1">
            <a:off x="5143500" y="4152900"/>
            <a:ext cx="914400" cy="381000"/>
          </a:xfrm>
          <a:prstGeom prst="bentConnector3">
            <a:avLst>
              <a:gd name="adj1" fmla="val 5813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38" name="Shape 9"/>
          <p:cNvCxnSpPr>
            <a:cxnSpLocks noChangeShapeType="1"/>
          </p:cNvCxnSpPr>
          <p:nvPr/>
        </p:nvCxnSpPr>
        <p:spPr bwMode="auto">
          <a:xfrm rot="16200000" flipV="1">
            <a:off x="5562600" y="3810000"/>
            <a:ext cx="1752600" cy="228600"/>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3667" name="Title 1"/>
          <p:cNvSpPr>
            <a:spLocks noGrp="1"/>
          </p:cNvSpPr>
          <p:nvPr>
            <p:ph type="title"/>
          </p:nvPr>
        </p:nvSpPr>
        <p:spPr/>
        <p:txBody>
          <a:bodyPr/>
          <a:lstStyle/>
          <a:p>
            <a:r>
              <a:rPr lang="en-US">
                <a:latin typeface="Calibri" charset="0"/>
              </a:rPr>
              <a:t>Breaking down a Chip</a:t>
            </a:r>
          </a:p>
        </p:txBody>
      </p:sp>
      <p:sp>
        <p:nvSpPr>
          <p:cNvPr id="4" name="Rectangle 3"/>
          <p:cNvSpPr/>
          <p:nvPr/>
        </p:nvSpPr>
        <p:spPr>
          <a:xfrm>
            <a:off x="1295400" y="2590800"/>
            <a:ext cx="609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Chip 0</a:t>
            </a:r>
          </a:p>
        </p:txBody>
      </p:sp>
      <p:cxnSp>
        <p:nvCxnSpPr>
          <p:cNvPr id="6" name="Shape 9"/>
          <p:cNvCxnSpPr>
            <a:cxnSpLocks noChangeShapeType="1"/>
          </p:cNvCxnSpPr>
          <p:nvPr/>
        </p:nvCxnSpPr>
        <p:spPr bwMode="auto">
          <a:xfrm rot="5400000" flipH="1" flipV="1">
            <a:off x="1056482" y="41140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3670" name="TextBox 6"/>
          <p:cNvSpPr txBox="1">
            <a:spLocks noChangeArrowheads="1"/>
          </p:cNvSpPr>
          <p:nvPr/>
        </p:nvSpPr>
        <p:spPr bwMode="auto">
          <a:xfrm rot="-5400000">
            <a:off x="908844" y="38917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graphicFrame>
        <p:nvGraphicFramePr>
          <p:cNvPr id="5" name="Table 4"/>
          <p:cNvGraphicFramePr>
            <a:graphicFrameLocks noGrp="1"/>
          </p:cNvGraphicFramePr>
          <p:nvPr/>
        </p:nvGraphicFramePr>
        <p:xfrm>
          <a:off x="5638800" y="1720850"/>
          <a:ext cx="1249368" cy="1193802"/>
        </p:xfrm>
        <a:graphic>
          <a:graphicData uri="http://schemas.openxmlformats.org/drawingml/2006/table">
            <a:tbl>
              <a:tblPr>
                <a:tableStyleId>{616DA210-FB5B-4158-B5E0-FEB733F419BA}</a:tableStyleId>
              </a:tblPr>
              <a:tblGrid>
                <a:gridCol w="208228">
                  <a:extLst>
                    <a:ext uri="{9D8B030D-6E8A-4147-A177-3AD203B41FA5}">
                      <a16:colId xmlns:a16="http://schemas.microsoft.com/office/drawing/2014/main" val="20000"/>
                    </a:ext>
                  </a:extLst>
                </a:gridCol>
                <a:gridCol w="208228">
                  <a:extLst>
                    <a:ext uri="{9D8B030D-6E8A-4147-A177-3AD203B41FA5}">
                      <a16:colId xmlns:a16="http://schemas.microsoft.com/office/drawing/2014/main" val="20001"/>
                    </a:ext>
                  </a:extLst>
                </a:gridCol>
                <a:gridCol w="208228">
                  <a:extLst>
                    <a:ext uri="{9D8B030D-6E8A-4147-A177-3AD203B41FA5}">
                      <a16:colId xmlns:a16="http://schemas.microsoft.com/office/drawing/2014/main" val="20002"/>
                    </a:ext>
                  </a:extLst>
                </a:gridCol>
                <a:gridCol w="208228">
                  <a:extLst>
                    <a:ext uri="{9D8B030D-6E8A-4147-A177-3AD203B41FA5}">
                      <a16:colId xmlns:a16="http://schemas.microsoft.com/office/drawing/2014/main" val="20003"/>
                    </a:ext>
                  </a:extLst>
                </a:gridCol>
                <a:gridCol w="208228">
                  <a:extLst>
                    <a:ext uri="{9D8B030D-6E8A-4147-A177-3AD203B41FA5}">
                      <a16:colId xmlns:a16="http://schemas.microsoft.com/office/drawing/2014/main" val="20004"/>
                    </a:ext>
                  </a:extLst>
                </a:gridCol>
                <a:gridCol w="208228">
                  <a:extLst>
                    <a:ext uri="{9D8B030D-6E8A-4147-A177-3AD203B41FA5}">
                      <a16:colId xmlns:a16="http://schemas.microsoft.com/office/drawing/2014/main" val="20005"/>
                    </a:ext>
                  </a:extLst>
                </a:gridCol>
              </a:tblGrid>
              <a:tr h="198967">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0"/>
                  </a:ext>
                </a:extLst>
              </a:tr>
              <a:tr h="198967">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1"/>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2"/>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3"/>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4"/>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5"/>
                  </a:ext>
                </a:extLst>
              </a:tr>
            </a:tbl>
          </a:graphicData>
        </a:graphic>
      </p:graphicFrame>
      <p:sp>
        <p:nvSpPr>
          <p:cNvPr id="13" name="Rectangle 12"/>
          <p:cNvSpPr/>
          <p:nvPr/>
        </p:nvSpPr>
        <p:spPr>
          <a:xfrm>
            <a:off x="5638800" y="17208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486400" y="18732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5334000" y="20256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181600" y="21780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8" name="Table 17"/>
          <p:cNvGraphicFramePr>
            <a:graphicFrameLocks noGrp="1"/>
          </p:cNvGraphicFramePr>
          <p:nvPr/>
        </p:nvGraphicFramePr>
        <p:xfrm>
          <a:off x="5029200" y="2330450"/>
          <a:ext cx="1249368" cy="1193802"/>
        </p:xfrm>
        <a:graphic>
          <a:graphicData uri="http://schemas.openxmlformats.org/drawingml/2006/table">
            <a:tbl>
              <a:tblPr>
                <a:tableStyleId>{616DA210-FB5B-4158-B5E0-FEB733F419BA}</a:tableStyleId>
              </a:tblPr>
              <a:tblGrid>
                <a:gridCol w="208228">
                  <a:extLst>
                    <a:ext uri="{9D8B030D-6E8A-4147-A177-3AD203B41FA5}">
                      <a16:colId xmlns:a16="http://schemas.microsoft.com/office/drawing/2014/main" val="20000"/>
                    </a:ext>
                  </a:extLst>
                </a:gridCol>
                <a:gridCol w="208228">
                  <a:extLst>
                    <a:ext uri="{9D8B030D-6E8A-4147-A177-3AD203B41FA5}">
                      <a16:colId xmlns:a16="http://schemas.microsoft.com/office/drawing/2014/main" val="20001"/>
                    </a:ext>
                  </a:extLst>
                </a:gridCol>
                <a:gridCol w="208228">
                  <a:extLst>
                    <a:ext uri="{9D8B030D-6E8A-4147-A177-3AD203B41FA5}">
                      <a16:colId xmlns:a16="http://schemas.microsoft.com/office/drawing/2014/main" val="20002"/>
                    </a:ext>
                  </a:extLst>
                </a:gridCol>
                <a:gridCol w="208228">
                  <a:extLst>
                    <a:ext uri="{9D8B030D-6E8A-4147-A177-3AD203B41FA5}">
                      <a16:colId xmlns:a16="http://schemas.microsoft.com/office/drawing/2014/main" val="20003"/>
                    </a:ext>
                  </a:extLst>
                </a:gridCol>
                <a:gridCol w="208228">
                  <a:extLst>
                    <a:ext uri="{9D8B030D-6E8A-4147-A177-3AD203B41FA5}">
                      <a16:colId xmlns:a16="http://schemas.microsoft.com/office/drawing/2014/main" val="20004"/>
                    </a:ext>
                  </a:extLst>
                </a:gridCol>
                <a:gridCol w="208228">
                  <a:extLst>
                    <a:ext uri="{9D8B030D-6E8A-4147-A177-3AD203B41FA5}">
                      <a16:colId xmlns:a16="http://schemas.microsoft.com/office/drawing/2014/main" val="20005"/>
                    </a:ext>
                  </a:extLst>
                </a:gridCol>
              </a:tblGrid>
              <a:tr h="198967">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0"/>
                  </a:ext>
                </a:extLst>
              </a:tr>
              <a:tr h="198967">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1"/>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2"/>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3"/>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a:p>
                  </a:txBody>
                  <a:tcPr marL="91414" marR="91414">
                    <a:solidFill>
                      <a:schemeClr val="bg1"/>
                    </a:solidFill>
                  </a:tcPr>
                </a:tc>
                <a:extLst>
                  <a:ext uri="{0D108BD9-81ED-4DB2-BD59-A6C34878D82A}">
                    <a16:rowId xmlns:a16="http://schemas.microsoft.com/office/drawing/2014/main" val="10004"/>
                  </a:ext>
                </a:extLst>
              </a:tr>
              <a:tr h="198967">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a:p>
                  </a:txBody>
                  <a:tcPr marL="91414" marR="91414">
                    <a:solidFill>
                      <a:schemeClr val="bg1"/>
                    </a:solidFill>
                  </a:tcPr>
                </a:tc>
                <a:tc>
                  <a:txBody>
                    <a:bodyPr/>
                    <a:lstStyle/>
                    <a:p>
                      <a:endParaRPr lang="en-US" sz="200" dirty="0"/>
                    </a:p>
                  </a:txBody>
                  <a:tcPr marL="91414" marR="91414">
                    <a:solidFill>
                      <a:schemeClr val="bg1"/>
                    </a:solidFill>
                  </a:tcPr>
                </a:tc>
                <a:tc>
                  <a:txBody>
                    <a:bodyPr/>
                    <a:lstStyle/>
                    <a:p>
                      <a:endParaRPr lang="en-US" sz="200" dirty="0"/>
                    </a:p>
                  </a:txBody>
                  <a:tcPr marL="91414" marR="91414">
                    <a:solidFill>
                      <a:schemeClr val="bg1"/>
                    </a:solidFill>
                  </a:tcPr>
                </a:tc>
                <a:extLst>
                  <a:ext uri="{0D108BD9-81ED-4DB2-BD59-A6C34878D82A}">
                    <a16:rowId xmlns:a16="http://schemas.microsoft.com/office/drawing/2014/main" val="10005"/>
                  </a:ext>
                </a:extLst>
              </a:tr>
            </a:tbl>
          </a:graphicData>
        </a:graphic>
      </p:graphicFrame>
      <p:sp>
        <p:nvSpPr>
          <p:cNvPr id="19" name="Rectangle 18"/>
          <p:cNvSpPr/>
          <p:nvPr/>
        </p:nvSpPr>
        <p:spPr>
          <a:xfrm>
            <a:off x="5029200" y="23304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76800" y="24828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4724400" y="26352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Arrow Connector 25"/>
          <p:cNvCxnSpPr/>
          <p:nvPr/>
        </p:nvCxnSpPr>
        <p:spPr>
          <a:xfrm rot="5400000" flipH="1" flipV="1">
            <a:off x="4457700" y="1758950"/>
            <a:ext cx="990600" cy="9144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781" name="TextBox 30"/>
          <p:cNvSpPr txBox="1">
            <a:spLocks noChangeArrowheads="1"/>
          </p:cNvSpPr>
          <p:nvPr/>
        </p:nvSpPr>
        <p:spPr bwMode="auto">
          <a:xfrm rot="-2834338">
            <a:off x="4279106" y="1861344"/>
            <a:ext cx="10810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charset="0"/>
                <a:ea typeface="ＭＳ Ｐゴシック" charset="0"/>
                <a:cs typeface="Arial" charset="0"/>
              </a:rPr>
              <a:t>8 banks</a:t>
            </a:r>
          </a:p>
        </p:txBody>
      </p:sp>
      <p:cxnSp>
        <p:nvCxnSpPr>
          <p:cNvPr id="34" name="Shape 9"/>
          <p:cNvCxnSpPr>
            <a:cxnSpLocks noChangeShapeType="1"/>
            <a:endCxn id="22" idx="2"/>
          </p:cNvCxnSpPr>
          <p:nvPr/>
        </p:nvCxnSpPr>
        <p:spPr bwMode="auto">
          <a:xfrm rot="16200000" flipV="1">
            <a:off x="5032375" y="4194175"/>
            <a:ext cx="793750" cy="419100"/>
          </a:xfrm>
          <a:prstGeom prst="bentConnector3">
            <a:avLst>
              <a:gd name="adj1" fmla="val 5187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22" name="Rectangle 21"/>
          <p:cNvSpPr/>
          <p:nvPr/>
        </p:nvSpPr>
        <p:spPr>
          <a:xfrm>
            <a:off x="4572000" y="278765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Bank 0</a:t>
            </a:r>
          </a:p>
        </p:txBody>
      </p:sp>
      <p:sp>
        <p:nvSpPr>
          <p:cNvPr id="32" name="Diagonal Stripe 31"/>
          <p:cNvSpPr/>
          <p:nvPr/>
        </p:nvSpPr>
        <p:spPr>
          <a:xfrm rot="13500000">
            <a:off x="5675313" y="4303713"/>
            <a:ext cx="914400" cy="9144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85" name="TextBox 55"/>
          <p:cNvSpPr txBox="1">
            <a:spLocks noChangeArrowheads="1"/>
          </p:cNvSpPr>
          <p:nvPr/>
        </p:nvSpPr>
        <p:spPr bwMode="auto">
          <a:xfrm>
            <a:off x="5410200" y="3990975"/>
            <a:ext cx="533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3786" name="TextBox 56"/>
          <p:cNvSpPr txBox="1">
            <a:spLocks noChangeArrowheads="1"/>
          </p:cNvSpPr>
          <p:nvPr/>
        </p:nvSpPr>
        <p:spPr bwMode="auto">
          <a:xfrm>
            <a:off x="5105400" y="4419600"/>
            <a:ext cx="533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3787" name="TextBox 57"/>
          <p:cNvSpPr txBox="1">
            <a:spLocks noChangeArrowheads="1"/>
          </p:cNvSpPr>
          <p:nvPr/>
        </p:nvSpPr>
        <p:spPr bwMode="auto">
          <a:xfrm>
            <a:off x="6324600" y="3686175"/>
            <a:ext cx="533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3788" name="TextBox 59"/>
          <p:cNvSpPr txBox="1">
            <a:spLocks noChangeArrowheads="1"/>
          </p:cNvSpPr>
          <p:nvPr/>
        </p:nvSpPr>
        <p:spPr bwMode="auto">
          <a:xfrm>
            <a:off x="5791200" y="40386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p>
        </p:txBody>
      </p:sp>
      <p:cxnSp>
        <p:nvCxnSpPr>
          <p:cNvPr id="61" name="Shape 9"/>
          <p:cNvCxnSpPr>
            <a:cxnSpLocks noChangeShapeType="1"/>
          </p:cNvCxnSpPr>
          <p:nvPr/>
        </p:nvCxnSpPr>
        <p:spPr bwMode="auto">
          <a:xfrm rot="5400000" flipH="1" flipV="1">
            <a:off x="5628482" y="56380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3790" name="TextBox 61"/>
          <p:cNvSpPr txBox="1">
            <a:spLocks noChangeArrowheads="1"/>
          </p:cNvSpPr>
          <p:nvPr/>
        </p:nvSpPr>
        <p:spPr bwMode="auto">
          <a:xfrm rot="-5400000">
            <a:off x="5480844" y="54157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64" name="Oval 63"/>
          <p:cNvSpPr/>
          <p:nvPr/>
        </p:nvSpPr>
        <p:spPr>
          <a:xfrm>
            <a:off x="533400" y="2286000"/>
            <a:ext cx="2133600" cy="25146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3429000" y="1295400"/>
            <a:ext cx="5257800" cy="50292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a:stCxn id="64" idx="0"/>
            <a:endCxn id="65" idx="1"/>
          </p:cNvCxnSpPr>
          <p:nvPr/>
        </p:nvCxnSpPr>
        <p:spPr>
          <a:xfrm rot="5400000" flipH="1" flipV="1">
            <a:off x="2772569" y="859631"/>
            <a:ext cx="254000" cy="2598738"/>
          </a:xfrm>
          <a:prstGeom prst="line">
            <a:avLst/>
          </a:prstGeom>
          <a:ln w="6350"/>
        </p:spPr>
        <p:style>
          <a:lnRef idx="1">
            <a:schemeClr val="dk1"/>
          </a:lnRef>
          <a:fillRef idx="0">
            <a:schemeClr val="dk1"/>
          </a:fillRef>
          <a:effectRef idx="0">
            <a:schemeClr val="dk1"/>
          </a:effectRef>
          <a:fontRef idx="minor">
            <a:schemeClr val="tx1"/>
          </a:fontRef>
        </p:style>
      </p:cxnSp>
      <p:cxnSp>
        <p:nvCxnSpPr>
          <p:cNvPr id="69" name="Straight Connector 68"/>
          <p:cNvCxnSpPr>
            <a:stCxn id="64" idx="4"/>
            <a:endCxn id="65" idx="3"/>
          </p:cNvCxnSpPr>
          <p:nvPr/>
        </p:nvCxnSpPr>
        <p:spPr>
          <a:xfrm rot="16200000" flipH="1">
            <a:off x="2505869" y="3894931"/>
            <a:ext cx="787400" cy="2598738"/>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676299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hape 9"/>
          <p:cNvCxnSpPr>
            <a:cxnSpLocks noChangeShapeType="1"/>
          </p:cNvCxnSpPr>
          <p:nvPr/>
        </p:nvCxnSpPr>
        <p:spPr bwMode="auto">
          <a:xfrm rot="5400000" flipH="1" flipV="1">
            <a:off x="6172200" y="4497388"/>
            <a:ext cx="990600" cy="990600"/>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690" name="Title 1"/>
          <p:cNvSpPr>
            <a:spLocks noGrp="1"/>
          </p:cNvSpPr>
          <p:nvPr>
            <p:ph type="title"/>
          </p:nvPr>
        </p:nvSpPr>
        <p:spPr/>
        <p:txBody>
          <a:bodyPr/>
          <a:lstStyle/>
          <a:p>
            <a:r>
              <a:rPr lang="en-US">
                <a:latin typeface="Calibri" charset="0"/>
              </a:rPr>
              <a:t>Breaking down a Bank</a:t>
            </a:r>
          </a:p>
        </p:txBody>
      </p:sp>
      <p:sp>
        <p:nvSpPr>
          <p:cNvPr id="8" name="Rectangle 7"/>
          <p:cNvSpPr/>
          <p:nvPr/>
        </p:nvSpPr>
        <p:spPr>
          <a:xfrm>
            <a:off x="762000" y="2514600"/>
            <a:ext cx="1295400" cy="1219200"/>
          </a:xfrm>
          <a:prstGeom prst="rect">
            <a:avLst/>
          </a:prstGeom>
          <a:ln w="38100"/>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Bank 0</a:t>
            </a:r>
          </a:p>
        </p:txBody>
      </p:sp>
      <p:cxnSp>
        <p:nvCxnSpPr>
          <p:cNvPr id="10" name="Shape 9"/>
          <p:cNvCxnSpPr>
            <a:cxnSpLocks noChangeShapeType="1"/>
          </p:cNvCxnSpPr>
          <p:nvPr/>
        </p:nvCxnSpPr>
        <p:spPr bwMode="auto">
          <a:xfrm rot="5400000" flipH="1" flipV="1">
            <a:off x="904082" y="4266406"/>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693" name="TextBox 10"/>
          <p:cNvSpPr txBox="1">
            <a:spLocks noChangeArrowheads="1"/>
          </p:cNvSpPr>
          <p:nvPr/>
        </p:nvSpPr>
        <p:spPr bwMode="auto">
          <a:xfrm rot="-5400000">
            <a:off x="756444" y="4044156"/>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114694" name="TextBox 11"/>
          <p:cNvSpPr txBox="1">
            <a:spLocks noChangeArrowheads="1"/>
          </p:cNvSpPr>
          <p:nvPr/>
        </p:nvSpPr>
        <p:spPr bwMode="auto">
          <a:xfrm>
            <a:off x="7467600" y="3659188"/>
            <a:ext cx="6858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row 0</a:t>
            </a:r>
          </a:p>
        </p:txBody>
      </p:sp>
      <p:sp>
        <p:nvSpPr>
          <p:cNvPr id="114695" name="TextBox 13"/>
          <p:cNvSpPr txBox="1">
            <a:spLocks noChangeArrowheads="1"/>
          </p:cNvSpPr>
          <p:nvPr/>
        </p:nvSpPr>
        <p:spPr bwMode="auto">
          <a:xfrm>
            <a:off x="7467600" y="21336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row 16k-1</a:t>
            </a:r>
          </a:p>
        </p:txBody>
      </p:sp>
      <p:sp>
        <p:nvSpPr>
          <p:cNvPr id="114696" name="TextBox 17"/>
          <p:cNvSpPr txBox="1">
            <a:spLocks noChangeArrowheads="1"/>
          </p:cNvSpPr>
          <p:nvPr/>
        </p:nvSpPr>
        <p:spPr bwMode="auto">
          <a:xfrm rot="5400000">
            <a:off x="7378700" y="2757488"/>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4F81BD"/>
                </a:solidFill>
                <a:effectLst/>
                <a:uLnTx/>
                <a:uFillTx/>
                <a:latin typeface="Calibri" charset="0"/>
                <a:ea typeface="ＭＳ Ｐゴシック" charset="0"/>
                <a:cs typeface="Arial" charset="0"/>
              </a:rPr>
              <a:t>...</a:t>
            </a:r>
          </a:p>
        </p:txBody>
      </p:sp>
      <p:cxnSp>
        <p:nvCxnSpPr>
          <p:cNvPr id="20" name="Straight Arrow Connector 19"/>
          <p:cNvCxnSpPr/>
          <p:nvPr/>
        </p:nvCxnSpPr>
        <p:spPr>
          <a:xfrm>
            <a:off x="4038600" y="1557338"/>
            <a:ext cx="3276600" cy="1587"/>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114698" name="TextBox 20"/>
          <p:cNvSpPr txBox="1">
            <a:spLocks noChangeArrowheads="1"/>
          </p:cNvSpPr>
          <p:nvPr/>
        </p:nvSpPr>
        <p:spPr bwMode="auto">
          <a:xfrm>
            <a:off x="5181600" y="1219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2kB</a:t>
            </a:r>
          </a:p>
        </p:txBody>
      </p:sp>
      <p:cxnSp>
        <p:nvCxnSpPr>
          <p:cNvPr id="22" name="Shape 9"/>
          <p:cNvCxnSpPr>
            <a:cxnSpLocks noChangeShapeType="1"/>
          </p:cNvCxnSpPr>
          <p:nvPr/>
        </p:nvCxnSpPr>
        <p:spPr bwMode="auto">
          <a:xfrm rot="16200000" flipV="1">
            <a:off x="4267200" y="4497388"/>
            <a:ext cx="990600" cy="990600"/>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700" name="TextBox 22"/>
          <p:cNvSpPr txBox="1">
            <a:spLocks noChangeArrowheads="1"/>
          </p:cNvSpPr>
          <p:nvPr/>
        </p:nvSpPr>
        <p:spPr bwMode="auto">
          <a:xfrm>
            <a:off x="3810000" y="4584700"/>
            <a:ext cx="457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1B</a:t>
            </a:r>
          </a:p>
        </p:txBody>
      </p:sp>
      <p:cxnSp>
        <p:nvCxnSpPr>
          <p:cNvPr id="24" name="Straight Arrow Connector 23"/>
          <p:cNvCxnSpPr/>
          <p:nvPr/>
        </p:nvCxnSpPr>
        <p:spPr>
          <a:xfrm>
            <a:off x="4060825" y="1968500"/>
            <a:ext cx="381000" cy="1588"/>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114702" name="TextBox 26"/>
          <p:cNvSpPr txBox="1">
            <a:spLocks noChangeArrowheads="1"/>
          </p:cNvSpPr>
          <p:nvPr/>
        </p:nvSpPr>
        <p:spPr bwMode="auto">
          <a:xfrm>
            <a:off x="3679825" y="1601788"/>
            <a:ext cx="1106488"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Calibri" charset="0"/>
                <a:ea typeface="ＭＳ Ｐゴシック" charset="0"/>
                <a:cs typeface="Arial" charset="0"/>
              </a:rPr>
              <a:t>1B (column)</a:t>
            </a:r>
          </a:p>
        </p:txBody>
      </p:sp>
      <p:cxnSp>
        <p:nvCxnSpPr>
          <p:cNvPr id="35" name="Shape 9"/>
          <p:cNvCxnSpPr>
            <a:cxnSpLocks noChangeShapeType="1"/>
          </p:cNvCxnSpPr>
          <p:nvPr/>
        </p:nvCxnSpPr>
        <p:spPr bwMode="auto">
          <a:xfrm rot="16200000" flipV="1">
            <a:off x="4533900" y="4611688"/>
            <a:ext cx="990600" cy="762000"/>
          </a:xfrm>
          <a:prstGeom prst="bentConnector3">
            <a:avLst>
              <a:gd name="adj1" fmla="val 65759"/>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graphicFrame>
        <p:nvGraphicFramePr>
          <p:cNvPr id="9" name="Table 8"/>
          <p:cNvGraphicFramePr>
            <a:graphicFrameLocks noGrp="1"/>
          </p:cNvGraphicFramePr>
          <p:nvPr/>
        </p:nvGraphicFramePr>
        <p:xfrm>
          <a:off x="4038600" y="2090738"/>
          <a:ext cx="3332160" cy="2449510"/>
        </p:xfrm>
        <a:graphic>
          <a:graphicData uri="http://schemas.openxmlformats.org/drawingml/2006/table">
            <a:tbl>
              <a:tblPr>
                <a:tableStyleId>{616DA210-FB5B-4158-B5E0-FEB733F419BA}</a:tableStyleId>
              </a:tblPr>
              <a:tblGrid>
                <a:gridCol w="416520">
                  <a:extLst>
                    <a:ext uri="{9D8B030D-6E8A-4147-A177-3AD203B41FA5}">
                      <a16:colId xmlns:a16="http://schemas.microsoft.com/office/drawing/2014/main" val="20000"/>
                    </a:ext>
                  </a:extLst>
                </a:gridCol>
                <a:gridCol w="416520">
                  <a:extLst>
                    <a:ext uri="{9D8B030D-6E8A-4147-A177-3AD203B41FA5}">
                      <a16:colId xmlns:a16="http://schemas.microsoft.com/office/drawing/2014/main" val="20001"/>
                    </a:ext>
                  </a:extLst>
                </a:gridCol>
                <a:gridCol w="416520">
                  <a:extLst>
                    <a:ext uri="{9D8B030D-6E8A-4147-A177-3AD203B41FA5}">
                      <a16:colId xmlns:a16="http://schemas.microsoft.com/office/drawing/2014/main" val="20002"/>
                    </a:ext>
                  </a:extLst>
                </a:gridCol>
                <a:gridCol w="416520">
                  <a:extLst>
                    <a:ext uri="{9D8B030D-6E8A-4147-A177-3AD203B41FA5}">
                      <a16:colId xmlns:a16="http://schemas.microsoft.com/office/drawing/2014/main" val="20003"/>
                    </a:ext>
                  </a:extLst>
                </a:gridCol>
                <a:gridCol w="416520">
                  <a:extLst>
                    <a:ext uri="{9D8B030D-6E8A-4147-A177-3AD203B41FA5}">
                      <a16:colId xmlns:a16="http://schemas.microsoft.com/office/drawing/2014/main" val="20004"/>
                    </a:ext>
                  </a:extLst>
                </a:gridCol>
                <a:gridCol w="416520">
                  <a:extLst>
                    <a:ext uri="{9D8B030D-6E8A-4147-A177-3AD203B41FA5}">
                      <a16:colId xmlns:a16="http://schemas.microsoft.com/office/drawing/2014/main" val="20005"/>
                    </a:ext>
                  </a:extLst>
                </a:gridCol>
                <a:gridCol w="416520">
                  <a:extLst>
                    <a:ext uri="{9D8B030D-6E8A-4147-A177-3AD203B41FA5}">
                      <a16:colId xmlns:a16="http://schemas.microsoft.com/office/drawing/2014/main" val="20006"/>
                    </a:ext>
                  </a:extLst>
                </a:gridCol>
                <a:gridCol w="416520">
                  <a:extLst>
                    <a:ext uri="{9D8B030D-6E8A-4147-A177-3AD203B41FA5}">
                      <a16:colId xmlns:a16="http://schemas.microsoft.com/office/drawing/2014/main" val="20007"/>
                    </a:ext>
                  </a:extLst>
                </a:gridCol>
              </a:tblGrid>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0"/>
                  </a:ext>
                </a:extLst>
              </a:tr>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1"/>
                  </a:ext>
                </a:extLst>
              </a:tr>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2"/>
                  </a:ext>
                </a:extLst>
              </a:tr>
              <a:tr h="489902">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tc>
                  <a:txBody>
                    <a:bodyPr/>
                    <a:lstStyle/>
                    <a:p>
                      <a:endParaRPr lang="en-US" sz="200" dirty="0"/>
                    </a:p>
                  </a:txBody>
                  <a:tcPr marL="91431" marR="91431" marT="45724" marB="45724">
                    <a:solidFill>
                      <a:schemeClr val="bg1"/>
                    </a:solidFill>
                  </a:tcPr>
                </a:tc>
                <a:extLst>
                  <a:ext uri="{0D108BD9-81ED-4DB2-BD59-A6C34878D82A}">
                    <a16:rowId xmlns:a16="http://schemas.microsoft.com/office/drawing/2014/main" val="10003"/>
                  </a:ext>
                </a:extLst>
              </a:tr>
              <a:tr h="489902">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tc>
                  <a:txBody>
                    <a:bodyPr/>
                    <a:lstStyle/>
                    <a:p>
                      <a:pPr algn="ctr"/>
                      <a:endParaRPr lang="en-US" sz="1800" dirty="0">
                        <a:solidFill>
                          <a:schemeClr val="bg1"/>
                        </a:solidFill>
                      </a:endParaRPr>
                    </a:p>
                  </a:txBody>
                  <a:tcPr marL="91431" marR="91431" marT="45724" marB="45724" anchor="ctr">
                    <a:solidFill>
                      <a:schemeClr val="accent5"/>
                    </a:solidFill>
                  </a:tcPr>
                </a:tc>
                <a:extLst>
                  <a:ext uri="{0D108BD9-81ED-4DB2-BD59-A6C34878D82A}">
                    <a16:rowId xmlns:a16="http://schemas.microsoft.com/office/drawing/2014/main" val="10004"/>
                  </a:ext>
                </a:extLst>
              </a:tr>
            </a:tbl>
          </a:graphicData>
        </a:graphic>
      </p:graphicFrame>
      <p:sp>
        <p:nvSpPr>
          <p:cNvPr id="114760" name="TextBox 40"/>
          <p:cNvSpPr txBox="1">
            <a:spLocks noChangeArrowheads="1"/>
          </p:cNvSpPr>
          <p:nvPr/>
        </p:nvSpPr>
        <p:spPr bwMode="auto">
          <a:xfrm>
            <a:off x="4800600" y="4497388"/>
            <a:ext cx="457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1B</a:t>
            </a:r>
          </a:p>
        </p:txBody>
      </p:sp>
      <p:sp>
        <p:nvSpPr>
          <p:cNvPr id="114761" name="Rectangle 43"/>
          <p:cNvSpPr>
            <a:spLocks noChangeArrowheads="1"/>
          </p:cNvSpPr>
          <p:nvPr/>
        </p:nvSpPr>
        <p:spPr bwMode="auto">
          <a:xfrm>
            <a:off x="4953000" y="4065588"/>
            <a:ext cx="15065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charset="0"/>
                <a:ea typeface="ＭＳ Ｐゴシック" charset="0"/>
                <a:cs typeface="Arial" charset="0"/>
              </a:rPr>
              <a:t>Row-buffer</a:t>
            </a:r>
          </a:p>
        </p:txBody>
      </p:sp>
      <p:sp>
        <p:nvSpPr>
          <p:cNvPr id="114762" name="TextBox 46"/>
          <p:cNvSpPr txBox="1">
            <a:spLocks noChangeArrowheads="1"/>
          </p:cNvSpPr>
          <p:nvPr/>
        </p:nvSpPr>
        <p:spPr bwMode="auto">
          <a:xfrm>
            <a:off x="7162800" y="4573588"/>
            <a:ext cx="4572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1B</a:t>
            </a:r>
          </a:p>
        </p:txBody>
      </p:sp>
      <p:sp>
        <p:nvSpPr>
          <p:cNvPr id="114763" name="TextBox 48"/>
          <p:cNvSpPr txBox="1">
            <a:spLocks noChangeArrowheads="1"/>
          </p:cNvSpPr>
          <p:nvPr/>
        </p:nvSpPr>
        <p:spPr bwMode="auto">
          <a:xfrm>
            <a:off x="5410200" y="4802188"/>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0504D"/>
                </a:solidFill>
                <a:effectLst/>
                <a:uLnTx/>
                <a:uFillTx/>
                <a:latin typeface="Calibri" charset="0"/>
                <a:ea typeface="ＭＳ Ｐゴシック" charset="0"/>
                <a:cs typeface="Arial" charset="0"/>
              </a:rPr>
              <a:t>...</a:t>
            </a:r>
          </a:p>
        </p:txBody>
      </p:sp>
      <p:cxnSp>
        <p:nvCxnSpPr>
          <p:cNvPr id="50" name="Shape 9"/>
          <p:cNvCxnSpPr>
            <a:cxnSpLocks noChangeShapeType="1"/>
          </p:cNvCxnSpPr>
          <p:nvPr/>
        </p:nvCxnSpPr>
        <p:spPr bwMode="auto">
          <a:xfrm rot="5400000" flipH="1" flipV="1">
            <a:off x="5318919" y="6134894"/>
            <a:ext cx="838200" cy="1588"/>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4765" name="TextBox 50"/>
          <p:cNvSpPr txBox="1">
            <a:spLocks noChangeArrowheads="1"/>
          </p:cNvSpPr>
          <p:nvPr/>
        </p:nvSpPr>
        <p:spPr bwMode="auto">
          <a:xfrm rot="-5400000">
            <a:off x="5110957" y="5950744"/>
            <a:ext cx="838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sp>
        <p:nvSpPr>
          <p:cNvPr id="28" name="Diagonal Stripe 27"/>
          <p:cNvSpPr/>
          <p:nvPr/>
        </p:nvSpPr>
        <p:spPr>
          <a:xfrm rot="13500000">
            <a:off x="5294313" y="4991100"/>
            <a:ext cx="914400" cy="9144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val 55"/>
          <p:cNvSpPr/>
          <p:nvPr/>
        </p:nvSpPr>
        <p:spPr>
          <a:xfrm>
            <a:off x="304800" y="2057400"/>
            <a:ext cx="2286000" cy="28956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3124200" y="1219200"/>
            <a:ext cx="5410200" cy="54102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Straight Connector 57"/>
          <p:cNvCxnSpPr>
            <a:stCxn id="56" idx="0"/>
          </p:cNvCxnSpPr>
          <p:nvPr/>
        </p:nvCxnSpPr>
        <p:spPr>
          <a:xfrm rot="5400000" flipH="1" flipV="1">
            <a:off x="2133600" y="762000"/>
            <a:ext cx="609600" cy="1981200"/>
          </a:xfrm>
          <a:prstGeom prst="line">
            <a:avLst/>
          </a:prstGeom>
          <a:ln w="6350"/>
        </p:spPr>
        <p:style>
          <a:lnRef idx="1">
            <a:schemeClr val="dk1"/>
          </a:lnRef>
          <a:fillRef idx="0">
            <a:schemeClr val="dk1"/>
          </a:fillRef>
          <a:effectRef idx="0">
            <a:schemeClr val="dk1"/>
          </a:effectRef>
          <a:fontRef idx="minor">
            <a:schemeClr val="tx1"/>
          </a:fontRef>
        </p:style>
      </p:cxnSp>
      <p:cxnSp>
        <p:nvCxnSpPr>
          <p:cNvPr id="61" name="Straight Connector 60"/>
          <p:cNvCxnSpPr>
            <a:stCxn id="56" idx="4"/>
          </p:cNvCxnSpPr>
          <p:nvPr/>
        </p:nvCxnSpPr>
        <p:spPr>
          <a:xfrm rot="16200000" flipH="1">
            <a:off x="1714500" y="4686300"/>
            <a:ext cx="1295400" cy="182880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715640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atin typeface="Garamond" charset="0"/>
              </a:rPr>
              <a:t>DRAM Subsystem Organization</a:t>
            </a:r>
          </a:p>
        </p:txBody>
      </p:sp>
      <p:sp>
        <p:nvSpPr>
          <p:cNvPr id="115714" name="Content Placeholder 2"/>
          <p:cNvSpPr>
            <a:spLocks noGrp="1"/>
          </p:cNvSpPr>
          <p:nvPr>
            <p:ph idx="1"/>
          </p:nvPr>
        </p:nvSpPr>
        <p:spPr>
          <a:xfrm>
            <a:off x="228600" y="996950"/>
            <a:ext cx="8610600" cy="5194300"/>
          </a:xfrm>
        </p:spPr>
        <p:txBody>
          <a:bodyPr/>
          <a:lstStyle/>
          <a:p>
            <a:endParaRPr lang="en-US">
              <a:latin typeface="Tahoma" charset="0"/>
            </a:endParaRPr>
          </a:p>
          <a:p>
            <a:r>
              <a:rPr lang="en-US">
                <a:latin typeface="Tahoma" charset="0"/>
              </a:rPr>
              <a:t>Channel</a:t>
            </a:r>
          </a:p>
          <a:p>
            <a:r>
              <a:rPr lang="en-US">
                <a:latin typeface="Tahoma" charset="0"/>
              </a:rPr>
              <a:t>DIMM</a:t>
            </a:r>
          </a:p>
          <a:p>
            <a:r>
              <a:rPr lang="en-US">
                <a:latin typeface="Tahoma" charset="0"/>
              </a:rPr>
              <a:t>Rank</a:t>
            </a:r>
          </a:p>
          <a:p>
            <a:r>
              <a:rPr lang="en-US">
                <a:latin typeface="Tahoma" charset="0"/>
              </a:rPr>
              <a:t>Chip</a:t>
            </a:r>
          </a:p>
          <a:p>
            <a:r>
              <a:rPr lang="en-US">
                <a:latin typeface="Tahoma" charset="0"/>
              </a:rPr>
              <a:t>Bank</a:t>
            </a:r>
          </a:p>
          <a:p>
            <a:r>
              <a:rPr lang="en-US">
                <a:latin typeface="Tahoma" charset="0"/>
              </a:rPr>
              <a:t>Row/Column</a:t>
            </a:r>
          </a:p>
          <a:p>
            <a:endParaRPr lang="en-US">
              <a:latin typeface="Tahoma" charset="0"/>
            </a:endParaRPr>
          </a:p>
        </p:txBody>
      </p:sp>
      <p:sp>
        <p:nvSpPr>
          <p:cNvPr id="1157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B457103-F150-EE4D-AEB0-6D45BF2E83B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 name="Flowchart: Merge 4"/>
          <p:cNvSpPr/>
          <p:nvPr/>
        </p:nvSpPr>
        <p:spPr>
          <a:xfrm>
            <a:off x="2971800" y="1447800"/>
            <a:ext cx="1981200" cy="2971800"/>
          </a:xfrm>
          <a:prstGeom prst="flowChartMerge">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4" name="Flowchart: Merge 7"/>
          <p:cNvSpPr/>
          <p:nvPr/>
        </p:nvSpPr>
        <p:spPr>
          <a:xfrm>
            <a:off x="3124200" y="1905000"/>
            <a:ext cx="1676400" cy="2514600"/>
          </a:xfrm>
          <a:prstGeom prst="flowChartMerge">
            <a:avLst/>
          </a:prstGeom>
          <a:solidFill>
            <a:srgbClr val="00B050"/>
          </a:solidFill>
          <a:ln w="25400" cap="flat" cmpd="sng" algn="ctr">
            <a:solidFill>
              <a:srgbClr val="004C22"/>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5" name="Flowchart: Merge 8"/>
          <p:cNvSpPr/>
          <p:nvPr/>
        </p:nvSpPr>
        <p:spPr>
          <a:xfrm>
            <a:off x="3276600" y="2362200"/>
            <a:ext cx="1371600" cy="2057400"/>
          </a:xfrm>
          <a:prstGeom prst="flowChartMerge">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6" name="Flowchart: Merge 9"/>
          <p:cNvSpPr/>
          <p:nvPr/>
        </p:nvSpPr>
        <p:spPr>
          <a:xfrm>
            <a:off x="3429000" y="2819400"/>
            <a:ext cx="1066800" cy="1600200"/>
          </a:xfrm>
          <a:prstGeom prst="flowChartMerge">
            <a:avLst/>
          </a:prstGeom>
          <a:solidFill>
            <a:sysClr val="windowText" lastClr="000000"/>
          </a:solidFill>
          <a:ln w="25400" cap="flat" cmpd="sng" algn="ctr">
            <a:solidFill>
              <a:sysClr val="windowText" lastClr="000000">
                <a:shade val="50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7" name="Flowchart: Merge 10"/>
          <p:cNvSpPr/>
          <p:nvPr/>
        </p:nvSpPr>
        <p:spPr>
          <a:xfrm>
            <a:off x="3581400" y="3276600"/>
            <a:ext cx="762000" cy="1143000"/>
          </a:xfrm>
          <a:prstGeom prst="flowChartMerge">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
        <p:nvSpPr>
          <p:cNvPr id="18" name="Flowchart: Merge 11"/>
          <p:cNvSpPr/>
          <p:nvPr/>
        </p:nvSpPr>
        <p:spPr>
          <a:xfrm>
            <a:off x="3733800" y="3733800"/>
            <a:ext cx="457200" cy="685800"/>
          </a:xfrm>
          <a:prstGeom prst="flowChartMerge">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30773004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39"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6740"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6741"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6742"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45"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6746"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pic>
        <p:nvPicPr>
          <p:cNvPr id="116747" name="Picture 53"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581400"/>
            <a:ext cx="207168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8" name="Picture 54" descr="neh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572000"/>
            <a:ext cx="979488" cy="97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9" name="Picture 55" descr="DIMM_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720975"/>
            <a:ext cx="207168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50" name="Picture 56" descr="DIMM_c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62363"/>
            <a:ext cx="12954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51" name="Picture 57" descr="DIMM_c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824163"/>
            <a:ext cx="12954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9" name="Shape 58"/>
          <p:cNvCxnSpPr>
            <a:cxnSpLocks noChangeShapeType="1"/>
            <a:stCxn id="116748" idx="3"/>
            <a:endCxn id="116750" idx="2"/>
          </p:cNvCxnSpPr>
          <p:nvPr/>
        </p:nvCxnSpPr>
        <p:spPr bwMode="auto">
          <a:xfrm flipV="1">
            <a:off x="7913688" y="3962400"/>
            <a:ext cx="354012" cy="1098550"/>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0" name="Shape 59"/>
          <p:cNvCxnSpPr>
            <a:cxnSpLocks noChangeShapeType="1"/>
            <a:stCxn id="116748" idx="1"/>
            <a:endCxn id="116747" idx="2"/>
          </p:cNvCxnSpPr>
          <p:nvPr/>
        </p:nvCxnSpPr>
        <p:spPr bwMode="auto">
          <a:xfrm rot="10800000">
            <a:off x="6142038" y="4060825"/>
            <a:ext cx="792162" cy="1000125"/>
          </a:xfrm>
          <a:prstGeom prst="bentConnector2">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1" name="Shape 16"/>
          <p:cNvCxnSpPr>
            <a:cxnSpLocks noChangeShapeType="1"/>
            <a:stCxn id="116750" idx="0"/>
            <a:endCxn id="116751" idx="2"/>
          </p:cNvCxnSpPr>
          <p:nvPr/>
        </p:nvCxnSpPr>
        <p:spPr bwMode="auto">
          <a:xfrm rot="5400000" flipH="1" flipV="1">
            <a:off x="7999413" y="3394075"/>
            <a:ext cx="538162" cy="1588"/>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62" name="Shape 16"/>
          <p:cNvCxnSpPr>
            <a:cxnSpLocks noChangeShapeType="1"/>
            <a:stCxn id="116747" idx="0"/>
            <a:endCxn id="116749" idx="2"/>
          </p:cNvCxnSpPr>
          <p:nvPr/>
        </p:nvCxnSpPr>
        <p:spPr bwMode="auto">
          <a:xfrm rot="5400000" flipH="1" flipV="1">
            <a:off x="5950744" y="3391694"/>
            <a:ext cx="381000" cy="1588"/>
          </a:xfrm>
          <a:prstGeom prst="bentConnector3">
            <a:avLst>
              <a:gd name="adj1" fmla="val 50000"/>
            </a:avLst>
          </a:prstGeom>
          <a:noFill/>
          <a:ln w="1016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63" name="Rectangle 62"/>
          <p:cNvSpPr/>
          <p:nvPr/>
        </p:nvSpPr>
        <p:spPr>
          <a:xfrm>
            <a:off x="4876800" y="2514600"/>
            <a:ext cx="2514600" cy="1752600"/>
          </a:xfrm>
          <a:prstGeom prst="rect">
            <a:avLst/>
          </a:prstGeom>
          <a:noFill/>
          <a:ln w="254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57" name="TextBox 63"/>
          <p:cNvSpPr txBox="1">
            <a:spLocks noChangeArrowheads="1"/>
          </p:cNvSpPr>
          <p:nvPr/>
        </p:nvSpPr>
        <p:spPr bwMode="auto">
          <a:xfrm>
            <a:off x="5195888" y="2133600"/>
            <a:ext cx="190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Channel 0</a:t>
            </a:r>
          </a:p>
        </p:txBody>
      </p:sp>
      <p:sp>
        <p:nvSpPr>
          <p:cNvPr id="67" name="Rectangle 66"/>
          <p:cNvSpPr/>
          <p:nvPr/>
        </p:nvSpPr>
        <p:spPr>
          <a:xfrm>
            <a:off x="5029200" y="3505200"/>
            <a:ext cx="2209800" cy="609600"/>
          </a:xfrm>
          <a:prstGeom prst="rect">
            <a:avLst/>
          </a:prstGeom>
          <a:no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59" name="TextBox 67"/>
          <p:cNvSpPr txBox="1">
            <a:spLocks noChangeArrowheads="1"/>
          </p:cNvSpPr>
          <p:nvPr/>
        </p:nvSpPr>
        <p:spPr bwMode="auto">
          <a:xfrm>
            <a:off x="3810000" y="3440113"/>
            <a:ext cx="838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charset="0"/>
                <a:ea typeface="ＭＳ Ｐゴシック" charset="0"/>
                <a:cs typeface="Arial" charset="0"/>
              </a:rPr>
              <a:t>DIMM 0</a:t>
            </a:r>
          </a:p>
        </p:txBody>
      </p:sp>
      <p:sp>
        <p:nvSpPr>
          <p:cNvPr id="69" name="Rectangle 68"/>
          <p:cNvSpPr/>
          <p:nvPr/>
        </p:nvSpPr>
        <p:spPr>
          <a:xfrm>
            <a:off x="5181600" y="3635375"/>
            <a:ext cx="1905000" cy="304800"/>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761" name="TextBox 69"/>
          <p:cNvSpPr txBox="1">
            <a:spLocks noChangeArrowheads="1"/>
          </p:cNvSpPr>
          <p:nvPr/>
        </p:nvSpPr>
        <p:spPr bwMode="auto">
          <a:xfrm>
            <a:off x="4572000" y="4495800"/>
            <a:ext cx="1219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cxnSp>
        <p:nvCxnSpPr>
          <p:cNvPr id="72" name="Straight Arrow Connector 71"/>
          <p:cNvCxnSpPr>
            <a:stCxn id="67" idx="1"/>
            <a:endCxn id="116759" idx="3"/>
          </p:cNvCxnSpPr>
          <p:nvPr/>
        </p:nvCxnSpPr>
        <p:spPr>
          <a:xfrm rot="10800000">
            <a:off x="4648200" y="3625850"/>
            <a:ext cx="381000" cy="184150"/>
          </a:xfrm>
          <a:prstGeom prst="straightConnector1">
            <a:avLst/>
          </a:prstGeom>
          <a:ln w="190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9" idx="2"/>
            <a:endCxn id="116761" idx="0"/>
          </p:cNvCxnSpPr>
          <p:nvPr/>
        </p:nvCxnSpPr>
        <p:spPr>
          <a:xfrm rot="5400000">
            <a:off x="5380037" y="3741738"/>
            <a:ext cx="555625" cy="952500"/>
          </a:xfrm>
          <a:prstGeom prst="straightConnector1">
            <a:avLst/>
          </a:prstGeom>
          <a:ln w="1905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Right Arrow 81"/>
          <p:cNvSpPr/>
          <p:nvPr/>
        </p:nvSpPr>
        <p:spPr>
          <a:xfrm rot="20478382">
            <a:off x="2882900" y="4121150"/>
            <a:ext cx="1654175" cy="1143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Mapped to</a:t>
            </a:r>
          </a:p>
        </p:txBody>
      </p:sp>
    </p:spTree>
    <p:extLst>
      <p:ext uri="{BB962C8B-B14F-4D97-AF65-F5344CB8AC3E}">
        <p14:creationId xmlns:p14="http://schemas.microsoft.com/office/powerpoint/2010/main" val="24713517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763"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7764"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7765"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7766"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769"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7770"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772" name="TextBox 69"/>
          <p:cNvSpPr txBox="1">
            <a:spLocks noChangeArrowheads="1"/>
          </p:cNvSpPr>
          <p:nvPr/>
        </p:nvSpPr>
        <p:spPr bwMode="auto">
          <a:xfrm>
            <a:off x="5715000" y="1839913"/>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938"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17939"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17940"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2"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4"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6"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48"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cxnSp>
        <p:nvCxnSpPr>
          <p:cNvPr id="53"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7950" name="TextBox 64"/>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25040678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787"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8788"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8789"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8790"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793"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8794"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796"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962"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18963"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18964"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66"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68"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70"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72"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cxnSp>
        <p:nvCxnSpPr>
          <p:cNvPr id="52"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8974" name="TextBox 52"/>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0</a:t>
            </a:r>
          </a:p>
        </p:txBody>
      </p:sp>
      <p:cxnSp>
        <p:nvCxnSpPr>
          <p:cNvPr id="55" name="Straight Arrow Connector 54"/>
          <p:cNvCxnSpPr>
            <a:endCxn id="118974" idx="3"/>
          </p:cNvCxnSpPr>
          <p:nvPr/>
        </p:nvCxnSpPr>
        <p:spPr>
          <a:xfrm rot="10800000" flipV="1">
            <a:off x="3505200" y="2819400"/>
            <a:ext cx="3048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8976" name="TextBox 58"/>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3576623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811"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19812"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19813"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19814"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817"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19818"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820"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986"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19987"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19988"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0"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2"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4"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6"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3"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19999" name="TextBox 53"/>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0</a:t>
            </a:r>
          </a:p>
        </p:txBody>
      </p:sp>
      <p:cxnSp>
        <p:nvCxnSpPr>
          <p:cNvPr id="55" name="Straight Arrow Connector 54"/>
          <p:cNvCxnSpPr>
            <a:endCxn id="119999" idx="3"/>
          </p:cNvCxnSpPr>
          <p:nvPr/>
        </p:nvCxnSpPr>
        <p:spPr>
          <a:xfrm rot="10800000" flipV="1">
            <a:off x="3505200" y="2819400"/>
            <a:ext cx="3048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0001" name="TextBox 55"/>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
        <p:nvSpPr>
          <p:cNvPr id="49" name="Rectangle 48"/>
          <p:cNvSpPr/>
          <p:nvPr/>
        </p:nvSpPr>
        <p:spPr>
          <a:xfrm>
            <a:off x="5638800" y="5486400"/>
            <a:ext cx="4572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Tree>
    <p:extLst>
      <p:ext uri="{BB962C8B-B14F-4D97-AF65-F5344CB8AC3E}">
        <p14:creationId xmlns:p14="http://schemas.microsoft.com/office/powerpoint/2010/main" val="2710586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835"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20836"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20837"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20838"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841"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20842"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844"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010"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21011"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21012"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14"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16"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18"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20"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3"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1023" name="TextBox 53"/>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1</a:t>
            </a:r>
          </a:p>
        </p:txBody>
      </p:sp>
      <p:cxnSp>
        <p:nvCxnSpPr>
          <p:cNvPr id="55" name="Straight Arrow Connector 54"/>
          <p:cNvCxnSpPr>
            <a:endCxn id="121023" idx="3"/>
          </p:cNvCxnSpPr>
          <p:nvPr/>
        </p:nvCxnSpPr>
        <p:spPr>
          <a:xfrm rot="10800000" flipV="1">
            <a:off x="3505200" y="2819400"/>
            <a:ext cx="4572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1025" name="TextBox 56"/>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18451447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859"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21860"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21861"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21862"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865"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21866"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868"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034"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22035"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22036"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38"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40"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42"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49"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2045"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
        <p:nvSpPr>
          <p:cNvPr id="53" name="Rectangle 52"/>
          <p:cNvSpPr/>
          <p:nvPr/>
        </p:nvSpPr>
        <p:spPr>
          <a:xfrm>
            <a:off x="1189038" y="4845050"/>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7" name="Straight Arrow Connector 56"/>
          <p:cNvCxnSpPr/>
          <p:nvPr/>
        </p:nvCxnSpPr>
        <p:spPr>
          <a:xfrm rot="10800000" flipV="1">
            <a:off x="3505200" y="2819400"/>
            <a:ext cx="4572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2049" name="TextBox 57"/>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1</a:t>
            </a:r>
          </a:p>
        </p:txBody>
      </p:sp>
      <p:sp>
        <p:nvSpPr>
          <p:cNvPr id="122050" name="TextBox 59"/>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
        <p:nvSpPr>
          <p:cNvPr id="54" name="Rectangle 53"/>
          <p:cNvSpPr/>
          <p:nvPr/>
        </p:nvSpPr>
        <p:spPr>
          <a:xfrm>
            <a:off x="5638800" y="5486400"/>
            <a:ext cx="4572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Tree>
    <p:extLst>
      <p:ext uri="{BB962C8B-B14F-4D97-AF65-F5344CB8AC3E}">
        <p14:creationId xmlns:p14="http://schemas.microsoft.com/office/powerpoint/2010/main" val="1398404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255929999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Example: Transferring a cache block</a:t>
            </a:r>
          </a:p>
        </p:txBody>
      </p:sp>
      <p:sp>
        <p:nvSpPr>
          <p:cNvPr id="4" name="Rectangle 3"/>
          <p:cNvSpPr/>
          <p:nvPr/>
        </p:nvSpPr>
        <p:spPr>
          <a:xfrm>
            <a:off x="1143000" y="2133600"/>
            <a:ext cx="457200" cy="3429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883" name="TextBox 4"/>
          <p:cNvSpPr txBox="1">
            <a:spLocks noChangeArrowheads="1"/>
          </p:cNvSpPr>
          <p:nvPr/>
        </p:nvSpPr>
        <p:spPr bwMode="auto">
          <a:xfrm>
            <a:off x="152400" y="1981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0xFFFF…F</a:t>
            </a:r>
          </a:p>
        </p:txBody>
      </p:sp>
      <p:sp>
        <p:nvSpPr>
          <p:cNvPr id="122884" name="TextBox 5"/>
          <p:cNvSpPr txBox="1">
            <a:spLocks noChangeArrowheads="1"/>
          </p:cNvSpPr>
          <p:nvPr/>
        </p:nvSpPr>
        <p:spPr bwMode="auto">
          <a:xfrm>
            <a:off x="152400" y="5376863"/>
            <a:ext cx="9144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0x00</a:t>
            </a:r>
          </a:p>
        </p:txBody>
      </p:sp>
      <p:sp>
        <p:nvSpPr>
          <p:cNvPr id="122885" name="TextBox 6"/>
          <p:cNvSpPr txBox="1">
            <a:spLocks noChangeArrowheads="1"/>
          </p:cNvSpPr>
          <p:nvPr/>
        </p:nvSpPr>
        <p:spPr bwMode="auto">
          <a:xfrm>
            <a:off x="152400" y="4267200"/>
            <a:ext cx="914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64A2"/>
                </a:solidFill>
                <a:effectLst/>
                <a:uLnTx/>
                <a:uFillTx/>
                <a:latin typeface="Calibri" charset="0"/>
                <a:ea typeface="ＭＳ Ｐゴシック" charset="0"/>
                <a:cs typeface="Arial" charset="0"/>
              </a:rPr>
              <a:t>0x40</a:t>
            </a:r>
          </a:p>
        </p:txBody>
      </p:sp>
      <p:sp>
        <p:nvSpPr>
          <p:cNvPr id="122886" name="TextBox 7"/>
          <p:cNvSpPr txBox="1">
            <a:spLocks noChangeArrowheads="1"/>
          </p:cNvSpPr>
          <p:nvPr/>
        </p:nvSpPr>
        <p:spPr bwMode="auto">
          <a:xfrm rot="-5400000">
            <a:off x="292100" y="30607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libri" charset="0"/>
                <a:ea typeface="ＭＳ Ｐゴシック" charset="0"/>
                <a:cs typeface="Arial" charset="0"/>
              </a:rPr>
              <a:t>...</a:t>
            </a:r>
          </a:p>
        </p:txBody>
      </p:sp>
      <p:cxnSp>
        <p:nvCxnSpPr>
          <p:cNvPr id="10" name="Straight Arrow Connector 9"/>
          <p:cNvCxnSpPr/>
          <p:nvPr/>
        </p:nvCxnSpPr>
        <p:spPr>
          <a:xfrm rot="5400000">
            <a:off x="1181101" y="4991100"/>
            <a:ext cx="1141412"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43000" y="4419600"/>
            <a:ext cx="457200" cy="1143000"/>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889" name="TextBox 14"/>
          <p:cNvSpPr txBox="1">
            <a:spLocks noChangeArrowheads="1"/>
          </p:cNvSpPr>
          <p:nvPr/>
        </p:nvSpPr>
        <p:spPr bwMode="auto">
          <a:xfrm>
            <a:off x="1752600" y="4724400"/>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64B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cache block</a:t>
            </a:r>
          </a:p>
        </p:txBody>
      </p:sp>
      <p:sp>
        <p:nvSpPr>
          <p:cNvPr id="122890" name="TextBox 15"/>
          <p:cNvSpPr txBox="1">
            <a:spLocks noChangeArrowheads="1"/>
          </p:cNvSpPr>
          <p:nvPr/>
        </p:nvSpPr>
        <p:spPr bwMode="auto">
          <a:xfrm>
            <a:off x="304800" y="1447800"/>
            <a:ext cx="2133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charset="0"/>
                <a:ea typeface="ＭＳ Ｐゴシック" charset="0"/>
                <a:cs typeface="Arial" charset="0"/>
              </a:rPr>
              <a:t>Physical memory space</a:t>
            </a:r>
          </a:p>
        </p:txBody>
      </p:sp>
      <p:sp>
        <p:nvSpPr>
          <p:cNvPr id="69" name="Rectangle 68"/>
          <p:cNvSpPr/>
          <p:nvPr/>
        </p:nvSpPr>
        <p:spPr>
          <a:xfrm>
            <a:off x="3581400" y="2212975"/>
            <a:ext cx="4724400" cy="979488"/>
          </a:xfrm>
          <a:prstGeom prst="rect">
            <a:avLst/>
          </a:prstGeom>
          <a:solidFill>
            <a:schemeClr val="accent6">
              <a:alpha val="40000"/>
            </a:schemeClr>
          </a:solidFill>
          <a:ln w="254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892" name="TextBox 69"/>
          <p:cNvSpPr txBox="1">
            <a:spLocks noChangeArrowheads="1"/>
          </p:cNvSpPr>
          <p:nvPr/>
        </p:nvSpPr>
        <p:spPr bwMode="auto">
          <a:xfrm>
            <a:off x="5715000" y="1843088"/>
            <a:ext cx="12192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solidFill>
                <a:effectLst/>
                <a:uLnTx/>
                <a:uFillTx/>
                <a:latin typeface="Calibri" charset="0"/>
                <a:ea typeface="ＭＳ Ｐゴシック" charset="0"/>
                <a:cs typeface="Arial" charset="0"/>
              </a:rPr>
              <a:t>Rank 0</a:t>
            </a:r>
          </a:p>
        </p:txBody>
      </p:sp>
      <p:graphicFrame>
        <p:nvGraphicFramePr>
          <p:cNvPr id="32" name="Table 31"/>
          <p:cNvGraphicFramePr>
            <a:graphicFrameLocks noGrp="1"/>
          </p:cNvGraphicFramePr>
          <p:nvPr/>
        </p:nvGraphicFramePr>
        <p:xfrm>
          <a:off x="38608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37846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tc>
                  <a:txBody>
                    <a:bodyPr/>
                    <a:lstStyle/>
                    <a:p>
                      <a:endParaRPr lang="en-US" sz="200" dirty="0">
                        <a:solidFill>
                          <a:schemeClr val="accent5"/>
                        </a:solidFill>
                      </a:endParaRPr>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3" name="Table 32"/>
          <p:cNvGraphicFramePr>
            <a:graphicFrameLocks noGrp="1"/>
          </p:cNvGraphicFramePr>
          <p:nvPr/>
        </p:nvGraphicFramePr>
        <p:xfrm>
          <a:off x="7518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4" name="Table 33"/>
          <p:cNvGraphicFramePr>
            <a:graphicFrameLocks noGrp="1"/>
          </p:cNvGraphicFramePr>
          <p:nvPr/>
        </p:nvGraphicFramePr>
        <p:xfrm>
          <a:off x="7442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5" name="Table 34"/>
          <p:cNvGraphicFramePr>
            <a:graphicFrameLocks noGrp="1"/>
          </p:cNvGraphicFramePr>
          <p:nvPr/>
        </p:nvGraphicFramePr>
        <p:xfrm>
          <a:off x="4851400" y="23907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graphicFrame>
        <p:nvGraphicFramePr>
          <p:cNvPr id="36" name="Table 35"/>
          <p:cNvGraphicFramePr>
            <a:graphicFrameLocks noGrp="1"/>
          </p:cNvGraphicFramePr>
          <p:nvPr/>
        </p:nvGraphicFramePr>
        <p:xfrm>
          <a:off x="4775200" y="2492375"/>
          <a:ext cx="558800" cy="558800"/>
        </p:xfrm>
        <a:graphic>
          <a:graphicData uri="http://schemas.openxmlformats.org/drawingml/2006/table">
            <a:tbl>
              <a:tblPr>
                <a:tableStyleId>{616DA210-FB5B-4158-B5E0-FEB733F419BA}</a:tableStyleId>
              </a:tblPr>
              <a:tblGrid>
                <a:gridCol w="139700">
                  <a:extLst>
                    <a:ext uri="{9D8B030D-6E8A-4147-A177-3AD203B41FA5}">
                      <a16:colId xmlns:a16="http://schemas.microsoft.com/office/drawing/2014/main" val="20000"/>
                    </a:ext>
                  </a:extLst>
                </a:gridCol>
                <a:gridCol w="139700">
                  <a:extLst>
                    <a:ext uri="{9D8B030D-6E8A-4147-A177-3AD203B41FA5}">
                      <a16:colId xmlns:a16="http://schemas.microsoft.com/office/drawing/2014/main" val="20001"/>
                    </a:ext>
                  </a:extLst>
                </a:gridCol>
                <a:gridCol w="139700">
                  <a:extLst>
                    <a:ext uri="{9D8B030D-6E8A-4147-A177-3AD203B41FA5}">
                      <a16:colId xmlns:a16="http://schemas.microsoft.com/office/drawing/2014/main" val="20002"/>
                    </a:ext>
                  </a:extLst>
                </a:gridCol>
                <a:gridCol w="139700">
                  <a:extLst>
                    <a:ext uri="{9D8B030D-6E8A-4147-A177-3AD203B41FA5}">
                      <a16:colId xmlns:a16="http://schemas.microsoft.com/office/drawing/2014/main" val="20003"/>
                    </a:ext>
                  </a:extLst>
                </a:gridCol>
              </a:tblGrid>
              <a:tr h="139700">
                <a:tc>
                  <a:txBody>
                    <a:bodyPr/>
                    <a:lstStyle/>
                    <a:p>
                      <a:endParaRPr lang="en-US" sz="200" dirty="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0"/>
                  </a:ext>
                </a:extLst>
              </a:tr>
              <a:tr h="139700">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tc>
                  <a:txBody>
                    <a:bodyPr/>
                    <a:lstStyle/>
                    <a:p>
                      <a:endParaRPr lang="en-US" sz="200" dirty="0"/>
                    </a:p>
                  </a:txBody>
                  <a:tcPr marL="0" marR="0">
                    <a:solidFill>
                      <a:schemeClr val="bg1"/>
                    </a:solidFill>
                  </a:tcPr>
                </a:tc>
                <a:extLst>
                  <a:ext uri="{0D108BD9-81ED-4DB2-BD59-A6C34878D82A}">
                    <a16:rowId xmlns:a16="http://schemas.microsoft.com/office/drawing/2014/main" val="10001"/>
                  </a:ext>
                </a:extLst>
              </a:tr>
              <a:tr h="139700">
                <a:tc>
                  <a:txBody>
                    <a:bodyPr/>
                    <a:lstStyle/>
                    <a:p>
                      <a:endParaRPr lang="en-US" sz="200"/>
                    </a:p>
                  </a:txBody>
                  <a:tcPr marL="0" marR="0">
                    <a:solidFill>
                      <a:schemeClr val="bg1"/>
                    </a:solidFill>
                  </a:tcPr>
                </a:tc>
                <a:tc>
                  <a:txBody>
                    <a:bodyPr/>
                    <a:lstStyle/>
                    <a:p>
                      <a:endParaRPr lang="en-US" sz="200" dirty="0"/>
                    </a:p>
                  </a:txBody>
                  <a:tcPr marL="0" marR="0">
                    <a:solidFill>
                      <a:srgbClr val="FF0000"/>
                    </a:solidFill>
                  </a:tcPr>
                </a:tc>
                <a:tc>
                  <a:txBody>
                    <a:bodyPr/>
                    <a:lstStyle/>
                    <a:p>
                      <a:endParaRPr lang="en-US" sz="200"/>
                    </a:p>
                  </a:txBody>
                  <a:tcPr marL="0" marR="0">
                    <a:solidFill>
                      <a:schemeClr val="bg1"/>
                    </a:solidFill>
                  </a:tcPr>
                </a:tc>
                <a:tc>
                  <a:txBody>
                    <a:bodyPr/>
                    <a:lstStyle/>
                    <a:p>
                      <a:endParaRPr lang="en-US" sz="200"/>
                    </a:p>
                  </a:txBody>
                  <a:tcPr marL="0" marR="0">
                    <a:solidFill>
                      <a:schemeClr val="bg1"/>
                    </a:solidFill>
                  </a:tcPr>
                </a:tc>
                <a:extLst>
                  <a:ext uri="{0D108BD9-81ED-4DB2-BD59-A6C34878D82A}">
                    <a16:rowId xmlns:a16="http://schemas.microsoft.com/office/drawing/2014/main" val="10002"/>
                  </a:ext>
                </a:extLst>
              </a:tr>
              <a:tr h="139700">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tc>
                  <a:txBody>
                    <a:bodyPr/>
                    <a:lstStyle/>
                    <a:p>
                      <a:endParaRPr lang="en-US" sz="200" dirty="0"/>
                    </a:p>
                  </a:txBody>
                  <a:tcPr marL="0" marR="0">
                    <a:solidFill>
                      <a:schemeClr val="accent5"/>
                    </a:solidFill>
                  </a:tcPr>
                </a:tc>
                <a:extLst>
                  <a:ext uri="{0D108BD9-81ED-4DB2-BD59-A6C34878D82A}">
                    <a16:rowId xmlns:a16="http://schemas.microsoft.com/office/drawing/2014/main" val="10003"/>
                  </a:ext>
                </a:extLst>
              </a:tr>
            </a:tbl>
          </a:graphicData>
        </a:graphic>
      </p:graphicFrame>
      <p:sp>
        <p:nvSpPr>
          <p:cNvPr id="37" name="Rectangle 36"/>
          <p:cNvSpPr/>
          <p:nvPr/>
        </p:nvSpPr>
        <p:spPr>
          <a:xfrm>
            <a:off x="37338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4724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7391400" y="2060575"/>
            <a:ext cx="762000" cy="129540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058" name="TextBox 39"/>
          <p:cNvSpPr txBox="1">
            <a:spLocks noChangeArrowheads="1"/>
          </p:cNvSpPr>
          <p:nvPr/>
        </p:nvSpPr>
        <p:spPr bwMode="auto">
          <a:xfrm>
            <a:off x="37338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0</a:t>
            </a:r>
          </a:p>
        </p:txBody>
      </p:sp>
      <p:sp>
        <p:nvSpPr>
          <p:cNvPr id="123059" name="TextBox 40"/>
          <p:cNvSpPr txBox="1">
            <a:spLocks noChangeArrowheads="1"/>
          </p:cNvSpPr>
          <p:nvPr/>
        </p:nvSpPr>
        <p:spPr bwMode="auto">
          <a:xfrm>
            <a:off x="4724400" y="1752600"/>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1</a:t>
            </a:r>
          </a:p>
        </p:txBody>
      </p:sp>
      <p:sp>
        <p:nvSpPr>
          <p:cNvPr id="123060" name="TextBox 41"/>
          <p:cNvSpPr txBox="1">
            <a:spLocks noChangeArrowheads="1"/>
          </p:cNvSpPr>
          <p:nvPr/>
        </p:nvSpPr>
        <p:spPr bwMode="auto">
          <a:xfrm>
            <a:off x="7391400" y="1755775"/>
            <a:ext cx="762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charset="0"/>
                <a:ea typeface="ＭＳ Ｐゴシック" charset="0"/>
                <a:cs typeface="Arial" charset="0"/>
              </a:rPr>
              <a:t>Chip 7</a:t>
            </a:r>
          </a:p>
        </p:txBody>
      </p:sp>
      <p:cxnSp>
        <p:nvCxnSpPr>
          <p:cNvPr id="43" name="Shape 9"/>
          <p:cNvCxnSpPr>
            <a:cxnSpLocks noChangeShapeType="1"/>
          </p:cNvCxnSpPr>
          <p:nvPr/>
        </p:nvCxnSpPr>
        <p:spPr bwMode="auto">
          <a:xfrm rot="5400000" flipH="1" flipV="1">
            <a:off x="3571082"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2" name="TextBox 43"/>
          <p:cNvSpPr txBox="1">
            <a:spLocks noChangeArrowheads="1"/>
          </p:cNvSpPr>
          <p:nvPr/>
        </p:nvSpPr>
        <p:spPr bwMode="auto">
          <a:xfrm rot="-5400000">
            <a:off x="3423444"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&lt;0:7&gt;</a:t>
            </a:r>
          </a:p>
        </p:txBody>
      </p:sp>
      <p:cxnSp>
        <p:nvCxnSpPr>
          <p:cNvPr id="45" name="Shape 9"/>
          <p:cNvCxnSpPr>
            <a:cxnSpLocks noChangeShapeType="1"/>
          </p:cNvCxnSpPr>
          <p:nvPr/>
        </p:nvCxnSpPr>
        <p:spPr bwMode="auto">
          <a:xfrm rot="5400000" flipH="1" flipV="1">
            <a:off x="45712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4" name="TextBox 45"/>
          <p:cNvSpPr txBox="1">
            <a:spLocks noChangeArrowheads="1"/>
          </p:cNvSpPr>
          <p:nvPr/>
        </p:nvSpPr>
        <p:spPr bwMode="auto">
          <a:xfrm rot="-5400000">
            <a:off x="44235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&lt;8:15&gt;</a:t>
            </a:r>
          </a:p>
        </p:txBody>
      </p:sp>
      <p:cxnSp>
        <p:nvCxnSpPr>
          <p:cNvPr id="47" name="Shape 9"/>
          <p:cNvCxnSpPr>
            <a:cxnSpLocks noChangeShapeType="1"/>
          </p:cNvCxnSpPr>
          <p:nvPr/>
        </p:nvCxnSpPr>
        <p:spPr bwMode="auto">
          <a:xfrm rot="5400000" flipH="1" flipV="1">
            <a:off x="7314407" y="3888581"/>
            <a:ext cx="1066800" cy="1587"/>
          </a:xfrm>
          <a:prstGeom prst="bentConnector3">
            <a:avLst>
              <a:gd name="adj1" fmla="val 50000"/>
            </a:avLst>
          </a:prstGeom>
          <a:noFill/>
          <a:ln w="508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6" name="TextBox 47"/>
          <p:cNvSpPr txBox="1">
            <a:spLocks noChangeArrowheads="1"/>
          </p:cNvSpPr>
          <p:nvPr/>
        </p:nvSpPr>
        <p:spPr bwMode="auto">
          <a:xfrm rot="-5400000">
            <a:off x="7166769" y="3666331"/>
            <a:ext cx="990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&lt;56:63&gt;</a:t>
            </a:r>
          </a:p>
        </p:txBody>
      </p:sp>
      <p:cxnSp>
        <p:nvCxnSpPr>
          <p:cNvPr id="49" name="Shape 9"/>
          <p:cNvCxnSpPr>
            <a:cxnSpLocks noChangeShapeType="1"/>
          </p:cNvCxnSpPr>
          <p:nvPr/>
        </p:nvCxnSpPr>
        <p:spPr bwMode="auto">
          <a:xfrm>
            <a:off x="4114800" y="4419600"/>
            <a:ext cx="3733800" cy="1588"/>
          </a:xfrm>
          <a:prstGeom prst="bentConnector3">
            <a:avLst>
              <a:gd name="adj1" fmla="val 50000"/>
            </a:avLst>
          </a:prstGeom>
          <a:noFill/>
          <a:ln w="50800">
            <a:solidFill>
              <a:schemeClr val="accent2"/>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50" name="Shape 9"/>
          <p:cNvCxnSpPr>
            <a:cxnSpLocks noChangeShapeType="1"/>
          </p:cNvCxnSpPr>
          <p:nvPr/>
        </p:nvCxnSpPr>
        <p:spPr bwMode="auto">
          <a:xfrm rot="5400000" flipH="1" flipV="1">
            <a:off x="5333207" y="4955381"/>
            <a:ext cx="1066800" cy="1587"/>
          </a:xfrm>
          <a:prstGeom prst="bentConnector3">
            <a:avLst>
              <a:gd name="adj1" fmla="val 50000"/>
            </a:avLst>
          </a:prstGeom>
          <a:noFill/>
          <a:ln w="101600">
            <a:solidFill>
              <a:schemeClr val="accent2"/>
            </a:solidFill>
            <a:miter lim="800000"/>
            <a:headEnd type="triangle" w="med" len="me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123069" name="TextBox 50"/>
          <p:cNvSpPr txBox="1">
            <a:spLocks noChangeArrowheads="1"/>
          </p:cNvSpPr>
          <p:nvPr/>
        </p:nvSpPr>
        <p:spPr bwMode="auto">
          <a:xfrm>
            <a:off x="5867400" y="48037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504D"/>
                </a:solidFill>
                <a:effectLst/>
                <a:uLnTx/>
                <a:uFillTx/>
                <a:latin typeface="Calibri" charset="0"/>
                <a:ea typeface="ＭＳ Ｐゴシック" charset="0"/>
                <a:cs typeface="Arial" charset="0"/>
              </a:rPr>
              <a:t>Data &lt;0:63&gt;</a:t>
            </a:r>
          </a:p>
        </p:txBody>
      </p:sp>
      <p:sp>
        <p:nvSpPr>
          <p:cNvPr id="52" name="Rectangle 51"/>
          <p:cNvSpPr/>
          <p:nvPr/>
        </p:nvSpPr>
        <p:spPr>
          <a:xfrm>
            <a:off x="1182688" y="5227638"/>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sp>
        <p:nvSpPr>
          <p:cNvPr id="53" name="Rectangle 52"/>
          <p:cNvSpPr/>
          <p:nvPr/>
        </p:nvSpPr>
        <p:spPr>
          <a:xfrm>
            <a:off x="1189038" y="4845050"/>
            <a:ext cx="381000" cy="304800"/>
          </a:xfrm>
          <a:prstGeom prst="rect">
            <a:avLst/>
          </a:prstGeom>
          <a:solidFill>
            <a:srgbClr val="FF0000"/>
          </a:solid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8B</a:t>
            </a:r>
          </a:p>
        </p:txBody>
      </p:sp>
      <p:cxnSp>
        <p:nvCxnSpPr>
          <p:cNvPr id="57" name="Straight Arrow Connector 56"/>
          <p:cNvCxnSpPr/>
          <p:nvPr/>
        </p:nvCxnSpPr>
        <p:spPr>
          <a:xfrm rot="10800000" flipV="1">
            <a:off x="3505200" y="2819400"/>
            <a:ext cx="457200" cy="42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3073" name="TextBox 57"/>
          <p:cNvSpPr txBox="1">
            <a:spLocks noChangeArrowheads="1"/>
          </p:cNvSpPr>
          <p:nvPr/>
        </p:nvSpPr>
        <p:spPr bwMode="auto">
          <a:xfrm>
            <a:off x="3048000" y="2600325"/>
            <a:ext cx="45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Row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charset="0"/>
                <a:ea typeface="ＭＳ Ｐゴシック" charset="0"/>
                <a:cs typeface="Arial" charset="0"/>
              </a:rPr>
              <a:t>Col 1</a:t>
            </a:r>
          </a:p>
        </p:txBody>
      </p:sp>
      <p:sp>
        <p:nvSpPr>
          <p:cNvPr id="123074" name="TextBox 58"/>
          <p:cNvSpPr txBox="1">
            <a:spLocks noChangeArrowheads="1"/>
          </p:cNvSpPr>
          <p:nvPr/>
        </p:nvSpPr>
        <p:spPr bwMode="auto">
          <a:xfrm>
            <a:off x="2133600" y="5638800"/>
            <a:ext cx="6705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charset="0"/>
                <a:ea typeface="ＭＳ Ｐゴシック" charset="0"/>
                <a:cs typeface="Arial" charset="0"/>
              </a:rPr>
              <a:t>A 64B cache block takes 8 I/O cycles to transfer.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charset="0"/>
                <a:ea typeface="ＭＳ Ｐゴシック" charset="0"/>
                <a:cs typeface="Arial" charset="0"/>
              </a:rPr>
              <a:t>During the process, 8 columns are read sequentially.</a:t>
            </a:r>
          </a:p>
        </p:txBody>
      </p:sp>
      <p:sp>
        <p:nvSpPr>
          <p:cNvPr id="123075" name="TextBox 53"/>
          <p:cNvSpPr txBox="1">
            <a:spLocks noChangeArrowheads="1"/>
          </p:cNvSpPr>
          <p:nvPr/>
        </p:nvSpPr>
        <p:spPr bwMode="auto">
          <a:xfrm>
            <a:off x="6096000" y="2311400"/>
            <a:ext cx="76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charset="0"/>
                <a:ea typeface="ＭＳ Ｐゴシック" charset="0"/>
                <a:cs typeface="Arial" charset="0"/>
              </a:rPr>
              <a:t>. . .</a:t>
            </a:r>
          </a:p>
        </p:txBody>
      </p:sp>
    </p:spTree>
    <p:extLst>
      <p:ext uri="{BB962C8B-B14F-4D97-AF65-F5344CB8AC3E}">
        <p14:creationId xmlns:p14="http://schemas.microsoft.com/office/powerpoint/2010/main" val="38288000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sz="3600">
                <a:latin typeface="Garamond" charset="0"/>
              </a:rPr>
              <a:t>Latency Components: Basic DRAM Operation</a:t>
            </a:r>
          </a:p>
        </p:txBody>
      </p:sp>
      <p:sp>
        <p:nvSpPr>
          <p:cNvPr id="123906" name="Content Placeholder 2"/>
          <p:cNvSpPr>
            <a:spLocks noGrp="1"/>
          </p:cNvSpPr>
          <p:nvPr>
            <p:ph idx="1"/>
          </p:nvPr>
        </p:nvSpPr>
        <p:spPr>
          <a:xfrm>
            <a:off x="228600" y="996950"/>
            <a:ext cx="8610600" cy="5194300"/>
          </a:xfrm>
        </p:spPr>
        <p:txBody>
          <a:bodyPr/>
          <a:lstStyle/>
          <a:p>
            <a:r>
              <a:rPr lang="en-US" dirty="0">
                <a:latin typeface="Tahoma" charset="0"/>
              </a:rPr>
              <a:t>CPU </a:t>
            </a:r>
            <a:r>
              <a:rPr lang="en-US" dirty="0">
                <a:latin typeface="Tahoma" charset="0"/>
                <a:cs typeface="Arial" charset="0"/>
              </a:rPr>
              <a:t>→ controller transfer time</a:t>
            </a:r>
          </a:p>
          <a:p>
            <a:r>
              <a:rPr lang="en-US" dirty="0">
                <a:latin typeface="Tahoma" charset="0"/>
                <a:cs typeface="Arial" charset="0"/>
              </a:rPr>
              <a:t>Controller latency</a:t>
            </a:r>
          </a:p>
          <a:p>
            <a:pPr lvl="1"/>
            <a:r>
              <a:rPr lang="en-US" dirty="0">
                <a:latin typeface="Tahoma" charset="0"/>
                <a:ea typeface="ＭＳ Ｐゴシック" charset="0"/>
                <a:cs typeface="Arial" charset="0"/>
              </a:rPr>
              <a:t>Queuing &amp; scheduling delay at the controller</a:t>
            </a:r>
          </a:p>
          <a:p>
            <a:pPr lvl="1"/>
            <a:r>
              <a:rPr lang="en-US" dirty="0">
                <a:latin typeface="Tahoma" charset="0"/>
                <a:ea typeface="ＭＳ Ｐゴシック" charset="0"/>
                <a:cs typeface="Arial" charset="0"/>
              </a:rPr>
              <a:t>Access converted to basic commands</a:t>
            </a:r>
          </a:p>
          <a:p>
            <a:r>
              <a:rPr lang="en-US" dirty="0">
                <a:latin typeface="Tahoma" charset="0"/>
                <a:cs typeface="Arial" charset="0"/>
              </a:rPr>
              <a:t>Controller → DRAM transfer time</a:t>
            </a:r>
          </a:p>
          <a:p>
            <a:r>
              <a:rPr lang="en-US" dirty="0">
                <a:latin typeface="Tahoma" charset="0"/>
                <a:cs typeface="Arial" charset="0"/>
              </a:rPr>
              <a:t>DRAM bank latency</a:t>
            </a:r>
          </a:p>
          <a:p>
            <a:pPr lvl="1"/>
            <a:r>
              <a:rPr lang="en-US" dirty="0">
                <a:latin typeface="Tahoma" charset="0"/>
                <a:ea typeface="ＭＳ Ｐゴシック" charset="0"/>
                <a:cs typeface="Arial" charset="0"/>
              </a:rPr>
              <a:t>Simple CAS (column address strobe) if row is </a:t>
            </a:r>
            <a:r>
              <a:rPr lang="ja-JP" altLang="en-US" dirty="0">
                <a:latin typeface="Tahoma" charset="0"/>
                <a:ea typeface="ＭＳ Ｐゴシック" charset="0"/>
                <a:cs typeface="Arial" charset="0"/>
              </a:rPr>
              <a:t>“</a:t>
            </a:r>
            <a:r>
              <a:rPr lang="en-US" altLang="ja-JP" dirty="0">
                <a:latin typeface="Tahoma" charset="0"/>
                <a:ea typeface="ＭＳ Ｐゴシック" charset="0"/>
                <a:cs typeface="Arial" charset="0"/>
              </a:rPr>
              <a:t>open</a:t>
            </a:r>
            <a:r>
              <a:rPr lang="ja-JP" altLang="en-US" dirty="0">
                <a:latin typeface="Tahoma" charset="0"/>
                <a:ea typeface="ＭＳ Ｐゴシック" charset="0"/>
                <a:cs typeface="Arial" charset="0"/>
              </a:rPr>
              <a:t>”</a:t>
            </a:r>
            <a:r>
              <a:rPr lang="en-US" altLang="ja-JP" dirty="0">
                <a:latin typeface="Tahoma" charset="0"/>
                <a:ea typeface="ＭＳ Ｐゴシック" charset="0"/>
                <a:cs typeface="Arial" charset="0"/>
              </a:rPr>
              <a:t> OR</a:t>
            </a:r>
          </a:p>
          <a:p>
            <a:pPr lvl="1"/>
            <a:r>
              <a:rPr lang="en-US" dirty="0">
                <a:latin typeface="Tahoma" charset="0"/>
                <a:ea typeface="ＭＳ Ｐゴシック" charset="0"/>
                <a:cs typeface="Arial" charset="0"/>
              </a:rPr>
              <a:t>RAS (row address strobe) + CAS if array </a:t>
            </a:r>
            <a:r>
              <a:rPr lang="en-US" dirty="0" err="1">
                <a:latin typeface="Tahoma" charset="0"/>
                <a:ea typeface="ＭＳ Ｐゴシック" charset="0"/>
                <a:cs typeface="Arial" charset="0"/>
              </a:rPr>
              <a:t>precharged</a:t>
            </a:r>
            <a:r>
              <a:rPr lang="en-US" dirty="0">
                <a:latin typeface="Tahoma" charset="0"/>
                <a:ea typeface="ＭＳ Ｐゴシック" charset="0"/>
                <a:cs typeface="Arial" charset="0"/>
              </a:rPr>
              <a:t> OR</a:t>
            </a:r>
          </a:p>
          <a:p>
            <a:pPr lvl="1"/>
            <a:r>
              <a:rPr lang="en-US" dirty="0">
                <a:latin typeface="Tahoma" charset="0"/>
                <a:ea typeface="ＭＳ Ｐゴシック" charset="0"/>
                <a:cs typeface="Arial" charset="0"/>
              </a:rPr>
              <a:t>PRE + RAS + CAS (worst case)</a:t>
            </a:r>
          </a:p>
          <a:p>
            <a:r>
              <a:rPr lang="en-US" dirty="0">
                <a:latin typeface="Tahoma" charset="0"/>
                <a:cs typeface="Arial" charset="0"/>
              </a:rPr>
              <a:t>DRAM → Controller transfer time</a:t>
            </a:r>
          </a:p>
          <a:p>
            <a:pPr lvl="1"/>
            <a:r>
              <a:rPr lang="en-US" dirty="0">
                <a:latin typeface="Tahoma" charset="0"/>
                <a:cs typeface="Arial" charset="0"/>
              </a:rPr>
              <a:t>Bus latency (BL)</a:t>
            </a:r>
          </a:p>
          <a:p>
            <a:r>
              <a:rPr lang="en-US" dirty="0">
                <a:latin typeface="Tahoma" charset="0"/>
                <a:cs typeface="Arial" charset="0"/>
              </a:rPr>
              <a:t>Controller to CPU transfer time</a:t>
            </a:r>
          </a:p>
          <a:p>
            <a:endParaRPr lang="en-US" dirty="0">
              <a:latin typeface="Tahoma" charset="0"/>
            </a:endParaRPr>
          </a:p>
        </p:txBody>
      </p:sp>
      <p:sp>
        <p:nvSpPr>
          <p:cNvPr id="1239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7499F2-3369-BD45-AA7D-5A83C601C8C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84542375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21602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Lecture 1: Memory Trends and Basics</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8352092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4"/>
            <a:ext cx="7924800" cy="1752600"/>
          </a:xfrm>
        </p:spPr>
        <p:txBody>
          <a:bodyPr/>
          <a:lstStyle/>
          <a:p>
            <a:r>
              <a:rPr lang="en-US" dirty="0"/>
              <a:t>We did not cover the remaining slides in Lecture 1.</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133</a:t>
            </a:fld>
            <a:endParaRPr lang="en-US" altLang="en-US"/>
          </a:p>
        </p:txBody>
      </p:sp>
    </p:spTree>
    <p:extLst>
      <p:ext uri="{BB962C8B-B14F-4D97-AF65-F5344CB8AC3E}">
        <p14:creationId xmlns:p14="http://schemas.microsoft.com/office/powerpoint/2010/main" val="348930010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dirty="0"/>
              <a:t>The remaining slides are useful for more background.</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8034544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1412776"/>
            <a:ext cx="8143056" cy="1752600"/>
          </a:xfrm>
        </p:spPr>
        <p:txBody>
          <a:bodyPr/>
          <a:lstStyle/>
          <a:p>
            <a:r>
              <a:rPr lang="en-US" dirty="0"/>
              <a:t>We may cover some (but not all) of them in the rest of the course. </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9005244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300038" y="152400"/>
            <a:ext cx="8843962" cy="1066800"/>
          </a:xfrm>
        </p:spPr>
        <p:txBody>
          <a:bodyPr/>
          <a:lstStyle/>
          <a:p>
            <a:r>
              <a:rPr lang="en-US">
                <a:latin typeface="Garamond" charset="0"/>
              </a:rPr>
              <a:t>Multiple Banks (Interleaving) and Channels</a:t>
            </a:r>
          </a:p>
        </p:txBody>
      </p:sp>
      <p:sp>
        <p:nvSpPr>
          <p:cNvPr id="3" name="Content Placeholder 2"/>
          <p:cNvSpPr>
            <a:spLocks noGrp="1"/>
          </p:cNvSpPr>
          <p:nvPr>
            <p:ph idx="1"/>
          </p:nvPr>
        </p:nvSpPr>
        <p:spPr>
          <a:xfrm>
            <a:off x="228600" y="996950"/>
            <a:ext cx="8915400" cy="5194300"/>
          </a:xfrm>
        </p:spPr>
        <p:txBody>
          <a:bodyPr/>
          <a:lstStyle/>
          <a:p>
            <a:r>
              <a:rPr lang="en-US">
                <a:latin typeface="Tahoma" charset="0"/>
              </a:rPr>
              <a:t>Multiple banks</a:t>
            </a:r>
          </a:p>
          <a:p>
            <a:pPr lvl="1"/>
            <a:r>
              <a:rPr lang="en-US">
                <a:latin typeface="Tahoma" charset="0"/>
                <a:ea typeface="ＭＳ Ｐゴシック" charset="0"/>
              </a:rPr>
              <a:t>Enable </a:t>
            </a:r>
            <a:r>
              <a:rPr lang="en-US">
                <a:solidFill>
                  <a:srgbClr val="FF0000"/>
                </a:solidFill>
                <a:latin typeface="Tahoma" charset="0"/>
                <a:ea typeface="ＭＳ Ｐゴシック" charset="0"/>
              </a:rPr>
              <a:t>concurrent DRAM accesses</a:t>
            </a:r>
          </a:p>
          <a:p>
            <a:pPr lvl="1"/>
            <a:r>
              <a:rPr lang="en-US">
                <a:latin typeface="Tahoma" charset="0"/>
                <a:ea typeface="ＭＳ Ｐゴシック" charset="0"/>
              </a:rPr>
              <a:t>Bits in address determine which bank an address resides in</a:t>
            </a:r>
          </a:p>
          <a:p>
            <a:r>
              <a:rPr lang="en-US">
                <a:latin typeface="Tahoma" charset="0"/>
              </a:rPr>
              <a:t>Multiple independent channels serve the same purpose</a:t>
            </a:r>
          </a:p>
          <a:p>
            <a:pPr lvl="1"/>
            <a:r>
              <a:rPr lang="en-US">
                <a:latin typeface="Tahoma" charset="0"/>
                <a:ea typeface="ＭＳ Ｐゴシック" charset="0"/>
              </a:rPr>
              <a:t>But they are even better because they have </a:t>
            </a:r>
            <a:r>
              <a:rPr lang="en-US">
                <a:solidFill>
                  <a:srgbClr val="FF0000"/>
                </a:solidFill>
                <a:latin typeface="Tahoma" charset="0"/>
                <a:ea typeface="ＭＳ Ｐゴシック" charset="0"/>
              </a:rPr>
              <a:t>separate data buses</a:t>
            </a:r>
          </a:p>
          <a:p>
            <a:pPr lvl="1"/>
            <a:r>
              <a:rPr lang="en-US">
                <a:solidFill>
                  <a:srgbClr val="FF0000"/>
                </a:solidFill>
                <a:latin typeface="Tahoma" charset="0"/>
                <a:ea typeface="ＭＳ Ｐゴシック" charset="0"/>
              </a:rPr>
              <a:t>Increased bus bandwidth</a:t>
            </a:r>
          </a:p>
          <a:p>
            <a:pPr lvl="1"/>
            <a:endParaRPr lang="en-US">
              <a:solidFill>
                <a:srgbClr val="FF0000"/>
              </a:solidFill>
              <a:latin typeface="Tahoma" charset="0"/>
              <a:ea typeface="ＭＳ Ｐゴシック" charset="0"/>
            </a:endParaRPr>
          </a:p>
          <a:p>
            <a:r>
              <a:rPr lang="en-US">
                <a:latin typeface="Tahoma" charset="0"/>
              </a:rPr>
              <a:t>Enabling more concurrency requires reducing</a:t>
            </a:r>
          </a:p>
          <a:p>
            <a:pPr lvl="1"/>
            <a:r>
              <a:rPr lang="en-US">
                <a:latin typeface="Tahoma" charset="0"/>
                <a:ea typeface="ＭＳ Ｐゴシック" charset="0"/>
              </a:rPr>
              <a:t>Bank conflicts</a:t>
            </a:r>
          </a:p>
          <a:p>
            <a:pPr lvl="1"/>
            <a:r>
              <a:rPr lang="en-US">
                <a:latin typeface="Tahoma" charset="0"/>
                <a:ea typeface="ＭＳ Ｐゴシック" charset="0"/>
              </a:rPr>
              <a:t>Channel conflicts</a:t>
            </a:r>
          </a:p>
          <a:p>
            <a:r>
              <a:rPr lang="en-US">
                <a:latin typeface="Tahoma" charset="0"/>
              </a:rPr>
              <a:t>How to select/randomize bank/channel indices in address?</a:t>
            </a:r>
          </a:p>
          <a:p>
            <a:pPr lvl="1"/>
            <a:r>
              <a:rPr lang="en-US">
                <a:latin typeface="Tahoma" charset="0"/>
                <a:ea typeface="ＭＳ Ｐゴシック" charset="0"/>
              </a:rPr>
              <a:t>Lower order bits have more entropy</a:t>
            </a:r>
          </a:p>
          <a:p>
            <a:pPr lvl="1"/>
            <a:r>
              <a:rPr lang="en-US">
                <a:latin typeface="Tahoma" charset="0"/>
                <a:ea typeface="ＭＳ Ｐゴシック" charset="0"/>
              </a:rPr>
              <a:t>Randomizing hash functions (XOR of different address bits)</a:t>
            </a:r>
          </a:p>
          <a:p>
            <a:pPr lvl="1"/>
            <a:endParaRPr lang="en-US">
              <a:solidFill>
                <a:srgbClr val="FF0000"/>
              </a:solidFill>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p:txBody>
      </p:sp>
      <p:sp>
        <p:nvSpPr>
          <p:cNvPr id="12493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32C247-D2EF-E549-AC01-40D30E25CF1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67973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latin typeface="Garamond" charset="0"/>
              </a:rPr>
              <a:t>How Multiple Banks Help</a:t>
            </a:r>
          </a:p>
        </p:txBody>
      </p:sp>
      <p:sp>
        <p:nvSpPr>
          <p:cNvPr id="12595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1259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B3E68-0FA9-C74F-BF96-14479F3E0AA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259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12850"/>
            <a:ext cx="8580438"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0307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r>
              <a:rPr lang="en-US">
                <a:latin typeface="Garamond" charset="0"/>
              </a:rPr>
              <a:t>Address Mapping (Single Channel)</a:t>
            </a:r>
          </a:p>
        </p:txBody>
      </p:sp>
      <p:sp>
        <p:nvSpPr>
          <p:cNvPr id="128002" name="Content Placeholder 2"/>
          <p:cNvSpPr>
            <a:spLocks noGrp="1"/>
          </p:cNvSpPr>
          <p:nvPr>
            <p:ph idx="1"/>
          </p:nvPr>
        </p:nvSpPr>
        <p:spPr>
          <a:xfrm>
            <a:off x="228600" y="996950"/>
            <a:ext cx="8610600" cy="5312370"/>
          </a:xfrm>
        </p:spPr>
        <p:txBody>
          <a:bodyPr/>
          <a:lstStyle/>
          <a:p>
            <a:r>
              <a:rPr lang="en-US" dirty="0">
                <a:latin typeface="Tahoma" charset="0"/>
              </a:rPr>
              <a:t>Single-channel system with 8-byte memory bus</a:t>
            </a:r>
          </a:p>
          <a:p>
            <a:pPr lvl="1"/>
            <a:r>
              <a:rPr lang="en-US" dirty="0">
                <a:latin typeface="Tahoma" charset="0"/>
                <a:ea typeface="ＭＳ Ｐゴシック" charset="0"/>
              </a:rPr>
              <a:t>2GB memory, 8 banks, 16K rows &amp; 2K columns per bank</a:t>
            </a:r>
          </a:p>
          <a:p>
            <a:endParaRPr lang="en-US" sz="1200" dirty="0">
              <a:solidFill>
                <a:srgbClr val="0000FF"/>
              </a:solidFill>
              <a:latin typeface="Tahoma" charset="0"/>
            </a:endParaRPr>
          </a:p>
          <a:p>
            <a:r>
              <a:rPr lang="en-US" dirty="0">
                <a:solidFill>
                  <a:srgbClr val="0000FF"/>
                </a:solidFill>
                <a:latin typeface="Tahoma" charset="0"/>
              </a:rPr>
              <a:t>Row interleaving</a:t>
            </a:r>
          </a:p>
          <a:p>
            <a:pPr lvl="1"/>
            <a:r>
              <a:rPr lang="en-US" sz="2000" dirty="0">
                <a:latin typeface="Tahoma" charset="0"/>
                <a:ea typeface="ＭＳ Ｐゴシック" charset="0"/>
              </a:rPr>
              <a:t>Consecutive rows of memory in consecutive banks</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r>
              <a:rPr lang="en-US" sz="2000" dirty="0">
                <a:latin typeface="Tahoma" charset="0"/>
                <a:ea typeface="ＭＳ Ｐゴシック" charset="0"/>
              </a:rPr>
              <a:t>Accesses to consecutive cache blocks serviced in a pipelined manner</a:t>
            </a:r>
          </a:p>
          <a:p>
            <a:endParaRPr lang="en-US" sz="1200" dirty="0">
              <a:solidFill>
                <a:srgbClr val="0000FF"/>
              </a:solidFill>
              <a:latin typeface="Tahoma" charset="0"/>
            </a:endParaRPr>
          </a:p>
          <a:p>
            <a:r>
              <a:rPr lang="en-US" dirty="0">
                <a:solidFill>
                  <a:srgbClr val="0000FF"/>
                </a:solidFill>
                <a:latin typeface="Tahoma" charset="0"/>
              </a:rPr>
              <a:t>Cache block interleaving</a:t>
            </a:r>
          </a:p>
          <a:p>
            <a:pPr marL="695325" lvl="2" indent="-342900"/>
            <a:r>
              <a:rPr lang="en-US" dirty="0">
                <a:latin typeface="Tahoma" charset="0"/>
                <a:ea typeface="ＭＳ Ｐゴシック" charset="0"/>
              </a:rPr>
              <a:t>Consecutive cache block addresses in consecutive banks</a:t>
            </a:r>
          </a:p>
          <a:p>
            <a:pPr marL="695325" lvl="2" indent="-342900"/>
            <a:r>
              <a:rPr lang="en-US" dirty="0">
                <a:latin typeface="Tahoma" charset="0"/>
                <a:ea typeface="ＭＳ Ｐゴシック" charset="0"/>
              </a:rPr>
              <a:t>64 byte cache blocks</a:t>
            </a:r>
          </a:p>
          <a:p>
            <a:pPr marL="695325" lvl="2" indent="-342900"/>
            <a:endParaRPr lang="en-US" dirty="0">
              <a:latin typeface="Tahoma" charset="0"/>
              <a:ea typeface="ＭＳ Ｐゴシック" charset="0"/>
            </a:endParaRPr>
          </a:p>
          <a:p>
            <a:pPr marL="352425" lvl="2" indent="0">
              <a:buNone/>
            </a:pPr>
            <a:endParaRPr lang="en-US" dirty="0">
              <a:latin typeface="Tahoma" charset="0"/>
              <a:ea typeface="ＭＳ Ｐゴシック" charset="0"/>
            </a:endParaRPr>
          </a:p>
          <a:p>
            <a:pPr marL="695325" lvl="2" indent="-342900"/>
            <a:r>
              <a:rPr lang="en-US" dirty="0">
                <a:latin typeface="Tahoma" charset="0"/>
                <a:ea typeface="ＭＳ Ｐゴシック" charset="0"/>
              </a:rPr>
              <a:t>Accesses to consecutive cache blocks can be serviced in parallel</a:t>
            </a:r>
          </a:p>
          <a:p>
            <a:endParaRPr lang="en-US" dirty="0">
              <a:solidFill>
                <a:srgbClr val="0000FF"/>
              </a:solidFill>
              <a:latin typeface="Tahoma" charset="0"/>
            </a:endParaRPr>
          </a:p>
        </p:txBody>
      </p:sp>
      <p:sp>
        <p:nvSpPr>
          <p:cNvPr id="1280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B96288-5370-894B-BD4E-81EC5619814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28004" name="TextBox 4"/>
          <p:cNvSpPr txBox="1">
            <a:spLocks noChangeArrowheads="1"/>
          </p:cNvSpPr>
          <p:nvPr/>
        </p:nvSpPr>
        <p:spPr bwMode="auto">
          <a:xfrm>
            <a:off x="4425950" y="3068960"/>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28005" name="TextBox 5"/>
          <p:cNvSpPr txBox="1">
            <a:spLocks noChangeArrowheads="1"/>
          </p:cNvSpPr>
          <p:nvPr/>
        </p:nvSpPr>
        <p:spPr bwMode="auto">
          <a:xfrm>
            <a:off x="3205163" y="3068960"/>
            <a:ext cx="122078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28006" name="TextBox 6"/>
          <p:cNvSpPr txBox="1">
            <a:spLocks noChangeArrowheads="1"/>
          </p:cNvSpPr>
          <p:nvPr/>
        </p:nvSpPr>
        <p:spPr bwMode="auto">
          <a:xfrm>
            <a:off x="427038" y="3068960"/>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28007" name="TextBox 7"/>
          <p:cNvSpPr txBox="1">
            <a:spLocks noChangeArrowheads="1"/>
          </p:cNvSpPr>
          <p:nvPr/>
        </p:nvSpPr>
        <p:spPr bwMode="auto">
          <a:xfrm>
            <a:off x="6845300" y="3068960"/>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28008" name="TextBox 8"/>
          <p:cNvSpPr txBox="1">
            <a:spLocks noChangeArrowheads="1"/>
          </p:cNvSpPr>
          <p:nvPr/>
        </p:nvSpPr>
        <p:spPr bwMode="auto">
          <a:xfrm>
            <a:off x="5800725" y="5566817"/>
            <a:ext cx="10445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128009" name="TextBox 9"/>
          <p:cNvSpPr txBox="1">
            <a:spLocks noChangeArrowheads="1"/>
          </p:cNvSpPr>
          <p:nvPr/>
        </p:nvSpPr>
        <p:spPr bwMode="auto">
          <a:xfrm>
            <a:off x="3205163" y="5566817"/>
            <a:ext cx="1373187"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128010" name="TextBox 10"/>
          <p:cNvSpPr txBox="1">
            <a:spLocks noChangeArrowheads="1"/>
          </p:cNvSpPr>
          <p:nvPr/>
        </p:nvSpPr>
        <p:spPr bwMode="auto">
          <a:xfrm>
            <a:off x="427038" y="5566817"/>
            <a:ext cx="277812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28011" name="TextBox 11"/>
          <p:cNvSpPr txBox="1">
            <a:spLocks noChangeArrowheads="1"/>
          </p:cNvSpPr>
          <p:nvPr/>
        </p:nvSpPr>
        <p:spPr bwMode="auto">
          <a:xfrm>
            <a:off x="6845300" y="5566817"/>
            <a:ext cx="16668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28012" name="TextBox 12"/>
          <p:cNvSpPr txBox="1">
            <a:spLocks noChangeArrowheads="1"/>
          </p:cNvSpPr>
          <p:nvPr/>
        </p:nvSpPr>
        <p:spPr bwMode="auto">
          <a:xfrm>
            <a:off x="4578350" y="5566817"/>
            <a:ext cx="12223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28013" name="TextBox 13"/>
          <p:cNvSpPr txBox="1">
            <a:spLocks noChangeArrowheads="1"/>
          </p:cNvSpPr>
          <p:nvPr/>
        </p:nvSpPr>
        <p:spPr bwMode="auto">
          <a:xfrm>
            <a:off x="6040438" y="5873204"/>
            <a:ext cx="55245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128014" name="TextBox 14"/>
          <p:cNvSpPr txBox="1">
            <a:spLocks noChangeArrowheads="1"/>
          </p:cNvSpPr>
          <p:nvPr/>
        </p:nvSpPr>
        <p:spPr bwMode="auto">
          <a:xfrm>
            <a:off x="3673475" y="5887492"/>
            <a:ext cx="5524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Tree>
    <p:extLst>
      <p:ext uri="{BB962C8B-B14F-4D97-AF65-F5344CB8AC3E}">
        <p14:creationId xmlns:p14="http://schemas.microsoft.com/office/powerpoint/2010/main" val="299981965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lstStyle/>
          <a:p>
            <a:r>
              <a:rPr lang="en-US">
                <a:latin typeface="Garamond" charset="0"/>
              </a:rPr>
              <a:t>Bank Mapping Randomization</a:t>
            </a:r>
          </a:p>
        </p:txBody>
      </p:sp>
      <p:sp>
        <p:nvSpPr>
          <p:cNvPr id="129026" name="Content Placeholder 2"/>
          <p:cNvSpPr>
            <a:spLocks noGrp="1"/>
          </p:cNvSpPr>
          <p:nvPr>
            <p:ph idx="1"/>
          </p:nvPr>
        </p:nvSpPr>
        <p:spPr>
          <a:xfrm>
            <a:off x="228600" y="996950"/>
            <a:ext cx="8610600" cy="5194300"/>
          </a:xfrm>
        </p:spPr>
        <p:txBody>
          <a:bodyPr/>
          <a:lstStyle/>
          <a:p>
            <a:r>
              <a:rPr lang="en-US" dirty="0">
                <a:latin typeface="Tahoma" charset="0"/>
              </a:rPr>
              <a:t>DRAM controller can randomize the address mapping to banks so that bank conflicts are less likely</a:t>
            </a: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r>
              <a:rPr lang="en-US" dirty="0">
                <a:latin typeface="Tahoma" charset="0"/>
              </a:rPr>
              <a:t>Reading:</a:t>
            </a:r>
          </a:p>
          <a:p>
            <a:pPr lvl="1"/>
            <a:r>
              <a:rPr lang="en-US" dirty="0">
                <a:latin typeface="Tahoma" charset="0"/>
              </a:rPr>
              <a:t>Rau, “</a:t>
            </a:r>
            <a:r>
              <a:rPr lang="en-US" dirty="0">
                <a:solidFill>
                  <a:srgbClr val="0000FF"/>
                </a:solidFill>
                <a:latin typeface="Tahoma" charset="0"/>
              </a:rPr>
              <a:t>Pseudo-randomly Interleaved Memory</a:t>
            </a:r>
            <a:r>
              <a:rPr lang="en-US" dirty="0">
                <a:latin typeface="Tahoma" charset="0"/>
              </a:rPr>
              <a:t>,” ISCA 1991.</a:t>
            </a:r>
          </a:p>
          <a:p>
            <a:endParaRPr lang="en-US" dirty="0">
              <a:latin typeface="Tahoma" charset="0"/>
            </a:endParaRPr>
          </a:p>
        </p:txBody>
      </p:sp>
      <p:sp>
        <p:nvSpPr>
          <p:cNvPr id="12902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F876-2E5A-7F4B-B1F2-468F426D59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29028" name="TextBox 4"/>
          <p:cNvSpPr txBox="1">
            <a:spLocks noChangeArrowheads="1"/>
          </p:cNvSpPr>
          <p:nvPr/>
        </p:nvSpPr>
        <p:spPr bwMode="auto">
          <a:xfrm>
            <a:off x="4425950" y="2384425"/>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29029" name="TextBox 5"/>
          <p:cNvSpPr txBox="1">
            <a:spLocks noChangeArrowheads="1"/>
          </p:cNvSpPr>
          <p:nvPr/>
        </p:nvSpPr>
        <p:spPr bwMode="auto">
          <a:xfrm>
            <a:off x="3205163" y="2384425"/>
            <a:ext cx="122078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129030" name="TextBox 6"/>
          <p:cNvSpPr txBox="1">
            <a:spLocks noChangeArrowheads="1"/>
          </p:cNvSpPr>
          <p:nvPr/>
        </p:nvSpPr>
        <p:spPr bwMode="auto">
          <a:xfrm>
            <a:off x="427038" y="2384425"/>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9031" name="TextBox 7"/>
          <p:cNvSpPr txBox="1">
            <a:spLocks noChangeArrowheads="1"/>
          </p:cNvSpPr>
          <p:nvPr/>
        </p:nvSpPr>
        <p:spPr bwMode="auto">
          <a:xfrm>
            <a:off x="6845300" y="2384425"/>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cxnSp>
        <p:nvCxnSpPr>
          <p:cNvPr id="129032" name="Straight Connector 8"/>
          <p:cNvCxnSpPr>
            <a:cxnSpLocks noChangeShapeType="1"/>
          </p:cNvCxnSpPr>
          <p:nvPr/>
        </p:nvCxnSpPr>
        <p:spPr bwMode="auto">
          <a:xfrm rot="5400000">
            <a:off x="1477169" y="2539207"/>
            <a:ext cx="307975" cy="1587"/>
          </a:xfrm>
          <a:prstGeom prst="line">
            <a:avLst/>
          </a:prstGeom>
          <a:noFill/>
          <a:ln w="22225">
            <a:solidFill>
              <a:schemeClr val="tx1"/>
            </a:solidFill>
            <a:prstDash val="sysDash"/>
            <a:round/>
            <a:headEnd/>
            <a:tailEnd/>
          </a:ln>
          <a:extLst>
            <a:ext uri="{909E8E84-426E-40dd-AFC4-6F175D3DCCD1}">
              <a14:hiddenFill xmlns="" xmlns:a14="http://schemas.microsoft.com/office/drawing/2010/main">
                <a:noFill/>
              </a14:hiddenFill>
            </a:ext>
          </a:extLst>
        </p:spPr>
      </p:cxnSp>
      <p:cxnSp>
        <p:nvCxnSpPr>
          <p:cNvPr id="129033" name="Straight Connector 9"/>
          <p:cNvCxnSpPr>
            <a:cxnSpLocks noChangeShapeType="1"/>
          </p:cNvCxnSpPr>
          <p:nvPr/>
        </p:nvCxnSpPr>
        <p:spPr bwMode="auto">
          <a:xfrm rot="5400000">
            <a:off x="2062956" y="2537619"/>
            <a:ext cx="307975" cy="1588"/>
          </a:xfrm>
          <a:prstGeom prst="line">
            <a:avLst/>
          </a:prstGeom>
          <a:noFill/>
          <a:ln w="22225">
            <a:solidFill>
              <a:schemeClr val="tx1"/>
            </a:solidFill>
            <a:prstDash val="sysDash"/>
            <a:round/>
            <a:headEnd/>
            <a:tailEnd/>
          </a:ln>
          <a:extLst>
            <a:ext uri="{909E8E84-426E-40dd-AFC4-6F175D3DCCD1}">
              <a14:hiddenFill xmlns="" xmlns:a14="http://schemas.microsoft.com/office/drawing/2010/main">
                <a:noFill/>
              </a14:hiddenFill>
            </a:ext>
          </a:extLst>
        </p:spPr>
      </p:cxnSp>
      <p:cxnSp>
        <p:nvCxnSpPr>
          <p:cNvPr id="129034" name="Elbow Connector 10"/>
          <p:cNvCxnSpPr>
            <a:cxnSpLocks noChangeShapeType="1"/>
          </p:cNvCxnSpPr>
          <p:nvPr/>
        </p:nvCxnSpPr>
        <p:spPr bwMode="auto">
          <a:xfrm rot="16200000" flipH="1">
            <a:off x="1844675" y="2747963"/>
            <a:ext cx="742950" cy="635000"/>
          </a:xfrm>
          <a:prstGeom prst="bentConnector3">
            <a:avLst>
              <a:gd name="adj1" fmla="val 50000"/>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2" name="Snip Same Side Corner Rectangle 11"/>
          <p:cNvSpPr/>
          <p:nvPr/>
        </p:nvSpPr>
        <p:spPr bwMode="auto">
          <a:xfrm rot="10800000">
            <a:off x="2265363" y="3440113"/>
            <a:ext cx="887412" cy="512762"/>
          </a:xfrm>
          <a:prstGeom prst="snip2SameRect">
            <a:avLst/>
          </a:prstGeom>
          <a:solidFill>
            <a:srgbClr val="C0C0C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ＭＳ Ｐゴシック" charset="0"/>
              <a:cs typeface="ＭＳ Ｐゴシック" charset="0"/>
            </a:endParaRPr>
          </a:p>
        </p:txBody>
      </p:sp>
      <p:sp>
        <p:nvSpPr>
          <p:cNvPr id="129036" name="TextBox 12"/>
          <p:cNvSpPr txBox="1">
            <a:spLocks noChangeArrowheads="1"/>
          </p:cNvSpPr>
          <p:nvPr/>
        </p:nvSpPr>
        <p:spPr bwMode="auto">
          <a:xfrm>
            <a:off x="2216150" y="3543300"/>
            <a:ext cx="9715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XOR</a:t>
            </a:r>
          </a:p>
        </p:txBody>
      </p:sp>
      <p:cxnSp>
        <p:nvCxnSpPr>
          <p:cNvPr id="129037" name="Straight Connector 13"/>
          <p:cNvCxnSpPr>
            <a:cxnSpLocks noChangeShapeType="1"/>
            <a:stCxn id="129029" idx="2"/>
          </p:cNvCxnSpPr>
          <p:nvPr/>
        </p:nvCxnSpPr>
        <p:spPr bwMode="auto">
          <a:xfrm rot="16200000" flipH="1">
            <a:off x="3636962" y="2871788"/>
            <a:ext cx="35877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9038" name="Straight Connector 14"/>
          <p:cNvCxnSpPr>
            <a:cxnSpLocks noChangeShapeType="1"/>
          </p:cNvCxnSpPr>
          <p:nvPr/>
        </p:nvCxnSpPr>
        <p:spPr bwMode="auto">
          <a:xfrm rot="10800000">
            <a:off x="2914650" y="3051175"/>
            <a:ext cx="901700" cy="158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9039" name="Straight Connector 15"/>
          <p:cNvCxnSpPr>
            <a:cxnSpLocks noChangeShapeType="1"/>
          </p:cNvCxnSpPr>
          <p:nvPr/>
        </p:nvCxnSpPr>
        <p:spPr bwMode="auto">
          <a:xfrm rot="16200000" flipH="1">
            <a:off x="2720181" y="3245644"/>
            <a:ext cx="388938" cy="0"/>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29040" name="Straight Arrow Connector 16"/>
          <p:cNvCxnSpPr>
            <a:cxnSpLocks noChangeShapeType="1"/>
            <a:stCxn id="12" idx="3"/>
          </p:cNvCxnSpPr>
          <p:nvPr/>
        </p:nvCxnSpPr>
        <p:spPr bwMode="auto">
          <a:xfrm rot="16200000" flipH="1">
            <a:off x="2586037" y="4075113"/>
            <a:ext cx="244475" cy="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29041" name="TextBox 17"/>
          <p:cNvSpPr txBox="1">
            <a:spLocks noChangeArrowheads="1"/>
          </p:cNvSpPr>
          <p:nvPr/>
        </p:nvSpPr>
        <p:spPr bwMode="auto">
          <a:xfrm>
            <a:off x="2098675" y="4313238"/>
            <a:ext cx="12207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index (3 bits)</a:t>
            </a:r>
          </a:p>
        </p:txBody>
      </p:sp>
    </p:spTree>
    <p:extLst>
      <p:ext uri="{BB962C8B-B14F-4D97-AF65-F5344CB8AC3E}">
        <p14:creationId xmlns:p14="http://schemas.microsoft.com/office/powerpoint/2010/main" val="26298712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730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730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96850809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r>
              <a:rPr lang="en-US">
                <a:latin typeface="Garamond" charset="0"/>
              </a:rPr>
              <a:t>Address Mapping (Multiple Channels)</a:t>
            </a:r>
          </a:p>
        </p:txBody>
      </p:sp>
      <p:sp>
        <p:nvSpPr>
          <p:cNvPr id="3" name="Content Placeholder 2"/>
          <p:cNvSpPr>
            <a:spLocks noGrp="1"/>
          </p:cNvSpPr>
          <p:nvPr>
            <p:ph idx="1"/>
          </p:nvPr>
        </p:nvSpPr>
        <p:spPr>
          <a:xfrm>
            <a:off x="228600" y="1136650"/>
            <a:ext cx="8610600" cy="5192713"/>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latin typeface="Tahoma" charset="0"/>
              </a:rPr>
              <a:t>Where are consecutive cache blocks?</a:t>
            </a:r>
          </a:p>
        </p:txBody>
      </p:sp>
      <p:sp>
        <p:nvSpPr>
          <p:cNvPr id="13005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9EEBF2-B904-6541-953F-2D2C4596492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0052" name="TextBox 4"/>
          <p:cNvSpPr txBox="1">
            <a:spLocks noChangeArrowheads="1"/>
          </p:cNvSpPr>
          <p:nvPr/>
        </p:nvSpPr>
        <p:spPr bwMode="auto">
          <a:xfrm>
            <a:off x="4556125" y="1001713"/>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53" name="TextBox 5"/>
          <p:cNvSpPr txBox="1">
            <a:spLocks noChangeArrowheads="1"/>
          </p:cNvSpPr>
          <p:nvPr/>
        </p:nvSpPr>
        <p:spPr bwMode="auto">
          <a:xfrm>
            <a:off x="3333750" y="1001713"/>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54" name="TextBox 6"/>
          <p:cNvSpPr txBox="1">
            <a:spLocks noChangeArrowheads="1"/>
          </p:cNvSpPr>
          <p:nvPr/>
        </p:nvSpPr>
        <p:spPr bwMode="auto">
          <a:xfrm>
            <a:off x="557213" y="1001713"/>
            <a:ext cx="27765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55" name="TextBox 7"/>
          <p:cNvSpPr txBox="1">
            <a:spLocks noChangeArrowheads="1"/>
          </p:cNvSpPr>
          <p:nvPr/>
        </p:nvSpPr>
        <p:spPr bwMode="auto">
          <a:xfrm>
            <a:off x="6975475" y="1001713"/>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56" name="TextBox 12"/>
          <p:cNvSpPr txBox="1">
            <a:spLocks noChangeArrowheads="1"/>
          </p:cNvSpPr>
          <p:nvPr/>
        </p:nvSpPr>
        <p:spPr bwMode="auto">
          <a:xfrm>
            <a:off x="333375" y="1001713"/>
            <a:ext cx="2238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130057" name="TextBox 13"/>
          <p:cNvSpPr txBox="1">
            <a:spLocks noChangeArrowheads="1"/>
          </p:cNvSpPr>
          <p:nvPr/>
        </p:nvSpPr>
        <p:spPr bwMode="auto">
          <a:xfrm>
            <a:off x="4556125" y="1498600"/>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58" name="TextBox 14"/>
          <p:cNvSpPr txBox="1">
            <a:spLocks noChangeArrowheads="1"/>
          </p:cNvSpPr>
          <p:nvPr/>
        </p:nvSpPr>
        <p:spPr bwMode="auto">
          <a:xfrm>
            <a:off x="3333750" y="1498600"/>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59" name="TextBox 15"/>
          <p:cNvSpPr txBox="1">
            <a:spLocks noChangeArrowheads="1"/>
          </p:cNvSpPr>
          <p:nvPr/>
        </p:nvSpPr>
        <p:spPr bwMode="auto">
          <a:xfrm>
            <a:off x="333375" y="1498600"/>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60" name="TextBox 16"/>
          <p:cNvSpPr txBox="1">
            <a:spLocks noChangeArrowheads="1"/>
          </p:cNvSpPr>
          <p:nvPr/>
        </p:nvSpPr>
        <p:spPr bwMode="auto">
          <a:xfrm>
            <a:off x="6975475" y="1498600"/>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61" name="TextBox 17"/>
          <p:cNvSpPr txBox="1">
            <a:spLocks noChangeArrowheads="1"/>
          </p:cNvSpPr>
          <p:nvPr/>
        </p:nvSpPr>
        <p:spPr bwMode="auto">
          <a:xfrm>
            <a:off x="3109913" y="1498600"/>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130062" name="TextBox 18"/>
          <p:cNvSpPr txBox="1">
            <a:spLocks noChangeArrowheads="1"/>
          </p:cNvSpPr>
          <p:nvPr/>
        </p:nvSpPr>
        <p:spPr bwMode="auto">
          <a:xfrm>
            <a:off x="4556125" y="1997075"/>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63" name="TextBox 19"/>
          <p:cNvSpPr txBox="1">
            <a:spLocks noChangeArrowheads="1"/>
          </p:cNvSpPr>
          <p:nvPr/>
        </p:nvSpPr>
        <p:spPr bwMode="auto">
          <a:xfrm>
            <a:off x="3109913" y="1997075"/>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64" name="TextBox 20"/>
          <p:cNvSpPr txBox="1">
            <a:spLocks noChangeArrowheads="1"/>
          </p:cNvSpPr>
          <p:nvPr/>
        </p:nvSpPr>
        <p:spPr bwMode="auto">
          <a:xfrm>
            <a:off x="333375" y="1997075"/>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65" name="TextBox 21"/>
          <p:cNvSpPr txBox="1">
            <a:spLocks noChangeArrowheads="1"/>
          </p:cNvSpPr>
          <p:nvPr/>
        </p:nvSpPr>
        <p:spPr bwMode="auto">
          <a:xfrm>
            <a:off x="6975475" y="1997075"/>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66" name="TextBox 22"/>
          <p:cNvSpPr txBox="1">
            <a:spLocks noChangeArrowheads="1"/>
          </p:cNvSpPr>
          <p:nvPr/>
        </p:nvSpPr>
        <p:spPr bwMode="auto">
          <a:xfrm>
            <a:off x="4332288" y="1997075"/>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130067" name="TextBox 23"/>
          <p:cNvSpPr txBox="1">
            <a:spLocks noChangeArrowheads="1"/>
          </p:cNvSpPr>
          <p:nvPr/>
        </p:nvSpPr>
        <p:spPr bwMode="auto">
          <a:xfrm>
            <a:off x="4332288" y="2457450"/>
            <a:ext cx="241935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0068" name="TextBox 24"/>
          <p:cNvSpPr txBox="1">
            <a:spLocks noChangeArrowheads="1"/>
          </p:cNvSpPr>
          <p:nvPr/>
        </p:nvSpPr>
        <p:spPr bwMode="auto">
          <a:xfrm>
            <a:off x="3109913" y="2457450"/>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0069" name="TextBox 25"/>
          <p:cNvSpPr txBox="1">
            <a:spLocks noChangeArrowheads="1"/>
          </p:cNvSpPr>
          <p:nvPr/>
        </p:nvSpPr>
        <p:spPr bwMode="auto">
          <a:xfrm>
            <a:off x="333375" y="2457450"/>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0070" name="TextBox 26"/>
          <p:cNvSpPr txBox="1">
            <a:spLocks noChangeArrowheads="1"/>
          </p:cNvSpPr>
          <p:nvPr/>
        </p:nvSpPr>
        <p:spPr bwMode="auto">
          <a:xfrm>
            <a:off x="6975475" y="2457450"/>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0071" name="TextBox 27"/>
          <p:cNvSpPr txBox="1">
            <a:spLocks noChangeArrowheads="1"/>
          </p:cNvSpPr>
          <p:nvPr/>
        </p:nvSpPr>
        <p:spPr bwMode="auto">
          <a:xfrm>
            <a:off x="6751638" y="2457450"/>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29" name="TextBox 28"/>
          <p:cNvSpPr txBox="1">
            <a:spLocks noChangeArrowheads="1"/>
          </p:cNvSpPr>
          <p:nvPr/>
        </p:nvSpPr>
        <p:spPr bwMode="auto">
          <a:xfrm>
            <a:off x="5929313" y="3443288"/>
            <a:ext cx="1046162"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30" name="TextBox 29"/>
          <p:cNvSpPr txBox="1">
            <a:spLocks noChangeArrowheads="1"/>
          </p:cNvSpPr>
          <p:nvPr/>
        </p:nvSpPr>
        <p:spPr bwMode="auto">
          <a:xfrm>
            <a:off x="3333750" y="3443288"/>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31" name="TextBox 30"/>
          <p:cNvSpPr txBox="1">
            <a:spLocks noChangeArrowheads="1"/>
          </p:cNvSpPr>
          <p:nvPr/>
        </p:nvSpPr>
        <p:spPr bwMode="auto">
          <a:xfrm>
            <a:off x="557213" y="3443288"/>
            <a:ext cx="27765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32" name="TextBox 31"/>
          <p:cNvSpPr txBox="1">
            <a:spLocks noChangeArrowheads="1"/>
          </p:cNvSpPr>
          <p:nvPr/>
        </p:nvSpPr>
        <p:spPr bwMode="auto">
          <a:xfrm>
            <a:off x="6975475" y="3443288"/>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33" name="TextBox 32"/>
          <p:cNvSpPr txBox="1">
            <a:spLocks noChangeArrowheads="1"/>
          </p:cNvSpPr>
          <p:nvPr/>
        </p:nvSpPr>
        <p:spPr bwMode="auto">
          <a:xfrm>
            <a:off x="4708525" y="3443288"/>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34" name="TextBox 33"/>
          <p:cNvSpPr txBox="1">
            <a:spLocks noChangeArrowheads="1"/>
          </p:cNvSpPr>
          <p:nvPr/>
        </p:nvSpPr>
        <p:spPr bwMode="auto">
          <a:xfrm>
            <a:off x="6170613" y="3751263"/>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35" name="TextBox 34"/>
          <p:cNvSpPr txBox="1">
            <a:spLocks noChangeArrowheads="1"/>
          </p:cNvSpPr>
          <p:nvPr/>
        </p:nvSpPr>
        <p:spPr bwMode="auto">
          <a:xfrm>
            <a:off x="3803650" y="3765550"/>
            <a:ext cx="5508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36" name="TextBox 35"/>
          <p:cNvSpPr txBox="1">
            <a:spLocks noChangeArrowheads="1"/>
          </p:cNvSpPr>
          <p:nvPr/>
        </p:nvSpPr>
        <p:spPr bwMode="auto">
          <a:xfrm>
            <a:off x="333375" y="3443288"/>
            <a:ext cx="2238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37" name="TextBox 36"/>
          <p:cNvSpPr txBox="1">
            <a:spLocks noChangeArrowheads="1"/>
          </p:cNvSpPr>
          <p:nvPr/>
        </p:nvSpPr>
        <p:spPr bwMode="auto">
          <a:xfrm>
            <a:off x="5929313" y="4041775"/>
            <a:ext cx="10445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38" name="TextBox 37"/>
          <p:cNvSpPr txBox="1">
            <a:spLocks noChangeArrowheads="1"/>
          </p:cNvSpPr>
          <p:nvPr/>
        </p:nvSpPr>
        <p:spPr bwMode="auto">
          <a:xfrm>
            <a:off x="3333750" y="4041775"/>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39" name="TextBox 38"/>
          <p:cNvSpPr txBox="1">
            <a:spLocks noChangeArrowheads="1"/>
          </p:cNvSpPr>
          <p:nvPr/>
        </p:nvSpPr>
        <p:spPr bwMode="auto">
          <a:xfrm>
            <a:off x="333375" y="4041775"/>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40" name="TextBox 39"/>
          <p:cNvSpPr txBox="1">
            <a:spLocks noChangeArrowheads="1"/>
          </p:cNvSpPr>
          <p:nvPr/>
        </p:nvSpPr>
        <p:spPr bwMode="auto">
          <a:xfrm>
            <a:off x="6973888" y="4041775"/>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41" name="TextBox 40"/>
          <p:cNvSpPr txBox="1">
            <a:spLocks noChangeArrowheads="1"/>
          </p:cNvSpPr>
          <p:nvPr/>
        </p:nvSpPr>
        <p:spPr bwMode="auto">
          <a:xfrm>
            <a:off x="4708525" y="4041775"/>
            <a:ext cx="12207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42" name="TextBox 41"/>
          <p:cNvSpPr txBox="1">
            <a:spLocks noChangeArrowheads="1"/>
          </p:cNvSpPr>
          <p:nvPr/>
        </p:nvSpPr>
        <p:spPr bwMode="auto">
          <a:xfrm>
            <a:off x="6170613" y="4349750"/>
            <a:ext cx="5508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43" name="TextBox 42"/>
          <p:cNvSpPr txBox="1">
            <a:spLocks noChangeArrowheads="1"/>
          </p:cNvSpPr>
          <p:nvPr/>
        </p:nvSpPr>
        <p:spPr bwMode="auto">
          <a:xfrm>
            <a:off x="3802063" y="4364038"/>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44" name="TextBox 43"/>
          <p:cNvSpPr txBox="1">
            <a:spLocks noChangeArrowheads="1"/>
          </p:cNvSpPr>
          <p:nvPr/>
        </p:nvSpPr>
        <p:spPr bwMode="auto">
          <a:xfrm>
            <a:off x="3109913" y="4041775"/>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45" name="TextBox 44"/>
          <p:cNvSpPr txBox="1">
            <a:spLocks noChangeArrowheads="1"/>
          </p:cNvSpPr>
          <p:nvPr/>
        </p:nvSpPr>
        <p:spPr bwMode="auto">
          <a:xfrm>
            <a:off x="5929313" y="4625975"/>
            <a:ext cx="1046162"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46" name="TextBox 45"/>
          <p:cNvSpPr txBox="1">
            <a:spLocks noChangeArrowheads="1"/>
          </p:cNvSpPr>
          <p:nvPr/>
        </p:nvSpPr>
        <p:spPr bwMode="auto">
          <a:xfrm>
            <a:off x="3116263" y="4625975"/>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47" name="TextBox 46"/>
          <p:cNvSpPr txBox="1">
            <a:spLocks noChangeArrowheads="1"/>
          </p:cNvSpPr>
          <p:nvPr/>
        </p:nvSpPr>
        <p:spPr bwMode="auto">
          <a:xfrm>
            <a:off x="333375" y="4625975"/>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48" name="TextBox 47"/>
          <p:cNvSpPr txBox="1">
            <a:spLocks noChangeArrowheads="1"/>
          </p:cNvSpPr>
          <p:nvPr/>
        </p:nvSpPr>
        <p:spPr bwMode="auto">
          <a:xfrm>
            <a:off x="6975475" y="4625975"/>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49" name="TextBox 48"/>
          <p:cNvSpPr txBox="1">
            <a:spLocks noChangeArrowheads="1"/>
          </p:cNvSpPr>
          <p:nvPr/>
        </p:nvSpPr>
        <p:spPr bwMode="auto">
          <a:xfrm>
            <a:off x="4708525" y="4625975"/>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50" name="TextBox 49"/>
          <p:cNvSpPr txBox="1">
            <a:spLocks noChangeArrowheads="1"/>
          </p:cNvSpPr>
          <p:nvPr/>
        </p:nvSpPr>
        <p:spPr bwMode="auto">
          <a:xfrm>
            <a:off x="6170613" y="4933950"/>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51" name="TextBox 50"/>
          <p:cNvSpPr txBox="1">
            <a:spLocks noChangeArrowheads="1"/>
          </p:cNvSpPr>
          <p:nvPr/>
        </p:nvSpPr>
        <p:spPr bwMode="auto">
          <a:xfrm>
            <a:off x="3586163" y="4946650"/>
            <a:ext cx="5508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52" name="TextBox 51"/>
          <p:cNvSpPr txBox="1">
            <a:spLocks noChangeArrowheads="1"/>
          </p:cNvSpPr>
          <p:nvPr/>
        </p:nvSpPr>
        <p:spPr bwMode="auto">
          <a:xfrm>
            <a:off x="4484688" y="4625975"/>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53" name="TextBox 52"/>
          <p:cNvSpPr txBox="1">
            <a:spLocks noChangeArrowheads="1"/>
          </p:cNvSpPr>
          <p:nvPr/>
        </p:nvSpPr>
        <p:spPr bwMode="auto">
          <a:xfrm>
            <a:off x="5929313" y="5224463"/>
            <a:ext cx="1046162"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54" name="TextBox 53"/>
          <p:cNvSpPr txBox="1">
            <a:spLocks noChangeArrowheads="1"/>
          </p:cNvSpPr>
          <p:nvPr/>
        </p:nvSpPr>
        <p:spPr bwMode="auto">
          <a:xfrm>
            <a:off x="3116263" y="5224463"/>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55" name="TextBox 54"/>
          <p:cNvSpPr txBox="1">
            <a:spLocks noChangeArrowheads="1"/>
          </p:cNvSpPr>
          <p:nvPr/>
        </p:nvSpPr>
        <p:spPr bwMode="auto">
          <a:xfrm>
            <a:off x="333375" y="5224463"/>
            <a:ext cx="27781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56" name="TextBox 55"/>
          <p:cNvSpPr txBox="1">
            <a:spLocks noChangeArrowheads="1"/>
          </p:cNvSpPr>
          <p:nvPr/>
        </p:nvSpPr>
        <p:spPr bwMode="auto">
          <a:xfrm>
            <a:off x="6975475" y="5224463"/>
            <a:ext cx="166528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57" name="TextBox 56"/>
          <p:cNvSpPr txBox="1">
            <a:spLocks noChangeArrowheads="1"/>
          </p:cNvSpPr>
          <p:nvPr/>
        </p:nvSpPr>
        <p:spPr bwMode="auto">
          <a:xfrm>
            <a:off x="4484688" y="5224463"/>
            <a:ext cx="122078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58" name="TextBox 57"/>
          <p:cNvSpPr txBox="1">
            <a:spLocks noChangeArrowheads="1"/>
          </p:cNvSpPr>
          <p:nvPr/>
        </p:nvSpPr>
        <p:spPr bwMode="auto">
          <a:xfrm>
            <a:off x="6170613" y="5532438"/>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59" name="TextBox 58"/>
          <p:cNvSpPr txBox="1">
            <a:spLocks noChangeArrowheads="1"/>
          </p:cNvSpPr>
          <p:nvPr/>
        </p:nvSpPr>
        <p:spPr bwMode="auto">
          <a:xfrm>
            <a:off x="3586163" y="5545138"/>
            <a:ext cx="55086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60" name="TextBox 59"/>
          <p:cNvSpPr txBox="1">
            <a:spLocks noChangeArrowheads="1"/>
          </p:cNvSpPr>
          <p:nvPr/>
        </p:nvSpPr>
        <p:spPr bwMode="auto">
          <a:xfrm>
            <a:off x="5705475" y="5224463"/>
            <a:ext cx="2238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
        <p:nvSpPr>
          <p:cNvPr id="61" name="TextBox 60"/>
          <p:cNvSpPr txBox="1">
            <a:spLocks noChangeArrowheads="1"/>
          </p:cNvSpPr>
          <p:nvPr/>
        </p:nvSpPr>
        <p:spPr bwMode="auto">
          <a:xfrm>
            <a:off x="5702300" y="5808663"/>
            <a:ext cx="10445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Low Col. </a:t>
            </a:r>
          </a:p>
        </p:txBody>
      </p:sp>
      <p:sp>
        <p:nvSpPr>
          <p:cNvPr id="62" name="TextBox 61"/>
          <p:cNvSpPr txBox="1">
            <a:spLocks noChangeArrowheads="1"/>
          </p:cNvSpPr>
          <p:nvPr/>
        </p:nvSpPr>
        <p:spPr bwMode="auto">
          <a:xfrm>
            <a:off x="3108325" y="5808663"/>
            <a:ext cx="13747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High Column</a:t>
            </a:r>
          </a:p>
        </p:txBody>
      </p:sp>
      <p:sp>
        <p:nvSpPr>
          <p:cNvPr id="63" name="TextBox 62"/>
          <p:cNvSpPr txBox="1">
            <a:spLocks noChangeArrowheads="1"/>
          </p:cNvSpPr>
          <p:nvPr/>
        </p:nvSpPr>
        <p:spPr bwMode="auto">
          <a:xfrm>
            <a:off x="327025" y="5808663"/>
            <a:ext cx="2776538"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64" name="TextBox 63"/>
          <p:cNvSpPr txBox="1">
            <a:spLocks noChangeArrowheads="1"/>
          </p:cNvSpPr>
          <p:nvPr/>
        </p:nvSpPr>
        <p:spPr bwMode="auto">
          <a:xfrm>
            <a:off x="6967538" y="5808663"/>
            <a:ext cx="16668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65" name="TextBox 64"/>
          <p:cNvSpPr txBox="1">
            <a:spLocks noChangeArrowheads="1"/>
          </p:cNvSpPr>
          <p:nvPr/>
        </p:nvSpPr>
        <p:spPr bwMode="auto">
          <a:xfrm>
            <a:off x="4476750" y="5808663"/>
            <a:ext cx="122237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66" name="TextBox 65"/>
          <p:cNvSpPr txBox="1">
            <a:spLocks noChangeArrowheads="1"/>
          </p:cNvSpPr>
          <p:nvPr/>
        </p:nvSpPr>
        <p:spPr bwMode="auto">
          <a:xfrm>
            <a:off x="5946775" y="6116638"/>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3 bits</a:t>
            </a:r>
          </a:p>
        </p:txBody>
      </p:sp>
      <p:sp>
        <p:nvSpPr>
          <p:cNvPr id="67" name="TextBox 66"/>
          <p:cNvSpPr txBox="1">
            <a:spLocks noChangeArrowheads="1"/>
          </p:cNvSpPr>
          <p:nvPr/>
        </p:nvSpPr>
        <p:spPr bwMode="auto">
          <a:xfrm>
            <a:off x="3578225" y="6130925"/>
            <a:ext cx="5524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8 bits</a:t>
            </a:r>
          </a:p>
        </p:txBody>
      </p:sp>
      <p:sp>
        <p:nvSpPr>
          <p:cNvPr id="68" name="TextBox 67"/>
          <p:cNvSpPr txBox="1">
            <a:spLocks noChangeArrowheads="1"/>
          </p:cNvSpPr>
          <p:nvPr/>
        </p:nvSpPr>
        <p:spPr bwMode="auto">
          <a:xfrm>
            <a:off x="6757988" y="5808663"/>
            <a:ext cx="223837"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a:t>
            </a:r>
          </a:p>
        </p:txBody>
      </p:sp>
    </p:spTree>
    <p:extLst>
      <p:ext uri="{BB962C8B-B14F-4D97-AF65-F5344CB8AC3E}">
        <p14:creationId xmlns:p14="http://schemas.microsoft.com/office/powerpoint/2010/main" val="26808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p:bldP spid="35" grpId="0"/>
      <p:bldP spid="36" grpId="0" animBg="1"/>
      <p:bldP spid="37" grpId="0" animBg="1"/>
      <p:bldP spid="38" grpId="0" animBg="1"/>
      <p:bldP spid="39" grpId="0" animBg="1"/>
      <p:bldP spid="40" grpId="0" animBg="1"/>
      <p:bldP spid="41" grpId="0" animBg="1"/>
      <p:bldP spid="42" grpId="0"/>
      <p:bldP spid="43" grpId="0"/>
      <p:bldP spid="44" grpId="0" animBg="1"/>
      <p:bldP spid="45" grpId="0" animBg="1"/>
      <p:bldP spid="46" grpId="0" animBg="1"/>
      <p:bldP spid="47" grpId="0" animBg="1"/>
      <p:bldP spid="48" grpId="0" animBg="1"/>
      <p:bldP spid="49" grpId="0" animBg="1"/>
      <p:bldP spid="50" grpId="0"/>
      <p:bldP spid="51" grpId="0"/>
      <p:bldP spid="52" grpId="0" animBg="1"/>
      <p:bldP spid="53" grpId="0" animBg="1"/>
      <p:bldP spid="54" grpId="0" animBg="1"/>
      <p:bldP spid="55" grpId="0" animBg="1"/>
      <p:bldP spid="56" grpId="0" animBg="1"/>
      <p:bldP spid="57" grpId="0" animBg="1"/>
      <p:bldP spid="58" grpId="0"/>
      <p:bldP spid="59" grpId="0"/>
      <p:bldP spid="60" grpId="0" animBg="1"/>
      <p:bldP spid="61" grpId="0" animBg="1"/>
      <p:bldP spid="62" grpId="0" animBg="1"/>
      <p:bldP spid="63" grpId="0" animBg="1"/>
      <p:bldP spid="64" grpId="0" animBg="1"/>
      <p:bldP spid="65" grpId="0" animBg="1"/>
      <p:bldP spid="66" grpId="0"/>
      <p:bldP spid="67" grpId="0"/>
      <p:bldP spid="6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800">
                <a:latin typeface="Garamond" charset="0"/>
              </a:rPr>
              <a:t>Interaction with Virtual</a:t>
            </a:r>
            <a:r>
              <a:rPr lang="en-US" sz="3800">
                <a:latin typeface="Garamond" charset="0"/>
                <a:sym typeface="Wingdings" charset="0"/>
              </a:rPr>
              <a:t>Physical Mapping</a:t>
            </a:r>
            <a:endParaRPr lang="en-US" sz="3800">
              <a:latin typeface="Garamond" charset="0"/>
            </a:endParaRPr>
          </a:p>
        </p:txBody>
      </p:sp>
      <p:sp>
        <p:nvSpPr>
          <p:cNvPr id="131074" name="Content Placeholder 2"/>
          <p:cNvSpPr>
            <a:spLocks noGrp="1"/>
          </p:cNvSpPr>
          <p:nvPr>
            <p:ph idx="1"/>
          </p:nvPr>
        </p:nvSpPr>
        <p:spPr>
          <a:xfrm>
            <a:off x="228600" y="996950"/>
            <a:ext cx="8915400" cy="5194300"/>
          </a:xfrm>
        </p:spPr>
        <p:txBody>
          <a:bodyPr/>
          <a:lstStyle/>
          <a:p>
            <a:r>
              <a:rPr lang="en-US" dirty="0">
                <a:latin typeface="Tahoma" charset="0"/>
              </a:rPr>
              <a:t>Operating System influences where an address maps to in DRAM</a:t>
            </a:r>
          </a:p>
          <a:p>
            <a:endParaRPr lang="en-US" dirty="0">
              <a:latin typeface="Tahoma" charset="0"/>
            </a:endParaRPr>
          </a:p>
          <a:p>
            <a:endParaRPr lang="en-US" dirty="0">
              <a:latin typeface="Tahoma" charset="0"/>
            </a:endParaRPr>
          </a:p>
          <a:p>
            <a:endParaRPr lang="en-US" dirty="0">
              <a:latin typeface="Tahoma" charset="0"/>
            </a:endParaRPr>
          </a:p>
          <a:p>
            <a:endParaRPr lang="en-US" dirty="0">
              <a:latin typeface="Tahoma" charset="0"/>
            </a:endParaRPr>
          </a:p>
          <a:p>
            <a:r>
              <a:rPr lang="en-US" dirty="0">
                <a:solidFill>
                  <a:srgbClr val="0000FF"/>
                </a:solidFill>
                <a:latin typeface="Tahoma" charset="0"/>
              </a:rPr>
              <a:t>Operating system can influence which bank/channel/rank a virtual page is mapped to. </a:t>
            </a:r>
          </a:p>
          <a:p>
            <a:endParaRPr lang="en-US" dirty="0">
              <a:solidFill>
                <a:srgbClr val="0000FF"/>
              </a:solidFill>
              <a:latin typeface="Tahoma" charset="0"/>
            </a:endParaRPr>
          </a:p>
          <a:p>
            <a:r>
              <a:rPr lang="en-US" dirty="0">
                <a:latin typeface="Tahoma" charset="0"/>
              </a:rPr>
              <a:t>It can perform </a:t>
            </a:r>
            <a:r>
              <a:rPr lang="en-US" dirty="0">
                <a:solidFill>
                  <a:srgbClr val="FF0000"/>
                </a:solidFill>
                <a:latin typeface="Tahoma" charset="0"/>
              </a:rPr>
              <a:t>page coloring </a:t>
            </a:r>
            <a:r>
              <a:rPr lang="en-US" dirty="0">
                <a:latin typeface="Tahoma" charset="0"/>
              </a:rPr>
              <a:t>to </a:t>
            </a:r>
          </a:p>
          <a:p>
            <a:pPr lvl="1"/>
            <a:r>
              <a:rPr lang="en-US" dirty="0">
                <a:latin typeface="Tahoma" charset="0"/>
              </a:rPr>
              <a:t>Minimize bank conflicts</a:t>
            </a:r>
          </a:p>
          <a:p>
            <a:pPr lvl="1"/>
            <a:r>
              <a:rPr lang="en-US" dirty="0">
                <a:latin typeface="Tahoma" charset="0"/>
              </a:rPr>
              <a:t>Minimize inter-application interference </a:t>
            </a:r>
            <a:r>
              <a:rPr lang="en-US" sz="1800" b="1" dirty="0">
                <a:solidFill>
                  <a:schemeClr val="accent6">
                    <a:lumMod val="75000"/>
                  </a:schemeClr>
                </a:solidFill>
                <a:latin typeface="Tahoma" charset="0"/>
              </a:rPr>
              <a:t>[</a:t>
            </a:r>
            <a:r>
              <a:rPr lang="en-US" sz="1800" b="1" dirty="0" err="1">
                <a:solidFill>
                  <a:schemeClr val="accent6">
                    <a:lumMod val="75000"/>
                  </a:schemeClr>
                </a:solidFill>
                <a:latin typeface="Tahoma" charset="0"/>
              </a:rPr>
              <a:t>Muralidhara</a:t>
            </a:r>
            <a:r>
              <a:rPr lang="en-US" sz="1800" b="1" dirty="0">
                <a:solidFill>
                  <a:schemeClr val="accent6">
                    <a:lumMod val="75000"/>
                  </a:schemeClr>
                </a:solidFill>
                <a:latin typeface="Tahoma" charset="0"/>
              </a:rPr>
              <a:t>+ MICRO’11]</a:t>
            </a:r>
          </a:p>
          <a:p>
            <a:pPr lvl="1">
              <a:buClr>
                <a:srgbClr val="3B812F"/>
              </a:buClr>
            </a:pPr>
            <a:r>
              <a:rPr lang="en-US" dirty="0">
                <a:solidFill>
                  <a:srgbClr val="000000"/>
                </a:solidFill>
                <a:latin typeface="Tahoma" charset="0"/>
              </a:rPr>
              <a:t>Minimize latency in the network</a:t>
            </a:r>
            <a:r>
              <a:rPr lang="en-US" dirty="0">
                <a:solidFill>
                  <a:schemeClr val="accent6">
                    <a:lumMod val="75000"/>
                  </a:schemeClr>
                </a:solidFill>
                <a:latin typeface="Tahoma" charset="0"/>
              </a:rPr>
              <a:t> </a:t>
            </a:r>
            <a:r>
              <a:rPr lang="en-US" sz="1800" b="1" dirty="0">
                <a:solidFill>
                  <a:schemeClr val="accent6">
                    <a:lumMod val="75000"/>
                  </a:schemeClr>
                </a:solidFill>
                <a:latin typeface="Tahoma" charset="0"/>
              </a:rPr>
              <a:t>[Das+ HPCA’13]</a:t>
            </a:r>
            <a:endParaRPr lang="en-US" sz="1800" dirty="0">
              <a:solidFill>
                <a:schemeClr val="accent6">
                  <a:lumMod val="75000"/>
                </a:schemeClr>
              </a:solidFill>
              <a:latin typeface="Tahoma" charset="0"/>
            </a:endParaRPr>
          </a:p>
          <a:p>
            <a:pPr lvl="1"/>
            <a:endParaRPr lang="en-US" sz="1800" b="1" dirty="0">
              <a:solidFill>
                <a:schemeClr val="accent2">
                  <a:lumMod val="75000"/>
                </a:schemeClr>
              </a:solidFill>
              <a:latin typeface="Tahoma" charset="0"/>
            </a:endParaRPr>
          </a:p>
          <a:p>
            <a:endParaRPr lang="en-US" dirty="0">
              <a:latin typeface="Tahoma"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39509F-4713-E34D-8700-D1CDB0E7BD7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31076" name="TextBox 4"/>
          <p:cNvSpPr txBox="1">
            <a:spLocks noChangeArrowheads="1"/>
          </p:cNvSpPr>
          <p:nvPr/>
        </p:nvSpPr>
        <p:spPr bwMode="auto">
          <a:xfrm>
            <a:off x="4513263" y="2944813"/>
            <a:ext cx="2419350"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(11 bits)</a:t>
            </a:r>
          </a:p>
        </p:txBody>
      </p:sp>
      <p:sp>
        <p:nvSpPr>
          <p:cNvPr id="131077" name="TextBox 5"/>
          <p:cNvSpPr txBox="1">
            <a:spLocks noChangeArrowheads="1"/>
          </p:cNvSpPr>
          <p:nvPr/>
        </p:nvSpPr>
        <p:spPr bwMode="auto">
          <a:xfrm>
            <a:off x="3290888" y="2944813"/>
            <a:ext cx="122237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Bank (3 bits)</a:t>
            </a:r>
          </a:p>
        </p:txBody>
      </p:sp>
      <p:sp>
        <p:nvSpPr>
          <p:cNvPr id="131078" name="TextBox 6"/>
          <p:cNvSpPr txBox="1">
            <a:spLocks noChangeArrowheads="1"/>
          </p:cNvSpPr>
          <p:nvPr/>
        </p:nvSpPr>
        <p:spPr bwMode="auto">
          <a:xfrm>
            <a:off x="514350" y="2944813"/>
            <a:ext cx="2776538"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Row (14 bits)</a:t>
            </a:r>
          </a:p>
        </p:txBody>
      </p:sp>
      <p:sp>
        <p:nvSpPr>
          <p:cNvPr id="131079" name="TextBox 7"/>
          <p:cNvSpPr txBox="1">
            <a:spLocks noChangeArrowheads="1"/>
          </p:cNvSpPr>
          <p:nvPr/>
        </p:nvSpPr>
        <p:spPr bwMode="auto">
          <a:xfrm>
            <a:off x="6932613" y="2944813"/>
            <a:ext cx="1665287"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Byte in bus (3 bits)</a:t>
            </a:r>
          </a:p>
        </p:txBody>
      </p:sp>
      <p:sp>
        <p:nvSpPr>
          <p:cNvPr id="131080" name="TextBox 8"/>
          <p:cNvSpPr txBox="1">
            <a:spLocks noChangeArrowheads="1"/>
          </p:cNvSpPr>
          <p:nvPr/>
        </p:nvSpPr>
        <p:spPr bwMode="auto">
          <a:xfrm>
            <a:off x="5197475" y="2566988"/>
            <a:ext cx="3400425"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Page offset (12 bits)</a:t>
            </a:r>
          </a:p>
        </p:txBody>
      </p:sp>
      <p:sp>
        <p:nvSpPr>
          <p:cNvPr id="131081" name="TextBox 9"/>
          <p:cNvSpPr txBox="1">
            <a:spLocks noChangeArrowheads="1"/>
          </p:cNvSpPr>
          <p:nvPr/>
        </p:nvSpPr>
        <p:spPr bwMode="auto">
          <a:xfrm>
            <a:off x="514350" y="2565400"/>
            <a:ext cx="4686300" cy="3079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Physical Frame number (19 bits)</a:t>
            </a:r>
          </a:p>
        </p:txBody>
      </p:sp>
      <p:sp>
        <p:nvSpPr>
          <p:cNvPr id="131082" name="TextBox 10"/>
          <p:cNvSpPr txBox="1">
            <a:spLocks noChangeArrowheads="1"/>
          </p:cNvSpPr>
          <p:nvPr/>
        </p:nvSpPr>
        <p:spPr bwMode="auto">
          <a:xfrm>
            <a:off x="5187950" y="1908175"/>
            <a:ext cx="3400425" cy="306388"/>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Page offset (12 bits)</a:t>
            </a:r>
          </a:p>
        </p:txBody>
      </p:sp>
      <p:sp>
        <p:nvSpPr>
          <p:cNvPr id="131083" name="TextBox 11"/>
          <p:cNvSpPr txBox="1">
            <a:spLocks noChangeArrowheads="1"/>
          </p:cNvSpPr>
          <p:nvPr/>
        </p:nvSpPr>
        <p:spPr bwMode="auto">
          <a:xfrm>
            <a:off x="87313" y="1906588"/>
            <a:ext cx="5102225" cy="306387"/>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t>Virtual Page number (52 bits)</a:t>
            </a:r>
          </a:p>
        </p:txBody>
      </p:sp>
      <p:cxnSp>
        <p:nvCxnSpPr>
          <p:cNvPr id="131084" name="Straight Arrow Connector 12"/>
          <p:cNvCxnSpPr>
            <a:cxnSpLocks noChangeShapeType="1"/>
          </p:cNvCxnSpPr>
          <p:nvPr/>
        </p:nvCxnSpPr>
        <p:spPr bwMode="auto">
          <a:xfrm rot="5400000">
            <a:off x="2620963" y="2389188"/>
            <a:ext cx="350837" cy="1587"/>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31085" name="Straight Connector 13"/>
          <p:cNvCxnSpPr>
            <a:cxnSpLocks noChangeShapeType="1"/>
          </p:cNvCxnSpPr>
          <p:nvPr/>
        </p:nvCxnSpPr>
        <p:spPr bwMode="auto">
          <a:xfrm rot="5400000" flipH="1" flipV="1">
            <a:off x="3840957" y="2578894"/>
            <a:ext cx="1344612" cy="0"/>
          </a:xfrm>
          <a:prstGeom prst="line">
            <a:avLst/>
          </a:prstGeom>
          <a:noFill/>
          <a:ln w="9525">
            <a:solidFill>
              <a:schemeClr val="tx1"/>
            </a:solidFill>
            <a:prstDash val="sysDash"/>
            <a:round/>
            <a:headEnd/>
            <a:tailEnd/>
          </a:ln>
          <a:extLst>
            <a:ext uri="{909E8E84-426E-40dd-AFC4-6F175D3DCCD1}">
              <a14:hiddenFill xmlns="" xmlns:a14="http://schemas.microsoft.com/office/drawing/2010/main">
                <a:noFill/>
              </a14:hiddenFill>
            </a:ext>
          </a:extLst>
        </p:spPr>
      </p:cxnSp>
      <p:cxnSp>
        <p:nvCxnSpPr>
          <p:cNvPr id="131086" name="Straight Connector 14"/>
          <p:cNvCxnSpPr>
            <a:cxnSpLocks noChangeShapeType="1"/>
          </p:cNvCxnSpPr>
          <p:nvPr/>
        </p:nvCxnSpPr>
        <p:spPr bwMode="auto">
          <a:xfrm rot="5400000" flipH="1" flipV="1">
            <a:off x="2617788" y="2566988"/>
            <a:ext cx="1346200" cy="0"/>
          </a:xfrm>
          <a:prstGeom prst="line">
            <a:avLst/>
          </a:prstGeom>
          <a:noFill/>
          <a:ln w="9525">
            <a:solidFill>
              <a:schemeClr val="tx1"/>
            </a:solidFill>
            <a:prstDash val="sysDash"/>
            <a:round/>
            <a:headEnd/>
            <a:tailEnd/>
          </a:ln>
          <a:extLst>
            <a:ext uri="{909E8E84-426E-40dd-AFC4-6F175D3DCCD1}">
              <a14:hiddenFill xmlns="" xmlns:a14="http://schemas.microsoft.com/office/drawing/2010/main">
                <a:noFill/>
              </a14:hiddenFill>
            </a:ext>
          </a:extLst>
        </p:spPr>
      </p:cxnSp>
      <p:sp>
        <p:nvSpPr>
          <p:cNvPr id="131087" name="TextBox 15"/>
          <p:cNvSpPr txBox="1">
            <a:spLocks noChangeArrowheads="1"/>
          </p:cNvSpPr>
          <p:nvPr/>
        </p:nvSpPr>
        <p:spPr bwMode="auto">
          <a:xfrm>
            <a:off x="8688388" y="1893888"/>
            <a:ext cx="4746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VA</a:t>
            </a:r>
          </a:p>
        </p:txBody>
      </p:sp>
      <p:sp>
        <p:nvSpPr>
          <p:cNvPr id="131088" name="TextBox 16"/>
          <p:cNvSpPr txBox="1">
            <a:spLocks noChangeArrowheads="1"/>
          </p:cNvSpPr>
          <p:nvPr/>
        </p:nvSpPr>
        <p:spPr bwMode="auto">
          <a:xfrm>
            <a:off x="8691563" y="2520950"/>
            <a:ext cx="4762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PA</a:t>
            </a:r>
          </a:p>
        </p:txBody>
      </p:sp>
      <p:sp>
        <p:nvSpPr>
          <p:cNvPr id="131089" name="TextBox 17"/>
          <p:cNvSpPr txBox="1">
            <a:spLocks noChangeArrowheads="1"/>
          </p:cNvSpPr>
          <p:nvPr/>
        </p:nvSpPr>
        <p:spPr bwMode="auto">
          <a:xfrm>
            <a:off x="8675688" y="2898775"/>
            <a:ext cx="4746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PA</a:t>
            </a:r>
          </a:p>
        </p:txBody>
      </p:sp>
    </p:spTree>
    <p:extLst>
      <p:ext uri="{BB962C8B-B14F-4D97-AF65-F5344CB8AC3E}">
        <p14:creationId xmlns:p14="http://schemas.microsoft.com/office/powerpoint/2010/main" val="193237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07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07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07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Channel Partitioning</a:t>
            </a:r>
          </a:p>
        </p:txBody>
      </p:sp>
      <p:sp>
        <p:nvSpPr>
          <p:cNvPr id="3" name="Content Placeholder 2"/>
          <p:cNvSpPr>
            <a:spLocks noGrp="1"/>
          </p:cNvSpPr>
          <p:nvPr>
            <p:ph idx="1"/>
          </p:nvPr>
        </p:nvSpPr>
        <p:spPr/>
        <p:txBody>
          <a:bodyPr/>
          <a:lstStyle/>
          <a:p>
            <a:r>
              <a:rPr lang="en-US" sz="2200" dirty="0" err="1"/>
              <a:t>Sai</a:t>
            </a:r>
            <a:r>
              <a:rPr lang="en-US" sz="2200" dirty="0"/>
              <a:t> </a:t>
            </a:r>
            <a:r>
              <a:rPr lang="en-US" sz="2200" dirty="0" err="1"/>
              <a:t>Prashanth</a:t>
            </a:r>
            <a:r>
              <a:rPr lang="en-US" sz="2200" dirty="0"/>
              <a:t> </a:t>
            </a:r>
            <a:r>
              <a:rPr lang="en-US" sz="2200" dirty="0" err="1"/>
              <a:t>Muralidhara</a:t>
            </a:r>
            <a:r>
              <a:rPr lang="en-US" sz="2200" dirty="0"/>
              <a:t>, Lavanya Subramanian, Onur Mutlu, </a:t>
            </a:r>
            <a:r>
              <a:rPr lang="en-US" sz="2200" dirty="0" err="1"/>
              <a:t>Mahmut</a:t>
            </a:r>
            <a:r>
              <a:rPr lang="en-US" sz="2200" dirty="0"/>
              <a:t> </a:t>
            </a:r>
            <a:r>
              <a:rPr lang="en-US" sz="2200" dirty="0" err="1"/>
              <a:t>Kandemir</a:t>
            </a:r>
            <a:r>
              <a:rPr lang="en-US" sz="2200" dirty="0"/>
              <a:t>, and Thomas Moscibroda, </a:t>
            </a:r>
            <a:br>
              <a:rPr lang="en-US" sz="2200" dirty="0"/>
            </a:br>
            <a:r>
              <a:rPr lang="en-US" sz="2200" b="1" dirty="0">
                <a:hlinkClick r:id="rId2"/>
              </a:rPr>
              <a:t>"Reducing Memory Interference in Multicore Systems via Application-Aware Memory Channel Partitioning"</a:t>
            </a:r>
            <a:br>
              <a:rPr lang="en-US" sz="2200" dirty="0"/>
            </a:br>
            <a:r>
              <a:rPr lang="en-US" sz="2200" i="1" dirty="0"/>
              <a:t>Proceedings of the </a:t>
            </a:r>
            <a:r>
              <a:rPr lang="en-US" sz="2200" i="1" dirty="0">
                <a:hlinkClick r:id="rId3"/>
              </a:rPr>
              <a:t>44th International Symposium on Microarchitecture</a:t>
            </a:r>
            <a:r>
              <a:rPr lang="en-US" sz="2200" i="1" dirty="0"/>
              <a:t> (</a:t>
            </a:r>
            <a:r>
              <a:rPr lang="en-US" sz="2200" b="1" i="1" dirty="0"/>
              <a:t>MICRO</a:t>
            </a:r>
            <a:r>
              <a:rPr lang="en-US" sz="2200" i="1" dirty="0"/>
              <a:t>)</a:t>
            </a:r>
            <a:r>
              <a:rPr lang="en-US" sz="2200" dirty="0"/>
              <a:t>, Porto </a:t>
            </a:r>
            <a:r>
              <a:rPr lang="en-US" sz="2200" dirty="0" err="1"/>
              <a:t>Alegre</a:t>
            </a:r>
            <a:r>
              <a:rPr lang="en-US" sz="2200" dirty="0"/>
              <a:t>, Brazil, December 2011. </a:t>
            </a:r>
            <a:r>
              <a:rPr lang="en-US" sz="2200" dirty="0">
                <a:hlinkClick r:id="rId4"/>
              </a:rPr>
              <a:t>Slides (pptx)</a:t>
            </a:r>
            <a:r>
              <a:rPr lang="en-US" sz="2200"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5"/>
          <a:stretch>
            <a:fillRect/>
          </a:stretch>
        </p:blipFill>
        <p:spPr>
          <a:xfrm>
            <a:off x="0" y="3723658"/>
            <a:ext cx="9144000" cy="2729678"/>
          </a:xfrm>
          <a:prstGeom prst="rect">
            <a:avLst/>
          </a:prstGeom>
        </p:spPr>
      </p:pic>
    </p:spTree>
    <p:extLst>
      <p:ext uri="{BB962C8B-B14F-4D97-AF65-F5344CB8AC3E}">
        <p14:creationId xmlns:p14="http://schemas.microsoft.com/office/powerpoint/2010/main" val="419210968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Application-to-Core Mapping</a:t>
            </a:r>
          </a:p>
        </p:txBody>
      </p:sp>
      <p:sp>
        <p:nvSpPr>
          <p:cNvPr id="3" name="Content Placeholder 2"/>
          <p:cNvSpPr>
            <a:spLocks noGrp="1"/>
          </p:cNvSpPr>
          <p:nvPr>
            <p:ph idx="1"/>
          </p:nvPr>
        </p:nvSpPr>
        <p:spPr/>
        <p:txBody>
          <a:bodyPr/>
          <a:lstStyle/>
          <a:p>
            <a:r>
              <a:rPr lang="en-US" sz="2000" dirty="0" err="1"/>
              <a:t>Reetuparna</a:t>
            </a:r>
            <a:r>
              <a:rPr lang="en-US" sz="2000" dirty="0"/>
              <a:t> Das, </a:t>
            </a:r>
            <a:r>
              <a:rPr lang="en-US" sz="2000" dirty="0" err="1"/>
              <a:t>Rachata</a:t>
            </a:r>
            <a:r>
              <a:rPr lang="en-US" sz="2000" dirty="0"/>
              <a:t> </a:t>
            </a:r>
            <a:r>
              <a:rPr lang="en-US" sz="2000" dirty="0" err="1"/>
              <a:t>Ausavarungnirun</a:t>
            </a:r>
            <a:r>
              <a:rPr lang="en-US" sz="2000" dirty="0"/>
              <a:t>, </a:t>
            </a:r>
            <a:r>
              <a:rPr lang="en-US" sz="2000" u="sng" dirty="0"/>
              <a:t>Onur Mutlu</a:t>
            </a:r>
            <a:r>
              <a:rPr lang="en-US" sz="2000" dirty="0"/>
              <a:t>, </a:t>
            </a:r>
            <a:r>
              <a:rPr lang="en-US" sz="2000" dirty="0" err="1"/>
              <a:t>Akhilesh</a:t>
            </a:r>
            <a:r>
              <a:rPr lang="en-US" sz="2000" dirty="0"/>
              <a:t> Kumar, and Mani </a:t>
            </a:r>
            <a:r>
              <a:rPr lang="en-US" sz="2000" dirty="0" err="1"/>
              <a:t>Azimi</a:t>
            </a:r>
            <a:r>
              <a:rPr lang="en-US" sz="2000" dirty="0"/>
              <a:t>,</a:t>
            </a:r>
            <a:br>
              <a:rPr lang="en-US" sz="2000" dirty="0"/>
            </a:br>
            <a:r>
              <a:rPr lang="en-US" sz="2000" b="1" dirty="0">
                <a:hlinkClick r:id="rId2"/>
              </a:rPr>
              <a:t>"Application-to-Core Mapping Policies to Reduce Memory System Interference in Multi-Core Systems"</a:t>
            </a:r>
            <a:r>
              <a:rPr lang="en-US" sz="2000" dirty="0"/>
              <a:t> </a:t>
            </a:r>
            <a:br>
              <a:rPr lang="en-US" sz="2000" dirty="0"/>
            </a:br>
            <a:r>
              <a:rPr lang="en-US" sz="2000" i="1" dirty="0"/>
              <a:t>Proceedings of the </a:t>
            </a:r>
            <a:r>
              <a:rPr lang="en-US" sz="2000" i="1" dirty="0">
                <a:hlinkClick r:id="rId3"/>
              </a:rPr>
              <a:t>19th International Symposium on High-Performance Computer Architecture</a:t>
            </a:r>
            <a:r>
              <a:rPr lang="en-US" sz="2000" i="1" dirty="0"/>
              <a:t> (</a:t>
            </a:r>
            <a:r>
              <a:rPr lang="en-US" sz="2000" b="1" i="1" dirty="0"/>
              <a:t>HPCA</a:t>
            </a:r>
            <a:r>
              <a:rPr lang="en-US" sz="2000" i="1" dirty="0"/>
              <a:t>)</a:t>
            </a:r>
            <a:r>
              <a:rPr lang="en-US" sz="2000" dirty="0"/>
              <a:t>, Shenzhen, China, February 2013. </a:t>
            </a:r>
            <a:r>
              <a:rPr lang="en-US" sz="2000" dirty="0">
                <a:hlinkClick r:id="rId4"/>
              </a:rPr>
              <a:t>Slides (pptx)</a:t>
            </a: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6" name="Picture 5"/>
          <p:cNvPicPr>
            <a:picLocks noChangeAspect="1"/>
          </p:cNvPicPr>
          <p:nvPr/>
        </p:nvPicPr>
        <p:blipFill>
          <a:blip r:embed="rId5"/>
          <a:stretch>
            <a:fillRect/>
          </a:stretch>
        </p:blipFill>
        <p:spPr>
          <a:xfrm>
            <a:off x="0" y="4223980"/>
            <a:ext cx="9144000" cy="1437268"/>
          </a:xfrm>
          <a:prstGeom prst="rect">
            <a:avLst/>
          </a:prstGeom>
        </p:spPr>
      </p:pic>
    </p:spTree>
    <p:extLst>
      <p:ext uri="{BB962C8B-B14F-4D97-AF65-F5344CB8AC3E}">
        <p14:creationId xmlns:p14="http://schemas.microsoft.com/office/powerpoint/2010/main" val="342894588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Reducing Bank Conflicts</a:t>
            </a:r>
          </a:p>
        </p:txBody>
      </p:sp>
      <p:sp>
        <p:nvSpPr>
          <p:cNvPr id="3" name="Content Placeholder 2"/>
          <p:cNvSpPr>
            <a:spLocks noGrp="1"/>
          </p:cNvSpPr>
          <p:nvPr>
            <p:ph idx="1"/>
          </p:nvPr>
        </p:nvSpPr>
        <p:spPr>
          <a:xfrm>
            <a:off x="228600" y="997529"/>
            <a:ext cx="8610600" cy="1136071"/>
          </a:xfrm>
        </p:spPr>
        <p:txBody>
          <a:bodyPr/>
          <a:lstStyle/>
          <a:p>
            <a:r>
              <a:rPr lang="en-US" dirty="0"/>
              <a:t>Read Sections 1 through 4 of:</a:t>
            </a:r>
          </a:p>
          <a:p>
            <a:pPr lvl="1"/>
            <a:r>
              <a:rPr lang="en-US" dirty="0"/>
              <a:t>Kim et al., “</a:t>
            </a:r>
            <a:r>
              <a:rPr lang="en-US" dirty="0">
                <a:solidFill>
                  <a:srgbClr val="0000FF"/>
                </a:solidFill>
              </a:rPr>
              <a:t>A Case for Exploiting Subarray-Level Parallelism in DRAM</a:t>
            </a:r>
            <a:r>
              <a:rPr lang="en-US" dirty="0"/>
              <a:t>,” ISCA 2012.</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228600" y="2286000"/>
            <a:ext cx="8750300" cy="4178300"/>
          </a:xfrm>
          <a:prstGeom prst="rect">
            <a:avLst/>
          </a:prstGeom>
        </p:spPr>
      </p:pic>
    </p:spTree>
    <p:extLst>
      <p:ext uri="{BB962C8B-B14F-4D97-AF65-F5344CB8AC3E}">
        <p14:creationId xmlns:p14="http://schemas.microsoft.com/office/powerpoint/2010/main" val="266914596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AF33-1E8A-F740-899B-F98EBAA1019D}"/>
              </a:ext>
            </a:extLst>
          </p:cNvPr>
          <p:cNvSpPr>
            <a:spLocks noGrp="1"/>
          </p:cNvSpPr>
          <p:nvPr>
            <p:ph type="title"/>
          </p:nvPr>
        </p:nvSpPr>
        <p:spPr/>
        <p:txBody>
          <a:bodyPr/>
          <a:lstStyle/>
          <a:p>
            <a:r>
              <a:rPr lang="en-US" dirty="0"/>
              <a:t>Subarray Level Parallelism</a:t>
            </a:r>
          </a:p>
        </p:txBody>
      </p:sp>
      <p:sp>
        <p:nvSpPr>
          <p:cNvPr id="3" name="Content Placeholder 2">
            <a:extLst>
              <a:ext uri="{FF2B5EF4-FFF2-40B4-BE49-F238E27FC236}">
                <a16:creationId xmlns:a16="http://schemas.microsoft.com/office/drawing/2014/main" id="{4212DE0C-317C-E14D-B005-2FF72BF1C1F8}"/>
              </a:ext>
            </a:extLst>
          </p:cNvPr>
          <p:cNvSpPr>
            <a:spLocks noGrp="1"/>
          </p:cNvSpPr>
          <p:nvPr>
            <p:ph idx="1"/>
          </p:nvPr>
        </p:nvSpPr>
        <p:spPr>
          <a:xfrm>
            <a:off x="228600" y="997529"/>
            <a:ext cx="8682038" cy="5193723"/>
          </a:xfrm>
        </p:spPr>
        <p:txBody>
          <a:bodyPr/>
          <a:lstStyle/>
          <a:p>
            <a:r>
              <a:rPr lang="en-US" sz="2000" dirty="0" err="1"/>
              <a:t>Yoongu</a:t>
            </a:r>
            <a:r>
              <a:rPr lang="en-US" sz="2000" dirty="0"/>
              <a:t> Kim, </a:t>
            </a:r>
            <a:r>
              <a:rPr lang="en-US" sz="2000" dirty="0" err="1"/>
              <a:t>Vivek</a:t>
            </a:r>
            <a:r>
              <a:rPr lang="en-US" sz="2000" dirty="0"/>
              <a:t> Seshadri, </a:t>
            </a:r>
            <a:r>
              <a:rPr lang="en-US" sz="2000" dirty="0" err="1"/>
              <a:t>Donghyuk</a:t>
            </a:r>
            <a:r>
              <a:rPr lang="en-US" sz="2000" dirty="0"/>
              <a:t> Lee, Jamie Liu, and Onur Mutlu,</a:t>
            </a:r>
            <a:br>
              <a:rPr lang="en-US" sz="2000" dirty="0"/>
            </a:br>
            <a:r>
              <a:rPr lang="en-US" sz="2000" b="1" dirty="0">
                <a:hlinkClick r:id="rId2"/>
              </a:rPr>
              <a:t>"A Case for Exploiting Subarray-Level Parallelism (SALP) in DRAM"</a:t>
            </a:r>
            <a:br>
              <a:rPr lang="en-US" sz="2000" dirty="0"/>
            </a:br>
            <a:r>
              <a:rPr lang="en-US" sz="2000" i="1" dirty="0"/>
              <a:t>Proceedings of the </a:t>
            </a:r>
            <a:r>
              <a:rPr lang="en-US" sz="2000" i="1" dirty="0">
                <a:hlinkClick r:id="rId3"/>
              </a:rPr>
              <a:t>39th International Symposium on Computer Architecture</a:t>
            </a:r>
            <a:r>
              <a:rPr lang="en-US" sz="2000" i="1" dirty="0"/>
              <a:t> (</a:t>
            </a:r>
            <a:r>
              <a:rPr lang="en-US" sz="2000" b="1" i="1" dirty="0"/>
              <a:t>ISCA</a:t>
            </a:r>
            <a:r>
              <a:rPr lang="en-US" sz="2000" i="1" dirty="0"/>
              <a:t>)</a:t>
            </a:r>
            <a:r>
              <a:rPr lang="en-US" sz="2000" dirty="0"/>
              <a:t>, Portland, OR, June 2012. </a:t>
            </a:r>
            <a:r>
              <a:rPr lang="en-US" sz="2000" dirty="0">
                <a:hlinkClick r:id="rId4"/>
              </a:rPr>
              <a:t>Slides (pptx)</a:t>
            </a:r>
            <a:r>
              <a:rPr lang="en-US" sz="2000" dirty="0"/>
              <a:t> </a:t>
            </a:r>
            <a:br>
              <a:rPr lang="en-US" sz="2000" dirty="0"/>
            </a:br>
            <a:endParaRPr lang="en-US" sz="20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DFC4FD0B-0E3D-3B4F-9A20-44B3525C0DE4}"/>
              </a:ext>
            </a:extLst>
          </p:cNvPr>
          <p:cNvSpPr>
            <a:spLocks noGrp="1"/>
          </p:cNvSpPr>
          <p:nvPr>
            <p:ph type="sldNum" sz="quarter" idx="11"/>
          </p:nvPr>
        </p:nvSpPr>
        <p:spPr/>
        <p:txBody>
          <a:bodyPr/>
          <a:lstStyle/>
          <a:p>
            <a:pPr>
              <a:defRPr/>
            </a:pPr>
            <a:fld id="{76BB4180-6920-9C42-9DA1-4829E0437063}" type="slidenum">
              <a:rPr lang="en-US" smtClean="0"/>
              <a:pPr>
                <a:defRPr/>
              </a:pPr>
              <a:t>145</a:t>
            </a:fld>
            <a:endParaRPr lang="en-US"/>
          </a:p>
        </p:txBody>
      </p:sp>
      <p:pic>
        <p:nvPicPr>
          <p:cNvPr id="5" name="Picture 4">
            <a:extLst>
              <a:ext uri="{FF2B5EF4-FFF2-40B4-BE49-F238E27FC236}">
                <a16:creationId xmlns:a16="http://schemas.microsoft.com/office/drawing/2014/main" id="{E71EC326-2249-5243-AF95-48EEED8F7F21}"/>
              </a:ext>
            </a:extLst>
          </p:cNvPr>
          <p:cNvPicPr>
            <a:picLocks noChangeAspect="1"/>
          </p:cNvPicPr>
          <p:nvPr/>
        </p:nvPicPr>
        <p:blipFill>
          <a:blip r:embed="rId5"/>
          <a:stretch>
            <a:fillRect/>
          </a:stretch>
        </p:blipFill>
        <p:spPr>
          <a:xfrm>
            <a:off x="0" y="4067490"/>
            <a:ext cx="9144000" cy="1377734"/>
          </a:xfrm>
          <a:prstGeom prst="rect">
            <a:avLst/>
          </a:prstGeom>
        </p:spPr>
      </p:pic>
    </p:spTree>
    <p:extLst>
      <p:ext uri="{BB962C8B-B14F-4D97-AF65-F5344CB8AC3E}">
        <p14:creationId xmlns:p14="http://schemas.microsoft.com/office/powerpoint/2010/main" val="200063212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atin typeface="Garamond" charset="0"/>
              </a:rPr>
              <a:t>DRAM Refresh (I)</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DRAM capacitor charge leaks over time</a:t>
            </a:r>
          </a:p>
          <a:p>
            <a:r>
              <a:rPr lang="en-US">
                <a:latin typeface="Tahoma" charset="0"/>
              </a:rPr>
              <a:t>The memory controller needs to read each row periodically to restore the charge</a:t>
            </a:r>
          </a:p>
          <a:p>
            <a:pPr lvl="1"/>
            <a:r>
              <a:rPr lang="en-US">
                <a:latin typeface="Tahoma" charset="0"/>
                <a:ea typeface="ＭＳ Ｐゴシック" charset="0"/>
              </a:rPr>
              <a:t>Activate + precharge each row every N ms</a:t>
            </a:r>
          </a:p>
          <a:p>
            <a:pPr lvl="1"/>
            <a:r>
              <a:rPr lang="en-US">
                <a:latin typeface="Tahoma" charset="0"/>
                <a:ea typeface="ＭＳ Ｐゴシック" charset="0"/>
              </a:rPr>
              <a:t>Typical N = 64 ms</a:t>
            </a:r>
          </a:p>
          <a:p>
            <a:r>
              <a:rPr lang="en-US">
                <a:latin typeface="Tahoma" charset="0"/>
              </a:rPr>
              <a:t>Implications on performance?</a:t>
            </a:r>
          </a:p>
          <a:p>
            <a:pPr lvl="1">
              <a:buFont typeface="Wingdings" charset="0"/>
              <a:buNone/>
            </a:pPr>
            <a:r>
              <a:rPr lang="en-US">
                <a:latin typeface="Tahoma" charset="0"/>
                <a:ea typeface="ＭＳ Ｐゴシック" charset="0"/>
              </a:rPr>
              <a:t>-- DRAM bank unavailable while refreshed</a:t>
            </a:r>
          </a:p>
          <a:p>
            <a:pPr lvl="1">
              <a:buFont typeface="Wingdings" charset="0"/>
              <a:buNone/>
            </a:pPr>
            <a:r>
              <a:rPr lang="en-US">
                <a:latin typeface="Tahoma" charset="0"/>
                <a:ea typeface="ＭＳ Ｐゴシック" charset="0"/>
              </a:rPr>
              <a:t>-- Long pause times: If we refresh all rows in burst, every 64ms the DRAM will be unavailable until refresh ends</a:t>
            </a:r>
          </a:p>
          <a:p>
            <a:r>
              <a:rPr lang="en-US">
                <a:solidFill>
                  <a:srgbClr val="0000FF"/>
                </a:solidFill>
                <a:latin typeface="Tahoma" charset="0"/>
              </a:rPr>
              <a:t>Burst refresh</a:t>
            </a:r>
            <a:r>
              <a:rPr lang="en-US">
                <a:latin typeface="Tahoma" charset="0"/>
              </a:rPr>
              <a:t>: All rows refreshed immediately after one another</a:t>
            </a:r>
          </a:p>
          <a:p>
            <a:r>
              <a:rPr lang="en-US">
                <a:solidFill>
                  <a:srgbClr val="0000FF"/>
                </a:solidFill>
                <a:latin typeface="Tahoma" charset="0"/>
              </a:rPr>
              <a:t>Distributed refresh</a:t>
            </a:r>
            <a:r>
              <a:rPr lang="en-US">
                <a:latin typeface="Tahoma" charset="0"/>
              </a:rPr>
              <a:t>: Each row refreshed at a different time, at regular intervals</a:t>
            </a:r>
          </a:p>
          <a:p>
            <a:endParaRPr lang="en-US">
              <a:latin typeface="Tahoma" charset="0"/>
            </a:endParaRPr>
          </a:p>
          <a:p>
            <a:endParaRPr lang="en-US">
              <a:latin typeface="Tahoma" charset="0"/>
            </a:endParaRPr>
          </a:p>
          <a:p>
            <a:pPr lvl="1"/>
            <a:endParaRPr lang="en-US">
              <a:latin typeface="Tahoma" charset="0"/>
              <a:ea typeface="ＭＳ Ｐゴシック" charset="0"/>
            </a:endParaRPr>
          </a:p>
          <a:p>
            <a:endParaRPr lang="en-US">
              <a:latin typeface="Tahoma" charset="0"/>
            </a:endParaRPr>
          </a:p>
        </p:txBody>
      </p:sp>
      <p:sp>
        <p:nvSpPr>
          <p:cNvPr id="10649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825C47-2605-534C-9672-E99D798633E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2060847"/>
            <a:ext cx="2016224" cy="1732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477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a:latin typeface="Garamond" charset="0"/>
              </a:rPr>
              <a:t>DRAM Refresh (II)</a:t>
            </a:r>
          </a:p>
        </p:txBody>
      </p:sp>
      <p:sp>
        <p:nvSpPr>
          <p:cNvPr id="3"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solidFill>
                  <a:srgbClr val="0000FF"/>
                </a:solidFill>
                <a:latin typeface="Tahoma" charset="0"/>
              </a:rPr>
              <a:t>Distributed refresh eliminates long pause times</a:t>
            </a:r>
          </a:p>
          <a:p>
            <a:r>
              <a:rPr lang="en-US">
                <a:latin typeface="Tahoma" charset="0"/>
              </a:rPr>
              <a:t>How else we can reduce the effect of refresh on performance?</a:t>
            </a:r>
          </a:p>
          <a:p>
            <a:pPr lvl="1"/>
            <a:r>
              <a:rPr lang="en-US">
                <a:latin typeface="Tahoma" charset="0"/>
                <a:ea typeface="ＭＳ Ｐゴシック" charset="0"/>
              </a:rPr>
              <a:t>Can we reduce the number of refreshes?</a:t>
            </a:r>
          </a:p>
        </p:txBody>
      </p:sp>
      <p:sp>
        <p:nvSpPr>
          <p:cNvPr id="10752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D9CBDF-83F9-D14C-B378-18EE874920B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336675"/>
            <a:ext cx="7572375"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948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6950"/>
            <a:ext cx="8807896" cy="5194300"/>
          </a:xfrm>
        </p:spPr>
        <p:txBody>
          <a:bodyPr/>
          <a:lstStyle/>
          <a:p>
            <a:pPr marL="0" indent="0">
              <a:buNone/>
            </a:pPr>
            <a:r>
              <a:rPr lang="en-US" sz="2200" dirty="0">
                <a:latin typeface="Tahoma" charset="0"/>
                <a:ea typeface="ＭＳ Ｐゴシック" charset="0"/>
              </a:rPr>
              <a:t>-- </a:t>
            </a:r>
            <a:r>
              <a:rPr lang="en-US" sz="2200" dirty="0">
                <a:solidFill>
                  <a:srgbClr val="0000FF"/>
                </a:solidFill>
                <a:latin typeface="Tahoma" charset="0"/>
                <a:ea typeface="ＭＳ Ｐゴシック" charset="0"/>
              </a:rPr>
              <a:t>Energy consumption</a:t>
            </a:r>
            <a:r>
              <a:rPr lang="en-US" sz="2200" dirty="0">
                <a:latin typeface="Tahoma" charset="0"/>
                <a:ea typeface="ＭＳ Ｐゴシック" charset="0"/>
              </a:rPr>
              <a:t>: Each refresh consumes energ</a:t>
            </a:r>
            <a:r>
              <a:rPr lang="en-US" sz="2200" dirty="0">
                <a:latin typeface="Tahoma" charset="0"/>
              </a:rPr>
              <a:t>y</a:t>
            </a:r>
          </a:p>
          <a:p>
            <a:pPr marL="0" indent="0">
              <a:buNone/>
            </a:pPr>
            <a:r>
              <a:rPr lang="en-US" sz="2200" dirty="0">
                <a:latin typeface="Tahoma" charset="0"/>
                <a:ea typeface="ＭＳ Ｐゴシック" charset="0"/>
              </a:rPr>
              <a:t>-- </a:t>
            </a:r>
            <a:r>
              <a:rPr lang="en-US" sz="2200" dirty="0">
                <a:solidFill>
                  <a:srgbClr val="0000FF"/>
                </a:solidFill>
                <a:latin typeface="Tahoma" charset="0"/>
                <a:ea typeface="ＭＳ Ｐゴシック" charset="0"/>
              </a:rPr>
              <a:t>Performance degradation</a:t>
            </a:r>
            <a:r>
              <a:rPr lang="en-US" sz="2200" dirty="0">
                <a:latin typeface="Tahoma" charset="0"/>
                <a:ea typeface="ＭＳ Ｐゴシック" charset="0"/>
              </a:rPr>
              <a:t>: DRAM rank/bank unavailable while refreshed</a:t>
            </a:r>
          </a:p>
          <a:p>
            <a:pPr marL="0" indent="0">
              <a:buNone/>
            </a:pPr>
            <a:r>
              <a:rPr lang="en-US" sz="2200" dirty="0">
                <a:latin typeface="Tahoma" charset="0"/>
              </a:rPr>
              <a:t>-- </a:t>
            </a:r>
            <a:r>
              <a:rPr lang="en-US" sz="2200" dirty="0">
                <a:solidFill>
                  <a:srgbClr val="0000FF"/>
                </a:solidFill>
                <a:latin typeface="Tahoma" charset="0"/>
              </a:rPr>
              <a:t>QoS/predictability impact</a:t>
            </a:r>
            <a:r>
              <a:rPr lang="en-US" sz="2200" dirty="0">
                <a:latin typeface="Tahoma" charset="0"/>
              </a:rPr>
              <a:t>: (Long) pause times during refresh</a:t>
            </a:r>
          </a:p>
          <a:p>
            <a:pPr marL="0" indent="0">
              <a:buNone/>
            </a:pPr>
            <a:r>
              <a:rPr lang="en-US" sz="2200" dirty="0">
                <a:latin typeface="Tahoma" charset="0"/>
              </a:rPr>
              <a:t>-- </a:t>
            </a:r>
            <a:r>
              <a:rPr lang="en-US" sz="2200" dirty="0">
                <a:solidFill>
                  <a:srgbClr val="0000FF"/>
                </a:solidFill>
                <a:latin typeface="Tahoma" charset="0"/>
              </a:rPr>
              <a:t>Refresh rate limits DRAM density scaling </a:t>
            </a:r>
          </a:p>
          <a:p>
            <a:pPr lvl="1">
              <a:buFont typeface="Wingdings" charset="0"/>
              <a:buNone/>
            </a:pPr>
            <a:endParaRPr lang="en-US" dirty="0">
              <a:latin typeface="Tahoma" charset="0"/>
            </a:endParaRPr>
          </a:p>
          <a:p>
            <a:endParaRPr lang="en-US" dirty="0">
              <a:latin typeface="Tahoma" charset="0"/>
            </a:endParaRPr>
          </a:p>
          <a:p>
            <a:pPr lvl="1"/>
            <a:endParaRPr lang="en-US" dirty="0">
              <a:latin typeface="Tahoma" charset="0"/>
              <a:ea typeface="ＭＳ Ｐゴシック" charset="0"/>
            </a:endParaRPr>
          </a:p>
          <a:p>
            <a:endParaRPr lang="en-US" dirty="0">
              <a:latin typeface="Tahoma"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501008"/>
            <a:ext cx="2808312" cy="241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itle 1"/>
          <p:cNvSpPr>
            <a:spLocks noGrp="1"/>
          </p:cNvSpPr>
          <p:nvPr>
            <p:ph type="title"/>
          </p:nvPr>
        </p:nvSpPr>
        <p:spPr/>
        <p:txBody>
          <a:bodyPr/>
          <a:lstStyle/>
          <a:p>
            <a:r>
              <a:rPr lang="en-US" dirty="0">
                <a:latin typeface="Garamond" charset="0"/>
              </a:rPr>
              <a:t>Downsides of DRAM Refresh</a:t>
            </a:r>
          </a:p>
        </p:txBody>
      </p:sp>
      <p:sp>
        <p:nvSpPr>
          <p:cNvPr id="9114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494" indent="-285575" eaLnBrk="0" hangingPunct="0">
              <a:defRPr>
                <a:solidFill>
                  <a:schemeClr val="tx1"/>
                </a:solidFill>
                <a:latin typeface="Arial" charset="0"/>
                <a:ea typeface="ＭＳ Ｐゴシック" charset="0"/>
              </a:defRPr>
            </a:lvl2pPr>
            <a:lvl3pPr marL="1142294" indent="-228458" eaLnBrk="0" hangingPunct="0">
              <a:defRPr>
                <a:solidFill>
                  <a:schemeClr val="tx1"/>
                </a:solidFill>
                <a:latin typeface="Arial" charset="0"/>
                <a:ea typeface="ＭＳ Ｐゴシック" charset="0"/>
              </a:defRPr>
            </a:lvl3pPr>
            <a:lvl4pPr marL="1599216" indent="-228458" eaLnBrk="0" hangingPunct="0">
              <a:defRPr>
                <a:solidFill>
                  <a:schemeClr val="tx1"/>
                </a:solidFill>
                <a:latin typeface="Arial" charset="0"/>
                <a:ea typeface="ＭＳ Ｐゴシック" charset="0"/>
              </a:defRPr>
            </a:lvl4pPr>
            <a:lvl5pPr marL="2056140" indent="-228458" eaLnBrk="0" hangingPunct="0">
              <a:defRPr>
                <a:solidFill>
                  <a:schemeClr val="tx1"/>
                </a:solidFill>
                <a:latin typeface="Arial" charset="0"/>
                <a:ea typeface="ＭＳ Ｐゴシック" charset="0"/>
              </a:defRPr>
            </a:lvl5pPr>
            <a:lvl6pPr marL="2513059" indent="-228458" eaLnBrk="0" fontAlgn="base" hangingPunct="0">
              <a:spcBef>
                <a:spcPct val="0"/>
              </a:spcBef>
              <a:spcAft>
                <a:spcPct val="0"/>
              </a:spcAft>
              <a:defRPr>
                <a:solidFill>
                  <a:schemeClr val="tx1"/>
                </a:solidFill>
                <a:latin typeface="Arial" charset="0"/>
                <a:ea typeface="ＭＳ Ｐゴシック" charset="0"/>
              </a:defRPr>
            </a:lvl6pPr>
            <a:lvl7pPr marL="2969976" indent="-228458" eaLnBrk="0" fontAlgn="base" hangingPunct="0">
              <a:spcBef>
                <a:spcPct val="0"/>
              </a:spcBef>
              <a:spcAft>
                <a:spcPct val="0"/>
              </a:spcAft>
              <a:defRPr>
                <a:solidFill>
                  <a:schemeClr val="tx1"/>
                </a:solidFill>
                <a:latin typeface="Arial" charset="0"/>
                <a:ea typeface="ＭＳ Ｐゴシック" charset="0"/>
              </a:defRPr>
            </a:lvl7pPr>
            <a:lvl8pPr marL="3426897" indent="-228458" eaLnBrk="0" fontAlgn="base" hangingPunct="0">
              <a:spcBef>
                <a:spcPct val="0"/>
              </a:spcBef>
              <a:spcAft>
                <a:spcPct val="0"/>
              </a:spcAft>
              <a:defRPr>
                <a:solidFill>
                  <a:schemeClr val="tx1"/>
                </a:solidFill>
                <a:latin typeface="Arial" charset="0"/>
                <a:ea typeface="ＭＳ Ｐゴシック" charset="0"/>
              </a:defRPr>
            </a:lvl8pPr>
            <a:lvl9pPr marL="3883813" indent="-228458"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ABF4E-AD47-7B46-972B-7FE6F07FB6A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2" name="Rectangle 1"/>
          <p:cNvSpPr/>
          <p:nvPr/>
        </p:nvSpPr>
        <p:spPr>
          <a:xfrm>
            <a:off x="107504" y="6021288"/>
            <a:ext cx="84969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mn-cs"/>
              </a:rPr>
              <a:t>Liu et al., “</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mn-cs"/>
              </a:rPr>
              <a:t>RAIDR: Retention-aware Intelligent DRAM Refresh</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mn-cs"/>
              </a:rPr>
              <a:t>,” ISCA 2012.</a:t>
            </a:r>
          </a:p>
        </p:txBody>
      </p:sp>
    </p:spTree>
    <p:extLst>
      <p:ext uri="{BB962C8B-B14F-4D97-AF65-F5344CB8AC3E}">
        <p14:creationId xmlns:p14="http://schemas.microsoft.com/office/powerpoint/2010/main" val="1609094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149</a:t>
            </a:fld>
            <a:endParaRPr lang="en-US" altLang="en-US">
              <a:solidFill>
                <a:srgbClr val="000000"/>
              </a:solidFill>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81823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78014142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Retention Analysis</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150</a:t>
            </a:fld>
            <a:endParaRPr lang="en-US">
              <a:solidFill>
                <a:srgbClr val="000000"/>
              </a:solidFill>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269045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Data 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224110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DRAM Refresh-Access Parallelization</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152</a:t>
            </a:fld>
            <a:endParaRPr lang="en-US" altLang="en-US">
              <a:solidFill>
                <a:srgbClr val="000000"/>
              </a:solidFill>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427496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Grp="1" noChangeArrowheads="1"/>
          </p:cNvSpPr>
          <p:nvPr>
            <p:ph type="ctrTitle"/>
          </p:nvPr>
        </p:nvSpPr>
        <p:spPr>
          <a:xfrm>
            <a:off x="366713" y="1768475"/>
            <a:ext cx="8428037" cy="822325"/>
          </a:xfrm>
        </p:spPr>
        <p:txBody>
          <a:bodyPr/>
          <a:lstStyle/>
          <a:p>
            <a:pPr algn="ctr" eaLnBrk="1" hangingPunct="1"/>
            <a:r>
              <a:rPr lang="en-US" sz="4000">
                <a:latin typeface="Garamond" charset="0"/>
              </a:rPr>
              <a:t>Memory Controllers</a:t>
            </a:r>
          </a:p>
        </p:txBody>
      </p:sp>
      <p:sp>
        <p:nvSpPr>
          <p:cNvPr id="8909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647814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r>
              <a:rPr lang="en-US">
                <a:latin typeface="Garamond" charset="0"/>
              </a:rPr>
              <a:t>DRAM versus Other Types of Memories</a:t>
            </a:r>
          </a:p>
        </p:txBody>
      </p:sp>
      <p:sp>
        <p:nvSpPr>
          <p:cNvPr id="3" name="Content Placeholder 2"/>
          <p:cNvSpPr>
            <a:spLocks noGrp="1"/>
          </p:cNvSpPr>
          <p:nvPr>
            <p:ph idx="1"/>
          </p:nvPr>
        </p:nvSpPr>
        <p:spPr/>
        <p:txBody>
          <a:bodyPr/>
          <a:lstStyle/>
          <a:p>
            <a:r>
              <a:rPr lang="en-US" dirty="0">
                <a:latin typeface="Tahoma" charset="0"/>
              </a:rPr>
              <a:t>Long latency memories have similar characteristics that need to be controlled.</a:t>
            </a:r>
          </a:p>
          <a:p>
            <a:endParaRPr lang="en-US" dirty="0">
              <a:latin typeface="Tahoma" charset="0"/>
            </a:endParaRPr>
          </a:p>
          <a:p>
            <a:r>
              <a:rPr lang="en-US" dirty="0">
                <a:latin typeface="Tahoma" charset="0"/>
              </a:rPr>
              <a:t>The following discussion will use DRAM as an example, but many scheduling and control issues are similar in the design of controllers for other types of memories</a:t>
            </a:r>
          </a:p>
          <a:p>
            <a:pPr lvl="1"/>
            <a:r>
              <a:rPr lang="en-US" dirty="0">
                <a:latin typeface="Tahoma" charset="0"/>
              </a:rPr>
              <a:t>Flash memory</a:t>
            </a:r>
          </a:p>
          <a:p>
            <a:pPr lvl="1"/>
            <a:r>
              <a:rPr lang="en-US" dirty="0">
                <a:latin typeface="Tahoma" charset="0"/>
              </a:rPr>
              <a:t>Other emerging memory technologies</a:t>
            </a:r>
          </a:p>
          <a:p>
            <a:pPr lvl="2"/>
            <a:r>
              <a:rPr lang="en-US" dirty="0">
                <a:latin typeface="Tahoma" charset="0"/>
              </a:rPr>
              <a:t>Phase Change Memory</a:t>
            </a:r>
          </a:p>
          <a:p>
            <a:pPr lvl="2"/>
            <a:r>
              <a:rPr lang="en-US" dirty="0">
                <a:latin typeface="Tahoma" charset="0"/>
              </a:rPr>
              <a:t>Spin-Transfer Torque Magnetic Memory</a:t>
            </a:r>
          </a:p>
          <a:p>
            <a:pPr lvl="1"/>
            <a:r>
              <a:rPr lang="en-US" dirty="0">
                <a:latin typeface="Tahoma" charset="0"/>
              </a:rPr>
              <a:t>These other technologies can place other demands on the controller</a:t>
            </a:r>
          </a:p>
          <a:p>
            <a:pPr lvl="1"/>
            <a:endParaRPr lang="en-US" dirty="0">
              <a:latin typeface="Tahoma" charset="0"/>
            </a:endParaRPr>
          </a:p>
        </p:txBody>
      </p:sp>
      <p:sp>
        <p:nvSpPr>
          <p:cNvPr id="1525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8B2BD-19D5-4149-91E9-99856BC8F54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7912730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Memory (SSD) Controllers</a:t>
            </a:r>
          </a:p>
        </p:txBody>
      </p:sp>
      <p:sp>
        <p:nvSpPr>
          <p:cNvPr id="3" name="Content Placeholder 2"/>
          <p:cNvSpPr>
            <a:spLocks noGrp="1"/>
          </p:cNvSpPr>
          <p:nvPr>
            <p:ph idx="1"/>
          </p:nvPr>
        </p:nvSpPr>
        <p:spPr>
          <a:xfrm>
            <a:off x="228600" y="902277"/>
            <a:ext cx="8610600" cy="5193723"/>
          </a:xfrm>
        </p:spPr>
        <p:txBody>
          <a:bodyPr/>
          <a:lstStyle/>
          <a:p>
            <a:r>
              <a:rPr lang="en-US" dirty="0"/>
              <a:t>Similar to DRAM memory controllers, except:</a:t>
            </a:r>
          </a:p>
          <a:p>
            <a:pPr lvl="1"/>
            <a:r>
              <a:rPr lang="en-US" dirty="0"/>
              <a:t>They are flash memory specific</a:t>
            </a:r>
          </a:p>
          <a:p>
            <a:pPr lvl="1"/>
            <a:r>
              <a:rPr lang="en-US" dirty="0"/>
              <a:t>They do much more: error correction, garbage collection, page remapping,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0" y="2578311"/>
            <a:ext cx="9144000" cy="3898689"/>
          </a:xfrm>
          <a:prstGeom prst="rect">
            <a:avLst/>
          </a:prstGeom>
        </p:spPr>
      </p:pic>
      <p:sp>
        <p:nvSpPr>
          <p:cNvPr id="6" name="Rectangle 5"/>
          <p:cNvSpPr/>
          <p:nvPr/>
        </p:nvSpPr>
        <p:spPr>
          <a:xfrm>
            <a:off x="-8173" y="6410980"/>
            <a:ext cx="845820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Cai</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400" b="0"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“Flash Correct-and-Refresh: Retention-Aware Error Management for Increased Flash Memory Lifetime”,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ICCD 2012.</a:t>
            </a:r>
          </a:p>
        </p:txBody>
      </p:sp>
    </p:spTree>
    <p:extLst>
      <p:ext uri="{BB962C8B-B14F-4D97-AF65-F5344CB8AC3E}">
        <p14:creationId xmlns:p14="http://schemas.microsoft.com/office/powerpoint/2010/main" val="149587130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View of the SSD Controller</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6" name="Picture 5"/>
          <p:cNvPicPr>
            <a:picLocks noChangeAspect="1"/>
          </p:cNvPicPr>
          <p:nvPr/>
        </p:nvPicPr>
        <p:blipFill>
          <a:blip r:embed="rId2"/>
          <a:stretch>
            <a:fillRect/>
          </a:stretch>
        </p:blipFill>
        <p:spPr>
          <a:xfrm>
            <a:off x="879475" y="1143000"/>
            <a:ext cx="7308850" cy="4726864"/>
          </a:xfrm>
          <a:prstGeom prst="rect">
            <a:avLst/>
          </a:prstGeom>
        </p:spPr>
      </p:pic>
      <p:sp>
        <p:nvSpPr>
          <p:cNvPr id="7" name="TextBox 6"/>
          <p:cNvSpPr txBox="1"/>
          <p:nvPr/>
        </p:nvSpPr>
        <p:spPr>
          <a:xfrm>
            <a:off x="116110" y="6096000"/>
            <a:ext cx="933269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Cai+, “</a:t>
            </a:r>
            <a:r>
              <a:rPr kumimoji="0" lang="en-US" sz="1350" b="0" i="0" u="none" strike="noStrike" kern="1200" cap="none" spc="0" normalizeH="0" baseline="0" noProof="0" dirty="0">
                <a:ln>
                  <a:noFill/>
                </a:ln>
                <a:solidFill>
                  <a:srgbClr val="0000FF"/>
                </a:solidFill>
                <a:effectLst/>
                <a:uLnTx/>
                <a:uFillTx/>
                <a:latin typeface="Arial" charset="0"/>
                <a:ea typeface="ＭＳ Ｐゴシック" charset="-128"/>
                <a:cs typeface="+mn-cs"/>
              </a:rPr>
              <a:t>Error Characterization, Mitigation, and Recovery in Flash Memory Based Solid State Drives</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 Proc. IEEE 2017.</a:t>
            </a:r>
          </a:p>
        </p:txBody>
      </p:sp>
      <p:sp>
        <p:nvSpPr>
          <p:cNvPr id="3" name="TextBox 2">
            <a:extLst>
              <a:ext uri="{FF2B5EF4-FFF2-40B4-BE49-F238E27FC236}">
                <a16:creationId xmlns:a16="http://schemas.microsoft.com/office/drawing/2014/main" id="{547FB7BF-9E20-8D4B-B3C6-3A9DACECCAF0}"/>
              </a:ext>
            </a:extLst>
          </p:cNvPr>
          <p:cNvSpPr txBox="1"/>
          <p:nvPr/>
        </p:nvSpPr>
        <p:spPr>
          <a:xfrm>
            <a:off x="2533480" y="6488668"/>
            <a:ext cx="4000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https://arxiv.org/pdf/1711.11427.pdf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02854688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4400" dirty="0"/>
              <a:t>On Modern SSD Controllers (I)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876199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3DB6-2090-8C4C-8567-1971797C3244}"/>
              </a:ext>
            </a:extLst>
          </p:cNvPr>
          <p:cNvSpPr>
            <a:spLocks noGrp="1"/>
          </p:cNvSpPr>
          <p:nvPr>
            <p:ph type="title"/>
          </p:nvPr>
        </p:nvSpPr>
        <p:spPr/>
        <p:txBody>
          <a:bodyPr/>
          <a:lstStyle/>
          <a:p>
            <a:r>
              <a:rPr lang="en-US" dirty="0"/>
              <a:t>On Modern SSD Controllers (II)</a:t>
            </a:r>
          </a:p>
        </p:txBody>
      </p:sp>
      <p:sp>
        <p:nvSpPr>
          <p:cNvPr id="3" name="Content Placeholder 2">
            <a:extLst>
              <a:ext uri="{FF2B5EF4-FFF2-40B4-BE49-F238E27FC236}">
                <a16:creationId xmlns:a16="http://schemas.microsoft.com/office/drawing/2014/main" id="{9BA826DD-CB9F-C64D-8D68-71B39A3F263A}"/>
              </a:ext>
            </a:extLst>
          </p:cNvPr>
          <p:cNvSpPr>
            <a:spLocks noGrp="1"/>
          </p:cNvSpPr>
          <p:nvPr>
            <p:ph idx="1"/>
          </p:nvPr>
        </p:nvSpPr>
        <p:spPr/>
        <p:txBody>
          <a:bodyPr/>
          <a:lstStyle/>
          <a:p>
            <a:r>
              <a:rPr lang="en-US" sz="2000" dirty="0" err="1"/>
              <a:t>Arash</a:t>
            </a:r>
            <a:r>
              <a:rPr lang="en-US" sz="2000" dirty="0"/>
              <a:t> </a:t>
            </a:r>
            <a:r>
              <a:rPr lang="en-US" sz="2000" dirty="0" err="1"/>
              <a:t>Tavakkol</a:t>
            </a:r>
            <a:r>
              <a:rPr lang="en-US" sz="2000" dirty="0"/>
              <a:t>, Juan Gomez-Luna, Mohammad </a:t>
            </a:r>
            <a:r>
              <a:rPr lang="en-US" sz="2000" dirty="0" err="1"/>
              <a:t>Sadrosadati</a:t>
            </a:r>
            <a:r>
              <a:rPr lang="en-US" sz="2000" dirty="0"/>
              <a:t>, Saugata Ghose, and Onur Mutlu,</a:t>
            </a:r>
            <a:br>
              <a:rPr lang="en-US" sz="2000" dirty="0"/>
            </a:br>
            <a:r>
              <a:rPr lang="en-US" sz="2000" b="1" dirty="0">
                <a:hlinkClick r:id="rId2"/>
              </a:rPr>
              <a:t>"MQSim: A Framework for Enabling Realistic Studies of Modern Multi-Queue SSD Devices"</a:t>
            </a:r>
            <a:r>
              <a:rPr lang="en-US" sz="2000" dirty="0"/>
              <a:t> </a:t>
            </a:r>
            <a:br>
              <a:rPr lang="en-US" sz="2000" dirty="0"/>
            </a:br>
            <a:r>
              <a:rPr lang="en-US" sz="2000" i="1" dirty="0"/>
              <a:t>Proceedings of the </a:t>
            </a:r>
            <a:r>
              <a:rPr lang="en-US" sz="2000" i="1" dirty="0">
                <a:hlinkClick r:id="rId3"/>
              </a:rPr>
              <a:t>16th USENIX Conference on File and Storage Technologies</a:t>
            </a:r>
            <a:r>
              <a:rPr lang="en-US" sz="2000" i="1" dirty="0"/>
              <a:t> (</a:t>
            </a:r>
            <a:r>
              <a:rPr lang="en-US" sz="2000" b="1" i="1" dirty="0"/>
              <a:t>FAST</a:t>
            </a:r>
            <a:r>
              <a:rPr lang="en-US" sz="2000" i="1" dirty="0"/>
              <a:t>)</a:t>
            </a:r>
            <a:r>
              <a:rPr lang="en-US" sz="2000" dirty="0"/>
              <a:t>, Oakland, CA, USA, February 2018.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a:t>
            </a:r>
          </a:p>
          <a:p>
            <a:endParaRPr lang="en-US" sz="2000" dirty="0"/>
          </a:p>
        </p:txBody>
      </p:sp>
      <p:sp>
        <p:nvSpPr>
          <p:cNvPr id="4" name="Slide Number Placeholder 3">
            <a:extLst>
              <a:ext uri="{FF2B5EF4-FFF2-40B4-BE49-F238E27FC236}">
                <a16:creationId xmlns:a16="http://schemas.microsoft.com/office/drawing/2014/main" id="{656E0F00-D756-C140-BE0A-3FFACF00F9AE}"/>
              </a:ext>
            </a:extLst>
          </p:cNvPr>
          <p:cNvSpPr>
            <a:spLocks noGrp="1"/>
          </p:cNvSpPr>
          <p:nvPr>
            <p:ph type="sldNum" sz="quarter" idx="11"/>
          </p:nvPr>
        </p:nvSpPr>
        <p:spPr/>
        <p:txBody>
          <a:bodyPr/>
          <a:lstStyle/>
          <a:p>
            <a:pPr>
              <a:defRPr/>
            </a:pPr>
            <a:fld id="{76BB4180-6920-9C42-9DA1-4829E0437063}" type="slidenum">
              <a:rPr lang="en-US" smtClean="0"/>
              <a:pPr>
                <a:defRPr/>
              </a:pPr>
              <a:t>158</a:t>
            </a:fld>
            <a:endParaRPr lang="en-US"/>
          </a:p>
        </p:txBody>
      </p:sp>
      <p:pic>
        <p:nvPicPr>
          <p:cNvPr id="5" name="Picture 4">
            <a:extLst>
              <a:ext uri="{FF2B5EF4-FFF2-40B4-BE49-F238E27FC236}">
                <a16:creationId xmlns:a16="http://schemas.microsoft.com/office/drawing/2014/main" id="{91DF2644-850C-1F42-B2BD-326C711551CF}"/>
              </a:ext>
            </a:extLst>
          </p:cNvPr>
          <p:cNvPicPr>
            <a:picLocks noChangeAspect="1"/>
          </p:cNvPicPr>
          <p:nvPr/>
        </p:nvPicPr>
        <p:blipFill>
          <a:blip r:embed="rId7"/>
          <a:stretch>
            <a:fillRect/>
          </a:stretch>
        </p:blipFill>
        <p:spPr>
          <a:xfrm>
            <a:off x="0" y="4437572"/>
            <a:ext cx="9144000" cy="1367692"/>
          </a:xfrm>
          <a:prstGeom prst="rect">
            <a:avLst/>
          </a:prstGeom>
        </p:spPr>
      </p:pic>
    </p:spTree>
    <p:extLst>
      <p:ext uri="{BB962C8B-B14F-4D97-AF65-F5344CB8AC3E}">
        <p14:creationId xmlns:p14="http://schemas.microsoft.com/office/powerpoint/2010/main" val="403313634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3DB6-2090-8C4C-8567-1971797C3244}"/>
              </a:ext>
            </a:extLst>
          </p:cNvPr>
          <p:cNvSpPr>
            <a:spLocks noGrp="1"/>
          </p:cNvSpPr>
          <p:nvPr>
            <p:ph type="title"/>
          </p:nvPr>
        </p:nvSpPr>
        <p:spPr/>
        <p:txBody>
          <a:bodyPr/>
          <a:lstStyle/>
          <a:p>
            <a:r>
              <a:rPr lang="en-US" dirty="0"/>
              <a:t>On Modern SSD Controllers (III)</a:t>
            </a:r>
          </a:p>
        </p:txBody>
      </p:sp>
      <p:sp>
        <p:nvSpPr>
          <p:cNvPr id="3" name="Content Placeholder 2">
            <a:extLst>
              <a:ext uri="{FF2B5EF4-FFF2-40B4-BE49-F238E27FC236}">
                <a16:creationId xmlns:a16="http://schemas.microsoft.com/office/drawing/2014/main" id="{9BA826DD-CB9F-C64D-8D68-71B39A3F263A}"/>
              </a:ext>
            </a:extLst>
          </p:cNvPr>
          <p:cNvSpPr>
            <a:spLocks noGrp="1"/>
          </p:cNvSpPr>
          <p:nvPr>
            <p:ph idx="1"/>
          </p:nvPr>
        </p:nvSpPr>
        <p:spPr/>
        <p:txBody>
          <a:bodyPr/>
          <a:lstStyle/>
          <a:p>
            <a:r>
              <a:rPr lang="en-US" sz="2000" dirty="0" err="1"/>
              <a:t>Arash</a:t>
            </a:r>
            <a:r>
              <a:rPr lang="en-US" sz="2000" dirty="0"/>
              <a:t> </a:t>
            </a:r>
            <a:r>
              <a:rPr lang="en-US" sz="2000" dirty="0" err="1"/>
              <a:t>Tavakkol</a:t>
            </a:r>
            <a:r>
              <a:rPr lang="en-US" sz="2000" dirty="0"/>
              <a:t>, Mohammad </a:t>
            </a:r>
            <a:r>
              <a:rPr lang="en-US" sz="2000" dirty="0" err="1"/>
              <a:t>Sadrosadati</a:t>
            </a:r>
            <a:r>
              <a:rPr lang="en-US" sz="2000" dirty="0"/>
              <a:t>, Saugata Ghose, </a:t>
            </a:r>
            <a:r>
              <a:rPr lang="en-US" sz="2000" dirty="0" err="1"/>
              <a:t>Jeremie</a:t>
            </a:r>
            <a:r>
              <a:rPr lang="en-US" sz="2000" dirty="0"/>
              <a:t> Kim, Yixin Luo, </a:t>
            </a:r>
            <a:r>
              <a:rPr lang="en-US" sz="2000" dirty="0" err="1"/>
              <a:t>Yaohua</a:t>
            </a:r>
            <a:r>
              <a:rPr lang="en-US" sz="2000" dirty="0"/>
              <a:t> Wang, Nika Mansouri </a:t>
            </a:r>
            <a:r>
              <a:rPr lang="en-US" sz="2000" dirty="0" err="1"/>
              <a:t>Ghiasi</a:t>
            </a:r>
            <a:r>
              <a:rPr lang="en-US" sz="2000" dirty="0"/>
              <a:t>, Lois </a:t>
            </a:r>
            <a:r>
              <a:rPr lang="en-US" sz="2000" dirty="0" err="1"/>
              <a:t>Orosa</a:t>
            </a:r>
            <a:r>
              <a:rPr lang="en-US" sz="2000" dirty="0"/>
              <a:t>, Juan G. Luna and Onur Mutlu,</a:t>
            </a:r>
            <a:br>
              <a:rPr lang="en-US" sz="2000" dirty="0"/>
            </a:br>
            <a:r>
              <a:rPr lang="en-US" sz="2000" b="1" dirty="0">
                <a:hlinkClick r:id="rId2"/>
              </a:rPr>
              <a:t>"FLIN: Enabling Fairness and Enhancing Performance in Modern NVMe Solid State Drives"</a:t>
            </a:r>
            <a:br>
              <a:rPr lang="en-US" sz="2000" dirty="0"/>
            </a:br>
            <a:r>
              <a:rPr lang="en-US" sz="2000" i="1" dirty="0"/>
              <a:t>Proceedings of the </a:t>
            </a:r>
            <a:r>
              <a:rPr lang="en-US" sz="2000" i="1" dirty="0">
                <a:hlinkClick r:id="rId3"/>
              </a:rPr>
              <a:t>45th International Symposium on Computer Architecture</a:t>
            </a:r>
            <a:r>
              <a:rPr lang="en-US" sz="2000" i="1" dirty="0"/>
              <a:t> (</a:t>
            </a:r>
            <a:r>
              <a:rPr lang="en-US" sz="2000" b="1" i="1" dirty="0"/>
              <a:t>ISCA</a:t>
            </a:r>
            <a:r>
              <a:rPr lang="en-US" sz="2000" i="1" dirty="0"/>
              <a:t>)</a:t>
            </a:r>
            <a:r>
              <a:rPr lang="en-US" sz="2000" dirty="0"/>
              <a:t>, Los Angeles, CA, USA, June 2018.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Talk Slides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Lightning Talk Video</a:t>
            </a:r>
            <a:r>
              <a:rPr lang="en-US" sz="2000" dirty="0"/>
              <a:t>] </a:t>
            </a:r>
          </a:p>
        </p:txBody>
      </p:sp>
      <p:sp>
        <p:nvSpPr>
          <p:cNvPr id="4" name="Slide Number Placeholder 3">
            <a:extLst>
              <a:ext uri="{FF2B5EF4-FFF2-40B4-BE49-F238E27FC236}">
                <a16:creationId xmlns:a16="http://schemas.microsoft.com/office/drawing/2014/main" id="{656E0F00-D756-C140-BE0A-3FFACF00F9AE}"/>
              </a:ext>
            </a:extLst>
          </p:cNvPr>
          <p:cNvSpPr>
            <a:spLocks noGrp="1"/>
          </p:cNvSpPr>
          <p:nvPr>
            <p:ph type="sldNum" sz="quarter" idx="11"/>
          </p:nvPr>
        </p:nvSpPr>
        <p:spPr/>
        <p:txBody>
          <a:bodyPr/>
          <a:lstStyle/>
          <a:p>
            <a:pPr>
              <a:defRPr/>
            </a:pPr>
            <a:fld id="{76BB4180-6920-9C42-9DA1-4829E0437063}" type="slidenum">
              <a:rPr lang="en-US" smtClean="0"/>
              <a:pPr>
                <a:defRPr/>
              </a:pPr>
              <a:t>159</a:t>
            </a:fld>
            <a:endParaRPr lang="en-US"/>
          </a:p>
        </p:txBody>
      </p:sp>
      <p:pic>
        <p:nvPicPr>
          <p:cNvPr id="5" name="Picture 4">
            <a:extLst>
              <a:ext uri="{FF2B5EF4-FFF2-40B4-BE49-F238E27FC236}">
                <a16:creationId xmlns:a16="http://schemas.microsoft.com/office/drawing/2014/main" id="{FC0D3869-44ED-A848-9256-C8312EB5F2A4}"/>
              </a:ext>
            </a:extLst>
          </p:cNvPr>
          <p:cNvPicPr>
            <a:picLocks noChangeAspect="1"/>
          </p:cNvPicPr>
          <p:nvPr/>
        </p:nvPicPr>
        <p:blipFill>
          <a:blip r:embed="rId9"/>
          <a:stretch>
            <a:fillRect/>
          </a:stretch>
        </p:blipFill>
        <p:spPr>
          <a:xfrm>
            <a:off x="0" y="4344378"/>
            <a:ext cx="9144000" cy="1820926"/>
          </a:xfrm>
          <a:prstGeom prst="rect">
            <a:avLst/>
          </a:prstGeom>
        </p:spPr>
      </p:pic>
    </p:spTree>
    <p:extLst>
      <p:ext uri="{BB962C8B-B14F-4D97-AF65-F5344CB8AC3E}">
        <p14:creationId xmlns:p14="http://schemas.microsoft.com/office/powerpoint/2010/main" val="9861300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24766751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Types</a:t>
            </a:r>
          </a:p>
        </p:txBody>
      </p:sp>
      <p:sp>
        <p:nvSpPr>
          <p:cNvPr id="3" name="Content Placeholder 2"/>
          <p:cNvSpPr>
            <a:spLocks noGrp="1"/>
          </p:cNvSpPr>
          <p:nvPr>
            <p:ph idx="1"/>
          </p:nvPr>
        </p:nvSpPr>
        <p:spPr>
          <a:xfrm>
            <a:off x="228600" y="1066800"/>
            <a:ext cx="8915400" cy="5029200"/>
          </a:xfrm>
        </p:spPr>
        <p:txBody>
          <a:bodyPr/>
          <a:lstStyle/>
          <a:p>
            <a:r>
              <a:rPr lang="en-US" dirty="0">
                <a:solidFill>
                  <a:srgbClr val="0000FF"/>
                </a:solidFill>
              </a:rPr>
              <a:t>DRAM has different types with different interfaces optimized for different purposes</a:t>
            </a:r>
          </a:p>
          <a:p>
            <a:pPr lvl="1"/>
            <a:r>
              <a:rPr lang="en-US" dirty="0"/>
              <a:t>Commodity: DDR, DDR2, DDR3, DDR4, …</a:t>
            </a:r>
          </a:p>
          <a:p>
            <a:pPr lvl="1"/>
            <a:r>
              <a:rPr lang="en-US" dirty="0"/>
              <a:t>Low power (for mobile): LPDDR1, …, LPDDR5, …</a:t>
            </a:r>
          </a:p>
          <a:p>
            <a:pPr lvl="1"/>
            <a:r>
              <a:rPr lang="en-US" dirty="0"/>
              <a:t>High bandwidth (for graphics): GDDR2, …, GDDR5, …</a:t>
            </a:r>
          </a:p>
          <a:p>
            <a:pPr lvl="1"/>
            <a:r>
              <a:rPr lang="en-US" dirty="0"/>
              <a:t>Low latency: </a:t>
            </a:r>
            <a:r>
              <a:rPr lang="en-US" dirty="0" err="1"/>
              <a:t>eDRAM</a:t>
            </a:r>
            <a:r>
              <a:rPr lang="en-US" dirty="0"/>
              <a:t>, RLDRAM, …</a:t>
            </a:r>
          </a:p>
          <a:p>
            <a:pPr lvl="1"/>
            <a:r>
              <a:rPr lang="en-US" dirty="0"/>
              <a:t>3D stacked: WIO, HBM, HMC, …</a:t>
            </a:r>
          </a:p>
          <a:p>
            <a:pPr lvl="1"/>
            <a:r>
              <a:rPr lang="en-US" dirty="0"/>
              <a:t>…</a:t>
            </a:r>
          </a:p>
          <a:p>
            <a:r>
              <a:rPr lang="en-US" dirty="0"/>
              <a:t>Underlying microarchitecture is fundamentally the same</a:t>
            </a:r>
          </a:p>
          <a:p>
            <a:r>
              <a:rPr lang="en-US" dirty="0"/>
              <a:t>A flexible memory controller can support various DRAM types </a:t>
            </a:r>
          </a:p>
          <a:p>
            <a:r>
              <a:rPr lang="en-US" dirty="0"/>
              <a:t>This complicates the memory controller</a:t>
            </a:r>
          </a:p>
          <a:p>
            <a:pPr lvl="1"/>
            <a:r>
              <a:rPr lang="en-US" dirty="0"/>
              <a:t>Difficult to support all types (and upgrades)</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B27038-8888-7442-BB11-7A96E507CFEC}"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0"/>
            </a:endParaRPr>
          </a:p>
        </p:txBody>
      </p:sp>
    </p:spTree>
    <p:extLst>
      <p:ext uri="{BB962C8B-B14F-4D97-AF65-F5344CB8AC3E}">
        <p14:creationId xmlns:p14="http://schemas.microsoft.com/office/powerpoint/2010/main" val="3245664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Types (circa 2015)</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B27038-8888-7442-BB11-7A96E507CFEC}"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0"/>
            </a:endParaRPr>
          </a:p>
        </p:txBody>
      </p:sp>
      <p:pic>
        <p:nvPicPr>
          <p:cNvPr id="5" name="Picture 4"/>
          <p:cNvPicPr>
            <a:picLocks noChangeAspect="1"/>
          </p:cNvPicPr>
          <p:nvPr/>
        </p:nvPicPr>
        <p:blipFill>
          <a:blip r:embed="rId2"/>
          <a:stretch>
            <a:fillRect/>
          </a:stretch>
        </p:blipFill>
        <p:spPr>
          <a:xfrm>
            <a:off x="304800" y="1066800"/>
            <a:ext cx="8541066" cy="4648200"/>
          </a:xfrm>
          <a:prstGeom prst="rect">
            <a:avLst/>
          </a:prstGeom>
        </p:spPr>
      </p:pic>
      <p:sp>
        <p:nvSpPr>
          <p:cNvPr id="6" name="TextBox 5"/>
          <p:cNvSpPr txBox="1"/>
          <p:nvPr/>
        </p:nvSpPr>
        <p:spPr>
          <a:xfrm>
            <a:off x="109383" y="5986046"/>
            <a:ext cx="880601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Kim et al., “</a:t>
            </a:r>
            <a:r>
              <a:rPr kumimoji="0" lang="en-US" sz="1600" b="0" i="0" u="none" strike="noStrike" kern="1200" cap="none" spc="0" normalizeH="0" baseline="0" noProof="0" dirty="0" err="1">
                <a:ln>
                  <a:noFill/>
                </a:ln>
                <a:solidFill>
                  <a:srgbClr val="0000FF"/>
                </a:solidFill>
                <a:effectLst/>
                <a:uLnTx/>
                <a:uFillTx/>
                <a:latin typeface="Arial" charset="0"/>
                <a:ea typeface="ＭＳ Ｐゴシック" charset="0"/>
                <a:cs typeface="ＭＳ Ｐゴシック" charset="0"/>
              </a:rPr>
              <a:t>Ramulator</a:t>
            </a:r>
            <a:r>
              <a:rPr kumimoji="0" lang="en-US" sz="1600" b="0" i="0" u="none" strike="noStrike" kern="1200" cap="none" spc="0" normalizeH="0" baseline="0" noProof="0" dirty="0">
                <a:ln>
                  <a:noFill/>
                </a:ln>
                <a:solidFill>
                  <a:srgbClr val="0000FF"/>
                </a:solidFill>
                <a:effectLst/>
                <a:uLnTx/>
                <a:uFillTx/>
                <a:latin typeface="Arial" charset="0"/>
                <a:ea typeface="ＭＳ Ｐゴシック" charset="0"/>
                <a:cs typeface="ＭＳ Ｐゴシック" charset="0"/>
              </a:rPr>
              <a:t>: A Fast and Extensible DRAM Simulator</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IEEE Comp Arch Letters 2015.</a:t>
            </a:r>
          </a:p>
        </p:txBody>
      </p:sp>
    </p:spTree>
    <p:extLst>
      <p:ext uri="{BB962C8B-B14F-4D97-AF65-F5344CB8AC3E}">
        <p14:creationId xmlns:p14="http://schemas.microsoft.com/office/powerpoint/2010/main" val="2728851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atin typeface="Garamond" charset="0"/>
              </a:rPr>
              <a:t>DRAM Controller: Functions</a:t>
            </a:r>
          </a:p>
        </p:txBody>
      </p:sp>
      <p:sp>
        <p:nvSpPr>
          <p:cNvPr id="140290" name="Content Placeholder 2"/>
          <p:cNvSpPr>
            <a:spLocks noGrp="1"/>
          </p:cNvSpPr>
          <p:nvPr>
            <p:ph idx="1"/>
          </p:nvPr>
        </p:nvSpPr>
        <p:spPr>
          <a:xfrm>
            <a:off x="228600" y="996950"/>
            <a:ext cx="8839200" cy="5194300"/>
          </a:xfrm>
        </p:spPr>
        <p:txBody>
          <a:bodyPr/>
          <a:lstStyle/>
          <a:p>
            <a:r>
              <a:rPr lang="en-US" dirty="0">
                <a:solidFill>
                  <a:srgbClr val="0000FF"/>
                </a:solidFill>
                <a:latin typeface="Tahoma" charset="0"/>
              </a:rPr>
              <a:t>Ensure correct operation </a:t>
            </a:r>
            <a:r>
              <a:rPr lang="en-US" dirty="0">
                <a:latin typeface="Tahoma" charset="0"/>
              </a:rPr>
              <a:t>of DRAM (refresh and timing)</a:t>
            </a:r>
          </a:p>
          <a:p>
            <a:endParaRPr lang="en-US" dirty="0">
              <a:latin typeface="Tahoma" charset="0"/>
            </a:endParaRPr>
          </a:p>
          <a:p>
            <a:r>
              <a:rPr lang="en-US" dirty="0">
                <a:solidFill>
                  <a:srgbClr val="0000FF"/>
                </a:solidFill>
                <a:latin typeface="Tahoma" charset="0"/>
              </a:rPr>
              <a:t>Service DRAM requests while obeying timing constraints of DRAM chips</a:t>
            </a:r>
          </a:p>
          <a:p>
            <a:pPr lvl="1"/>
            <a:r>
              <a:rPr lang="en-US" dirty="0">
                <a:latin typeface="Tahoma" charset="0"/>
                <a:ea typeface="ＭＳ Ｐゴシック" charset="0"/>
              </a:rPr>
              <a:t>Constraints: resource conflicts (bank, bus, channel), minimum write-to-read delays</a:t>
            </a:r>
          </a:p>
          <a:p>
            <a:pPr lvl="1"/>
            <a:r>
              <a:rPr lang="en-US" dirty="0">
                <a:solidFill>
                  <a:srgbClr val="0000FF"/>
                </a:solidFill>
                <a:latin typeface="Tahoma" charset="0"/>
                <a:ea typeface="ＭＳ Ｐゴシック" charset="0"/>
              </a:rPr>
              <a:t>Translate requests to DRAM command sequences</a:t>
            </a:r>
          </a:p>
          <a:p>
            <a:endParaRPr lang="en-US" dirty="0">
              <a:solidFill>
                <a:srgbClr val="0033CC"/>
              </a:solidFill>
              <a:latin typeface="Tahoma" charset="0"/>
            </a:endParaRPr>
          </a:p>
          <a:p>
            <a:r>
              <a:rPr lang="en-US" dirty="0">
                <a:solidFill>
                  <a:srgbClr val="0000FF"/>
                </a:solidFill>
                <a:latin typeface="Tahoma" charset="0"/>
              </a:rPr>
              <a:t>Buffer and schedule requests to for high performance + QoS</a:t>
            </a:r>
          </a:p>
          <a:p>
            <a:pPr lvl="1"/>
            <a:r>
              <a:rPr lang="en-US" dirty="0">
                <a:latin typeface="Tahoma" charset="0"/>
                <a:ea typeface="ＭＳ Ｐゴシック" charset="0"/>
              </a:rPr>
              <a:t>Reordering, row-buffer, bank, rank, bus management</a:t>
            </a:r>
          </a:p>
          <a:p>
            <a:endParaRPr lang="en-US" dirty="0">
              <a:latin typeface="Tahoma" charset="0"/>
            </a:endParaRPr>
          </a:p>
          <a:p>
            <a:r>
              <a:rPr lang="en-US" dirty="0">
                <a:solidFill>
                  <a:srgbClr val="0000FF"/>
                </a:solidFill>
                <a:latin typeface="Tahoma" charset="0"/>
              </a:rPr>
              <a:t>Manage power consumption and thermals in DRAM</a:t>
            </a:r>
          </a:p>
          <a:p>
            <a:pPr lvl="1"/>
            <a:r>
              <a:rPr lang="en-US" dirty="0">
                <a:latin typeface="Tahoma" charset="0"/>
                <a:ea typeface="ＭＳ Ｐゴシック" charset="0"/>
              </a:rPr>
              <a:t>Turn on/off DRAM chips, manage power modes</a:t>
            </a:r>
          </a:p>
          <a:p>
            <a:pPr lvl="2"/>
            <a:endParaRPr lang="en-US" dirty="0">
              <a:latin typeface="Tahoma" charset="0"/>
              <a:ea typeface="ＭＳ Ｐゴシック" charset="0"/>
            </a:endParaRPr>
          </a:p>
        </p:txBody>
      </p:sp>
      <p:sp>
        <p:nvSpPr>
          <p:cNvPr id="9113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952D2B-B8F8-FD49-8104-A59E93B3C1E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746693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29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029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0290">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029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029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dirty="0">
                <a:latin typeface="Garamond" charset="0"/>
              </a:rPr>
              <a:t>A Modern DRAM Controller (I)</a:t>
            </a:r>
          </a:p>
        </p:txBody>
      </p:sp>
      <p:sp>
        <p:nvSpPr>
          <p:cNvPr id="93186"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318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79851-31B7-244E-98CE-042B1EBFBC3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931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815340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99183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4"/>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155F93-7693-5B40-8E2A-F412E3EBEF27}"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94210" name="Rectangle 2"/>
          <p:cNvSpPr>
            <a:spLocks noGrp="1" noChangeArrowheads="1"/>
          </p:cNvSpPr>
          <p:nvPr>
            <p:ph type="title"/>
          </p:nvPr>
        </p:nvSpPr>
        <p:spPr/>
        <p:txBody>
          <a:bodyPr/>
          <a:lstStyle/>
          <a:p>
            <a:r>
              <a:rPr lang="en-US">
                <a:latin typeface="Garamond" charset="0"/>
              </a:rPr>
              <a:t>A Modern DRAM Controller</a:t>
            </a:r>
          </a:p>
        </p:txBody>
      </p:sp>
      <p:pic>
        <p:nvPicPr>
          <p:cNvPr id="942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1273175"/>
            <a:ext cx="6673850" cy="480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13577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Garamond" charset="0"/>
              </a:rPr>
              <a:t>DRAM Scheduling Policies (I)</a:t>
            </a:r>
          </a:p>
        </p:txBody>
      </p:sp>
      <p:sp>
        <p:nvSpPr>
          <p:cNvPr id="3" name="Content Placeholder 2"/>
          <p:cNvSpPr>
            <a:spLocks noGrp="1"/>
          </p:cNvSpPr>
          <p:nvPr>
            <p:ph idx="1"/>
          </p:nvPr>
        </p:nvSpPr>
        <p:spPr>
          <a:xfrm>
            <a:off x="228600" y="996950"/>
            <a:ext cx="8915400" cy="5194300"/>
          </a:xfrm>
        </p:spPr>
        <p:txBody>
          <a:bodyPr/>
          <a:lstStyle/>
          <a:p>
            <a:r>
              <a:rPr lang="en-US">
                <a:solidFill>
                  <a:srgbClr val="0000FF"/>
                </a:solidFill>
                <a:latin typeface="Tahoma" charset="0"/>
              </a:rPr>
              <a:t>FCFS</a:t>
            </a:r>
            <a:r>
              <a:rPr lang="en-US">
                <a:latin typeface="Tahoma" charset="0"/>
              </a:rPr>
              <a:t> (first come first served)</a:t>
            </a:r>
          </a:p>
          <a:p>
            <a:pPr lvl="1"/>
            <a:r>
              <a:rPr lang="en-US">
                <a:latin typeface="Tahoma" charset="0"/>
                <a:ea typeface="ＭＳ Ｐゴシック" charset="0"/>
              </a:rPr>
              <a:t>Oldest request first</a:t>
            </a:r>
          </a:p>
          <a:p>
            <a:endParaRPr lang="en-US">
              <a:latin typeface="Tahoma" charset="0"/>
            </a:endParaRPr>
          </a:p>
          <a:p>
            <a:r>
              <a:rPr lang="en-US">
                <a:solidFill>
                  <a:srgbClr val="0000FF"/>
                </a:solidFill>
                <a:latin typeface="Tahoma" charset="0"/>
              </a:rPr>
              <a:t>FR-FCFS </a:t>
            </a:r>
            <a:r>
              <a:rPr lang="en-US">
                <a:latin typeface="Tahoma" charset="0"/>
              </a:rPr>
              <a:t>(first ready, first come first served)</a:t>
            </a:r>
          </a:p>
          <a:p>
            <a:pPr lvl="1">
              <a:buFont typeface="Wingdings" charset="0"/>
              <a:buNone/>
            </a:pPr>
            <a:r>
              <a:rPr lang="en-US">
                <a:latin typeface="Tahoma" charset="0"/>
                <a:ea typeface="ＭＳ Ｐゴシック" charset="0"/>
              </a:rPr>
              <a:t>1. Row-hit first</a:t>
            </a:r>
          </a:p>
          <a:p>
            <a:pPr lvl="1">
              <a:buFont typeface="Wingdings" charset="0"/>
              <a:buNone/>
            </a:pPr>
            <a:r>
              <a:rPr lang="en-US">
                <a:latin typeface="Tahoma" charset="0"/>
                <a:ea typeface="ＭＳ Ｐゴシック" charset="0"/>
              </a:rPr>
              <a:t>2. Oldest first</a:t>
            </a:r>
          </a:p>
          <a:p>
            <a:pPr lvl="1">
              <a:buFont typeface="Wingdings" charset="0"/>
              <a:buNone/>
            </a:pPr>
            <a:r>
              <a:rPr lang="en-US">
                <a:latin typeface="Tahoma" charset="0"/>
                <a:ea typeface="ＭＳ Ｐゴシック" charset="0"/>
              </a:rPr>
              <a:t>Goal: Maximize row buffer hit rate </a:t>
            </a:r>
            <a:r>
              <a:rPr lang="en-US">
                <a:latin typeface="Tahoma" charset="0"/>
                <a:ea typeface="ＭＳ Ｐゴシック" charset="0"/>
                <a:sym typeface="Wingdings" charset="0"/>
              </a:rPr>
              <a:t> </a:t>
            </a:r>
            <a:r>
              <a:rPr lang="en-US">
                <a:solidFill>
                  <a:srgbClr val="0000FF"/>
                </a:solidFill>
                <a:latin typeface="Tahoma" charset="0"/>
                <a:ea typeface="ＭＳ Ｐゴシック" charset="0"/>
                <a:sym typeface="Wingdings" charset="0"/>
              </a:rPr>
              <a:t>maximize DRAM throughput</a:t>
            </a:r>
            <a:endParaRPr lang="en-US">
              <a:solidFill>
                <a:srgbClr val="0000FF"/>
              </a:solidFill>
              <a:latin typeface="Tahoma" charset="0"/>
              <a:ea typeface="ＭＳ Ｐゴシック" charset="0"/>
            </a:endParaRPr>
          </a:p>
          <a:p>
            <a:pPr lvl="1">
              <a:buFont typeface="Wingdings" charset="0"/>
              <a:buNone/>
            </a:pPr>
            <a:endParaRPr lang="en-US">
              <a:latin typeface="Tahoma" charset="0"/>
              <a:ea typeface="ＭＳ Ｐゴシック" charset="0"/>
            </a:endParaRPr>
          </a:p>
          <a:p>
            <a:pPr lvl="1"/>
            <a:r>
              <a:rPr lang="en-US">
                <a:latin typeface="Tahoma" charset="0"/>
                <a:ea typeface="ＭＳ Ｐゴシック" charset="0"/>
              </a:rPr>
              <a:t>Actually, scheduling is done at the </a:t>
            </a:r>
            <a:r>
              <a:rPr lang="en-US">
                <a:solidFill>
                  <a:srgbClr val="0000FF"/>
                </a:solidFill>
                <a:latin typeface="Tahoma" charset="0"/>
                <a:ea typeface="ＭＳ Ｐゴシック" charset="0"/>
              </a:rPr>
              <a:t>command level</a:t>
            </a:r>
          </a:p>
          <a:p>
            <a:pPr lvl="2"/>
            <a:r>
              <a:rPr lang="en-US">
                <a:latin typeface="Tahoma" charset="0"/>
                <a:ea typeface="ＭＳ Ｐゴシック" charset="0"/>
              </a:rPr>
              <a:t>Column commands (read/write) prioritized over row commands (activate/precharge)</a:t>
            </a:r>
          </a:p>
          <a:p>
            <a:pPr lvl="2"/>
            <a:r>
              <a:rPr lang="en-US">
                <a:latin typeface="Tahoma" charset="0"/>
                <a:ea typeface="ＭＳ Ｐゴシック" charset="0"/>
              </a:rPr>
              <a:t>Within each group, older commands prioritized over younger ones</a:t>
            </a:r>
          </a:p>
          <a:p>
            <a:pPr lvl="2"/>
            <a:endParaRPr lang="en-US">
              <a:latin typeface="Tahoma" charset="0"/>
              <a:ea typeface="ＭＳ Ｐゴシック" charset="0"/>
            </a:endParaRPr>
          </a:p>
          <a:p>
            <a:pPr lvl="1">
              <a:buFont typeface="Wingdings" charset="0"/>
              <a:buNone/>
            </a:pPr>
            <a:endParaRPr lang="en-US">
              <a:latin typeface="Tahoma" charset="0"/>
              <a:ea typeface="ＭＳ Ｐゴシック" charset="0"/>
            </a:endParaRPr>
          </a:p>
          <a:p>
            <a:endParaRPr lang="en-US">
              <a:latin typeface="Tahoma" charset="0"/>
            </a:endParaRP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A757B1-8578-AC4E-8377-2F7EB84F7BD0}"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823673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dirty="0">
                <a:latin typeface="Garamond" charset="0"/>
              </a:rPr>
              <a:t>Review: DRAM Bank Operation</a:t>
            </a:r>
          </a:p>
        </p:txBody>
      </p:sp>
      <p:sp>
        <p:nvSpPr>
          <p:cNvPr id="9523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9E44A4-065B-A840-BBD2-298D274489B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95236" name="Rectangle 4"/>
          <p:cNvSpPr>
            <a:spLocks noChangeArrowheads="1"/>
          </p:cNvSpPr>
          <p:nvPr/>
        </p:nvSpPr>
        <p:spPr bwMode="auto">
          <a:xfrm>
            <a:off x="3822700" y="1643063"/>
            <a:ext cx="1612900"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7" name="Line 5"/>
          <p:cNvSpPr>
            <a:spLocks noChangeShapeType="1"/>
          </p:cNvSpPr>
          <p:nvPr/>
        </p:nvSpPr>
        <p:spPr bwMode="auto">
          <a:xfrm>
            <a:off x="3822700" y="19319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8" name="Line 6"/>
          <p:cNvSpPr>
            <a:spLocks noChangeShapeType="1"/>
          </p:cNvSpPr>
          <p:nvPr/>
        </p:nvSpPr>
        <p:spPr bwMode="auto">
          <a:xfrm>
            <a:off x="3822700" y="22193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39" name="Line 7"/>
          <p:cNvSpPr>
            <a:spLocks noChangeShapeType="1"/>
          </p:cNvSpPr>
          <p:nvPr/>
        </p:nvSpPr>
        <p:spPr bwMode="auto">
          <a:xfrm>
            <a:off x="3822700" y="25082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0" name="Line 8"/>
          <p:cNvSpPr>
            <a:spLocks noChangeShapeType="1"/>
          </p:cNvSpPr>
          <p:nvPr/>
        </p:nvSpPr>
        <p:spPr bwMode="auto">
          <a:xfrm>
            <a:off x="3822700" y="2795588"/>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1" name="Line 9"/>
          <p:cNvSpPr>
            <a:spLocks noChangeShapeType="1"/>
          </p:cNvSpPr>
          <p:nvPr/>
        </p:nvSpPr>
        <p:spPr bwMode="auto">
          <a:xfrm>
            <a:off x="3822700" y="3082925"/>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42" name="Line 10"/>
          <p:cNvSpPr>
            <a:spLocks noChangeShapeType="1"/>
          </p:cNvSpPr>
          <p:nvPr/>
        </p:nvSpPr>
        <p:spPr bwMode="auto">
          <a:xfrm>
            <a:off x="3822700" y="3371850"/>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 name="Rectangle 12"/>
          <p:cNvSpPr>
            <a:spLocks noChangeArrowheads="1"/>
          </p:cNvSpPr>
          <p:nvPr/>
        </p:nvSpPr>
        <p:spPr bwMode="auto">
          <a:xfrm>
            <a:off x="3822700" y="4465638"/>
            <a:ext cx="1612900" cy="288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Line 13"/>
          <p:cNvSpPr>
            <a:spLocks noChangeShapeType="1"/>
          </p:cNvSpPr>
          <p:nvPr/>
        </p:nvSpPr>
        <p:spPr bwMode="auto">
          <a:xfrm>
            <a:off x="4629150" y="3889375"/>
            <a:ext cx="0" cy="57626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Text Box 14"/>
          <p:cNvSpPr txBox="1">
            <a:spLocks noChangeArrowheads="1"/>
          </p:cNvSpPr>
          <p:nvPr/>
        </p:nvSpPr>
        <p:spPr bwMode="auto">
          <a:xfrm>
            <a:off x="5389563" y="4408488"/>
            <a:ext cx="1314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CC0000"/>
                </a:solidFill>
                <a:effectLst/>
                <a:uLnTx/>
                <a:uFillTx/>
                <a:latin typeface="Arial" charset="0"/>
                <a:ea typeface="ＭＳ Ｐゴシック" charset="0"/>
                <a:cs typeface="Arial" charset="0"/>
              </a:rPr>
              <a:t>Row Buffer</a:t>
            </a:r>
          </a:p>
        </p:txBody>
      </p:sp>
      <p:sp>
        <p:nvSpPr>
          <p:cNvPr id="15" name="Text Box 15"/>
          <p:cNvSpPr txBox="1">
            <a:spLocks noChangeArrowheads="1"/>
          </p:cNvSpPr>
          <p:nvPr/>
        </p:nvSpPr>
        <p:spPr bwMode="auto">
          <a:xfrm>
            <a:off x="136525" y="1244600"/>
            <a:ext cx="2171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0)</a:t>
            </a:r>
          </a:p>
        </p:txBody>
      </p:sp>
      <p:sp>
        <p:nvSpPr>
          <p:cNvPr id="16" name="Rectangle 16"/>
          <p:cNvSpPr>
            <a:spLocks noChangeArrowheads="1"/>
          </p:cNvSpPr>
          <p:nvPr/>
        </p:nvSpPr>
        <p:spPr bwMode="auto">
          <a:xfrm>
            <a:off x="2900363" y="1643063"/>
            <a:ext cx="461962" cy="22463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ext Box 17"/>
          <p:cNvSpPr txBox="1">
            <a:spLocks noChangeArrowheads="1"/>
          </p:cNvSpPr>
          <p:nvPr/>
        </p:nvSpPr>
        <p:spPr bwMode="auto">
          <a:xfrm rot="-5400000">
            <a:off x="2356644" y="2596357"/>
            <a:ext cx="1530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decoder</a:t>
            </a:r>
          </a:p>
        </p:txBody>
      </p:sp>
      <p:sp>
        <p:nvSpPr>
          <p:cNvPr id="18" name="Text Box 19"/>
          <p:cNvSpPr txBox="1">
            <a:spLocks noChangeArrowheads="1"/>
          </p:cNvSpPr>
          <p:nvPr/>
        </p:nvSpPr>
        <p:spPr bwMode="auto">
          <a:xfrm>
            <a:off x="3889375" y="5056188"/>
            <a:ext cx="1479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mux</a:t>
            </a:r>
          </a:p>
        </p:txBody>
      </p:sp>
      <p:sp>
        <p:nvSpPr>
          <p:cNvPr id="95250" name="Line 20"/>
          <p:cNvSpPr>
            <a:spLocks noChangeShapeType="1"/>
          </p:cNvSpPr>
          <p:nvPr/>
        </p:nvSpPr>
        <p:spPr bwMode="auto">
          <a:xfrm>
            <a:off x="405288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1" name="Line 21"/>
          <p:cNvSpPr>
            <a:spLocks noChangeShapeType="1"/>
          </p:cNvSpPr>
          <p:nvPr/>
        </p:nvSpPr>
        <p:spPr bwMode="auto">
          <a:xfrm>
            <a:off x="428307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2" name="Line 22"/>
          <p:cNvSpPr>
            <a:spLocks noChangeShapeType="1"/>
          </p:cNvSpPr>
          <p:nvPr/>
        </p:nvSpPr>
        <p:spPr bwMode="auto">
          <a:xfrm>
            <a:off x="4514850"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3" name="Line 23"/>
          <p:cNvSpPr>
            <a:spLocks noChangeShapeType="1"/>
          </p:cNvSpPr>
          <p:nvPr/>
        </p:nvSpPr>
        <p:spPr bwMode="auto">
          <a:xfrm>
            <a:off x="4745038"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4" name="Line 24"/>
          <p:cNvSpPr>
            <a:spLocks noChangeShapeType="1"/>
          </p:cNvSpPr>
          <p:nvPr/>
        </p:nvSpPr>
        <p:spPr bwMode="auto">
          <a:xfrm>
            <a:off x="4975225"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5" name="Line 25"/>
          <p:cNvSpPr>
            <a:spLocks noChangeShapeType="1"/>
          </p:cNvSpPr>
          <p:nvPr/>
        </p:nvSpPr>
        <p:spPr bwMode="auto">
          <a:xfrm>
            <a:off x="5205413" y="1643063"/>
            <a:ext cx="0" cy="2246312"/>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5256" name="Line 26"/>
          <p:cNvSpPr>
            <a:spLocks noChangeShapeType="1"/>
          </p:cNvSpPr>
          <p:nvPr/>
        </p:nvSpPr>
        <p:spPr bwMode="auto">
          <a:xfrm>
            <a:off x="3822700" y="3636963"/>
            <a:ext cx="16129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 name="Line 27"/>
          <p:cNvSpPr>
            <a:spLocks noChangeShapeType="1"/>
          </p:cNvSpPr>
          <p:nvPr/>
        </p:nvSpPr>
        <p:spPr bwMode="auto">
          <a:xfrm>
            <a:off x="3362325" y="27955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7" name="Line 28"/>
          <p:cNvSpPr>
            <a:spLocks noChangeShapeType="1"/>
          </p:cNvSpPr>
          <p:nvPr/>
        </p:nvSpPr>
        <p:spPr bwMode="auto">
          <a:xfrm>
            <a:off x="4637088" y="4754563"/>
            <a:ext cx="0" cy="287337"/>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8" name="Line 39"/>
          <p:cNvSpPr>
            <a:spLocks noChangeShapeType="1"/>
          </p:cNvSpPr>
          <p:nvPr/>
        </p:nvSpPr>
        <p:spPr bwMode="auto">
          <a:xfrm>
            <a:off x="2266950" y="2795588"/>
            <a:ext cx="63341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 name="Text Box 40"/>
          <p:cNvSpPr txBox="1">
            <a:spLocks noChangeArrowheads="1"/>
          </p:cNvSpPr>
          <p:nvPr/>
        </p:nvSpPr>
        <p:spPr bwMode="auto">
          <a:xfrm>
            <a:off x="558800"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0</a:t>
            </a:r>
          </a:p>
        </p:txBody>
      </p:sp>
      <p:sp>
        <p:nvSpPr>
          <p:cNvPr id="30" name="Text Box 41"/>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31" name="Line 42"/>
          <p:cNvSpPr>
            <a:spLocks noChangeShapeType="1"/>
          </p:cNvSpPr>
          <p:nvPr/>
        </p:nvSpPr>
        <p:spPr bwMode="auto">
          <a:xfrm>
            <a:off x="3414713" y="5272088"/>
            <a:ext cx="4603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2" name="Line 43"/>
          <p:cNvSpPr>
            <a:spLocks noChangeShapeType="1"/>
          </p:cNvSpPr>
          <p:nvPr/>
        </p:nvSpPr>
        <p:spPr bwMode="auto">
          <a:xfrm>
            <a:off x="4629150" y="5445125"/>
            <a:ext cx="0" cy="3460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 name="Text Box 44"/>
          <p:cNvSpPr txBox="1">
            <a:spLocks noChangeArrowheads="1"/>
          </p:cNvSpPr>
          <p:nvPr/>
        </p:nvSpPr>
        <p:spPr bwMode="auto">
          <a:xfrm>
            <a:off x="4283075" y="5734050"/>
            <a:ext cx="666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Data</a:t>
            </a:r>
          </a:p>
        </p:txBody>
      </p:sp>
      <p:sp>
        <p:nvSpPr>
          <p:cNvPr id="34" name="Rectangle 45"/>
          <p:cNvSpPr>
            <a:spLocks noChangeArrowheads="1"/>
          </p:cNvSpPr>
          <p:nvPr/>
        </p:nvSpPr>
        <p:spPr bwMode="auto">
          <a:xfrm>
            <a:off x="3822700" y="1643063"/>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5" name="Rectangle 47"/>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Rectangle 48"/>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7" name="Text Box 49"/>
          <p:cNvSpPr txBox="1">
            <a:spLocks noChangeArrowheads="1"/>
          </p:cNvSpPr>
          <p:nvPr/>
        </p:nvSpPr>
        <p:spPr bwMode="auto">
          <a:xfrm>
            <a:off x="4225925"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0</a:t>
            </a:r>
          </a:p>
        </p:txBody>
      </p:sp>
      <p:sp>
        <p:nvSpPr>
          <p:cNvPr id="38" name="Text Box 50"/>
          <p:cNvSpPr txBox="1">
            <a:spLocks noChangeArrowheads="1"/>
          </p:cNvSpPr>
          <p:nvPr/>
        </p:nvSpPr>
        <p:spPr bwMode="auto">
          <a:xfrm>
            <a:off x="4237038" y="4421188"/>
            <a:ext cx="831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Empty</a:t>
            </a:r>
          </a:p>
        </p:txBody>
      </p:sp>
      <p:sp>
        <p:nvSpPr>
          <p:cNvPr id="39" name="Text Box 51"/>
          <p:cNvSpPr txBox="1">
            <a:spLocks noChangeArrowheads="1"/>
          </p:cNvSpPr>
          <p:nvPr/>
        </p:nvSpPr>
        <p:spPr bwMode="auto">
          <a:xfrm>
            <a:off x="7938" y="1530350"/>
            <a:ext cx="23018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(Row 0, Column 1)</a:t>
            </a:r>
          </a:p>
        </p:txBody>
      </p:sp>
      <p:sp>
        <p:nvSpPr>
          <p:cNvPr id="40" name="Text Box 52"/>
          <p:cNvSpPr txBox="1">
            <a:spLocks noChangeArrowheads="1"/>
          </p:cNvSpPr>
          <p:nvPr/>
        </p:nvSpPr>
        <p:spPr bwMode="auto">
          <a:xfrm>
            <a:off x="1301750" y="5078413"/>
            <a:ext cx="2038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1</a:t>
            </a:r>
          </a:p>
        </p:txBody>
      </p:sp>
      <p:sp>
        <p:nvSpPr>
          <p:cNvPr id="41" name="Rectangle 53"/>
          <p:cNvSpPr>
            <a:spLocks noChangeArrowheads="1"/>
          </p:cNvSpPr>
          <p:nvPr/>
        </p:nvSpPr>
        <p:spPr bwMode="auto">
          <a:xfrm>
            <a:off x="40544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2" name="Text Box 54"/>
          <p:cNvSpPr txBox="1">
            <a:spLocks noChangeArrowheads="1"/>
          </p:cNvSpPr>
          <p:nvPr/>
        </p:nvSpPr>
        <p:spPr bwMode="auto">
          <a:xfrm>
            <a:off x="136525" y="1797050"/>
            <a:ext cx="22367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0, Column 85)</a:t>
            </a:r>
          </a:p>
        </p:txBody>
      </p:sp>
      <p:sp>
        <p:nvSpPr>
          <p:cNvPr id="43" name="Rectangle 55"/>
          <p:cNvSpPr>
            <a:spLocks noChangeArrowheads="1"/>
          </p:cNvSpPr>
          <p:nvPr/>
        </p:nvSpPr>
        <p:spPr bwMode="auto">
          <a:xfrm>
            <a:off x="5032375"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4" name="Text Box 56"/>
          <p:cNvSpPr txBox="1">
            <a:spLocks noChangeArrowheads="1"/>
          </p:cNvSpPr>
          <p:nvPr/>
        </p:nvSpPr>
        <p:spPr bwMode="auto">
          <a:xfrm>
            <a:off x="1301750" y="5078413"/>
            <a:ext cx="2184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85</a:t>
            </a:r>
          </a:p>
        </p:txBody>
      </p:sp>
      <p:sp>
        <p:nvSpPr>
          <p:cNvPr id="45" name="Text Box 58"/>
          <p:cNvSpPr txBox="1">
            <a:spLocks noChangeArrowheads="1"/>
          </p:cNvSpPr>
          <p:nvPr/>
        </p:nvSpPr>
        <p:spPr bwMode="auto">
          <a:xfrm>
            <a:off x="144463" y="2070100"/>
            <a:ext cx="2173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(Row 1, Column 0)</a:t>
            </a:r>
          </a:p>
        </p:txBody>
      </p:sp>
      <p:sp>
        <p:nvSpPr>
          <p:cNvPr id="46" name="Text Box 59"/>
          <p:cNvSpPr txBox="1">
            <a:spLocks noChangeArrowheads="1"/>
          </p:cNvSpPr>
          <p:nvPr/>
        </p:nvSpPr>
        <p:spPr bwMode="auto">
          <a:xfrm>
            <a:off x="6669088"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7" name="Text Box 60"/>
          <p:cNvSpPr txBox="1">
            <a:spLocks noChangeArrowheads="1"/>
          </p:cNvSpPr>
          <p:nvPr/>
        </p:nvSpPr>
        <p:spPr bwMode="auto">
          <a:xfrm>
            <a:off x="6667500" y="4408488"/>
            <a:ext cx="5524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B812F"/>
                </a:solidFill>
                <a:effectLst/>
                <a:uLnTx/>
                <a:uFillTx/>
                <a:latin typeface="Arial" charset="0"/>
                <a:ea typeface="ＭＳ Ｐゴシック" charset="0"/>
                <a:cs typeface="Arial" charset="0"/>
              </a:rPr>
              <a:t>HIT</a:t>
            </a:r>
          </a:p>
        </p:txBody>
      </p:sp>
      <p:sp>
        <p:nvSpPr>
          <p:cNvPr id="48" name="Text Box 61"/>
          <p:cNvSpPr txBox="1">
            <a:spLocks noChangeArrowheads="1"/>
          </p:cNvSpPr>
          <p:nvPr/>
        </p:nvSpPr>
        <p:spPr bwMode="auto">
          <a:xfrm>
            <a:off x="561975" y="2565400"/>
            <a:ext cx="1708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Row address 1</a:t>
            </a:r>
          </a:p>
        </p:txBody>
      </p:sp>
      <p:sp>
        <p:nvSpPr>
          <p:cNvPr id="49" name="Rectangle 62"/>
          <p:cNvSpPr>
            <a:spLocks noChangeArrowheads="1"/>
          </p:cNvSpPr>
          <p:nvPr/>
        </p:nvSpPr>
        <p:spPr bwMode="auto">
          <a:xfrm>
            <a:off x="3822700" y="193198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0" name="Rectangle 63"/>
          <p:cNvSpPr>
            <a:spLocks noChangeArrowheads="1"/>
          </p:cNvSpPr>
          <p:nvPr/>
        </p:nvSpPr>
        <p:spPr bwMode="auto">
          <a:xfrm>
            <a:off x="3822700" y="4465638"/>
            <a:ext cx="1612900" cy="288925"/>
          </a:xfrm>
          <a:prstGeom prst="rect">
            <a:avLst/>
          </a:prstGeom>
          <a:solidFill>
            <a:srgbClr val="0000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1" name="Rectangle 64"/>
          <p:cNvSpPr>
            <a:spLocks noChangeArrowheads="1"/>
          </p:cNvSpPr>
          <p:nvPr/>
        </p:nvSpPr>
        <p:spPr bwMode="auto">
          <a:xfrm>
            <a:off x="3822700" y="4465638"/>
            <a:ext cx="230188" cy="288925"/>
          </a:xfrm>
          <a:prstGeom prst="rect">
            <a:avLst/>
          </a:pr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2" name="Text Box 65"/>
          <p:cNvSpPr txBox="1">
            <a:spLocks noChangeArrowheads="1"/>
          </p:cNvSpPr>
          <p:nvPr/>
        </p:nvSpPr>
        <p:spPr bwMode="auto">
          <a:xfrm>
            <a:off x="4273550" y="4419600"/>
            <a:ext cx="831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Row 1</a:t>
            </a:r>
          </a:p>
        </p:txBody>
      </p:sp>
      <p:sp>
        <p:nvSpPr>
          <p:cNvPr id="53" name="Text Box 66"/>
          <p:cNvSpPr txBox="1">
            <a:spLocks noChangeArrowheads="1"/>
          </p:cNvSpPr>
          <p:nvPr/>
        </p:nvSpPr>
        <p:spPr bwMode="auto">
          <a:xfrm>
            <a:off x="1301750" y="5076825"/>
            <a:ext cx="2038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Column address 0</a:t>
            </a:r>
          </a:p>
        </p:txBody>
      </p:sp>
      <p:sp>
        <p:nvSpPr>
          <p:cNvPr id="54" name="Text Box 67"/>
          <p:cNvSpPr txBox="1">
            <a:spLocks noChangeArrowheads="1"/>
          </p:cNvSpPr>
          <p:nvPr/>
        </p:nvSpPr>
        <p:spPr bwMode="auto">
          <a:xfrm>
            <a:off x="6645275" y="4408488"/>
            <a:ext cx="145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CONFLICT !</a:t>
            </a:r>
          </a:p>
        </p:txBody>
      </p:sp>
      <p:sp>
        <p:nvSpPr>
          <p:cNvPr id="95286" name="Text Box 69"/>
          <p:cNvSpPr txBox="1">
            <a:spLocks noChangeArrowheads="1"/>
          </p:cNvSpPr>
          <p:nvPr/>
        </p:nvSpPr>
        <p:spPr bwMode="auto">
          <a:xfrm>
            <a:off x="4052888" y="1296988"/>
            <a:ext cx="1085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Columns</a:t>
            </a:r>
          </a:p>
        </p:txBody>
      </p:sp>
      <p:sp>
        <p:nvSpPr>
          <p:cNvPr id="95287" name="Text Box 70"/>
          <p:cNvSpPr txBox="1">
            <a:spLocks noChangeArrowheads="1"/>
          </p:cNvSpPr>
          <p:nvPr/>
        </p:nvSpPr>
        <p:spPr bwMode="auto">
          <a:xfrm rot="5400000">
            <a:off x="5220494" y="2637632"/>
            <a:ext cx="755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rPr>
              <a:t>Rows</a:t>
            </a:r>
          </a:p>
        </p:txBody>
      </p:sp>
      <p:sp>
        <p:nvSpPr>
          <p:cNvPr id="57" name="Text Box 15"/>
          <p:cNvSpPr txBox="1">
            <a:spLocks noChangeArrowheads="1"/>
          </p:cNvSpPr>
          <p:nvPr/>
        </p:nvSpPr>
        <p:spPr bwMode="auto">
          <a:xfrm>
            <a:off x="153988" y="979488"/>
            <a:ext cx="2070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3399"/>
                </a:solidFill>
                <a:effectLst/>
                <a:uLnTx/>
                <a:uFillTx/>
                <a:latin typeface="Arial" charset="0"/>
                <a:ea typeface="ＭＳ Ｐゴシック" charset="0"/>
                <a:cs typeface="Arial" charset="0"/>
              </a:rPr>
              <a:t>  Access Address: </a:t>
            </a:r>
          </a:p>
        </p:txBody>
      </p:sp>
      <p:sp>
        <p:nvSpPr>
          <p:cNvPr id="58" name="Trapezoid 57"/>
          <p:cNvSpPr/>
          <p:nvPr/>
        </p:nvSpPr>
        <p:spPr bwMode="auto">
          <a:xfrm rot="10800000">
            <a:off x="3814763" y="5026025"/>
            <a:ext cx="1617662" cy="422275"/>
          </a:xfrm>
          <a:prstGeom prst="trapezoid">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1727089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0" presetClass="path" presetSubtype="0" accel="50000" decel="50000" fill="hold" grpId="1" nodeType="clickEffect">
                                  <p:stCondLst>
                                    <p:cond delay="0"/>
                                  </p:stCondLst>
                                  <p:childTnLst>
                                    <p:animMotion origin="layout" path="M 0.01354 0.00232 L 0.07899 0.0007 L 0.07413 0.22616 " pathEditMode="relative" ptsTypes="AAA">
                                      <p:cBhvr>
                                        <p:cTn id="74" dur="1000" fill="hold"/>
                                        <p:tgtEl>
                                          <p:spTgt spid="36"/>
                                        </p:tgtEl>
                                        <p:attrNameLst>
                                          <p:attrName>ppt_x</p:attrName>
                                          <p:attrName>ppt_y</p:attrName>
                                        </p:attrNameLst>
                                      </p:cBhvr>
                                    </p:animMotion>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hidden"/>
                                      </p:to>
                                    </p:set>
                                  </p:childTnLst>
                                </p:cTn>
                              </p:par>
                              <p:par>
                                <p:cTn id="81" presetID="3" presetClass="emph" presetSubtype="2" fill="hold" grpId="1" nodeType="withEffect">
                                  <p:stCondLst>
                                    <p:cond delay="0"/>
                                  </p:stCondLst>
                                  <p:childTnLst>
                                    <p:animClr clrSpc="rgb" dir="cw">
                                      <p:cBhvr override="childStyle">
                                        <p:cTn id="82" dur="500" fill="hold"/>
                                        <p:tgtEl>
                                          <p:spTgt spid="15"/>
                                        </p:tgtEl>
                                        <p:attrNameLst>
                                          <p:attrName>style.color</p:attrName>
                                        </p:attrNameLst>
                                      </p:cBhvr>
                                      <p:to>
                                        <a:srgbClr val="C0C0C0"/>
                                      </p:to>
                                    </p:animClr>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grpId="1" nodeType="clickEffect">
                                  <p:stCondLst>
                                    <p:cond delay="0"/>
                                  </p:stCondLst>
                                  <p:childTnLst>
                                    <p:animMotion origin="layout" path="M 0.0132 0.0007 C 0.02622 0.00116 0.05243 0.00232 0.05243 0.00232 L 0.04879 0.22778 " pathEditMode="relative" ptsTypes="fAA">
                                      <p:cBhvr>
                                        <p:cTn id="102" dur="1000" fill="hold"/>
                                        <p:tgtEl>
                                          <p:spTgt spid="41"/>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0"/>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41"/>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par>
                                <p:cTn id="111" presetID="3" presetClass="emph" presetSubtype="2" fill="hold" grpId="1" nodeType="withEffect">
                                  <p:stCondLst>
                                    <p:cond delay="0"/>
                                  </p:stCondLst>
                                  <p:childTnLst>
                                    <p:animClr clrSpc="rgb" dir="cw">
                                      <p:cBhvr override="childStyle">
                                        <p:cTn id="112" dur="500" fill="hold"/>
                                        <p:tgtEl>
                                          <p:spTgt spid="39"/>
                                        </p:tgtEl>
                                        <p:attrNameLst>
                                          <p:attrName>style.color</p:attrName>
                                        </p:attrNameLst>
                                      </p:cBhvr>
                                      <p:to>
                                        <a:srgbClr val="C0C0C0"/>
                                      </p:to>
                                    </p:animClr>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0" presetClass="path" presetSubtype="0" accel="50000" decel="50000" fill="hold" grpId="1" nodeType="clickEffect">
                                  <p:stCondLst>
                                    <p:cond delay="0"/>
                                  </p:stCondLst>
                                  <p:childTnLst>
                                    <p:animMotion origin="layout" path="M -0.01407 0.00232 L -0.05695 0.00232 L -0.05816 0.22616 " pathEditMode="relative" ptsTypes="AAA">
                                      <p:cBhvr>
                                        <p:cTn id="132" dur="1000" fill="hold"/>
                                        <p:tgtEl>
                                          <p:spTgt spid="43"/>
                                        </p:tgtEl>
                                        <p:attrNameLst>
                                          <p:attrName>ppt_x</p:attrName>
                                          <p:attrName>ppt_y</p:attrName>
                                        </p:attrNameLst>
                                      </p:cBhvr>
                                    </p:animMotion>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4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par>
                                <p:cTn id="139" presetID="3" presetClass="emph" presetSubtype="2" fill="hold" grpId="1" nodeType="withEffect">
                                  <p:stCondLst>
                                    <p:cond delay="0"/>
                                  </p:stCondLst>
                                  <p:childTnLst>
                                    <p:animClr clrSpc="rgb" dir="cw">
                                      <p:cBhvr override="childStyle">
                                        <p:cTn id="140" dur="500" fill="hold"/>
                                        <p:tgtEl>
                                          <p:spTgt spid="42"/>
                                        </p:tgtEl>
                                        <p:attrNameLst>
                                          <p:attrName>style.color</p:attrName>
                                        </p:attrNameLst>
                                      </p:cBhvr>
                                      <p:to>
                                        <a:srgbClr val="C0C0C0"/>
                                      </p:to>
                                    </p:animClr>
                                  </p:childTnLst>
                                </p:cTn>
                              </p:par>
                              <p:par>
                                <p:cTn id="141" presetID="1" presetClass="exit" presetSubtype="0" fill="hold" grpId="1" nodeType="withEffect">
                                  <p:stCondLst>
                                    <p:cond delay="0"/>
                                  </p:stCondLst>
                                  <p:childTnLst>
                                    <p:set>
                                      <p:cBhvr>
                                        <p:cTn id="142" dur="1" fill="hold">
                                          <p:stCondLst>
                                            <p:cond delay="0"/>
                                          </p:stCondLst>
                                        </p:cTn>
                                        <p:tgtEl>
                                          <p:spTgt spid="44"/>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 presetClass="exit" presetSubtype="10" fill="hold" grpId="1" nodeType="clickEffect">
                                  <p:stCondLst>
                                    <p:cond delay="0"/>
                                  </p:stCondLst>
                                  <p:childTnLst>
                                    <p:animEffect transition="out" filter="checkerboard(across)">
                                      <p:cBhvr>
                                        <p:cTn id="154" dur="2000"/>
                                        <p:tgtEl>
                                          <p:spTgt spid="37"/>
                                        </p:tgtEl>
                                      </p:cBhvr>
                                    </p:animEffect>
                                    <p:set>
                                      <p:cBhvr>
                                        <p:cTn id="155" dur="1" fill="hold">
                                          <p:stCondLst>
                                            <p:cond delay="1999"/>
                                          </p:stCondLst>
                                        </p:cTn>
                                        <p:tgtEl>
                                          <p:spTgt spid="37"/>
                                        </p:tgtEl>
                                        <p:attrNameLst>
                                          <p:attrName>style.visibility</p:attrName>
                                        </p:attrNameLst>
                                      </p:cBhvr>
                                      <p:to>
                                        <p:strVal val="hidden"/>
                                      </p:to>
                                    </p:set>
                                  </p:childTnLst>
                                </p:cTn>
                              </p:par>
                              <p:par>
                                <p:cTn id="156" presetID="5" presetClass="exit" presetSubtype="10" fill="hold" grpId="1" nodeType="withEffect">
                                  <p:stCondLst>
                                    <p:cond delay="0"/>
                                  </p:stCondLst>
                                  <p:childTnLst>
                                    <p:animEffect transition="out" filter="checkerboard(across)">
                                      <p:cBhvr>
                                        <p:cTn id="157" dur="2000"/>
                                        <p:tgtEl>
                                          <p:spTgt spid="35"/>
                                        </p:tgtEl>
                                      </p:cBhvr>
                                    </p:animEffect>
                                    <p:set>
                                      <p:cBhvr>
                                        <p:cTn id="158" dur="1" fill="hold">
                                          <p:stCondLst>
                                            <p:cond delay="1999"/>
                                          </p:stCondLst>
                                        </p:cTn>
                                        <p:tgtEl>
                                          <p:spTgt spid="3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9"/>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9"/>
                                        </p:tgtEl>
                                        <p:attrNameLst>
                                          <p:attrName>style.visibility</p:attrName>
                                        </p:attrNameLst>
                                      </p:cBhvr>
                                      <p:to>
                                        <p:strVal val="hidden"/>
                                      </p:to>
                                    </p:set>
                                  </p:childTnLst>
                                </p:cTn>
                              </p:par>
                              <p:par>
                                <p:cTn id="171" presetID="1" presetClass="entr" presetSubtype="0" fill="hold" grpId="0" nodeType="withEffect">
                                  <p:stCondLst>
                                    <p:cond delay="0"/>
                                  </p:stCondLst>
                                  <p:childTnLst>
                                    <p:set>
                                      <p:cBhvr>
                                        <p:cTn id="172" dur="1" fill="hold">
                                          <p:stCondLst>
                                            <p:cond delay="0"/>
                                          </p:stCondLst>
                                        </p:cTn>
                                        <p:tgtEl>
                                          <p:spTgt spid="5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3"/>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0" presetClass="path" presetSubtype="0" accel="50000" decel="50000" fill="hold" grpId="1" nodeType="clickEffect">
                                  <p:stCondLst>
                                    <p:cond delay="0"/>
                                  </p:stCondLst>
                                  <p:childTnLst>
                                    <p:animMotion origin="layout" path="M 0.01354 0.00232 L 0.07899 0.0007 L 0.07413 0.22616 " pathEditMode="relative" ptsTypes="AAA">
                                      <p:cBhvr>
                                        <p:cTn id="188" dur="1000" fill="hold"/>
                                        <p:tgtEl>
                                          <p:spTgt spid="51"/>
                                        </p:tgtEl>
                                        <p:attrNameLst>
                                          <p:attrName>ppt_x</p:attrName>
                                          <p:attrName>ppt_y</p:attrName>
                                        </p:attrNameLst>
                                      </p:cBhvr>
                                    </p:animMotion>
                                  </p:childTnLst>
                                </p:cTn>
                              </p:par>
                              <p:par>
                                <p:cTn id="189" presetID="1" presetClass="exit" presetSubtype="0" fill="hold" grpId="1" nodeType="withEffect">
                                  <p:stCondLst>
                                    <p:cond delay="0"/>
                                  </p:stCondLst>
                                  <p:childTnLst>
                                    <p:set>
                                      <p:cBhvr>
                                        <p:cTn id="19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5" grpId="1"/>
      <p:bldP spid="16" grpId="0" animBg="1"/>
      <p:bldP spid="17" grpId="0"/>
      <p:bldP spid="18" grpId="0"/>
      <p:bldP spid="26" grpId="0" animBg="1"/>
      <p:bldP spid="27" grpId="0" animBg="1"/>
      <p:bldP spid="28" grpId="0" animBg="1"/>
      <p:bldP spid="29" grpId="0"/>
      <p:bldP spid="29" grpId="1"/>
      <p:bldP spid="30" grpId="0"/>
      <p:bldP spid="30" grpId="1"/>
      <p:bldP spid="31" grpId="0" animBg="1"/>
      <p:bldP spid="32" grpId="0" animBg="1"/>
      <p:bldP spid="33" grpId="0"/>
      <p:bldP spid="34" grpId="0" animBg="1"/>
      <p:bldP spid="34" grpId="1" animBg="1"/>
      <p:bldP spid="35" grpId="0" animBg="1"/>
      <p:bldP spid="35" grpId="1" animBg="1"/>
      <p:bldP spid="36" grpId="0" animBg="1"/>
      <p:bldP spid="36" grpId="1" animBg="1"/>
      <p:bldP spid="36" grpId="2" animBg="1"/>
      <p:bldP spid="37" grpId="0"/>
      <p:bldP spid="37" grpId="1"/>
      <p:bldP spid="38" grpId="0"/>
      <p:bldP spid="38" grpId="1"/>
      <p:bldP spid="39" grpId="0"/>
      <p:bldP spid="39" grpId="1"/>
      <p:bldP spid="40" grpId="0"/>
      <p:bldP spid="40" grpId="1"/>
      <p:bldP spid="41" grpId="0" animBg="1"/>
      <p:bldP spid="41" grpId="1" animBg="1"/>
      <p:bldP spid="41" grpId="2" animBg="1"/>
      <p:bldP spid="42" grpId="0"/>
      <p:bldP spid="42" grpId="1"/>
      <p:bldP spid="43" grpId="0" animBg="1"/>
      <p:bldP spid="43" grpId="1" animBg="1"/>
      <p:bldP spid="43" grpId="2" animBg="1"/>
      <p:bldP spid="44" grpId="0"/>
      <p:bldP spid="44" grpId="1"/>
      <p:bldP spid="45" grpId="0"/>
      <p:bldP spid="46" grpId="0"/>
      <p:bldP spid="46" grpId="1"/>
      <p:bldP spid="47" grpId="0"/>
      <p:bldP spid="47" grpId="1"/>
      <p:bldP spid="48" grpId="0"/>
      <p:bldP spid="48" grpId="1"/>
      <p:bldP spid="49" grpId="0" animBg="1"/>
      <p:bldP spid="49" grpId="1" animBg="1"/>
      <p:bldP spid="50" grpId="0" animBg="1"/>
      <p:bldP spid="51" grpId="0" animBg="1"/>
      <p:bldP spid="51" grpId="1" animBg="1"/>
      <p:bldP spid="52" grpId="0"/>
      <p:bldP spid="53" grpId="0"/>
      <p:bldP spid="54" grpId="0"/>
      <p:bldP spid="54" grpId="1"/>
      <p:bldP spid="5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Garamond" charset="0"/>
              </a:rPr>
              <a:t>DRAM Scheduling Policies (II)</a:t>
            </a:r>
          </a:p>
        </p:txBody>
      </p:sp>
      <p:sp>
        <p:nvSpPr>
          <p:cNvPr id="96258" name="Content Placeholder 2"/>
          <p:cNvSpPr>
            <a:spLocks noGrp="1"/>
          </p:cNvSpPr>
          <p:nvPr>
            <p:ph idx="1"/>
          </p:nvPr>
        </p:nvSpPr>
        <p:spPr>
          <a:xfrm>
            <a:off x="228600" y="996950"/>
            <a:ext cx="8610600" cy="5194300"/>
          </a:xfrm>
        </p:spPr>
        <p:txBody>
          <a:bodyPr/>
          <a:lstStyle/>
          <a:p>
            <a:r>
              <a:rPr lang="en-US" dirty="0">
                <a:solidFill>
                  <a:srgbClr val="0000FF"/>
                </a:solidFill>
                <a:latin typeface="Tahoma" charset="0"/>
              </a:rPr>
              <a:t>A scheduling policy is a request prioritization order</a:t>
            </a:r>
          </a:p>
          <a:p>
            <a:endParaRPr lang="en-US" dirty="0">
              <a:latin typeface="Tahoma" charset="0"/>
            </a:endParaRPr>
          </a:p>
          <a:p>
            <a:r>
              <a:rPr lang="en-US" dirty="0">
                <a:latin typeface="Tahoma" charset="0"/>
              </a:rPr>
              <a:t>Prioritization can be based on</a:t>
            </a:r>
          </a:p>
          <a:p>
            <a:pPr lvl="1"/>
            <a:r>
              <a:rPr lang="en-US" dirty="0">
                <a:latin typeface="Tahoma" charset="0"/>
                <a:ea typeface="ＭＳ Ｐゴシック" charset="0"/>
              </a:rPr>
              <a:t>Request age</a:t>
            </a:r>
          </a:p>
          <a:p>
            <a:pPr lvl="1"/>
            <a:r>
              <a:rPr lang="en-US" dirty="0">
                <a:latin typeface="Tahoma" charset="0"/>
                <a:ea typeface="ＭＳ Ｐゴシック" charset="0"/>
              </a:rPr>
              <a:t>Row buffer hit/miss status</a:t>
            </a:r>
          </a:p>
          <a:p>
            <a:pPr lvl="1"/>
            <a:r>
              <a:rPr lang="en-US" dirty="0">
                <a:latin typeface="Tahoma" charset="0"/>
                <a:ea typeface="ＭＳ Ｐゴシック" charset="0"/>
              </a:rPr>
              <a:t>Request type (prefetch, read, write)</a:t>
            </a:r>
          </a:p>
          <a:p>
            <a:pPr lvl="1"/>
            <a:r>
              <a:rPr lang="en-US" dirty="0">
                <a:latin typeface="Tahoma" charset="0"/>
                <a:ea typeface="ＭＳ Ｐゴシック" charset="0"/>
              </a:rPr>
              <a:t>Requestor type (load miss or store miss)</a:t>
            </a:r>
          </a:p>
          <a:p>
            <a:pPr lvl="1"/>
            <a:r>
              <a:rPr lang="en-US" dirty="0">
                <a:latin typeface="Tahoma" charset="0"/>
                <a:ea typeface="ＭＳ Ｐゴシック" charset="0"/>
              </a:rPr>
              <a:t>Request criticality</a:t>
            </a:r>
          </a:p>
          <a:p>
            <a:pPr lvl="2"/>
            <a:r>
              <a:rPr lang="en-US" dirty="0">
                <a:latin typeface="Tahoma" charset="0"/>
                <a:ea typeface="ＭＳ Ｐゴシック" charset="0"/>
              </a:rPr>
              <a:t>Oldest miss in the core?</a:t>
            </a:r>
          </a:p>
          <a:p>
            <a:pPr lvl="2"/>
            <a:r>
              <a:rPr lang="en-US" dirty="0">
                <a:latin typeface="Tahoma" charset="0"/>
                <a:ea typeface="ＭＳ Ｐゴシック" charset="0"/>
              </a:rPr>
              <a:t>How many instructions in core are dependent on it?</a:t>
            </a:r>
          </a:p>
          <a:p>
            <a:pPr lvl="2"/>
            <a:r>
              <a:rPr lang="en-US" dirty="0">
                <a:latin typeface="Tahoma" charset="0"/>
                <a:ea typeface="ＭＳ Ｐゴシック" charset="0"/>
              </a:rPr>
              <a:t>Will it stall the processor?</a:t>
            </a:r>
          </a:p>
          <a:p>
            <a:pPr lvl="1"/>
            <a:r>
              <a:rPr lang="en-US" dirty="0">
                <a:latin typeface="Tahoma" charset="0"/>
                <a:ea typeface="ＭＳ Ｐゴシック" charset="0"/>
              </a:rPr>
              <a:t>Interference caused to other cores</a:t>
            </a:r>
          </a:p>
          <a:p>
            <a:pPr lvl="1"/>
            <a:r>
              <a:rPr lang="en-US" dirty="0">
                <a:latin typeface="Tahoma" charset="0"/>
                <a:ea typeface="ＭＳ Ｐゴシック" charset="0"/>
              </a:rPr>
              <a:t>…</a:t>
            </a:r>
          </a:p>
          <a:p>
            <a:pPr lvl="2"/>
            <a:endParaRPr lang="en-US" dirty="0">
              <a:latin typeface="Tahoma" charset="0"/>
              <a:ea typeface="ＭＳ Ｐゴシック" charset="0"/>
            </a:endParaRPr>
          </a:p>
          <a:p>
            <a:pPr lvl="2"/>
            <a:endParaRPr lang="en-US" dirty="0">
              <a:latin typeface="Tahoma" charset="0"/>
              <a:ea typeface="ＭＳ Ｐゴシック" charset="0"/>
            </a:endParaRPr>
          </a:p>
          <a:p>
            <a:pPr lvl="2"/>
            <a:endParaRPr lang="en-US" dirty="0">
              <a:latin typeface="Tahoma" charset="0"/>
              <a:ea typeface="ＭＳ Ｐゴシック" charset="0"/>
            </a:endParaRPr>
          </a:p>
        </p:txBody>
      </p:sp>
      <p:sp>
        <p:nvSpPr>
          <p:cNvPr id="9625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D35CD9-6311-BF4C-9F21-0362849C603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91923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5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5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25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25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25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625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25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625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rPr>
              <a:t>Row Buffer Management Policies</a:t>
            </a:r>
          </a:p>
        </p:txBody>
      </p:sp>
      <p:sp>
        <p:nvSpPr>
          <p:cNvPr id="50179" name="Content Placeholder 2"/>
          <p:cNvSpPr>
            <a:spLocks noGrp="1"/>
          </p:cNvSpPr>
          <p:nvPr>
            <p:ph idx="1"/>
          </p:nvPr>
        </p:nvSpPr>
        <p:spPr>
          <a:xfrm>
            <a:off x="228600" y="996950"/>
            <a:ext cx="8610600" cy="5194300"/>
          </a:xfrm>
        </p:spPr>
        <p:txBody>
          <a:bodyPr/>
          <a:lstStyle/>
          <a:p>
            <a:r>
              <a:rPr lang="en-US">
                <a:latin typeface="Tahoma" charset="0"/>
              </a:rPr>
              <a:t>Open row</a:t>
            </a:r>
          </a:p>
          <a:p>
            <a:pPr lvl="1"/>
            <a:r>
              <a:rPr lang="en-US" sz="1800">
                <a:latin typeface="Tahoma" charset="0"/>
                <a:ea typeface="ＭＳ Ｐゴシック" charset="0"/>
              </a:rPr>
              <a:t>Keep the row open after an access</a:t>
            </a:r>
          </a:p>
          <a:p>
            <a:pPr lvl="1">
              <a:buFont typeface="Wingdings" charset="0"/>
              <a:buNone/>
            </a:pPr>
            <a:r>
              <a:rPr lang="en-US" sz="1800">
                <a:latin typeface="Tahoma" charset="0"/>
                <a:ea typeface="ＭＳ Ｐゴシック" charset="0"/>
              </a:rPr>
              <a:t>+ Next access might need the same row </a:t>
            </a:r>
            <a:r>
              <a:rPr lang="en-US" sz="1800">
                <a:latin typeface="Tahoma" charset="0"/>
                <a:ea typeface="ＭＳ Ｐゴシック" charset="0"/>
                <a:sym typeface="Wingdings" charset="0"/>
              </a:rPr>
              <a:t> row hit</a:t>
            </a:r>
          </a:p>
          <a:p>
            <a:pPr lvl="1">
              <a:buFont typeface="Wingdings" charset="0"/>
              <a:buNone/>
            </a:pPr>
            <a:r>
              <a:rPr lang="en-US" sz="1800">
                <a:latin typeface="Tahoma" charset="0"/>
                <a:ea typeface="ＭＳ Ｐゴシック" charset="0"/>
                <a:sym typeface="Wingdings" charset="0"/>
              </a:rPr>
              <a:t>-- Next access might need a different row  row conflict, wasted energy</a:t>
            </a:r>
            <a:endParaRPr lang="en-US" sz="1800">
              <a:latin typeface="Tahoma" charset="0"/>
              <a:ea typeface="ＭＳ Ｐゴシック" charset="0"/>
            </a:endParaRPr>
          </a:p>
          <a:p>
            <a:pPr lvl="1"/>
            <a:endParaRPr lang="en-US">
              <a:latin typeface="Tahoma" charset="0"/>
              <a:ea typeface="ＭＳ Ｐゴシック" charset="0"/>
            </a:endParaRPr>
          </a:p>
          <a:p>
            <a:r>
              <a:rPr lang="en-US">
                <a:latin typeface="Tahoma" charset="0"/>
              </a:rPr>
              <a:t>Closed row</a:t>
            </a:r>
          </a:p>
          <a:p>
            <a:pPr lvl="1"/>
            <a:r>
              <a:rPr lang="en-US" sz="1800">
                <a:latin typeface="Tahoma" charset="0"/>
                <a:ea typeface="ＭＳ Ｐゴシック" charset="0"/>
              </a:rPr>
              <a:t>Close the row after an access (if no other requests already in the request buffer need the same row)</a:t>
            </a:r>
            <a:endParaRPr lang="en-US" sz="1600">
              <a:latin typeface="Tahoma" charset="0"/>
              <a:ea typeface="ＭＳ Ｐゴシック" charset="0"/>
            </a:endParaRPr>
          </a:p>
          <a:p>
            <a:pPr lvl="1">
              <a:buFont typeface="Wingdings" charset="0"/>
              <a:buNone/>
            </a:pPr>
            <a:r>
              <a:rPr lang="en-US" sz="1800">
                <a:latin typeface="Tahoma" charset="0"/>
                <a:ea typeface="ＭＳ Ｐゴシック" charset="0"/>
              </a:rPr>
              <a:t>+ Next access might need a different row </a:t>
            </a:r>
            <a:r>
              <a:rPr lang="en-US" sz="1800">
                <a:latin typeface="Tahoma" charset="0"/>
                <a:ea typeface="ＭＳ Ｐゴシック" charset="0"/>
                <a:sym typeface="Wingdings" charset="0"/>
              </a:rPr>
              <a:t> avoid a row conflict</a:t>
            </a:r>
          </a:p>
          <a:p>
            <a:pPr lvl="1">
              <a:buFont typeface="Wingdings" charset="0"/>
              <a:buNone/>
            </a:pPr>
            <a:r>
              <a:rPr lang="en-US" sz="1800">
                <a:latin typeface="Tahoma" charset="0"/>
                <a:ea typeface="ＭＳ Ｐゴシック" charset="0"/>
                <a:sym typeface="Wingdings" charset="0"/>
              </a:rPr>
              <a:t>-- Next access might need the same row  extra activate latency</a:t>
            </a:r>
          </a:p>
          <a:p>
            <a:pPr lvl="1">
              <a:buFont typeface="Wingdings" charset="0"/>
              <a:buNone/>
            </a:pPr>
            <a:endParaRPr lang="en-US">
              <a:latin typeface="Tahoma" charset="0"/>
              <a:ea typeface="ＭＳ Ｐゴシック" charset="0"/>
              <a:sym typeface="Wingdings" charset="0"/>
            </a:endParaRPr>
          </a:p>
          <a:p>
            <a:r>
              <a:rPr lang="en-US">
                <a:latin typeface="Tahoma" charset="0"/>
                <a:sym typeface="Wingdings" charset="0"/>
              </a:rPr>
              <a:t>Adaptive policies</a:t>
            </a:r>
          </a:p>
          <a:p>
            <a:pPr lvl="1"/>
            <a:r>
              <a:rPr lang="en-US">
                <a:latin typeface="Tahoma" charset="0"/>
                <a:ea typeface="ＭＳ Ｐゴシック" charset="0"/>
                <a:sym typeface="Wingdings" charset="0"/>
              </a:rPr>
              <a:t>Predict whether or not the next access to the bank will be to the same row</a:t>
            </a:r>
            <a:endParaRPr lang="en-US">
              <a:latin typeface="Tahoma" charset="0"/>
              <a:ea typeface="ＭＳ Ｐゴシック" charset="0"/>
            </a:endParaRPr>
          </a:p>
        </p:txBody>
      </p:sp>
      <p:sp>
        <p:nvSpPr>
          <p:cNvPr id="9728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07F5B7-C131-FD49-B58A-55F96869452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22674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17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1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rPr>
              <a:t>Open vs. Closed Row Policies</a:t>
            </a:r>
          </a:p>
        </p:txBody>
      </p:sp>
      <p:graphicFrame>
        <p:nvGraphicFramePr>
          <p:cNvPr id="5" name="Content Placeholder 4"/>
          <p:cNvGraphicFramePr>
            <a:graphicFrameLocks noGrp="1"/>
          </p:cNvGraphicFramePr>
          <p:nvPr>
            <p:ph idx="1"/>
          </p:nvPr>
        </p:nvGraphicFramePr>
        <p:xfrm>
          <a:off x="228600" y="1420813"/>
          <a:ext cx="8610600" cy="4668957"/>
        </p:xfrm>
        <a:graphic>
          <a:graphicData uri="http://schemas.openxmlformats.org/drawingml/2006/table">
            <a:tbl>
              <a:tblPr/>
              <a:tblGrid>
                <a:gridCol w="2152650">
                  <a:extLst>
                    <a:ext uri="{9D8B030D-6E8A-4147-A177-3AD203B41FA5}">
                      <a16:colId xmlns:a16="http://schemas.microsoft.com/office/drawing/2014/main" val="20000"/>
                    </a:ext>
                  </a:extLst>
                </a:gridCol>
                <a:gridCol w="2152650">
                  <a:extLst>
                    <a:ext uri="{9D8B030D-6E8A-4147-A177-3AD203B41FA5}">
                      <a16:colId xmlns:a16="http://schemas.microsoft.com/office/drawing/2014/main" val="20001"/>
                    </a:ext>
                  </a:extLst>
                </a:gridCol>
                <a:gridCol w="2152650">
                  <a:extLst>
                    <a:ext uri="{9D8B030D-6E8A-4147-A177-3AD203B41FA5}">
                      <a16:colId xmlns:a16="http://schemas.microsoft.com/office/drawing/2014/main" val="20002"/>
                    </a:ext>
                  </a:extLst>
                </a:gridCol>
                <a:gridCol w="2152650">
                  <a:extLst>
                    <a:ext uri="{9D8B030D-6E8A-4147-A177-3AD203B41FA5}">
                      <a16:colId xmlns:a16="http://schemas.microsoft.com/office/drawing/2014/main" val="20003"/>
                    </a:ext>
                  </a:extLst>
                </a:gridCol>
              </a:tblGrid>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Policy</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First access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Next access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Tahoma" charset="0"/>
                          <a:ea typeface="Arial" charset="0"/>
                          <a:cs typeface="Arial" charset="0"/>
                        </a:rPr>
                        <a:t>Commands needed for next access</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3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Open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 (row hit)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Read </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1"/>
                  </a:ext>
                </a:extLst>
              </a:tr>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Open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1 (row conflict)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Precharge + Activate Row 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Read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extLst>
                  <a:ext uri="{0D108BD9-81ED-4DB2-BD59-A6C34878D82A}">
                    <a16:rowId xmlns:a16="http://schemas.microsoft.com/office/drawing/2014/main" val="10002"/>
                  </a:ext>
                </a:extLst>
              </a:tr>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Closed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 – access in request buffer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hit)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Read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3"/>
                  </a:ext>
                </a:extLst>
              </a:tr>
              <a:tr h="914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Closed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 – access not in request buffer (row closed)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Activate Row 0 + Read + </a:t>
                      </a:r>
                      <a:r>
                        <a:rPr kumimoji="0" lang="en-US" sz="1800" b="0" i="0" u="none" strike="noStrike" cap="none" normalizeH="0" baseline="0">
                          <a:ln>
                            <a:noFill/>
                          </a:ln>
                          <a:solidFill>
                            <a:srgbClr val="404040"/>
                          </a:solidFill>
                          <a:effectLst/>
                          <a:latin typeface="Tahoma" charset="0"/>
                          <a:ea typeface="Arial" charset="0"/>
                          <a:cs typeface="Arial" charset="0"/>
                        </a:rPr>
                        <a:t>Precharge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extLst>
                  <a:ext uri="{0D108BD9-81ED-4DB2-BD59-A6C34878D82A}">
                    <a16:rowId xmlns:a16="http://schemas.microsoft.com/office/drawing/2014/main" val="10004"/>
                  </a:ext>
                </a:extLst>
              </a:tr>
              <a:tr h="6400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Closed row</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0</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Row 1 (row closed)</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Arial" charset="0"/>
                          <a:cs typeface="Arial" charset="0"/>
                        </a:rPr>
                        <a:t>Activate Row 1 + Read + </a:t>
                      </a:r>
                      <a:r>
                        <a:rPr kumimoji="0" lang="en-US" sz="1800" b="0" i="0" u="none" strike="noStrike" cap="none" normalizeH="0" baseline="0">
                          <a:ln>
                            <a:noFill/>
                          </a:ln>
                          <a:solidFill>
                            <a:srgbClr val="404040"/>
                          </a:solidFill>
                          <a:effectLst/>
                          <a:latin typeface="Tahoma" charset="0"/>
                          <a:ea typeface="Arial" charset="0"/>
                          <a:cs typeface="Arial" charset="0"/>
                        </a:rPr>
                        <a:t>Precharge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5"/>
                  </a:ext>
                </a:extLst>
              </a:tr>
            </a:tbl>
          </a:graphicData>
        </a:graphic>
      </p:graphicFrame>
      <p:sp>
        <p:nvSpPr>
          <p:cNvPr id="983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D8639E-3A54-7D4A-90B0-63014AD9B55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4303691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309301104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dirty="0">
                <a:latin typeface="Garamond" charset="0"/>
              </a:rPr>
              <a:t>DRAM Power Management</a:t>
            </a:r>
          </a:p>
        </p:txBody>
      </p:sp>
      <p:sp>
        <p:nvSpPr>
          <p:cNvPr id="101378" name="Content Placeholder 2"/>
          <p:cNvSpPr>
            <a:spLocks noGrp="1"/>
          </p:cNvSpPr>
          <p:nvPr>
            <p:ph idx="1"/>
          </p:nvPr>
        </p:nvSpPr>
        <p:spPr>
          <a:xfrm>
            <a:off x="228600" y="996950"/>
            <a:ext cx="8610600" cy="5194300"/>
          </a:xfrm>
        </p:spPr>
        <p:txBody>
          <a:bodyPr/>
          <a:lstStyle/>
          <a:p>
            <a:r>
              <a:rPr lang="en-US" dirty="0">
                <a:latin typeface="Tahoma" charset="0"/>
              </a:rPr>
              <a:t>DRAM chips have power modes</a:t>
            </a:r>
          </a:p>
          <a:p>
            <a:r>
              <a:rPr lang="en-US" dirty="0">
                <a:latin typeface="Tahoma" charset="0"/>
              </a:rPr>
              <a:t>Idea: </a:t>
            </a:r>
            <a:r>
              <a:rPr lang="en-US" dirty="0">
                <a:solidFill>
                  <a:srgbClr val="0000FF"/>
                </a:solidFill>
                <a:latin typeface="Tahoma" charset="0"/>
              </a:rPr>
              <a:t>When not accessing a chip power it down</a:t>
            </a:r>
          </a:p>
          <a:p>
            <a:endParaRPr lang="en-US" dirty="0">
              <a:solidFill>
                <a:srgbClr val="0000FF"/>
              </a:solidFill>
              <a:latin typeface="Tahoma" charset="0"/>
            </a:endParaRPr>
          </a:p>
          <a:p>
            <a:r>
              <a:rPr lang="en-US" dirty="0">
                <a:latin typeface="Tahoma" charset="0"/>
              </a:rPr>
              <a:t>Power states</a:t>
            </a:r>
          </a:p>
          <a:p>
            <a:pPr lvl="1"/>
            <a:r>
              <a:rPr lang="en-US" dirty="0">
                <a:latin typeface="Tahoma" charset="0"/>
                <a:ea typeface="ＭＳ Ｐゴシック" charset="0"/>
              </a:rPr>
              <a:t>Active (highest power)</a:t>
            </a:r>
          </a:p>
          <a:p>
            <a:pPr lvl="1"/>
            <a:r>
              <a:rPr lang="en-US" dirty="0">
                <a:latin typeface="Tahoma" charset="0"/>
                <a:ea typeface="ＭＳ Ｐゴシック" charset="0"/>
              </a:rPr>
              <a:t>All banks idle</a:t>
            </a:r>
          </a:p>
          <a:p>
            <a:pPr lvl="1"/>
            <a:r>
              <a:rPr lang="en-US" dirty="0">
                <a:latin typeface="Tahoma" charset="0"/>
                <a:ea typeface="ＭＳ Ｐゴシック" charset="0"/>
              </a:rPr>
              <a:t>Power-down</a:t>
            </a:r>
          </a:p>
          <a:p>
            <a:pPr lvl="1"/>
            <a:r>
              <a:rPr lang="en-US" dirty="0">
                <a:latin typeface="Tahoma" charset="0"/>
                <a:ea typeface="ＭＳ Ｐゴシック" charset="0"/>
              </a:rPr>
              <a:t>Self-refresh (lowest power)</a:t>
            </a:r>
          </a:p>
          <a:p>
            <a:pPr lvl="1"/>
            <a:endParaRPr lang="en-US" dirty="0">
              <a:latin typeface="Tahoma" charset="0"/>
              <a:ea typeface="ＭＳ Ｐゴシック" charset="0"/>
            </a:endParaRPr>
          </a:p>
          <a:p>
            <a:r>
              <a:rPr lang="en-US" dirty="0">
                <a:latin typeface="Tahoma" charset="0"/>
              </a:rPr>
              <a:t>Tradeoff: State transitions incur latency during which the chip cannot be accessed</a:t>
            </a:r>
          </a:p>
          <a:p>
            <a:endParaRPr lang="en-US" dirty="0">
              <a:latin typeface="Tahoma" charset="0"/>
            </a:endParaRPr>
          </a:p>
          <a:p>
            <a:endParaRPr lang="en-US" dirty="0">
              <a:latin typeface="Tahoma" charset="0"/>
            </a:endParaRPr>
          </a:p>
        </p:txBody>
      </p:sp>
      <p:sp>
        <p:nvSpPr>
          <p:cNvPr id="10137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4ECB3-5230-6C4B-8205-64B9DE21D76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63344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7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37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37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37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37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768475"/>
            <a:ext cx="8428037" cy="822325"/>
          </a:xfrm>
        </p:spPr>
        <p:txBody>
          <a:bodyPr/>
          <a:lstStyle/>
          <a:p>
            <a:pPr algn="ctr" eaLnBrk="1" hangingPunct="1"/>
            <a:r>
              <a:rPr lang="en-US" sz="4000" dirty="0">
                <a:latin typeface="Garamond" charset="0"/>
              </a:rPr>
              <a:t>Difficulty of DRAM Control</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4207676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a:latin typeface="Garamond" charset="0"/>
              </a:rPr>
              <a:t>Why are DRAM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2000" dirty="0">
                <a:latin typeface="Tahoma" charset="0"/>
                <a:ea typeface="ＭＳ Ｐゴシック" charset="0"/>
              </a:rPr>
              <a:t>There are many (50+) timing constraints in DRAM</a:t>
            </a:r>
          </a:p>
          <a:p>
            <a:pPr lvl="1"/>
            <a:r>
              <a:rPr lang="en-US" sz="2000" dirty="0" err="1">
                <a:latin typeface="Tahoma" charset="0"/>
                <a:ea typeface="ＭＳ Ｐゴシック" charset="0"/>
              </a:rPr>
              <a:t>tWTR</a:t>
            </a:r>
            <a:r>
              <a:rPr lang="en-US" sz="2000" dirty="0">
                <a:latin typeface="Tahoma" charset="0"/>
                <a:ea typeface="ＭＳ Ｐゴシック" charset="0"/>
              </a:rPr>
              <a:t>: Minimum number of cycles to wait before issuing a read command after a write command is issued</a:t>
            </a:r>
          </a:p>
          <a:p>
            <a:pPr lvl="1"/>
            <a:r>
              <a:rPr lang="en-US" sz="2000" dirty="0" err="1">
                <a:latin typeface="Tahoma" charset="0"/>
                <a:ea typeface="ＭＳ Ｐゴシック" charset="0"/>
              </a:rPr>
              <a:t>tRC</a:t>
            </a:r>
            <a:r>
              <a:rPr lang="en-US" sz="2000" dirty="0">
                <a:latin typeface="Tahoma" charset="0"/>
                <a:ea typeface="ＭＳ Ｐゴシック" charset="0"/>
              </a:rPr>
              <a:t>: Minimum number of cycles between the issuing of two consecutive activate commands to the same bank</a:t>
            </a:r>
          </a:p>
          <a:p>
            <a:pPr lvl="1"/>
            <a:r>
              <a:rPr lang="en-US" sz="20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2000" dirty="0">
                <a:latin typeface="Tahoma" charset="0"/>
                <a:ea typeface="ＭＳ Ｐゴシック" charset="0"/>
              </a:rPr>
              <a:t>Channels, banks, ranks, data bus, address bus, row buffers</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2000" dirty="0">
                <a:latin typeface="Tahoma" charset="0"/>
                <a:ea typeface="ＭＳ Ｐゴシック" charset="0"/>
              </a:rPr>
              <a:t>Reordering is not simple</a:t>
            </a:r>
          </a:p>
          <a:p>
            <a:pPr lvl="1"/>
            <a:r>
              <a:rPr lang="en-US" sz="2000" dirty="0">
                <a:latin typeface="Tahoma" charset="0"/>
                <a:ea typeface="ＭＳ Ｐゴシック" charset="0"/>
              </a:rPr>
              <a:t>Fairness and QoS needs complicates the scheduling problem</a:t>
            </a: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372128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4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84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482">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848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48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48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z="3400">
                <a:solidFill>
                  <a:srgbClr val="006633"/>
                </a:solidFill>
                <a:latin typeface="Garamond" charset="0"/>
              </a:rPr>
              <a:t>Many DRAM Timing Constraints</a:t>
            </a:r>
            <a:endParaRPr lang="en-US">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87592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Garamond" charset="0"/>
              </a:rPr>
              <a:t>More on DRAM Operation</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01313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Many Timing Constraints? (I)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0" y="1143000"/>
            <a:ext cx="9144000" cy="2089282"/>
          </a:xfrm>
          <a:prstGeom prst="rect">
            <a:avLst/>
          </a:prstGeom>
        </p:spPr>
      </p:pic>
      <p:pic>
        <p:nvPicPr>
          <p:cNvPr id="6" name="Picture 5"/>
          <p:cNvPicPr>
            <a:picLocks noChangeAspect="1"/>
          </p:cNvPicPr>
          <p:nvPr/>
        </p:nvPicPr>
        <p:blipFill>
          <a:blip r:embed="rId3"/>
          <a:stretch>
            <a:fillRect/>
          </a:stretch>
        </p:blipFill>
        <p:spPr>
          <a:xfrm>
            <a:off x="0" y="3657600"/>
            <a:ext cx="9144000" cy="1791000"/>
          </a:xfrm>
          <a:prstGeom prst="rect">
            <a:avLst/>
          </a:prstGeom>
        </p:spPr>
      </p:pic>
      <p:sp>
        <p:nvSpPr>
          <p:cNvPr id="7" name="Rectangle 6"/>
          <p:cNvSpPr/>
          <p:nvPr/>
        </p:nvSpPr>
        <p:spPr>
          <a:xfrm>
            <a:off x="0" y="5955268"/>
            <a:ext cx="929640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Kim et al., “</a:t>
            </a:r>
            <a:r>
              <a:rPr kumimoji="0" lang="en-US" altLang="ja-JP" sz="1800" b="0" i="0" u="none" strike="noStrike" kern="1200" cap="none" spc="0" normalizeH="0" baseline="0" noProof="0" dirty="0">
                <a:ln>
                  <a:noFill/>
                </a:ln>
                <a:solidFill>
                  <a:srgbClr val="0000FF"/>
                </a:solidFill>
                <a:effectLst/>
                <a:uLnTx/>
                <a:uFillTx/>
                <a:latin typeface="Tahoma" charset="0"/>
                <a:ea typeface="ＭＳ Ｐゴシック" charset="-128"/>
                <a:cs typeface="+mn-cs"/>
              </a:rPr>
              <a:t>A Case for Exploiting Subarray-Level Parallelism (SALP) in DRAM</a:t>
            </a:r>
            <a:r>
              <a:rPr kumimoji="0" lang="en-US" altLang="ja-JP"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altLang="ja-JP"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 ISCA 2012.</a:t>
            </a:r>
          </a:p>
        </p:txBody>
      </p:sp>
    </p:spTree>
    <p:extLst>
      <p:ext uri="{BB962C8B-B14F-4D97-AF65-F5344CB8AC3E}">
        <p14:creationId xmlns:p14="http://schemas.microsoft.com/office/powerpoint/2010/main" val="117746613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Many Timing Constraints?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7" name="Rectangle 6"/>
          <p:cNvSpPr/>
          <p:nvPr/>
        </p:nvSpPr>
        <p:spPr>
          <a:xfrm>
            <a:off x="457200" y="5181600"/>
            <a:ext cx="49403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Lee et al., “</a:t>
            </a:r>
            <a:r>
              <a:rPr kumimoji="0" lang="en-US" altLang="ja-JP" sz="1600" b="0" i="0" u="none" strike="noStrike" kern="1200" cap="none" spc="0" normalizeH="0" baseline="0" noProof="0" dirty="0">
                <a:ln>
                  <a:noFill/>
                </a:ln>
                <a:solidFill>
                  <a:srgbClr val="0000FF"/>
                </a:solidFill>
                <a:effectLst/>
                <a:uLnTx/>
                <a:uFillTx/>
                <a:latin typeface="Tahoma" charset="0"/>
                <a:ea typeface="ＭＳ Ｐゴシック" charset="-128"/>
                <a:cs typeface="+mn-cs"/>
              </a:rPr>
              <a:t>Tiered-Latency DRAM: A Low Latency and Low Cost DRAM Architecture</a:t>
            </a:r>
            <a:r>
              <a:rPr kumimoji="0" lang="en-US" altLang="ja-JP"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altLang="ja-JP"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 HPCA 2013.</a:t>
            </a: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endParaRPr>
          </a:p>
        </p:txBody>
      </p:sp>
      <p:pic>
        <p:nvPicPr>
          <p:cNvPr id="3" name="Picture 2"/>
          <p:cNvPicPr>
            <a:picLocks noChangeAspect="1"/>
          </p:cNvPicPr>
          <p:nvPr/>
        </p:nvPicPr>
        <p:blipFill>
          <a:blip r:embed="rId2"/>
          <a:stretch>
            <a:fillRect/>
          </a:stretch>
        </p:blipFill>
        <p:spPr>
          <a:xfrm>
            <a:off x="0" y="934457"/>
            <a:ext cx="9144000" cy="3637543"/>
          </a:xfrm>
          <a:prstGeom prst="rect">
            <a:avLst/>
          </a:prstGeom>
        </p:spPr>
      </p:pic>
      <p:pic>
        <p:nvPicPr>
          <p:cNvPr id="8" name="Picture 7"/>
          <p:cNvPicPr>
            <a:picLocks noChangeAspect="1"/>
          </p:cNvPicPr>
          <p:nvPr/>
        </p:nvPicPr>
        <p:blipFill>
          <a:blip r:embed="rId3"/>
          <a:stretch>
            <a:fillRect/>
          </a:stretch>
        </p:blipFill>
        <p:spPr>
          <a:xfrm>
            <a:off x="6400800" y="4648200"/>
            <a:ext cx="2667000" cy="2193352"/>
          </a:xfrm>
          <a:prstGeom prst="rect">
            <a:avLst/>
          </a:prstGeom>
        </p:spPr>
      </p:pic>
    </p:spTree>
    <p:extLst>
      <p:ext uri="{BB962C8B-B14F-4D97-AF65-F5344CB8AC3E}">
        <p14:creationId xmlns:p14="http://schemas.microsoft.com/office/powerpoint/2010/main" val="66029834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200" dirty="0"/>
              <a:t>DRAM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8280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optimize all these different constraints while maximizing performance, QoS, energy-efficiency, … </a:t>
            </a:r>
          </a:p>
          <a:p>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759031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610600" cy="5194300"/>
          </a:xfrm>
        </p:spPr>
        <p:txBody>
          <a:bodyPr/>
          <a:lstStyle/>
          <a:p>
            <a:r>
              <a:rPr lang="en-US" sz="2200">
                <a:latin typeface="Tahoma" charset="0"/>
              </a:rPr>
              <a:t>Problem: DRAM controllers difficult to design </a:t>
            </a:r>
            <a:r>
              <a:rPr lang="en-US" sz="2200">
                <a:latin typeface="Tahoma" charset="0"/>
                <a:sym typeface="Wingdings" charset="0"/>
              </a:rPr>
              <a:t> </a:t>
            </a:r>
            <a:r>
              <a:rPr lang="en-US" sz="2200">
                <a:latin typeface="Tahoma" charset="0"/>
              </a:rPr>
              <a:t>It is difficult for human designers to design a policy that can adapt itself very well to different workloads and different system conditions</a:t>
            </a:r>
          </a:p>
          <a:p>
            <a:endParaRPr lang="en-US" sz="2200">
              <a:latin typeface="Tahoma" charset="0"/>
            </a:endParaRPr>
          </a:p>
          <a:p>
            <a:r>
              <a:rPr lang="en-US" sz="2200">
                <a:latin typeface="Tahoma" charset="0"/>
              </a:rPr>
              <a:t>Idea: </a:t>
            </a:r>
            <a:r>
              <a:rPr lang="en-US" sz="2200">
                <a:solidFill>
                  <a:srgbClr val="0000FF"/>
                </a:solidFill>
                <a:latin typeface="Tahoma" charset="0"/>
              </a:rPr>
              <a:t>Design a memory controller that adapts its scheduling policy decisions to workload behavior and system conditions using machine learning</a:t>
            </a:r>
            <a:r>
              <a:rPr lang="en-US" sz="2200">
                <a:latin typeface="Tahoma" charset="0"/>
              </a:rPr>
              <a:t>.</a:t>
            </a:r>
          </a:p>
          <a:p>
            <a:endParaRPr lang="en-US" sz="2200">
              <a:latin typeface="Tahoma" charset="0"/>
            </a:endParaRPr>
          </a:p>
          <a:p>
            <a:r>
              <a:rPr lang="en-US" sz="2200">
                <a:latin typeface="Tahoma" charset="0"/>
              </a:rPr>
              <a:t>Observation: </a:t>
            </a:r>
            <a:r>
              <a:rPr lang="en-US" sz="2200">
                <a:solidFill>
                  <a:srgbClr val="0000FF"/>
                </a:solidFill>
                <a:latin typeface="Tahoma" charset="0"/>
              </a:rPr>
              <a:t>Reinforcement learning maps nicely to memory control.</a:t>
            </a:r>
          </a:p>
          <a:p>
            <a:endParaRPr lang="en-US" sz="2200">
              <a:latin typeface="Tahoma" charset="0"/>
            </a:endParaRPr>
          </a:p>
          <a:p>
            <a:r>
              <a:rPr lang="en-US" sz="2200">
                <a:latin typeface="Tahoma" charset="0"/>
              </a:rPr>
              <a:t>Design: Memory controller is a reinforcement learning agent that dynamically and continuously learns and employs the best scheduling policy.</a:t>
            </a:r>
          </a:p>
        </p:txBody>
      </p:sp>
    </p:spTree>
    <p:extLst>
      <p:ext uri="{BB962C8B-B14F-4D97-AF65-F5344CB8AC3E}">
        <p14:creationId xmlns:p14="http://schemas.microsoft.com/office/powerpoint/2010/main" val="2584680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 (bacteria)?</a:t>
            </a:r>
          </a:p>
        </p:txBody>
      </p:sp>
    </p:spTree>
    <p:extLst>
      <p:ext uri="{BB962C8B-B14F-4D97-AF65-F5344CB8AC3E}">
        <p14:creationId xmlns:p14="http://schemas.microsoft.com/office/powerpoint/2010/main" val="318000536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005821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63698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38964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109601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076700"/>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24472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610600" cy="5194300"/>
          </a:xfrm>
        </p:spPr>
        <p:txBody>
          <a:bodyPr/>
          <a:lstStyle/>
          <a:p>
            <a:pPr>
              <a:defRPr/>
            </a:pPr>
            <a:r>
              <a:rPr lang="en-US" dirty="0"/>
              <a:t>Advantages</a:t>
            </a:r>
          </a:p>
          <a:p>
            <a:pPr marL="344487" lvl="1" indent="0">
              <a:buFont typeface="Wingdings" charset="0"/>
              <a:buNone/>
              <a:defRPr/>
            </a:pPr>
            <a:r>
              <a:rPr lang="en-US" dirty="0"/>
              <a:t>+ Adapts the scheduling policy dynamically to changing workload behavior and to maximize a long-term target</a:t>
            </a:r>
          </a:p>
          <a:p>
            <a:pPr marL="344487" lvl="1" indent="0">
              <a:buFont typeface="Wingdings" charset="0"/>
              <a:buNone/>
              <a:defRPr/>
            </a:pPr>
            <a:r>
              <a:rPr lang="en-US" dirty="0"/>
              <a:t>+ Reduces the designer’s burden in finding a good scheduling policy. Designer specifies:</a:t>
            </a:r>
          </a:p>
          <a:p>
            <a:pPr marL="344487" lvl="1" indent="0">
              <a:buFont typeface="Wingdings" charset="0"/>
              <a:buNone/>
              <a:defRPr/>
            </a:pPr>
            <a:r>
              <a:rPr lang="en-US" dirty="0"/>
              <a:t>	1) What system variables might be useful</a:t>
            </a:r>
          </a:p>
          <a:p>
            <a:pPr marL="344487" lvl="1" indent="0">
              <a:buFont typeface="Wingdings" charset="0"/>
              <a:buNone/>
              <a:defRPr/>
            </a:pPr>
            <a:r>
              <a:rPr lang="en-US" dirty="0"/>
              <a:t>	2) What target to optimize, but not how to optimize it</a:t>
            </a:r>
          </a:p>
          <a:p>
            <a:pPr marL="0" indent="0">
              <a:buFont typeface="Wingdings" charset="0"/>
              <a:buNone/>
              <a:defRPr/>
            </a:pPr>
            <a:endParaRPr lang="en-US" dirty="0"/>
          </a:p>
          <a:p>
            <a:pPr>
              <a:defRPr/>
            </a:pPr>
            <a:r>
              <a:rPr lang="en-US" dirty="0"/>
              <a:t>Disadvantages and Limitations</a:t>
            </a:r>
          </a:p>
          <a:p>
            <a:pPr marL="344487" lvl="1" indent="0">
              <a:buFont typeface="Wingdings" charset="0"/>
              <a:buNone/>
              <a:defRPr/>
            </a:pPr>
            <a:r>
              <a:rPr lang="en-US" dirty="0"/>
              <a:t>-- Black box: designer much less likely to implement what she  cannot easily reason about</a:t>
            </a:r>
          </a:p>
          <a:p>
            <a:pPr marL="344487" lvl="1" indent="0">
              <a:buFont typeface="Wingdings" charset="0"/>
              <a:buNone/>
              <a:defRPr/>
            </a:pPr>
            <a:r>
              <a:rPr lang="en-US" dirty="0"/>
              <a:t>-- How to specify different reward functions that can achieve different objectives? (e.g., fairness, QoS)</a:t>
            </a:r>
          </a:p>
          <a:p>
            <a:pPr marL="344487" lvl="1" indent="0">
              <a:buFont typeface="Wingdings" charset="0"/>
              <a:buNone/>
              <a:defRPr/>
            </a:pPr>
            <a:r>
              <a:rPr lang="en-US" dirty="0"/>
              <a:t>-- Hardware complexity?</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194195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u="sng" dirty="0">
                <a:latin typeface="Tahoma" charset="0"/>
              </a:rPr>
              <a:t>, </a:t>
            </a:r>
            <a:r>
              <a:rPr lang="en-US" sz="1800" dirty="0">
                <a:latin typeface="Tahoma" charset="0"/>
              </a:rPr>
              <a:t>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320543272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Simulating Memory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426878716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3774743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6679257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832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833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008758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250115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250645681"/>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225D1E6-2663-EA49-84A4-26269A4EDF1B}"/>
              </a:ext>
            </a:extLst>
          </p:cNvPr>
          <p:cNvPicPr>
            <a:picLocks noChangeAspect="1"/>
          </p:cNvPicPr>
          <p:nvPr/>
        </p:nvPicPr>
        <p:blipFill>
          <a:blip r:embed="rId5"/>
          <a:stretch>
            <a:fillRect/>
          </a:stretch>
        </p:blipFill>
        <p:spPr>
          <a:xfrm>
            <a:off x="0" y="4653136"/>
            <a:ext cx="9144000" cy="1194534"/>
          </a:xfrm>
          <a:prstGeom prst="rect">
            <a:avLst/>
          </a:prstGeom>
        </p:spPr>
      </p:pic>
    </p:spTree>
    <p:extLst>
      <p:ext uri="{BB962C8B-B14F-4D97-AF65-F5344CB8AC3E}">
        <p14:creationId xmlns:p14="http://schemas.microsoft.com/office/powerpoint/2010/main" val="337075093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Assignment</a:t>
            </a:r>
          </a:p>
        </p:txBody>
      </p:sp>
      <p:sp>
        <p:nvSpPr>
          <p:cNvPr id="3" name="Content Placeholder 2"/>
          <p:cNvSpPr>
            <a:spLocks noGrp="1"/>
          </p:cNvSpPr>
          <p:nvPr>
            <p:ph idx="1"/>
          </p:nvPr>
        </p:nvSpPr>
        <p:spPr>
          <a:xfrm>
            <a:off x="228600" y="997527"/>
            <a:ext cx="8682038" cy="5193723"/>
          </a:xfrm>
        </p:spPr>
        <p:txBody>
          <a:bodyPr/>
          <a:lstStyle/>
          <a:p>
            <a:r>
              <a:rPr lang="en-US" dirty="0">
                <a:solidFill>
                  <a:srgbClr val="0000FF"/>
                </a:solidFill>
              </a:rPr>
              <a:t>Review the </a:t>
            </a:r>
            <a:r>
              <a:rPr lang="en-US" dirty="0" err="1">
                <a:solidFill>
                  <a:srgbClr val="0000FF"/>
                </a:solidFill>
              </a:rPr>
              <a:t>Ramulator</a:t>
            </a:r>
            <a:r>
              <a:rPr lang="en-US" dirty="0">
                <a:solidFill>
                  <a:srgbClr val="0000FF"/>
                </a:solidFill>
              </a:rPr>
              <a:t> paper</a:t>
            </a:r>
          </a:p>
          <a:p>
            <a:pPr lvl="1"/>
            <a:r>
              <a:rPr lang="en-US" dirty="0"/>
              <a:t>Email me your review (</a:t>
            </a:r>
            <a:r>
              <a:rPr lang="en-US" dirty="0">
                <a:hlinkClick r:id="rId2"/>
              </a:rPr>
              <a:t>omutlu@gmail.com</a:t>
            </a:r>
            <a:r>
              <a:rPr lang="en-US" dirty="0"/>
              <a:t>) </a:t>
            </a:r>
          </a:p>
          <a:p>
            <a:pPr lvl="1"/>
            <a:endParaRPr lang="en-US" dirty="0"/>
          </a:p>
          <a:p>
            <a:r>
              <a:rPr lang="en-US" dirty="0">
                <a:solidFill>
                  <a:srgbClr val="0000FF"/>
                </a:solidFill>
              </a:rPr>
              <a:t>Download and run </a:t>
            </a:r>
            <a:r>
              <a:rPr lang="en-US" dirty="0" err="1">
                <a:solidFill>
                  <a:srgbClr val="0000FF"/>
                </a:solidFill>
              </a:rPr>
              <a:t>Ramulator</a:t>
            </a:r>
            <a:endParaRPr lang="en-US" dirty="0">
              <a:solidFill>
                <a:srgbClr val="0000FF"/>
              </a:solidFill>
            </a:endParaRPr>
          </a:p>
          <a:p>
            <a:pPr lvl="1"/>
            <a:r>
              <a:rPr lang="en-US" dirty="0"/>
              <a:t>Compare DDR3, DDR4, SALP, HBM for the </a:t>
            </a:r>
            <a:r>
              <a:rPr lang="en-US" dirty="0" err="1"/>
              <a:t>libquantum</a:t>
            </a:r>
            <a:r>
              <a:rPr lang="en-US" dirty="0"/>
              <a:t> benchmark (provided in </a:t>
            </a:r>
            <a:r>
              <a:rPr lang="en-US" dirty="0" err="1"/>
              <a:t>Ramulator</a:t>
            </a:r>
            <a:r>
              <a:rPr lang="en-US" dirty="0"/>
              <a:t> repository)</a:t>
            </a:r>
          </a:p>
          <a:p>
            <a:pPr lvl="1"/>
            <a:r>
              <a:rPr lang="en-US" dirty="0">
                <a:solidFill>
                  <a:srgbClr val="000000"/>
                </a:solidFill>
              </a:rPr>
              <a:t>Email me your report </a:t>
            </a:r>
            <a:r>
              <a:rPr lang="en-US" dirty="0"/>
              <a:t>(</a:t>
            </a:r>
            <a:r>
              <a:rPr lang="en-US" dirty="0">
                <a:hlinkClick r:id="rId2"/>
              </a:rPr>
              <a:t>omutlu@gmail.com</a:t>
            </a:r>
            <a:r>
              <a:rPr lang="en-US" dirty="0"/>
              <a:t>) </a:t>
            </a:r>
            <a:endParaRPr lang="en-US" dirty="0">
              <a:solidFill>
                <a:srgbClr val="000000"/>
              </a:solidFill>
            </a:endParaRPr>
          </a:p>
          <a:p>
            <a:pPr lvl="1"/>
            <a:endParaRPr lang="en-US" dirty="0">
              <a:solidFill>
                <a:srgbClr val="000000"/>
              </a:solidFill>
            </a:endParaRPr>
          </a:p>
          <a:p>
            <a:endParaRPr lang="en-US" dirty="0">
              <a:solidFill>
                <a:srgbClr val="000000"/>
              </a:solidFill>
            </a:endParaRPr>
          </a:p>
          <a:p>
            <a:r>
              <a:rPr lang="en-US" dirty="0">
                <a:solidFill>
                  <a:srgbClr val="FF0000"/>
                </a:solidFill>
              </a:rPr>
              <a:t>This may help you get into memory systems research quickly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6199980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Topics We Will Not Cover</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194</a:t>
            </a:fld>
            <a:endParaRPr lang="en-US" altLang="en-US"/>
          </a:p>
        </p:txBody>
      </p:sp>
    </p:spTree>
    <p:extLst>
      <p:ext uri="{BB962C8B-B14F-4D97-AF65-F5344CB8AC3E}">
        <p14:creationId xmlns:p14="http://schemas.microsoft.com/office/powerpoint/2010/main" val="2428405892"/>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8F05-D638-9844-A5A1-98F2B73A3AA1}"/>
              </a:ext>
            </a:extLst>
          </p:cNvPr>
          <p:cNvSpPr>
            <a:spLocks noGrp="1"/>
          </p:cNvSpPr>
          <p:nvPr>
            <p:ph type="title"/>
          </p:nvPr>
        </p:nvSpPr>
        <p:spPr/>
        <p:txBody>
          <a:bodyPr/>
          <a:lstStyle/>
          <a:p>
            <a:r>
              <a:rPr lang="en-US" dirty="0"/>
              <a:t>No Time, Unfortunately, for:</a:t>
            </a:r>
          </a:p>
        </p:txBody>
      </p:sp>
      <p:sp>
        <p:nvSpPr>
          <p:cNvPr id="3" name="Content Placeholder 2">
            <a:extLst>
              <a:ext uri="{FF2B5EF4-FFF2-40B4-BE49-F238E27FC236}">
                <a16:creationId xmlns:a16="http://schemas.microsoft.com/office/drawing/2014/main" id="{5B7FE11D-253D-E043-BD49-77FAE212847D}"/>
              </a:ext>
            </a:extLst>
          </p:cNvPr>
          <p:cNvSpPr>
            <a:spLocks noGrp="1"/>
          </p:cNvSpPr>
          <p:nvPr>
            <p:ph idx="1"/>
          </p:nvPr>
        </p:nvSpPr>
        <p:spPr/>
        <p:txBody>
          <a:bodyPr/>
          <a:lstStyle/>
          <a:p>
            <a:r>
              <a:rPr lang="en-US" dirty="0"/>
              <a:t>Memory Interference and QoS</a:t>
            </a:r>
          </a:p>
          <a:p>
            <a:endParaRPr lang="en-US" dirty="0"/>
          </a:p>
          <a:p>
            <a:r>
              <a:rPr lang="en-US" dirty="0"/>
              <a:t>Predictable Performance</a:t>
            </a:r>
          </a:p>
          <a:p>
            <a:pPr lvl="1"/>
            <a:r>
              <a:rPr lang="en-US" dirty="0"/>
              <a:t>QoS-aware Memory Controllers</a:t>
            </a:r>
          </a:p>
          <a:p>
            <a:pPr lvl="1"/>
            <a:endParaRPr lang="en-US" dirty="0"/>
          </a:p>
          <a:p>
            <a:r>
              <a:rPr lang="en-US" dirty="0"/>
              <a:t>Emerging Memory Technologies and Hybrid Memories</a:t>
            </a:r>
          </a:p>
          <a:p>
            <a:endParaRPr lang="en-US" dirty="0"/>
          </a:p>
          <a:p>
            <a:r>
              <a:rPr lang="en-US" dirty="0"/>
              <a:t>Cache Management</a:t>
            </a:r>
          </a:p>
          <a:p>
            <a:endParaRPr lang="en-US" dirty="0"/>
          </a:p>
          <a:p>
            <a:r>
              <a:rPr lang="en-US" dirty="0"/>
              <a:t>Interconnects</a:t>
            </a:r>
          </a:p>
          <a:p>
            <a:endParaRPr lang="en-US" dirty="0"/>
          </a:p>
          <a:p>
            <a:r>
              <a:rPr lang="en-US" sz="2000" dirty="0"/>
              <a:t>You can find many materials on these at my online lectures</a:t>
            </a:r>
          </a:p>
          <a:p>
            <a:pPr lvl="1"/>
            <a:r>
              <a:rPr lang="en-US" sz="2000" dirty="0">
                <a:hlinkClick r:id="rId2"/>
              </a:rPr>
              <a:t>https://people.inf.ethz.ch/omutlu/teaching.html</a:t>
            </a:r>
            <a:r>
              <a:rPr lang="en-US" sz="2000" dirty="0"/>
              <a:t> </a:t>
            </a:r>
          </a:p>
        </p:txBody>
      </p:sp>
      <p:sp>
        <p:nvSpPr>
          <p:cNvPr id="4" name="Slide Number Placeholder 3">
            <a:extLst>
              <a:ext uri="{FF2B5EF4-FFF2-40B4-BE49-F238E27FC236}">
                <a16:creationId xmlns:a16="http://schemas.microsoft.com/office/drawing/2014/main" id="{0D024C80-D4D4-1147-822D-F9C8131A86DE}"/>
              </a:ext>
            </a:extLst>
          </p:cNvPr>
          <p:cNvSpPr>
            <a:spLocks noGrp="1"/>
          </p:cNvSpPr>
          <p:nvPr>
            <p:ph type="sldNum" sz="quarter" idx="11"/>
          </p:nvPr>
        </p:nvSpPr>
        <p:spPr/>
        <p:txBody>
          <a:bodyPr/>
          <a:lstStyle/>
          <a:p>
            <a:pPr>
              <a:defRPr/>
            </a:pPr>
            <a:fld id="{DA95AFC4-B67F-BC48-882B-8F3B14641016}" type="slidenum">
              <a:rPr lang="en-US" smtClean="0"/>
              <a:pPr>
                <a:defRPr/>
              </a:pPr>
              <a:t>195</a:t>
            </a:fld>
            <a:endParaRPr lang="en-US"/>
          </a:p>
        </p:txBody>
      </p:sp>
    </p:spTree>
    <p:extLst>
      <p:ext uri="{BB962C8B-B14F-4D97-AF65-F5344CB8AC3E}">
        <p14:creationId xmlns:p14="http://schemas.microsoft.com/office/powerpoint/2010/main" val="163111847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Inside A DRAM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196</a:t>
            </a:fld>
            <a:endParaRPr lang="en-US" altLang="en-US"/>
          </a:p>
        </p:txBody>
      </p:sp>
    </p:spTree>
    <p:extLst>
      <p:ext uri="{BB962C8B-B14F-4D97-AF65-F5344CB8AC3E}">
        <p14:creationId xmlns:p14="http://schemas.microsoft.com/office/powerpoint/2010/main" val="14696537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Module and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14" t="37801" r="2856" b="38200"/>
          <a:stretch/>
        </p:blipFill>
        <p:spPr>
          <a:xfrm>
            <a:off x="1547041" y="1447800"/>
            <a:ext cx="6400800" cy="16459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47265" y="3815535"/>
            <a:ext cx="2800352" cy="2332081"/>
          </a:xfrm>
          <a:prstGeom prst="rect">
            <a:avLst/>
          </a:prstGeom>
        </p:spPr>
      </p:pic>
      <p:sp>
        <p:nvSpPr>
          <p:cNvPr id="7" name="Rounded Rectangle 6"/>
          <p:cNvSpPr/>
          <p:nvPr/>
        </p:nvSpPr>
        <p:spPr>
          <a:xfrm>
            <a:off x="3962400" y="1524000"/>
            <a:ext cx="685800" cy="1143000"/>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Connector 8"/>
          <p:cNvCxnSpPr/>
          <p:nvPr/>
        </p:nvCxnSpPr>
        <p:spPr>
          <a:xfrm flipH="1">
            <a:off x="3581400" y="2667001"/>
            <a:ext cx="381000" cy="914399"/>
          </a:xfrm>
          <a:prstGeom prst="line">
            <a:avLst/>
          </a:prstGeom>
          <a:ln w="285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648200" y="2667001"/>
            <a:ext cx="1265282" cy="914399"/>
          </a:xfrm>
          <a:prstGeom prst="line">
            <a:avLst/>
          </a:prstGeom>
          <a:ln w="285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4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Cost</a:t>
            </a:r>
          </a:p>
          <a:p>
            <a:r>
              <a:rPr lang="en-US" dirty="0"/>
              <a:t>Latency</a:t>
            </a:r>
          </a:p>
          <a:p>
            <a:r>
              <a:rPr lang="en-US" dirty="0"/>
              <a:t>Bandwidth</a:t>
            </a:r>
          </a:p>
          <a:p>
            <a:r>
              <a:rPr lang="en-US" dirty="0"/>
              <a:t>Parallelism</a:t>
            </a:r>
          </a:p>
          <a:p>
            <a:r>
              <a:rPr lang="en-US" dirty="0"/>
              <a:t>Power</a:t>
            </a:r>
          </a:p>
          <a:p>
            <a:r>
              <a:rPr lang="en-US" dirty="0"/>
              <a:t>Energy</a:t>
            </a:r>
          </a:p>
          <a:p>
            <a:r>
              <a:rPr lang="en-US" dirty="0"/>
              <a:t>Reliability</a:t>
            </a:r>
          </a:p>
          <a:p>
            <a:r>
              <a:rPr lang="is-IS" dirty="0"/>
              <a: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spTree>
    <p:extLst>
      <p:ext uri="{BB962C8B-B14F-4D97-AF65-F5344CB8AC3E}">
        <p14:creationId xmlns:p14="http://schemas.microsoft.com/office/powerpoint/2010/main" val="3321734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52397" y="1720666"/>
            <a:ext cx="5086352" cy="4235819"/>
          </a:xfrm>
          <a:prstGeom prst="rect">
            <a:avLst/>
          </a:prstGeom>
        </p:spPr>
      </p:pic>
      <p:grpSp>
        <p:nvGrpSpPr>
          <p:cNvPr id="23" name="Group 22"/>
          <p:cNvGrpSpPr/>
          <p:nvPr/>
        </p:nvGrpSpPr>
        <p:grpSpPr>
          <a:xfrm rot="5400000">
            <a:off x="4332055" y="2228573"/>
            <a:ext cx="1167122" cy="1995730"/>
            <a:chOff x="3505200" y="1447800"/>
            <a:chExt cx="3429000" cy="4134165"/>
          </a:xfrm>
        </p:grpSpPr>
        <p:grpSp>
          <p:nvGrpSpPr>
            <p:cNvPr id="12" name="Group 11"/>
            <p:cNvGrpSpPr/>
            <p:nvPr/>
          </p:nvGrpSpPr>
          <p:grpSpPr>
            <a:xfrm>
              <a:off x="3505200" y="1447800"/>
              <a:ext cx="3429000" cy="1675096"/>
              <a:chOff x="609600" y="1187429"/>
              <a:chExt cx="7848600" cy="5074556"/>
            </a:xfrm>
          </p:grpSpPr>
          <p:sp>
            <p:nvSpPr>
              <p:cNvPr id="13" name="Rounded Rectangle 1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4" name="Rounded Rectangle 1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5" name="Rounded Rectangle 1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6" name="Rounded Rectangle 1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17" name="Group 16"/>
            <p:cNvGrpSpPr/>
            <p:nvPr/>
          </p:nvGrpSpPr>
          <p:grpSpPr>
            <a:xfrm>
              <a:off x="3505200" y="3200400"/>
              <a:ext cx="3429000" cy="1675096"/>
              <a:chOff x="609600" y="1187429"/>
              <a:chExt cx="7848600" cy="5074556"/>
            </a:xfrm>
          </p:grpSpPr>
          <p:sp>
            <p:nvSpPr>
              <p:cNvPr id="18" name="Rounded Rectangle 1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9" name="Rounded Rectangle 1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0" name="Rounded Rectangle 1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1" name="Rounded Rectangle 2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22" name="Rounded Rectangle 21"/>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spTree>
    <p:extLst>
      <p:ext uri="{BB962C8B-B14F-4D97-AF65-F5344CB8AC3E}">
        <p14:creationId xmlns:p14="http://schemas.microsoft.com/office/powerpoint/2010/main" val="273955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(EE), since September 2015</a:t>
            </a:r>
          </a:p>
          <a:p>
            <a:pPr lvl="1"/>
            <a:r>
              <a:rPr lang="en-US" altLang="en-US" sz="1800" dirty="0">
                <a:ea typeface="ＭＳ Ｐゴシック" panose="020B0600070205080204" pitchFamily="34" charset="-128"/>
              </a:rPr>
              <a:t>Strecker Professor @ Carnegie Mellon University ECE (CS),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hardware security, bioinformatics, computing platforms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04051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pSp>
        <p:nvGrpSpPr>
          <p:cNvPr id="4" name="Group 3"/>
          <p:cNvGrpSpPr/>
          <p:nvPr/>
        </p:nvGrpSpPr>
        <p:grpSpPr>
          <a:xfrm>
            <a:off x="563270" y="1786071"/>
            <a:ext cx="5124725" cy="1993963"/>
            <a:chOff x="629327" y="1793880"/>
            <a:chExt cx="7871460" cy="3062682"/>
          </a:xfrm>
        </p:grpSpPr>
        <p:sp>
          <p:nvSpPr>
            <p:cNvPr id="17" name="TextBox 16"/>
            <p:cNvSpPr txBox="1"/>
            <p:nvPr/>
          </p:nvSpPr>
          <p:spPr>
            <a:xfrm>
              <a:off x="4251493" y="187736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19" name="TextBox 18"/>
            <p:cNvSpPr txBox="1"/>
            <p:nvPr/>
          </p:nvSpPr>
          <p:spPr>
            <a:xfrm>
              <a:off x="4198153" y="290606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0" name="TextBox 19"/>
            <p:cNvSpPr txBox="1"/>
            <p:nvPr/>
          </p:nvSpPr>
          <p:spPr>
            <a:xfrm>
              <a:off x="4083855" y="2288844"/>
              <a:ext cx="4070236"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1" name="TextBox 20"/>
            <p:cNvSpPr txBox="1"/>
            <p:nvPr/>
          </p:nvSpPr>
          <p:spPr>
            <a:xfrm>
              <a:off x="4350552" y="247934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5" name="TextBox 24"/>
            <p:cNvSpPr txBox="1"/>
            <p:nvPr/>
          </p:nvSpPr>
          <p:spPr>
            <a:xfrm>
              <a:off x="4137193" y="2746042"/>
              <a:ext cx="4363594"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CCCC</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p:txBody>
        </p:sp>
        <p:sp>
          <p:nvSpPr>
            <p:cNvPr id="26" name="TextBox 25"/>
            <p:cNvSpPr txBox="1"/>
            <p:nvPr/>
          </p:nvSpPr>
          <p:spPr>
            <a:xfrm>
              <a:off x="3969552" y="3165144"/>
              <a:ext cx="4070236"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7" name="TextBox 26"/>
            <p:cNvSpPr txBox="1"/>
            <p:nvPr/>
          </p:nvSpPr>
          <p:spPr>
            <a:xfrm>
              <a:off x="4236253" y="334040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8" name="TextBox 27"/>
            <p:cNvSpPr txBox="1"/>
            <p:nvPr/>
          </p:nvSpPr>
          <p:spPr>
            <a:xfrm>
              <a:off x="4259113" y="2045005"/>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CCCCCC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29" name="TextBox 28"/>
            <p:cNvSpPr txBox="1"/>
            <p:nvPr/>
          </p:nvSpPr>
          <p:spPr>
            <a:xfrm>
              <a:off x="4114333" y="3965244"/>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7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7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7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7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0" name="TextBox 29"/>
            <p:cNvSpPr txBox="1"/>
            <p:nvPr/>
          </p:nvSpPr>
          <p:spPr>
            <a:xfrm>
              <a:off x="4266733" y="353852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1" name="TextBox 30"/>
            <p:cNvSpPr txBox="1"/>
            <p:nvPr/>
          </p:nvSpPr>
          <p:spPr>
            <a:xfrm>
              <a:off x="4053373" y="3805224"/>
              <a:ext cx="4363594"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TTTTT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a:t>
              </a:r>
              <a:r>
                <a:rPr kumimoji="0" lang="en-US" sz="11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1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1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1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p:txBody>
        </p:sp>
        <p:sp>
          <p:nvSpPr>
            <p:cNvPr id="32" name="TextBox 31"/>
            <p:cNvSpPr txBox="1"/>
            <p:nvPr/>
          </p:nvSpPr>
          <p:spPr>
            <a:xfrm>
              <a:off x="3885732" y="4224325"/>
              <a:ext cx="426835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GGGG</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105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105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105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105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sp>
          <p:nvSpPr>
            <p:cNvPr id="33" name="TextBox 32"/>
            <p:cNvSpPr txBox="1"/>
            <p:nvPr/>
          </p:nvSpPr>
          <p:spPr>
            <a:xfrm>
              <a:off x="4152433" y="4399583"/>
              <a:ext cx="3367597" cy="456979"/>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AAA</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r>
                <a:rPr kumimoji="0" lang="en-US" sz="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r>
                <a:rPr kumimoji="0" lang="en-US" sz="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r>
                <a:rPr kumimoji="0" lang="en-US" sz="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r>
                <a:rPr kumimoji="0" lang="en-US" sz="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p:txBody>
        </p:sp>
        <p:grpSp>
          <p:nvGrpSpPr>
            <p:cNvPr id="38" name="Group 37"/>
            <p:cNvGrpSpPr/>
            <p:nvPr/>
          </p:nvGrpSpPr>
          <p:grpSpPr>
            <a:xfrm>
              <a:off x="629327" y="1793880"/>
              <a:ext cx="3756660" cy="3002280"/>
              <a:chOff x="629327" y="2127171"/>
              <a:chExt cx="3756660" cy="300228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638" t="24447" r="54362" b="17183"/>
              <a:stretch/>
            </p:blipFill>
            <p:spPr>
              <a:xfrm>
                <a:off x="2282867" y="2127171"/>
                <a:ext cx="2103120" cy="3002280"/>
              </a:xfrm>
              <a:prstGeom prst="roundRect">
                <a:avLst>
                  <a:gd name="adj" fmla="val 3215"/>
                </a:avLst>
              </a:prstGeom>
            </p:spPr>
          </p:pic>
          <p:pic>
            <p:nvPicPr>
              <p:cNvPr id="34" name="Picture 33"/>
              <p:cNvPicPr>
                <a:picLocks noChangeAspect="1"/>
              </p:cNvPicPr>
              <p:nvPr/>
            </p:nvPicPr>
            <p:blipFill rotWithShape="1">
              <a:blip r:embed="rId2" cstate="print">
                <a:clrChange>
                  <a:clrFrom>
                    <a:srgbClr val="C8CBAC"/>
                  </a:clrFrom>
                  <a:clrTo>
                    <a:srgbClr val="C8CBAC">
                      <a:alpha val="0"/>
                    </a:srgbClr>
                  </a:clrTo>
                </a:clrChange>
                <a:extLst>
                  <a:ext uri="{28A0092B-C50C-407E-A947-70E740481C1C}">
                    <a14:useLocalDpi xmlns:a14="http://schemas.microsoft.com/office/drawing/2010/main" val="0"/>
                  </a:ext>
                </a:extLst>
              </a:blip>
              <a:srcRect l="5138" t="26964" r="77695" b="53629"/>
              <a:stretch/>
            </p:blipFill>
            <p:spPr>
              <a:xfrm>
                <a:off x="737340" y="2248806"/>
                <a:ext cx="1569720" cy="998221"/>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21" t="48297" r="76862" b="18666"/>
              <a:stretch/>
            </p:blipFill>
            <p:spPr>
              <a:xfrm>
                <a:off x="629327" y="3361558"/>
                <a:ext cx="1775460" cy="1699260"/>
              </a:xfrm>
              <a:prstGeom prst="roundRect">
                <a:avLst>
                  <a:gd name="adj" fmla="val 5499"/>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3589" y="2311999"/>
                <a:ext cx="1481658" cy="864732"/>
              </a:xfrm>
              <a:prstGeom prst="rect">
                <a:avLst/>
              </a:prstGeom>
            </p:spPr>
          </p:pic>
        </p:grpSp>
      </p:grpSp>
      <p:pic>
        <p:nvPicPr>
          <p:cNvPr id="23" name="Picture 22"/>
          <p:cNvPicPr>
            <a:picLocks noChangeAspect="1"/>
          </p:cNvPicPr>
          <p:nvPr/>
        </p:nvPicPr>
        <p:blipFill rotWithShape="1">
          <a:blip r:embed="rId4">
            <a:clrChange>
              <a:clrFrom>
                <a:srgbClr val="F6F4E5"/>
              </a:clrFrom>
              <a:clrTo>
                <a:srgbClr val="F6F4E5">
                  <a:alpha val="0"/>
                </a:srgbClr>
              </a:clrTo>
            </a:clrChange>
          </a:blip>
          <a:srcRect l="40846" t="72302" r="40084" b="3596"/>
          <a:stretch/>
        </p:blipFill>
        <p:spPr>
          <a:xfrm>
            <a:off x="6442093" y="1481626"/>
            <a:ext cx="2192529" cy="2810935"/>
          </a:xfrm>
          <a:prstGeom prst="rect">
            <a:avLst/>
          </a:prstGeom>
        </p:spPr>
      </p:pic>
      <p:sp>
        <p:nvSpPr>
          <p:cNvPr id="78" name="Rectangle 77"/>
          <p:cNvSpPr/>
          <p:nvPr/>
        </p:nvSpPr>
        <p:spPr>
          <a:xfrm>
            <a:off x="3783955" y="5597645"/>
            <a:ext cx="266771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150X slower</a:t>
            </a:r>
            <a:endParaRPr kumimoji="0" lang="en-US" sz="500" b="0" i="0" u="none" strike="noStrike" kern="1200" cap="none" spc="0" normalizeH="0" baseline="0" noProof="0" dirty="0">
              <a:ln>
                <a:noFill/>
              </a:ln>
              <a:solidFill>
                <a:srgbClr val="FF0000"/>
              </a:solidFill>
              <a:effectLst/>
              <a:uLnTx/>
              <a:uFillTx/>
              <a:latin typeface="Tahoma"/>
              <a:ea typeface="+mn-ea"/>
              <a:cs typeface="+mn-cs"/>
            </a:endParaRPr>
          </a:p>
        </p:txBody>
      </p:sp>
      <p:sp>
        <p:nvSpPr>
          <p:cNvPr id="79" name="Rectangle 78"/>
          <p:cNvSpPr/>
          <p:nvPr/>
        </p:nvSpPr>
        <p:spPr>
          <a:xfrm>
            <a:off x="517889" y="3669131"/>
            <a:ext cx="212629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 name="Rectangle 4"/>
          <p:cNvSpPr/>
          <p:nvPr/>
        </p:nvSpPr>
        <p:spPr>
          <a:xfrm>
            <a:off x="1737401" y="4146886"/>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6" name="Rectangle 5"/>
          <p:cNvSpPr/>
          <p:nvPr/>
        </p:nvSpPr>
        <p:spPr>
          <a:xfrm>
            <a:off x="437603" y="4153523"/>
            <a:ext cx="1454244"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300</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 name="Rectangle 79"/>
          <p:cNvSpPr/>
          <p:nvPr/>
        </p:nvSpPr>
        <p:spPr>
          <a:xfrm>
            <a:off x="6916045" y="4119338"/>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81" name="Rectangle 80"/>
          <p:cNvSpPr/>
          <p:nvPr/>
        </p:nvSpPr>
        <p:spPr>
          <a:xfrm>
            <a:off x="6470827" y="4091790"/>
            <a:ext cx="607859"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2</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Lightning Bolt 7"/>
          <p:cNvSpPr/>
          <p:nvPr/>
        </p:nvSpPr>
        <p:spPr>
          <a:xfrm>
            <a:off x="4318269" y="4925537"/>
            <a:ext cx="1231963" cy="778661"/>
          </a:xfrm>
          <a:prstGeom prst="lightningBolt">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Tree>
    <p:extLst>
      <p:ext uri="{BB962C8B-B14F-4D97-AF65-F5344CB8AC3E}">
        <p14:creationId xmlns:p14="http://schemas.microsoft.com/office/powerpoint/2010/main" val="1609337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p:bldP spid="8"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37" name="Group 36"/>
          <p:cNvGrpSpPr/>
          <p:nvPr/>
        </p:nvGrpSpPr>
        <p:grpSpPr>
          <a:xfrm>
            <a:off x="3039533" y="3238137"/>
            <a:ext cx="2971800" cy="1119011"/>
            <a:chOff x="2667000" y="3041650"/>
            <a:chExt cx="2057400" cy="774700"/>
          </a:xfrm>
        </p:grpSpPr>
        <p:grpSp>
          <p:nvGrpSpPr>
            <p:cNvPr id="7" name="Group 6"/>
            <p:cNvGrpSpPr/>
            <p:nvPr/>
          </p:nvGrpSpPr>
          <p:grpSpPr>
            <a:xfrm>
              <a:off x="2667000" y="3048000"/>
              <a:ext cx="609600" cy="762000"/>
              <a:chOff x="2819400" y="3048000"/>
              <a:chExt cx="609600" cy="762000"/>
            </a:xfrm>
          </p:grpSpPr>
          <p:sp>
            <p:nvSpPr>
              <p:cNvPr id="5" name="Isosceles Triangle 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p:cNvGrpSpPr/>
            <p:nvPr/>
          </p:nvGrpSpPr>
          <p:grpSpPr>
            <a:xfrm rot="10800000">
              <a:off x="4114800" y="3048000"/>
              <a:ext cx="609600" cy="762000"/>
              <a:chOff x="2819400" y="3048000"/>
              <a:chExt cx="609600" cy="762000"/>
            </a:xfrm>
          </p:grpSpPr>
          <p:sp>
            <p:nvSpPr>
              <p:cNvPr id="9" name="Isosceles Triangle 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 name="Elbow Connector 11"/>
            <p:cNvCxnSpPr>
              <a:stCxn id="9" idx="3"/>
              <a:endCxn id="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0"/>
              <a:endCxn id="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1828800" y="3852676"/>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44233" y="3852676"/>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9" idx="5"/>
          </p:cNvCxnSpPr>
          <p:nvPr/>
        </p:nvCxnSpPr>
        <p:spPr>
          <a:xfrm flipV="1">
            <a:off x="2544233" y="3742610"/>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25433" y="1828800"/>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525433" y="5157572"/>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7200" y="3591580"/>
            <a:ext cx="13356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enable</a:t>
            </a:r>
          </a:p>
        </p:txBody>
      </p:sp>
      <p:sp>
        <p:nvSpPr>
          <p:cNvPr id="43" name="TextBox 42"/>
          <p:cNvSpPr txBox="1"/>
          <p:nvPr/>
        </p:nvSpPr>
        <p:spPr>
          <a:xfrm>
            <a:off x="4123483" y="1305463"/>
            <a:ext cx="75533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top</a:t>
            </a:r>
          </a:p>
        </p:txBody>
      </p:sp>
      <p:sp>
        <p:nvSpPr>
          <p:cNvPr id="44" name="TextBox 43"/>
          <p:cNvSpPr txBox="1"/>
          <p:nvPr/>
        </p:nvSpPr>
        <p:spPr>
          <a:xfrm>
            <a:off x="3806326" y="5801380"/>
            <a:ext cx="14382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bottom</a:t>
            </a:r>
          </a:p>
        </p:txBody>
      </p:sp>
      <p:sp>
        <p:nvSpPr>
          <p:cNvPr id="45" name="TextBox 44"/>
          <p:cNvSpPr txBox="1"/>
          <p:nvPr/>
        </p:nvSpPr>
        <p:spPr>
          <a:xfrm>
            <a:off x="6495460" y="4429780"/>
            <a:ext cx="15055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Inverter</a:t>
            </a:r>
          </a:p>
        </p:txBody>
      </p:sp>
      <p:cxnSp>
        <p:nvCxnSpPr>
          <p:cNvPr id="47" name="Curved Connector 46"/>
          <p:cNvCxnSpPr>
            <a:stCxn id="45" idx="0"/>
          </p:cNvCxnSpPr>
          <p:nvPr/>
        </p:nvCxnSpPr>
        <p:spPr>
          <a:xfrm rot="16200000" flipV="1">
            <a:off x="6190946" y="3372496"/>
            <a:ext cx="962338" cy="1152230"/>
          </a:xfrm>
          <a:prstGeom prst="curved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3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 – Two Stable States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41" name="Group 40"/>
          <p:cNvGrpSpPr/>
          <p:nvPr/>
        </p:nvGrpSpPr>
        <p:grpSpPr>
          <a:xfrm>
            <a:off x="915236" y="2030628"/>
            <a:ext cx="3064024" cy="2922372"/>
            <a:chOff x="1828800" y="2069757"/>
            <a:chExt cx="4182533" cy="3989172"/>
          </a:xfrm>
        </p:grpSpPr>
        <p:grpSp>
          <p:nvGrpSpPr>
            <p:cNvPr id="37" name="Group 36"/>
            <p:cNvGrpSpPr/>
            <p:nvPr/>
          </p:nvGrpSpPr>
          <p:grpSpPr>
            <a:xfrm>
              <a:off x="3039533" y="3479094"/>
              <a:ext cx="2971800" cy="1119011"/>
              <a:chOff x="2667000" y="3041650"/>
              <a:chExt cx="2057400" cy="774700"/>
            </a:xfrm>
          </p:grpSpPr>
          <p:grpSp>
            <p:nvGrpSpPr>
              <p:cNvPr id="7" name="Group 6"/>
              <p:cNvGrpSpPr/>
              <p:nvPr/>
            </p:nvGrpSpPr>
            <p:grpSpPr>
              <a:xfrm>
                <a:off x="2667000" y="3048000"/>
                <a:ext cx="609600" cy="762000"/>
                <a:chOff x="2819400" y="3048000"/>
                <a:chExt cx="609600" cy="762000"/>
              </a:xfrm>
            </p:grpSpPr>
            <p:sp>
              <p:nvSpPr>
                <p:cNvPr id="5" name="Isosceles Triangle 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p:cNvGrpSpPr/>
              <p:nvPr/>
            </p:nvGrpSpPr>
            <p:grpSpPr>
              <a:xfrm rot="10800000">
                <a:off x="4114800" y="3048000"/>
                <a:ext cx="609600" cy="762000"/>
                <a:chOff x="2819400" y="3048000"/>
                <a:chExt cx="609600" cy="762000"/>
              </a:xfrm>
            </p:grpSpPr>
            <p:sp>
              <p:nvSpPr>
                <p:cNvPr id="9" name="Isosceles Triangle 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 name="Elbow Connector 11"/>
              <p:cNvCxnSpPr>
                <a:stCxn id="9" idx="3"/>
                <a:endCxn id="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0"/>
                <a:endCxn id="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a:endCxn id="5"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9"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334000" y="2030628"/>
            <a:ext cx="3064024" cy="2922372"/>
            <a:chOff x="1828800" y="2069757"/>
            <a:chExt cx="4182533" cy="3989172"/>
          </a:xfrm>
        </p:grpSpPr>
        <p:grpSp>
          <p:nvGrpSpPr>
            <p:cNvPr id="25" name="Group 24"/>
            <p:cNvGrpSpPr/>
            <p:nvPr/>
          </p:nvGrpSpPr>
          <p:grpSpPr>
            <a:xfrm>
              <a:off x="3039533" y="3479094"/>
              <a:ext cx="2971800" cy="1119011"/>
              <a:chOff x="2667000" y="3041650"/>
              <a:chExt cx="2057400" cy="774700"/>
            </a:xfrm>
          </p:grpSpPr>
          <p:grpSp>
            <p:nvGrpSpPr>
              <p:cNvPr id="34" name="Group 33"/>
              <p:cNvGrpSpPr/>
              <p:nvPr/>
            </p:nvGrpSpPr>
            <p:grpSpPr>
              <a:xfrm>
                <a:off x="2667000" y="3048000"/>
                <a:ext cx="609600" cy="762000"/>
                <a:chOff x="2819400" y="3048000"/>
                <a:chExt cx="609600" cy="762000"/>
              </a:xfrm>
            </p:grpSpPr>
            <p:sp>
              <p:nvSpPr>
                <p:cNvPr id="49" name="Isosceles Triangle 4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Oval 4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5" name="Group 34"/>
              <p:cNvGrpSpPr/>
              <p:nvPr/>
            </p:nvGrpSpPr>
            <p:grpSpPr>
              <a:xfrm rot="10800000">
                <a:off x="4114800" y="3048000"/>
                <a:ext cx="609600" cy="762000"/>
                <a:chOff x="2819400" y="3048000"/>
                <a:chExt cx="609600" cy="762000"/>
              </a:xfrm>
            </p:grpSpPr>
            <p:sp>
              <p:nvSpPr>
                <p:cNvPr id="46" name="Isosceles Triangle 4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Oval 47"/>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9" name="Elbow Connector 38"/>
              <p:cNvCxnSpPr>
                <a:stCxn id="46" idx="3"/>
                <a:endCxn id="50"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48" idx="0"/>
                <a:endCxn id="49"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a:endCxn id="49"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4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57200" y="32766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52" name="TextBox 51"/>
          <p:cNvSpPr txBox="1"/>
          <p:nvPr/>
        </p:nvSpPr>
        <p:spPr>
          <a:xfrm>
            <a:off x="4875964" y="32766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53" name="TextBox 52"/>
          <p:cNvSpPr txBox="1"/>
          <p:nvPr/>
        </p:nvSpPr>
        <p:spPr>
          <a:xfrm>
            <a:off x="2706526" y="49530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54" name="TextBox 53"/>
          <p:cNvSpPr txBox="1"/>
          <p:nvPr/>
        </p:nvSpPr>
        <p:spPr>
          <a:xfrm>
            <a:off x="7118571" y="152400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55" name="TextBox 54"/>
          <p:cNvSpPr txBox="1"/>
          <p:nvPr/>
        </p:nvSpPr>
        <p:spPr>
          <a:xfrm>
            <a:off x="2498721" y="152400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56" name="TextBox 55"/>
          <p:cNvSpPr txBox="1"/>
          <p:nvPr/>
        </p:nvSpPr>
        <p:spPr>
          <a:xfrm>
            <a:off x="6956173" y="5002427"/>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3" name="TextBox 2"/>
          <p:cNvSpPr txBox="1"/>
          <p:nvPr/>
        </p:nvSpPr>
        <p:spPr>
          <a:xfrm>
            <a:off x="1542782" y="5733535"/>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Logical “1”</a:t>
            </a:r>
          </a:p>
        </p:txBody>
      </p:sp>
      <p:sp>
        <p:nvSpPr>
          <p:cNvPr id="57" name="TextBox 56"/>
          <p:cNvSpPr txBox="1"/>
          <p:nvPr/>
        </p:nvSpPr>
        <p:spPr>
          <a:xfrm>
            <a:off x="5961545" y="5715000"/>
            <a:ext cx="18870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Logical “0”</a:t>
            </a:r>
          </a:p>
        </p:txBody>
      </p:sp>
    </p:spTree>
    <p:extLst>
      <p:ext uri="{BB962C8B-B14F-4D97-AF65-F5344CB8AC3E}">
        <p14:creationId xmlns:p14="http://schemas.microsoft.com/office/powerpoint/2010/main" val="240695762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Amplifier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23" name="Group 22"/>
          <p:cNvGrpSpPr/>
          <p:nvPr/>
        </p:nvGrpSpPr>
        <p:grpSpPr>
          <a:xfrm>
            <a:off x="1981200" y="1828800"/>
            <a:ext cx="4182533" cy="3989172"/>
            <a:chOff x="1828800" y="2069757"/>
            <a:chExt cx="4182533" cy="3989172"/>
          </a:xfrm>
        </p:grpSpPr>
        <p:grpSp>
          <p:nvGrpSpPr>
            <p:cNvPr id="24" name="Group 23"/>
            <p:cNvGrpSpPr/>
            <p:nvPr/>
          </p:nvGrpSpPr>
          <p:grpSpPr>
            <a:xfrm>
              <a:off x="3039533" y="3479094"/>
              <a:ext cx="2971800" cy="1119011"/>
              <a:chOff x="2667000" y="3041650"/>
              <a:chExt cx="2057400" cy="774700"/>
            </a:xfrm>
          </p:grpSpPr>
          <p:grpSp>
            <p:nvGrpSpPr>
              <p:cNvPr id="30" name="Group 29"/>
              <p:cNvGrpSpPr/>
              <p:nvPr/>
            </p:nvGrpSpPr>
            <p:grpSpPr>
              <a:xfrm>
                <a:off x="2667000" y="3048000"/>
                <a:ext cx="609600" cy="762000"/>
                <a:chOff x="2819400" y="3048000"/>
                <a:chExt cx="609600" cy="762000"/>
              </a:xfrm>
            </p:grpSpPr>
            <p:sp>
              <p:nvSpPr>
                <p:cNvPr id="36" name="Isosceles Triangle 3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 3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1" name="Group 30"/>
              <p:cNvGrpSpPr/>
              <p:nvPr/>
            </p:nvGrpSpPr>
            <p:grpSpPr>
              <a:xfrm rot="10800000">
                <a:off x="4114800" y="3048000"/>
                <a:ext cx="609600" cy="762000"/>
                <a:chOff x="2819400" y="3048000"/>
                <a:chExt cx="609600" cy="762000"/>
              </a:xfrm>
            </p:grpSpPr>
            <p:sp>
              <p:nvSpPr>
                <p:cNvPr id="34" name="Isosceles Triangle 33"/>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2" name="Elbow Connector 31"/>
              <p:cNvCxnSpPr>
                <a:stCxn id="34" idx="3"/>
                <a:endCxn id="37"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5" idx="0"/>
                <a:endCxn id="36"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a:endCxn id="36"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Elbow Connector 26"/>
            <p:cNvCxnSpPr>
              <a:endCxn id="34"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523164" y="3591066"/>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39" name="TextBox 38"/>
          <p:cNvSpPr txBox="1"/>
          <p:nvPr/>
        </p:nvSpPr>
        <p:spPr>
          <a:xfrm>
            <a:off x="4392100" y="1305463"/>
            <a:ext cx="5229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T</a:t>
            </a:r>
          </a:p>
        </p:txBody>
      </p:sp>
      <p:sp>
        <p:nvSpPr>
          <p:cNvPr id="40" name="TextBox 39"/>
          <p:cNvSpPr txBox="1"/>
          <p:nvPr/>
        </p:nvSpPr>
        <p:spPr>
          <a:xfrm>
            <a:off x="4405162" y="5801380"/>
            <a:ext cx="5453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B</a:t>
            </a:r>
          </a:p>
        </p:txBody>
      </p:sp>
      <p:sp>
        <p:nvSpPr>
          <p:cNvPr id="41" name="TextBox 40"/>
          <p:cNvSpPr txBox="1"/>
          <p:nvPr/>
        </p:nvSpPr>
        <p:spPr>
          <a:xfrm>
            <a:off x="6846747" y="3481000"/>
            <a:ext cx="1619354" cy="646331"/>
          </a:xfrm>
          <a:prstGeom prst="rect">
            <a:avLst/>
          </a:prstGeom>
          <a:solidFill>
            <a:schemeClr val="bg1">
              <a:lumMod val="8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a:ea typeface=""/>
                <a:cs typeface="+mn-cs"/>
              </a:rPr>
              <a:t>V</a:t>
            </a:r>
            <a:r>
              <a:rPr kumimoji="0" lang="en-US" sz="3600" b="1" i="1" u="none" strike="noStrike" kern="1200" cap="none" spc="0" normalizeH="0" baseline="-25000" noProof="0" dirty="0">
                <a:ln>
                  <a:noFill/>
                </a:ln>
                <a:solidFill>
                  <a:prstClr val="black"/>
                </a:solidFill>
                <a:effectLst/>
                <a:uLnTx/>
                <a:uFillTx/>
                <a:latin typeface="Calibri"/>
                <a:ea typeface=""/>
                <a:cs typeface="+mn-cs"/>
              </a:rPr>
              <a:t>T  </a:t>
            </a:r>
            <a:r>
              <a:rPr kumimoji="0" lang="en-US" sz="3600" b="1" i="1" u="none" strike="noStrike" kern="1200" cap="none" spc="0" normalizeH="0" baseline="0" noProof="0" dirty="0">
                <a:ln>
                  <a:noFill/>
                </a:ln>
                <a:solidFill>
                  <a:prstClr val="black"/>
                </a:solidFill>
                <a:effectLst/>
                <a:uLnTx/>
                <a:uFillTx/>
                <a:latin typeface="Calibri"/>
                <a:ea typeface=""/>
                <a:cs typeface="+mn-cs"/>
              </a:rPr>
              <a:t>&gt; V</a:t>
            </a:r>
            <a:r>
              <a:rPr kumimoji="0" lang="en-US" sz="3600" b="1" i="1" u="none" strike="noStrike" kern="1200" cap="none" spc="0" normalizeH="0" baseline="-25000" noProof="0" dirty="0">
                <a:ln>
                  <a:noFill/>
                </a:ln>
                <a:solidFill>
                  <a:prstClr val="black"/>
                </a:solidFill>
                <a:effectLst/>
                <a:uLnTx/>
                <a:uFillTx/>
                <a:latin typeface="Calibri"/>
                <a:ea typeface=""/>
                <a:cs typeface="+mn-cs"/>
              </a:rPr>
              <a:t>B</a:t>
            </a:r>
          </a:p>
        </p:txBody>
      </p:sp>
      <p:sp>
        <p:nvSpPr>
          <p:cNvPr id="42" name="TextBox 41"/>
          <p:cNvSpPr txBox="1"/>
          <p:nvPr/>
        </p:nvSpPr>
        <p:spPr>
          <a:xfrm>
            <a:off x="1523164" y="3591066"/>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3" name="TextBox 42"/>
          <p:cNvSpPr txBox="1"/>
          <p:nvPr/>
        </p:nvSpPr>
        <p:spPr>
          <a:xfrm>
            <a:off x="4494964" y="5801380"/>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44" name="TextBox 43"/>
          <p:cNvSpPr txBox="1"/>
          <p:nvPr/>
        </p:nvSpPr>
        <p:spPr>
          <a:xfrm>
            <a:off x="4385331" y="130558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Tree>
    <p:extLst>
      <p:ext uri="{BB962C8B-B14F-4D97-AF65-F5344CB8AC3E}">
        <p14:creationId xmlns:p14="http://schemas.microsoft.com/office/powerpoint/2010/main" val="31854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2" grpId="0"/>
      <p:bldP spid="43" grpId="0"/>
      <p:bldP spid="4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Cell – Capacitor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600" b="0" i="0"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19" name="Group 18"/>
          <p:cNvGrpSpPr/>
          <p:nvPr/>
        </p:nvGrpSpPr>
        <p:grpSpPr>
          <a:xfrm>
            <a:off x="1490304" y="1828800"/>
            <a:ext cx="1546191" cy="834596"/>
            <a:chOff x="1425609" y="2590800"/>
            <a:chExt cx="1546191" cy="834596"/>
          </a:xfrm>
        </p:grpSpPr>
        <p:cxnSp>
          <p:nvCxnSpPr>
            <p:cNvPr id="7" name="Straight Connector 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5" name="Elbow Connector 14"/>
            <p:cNvCxnSpPr>
              <a:endCxn id="13"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651290" y="1828800"/>
            <a:ext cx="1546191" cy="834596"/>
            <a:chOff x="5569439" y="1828800"/>
            <a:chExt cx="1546191" cy="834596"/>
          </a:xfrm>
        </p:grpSpPr>
        <p:sp>
          <p:nvSpPr>
            <p:cNvPr id="26" name="Rectangle 25"/>
            <p:cNvSpPr/>
            <p:nvPr/>
          </p:nvSpPr>
          <p:spPr>
            <a:xfrm>
              <a:off x="6195052"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 name="Group 19"/>
            <p:cNvGrpSpPr/>
            <p:nvPr/>
          </p:nvGrpSpPr>
          <p:grpSpPr>
            <a:xfrm>
              <a:off x="5569439" y="1828800"/>
              <a:ext cx="1546191" cy="834596"/>
              <a:chOff x="1425609" y="2590800"/>
              <a:chExt cx="1546191" cy="834596"/>
            </a:xfrm>
          </p:grpSpPr>
          <p:cxnSp>
            <p:nvCxnSpPr>
              <p:cNvPr id="21" name="Straight Connector 2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5" name="Elbow Connector 24"/>
              <p:cNvCxnSpPr>
                <a:endCxn id="24"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1167586" y="3124200"/>
            <a:ext cx="2191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Empty State</a:t>
            </a:r>
          </a:p>
        </p:txBody>
      </p:sp>
      <p:sp>
        <p:nvSpPr>
          <p:cNvPr id="28" name="TextBox 27"/>
          <p:cNvSpPr txBox="1"/>
          <p:nvPr/>
        </p:nvSpPr>
        <p:spPr>
          <a:xfrm>
            <a:off x="4724400" y="3134380"/>
            <a:ext cx="33999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Fully Charged State</a:t>
            </a:r>
          </a:p>
        </p:txBody>
      </p:sp>
      <p:sp>
        <p:nvSpPr>
          <p:cNvPr id="29" name="TextBox 28"/>
          <p:cNvSpPr txBox="1"/>
          <p:nvPr/>
        </p:nvSpPr>
        <p:spPr>
          <a:xfrm>
            <a:off x="1237317" y="3733800"/>
            <a:ext cx="205216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
                <a:cs typeface="+mn-cs"/>
              </a:rPr>
              <a:t>Logical “0”</a:t>
            </a:r>
          </a:p>
        </p:txBody>
      </p:sp>
      <p:sp>
        <p:nvSpPr>
          <p:cNvPr id="30" name="TextBox 29"/>
          <p:cNvSpPr txBox="1"/>
          <p:nvPr/>
        </p:nvSpPr>
        <p:spPr>
          <a:xfrm>
            <a:off x="5398303" y="3733800"/>
            <a:ext cx="205216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
                <a:cs typeface="+mn-cs"/>
              </a:rPr>
              <a:t>Logical “1”</a:t>
            </a:r>
          </a:p>
        </p:txBody>
      </p:sp>
      <p:sp>
        <p:nvSpPr>
          <p:cNvPr id="32" name="Oval 31"/>
          <p:cNvSpPr/>
          <p:nvPr/>
        </p:nvSpPr>
        <p:spPr>
          <a:xfrm>
            <a:off x="1295400" y="4913833"/>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33" name="Oval 32"/>
          <p:cNvSpPr/>
          <p:nvPr/>
        </p:nvSpPr>
        <p:spPr>
          <a:xfrm>
            <a:off x="1295400" y="5570645"/>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4" name="TextBox 33"/>
          <p:cNvSpPr txBox="1"/>
          <p:nvPr/>
        </p:nvSpPr>
        <p:spPr>
          <a:xfrm>
            <a:off x="1970862" y="4876800"/>
            <a:ext cx="48790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Small – Cannot drive circuits</a:t>
            </a:r>
          </a:p>
        </p:txBody>
      </p:sp>
      <p:sp>
        <p:nvSpPr>
          <p:cNvPr id="35" name="TextBox 34"/>
          <p:cNvSpPr txBox="1"/>
          <p:nvPr/>
        </p:nvSpPr>
        <p:spPr>
          <a:xfrm>
            <a:off x="1970862" y="5533612"/>
            <a:ext cx="46106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Reading destroys the state</a:t>
            </a:r>
          </a:p>
        </p:txBody>
      </p:sp>
    </p:spTree>
    <p:extLst>
      <p:ext uri="{BB962C8B-B14F-4D97-AF65-F5344CB8AC3E}">
        <p14:creationId xmlns:p14="http://schemas.microsoft.com/office/powerpoint/2010/main" val="133787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Capacitor to Sense Amplifier</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41" name="Group 40"/>
          <p:cNvGrpSpPr/>
          <p:nvPr/>
        </p:nvGrpSpPr>
        <p:grpSpPr>
          <a:xfrm>
            <a:off x="5105400" y="3352800"/>
            <a:ext cx="2715736" cy="2885420"/>
            <a:chOff x="457200" y="1303614"/>
            <a:chExt cx="3522060" cy="4172606"/>
          </a:xfrm>
        </p:grpSpPr>
        <p:grpSp>
          <p:nvGrpSpPr>
            <p:cNvPr id="5" name="Group 4"/>
            <p:cNvGrpSpPr/>
            <p:nvPr/>
          </p:nvGrpSpPr>
          <p:grpSpPr>
            <a:xfrm>
              <a:off x="915236" y="2030628"/>
              <a:ext cx="3064024" cy="2922372"/>
              <a:chOff x="1828800" y="2069757"/>
              <a:chExt cx="4182533" cy="3989172"/>
            </a:xfrm>
          </p:grpSpPr>
          <p:grpSp>
            <p:nvGrpSpPr>
              <p:cNvPr id="6" name="Group 5"/>
              <p:cNvGrpSpPr/>
              <p:nvPr/>
            </p:nvGrpSpPr>
            <p:grpSpPr>
              <a:xfrm>
                <a:off x="3039533" y="3479094"/>
                <a:ext cx="2971800" cy="1119011"/>
                <a:chOff x="2667000" y="3041650"/>
                <a:chExt cx="2057400" cy="774700"/>
              </a:xfrm>
            </p:grpSpPr>
            <p:grpSp>
              <p:nvGrpSpPr>
                <p:cNvPr id="12" name="Group 11"/>
                <p:cNvGrpSpPr/>
                <p:nvPr/>
              </p:nvGrpSpPr>
              <p:grpSpPr>
                <a:xfrm>
                  <a:off x="2667000" y="3048000"/>
                  <a:ext cx="609600" cy="762000"/>
                  <a:chOff x="2819400" y="3048000"/>
                  <a:chExt cx="609600" cy="762000"/>
                </a:xfrm>
              </p:grpSpPr>
              <p:sp>
                <p:nvSpPr>
                  <p:cNvPr id="18" name="Isosceles Triangle 1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rot="10800000">
                  <a:off x="4114800" y="3048000"/>
                  <a:ext cx="609600" cy="762000"/>
                  <a:chOff x="2819400" y="3048000"/>
                  <a:chExt cx="609600" cy="762000"/>
                </a:xfrm>
              </p:grpSpPr>
              <p:sp>
                <p:nvSpPr>
                  <p:cNvPr id="16" name="Isosceles Triangle 1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 name="Elbow Connector 13"/>
                <p:cNvCxnSpPr>
                  <a:stCxn id="16" idx="3"/>
                  <a:endCxn id="19"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7" idx="0"/>
                  <a:endCxn id="18"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endCxn id="18"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57200" y="3176892"/>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37" name="TextBox 36"/>
            <p:cNvSpPr txBox="1"/>
            <p:nvPr/>
          </p:nvSpPr>
          <p:spPr>
            <a:xfrm>
              <a:off x="2602595" y="4952999"/>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39" name="TextBox 38"/>
            <p:cNvSpPr txBox="1"/>
            <p:nvPr/>
          </p:nvSpPr>
          <p:spPr>
            <a:xfrm>
              <a:off x="2498721" y="1303614"/>
              <a:ext cx="720069"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grpSp>
      <p:grpSp>
        <p:nvGrpSpPr>
          <p:cNvPr id="43" name="Group 42"/>
          <p:cNvGrpSpPr/>
          <p:nvPr/>
        </p:nvGrpSpPr>
        <p:grpSpPr>
          <a:xfrm>
            <a:off x="408464" y="3427999"/>
            <a:ext cx="2715736" cy="2972801"/>
            <a:chOff x="457200" y="1410659"/>
            <a:chExt cx="3522060" cy="4298969"/>
          </a:xfrm>
        </p:grpSpPr>
        <p:grpSp>
          <p:nvGrpSpPr>
            <p:cNvPr id="44" name="Group 43"/>
            <p:cNvGrpSpPr/>
            <p:nvPr/>
          </p:nvGrpSpPr>
          <p:grpSpPr>
            <a:xfrm>
              <a:off x="915236" y="2030628"/>
              <a:ext cx="3064024" cy="2922372"/>
              <a:chOff x="1828800" y="2069757"/>
              <a:chExt cx="4182533" cy="3989172"/>
            </a:xfrm>
          </p:grpSpPr>
          <p:grpSp>
            <p:nvGrpSpPr>
              <p:cNvPr id="48" name="Group 47"/>
              <p:cNvGrpSpPr/>
              <p:nvPr/>
            </p:nvGrpSpPr>
            <p:grpSpPr>
              <a:xfrm>
                <a:off x="3039533" y="3479094"/>
                <a:ext cx="2971800" cy="1119011"/>
                <a:chOff x="2667000" y="3041650"/>
                <a:chExt cx="2057400" cy="774700"/>
              </a:xfrm>
            </p:grpSpPr>
            <p:grpSp>
              <p:nvGrpSpPr>
                <p:cNvPr id="54" name="Group 53"/>
                <p:cNvGrpSpPr/>
                <p:nvPr/>
              </p:nvGrpSpPr>
              <p:grpSpPr>
                <a:xfrm>
                  <a:off x="2667000" y="3048000"/>
                  <a:ext cx="609600" cy="762000"/>
                  <a:chOff x="2819400" y="3048000"/>
                  <a:chExt cx="609600" cy="762000"/>
                </a:xfrm>
              </p:grpSpPr>
              <p:sp>
                <p:nvSpPr>
                  <p:cNvPr id="60" name="Isosceles Triangle 59"/>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Oval 60"/>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5" name="Group 54"/>
                <p:cNvGrpSpPr/>
                <p:nvPr/>
              </p:nvGrpSpPr>
              <p:grpSpPr>
                <a:xfrm rot="10800000">
                  <a:off x="4114800" y="3048000"/>
                  <a:ext cx="609600" cy="762000"/>
                  <a:chOff x="2819400" y="3048000"/>
                  <a:chExt cx="609600" cy="762000"/>
                </a:xfrm>
              </p:grpSpPr>
              <p:sp>
                <p:nvSpPr>
                  <p:cNvPr id="58" name="Isosceles Triangle 5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Oval 5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6" name="Elbow Connector 55"/>
                <p:cNvCxnSpPr>
                  <a:stCxn id="58" idx="3"/>
                  <a:endCxn id="61"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9" idx="0"/>
                  <a:endCxn id="60"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a:endCxn id="60"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endCxn id="58"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457200" y="3176892"/>
              <a:ext cx="381836" cy="523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6" name="TextBox 45"/>
            <p:cNvSpPr txBox="1"/>
            <p:nvPr/>
          </p:nvSpPr>
          <p:spPr>
            <a:xfrm>
              <a:off x="2602595" y="4952999"/>
              <a:ext cx="933863" cy="7566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47" name="TextBox 46"/>
            <p:cNvSpPr txBox="1"/>
            <p:nvPr/>
          </p:nvSpPr>
          <p:spPr>
            <a:xfrm>
              <a:off x="2659822" y="1410659"/>
              <a:ext cx="495206" cy="756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grpSp>
      <p:grpSp>
        <p:nvGrpSpPr>
          <p:cNvPr id="76" name="Group 75"/>
          <p:cNvGrpSpPr/>
          <p:nvPr/>
        </p:nvGrpSpPr>
        <p:grpSpPr>
          <a:xfrm>
            <a:off x="1490304" y="1828800"/>
            <a:ext cx="1546191" cy="834596"/>
            <a:chOff x="1425609" y="2590800"/>
            <a:chExt cx="1546191" cy="834596"/>
          </a:xfrm>
        </p:grpSpPr>
        <p:cxnSp>
          <p:nvCxnSpPr>
            <p:cNvPr id="77" name="Straight Connector 7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1" name="Elbow Connector 80"/>
            <p:cNvCxnSpPr>
              <a:endCxn id="80"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651290" y="1828800"/>
            <a:ext cx="1546191" cy="834596"/>
            <a:chOff x="5569439" y="1828800"/>
            <a:chExt cx="1546191" cy="834596"/>
          </a:xfrm>
        </p:grpSpPr>
        <p:sp>
          <p:nvSpPr>
            <p:cNvPr id="83" name="Rectangle 82"/>
            <p:cNvSpPr/>
            <p:nvPr/>
          </p:nvSpPr>
          <p:spPr>
            <a:xfrm>
              <a:off x="6195052"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4" name="Group 83"/>
            <p:cNvGrpSpPr/>
            <p:nvPr/>
          </p:nvGrpSpPr>
          <p:grpSpPr>
            <a:xfrm>
              <a:off x="5569439" y="1828800"/>
              <a:ext cx="1546191" cy="834596"/>
              <a:chOff x="1425609" y="2590800"/>
              <a:chExt cx="1546191" cy="834596"/>
            </a:xfrm>
          </p:grpSpPr>
          <p:cxnSp>
            <p:nvCxnSpPr>
              <p:cNvPr id="85" name="Straight Connector 8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9" name="Elbow Connector 88"/>
              <p:cNvCxnSpPr>
                <a:endCxn id="88"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90" name="Down Arrow 89"/>
          <p:cNvSpPr/>
          <p:nvPr/>
        </p:nvSpPr>
        <p:spPr>
          <a:xfrm>
            <a:off x="3886200" y="2971800"/>
            <a:ext cx="980220" cy="915401"/>
          </a:xfrm>
          <a:prstGeom prst="downArrow">
            <a:avLst>
              <a:gd name="adj1" fmla="val 50000"/>
              <a:gd name="adj2" fmla="val 2064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702931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216413" y="1828800"/>
            <a:ext cx="387178"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3219186" y="2114450"/>
            <a:ext cx="387178" cy="4001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DRAM Cell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5" name="Group 4"/>
          <p:cNvGrpSpPr/>
          <p:nvPr/>
        </p:nvGrpSpPr>
        <p:grpSpPr>
          <a:xfrm>
            <a:off x="3581400" y="2792628"/>
            <a:ext cx="3064024" cy="2922372"/>
            <a:chOff x="1828800" y="2069757"/>
            <a:chExt cx="4182533" cy="3989172"/>
          </a:xfrm>
        </p:grpSpPr>
        <p:grpSp>
          <p:nvGrpSpPr>
            <p:cNvPr id="6" name="Group 5"/>
            <p:cNvGrpSpPr/>
            <p:nvPr/>
          </p:nvGrpSpPr>
          <p:grpSpPr>
            <a:xfrm>
              <a:off x="3039533" y="3479094"/>
              <a:ext cx="2971800" cy="1119011"/>
              <a:chOff x="2667000" y="3041650"/>
              <a:chExt cx="2057400" cy="774700"/>
            </a:xfrm>
          </p:grpSpPr>
          <p:grpSp>
            <p:nvGrpSpPr>
              <p:cNvPr id="12" name="Group 11"/>
              <p:cNvGrpSpPr/>
              <p:nvPr/>
            </p:nvGrpSpPr>
            <p:grpSpPr>
              <a:xfrm>
                <a:off x="2667000" y="3048000"/>
                <a:ext cx="609600" cy="762000"/>
                <a:chOff x="2819400" y="3048000"/>
                <a:chExt cx="609600" cy="762000"/>
              </a:xfrm>
            </p:grpSpPr>
            <p:sp>
              <p:nvSpPr>
                <p:cNvPr id="18" name="Isosceles Triangle 17"/>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p:cNvGrpSpPr/>
              <p:nvPr/>
            </p:nvGrpSpPr>
            <p:grpSpPr>
              <a:xfrm rot="10800000">
                <a:off x="4114800" y="3048000"/>
                <a:ext cx="609600" cy="762000"/>
                <a:chOff x="2819400" y="3048000"/>
                <a:chExt cx="609600" cy="762000"/>
              </a:xfrm>
            </p:grpSpPr>
            <p:sp>
              <p:nvSpPr>
                <p:cNvPr id="16" name="Isosceles Triangle 15"/>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 name="Elbow Connector 13"/>
              <p:cNvCxnSpPr>
                <a:stCxn id="16" idx="3"/>
                <a:endCxn id="19"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7" idx="0"/>
                <a:endCxn id="18"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endCxn id="18" idx="1"/>
            </p:cNvCxnSpPr>
            <p:nvPr/>
          </p:nvCxnSpPr>
          <p:spPr>
            <a:xfrm>
              <a:off x="1828800" y="4093633"/>
              <a:ext cx="1430867"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6"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669739" y="5486400"/>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21" name="TextBox 20"/>
          <p:cNvSpPr txBox="1"/>
          <p:nvPr/>
        </p:nvSpPr>
        <p:spPr>
          <a:xfrm>
            <a:off x="5669739" y="2514600"/>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sp>
        <p:nvSpPr>
          <p:cNvPr id="22" name="TextBox 21"/>
          <p:cNvSpPr txBox="1"/>
          <p:nvPr/>
        </p:nvSpPr>
        <p:spPr>
          <a:xfrm>
            <a:off x="3200400" y="4038600"/>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cxnSp>
        <p:nvCxnSpPr>
          <p:cNvPr id="24" name="Straight Connector 23"/>
          <p:cNvCxnSpPr/>
          <p:nvPr/>
        </p:nvCxnSpPr>
        <p:spPr>
          <a:xfrm flipV="1">
            <a:off x="5556889" y="1524000"/>
            <a:ext cx="0" cy="1268628"/>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590800" y="1828800"/>
            <a:ext cx="1546191" cy="834596"/>
            <a:chOff x="1425609" y="2590800"/>
            <a:chExt cx="1546191" cy="834596"/>
          </a:xfrm>
        </p:grpSpPr>
        <p:cxnSp>
          <p:nvCxnSpPr>
            <p:cNvPr id="28" name="Straight Connector 2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25609" y="3311096"/>
              <a:ext cx="12573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2" name="Elbow Connector 31"/>
            <p:cNvCxnSpPr>
              <a:endCxn id="31" idx="0"/>
            </p:cNvCxnSpPr>
            <p:nvPr/>
          </p:nvCxnSpPr>
          <p:spPr>
            <a:xfrm rot="10800000" flipV="1">
              <a:off x="1488474" y="2948630"/>
              <a:ext cx="562748" cy="362465"/>
            </a:xfrm>
            <a:prstGeom prst="bentConnector2">
              <a:avLst/>
            </a:prstGeom>
            <a:ln w="28575">
              <a:solidFill>
                <a:schemeClr val="tx1">
                  <a:lumMod val="65000"/>
                  <a:lumOff val="35000"/>
                </a:schemeClr>
              </a:solidFill>
              <a:tailEnd type="arrow" w="lg" len="lg"/>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710251" y="2171700"/>
            <a:ext cx="853357"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2" idx="6"/>
            <a:endCxn id="43" idx="2"/>
          </p:cNvCxnSpPr>
          <p:nvPr/>
        </p:nvCxnSpPr>
        <p:spPr>
          <a:xfrm>
            <a:off x="4153100" y="2171700"/>
            <a:ext cx="533000" cy="0"/>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038600" y="2114450"/>
            <a:ext cx="114500" cy="114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Oval 42"/>
          <p:cNvSpPr/>
          <p:nvPr/>
        </p:nvSpPr>
        <p:spPr>
          <a:xfrm>
            <a:off x="4686100" y="2114450"/>
            <a:ext cx="114500" cy="114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00400" y="4038600"/>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1</a:t>
            </a:r>
          </a:p>
        </p:txBody>
      </p:sp>
      <p:sp>
        <p:nvSpPr>
          <p:cNvPr id="47" name="TextBox 46"/>
          <p:cNvSpPr txBox="1"/>
          <p:nvPr/>
        </p:nvSpPr>
        <p:spPr>
          <a:xfrm>
            <a:off x="5943600" y="5485399"/>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0</a:t>
            </a:r>
          </a:p>
        </p:txBody>
      </p:sp>
      <p:sp>
        <p:nvSpPr>
          <p:cNvPr id="48" name="TextBox 47"/>
          <p:cNvSpPr txBox="1"/>
          <p:nvPr/>
        </p:nvSpPr>
        <p:spPr>
          <a:xfrm>
            <a:off x="5985531" y="2514600"/>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p>
        </p:txBody>
      </p:sp>
      <p:cxnSp>
        <p:nvCxnSpPr>
          <p:cNvPr id="49" name="Straight Arrow Connector 48"/>
          <p:cNvCxnSpPr/>
          <p:nvPr/>
        </p:nvCxnSpPr>
        <p:spPr>
          <a:xfrm flipV="1">
            <a:off x="4152988" y="1858556"/>
            <a:ext cx="433199" cy="2833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707638" y="2514600"/>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
                <a:cs typeface="+mn-cs"/>
              </a:rPr>
              <a:t>½V</a:t>
            </a:r>
            <a:r>
              <a:rPr kumimoji="0" lang="en-US" sz="2800" b="1" i="1" u="none" strike="noStrike" kern="1200" cap="none" spc="0" normalizeH="0" baseline="-25000" noProof="0" dirty="0">
                <a:ln>
                  <a:noFill/>
                </a:ln>
                <a:solidFill>
                  <a:prstClr val="black"/>
                </a:solidFill>
                <a:effectLst/>
                <a:uLnTx/>
                <a:uFillTx/>
                <a:latin typeface="Calibri"/>
                <a:ea typeface=""/>
                <a:cs typeface="+mn-cs"/>
              </a:rPr>
              <a:t>DD</a:t>
            </a:r>
            <a:r>
              <a:rPr kumimoji="0" lang="en-US" sz="2800" b="1" i="1" u="none" strike="noStrike" kern="1200" cap="none" spc="0" normalizeH="0" baseline="0" noProof="0" dirty="0">
                <a:ln>
                  <a:noFill/>
                </a:ln>
                <a:solidFill>
                  <a:prstClr val="black"/>
                </a:solidFill>
                <a:effectLst/>
                <a:uLnTx/>
                <a:uFillTx/>
                <a:latin typeface="Calibri"/>
                <a:ea typeface=""/>
                <a:cs typeface="+mn-cs"/>
              </a:rPr>
              <a:t>+</a:t>
            </a:r>
            <a:r>
              <a:rPr kumimoji="0" lang="el-GR" sz="2800" b="1" i="1" u="none" strike="noStrike" kern="1200" cap="none" spc="0" normalizeH="0" baseline="0" noProof="0" dirty="0">
                <a:ln>
                  <a:noFill/>
                </a:ln>
                <a:solidFill>
                  <a:prstClr val="black"/>
                </a:solidFill>
                <a:effectLst/>
                <a:uLnTx/>
                <a:uFillTx/>
                <a:latin typeface="Calibri"/>
                <a:ea typeface=""/>
                <a:cs typeface="+mn-cs"/>
              </a:rPr>
              <a:t>δ</a:t>
            </a:r>
            <a:endParaRPr kumimoji="0" lang="en-US" sz="2800" b="1" i="1" u="none" strike="noStrike" kern="1200" cap="none" spc="0" normalizeH="0" baseline="0" noProof="0" dirty="0">
              <a:ln>
                <a:noFill/>
              </a:ln>
              <a:solidFill>
                <a:prstClr val="black"/>
              </a:solidFill>
              <a:effectLst/>
              <a:uLnTx/>
              <a:uFillTx/>
              <a:latin typeface="Calibri"/>
              <a:ea typeface=""/>
              <a:cs typeface="+mn-cs"/>
            </a:endParaRPr>
          </a:p>
        </p:txBody>
      </p:sp>
    </p:spTree>
    <p:extLst>
      <p:ext uri="{BB962C8B-B14F-4D97-AF65-F5344CB8AC3E}">
        <p14:creationId xmlns:p14="http://schemas.microsoft.com/office/powerpoint/2010/main" val="76344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1"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0" grpId="0"/>
      <p:bldP spid="21" grpId="0"/>
      <p:bldP spid="22" grpId="0"/>
      <p:bldP spid="46" grpId="0"/>
      <p:bldP spid="47" grpId="0"/>
      <p:bldP spid="48" grpId="0"/>
      <p:bldP spid="39" grpId="0"/>
      <p:bldP spid="39" grpId="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DRAM Subarray – Building Block for 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125" name="Group 124"/>
          <p:cNvGrpSpPr/>
          <p:nvPr/>
        </p:nvGrpSpPr>
        <p:grpSpPr>
          <a:xfrm>
            <a:off x="2318248" y="1447800"/>
            <a:ext cx="1264112" cy="4876800"/>
            <a:chOff x="2318248" y="1447800"/>
            <a:chExt cx="1264112" cy="4876800"/>
          </a:xfrm>
        </p:grpSpPr>
        <p:grpSp>
          <p:nvGrpSpPr>
            <p:cNvPr id="6" name="Group 5"/>
            <p:cNvGrpSpPr/>
            <p:nvPr/>
          </p:nvGrpSpPr>
          <p:grpSpPr>
            <a:xfrm>
              <a:off x="2318248" y="3124200"/>
              <a:ext cx="1264112" cy="1304405"/>
              <a:chOff x="2544232" y="2069757"/>
              <a:chExt cx="3467101" cy="3989172"/>
            </a:xfrm>
          </p:grpSpPr>
          <p:grpSp>
            <p:nvGrpSpPr>
              <p:cNvPr id="10" name="Group 9"/>
              <p:cNvGrpSpPr/>
              <p:nvPr/>
            </p:nvGrpSpPr>
            <p:grpSpPr>
              <a:xfrm>
                <a:off x="3039533" y="3479094"/>
                <a:ext cx="2971800" cy="1119011"/>
                <a:chOff x="2667000" y="3041650"/>
                <a:chExt cx="2057400" cy="774700"/>
              </a:xfrm>
            </p:grpSpPr>
            <p:grpSp>
              <p:nvGrpSpPr>
                <p:cNvPr id="16" name="Group 15"/>
                <p:cNvGrpSpPr/>
                <p:nvPr/>
              </p:nvGrpSpPr>
              <p:grpSpPr>
                <a:xfrm>
                  <a:off x="2667000" y="3048000"/>
                  <a:ext cx="609600" cy="762000"/>
                  <a:chOff x="2819400" y="3048000"/>
                  <a:chExt cx="609600" cy="762000"/>
                </a:xfrm>
              </p:grpSpPr>
              <p:sp>
                <p:nvSpPr>
                  <p:cNvPr id="22" name="Isosceles Triangle 21"/>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Oval 22"/>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p:cNvGrpSpPr/>
                <p:nvPr/>
              </p:nvGrpSpPr>
              <p:grpSpPr>
                <a:xfrm rot="10800000">
                  <a:off x="4114800" y="3048000"/>
                  <a:ext cx="609600" cy="762000"/>
                  <a:chOff x="2819400" y="3048000"/>
                  <a:chExt cx="609600" cy="762000"/>
                </a:xfrm>
              </p:grpSpPr>
              <p:sp>
                <p:nvSpPr>
                  <p:cNvPr id="20" name="Isosceles Triangle 19"/>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Oval 20"/>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8" name="Elbow Connector 17"/>
                <p:cNvCxnSpPr>
                  <a:stCxn id="20" idx="3"/>
                  <a:endCxn id="23"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0"/>
                  <a:endCxn id="22"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a:endCxn id="22"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20"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6" name="Straight Connector 85"/>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676400" y="2743200"/>
            <a:ext cx="1367542" cy="609600"/>
            <a:chOff x="1676400" y="2514600"/>
            <a:chExt cx="1367542" cy="609600"/>
          </a:xfrm>
        </p:grpSpPr>
        <p:grpSp>
          <p:nvGrpSpPr>
            <p:cNvPr id="89" name="Group 88"/>
            <p:cNvGrpSpPr/>
            <p:nvPr/>
          </p:nvGrpSpPr>
          <p:grpSpPr>
            <a:xfrm>
              <a:off x="1676400" y="2743200"/>
              <a:ext cx="699172" cy="381000"/>
              <a:chOff x="1425609" y="2590800"/>
              <a:chExt cx="1546191" cy="842565"/>
            </a:xfrm>
          </p:grpSpPr>
          <p:cxnSp>
            <p:nvCxnSpPr>
              <p:cNvPr id="90" name="Straight Connector 89"/>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00" name="Straight Connector 9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endCxn id="93"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676400" y="2057400"/>
            <a:ext cx="1367542" cy="609600"/>
            <a:chOff x="1676400" y="2514600"/>
            <a:chExt cx="1367542" cy="609600"/>
          </a:xfrm>
        </p:grpSpPr>
        <p:grpSp>
          <p:nvGrpSpPr>
            <p:cNvPr id="127" name="Group 126"/>
            <p:cNvGrpSpPr/>
            <p:nvPr/>
          </p:nvGrpSpPr>
          <p:grpSpPr>
            <a:xfrm>
              <a:off x="1676400" y="2743200"/>
              <a:ext cx="699172" cy="381000"/>
              <a:chOff x="1425609" y="2590800"/>
              <a:chExt cx="1546191" cy="842565"/>
            </a:xfrm>
          </p:grpSpPr>
          <p:cxnSp>
            <p:nvCxnSpPr>
              <p:cNvPr id="135" name="Straight Connector 13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28" name="Straight Connector 12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endCxn id="13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1676400" y="1371600"/>
            <a:ext cx="1367542" cy="609600"/>
            <a:chOff x="1676400" y="2514600"/>
            <a:chExt cx="1367542" cy="609600"/>
          </a:xfrm>
        </p:grpSpPr>
        <p:grpSp>
          <p:nvGrpSpPr>
            <p:cNvPr id="140" name="Group 139"/>
            <p:cNvGrpSpPr/>
            <p:nvPr/>
          </p:nvGrpSpPr>
          <p:grpSpPr>
            <a:xfrm>
              <a:off x="1676400" y="2743200"/>
              <a:ext cx="699172" cy="381000"/>
              <a:chOff x="1425609" y="2590800"/>
              <a:chExt cx="1546191" cy="842565"/>
            </a:xfrm>
          </p:grpSpPr>
          <p:cxnSp>
            <p:nvCxnSpPr>
              <p:cNvPr id="148" name="Straight Connector 14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41" name="Straight Connector 14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endCxn id="15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1676400" y="5791200"/>
            <a:ext cx="1367542" cy="609600"/>
            <a:chOff x="1676400" y="2514600"/>
            <a:chExt cx="1367542" cy="609600"/>
          </a:xfrm>
        </p:grpSpPr>
        <p:grpSp>
          <p:nvGrpSpPr>
            <p:cNvPr id="153" name="Group 152"/>
            <p:cNvGrpSpPr/>
            <p:nvPr/>
          </p:nvGrpSpPr>
          <p:grpSpPr>
            <a:xfrm>
              <a:off x="1676400" y="2743200"/>
              <a:ext cx="699172" cy="381000"/>
              <a:chOff x="1425609" y="2590800"/>
              <a:chExt cx="1546191" cy="842565"/>
            </a:xfrm>
          </p:grpSpPr>
          <p:cxnSp>
            <p:nvCxnSpPr>
              <p:cNvPr id="161" name="Straight Connector 16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54" name="Straight Connector 15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endCxn id="16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1676400" y="5105400"/>
            <a:ext cx="1367542" cy="609600"/>
            <a:chOff x="1676400" y="2514600"/>
            <a:chExt cx="1367542" cy="609600"/>
          </a:xfrm>
        </p:grpSpPr>
        <p:grpSp>
          <p:nvGrpSpPr>
            <p:cNvPr id="166" name="Group 165"/>
            <p:cNvGrpSpPr/>
            <p:nvPr/>
          </p:nvGrpSpPr>
          <p:grpSpPr>
            <a:xfrm>
              <a:off x="1676400" y="2743200"/>
              <a:ext cx="699172" cy="381000"/>
              <a:chOff x="1425609" y="2590800"/>
              <a:chExt cx="1546191" cy="842565"/>
            </a:xfrm>
          </p:grpSpPr>
          <p:cxnSp>
            <p:nvCxnSpPr>
              <p:cNvPr id="174" name="Straight Connector 17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67" name="Straight Connector 16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7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1676400" y="4419600"/>
            <a:ext cx="1367542" cy="609600"/>
            <a:chOff x="1676400" y="2514600"/>
            <a:chExt cx="1367542" cy="609600"/>
          </a:xfrm>
        </p:grpSpPr>
        <p:grpSp>
          <p:nvGrpSpPr>
            <p:cNvPr id="179" name="Group 178"/>
            <p:cNvGrpSpPr/>
            <p:nvPr/>
          </p:nvGrpSpPr>
          <p:grpSpPr>
            <a:xfrm>
              <a:off x="1676400" y="2743200"/>
              <a:ext cx="699172" cy="381000"/>
              <a:chOff x="1425609" y="2590800"/>
              <a:chExt cx="1546191" cy="842565"/>
            </a:xfrm>
          </p:grpSpPr>
          <p:cxnSp>
            <p:nvCxnSpPr>
              <p:cNvPr id="187" name="Straight Connector 18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80" name="Straight Connector 17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Elbow Connector 185"/>
            <p:cNvCxnSpPr>
              <a:endCxn id="19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cxnSp>
        <p:nvCxnSpPr>
          <p:cNvPr id="480" name="Straight Connector 479"/>
          <p:cNvCxnSpPr/>
          <p:nvPr/>
        </p:nvCxnSpPr>
        <p:spPr>
          <a:xfrm flipH="1">
            <a:off x="1295400" y="27432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1295400" y="20574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1295400" y="13716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flipH="1">
            <a:off x="1295400" y="44196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H="1">
            <a:off x="1295400" y="51054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H="1">
            <a:off x="1295400" y="5791200"/>
            <a:ext cx="6363071"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9" name="Group 488"/>
          <p:cNvGrpSpPr/>
          <p:nvPr/>
        </p:nvGrpSpPr>
        <p:grpSpPr>
          <a:xfrm>
            <a:off x="3918448" y="1447800"/>
            <a:ext cx="1264112" cy="4876800"/>
            <a:chOff x="2318248" y="1447800"/>
            <a:chExt cx="1264112" cy="4876800"/>
          </a:xfrm>
        </p:grpSpPr>
        <p:grpSp>
          <p:nvGrpSpPr>
            <p:cNvPr id="490" name="Group 489"/>
            <p:cNvGrpSpPr/>
            <p:nvPr/>
          </p:nvGrpSpPr>
          <p:grpSpPr>
            <a:xfrm>
              <a:off x="2318248" y="3124200"/>
              <a:ext cx="1264112" cy="1304405"/>
              <a:chOff x="2544232" y="2069757"/>
              <a:chExt cx="3467101" cy="3989172"/>
            </a:xfrm>
          </p:grpSpPr>
          <p:grpSp>
            <p:nvGrpSpPr>
              <p:cNvPr id="493" name="Group 492"/>
              <p:cNvGrpSpPr/>
              <p:nvPr/>
            </p:nvGrpSpPr>
            <p:grpSpPr>
              <a:xfrm>
                <a:off x="3039533" y="3479094"/>
                <a:ext cx="2971800" cy="1119011"/>
                <a:chOff x="2667000" y="3041650"/>
                <a:chExt cx="2057400" cy="774700"/>
              </a:xfrm>
            </p:grpSpPr>
            <p:grpSp>
              <p:nvGrpSpPr>
                <p:cNvPr id="499" name="Group 498"/>
                <p:cNvGrpSpPr/>
                <p:nvPr/>
              </p:nvGrpSpPr>
              <p:grpSpPr>
                <a:xfrm>
                  <a:off x="2667000" y="3048000"/>
                  <a:ext cx="609600" cy="762000"/>
                  <a:chOff x="2819400" y="3048000"/>
                  <a:chExt cx="609600" cy="762000"/>
                </a:xfrm>
              </p:grpSpPr>
              <p:sp>
                <p:nvSpPr>
                  <p:cNvPr id="505" name="Isosceles Triangle 50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6" name="Oval 50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00" name="Group 499"/>
                <p:cNvGrpSpPr/>
                <p:nvPr/>
              </p:nvGrpSpPr>
              <p:grpSpPr>
                <a:xfrm rot="10800000">
                  <a:off x="4114800" y="3048000"/>
                  <a:ext cx="609600" cy="762000"/>
                  <a:chOff x="2819400" y="3048000"/>
                  <a:chExt cx="609600" cy="762000"/>
                </a:xfrm>
              </p:grpSpPr>
              <p:sp>
                <p:nvSpPr>
                  <p:cNvPr id="503" name="Isosceles Triangle 502"/>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4" name="Oval 503"/>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01" name="Elbow Connector 500"/>
                <p:cNvCxnSpPr>
                  <a:stCxn id="503" idx="3"/>
                  <a:endCxn id="506"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2" name="Elbow Connector 501"/>
                <p:cNvCxnSpPr>
                  <a:stCxn id="504" idx="0"/>
                  <a:endCxn id="505"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4" name="Straight Connector 493"/>
              <p:cNvCxnSpPr>
                <a:endCxn id="505"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6" name="Elbow Connector 495"/>
              <p:cNvCxnSpPr>
                <a:endCxn id="503"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1" name="Straight Connector 490"/>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7" name="Group 506"/>
          <p:cNvGrpSpPr/>
          <p:nvPr/>
        </p:nvGrpSpPr>
        <p:grpSpPr>
          <a:xfrm>
            <a:off x="3276600" y="2743200"/>
            <a:ext cx="1367542" cy="609600"/>
            <a:chOff x="1676400" y="2514600"/>
            <a:chExt cx="1367542" cy="609600"/>
          </a:xfrm>
        </p:grpSpPr>
        <p:grpSp>
          <p:nvGrpSpPr>
            <p:cNvPr id="508" name="Group 507"/>
            <p:cNvGrpSpPr/>
            <p:nvPr/>
          </p:nvGrpSpPr>
          <p:grpSpPr>
            <a:xfrm>
              <a:off x="1676400" y="2743200"/>
              <a:ext cx="699172" cy="381000"/>
              <a:chOff x="1425609" y="2590800"/>
              <a:chExt cx="1546191" cy="842565"/>
            </a:xfrm>
          </p:grpSpPr>
          <p:cxnSp>
            <p:nvCxnSpPr>
              <p:cNvPr id="516" name="Straight Connector 515"/>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9" name="Rectangle 518"/>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09" name="Straight Connector 508"/>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5" name="Elbow Connector 514"/>
            <p:cNvCxnSpPr>
              <a:endCxn id="519"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20" name="Group 519"/>
          <p:cNvGrpSpPr/>
          <p:nvPr/>
        </p:nvGrpSpPr>
        <p:grpSpPr>
          <a:xfrm>
            <a:off x="3276600" y="2057400"/>
            <a:ext cx="1367542" cy="609600"/>
            <a:chOff x="1676400" y="2514600"/>
            <a:chExt cx="1367542" cy="609600"/>
          </a:xfrm>
        </p:grpSpPr>
        <p:grpSp>
          <p:nvGrpSpPr>
            <p:cNvPr id="521" name="Group 520"/>
            <p:cNvGrpSpPr/>
            <p:nvPr/>
          </p:nvGrpSpPr>
          <p:grpSpPr>
            <a:xfrm>
              <a:off x="1676400" y="2743200"/>
              <a:ext cx="699172" cy="381000"/>
              <a:chOff x="1425609" y="2590800"/>
              <a:chExt cx="1546191" cy="842565"/>
            </a:xfrm>
          </p:grpSpPr>
          <p:cxnSp>
            <p:nvCxnSpPr>
              <p:cNvPr id="529" name="Straight Connector 528"/>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2" name="Rectangle 531"/>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22" name="Straight Connector 521"/>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8" name="Elbow Connector 527"/>
            <p:cNvCxnSpPr>
              <a:endCxn id="532"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276600" y="1371600"/>
            <a:ext cx="1367542" cy="609600"/>
            <a:chOff x="1676400" y="2514600"/>
            <a:chExt cx="1367542" cy="609600"/>
          </a:xfrm>
        </p:grpSpPr>
        <p:grpSp>
          <p:nvGrpSpPr>
            <p:cNvPr id="534" name="Group 533"/>
            <p:cNvGrpSpPr/>
            <p:nvPr/>
          </p:nvGrpSpPr>
          <p:grpSpPr>
            <a:xfrm>
              <a:off x="1676400" y="2743200"/>
              <a:ext cx="699172" cy="381000"/>
              <a:chOff x="1425609" y="2590800"/>
              <a:chExt cx="1546191" cy="842565"/>
            </a:xfrm>
          </p:grpSpPr>
          <p:cxnSp>
            <p:nvCxnSpPr>
              <p:cNvPr id="542" name="Straight Connector 541"/>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5" name="Rectangle 544"/>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35" name="Straight Connector 534"/>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1" name="Elbow Connector 540"/>
            <p:cNvCxnSpPr>
              <a:endCxn id="545"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46" name="Group 545"/>
          <p:cNvGrpSpPr/>
          <p:nvPr/>
        </p:nvGrpSpPr>
        <p:grpSpPr>
          <a:xfrm>
            <a:off x="3276600" y="5791200"/>
            <a:ext cx="1367542" cy="609600"/>
            <a:chOff x="1676400" y="2514600"/>
            <a:chExt cx="1367542" cy="609600"/>
          </a:xfrm>
        </p:grpSpPr>
        <p:grpSp>
          <p:nvGrpSpPr>
            <p:cNvPr id="547" name="Group 546"/>
            <p:cNvGrpSpPr/>
            <p:nvPr/>
          </p:nvGrpSpPr>
          <p:grpSpPr>
            <a:xfrm>
              <a:off x="1676400" y="2743200"/>
              <a:ext cx="699172" cy="381000"/>
              <a:chOff x="1425609" y="2590800"/>
              <a:chExt cx="1546191" cy="842565"/>
            </a:xfrm>
          </p:grpSpPr>
          <p:cxnSp>
            <p:nvCxnSpPr>
              <p:cNvPr id="555" name="Straight Connector 55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8" name="Rectangle 55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48" name="Straight Connector 54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Elbow Connector 553"/>
            <p:cNvCxnSpPr>
              <a:endCxn id="55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59" name="Group 558"/>
          <p:cNvGrpSpPr/>
          <p:nvPr/>
        </p:nvGrpSpPr>
        <p:grpSpPr>
          <a:xfrm>
            <a:off x="3276600" y="5105400"/>
            <a:ext cx="1367542" cy="609600"/>
            <a:chOff x="1676400" y="2514600"/>
            <a:chExt cx="1367542" cy="609600"/>
          </a:xfrm>
        </p:grpSpPr>
        <p:grpSp>
          <p:nvGrpSpPr>
            <p:cNvPr id="560" name="Group 559"/>
            <p:cNvGrpSpPr/>
            <p:nvPr/>
          </p:nvGrpSpPr>
          <p:grpSpPr>
            <a:xfrm>
              <a:off x="1676400" y="2743200"/>
              <a:ext cx="699172" cy="381000"/>
              <a:chOff x="1425609" y="2590800"/>
              <a:chExt cx="1546191" cy="842565"/>
            </a:xfrm>
          </p:grpSpPr>
          <p:cxnSp>
            <p:nvCxnSpPr>
              <p:cNvPr id="568" name="Straight Connector 56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1" name="Rectangle 57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61" name="Straight Connector 56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Elbow Connector 566"/>
            <p:cNvCxnSpPr>
              <a:endCxn id="57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72" name="Group 571"/>
          <p:cNvGrpSpPr/>
          <p:nvPr/>
        </p:nvGrpSpPr>
        <p:grpSpPr>
          <a:xfrm>
            <a:off x="3276600" y="4419600"/>
            <a:ext cx="1367542" cy="609600"/>
            <a:chOff x="1676400" y="2514600"/>
            <a:chExt cx="1367542" cy="609600"/>
          </a:xfrm>
        </p:grpSpPr>
        <p:grpSp>
          <p:nvGrpSpPr>
            <p:cNvPr id="573" name="Group 572"/>
            <p:cNvGrpSpPr/>
            <p:nvPr/>
          </p:nvGrpSpPr>
          <p:grpSpPr>
            <a:xfrm>
              <a:off x="1676400" y="2743200"/>
              <a:ext cx="699172" cy="381000"/>
              <a:chOff x="1425609" y="2590800"/>
              <a:chExt cx="1546191" cy="842565"/>
            </a:xfrm>
          </p:grpSpPr>
          <p:cxnSp>
            <p:nvCxnSpPr>
              <p:cNvPr id="581" name="Straight Connector 58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4" name="Rectangle 58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74" name="Straight Connector 57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Elbow Connector 579"/>
            <p:cNvCxnSpPr>
              <a:endCxn id="58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585" name="Group 584"/>
          <p:cNvGrpSpPr/>
          <p:nvPr/>
        </p:nvGrpSpPr>
        <p:grpSpPr>
          <a:xfrm>
            <a:off x="5517688" y="1447800"/>
            <a:ext cx="1264112" cy="4876800"/>
            <a:chOff x="2318248" y="1447800"/>
            <a:chExt cx="1264112" cy="4876800"/>
          </a:xfrm>
        </p:grpSpPr>
        <p:grpSp>
          <p:nvGrpSpPr>
            <p:cNvPr id="586" name="Group 585"/>
            <p:cNvGrpSpPr/>
            <p:nvPr/>
          </p:nvGrpSpPr>
          <p:grpSpPr>
            <a:xfrm>
              <a:off x="2318248" y="3124200"/>
              <a:ext cx="1264112" cy="1304405"/>
              <a:chOff x="2544232" y="2069757"/>
              <a:chExt cx="3467101" cy="3989172"/>
            </a:xfrm>
          </p:grpSpPr>
          <p:grpSp>
            <p:nvGrpSpPr>
              <p:cNvPr id="589" name="Group 588"/>
              <p:cNvGrpSpPr/>
              <p:nvPr/>
            </p:nvGrpSpPr>
            <p:grpSpPr>
              <a:xfrm>
                <a:off x="3039533" y="3479094"/>
                <a:ext cx="2971800" cy="1119011"/>
                <a:chOff x="2667000" y="3041650"/>
                <a:chExt cx="2057400" cy="774700"/>
              </a:xfrm>
            </p:grpSpPr>
            <p:grpSp>
              <p:nvGrpSpPr>
                <p:cNvPr id="595" name="Group 594"/>
                <p:cNvGrpSpPr/>
                <p:nvPr/>
              </p:nvGrpSpPr>
              <p:grpSpPr>
                <a:xfrm>
                  <a:off x="2667000" y="3048000"/>
                  <a:ext cx="609600" cy="762000"/>
                  <a:chOff x="2819400" y="3048000"/>
                  <a:chExt cx="609600" cy="762000"/>
                </a:xfrm>
              </p:grpSpPr>
              <p:sp>
                <p:nvSpPr>
                  <p:cNvPr id="601" name="Isosceles Triangle 600"/>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2" name="Oval 601"/>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6" name="Group 595"/>
                <p:cNvGrpSpPr/>
                <p:nvPr/>
              </p:nvGrpSpPr>
              <p:grpSpPr>
                <a:xfrm rot="10800000">
                  <a:off x="4114800" y="3048000"/>
                  <a:ext cx="609600" cy="762000"/>
                  <a:chOff x="2819400" y="3048000"/>
                  <a:chExt cx="609600" cy="762000"/>
                </a:xfrm>
              </p:grpSpPr>
              <p:sp>
                <p:nvSpPr>
                  <p:cNvPr id="599" name="Isosceles Triangle 598"/>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0" name="Oval 599"/>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597" name="Elbow Connector 596"/>
                <p:cNvCxnSpPr>
                  <a:stCxn id="599" idx="3"/>
                  <a:endCxn id="602"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8" name="Elbow Connector 597"/>
                <p:cNvCxnSpPr>
                  <a:stCxn id="600" idx="0"/>
                  <a:endCxn id="601"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90" name="Straight Connector 589"/>
              <p:cNvCxnSpPr>
                <a:endCxn id="601"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2" name="Elbow Connector 591"/>
              <p:cNvCxnSpPr>
                <a:endCxn id="599"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87" name="Straight Connector 586"/>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3" name="Group 602"/>
          <p:cNvGrpSpPr/>
          <p:nvPr/>
        </p:nvGrpSpPr>
        <p:grpSpPr>
          <a:xfrm>
            <a:off x="4875840" y="2743200"/>
            <a:ext cx="1367542" cy="609600"/>
            <a:chOff x="1676400" y="2514600"/>
            <a:chExt cx="1367542" cy="609600"/>
          </a:xfrm>
        </p:grpSpPr>
        <p:grpSp>
          <p:nvGrpSpPr>
            <p:cNvPr id="604" name="Group 603"/>
            <p:cNvGrpSpPr/>
            <p:nvPr/>
          </p:nvGrpSpPr>
          <p:grpSpPr>
            <a:xfrm>
              <a:off x="1676400" y="2743200"/>
              <a:ext cx="699172" cy="381000"/>
              <a:chOff x="1425609" y="2590800"/>
              <a:chExt cx="1546191" cy="842565"/>
            </a:xfrm>
          </p:grpSpPr>
          <p:cxnSp>
            <p:nvCxnSpPr>
              <p:cNvPr id="612" name="Straight Connector 611"/>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5" name="Rectangle 614"/>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05" name="Straight Connector 604"/>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1" name="Elbow Connector 610"/>
            <p:cNvCxnSpPr>
              <a:endCxn id="615"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16" name="Group 615"/>
          <p:cNvGrpSpPr/>
          <p:nvPr/>
        </p:nvGrpSpPr>
        <p:grpSpPr>
          <a:xfrm>
            <a:off x="4875840" y="2057400"/>
            <a:ext cx="1367542" cy="609600"/>
            <a:chOff x="1676400" y="2514600"/>
            <a:chExt cx="1367542" cy="609600"/>
          </a:xfrm>
        </p:grpSpPr>
        <p:grpSp>
          <p:nvGrpSpPr>
            <p:cNvPr id="617" name="Group 616"/>
            <p:cNvGrpSpPr/>
            <p:nvPr/>
          </p:nvGrpSpPr>
          <p:grpSpPr>
            <a:xfrm>
              <a:off x="1676400" y="2743200"/>
              <a:ext cx="699172" cy="381000"/>
              <a:chOff x="1425609" y="2590800"/>
              <a:chExt cx="1546191" cy="842565"/>
            </a:xfrm>
          </p:grpSpPr>
          <p:cxnSp>
            <p:nvCxnSpPr>
              <p:cNvPr id="625" name="Straight Connector 624"/>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8" name="Rectangle 627"/>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18" name="Straight Connector 617"/>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Elbow Connector 623"/>
            <p:cNvCxnSpPr>
              <a:endCxn id="628"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29" name="Group 628"/>
          <p:cNvGrpSpPr/>
          <p:nvPr/>
        </p:nvGrpSpPr>
        <p:grpSpPr>
          <a:xfrm>
            <a:off x="4875840" y="1371600"/>
            <a:ext cx="1367542" cy="609600"/>
            <a:chOff x="1676400" y="2514600"/>
            <a:chExt cx="1367542" cy="609600"/>
          </a:xfrm>
        </p:grpSpPr>
        <p:grpSp>
          <p:nvGrpSpPr>
            <p:cNvPr id="630" name="Group 629"/>
            <p:cNvGrpSpPr/>
            <p:nvPr/>
          </p:nvGrpSpPr>
          <p:grpSpPr>
            <a:xfrm>
              <a:off x="1676400" y="2743200"/>
              <a:ext cx="699172" cy="381000"/>
              <a:chOff x="1425609" y="2590800"/>
              <a:chExt cx="1546191" cy="842565"/>
            </a:xfrm>
          </p:grpSpPr>
          <p:cxnSp>
            <p:nvCxnSpPr>
              <p:cNvPr id="638" name="Straight Connector 63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1" name="Rectangle 64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31" name="Straight Connector 63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7" name="Elbow Connector 636"/>
            <p:cNvCxnSpPr>
              <a:endCxn id="64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42" name="Group 641"/>
          <p:cNvGrpSpPr/>
          <p:nvPr/>
        </p:nvGrpSpPr>
        <p:grpSpPr>
          <a:xfrm>
            <a:off x="4875840" y="5791200"/>
            <a:ext cx="1367542" cy="609600"/>
            <a:chOff x="1676400" y="2514600"/>
            <a:chExt cx="1367542" cy="609600"/>
          </a:xfrm>
        </p:grpSpPr>
        <p:grpSp>
          <p:nvGrpSpPr>
            <p:cNvPr id="643" name="Group 642"/>
            <p:cNvGrpSpPr/>
            <p:nvPr/>
          </p:nvGrpSpPr>
          <p:grpSpPr>
            <a:xfrm>
              <a:off x="1676400" y="2743200"/>
              <a:ext cx="699172" cy="381000"/>
              <a:chOff x="1425609" y="2590800"/>
              <a:chExt cx="1546191" cy="842565"/>
            </a:xfrm>
          </p:grpSpPr>
          <p:cxnSp>
            <p:nvCxnSpPr>
              <p:cNvPr id="651" name="Straight Connector 65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4" name="Rectangle 65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44" name="Straight Connector 64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0" name="Elbow Connector 649"/>
            <p:cNvCxnSpPr>
              <a:endCxn id="65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55" name="Group 654"/>
          <p:cNvGrpSpPr/>
          <p:nvPr/>
        </p:nvGrpSpPr>
        <p:grpSpPr>
          <a:xfrm>
            <a:off x="4875840" y="5105400"/>
            <a:ext cx="1367542" cy="609600"/>
            <a:chOff x="1676400" y="2514600"/>
            <a:chExt cx="1367542" cy="609600"/>
          </a:xfrm>
        </p:grpSpPr>
        <p:grpSp>
          <p:nvGrpSpPr>
            <p:cNvPr id="656" name="Group 655"/>
            <p:cNvGrpSpPr/>
            <p:nvPr/>
          </p:nvGrpSpPr>
          <p:grpSpPr>
            <a:xfrm>
              <a:off x="1676400" y="2743200"/>
              <a:ext cx="699172" cy="381000"/>
              <a:chOff x="1425609" y="2590800"/>
              <a:chExt cx="1546191" cy="842565"/>
            </a:xfrm>
          </p:grpSpPr>
          <p:cxnSp>
            <p:nvCxnSpPr>
              <p:cNvPr id="664" name="Straight Connector 66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7" name="Rectangle 66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57" name="Straight Connector 65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8" name="Straight Connector 65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9" name="Straight Connector 65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3" name="Elbow Connector 662"/>
            <p:cNvCxnSpPr>
              <a:endCxn id="66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68" name="Group 667"/>
          <p:cNvGrpSpPr/>
          <p:nvPr/>
        </p:nvGrpSpPr>
        <p:grpSpPr>
          <a:xfrm>
            <a:off x="4875840" y="4419600"/>
            <a:ext cx="1367542" cy="609600"/>
            <a:chOff x="1676400" y="2514600"/>
            <a:chExt cx="1367542" cy="609600"/>
          </a:xfrm>
        </p:grpSpPr>
        <p:grpSp>
          <p:nvGrpSpPr>
            <p:cNvPr id="669" name="Group 668"/>
            <p:cNvGrpSpPr/>
            <p:nvPr/>
          </p:nvGrpSpPr>
          <p:grpSpPr>
            <a:xfrm>
              <a:off x="1676400" y="2743200"/>
              <a:ext cx="699172" cy="381000"/>
              <a:chOff x="1425609" y="2590800"/>
              <a:chExt cx="1546191" cy="842565"/>
            </a:xfrm>
          </p:grpSpPr>
          <p:cxnSp>
            <p:nvCxnSpPr>
              <p:cNvPr id="677" name="Straight Connector 67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0" name="Rectangle 67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70" name="Straight Connector 66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6" name="Elbow Connector 675"/>
            <p:cNvCxnSpPr>
              <a:endCxn id="68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681" name="Group 680"/>
          <p:cNvGrpSpPr/>
          <p:nvPr/>
        </p:nvGrpSpPr>
        <p:grpSpPr>
          <a:xfrm>
            <a:off x="7117888" y="1447800"/>
            <a:ext cx="1264112" cy="4876800"/>
            <a:chOff x="2318248" y="1447800"/>
            <a:chExt cx="1264112" cy="4876800"/>
          </a:xfrm>
        </p:grpSpPr>
        <p:grpSp>
          <p:nvGrpSpPr>
            <p:cNvPr id="682" name="Group 681"/>
            <p:cNvGrpSpPr/>
            <p:nvPr/>
          </p:nvGrpSpPr>
          <p:grpSpPr>
            <a:xfrm>
              <a:off x="2318248" y="3124200"/>
              <a:ext cx="1264112" cy="1304405"/>
              <a:chOff x="2544232" y="2069757"/>
              <a:chExt cx="3467101" cy="3989172"/>
            </a:xfrm>
          </p:grpSpPr>
          <p:grpSp>
            <p:nvGrpSpPr>
              <p:cNvPr id="685" name="Group 684"/>
              <p:cNvGrpSpPr/>
              <p:nvPr/>
            </p:nvGrpSpPr>
            <p:grpSpPr>
              <a:xfrm>
                <a:off x="3039533" y="3479094"/>
                <a:ext cx="2971800" cy="1119011"/>
                <a:chOff x="2667000" y="3041650"/>
                <a:chExt cx="2057400" cy="774700"/>
              </a:xfrm>
            </p:grpSpPr>
            <p:grpSp>
              <p:nvGrpSpPr>
                <p:cNvPr id="691" name="Group 690"/>
                <p:cNvGrpSpPr/>
                <p:nvPr/>
              </p:nvGrpSpPr>
              <p:grpSpPr>
                <a:xfrm>
                  <a:off x="2667000" y="3048000"/>
                  <a:ext cx="609600" cy="762000"/>
                  <a:chOff x="2819400" y="3048000"/>
                  <a:chExt cx="609600" cy="762000"/>
                </a:xfrm>
              </p:grpSpPr>
              <p:sp>
                <p:nvSpPr>
                  <p:cNvPr id="697" name="Isosceles Triangle 696"/>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8" name="Oval 697"/>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92" name="Group 691"/>
                <p:cNvGrpSpPr/>
                <p:nvPr/>
              </p:nvGrpSpPr>
              <p:grpSpPr>
                <a:xfrm rot="10800000">
                  <a:off x="4114800" y="3048000"/>
                  <a:ext cx="609600" cy="762000"/>
                  <a:chOff x="2819400" y="3048000"/>
                  <a:chExt cx="609600" cy="762000"/>
                </a:xfrm>
              </p:grpSpPr>
              <p:sp>
                <p:nvSpPr>
                  <p:cNvPr id="695" name="Isosceles Triangle 694"/>
                  <p:cNvSpPr/>
                  <p:nvPr/>
                </p:nvSpPr>
                <p:spPr>
                  <a:xfrm>
                    <a:off x="2819400" y="3124200"/>
                    <a:ext cx="609600" cy="685800"/>
                  </a:xfrm>
                  <a:prstGeom prst="triangl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96" name="Oval 695"/>
                  <p:cNvSpPr/>
                  <p:nvPr/>
                </p:nvSpPr>
                <p:spPr>
                  <a:xfrm>
                    <a:off x="3048000" y="3048000"/>
                    <a:ext cx="152400" cy="152400"/>
                  </a:xfrm>
                  <a:prstGeom prst="ellipse">
                    <a:avLst/>
                  </a:prstGeom>
                  <a:solidFill>
                    <a:schemeClr val="accent1">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93" name="Elbow Connector 692"/>
                <p:cNvCxnSpPr>
                  <a:stCxn id="695" idx="3"/>
                  <a:endCxn id="698" idx="0"/>
                </p:cNvCxnSpPr>
                <p:nvPr/>
              </p:nvCxnSpPr>
              <p:spPr>
                <a:xfrm rot="16200000" flipV="1">
                  <a:off x="3695700" y="2324100"/>
                  <a:ext cx="12700" cy="1447800"/>
                </a:xfrm>
                <a:prstGeom prst="bentConnector3">
                  <a:avLst>
                    <a:gd name="adj1" fmla="val 413513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Elbow Connector 693"/>
                <p:cNvCxnSpPr>
                  <a:stCxn id="696" idx="0"/>
                  <a:endCxn id="697" idx="3"/>
                </p:cNvCxnSpPr>
                <p:nvPr/>
              </p:nvCxnSpPr>
              <p:spPr>
                <a:xfrm rot="5400000">
                  <a:off x="3695700" y="3086100"/>
                  <a:ext cx="12700" cy="1447800"/>
                </a:xfrm>
                <a:prstGeom prst="bentConnector3">
                  <a:avLst>
                    <a:gd name="adj1" fmla="val 4427024"/>
                  </a:avLst>
                </a:prstGeom>
                <a:ln w="1905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86" name="Straight Connector 685"/>
              <p:cNvCxnSpPr>
                <a:endCxn id="697" idx="1"/>
              </p:cNvCxnSpPr>
              <p:nvPr/>
            </p:nvCxnSpPr>
            <p:spPr>
              <a:xfrm>
                <a:off x="2544232" y="4093633"/>
                <a:ext cx="7154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a:off x="2544233" y="4093633"/>
                <a:ext cx="0" cy="935567"/>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8" name="Elbow Connector 687"/>
              <p:cNvCxnSpPr>
                <a:endCxn id="695" idx="5"/>
              </p:cNvCxnSpPr>
              <p:nvPr/>
            </p:nvCxnSpPr>
            <p:spPr>
              <a:xfrm flipV="1">
                <a:off x="2544233" y="3983567"/>
                <a:ext cx="2806700" cy="1045633"/>
              </a:xfrm>
              <a:prstGeom prst="bentConnector3">
                <a:avLst>
                  <a:gd name="adj1" fmla="val 67170"/>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4525433" y="2069757"/>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flipV="1">
                <a:off x="4525433" y="5398529"/>
                <a:ext cx="0" cy="660400"/>
              </a:xfrm>
              <a:prstGeom prst="line">
                <a:avLst/>
              </a:prstGeom>
              <a:ln w="38100">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83" name="Straight Connector 682"/>
            <p:cNvCxnSpPr/>
            <p:nvPr/>
          </p:nvCxnSpPr>
          <p:spPr>
            <a:xfrm flipV="1">
              <a:off x="3040598" y="1447800"/>
              <a:ext cx="0" cy="16764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flipV="1">
              <a:off x="3040598" y="4428606"/>
              <a:ext cx="0" cy="1895994"/>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9" name="Group 698"/>
          <p:cNvGrpSpPr/>
          <p:nvPr/>
        </p:nvGrpSpPr>
        <p:grpSpPr>
          <a:xfrm>
            <a:off x="6476040" y="2743200"/>
            <a:ext cx="1367542" cy="609600"/>
            <a:chOff x="1676400" y="2514600"/>
            <a:chExt cx="1367542" cy="609600"/>
          </a:xfrm>
        </p:grpSpPr>
        <p:grpSp>
          <p:nvGrpSpPr>
            <p:cNvPr id="700" name="Group 699"/>
            <p:cNvGrpSpPr/>
            <p:nvPr/>
          </p:nvGrpSpPr>
          <p:grpSpPr>
            <a:xfrm>
              <a:off x="1676400" y="2743200"/>
              <a:ext cx="699172" cy="381000"/>
              <a:chOff x="1425609" y="2590800"/>
              <a:chExt cx="1546191" cy="842565"/>
            </a:xfrm>
          </p:grpSpPr>
          <p:cxnSp>
            <p:nvCxnSpPr>
              <p:cNvPr id="708" name="Straight Connector 707"/>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1" name="Rectangle 710"/>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01" name="Straight Connector 700"/>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6" name="Straight Connector 705"/>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7" name="Elbow Connector 706"/>
            <p:cNvCxnSpPr>
              <a:endCxn id="711"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12" name="Group 711"/>
          <p:cNvGrpSpPr/>
          <p:nvPr/>
        </p:nvGrpSpPr>
        <p:grpSpPr>
          <a:xfrm>
            <a:off x="6476040" y="2057400"/>
            <a:ext cx="1367542" cy="609600"/>
            <a:chOff x="1676400" y="2514600"/>
            <a:chExt cx="1367542" cy="609600"/>
          </a:xfrm>
        </p:grpSpPr>
        <p:grpSp>
          <p:nvGrpSpPr>
            <p:cNvPr id="713" name="Group 712"/>
            <p:cNvGrpSpPr/>
            <p:nvPr/>
          </p:nvGrpSpPr>
          <p:grpSpPr>
            <a:xfrm>
              <a:off x="1676400" y="2743200"/>
              <a:ext cx="699172" cy="381000"/>
              <a:chOff x="1425609" y="2590800"/>
              <a:chExt cx="1546191" cy="842565"/>
            </a:xfrm>
          </p:grpSpPr>
          <p:cxnSp>
            <p:nvCxnSpPr>
              <p:cNvPr id="721" name="Straight Connector 720"/>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4" name="Rectangle 723"/>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14" name="Straight Connector 713"/>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5" name="Straight Connector 714"/>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6" name="Straight Connector 715"/>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9" name="Straight Connector 718"/>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0" name="Elbow Connector 719"/>
            <p:cNvCxnSpPr>
              <a:endCxn id="724"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25" name="Group 724"/>
          <p:cNvGrpSpPr/>
          <p:nvPr/>
        </p:nvGrpSpPr>
        <p:grpSpPr>
          <a:xfrm>
            <a:off x="6476040" y="1371600"/>
            <a:ext cx="1367542" cy="609600"/>
            <a:chOff x="1676400" y="2514600"/>
            <a:chExt cx="1367542" cy="609600"/>
          </a:xfrm>
        </p:grpSpPr>
        <p:grpSp>
          <p:nvGrpSpPr>
            <p:cNvPr id="726" name="Group 725"/>
            <p:cNvGrpSpPr/>
            <p:nvPr/>
          </p:nvGrpSpPr>
          <p:grpSpPr>
            <a:xfrm>
              <a:off x="1676400" y="2743200"/>
              <a:ext cx="699172" cy="381000"/>
              <a:chOff x="1425609" y="2590800"/>
              <a:chExt cx="1546191" cy="842565"/>
            </a:xfrm>
          </p:grpSpPr>
          <p:cxnSp>
            <p:nvCxnSpPr>
              <p:cNvPr id="734" name="Straight Connector 733"/>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6" name="Straight Connector 735"/>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7" name="Rectangle 736"/>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27" name="Straight Connector 726"/>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3" name="Elbow Connector 732"/>
            <p:cNvCxnSpPr>
              <a:endCxn id="737"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38" name="Group 737"/>
          <p:cNvGrpSpPr/>
          <p:nvPr/>
        </p:nvGrpSpPr>
        <p:grpSpPr>
          <a:xfrm>
            <a:off x="6476040" y="5791200"/>
            <a:ext cx="1367542" cy="609600"/>
            <a:chOff x="1676400" y="2514600"/>
            <a:chExt cx="1367542" cy="609600"/>
          </a:xfrm>
        </p:grpSpPr>
        <p:grpSp>
          <p:nvGrpSpPr>
            <p:cNvPr id="739" name="Group 738"/>
            <p:cNvGrpSpPr/>
            <p:nvPr/>
          </p:nvGrpSpPr>
          <p:grpSpPr>
            <a:xfrm>
              <a:off x="1676400" y="2743200"/>
              <a:ext cx="699172" cy="381000"/>
              <a:chOff x="1425609" y="2590800"/>
              <a:chExt cx="1546191" cy="842565"/>
            </a:xfrm>
          </p:grpSpPr>
          <p:cxnSp>
            <p:nvCxnSpPr>
              <p:cNvPr id="747" name="Straight Connector 746"/>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0" name="Rectangle 749"/>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40" name="Straight Connector 739"/>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Elbow Connector 745"/>
            <p:cNvCxnSpPr>
              <a:endCxn id="750"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51" name="Group 750"/>
          <p:cNvGrpSpPr/>
          <p:nvPr/>
        </p:nvGrpSpPr>
        <p:grpSpPr>
          <a:xfrm>
            <a:off x="6476040" y="5105400"/>
            <a:ext cx="1367542" cy="609600"/>
            <a:chOff x="1676400" y="2514600"/>
            <a:chExt cx="1367542" cy="609600"/>
          </a:xfrm>
        </p:grpSpPr>
        <p:grpSp>
          <p:nvGrpSpPr>
            <p:cNvPr id="752" name="Group 751"/>
            <p:cNvGrpSpPr/>
            <p:nvPr/>
          </p:nvGrpSpPr>
          <p:grpSpPr>
            <a:xfrm>
              <a:off x="1676400" y="2743200"/>
              <a:ext cx="699172" cy="381000"/>
              <a:chOff x="1425609" y="2590800"/>
              <a:chExt cx="1546191" cy="842565"/>
            </a:xfrm>
          </p:grpSpPr>
          <p:cxnSp>
            <p:nvCxnSpPr>
              <p:cNvPr id="760" name="Straight Connector 759"/>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2" name="Straight Connector 761"/>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3" name="Rectangle 762"/>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53" name="Straight Connector 752"/>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4" name="Straight Connector 753"/>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6" name="Straight Connector 755"/>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9" name="Elbow Connector 758"/>
            <p:cNvCxnSpPr>
              <a:endCxn id="763"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64" name="Group 763"/>
          <p:cNvGrpSpPr/>
          <p:nvPr/>
        </p:nvGrpSpPr>
        <p:grpSpPr>
          <a:xfrm>
            <a:off x="6476040" y="4419600"/>
            <a:ext cx="1367542" cy="609600"/>
            <a:chOff x="1676400" y="2514600"/>
            <a:chExt cx="1367542" cy="609600"/>
          </a:xfrm>
        </p:grpSpPr>
        <p:grpSp>
          <p:nvGrpSpPr>
            <p:cNvPr id="765" name="Group 764"/>
            <p:cNvGrpSpPr/>
            <p:nvPr/>
          </p:nvGrpSpPr>
          <p:grpSpPr>
            <a:xfrm>
              <a:off x="1676400" y="2743200"/>
              <a:ext cx="699172" cy="381000"/>
              <a:chOff x="1425609" y="2590800"/>
              <a:chExt cx="1546191" cy="842565"/>
            </a:xfrm>
          </p:grpSpPr>
          <p:cxnSp>
            <p:nvCxnSpPr>
              <p:cNvPr id="773" name="Straight Connector 772"/>
              <p:cNvCxnSpPr/>
              <p:nvPr/>
            </p:nvCxnSpPr>
            <p:spPr>
              <a:xfrm>
                <a:off x="2051222"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4" name="Straight Connector 773"/>
              <p:cNvCxnSpPr/>
              <p:nvPr/>
            </p:nvCxnSpPr>
            <p:spPr>
              <a:xfrm>
                <a:off x="2438400" y="2590800"/>
                <a:ext cx="0" cy="68580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5" name="Straight Connector 774"/>
              <p:cNvCxnSpPr/>
              <p:nvPr/>
            </p:nvCxnSpPr>
            <p:spPr>
              <a:xfrm>
                <a:off x="2438400" y="2933700"/>
                <a:ext cx="53340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6" name="Rectangle 775"/>
              <p:cNvSpPr/>
              <p:nvPr/>
            </p:nvSpPr>
            <p:spPr>
              <a:xfrm>
                <a:off x="1425609" y="3319066"/>
                <a:ext cx="125730" cy="114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66" name="Straight Connector 765"/>
            <p:cNvCxnSpPr/>
            <p:nvPr/>
          </p:nvCxnSpPr>
          <p:spPr>
            <a:xfrm>
              <a:off x="2699489" y="2898256"/>
              <a:ext cx="344453"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7" name="Straight Connector 766"/>
            <p:cNvCxnSpPr/>
            <p:nvPr/>
          </p:nvCxnSpPr>
          <p:spPr>
            <a:xfrm flipV="1">
              <a:off x="2375572" y="2745855"/>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8" name="Straight Connector 767"/>
            <p:cNvCxnSpPr/>
            <p:nvPr/>
          </p:nvCxnSpPr>
          <p:spPr>
            <a:xfrm flipV="1">
              <a:off x="2710542" y="2743200"/>
              <a:ext cx="0" cy="16333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9" name="Straight Connector 768"/>
            <p:cNvCxnSpPr/>
            <p:nvPr/>
          </p:nvCxnSpPr>
          <p:spPr>
            <a:xfrm>
              <a:off x="2375572" y="2743200"/>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0" name="Straight Connector 769"/>
            <p:cNvCxnSpPr/>
            <p:nvPr/>
          </p:nvCxnSpPr>
          <p:spPr>
            <a:xfrm>
              <a:off x="2373086" y="2688772"/>
              <a:ext cx="334970"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1" name="Straight Connector 770"/>
            <p:cNvCxnSpPr/>
            <p:nvPr/>
          </p:nvCxnSpPr>
          <p:spPr>
            <a:xfrm flipV="1">
              <a:off x="2540571" y="2514600"/>
              <a:ext cx="0" cy="17417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2" name="Elbow Connector 771"/>
            <p:cNvCxnSpPr>
              <a:endCxn id="776" idx="0"/>
            </p:cNvCxnSpPr>
            <p:nvPr/>
          </p:nvCxnSpPr>
          <p:spPr>
            <a:xfrm rot="10800000" flipV="1">
              <a:off x="1704828" y="2898255"/>
              <a:ext cx="254469" cy="174259"/>
            </a:xfrm>
            <a:prstGeom prst="bentConnector2">
              <a:avLst/>
            </a:prstGeom>
            <a:ln w="28575">
              <a:solidFill>
                <a:schemeClr val="tx1">
                  <a:lumMod val="65000"/>
                  <a:lumOff val="3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sp>
        <p:nvSpPr>
          <p:cNvPr id="777" name="Rounded Rectangle 776"/>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Row Decoder</a:t>
            </a:r>
          </a:p>
        </p:txBody>
      </p:sp>
      <p:cxnSp>
        <p:nvCxnSpPr>
          <p:cNvPr id="778" name="Straight Connector 777"/>
          <p:cNvCxnSpPr/>
          <p:nvPr/>
        </p:nvCxnSpPr>
        <p:spPr>
          <a:xfrm flipH="1">
            <a:off x="1295400" y="3505200"/>
            <a:ext cx="6363071" cy="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0" name="Straight Connector 779"/>
          <p:cNvCxnSpPr/>
          <p:nvPr/>
        </p:nvCxnSpPr>
        <p:spPr>
          <a:xfrm flipV="1">
            <a:off x="231824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391844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4" name="Straight Connector 783"/>
          <p:cNvCxnSpPr/>
          <p:nvPr/>
        </p:nvCxnSpPr>
        <p:spPr>
          <a:xfrm flipV="1">
            <a:off x="5517688" y="3505200"/>
            <a:ext cx="0" cy="280779"/>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6" name="Straight Connector 785"/>
          <p:cNvCxnSpPr/>
          <p:nvPr/>
        </p:nvCxnSpPr>
        <p:spPr>
          <a:xfrm flipV="1">
            <a:off x="7117888" y="3505200"/>
            <a:ext cx="0" cy="280780"/>
          </a:xfrm>
          <a:prstGeom prst="line">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8" name="Rounded Rectangle 787"/>
          <p:cNvSpPr/>
          <p:nvPr/>
        </p:nvSpPr>
        <p:spPr>
          <a:xfrm>
            <a:off x="1371600" y="1219200"/>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89" name="Rounded Rectangle 788"/>
          <p:cNvSpPr/>
          <p:nvPr/>
        </p:nvSpPr>
        <p:spPr>
          <a:xfrm>
            <a:off x="1371600" y="4343400"/>
            <a:ext cx="7086600" cy="2057400"/>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87" name="Rounded Rectangle 786"/>
          <p:cNvSpPr/>
          <p:nvPr/>
        </p:nvSpPr>
        <p:spPr>
          <a:xfrm>
            <a:off x="1371600" y="3355652"/>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Array of Sense Amplifiers (Row Buffer) 8Kb</a:t>
            </a:r>
          </a:p>
        </p:txBody>
      </p:sp>
    </p:spTree>
    <p:extLst>
      <p:ext uri="{BB962C8B-B14F-4D97-AF65-F5344CB8AC3E}">
        <p14:creationId xmlns:p14="http://schemas.microsoft.com/office/powerpoint/2010/main" val="6639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fade">
                                      <p:cBhvr>
                                        <p:cTn id="24" dur="500"/>
                                        <p:tgtEl>
                                          <p:spTgt spid="489"/>
                                        </p:tgtEl>
                                      </p:cBhvr>
                                    </p:animEffect>
                                  </p:childTnLst>
                                </p:cTn>
                              </p:par>
                              <p:par>
                                <p:cTn id="25" presetID="10" presetClass="entr" presetSubtype="0" fill="hold" nodeType="withEffect">
                                  <p:stCondLst>
                                    <p:cond delay="0"/>
                                  </p:stCondLst>
                                  <p:childTnLst>
                                    <p:set>
                                      <p:cBhvr>
                                        <p:cTn id="26" dur="1" fill="hold">
                                          <p:stCondLst>
                                            <p:cond delay="0"/>
                                          </p:stCondLst>
                                        </p:cTn>
                                        <p:tgtEl>
                                          <p:spTgt spid="585"/>
                                        </p:tgtEl>
                                        <p:attrNameLst>
                                          <p:attrName>style.visibility</p:attrName>
                                        </p:attrNameLst>
                                      </p:cBhvr>
                                      <p:to>
                                        <p:strVal val="visible"/>
                                      </p:to>
                                    </p:set>
                                    <p:animEffect transition="in" filter="fade">
                                      <p:cBhvr>
                                        <p:cTn id="27" dur="500"/>
                                        <p:tgtEl>
                                          <p:spTgt spid="585"/>
                                        </p:tgtEl>
                                      </p:cBhvr>
                                    </p:animEffect>
                                  </p:childTnLst>
                                </p:cTn>
                              </p:par>
                              <p:par>
                                <p:cTn id="28" presetID="10" presetClass="entr" presetSubtype="0" fill="hold" nodeType="withEffect">
                                  <p:stCondLst>
                                    <p:cond delay="0"/>
                                  </p:stCondLst>
                                  <p:childTnLst>
                                    <p:set>
                                      <p:cBhvr>
                                        <p:cTn id="29" dur="1" fill="hold">
                                          <p:stCondLst>
                                            <p:cond delay="0"/>
                                          </p:stCondLst>
                                        </p:cTn>
                                        <p:tgtEl>
                                          <p:spTgt spid="681"/>
                                        </p:tgtEl>
                                        <p:attrNameLst>
                                          <p:attrName>style.visibility</p:attrName>
                                        </p:attrNameLst>
                                      </p:cBhvr>
                                      <p:to>
                                        <p:strVal val="visible"/>
                                      </p:to>
                                    </p:set>
                                    <p:animEffect transition="in" filter="fade">
                                      <p:cBhvr>
                                        <p:cTn id="30" dur="500"/>
                                        <p:tgtEl>
                                          <p:spTgt spid="681"/>
                                        </p:tgtEl>
                                      </p:cBhvr>
                                    </p:animEffect>
                                  </p:childTnLst>
                                </p:cTn>
                              </p:par>
                              <p:par>
                                <p:cTn id="31" presetID="10" presetClass="entr" presetSubtype="0" fill="hold" nodeType="withEffect">
                                  <p:stCondLst>
                                    <p:cond delay="0"/>
                                  </p:stCondLst>
                                  <p:childTnLst>
                                    <p:set>
                                      <p:cBhvr>
                                        <p:cTn id="32" dur="1" fill="hold">
                                          <p:stCondLst>
                                            <p:cond delay="0"/>
                                          </p:stCondLst>
                                        </p:cTn>
                                        <p:tgtEl>
                                          <p:spTgt spid="507"/>
                                        </p:tgtEl>
                                        <p:attrNameLst>
                                          <p:attrName>style.visibility</p:attrName>
                                        </p:attrNameLst>
                                      </p:cBhvr>
                                      <p:to>
                                        <p:strVal val="visible"/>
                                      </p:to>
                                    </p:set>
                                    <p:animEffect transition="in" filter="fade">
                                      <p:cBhvr>
                                        <p:cTn id="33" dur="500"/>
                                        <p:tgtEl>
                                          <p:spTgt spid="507"/>
                                        </p:tgtEl>
                                      </p:cBhvr>
                                    </p:animEffect>
                                  </p:childTnLst>
                                </p:cTn>
                              </p:par>
                              <p:par>
                                <p:cTn id="34" presetID="10" presetClass="entr" presetSubtype="0" fill="hold" nodeType="withEffect">
                                  <p:stCondLst>
                                    <p:cond delay="0"/>
                                  </p:stCondLst>
                                  <p:childTnLst>
                                    <p:set>
                                      <p:cBhvr>
                                        <p:cTn id="35" dur="1" fill="hold">
                                          <p:stCondLst>
                                            <p:cond delay="0"/>
                                          </p:stCondLst>
                                        </p:cTn>
                                        <p:tgtEl>
                                          <p:spTgt spid="520"/>
                                        </p:tgtEl>
                                        <p:attrNameLst>
                                          <p:attrName>style.visibility</p:attrName>
                                        </p:attrNameLst>
                                      </p:cBhvr>
                                      <p:to>
                                        <p:strVal val="visible"/>
                                      </p:to>
                                    </p:set>
                                    <p:animEffect transition="in" filter="fade">
                                      <p:cBhvr>
                                        <p:cTn id="36" dur="500"/>
                                        <p:tgtEl>
                                          <p:spTgt spid="520"/>
                                        </p:tgtEl>
                                      </p:cBhvr>
                                    </p:animEffect>
                                  </p:childTnLst>
                                </p:cTn>
                              </p:par>
                              <p:par>
                                <p:cTn id="37" presetID="10" presetClass="entr" presetSubtype="0" fill="hold" nodeType="withEffect">
                                  <p:stCondLst>
                                    <p:cond delay="0"/>
                                  </p:stCondLst>
                                  <p:childTnLst>
                                    <p:set>
                                      <p:cBhvr>
                                        <p:cTn id="38" dur="1" fill="hold">
                                          <p:stCondLst>
                                            <p:cond delay="0"/>
                                          </p:stCondLst>
                                        </p:cTn>
                                        <p:tgtEl>
                                          <p:spTgt spid="533"/>
                                        </p:tgtEl>
                                        <p:attrNameLst>
                                          <p:attrName>style.visibility</p:attrName>
                                        </p:attrNameLst>
                                      </p:cBhvr>
                                      <p:to>
                                        <p:strVal val="visible"/>
                                      </p:to>
                                    </p:set>
                                    <p:animEffect transition="in" filter="fade">
                                      <p:cBhvr>
                                        <p:cTn id="39" dur="500"/>
                                        <p:tgtEl>
                                          <p:spTgt spid="533"/>
                                        </p:tgtEl>
                                      </p:cBhvr>
                                    </p:animEffect>
                                  </p:childTnLst>
                                </p:cTn>
                              </p:par>
                              <p:par>
                                <p:cTn id="40" presetID="10" presetClass="entr" presetSubtype="0" fill="hold" nodeType="withEffect">
                                  <p:stCondLst>
                                    <p:cond delay="0"/>
                                  </p:stCondLst>
                                  <p:childTnLst>
                                    <p:set>
                                      <p:cBhvr>
                                        <p:cTn id="41" dur="1" fill="hold">
                                          <p:stCondLst>
                                            <p:cond delay="0"/>
                                          </p:stCondLst>
                                        </p:cTn>
                                        <p:tgtEl>
                                          <p:spTgt spid="572"/>
                                        </p:tgtEl>
                                        <p:attrNameLst>
                                          <p:attrName>style.visibility</p:attrName>
                                        </p:attrNameLst>
                                      </p:cBhvr>
                                      <p:to>
                                        <p:strVal val="visible"/>
                                      </p:to>
                                    </p:set>
                                    <p:animEffect transition="in" filter="fade">
                                      <p:cBhvr>
                                        <p:cTn id="42" dur="500"/>
                                        <p:tgtEl>
                                          <p:spTgt spid="572"/>
                                        </p:tgtEl>
                                      </p:cBhvr>
                                    </p:animEffect>
                                  </p:childTnLst>
                                </p:cTn>
                              </p:par>
                              <p:par>
                                <p:cTn id="43" presetID="10" presetClass="entr" presetSubtype="0" fill="hold" nodeType="withEffect">
                                  <p:stCondLst>
                                    <p:cond delay="0"/>
                                  </p:stCondLst>
                                  <p:childTnLst>
                                    <p:set>
                                      <p:cBhvr>
                                        <p:cTn id="44" dur="1" fill="hold">
                                          <p:stCondLst>
                                            <p:cond delay="0"/>
                                          </p:stCondLst>
                                        </p:cTn>
                                        <p:tgtEl>
                                          <p:spTgt spid="559"/>
                                        </p:tgtEl>
                                        <p:attrNameLst>
                                          <p:attrName>style.visibility</p:attrName>
                                        </p:attrNameLst>
                                      </p:cBhvr>
                                      <p:to>
                                        <p:strVal val="visible"/>
                                      </p:to>
                                    </p:set>
                                    <p:animEffect transition="in" filter="fade">
                                      <p:cBhvr>
                                        <p:cTn id="45" dur="500"/>
                                        <p:tgtEl>
                                          <p:spTgt spid="559"/>
                                        </p:tgtEl>
                                      </p:cBhvr>
                                    </p:animEffect>
                                  </p:childTnLst>
                                </p:cTn>
                              </p:par>
                              <p:par>
                                <p:cTn id="46" presetID="10" presetClass="entr" presetSubtype="0" fill="hold" nodeType="withEffect">
                                  <p:stCondLst>
                                    <p:cond delay="0"/>
                                  </p:stCondLst>
                                  <p:childTnLst>
                                    <p:set>
                                      <p:cBhvr>
                                        <p:cTn id="47" dur="1" fill="hold">
                                          <p:stCondLst>
                                            <p:cond delay="0"/>
                                          </p:stCondLst>
                                        </p:cTn>
                                        <p:tgtEl>
                                          <p:spTgt spid="546"/>
                                        </p:tgtEl>
                                        <p:attrNameLst>
                                          <p:attrName>style.visibility</p:attrName>
                                        </p:attrNameLst>
                                      </p:cBhvr>
                                      <p:to>
                                        <p:strVal val="visible"/>
                                      </p:to>
                                    </p:set>
                                    <p:animEffect transition="in" filter="fade">
                                      <p:cBhvr>
                                        <p:cTn id="48" dur="500"/>
                                        <p:tgtEl>
                                          <p:spTgt spid="546"/>
                                        </p:tgtEl>
                                      </p:cBhvr>
                                    </p:animEffect>
                                  </p:childTnLst>
                                </p:cTn>
                              </p:par>
                              <p:par>
                                <p:cTn id="49" presetID="10" presetClass="entr" presetSubtype="0" fill="hold" nodeType="withEffect">
                                  <p:stCondLst>
                                    <p:cond delay="0"/>
                                  </p:stCondLst>
                                  <p:childTnLst>
                                    <p:set>
                                      <p:cBhvr>
                                        <p:cTn id="50" dur="1" fill="hold">
                                          <p:stCondLst>
                                            <p:cond delay="0"/>
                                          </p:stCondLst>
                                        </p:cTn>
                                        <p:tgtEl>
                                          <p:spTgt spid="642"/>
                                        </p:tgtEl>
                                        <p:attrNameLst>
                                          <p:attrName>style.visibility</p:attrName>
                                        </p:attrNameLst>
                                      </p:cBhvr>
                                      <p:to>
                                        <p:strVal val="visible"/>
                                      </p:to>
                                    </p:set>
                                    <p:animEffect transition="in" filter="fade">
                                      <p:cBhvr>
                                        <p:cTn id="51" dur="500"/>
                                        <p:tgtEl>
                                          <p:spTgt spid="642"/>
                                        </p:tgtEl>
                                      </p:cBhvr>
                                    </p:animEffect>
                                  </p:childTnLst>
                                </p:cTn>
                              </p:par>
                              <p:par>
                                <p:cTn id="52" presetID="10" presetClass="entr" presetSubtype="0" fill="hold" nodeType="withEffect">
                                  <p:stCondLst>
                                    <p:cond delay="0"/>
                                  </p:stCondLst>
                                  <p:childTnLst>
                                    <p:set>
                                      <p:cBhvr>
                                        <p:cTn id="53" dur="1" fill="hold">
                                          <p:stCondLst>
                                            <p:cond delay="0"/>
                                          </p:stCondLst>
                                        </p:cTn>
                                        <p:tgtEl>
                                          <p:spTgt spid="655"/>
                                        </p:tgtEl>
                                        <p:attrNameLst>
                                          <p:attrName>style.visibility</p:attrName>
                                        </p:attrNameLst>
                                      </p:cBhvr>
                                      <p:to>
                                        <p:strVal val="visible"/>
                                      </p:to>
                                    </p:set>
                                    <p:animEffect transition="in" filter="fade">
                                      <p:cBhvr>
                                        <p:cTn id="54" dur="500"/>
                                        <p:tgtEl>
                                          <p:spTgt spid="655"/>
                                        </p:tgtEl>
                                      </p:cBhvr>
                                    </p:animEffect>
                                  </p:childTnLst>
                                </p:cTn>
                              </p:par>
                              <p:par>
                                <p:cTn id="55" presetID="10" presetClass="entr" presetSubtype="0" fill="hold" nodeType="withEffect">
                                  <p:stCondLst>
                                    <p:cond delay="0"/>
                                  </p:stCondLst>
                                  <p:childTnLst>
                                    <p:set>
                                      <p:cBhvr>
                                        <p:cTn id="56" dur="1" fill="hold">
                                          <p:stCondLst>
                                            <p:cond delay="0"/>
                                          </p:stCondLst>
                                        </p:cTn>
                                        <p:tgtEl>
                                          <p:spTgt spid="668"/>
                                        </p:tgtEl>
                                        <p:attrNameLst>
                                          <p:attrName>style.visibility</p:attrName>
                                        </p:attrNameLst>
                                      </p:cBhvr>
                                      <p:to>
                                        <p:strVal val="visible"/>
                                      </p:to>
                                    </p:set>
                                    <p:animEffect transition="in" filter="fade">
                                      <p:cBhvr>
                                        <p:cTn id="57" dur="500"/>
                                        <p:tgtEl>
                                          <p:spTgt spid="668"/>
                                        </p:tgtEl>
                                      </p:cBhvr>
                                    </p:animEffect>
                                  </p:childTnLst>
                                </p:cTn>
                              </p:par>
                              <p:par>
                                <p:cTn id="58" presetID="10" presetClass="entr" presetSubtype="0" fill="hold" nodeType="withEffect">
                                  <p:stCondLst>
                                    <p:cond delay="0"/>
                                  </p:stCondLst>
                                  <p:childTnLst>
                                    <p:set>
                                      <p:cBhvr>
                                        <p:cTn id="59" dur="1" fill="hold">
                                          <p:stCondLst>
                                            <p:cond delay="0"/>
                                          </p:stCondLst>
                                        </p:cTn>
                                        <p:tgtEl>
                                          <p:spTgt spid="603"/>
                                        </p:tgtEl>
                                        <p:attrNameLst>
                                          <p:attrName>style.visibility</p:attrName>
                                        </p:attrNameLst>
                                      </p:cBhvr>
                                      <p:to>
                                        <p:strVal val="visible"/>
                                      </p:to>
                                    </p:set>
                                    <p:animEffect transition="in" filter="fade">
                                      <p:cBhvr>
                                        <p:cTn id="60" dur="500"/>
                                        <p:tgtEl>
                                          <p:spTgt spid="603"/>
                                        </p:tgtEl>
                                      </p:cBhvr>
                                    </p:animEffect>
                                  </p:childTnLst>
                                </p:cTn>
                              </p:par>
                              <p:par>
                                <p:cTn id="61" presetID="10" presetClass="entr" presetSubtype="0" fill="hold" nodeType="withEffect">
                                  <p:stCondLst>
                                    <p:cond delay="0"/>
                                  </p:stCondLst>
                                  <p:childTnLst>
                                    <p:set>
                                      <p:cBhvr>
                                        <p:cTn id="62" dur="1" fill="hold">
                                          <p:stCondLst>
                                            <p:cond delay="0"/>
                                          </p:stCondLst>
                                        </p:cTn>
                                        <p:tgtEl>
                                          <p:spTgt spid="616"/>
                                        </p:tgtEl>
                                        <p:attrNameLst>
                                          <p:attrName>style.visibility</p:attrName>
                                        </p:attrNameLst>
                                      </p:cBhvr>
                                      <p:to>
                                        <p:strVal val="visible"/>
                                      </p:to>
                                    </p:set>
                                    <p:animEffect transition="in" filter="fade">
                                      <p:cBhvr>
                                        <p:cTn id="63" dur="500"/>
                                        <p:tgtEl>
                                          <p:spTgt spid="616"/>
                                        </p:tgtEl>
                                      </p:cBhvr>
                                    </p:animEffect>
                                  </p:childTnLst>
                                </p:cTn>
                              </p:par>
                              <p:par>
                                <p:cTn id="64" presetID="10" presetClass="entr" presetSubtype="0" fill="hold" nodeType="withEffect">
                                  <p:stCondLst>
                                    <p:cond delay="0"/>
                                  </p:stCondLst>
                                  <p:childTnLst>
                                    <p:set>
                                      <p:cBhvr>
                                        <p:cTn id="65" dur="1" fill="hold">
                                          <p:stCondLst>
                                            <p:cond delay="0"/>
                                          </p:stCondLst>
                                        </p:cTn>
                                        <p:tgtEl>
                                          <p:spTgt spid="629"/>
                                        </p:tgtEl>
                                        <p:attrNameLst>
                                          <p:attrName>style.visibility</p:attrName>
                                        </p:attrNameLst>
                                      </p:cBhvr>
                                      <p:to>
                                        <p:strVal val="visible"/>
                                      </p:to>
                                    </p:set>
                                    <p:animEffect transition="in" filter="fade">
                                      <p:cBhvr>
                                        <p:cTn id="66" dur="500"/>
                                        <p:tgtEl>
                                          <p:spTgt spid="629"/>
                                        </p:tgtEl>
                                      </p:cBhvr>
                                    </p:animEffect>
                                  </p:childTnLst>
                                </p:cTn>
                              </p:par>
                              <p:par>
                                <p:cTn id="67" presetID="10" presetClass="entr" presetSubtype="0" fill="hold" nodeType="withEffect">
                                  <p:stCondLst>
                                    <p:cond delay="0"/>
                                  </p:stCondLst>
                                  <p:childTnLst>
                                    <p:set>
                                      <p:cBhvr>
                                        <p:cTn id="68" dur="1" fill="hold">
                                          <p:stCondLst>
                                            <p:cond delay="0"/>
                                          </p:stCondLst>
                                        </p:cTn>
                                        <p:tgtEl>
                                          <p:spTgt spid="725"/>
                                        </p:tgtEl>
                                        <p:attrNameLst>
                                          <p:attrName>style.visibility</p:attrName>
                                        </p:attrNameLst>
                                      </p:cBhvr>
                                      <p:to>
                                        <p:strVal val="visible"/>
                                      </p:to>
                                    </p:set>
                                    <p:animEffect transition="in" filter="fade">
                                      <p:cBhvr>
                                        <p:cTn id="69" dur="500"/>
                                        <p:tgtEl>
                                          <p:spTgt spid="725"/>
                                        </p:tgtEl>
                                      </p:cBhvr>
                                    </p:animEffect>
                                  </p:childTnLst>
                                </p:cTn>
                              </p:par>
                              <p:par>
                                <p:cTn id="70" presetID="10" presetClass="entr" presetSubtype="0" fill="hold" nodeType="withEffect">
                                  <p:stCondLst>
                                    <p:cond delay="0"/>
                                  </p:stCondLst>
                                  <p:childTnLst>
                                    <p:set>
                                      <p:cBhvr>
                                        <p:cTn id="71" dur="1" fill="hold">
                                          <p:stCondLst>
                                            <p:cond delay="0"/>
                                          </p:stCondLst>
                                        </p:cTn>
                                        <p:tgtEl>
                                          <p:spTgt spid="712"/>
                                        </p:tgtEl>
                                        <p:attrNameLst>
                                          <p:attrName>style.visibility</p:attrName>
                                        </p:attrNameLst>
                                      </p:cBhvr>
                                      <p:to>
                                        <p:strVal val="visible"/>
                                      </p:to>
                                    </p:set>
                                    <p:animEffect transition="in" filter="fade">
                                      <p:cBhvr>
                                        <p:cTn id="72" dur="500"/>
                                        <p:tgtEl>
                                          <p:spTgt spid="712"/>
                                        </p:tgtEl>
                                      </p:cBhvr>
                                    </p:animEffect>
                                  </p:childTnLst>
                                </p:cTn>
                              </p:par>
                              <p:par>
                                <p:cTn id="73" presetID="10" presetClass="entr" presetSubtype="0" fill="hold" nodeType="withEffect">
                                  <p:stCondLst>
                                    <p:cond delay="0"/>
                                  </p:stCondLst>
                                  <p:childTnLst>
                                    <p:set>
                                      <p:cBhvr>
                                        <p:cTn id="74" dur="1" fill="hold">
                                          <p:stCondLst>
                                            <p:cond delay="0"/>
                                          </p:stCondLst>
                                        </p:cTn>
                                        <p:tgtEl>
                                          <p:spTgt spid="699"/>
                                        </p:tgtEl>
                                        <p:attrNameLst>
                                          <p:attrName>style.visibility</p:attrName>
                                        </p:attrNameLst>
                                      </p:cBhvr>
                                      <p:to>
                                        <p:strVal val="visible"/>
                                      </p:to>
                                    </p:set>
                                    <p:animEffect transition="in" filter="fade">
                                      <p:cBhvr>
                                        <p:cTn id="75" dur="500"/>
                                        <p:tgtEl>
                                          <p:spTgt spid="699"/>
                                        </p:tgtEl>
                                      </p:cBhvr>
                                    </p:animEffect>
                                  </p:childTnLst>
                                </p:cTn>
                              </p:par>
                              <p:par>
                                <p:cTn id="76" presetID="10" presetClass="entr" presetSubtype="0" fill="hold" nodeType="withEffect">
                                  <p:stCondLst>
                                    <p:cond delay="0"/>
                                  </p:stCondLst>
                                  <p:childTnLst>
                                    <p:set>
                                      <p:cBhvr>
                                        <p:cTn id="77" dur="1" fill="hold">
                                          <p:stCondLst>
                                            <p:cond delay="0"/>
                                          </p:stCondLst>
                                        </p:cTn>
                                        <p:tgtEl>
                                          <p:spTgt spid="764"/>
                                        </p:tgtEl>
                                        <p:attrNameLst>
                                          <p:attrName>style.visibility</p:attrName>
                                        </p:attrNameLst>
                                      </p:cBhvr>
                                      <p:to>
                                        <p:strVal val="visible"/>
                                      </p:to>
                                    </p:set>
                                    <p:animEffect transition="in" filter="fade">
                                      <p:cBhvr>
                                        <p:cTn id="78" dur="500"/>
                                        <p:tgtEl>
                                          <p:spTgt spid="764"/>
                                        </p:tgtEl>
                                      </p:cBhvr>
                                    </p:animEffect>
                                  </p:childTnLst>
                                </p:cTn>
                              </p:par>
                              <p:par>
                                <p:cTn id="79" presetID="10" presetClass="entr" presetSubtype="0" fill="hold" nodeType="withEffect">
                                  <p:stCondLst>
                                    <p:cond delay="0"/>
                                  </p:stCondLst>
                                  <p:childTnLst>
                                    <p:set>
                                      <p:cBhvr>
                                        <p:cTn id="80" dur="1" fill="hold">
                                          <p:stCondLst>
                                            <p:cond delay="0"/>
                                          </p:stCondLst>
                                        </p:cTn>
                                        <p:tgtEl>
                                          <p:spTgt spid="751"/>
                                        </p:tgtEl>
                                        <p:attrNameLst>
                                          <p:attrName>style.visibility</p:attrName>
                                        </p:attrNameLst>
                                      </p:cBhvr>
                                      <p:to>
                                        <p:strVal val="visible"/>
                                      </p:to>
                                    </p:set>
                                    <p:animEffect transition="in" filter="fade">
                                      <p:cBhvr>
                                        <p:cTn id="81" dur="500"/>
                                        <p:tgtEl>
                                          <p:spTgt spid="751"/>
                                        </p:tgtEl>
                                      </p:cBhvr>
                                    </p:animEffect>
                                  </p:childTnLst>
                                </p:cTn>
                              </p:par>
                              <p:par>
                                <p:cTn id="82" presetID="10" presetClass="entr" presetSubtype="0" fill="hold" nodeType="withEffect">
                                  <p:stCondLst>
                                    <p:cond delay="0"/>
                                  </p:stCondLst>
                                  <p:childTnLst>
                                    <p:set>
                                      <p:cBhvr>
                                        <p:cTn id="83" dur="1" fill="hold">
                                          <p:stCondLst>
                                            <p:cond delay="0"/>
                                          </p:stCondLst>
                                        </p:cTn>
                                        <p:tgtEl>
                                          <p:spTgt spid="738"/>
                                        </p:tgtEl>
                                        <p:attrNameLst>
                                          <p:attrName>style.visibility</p:attrName>
                                        </p:attrNameLst>
                                      </p:cBhvr>
                                      <p:to>
                                        <p:strVal val="visible"/>
                                      </p:to>
                                    </p:set>
                                    <p:animEffect transition="in" filter="fade">
                                      <p:cBhvr>
                                        <p:cTn id="84" dur="500"/>
                                        <p:tgtEl>
                                          <p:spTgt spid="738"/>
                                        </p:tgtEl>
                                      </p:cBhvr>
                                    </p:animEffect>
                                  </p:childTnLst>
                                </p:cTn>
                              </p:par>
                              <p:par>
                                <p:cTn id="85" presetID="10" presetClass="entr" presetSubtype="0" fill="hold" nodeType="withEffect">
                                  <p:stCondLst>
                                    <p:cond delay="0"/>
                                  </p:stCondLst>
                                  <p:childTnLst>
                                    <p:set>
                                      <p:cBhvr>
                                        <p:cTn id="86" dur="1" fill="hold">
                                          <p:stCondLst>
                                            <p:cond delay="0"/>
                                          </p:stCondLst>
                                        </p:cTn>
                                        <p:tgtEl>
                                          <p:spTgt spid="487"/>
                                        </p:tgtEl>
                                        <p:attrNameLst>
                                          <p:attrName>style.visibility</p:attrName>
                                        </p:attrNameLst>
                                      </p:cBhvr>
                                      <p:to>
                                        <p:strVal val="visible"/>
                                      </p:to>
                                    </p:set>
                                    <p:animEffect transition="in" filter="fade">
                                      <p:cBhvr>
                                        <p:cTn id="87" dur="500"/>
                                        <p:tgtEl>
                                          <p:spTgt spid="487"/>
                                        </p:tgtEl>
                                      </p:cBhvr>
                                    </p:animEffect>
                                  </p:childTnLst>
                                </p:cTn>
                              </p:par>
                              <p:par>
                                <p:cTn id="88" presetID="10" presetClass="entr" presetSubtype="0" fill="hold" nodeType="withEffect">
                                  <p:stCondLst>
                                    <p:cond delay="0"/>
                                  </p:stCondLst>
                                  <p:childTnLst>
                                    <p:set>
                                      <p:cBhvr>
                                        <p:cTn id="89" dur="1" fill="hold">
                                          <p:stCondLst>
                                            <p:cond delay="0"/>
                                          </p:stCondLst>
                                        </p:cTn>
                                        <p:tgtEl>
                                          <p:spTgt spid="486"/>
                                        </p:tgtEl>
                                        <p:attrNameLst>
                                          <p:attrName>style.visibility</p:attrName>
                                        </p:attrNameLst>
                                      </p:cBhvr>
                                      <p:to>
                                        <p:strVal val="visible"/>
                                      </p:to>
                                    </p:set>
                                    <p:animEffect transition="in" filter="fade">
                                      <p:cBhvr>
                                        <p:cTn id="90" dur="500"/>
                                        <p:tgtEl>
                                          <p:spTgt spid="486"/>
                                        </p:tgtEl>
                                      </p:cBhvr>
                                    </p:animEffect>
                                  </p:childTnLst>
                                </p:cTn>
                              </p:par>
                              <p:par>
                                <p:cTn id="91" presetID="10" presetClass="entr" presetSubtype="0" fill="hold" nodeType="withEffect">
                                  <p:stCondLst>
                                    <p:cond delay="0"/>
                                  </p:stCondLst>
                                  <p:childTnLst>
                                    <p:set>
                                      <p:cBhvr>
                                        <p:cTn id="92" dur="1" fill="hold">
                                          <p:stCondLst>
                                            <p:cond delay="0"/>
                                          </p:stCondLst>
                                        </p:cTn>
                                        <p:tgtEl>
                                          <p:spTgt spid="485"/>
                                        </p:tgtEl>
                                        <p:attrNameLst>
                                          <p:attrName>style.visibility</p:attrName>
                                        </p:attrNameLst>
                                      </p:cBhvr>
                                      <p:to>
                                        <p:strVal val="visible"/>
                                      </p:to>
                                    </p:set>
                                    <p:animEffect transition="in" filter="fade">
                                      <p:cBhvr>
                                        <p:cTn id="93" dur="500"/>
                                        <p:tgtEl>
                                          <p:spTgt spid="485"/>
                                        </p:tgtEl>
                                      </p:cBhvr>
                                    </p:animEffect>
                                  </p:childTnLst>
                                </p:cTn>
                              </p:par>
                              <p:par>
                                <p:cTn id="94" presetID="10" presetClass="entr" presetSubtype="0" fill="hold" nodeType="withEffect">
                                  <p:stCondLst>
                                    <p:cond delay="0"/>
                                  </p:stCondLst>
                                  <p:childTnLst>
                                    <p:set>
                                      <p:cBhvr>
                                        <p:cTn id="95" dur="1" fill="hold">
                                          <p:stCondLst>
                                            <p:cond delay="0"/>
                                          </p:stCondLst>
                                        </p:cTn>
                                        <p:tgtEl>
                                          <p:spTgt spid="480"/>
                                        </p:tgtEl>
                                        <p:attrNameLst>
                                          <p:attrName>style.visibility</p:attrName>
                                        </p:attrNameLst>
                                      </p:cBhvr>
                                      <p:to>
                                        <p:strVal val="visible"/>
                                      </p:to>
                                    </p:set>
                                    <p:animEffect transition="in" filter="fade">
                                      <p:cBhvr>
                                        <p:cTn id="96" dur="500"/>
                                        <p:tgtEl>
                                          <p:spTgt spid="480"/>
                                        </p:tgtEl>
                                      </p:cBhvr>
                                    </p:animEffect>
                                  </p:childTnLst>
                                </p:cTn>
                              </p:par>
                              <p:par>
                                <p:cTn id="97" presetID="10" presetClass="entr" presetSubtype="0" fill="hold" nodeType="withEffect">
                                  <p:stCondLst>
                                    <p:cond delay="0"/>
                                  </p:stCondLst>
                                  <p:childTnLst>
                                    <p:set>
                                      <p:cBhvr>
                                        <p:cTn id="98" dur="1" fill="hold">
                                          <p:stCondLst>
                                            <p:cond delay="0"/>
                                          </p:stCondLst>
                                        </p:cTn>
                                        <p:tgtEl>
                                          <p:spTgt spid="483"/>
                                        </p:tgtEl>
                                        <p:attrNameLst>
                                          <p:attrName>style.visibility</p:attrName>
                                        </p:attrNameLst>
                                      </p:cBhvr>
                                      <p:to>
                                        <p:strVal val="visible"/>
                                      </p:to>
                                    </p:set>
                                    <p:animEffect transition="in" filter="fade">
                                      <p:cBhvr>
                                        <p:cTn id="99" dur="500"/>
                                        <p:tgtEl>
                                          <p:spTgt spid="483"/>
                                        </p:tgtEl>
                                      </p:cBhvr>
                                    </p:animEffect>
                                  </p:childTnLst>
                                </p:cTn>
                              </p:par>
                              <p:par>
                                <p:cTn id="100" presetID="10" presetClass="entr" presetSubtype="0" fill="hold" nodeType="withEffect">
                                  <p:stCondLst>
                                    <p:cond delay="0"/>
                                  </p:stCondLst>
                                  <p:childTnLst>
                                    <p:set>
                                      <p:cBhvr>
                                        <p:cTn id="101" dur="1" fill="hold">
                                          <p:stCondLst>
                                            <p:cond delay="0"/>
                                          </p:stCondLst>
                                        </p:cTn>
                                        <p:tgtEl>
                                          <p:spTgt spid="484"/>
                                        </p:tgtEl>
                                        <p:attrNameLst>
                                          <p:attrName>style.visibility</p:attrName>
                                        </p:attrNameLst>
                                      </p:cBhvr>
                                      <p:to>
                                        <p:strVal val="visible"/>
                                      </p:to>
                                    </p:set>
                                    <p:animEffect transition="in" filter="fade">
                                      <p:cBhvr>
                                        <p:cTn id="102" dur="500"/>
                                        <p:tgtEl>
                                          <p:spTgt spid="4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78"/>
                                        </p:tgtEl>
                                        <p:attrNameLst>
                                          <p:attrName>style.visibility</p:attrName>
                                        </p:attrNameLst>
                                      </p:cBhvr>
                                      <p:to>
                                        <p:strVal val="visible"/>
                                      </p:to>
                                    </p:set>
                                    <p:animEffect transition="in" filter="fade">
                                      <p:cBhvr>
                                        <p:cTn id="107" dur="500"/>
                                        <p:tgtEl>
                                          <p:spTgt spid="778"/>
                                        </p:tgtEl>
                                      </p:cBhvr>
                                    </p:animEffect>
                                  </p:childTnLst>
                                </p:cTn>
                              </p:par>
                              <p:par>
                                <p:cTn id="108" presetID="10" presetClass="entr" presetSubtype="0" fill="hold" nodeType="withEffect">
                                  <p:stCondLst>
                                    <p:cond delay="0"/>
                                  </p:stCondLst>
                                  <p:childTnLst>
                                    <p:set>
                                      <p:cBhvr>
                                        <p:cTn id="109" dur="1" fill="hold">
                                          <p:stCondLst>
                                            <p:cond delay="0"/>
                                          </p:stCondLst>
                                        </p:cTn>
                                        <p:tgtEl>
                                          <p:spTgt spid="780"/>
                                        </p:tgtEl>
                                        <p:attrNameLst>
                                          <p:attrName>style.visibility</p:attrName>
                                        </p:attrNameLst>
                                      </p:cBhvr>
                                      <p:to>
                                        <p:strVal val="visible"/>
                                      </p:to>
                                    </p:set>
                                    <p:animEffect transition="in" filter="fade">
                                      <p:cBhvr>
                                        <p:cTn id="110" dur="500"/>
                                        <p:tgtEl>
                                          <p:spTgt spid="780"/>
                                        </p:tgtEl>
                                      </p:cBhvr>
                                    </p:animEffect>
                                  </p:childTnLst>
                                </p:cTn>
                              </p:par>
                              <p:par>
                                <p:cTn id="111" presetID="10" presetClass="entr" presetSubtype="0" fill="hold" nodeType="withEffect">
                                  <p:stCondLst>
                                    <p:cond delay="0"/>
                                  </p:stCondLst>
                                  <p:childTnLst>
                                    <p:set>
                                      <p:cBhvr>
                                        <p:cTn id="112" dur="1" fill="hold">
                                          <p:stCondLst>
                                            <p:cond delay="0"/>
                                          </p:stCondLst>
                                        </p:cTn>
                                        <p:tgtEl>
                                          <p:spTgt spid="782"/>
                                        </p:tgtEl>
                                        <p:attrNameLst>
                                          <p:attrName>style.visibility</p:attrName>
                                        </p:attrNameLst>
                                      </p:cBhvr>
                                      <p:to>
                                        <p:strVal val="visible"/>
                                      </p:to>
                                    </p:set>
                                    <p:animEffect transition="in" filter="fade">
                                      <p:cBhvr>
                                        <p:cTn id="113" dur="500"/>
                                        <p:tgtEl>
                                          <p:spTgt spid="782"/>
                                        </p:tgtEl>
                                      </p:cBhvr>
                                    </p:animEffect>
                                  </p:childTnLst>
                                </p:cTn>
                              </p:par>
                              <p:par>
                                <p:cTn id="114" presetID="10" presetClass="entr" presetSubtype="0" fill="hold" nodeType="withEffect">
                                  <p:stCondLst>
                                    <p:cond delay="0"/>
                                  </p:stCondLst>
                                  <p:childTnLst>
                                    <p:set>
                                      <p:cBhvr>
                                        <p:cTn id="115" dur="1" fill="hold">
                                          <p:stCondLst>
                                            <p:cond delay="0"/>
                                          </p:stCondLst>
                                        </p:cTn>
                                        <p:tgtEl>
                                          <p:spTgt spid="784"/>
                                        </p:tgtEl>
                                        <p:attrNameLst>
                                          <p:attrName>style.visibility</p:attrName>
                                        </p:attrNameLst>
                                      </p:cBhvr>
                                      <p:to>
                                        <p:strVal val="visible"/>
                                      </p:to>
                                    </p:set>
                                    <p:animEffect transition="in" filter="fade">
                                      <p:cBhvr>
                                        <p:cTn id="116" dur="500"/>
                                        <p:tgtEl>
                                          <p:spTgt spid="784"/>
                                        </p:tgtEl>
                                      </p:cBhvr>
                                    </p:animEffect>
                                  </p:childTnLst>
                                </p:cTn>
                              </p:par>
                              <p:par>
                                <p:cTn id="117" presetID="10" presetClass="entr" presetSubtype="0" fill="hold" nodeType="withEffect">
                                  <p:stCondLst>
                                    <p:cond delay="0"/>
                                  </p:stCondLst>
                                  <p:childTnLst>
                                    <p:set>
                                      <p:cBhvr>
                                        <p:cTn id="118" dur="1" fill="hold">
                                          <p:stCondLst>
                                            <p:cond delay="0"/>
                                          </p:stCondLst>
                                        </p:cTn>
                                        <p:tgtEl>
                                          <p:spTgt spid="786"/>
                                        </p:tgtEl>
                                        <p:attrNameLst>
                                          <p:attrName>style.visibility</p:attrName>
                                        </p:attrNameLst>
                                      </p:cBhvr>
                                      <p:to>
                                        <p:strVal val="visible"/>
                                      </p:to>
                                    </p:set>
                                    <p:animEffect transition="in" filter="fade">
                                      <p:cBhvr>
                                        <p:cTn id="119" dur="500"/>
                                        <p:tgtEl>
                                          <p:spTgt spid="78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77"/>
                                        </p:tgtEl>
                                        <p:attrNameLst>
                                          <p:attrName>style.visibility</p:attrName>
                                        </p:attrNameLst>
                                      </p:cBhvr>
                                      <p:to>
                                        <p:strVal val="visible"/>
                                      </p:to>
                                    </p:set>
                                    <p:animEffect transition="in" filter="fade">
                                      <p:cBhvr>
                                        <p:cTn id="124" dur="500"/>
                                        <p:tgtEl>
                                          <p:spTgt spid="77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87"/>
                                        </p:tgtEl>
                                        <p:attrNameLst>
                                          <p:attrName>style.visibility</p:attrName>
                                        </p:attrNameLst>
                                      </p:cBhvr>
                                      <p:to>
                                        <p:strVal val="visible"/>
                                      </p:to>
                                    </p:set>
                                    <p:animEffect transition="in" filter="fade">
                                      <p:cBhvr>
                                        <p:cTn id="129" dur="500"/>
                                        <p:tgtEl>
                                          <p:spTgt spid="78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88"/>
                                        </p:tgtEl>
                                        <p:attrNameLst>
                                          <p:attrName>style.visibility</p:attrName>
                                        </p:attrNameLst>
                                      </p:cBhvr>
                                      <p:to>
                                        <p:strVal val="visible"/>
                                      </p:to>
                                    </p:set>
                                    <p:animEffect transition="in" filter="fade">
                                      <p:cBhvr>
                                        <p:cTn id="134" dur="500"/>
                                        <p:tgtEl>
                                          <p:spTgt spid="78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89"/>
                                        </p:tgtEl>
                                        <p:attrNameLst>
                                          <p:attrName>style.visibility</p:attrName>
                                        </p:attrNameLst>
                                      </p:cBhvr>
                                      <p:to>
                                        <p:strVal val="visible"/>
                                      </p:to>
                                    </p:set>
                                    <p:animEffect transition="in" filter="fade">
                                      <p:cBhvr>
                                        <p:cTn id="137" dur="5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 grpId="0" animBg="1"/>
      <p:bldP spid="788" grpId="0" animBg="1"/>
      <p:bldP spid="789" grpId="0" animBg="1"/>
      <p:bldP spid="78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5105400" y="5572818"/>
            <a:ext cx="0" cy="398032"/>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91200" y="5562600"/>
            <a:ext cx="0" cy="611832"/>
          </a:xfrm>
          <a:prstGeom prst="line">
            <a:avLst/>
          </a:prstGeom>
          <a:ln w="2857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DRAM Bank</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grpSp>
        <p:nvGrpSpPr>
          <p:cNvPr id="9" name="Group 8"/>
          <p:cNvGrpSpPr/>
          <p:nvPr/>
        </p:nvGrpSpPr>
        <p:grpSpPr>
          <a:xfrm>
            <a:off x="3505200" y="1447800"/>
            <a:ext cx="3429000" cy="1675096"/>
            <a:chOff x="609600" y="1187429"/>
            <a:chExt cx="7848600" cy="5074556"/>
          </a:xfrm>
        </p:grpSpPr>
        <p:sp>
          <p:nvSpPr>
            <p:cNvPr id="5" name="Rounded Rectangle 4"/>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 name="Rounded Rectangle 5"/>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 (8Kb)</a:t>
              </a:r>
            </a:p>
          </p:txBody>
        </p:sp>
        <p:sp>
          <p:nvSpPr>
            <p:cNvPr id="7" name="Rounded Rectangle 6"/>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 name="Rounded Rectangle 7"/>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10" name="Group 9"/>
          <p:cNvGrpSpPr/>
          <p:nvPr/>
        </p:nvGrpSpPr>
        <p:grpSpPr>
          <a:xfrm>
            <a:off x="3505200" y="3200400"/>
            <a:ext cx="3429000" cy="1675096"/>
            <a:chOff x="609600" y="1187429"/>
            <a:chExt cx="7848600" cy="5074556"/>
          </a:xfrm>
        </p:grpSpPr>
        <p:sp>
          <p:nvSpPr>
            <p:cNvPr id="11" name="Rounded Rectangle 10"/>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2" name="Rounded Rectangle 11"/>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3" name="Rounded Rectangle 12"/>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4" name="Rounded Rectangle 13"/>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15" name="Rounded Rectangle 1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Bank I/O (64b)</a:t>
            </a:r>
          </a:p>
        </p:txBody>
      </p:sp>
      <p:cxnSp>
        <p:nvCxnSpPr>
          <p:cNvPr id="17" name="Straight Connector 16"/>
          <p:cNvCxnSpPr/>
          <p:nvPr/>
        </p:nvCxnSpPr>
        <p:spPr>
          <a:xfrm>
            <a:off x="2971800" y="1458288"/>
            <a:ext cx="0" cy="451256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1"/>
          </p:cNvCxnSpPr>
          <p:nvPr/>
        </p:nvCxnSpPr>
        <p:spPr>
          <a:xfrm flipH="1">
            <a:off x="2971800" y="2290592"/>
            <a:ext cx="533400" cy="0"/>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1"/>
          </p:cNvCxnSpPr>
          <p:nvPr/>
        </p:nvCxnSpPr>
        <p:spPr>
          <a:xfrm flipH="1">
            <a:off x="2971800" y="4043192"/>
            <a:ext cx="533400" cy="5379"/>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6200000">
            <a:off x="1961240" y="2995349"/>
            <a:ext cx="1345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Address</a:t>
            </a:r>
          </a:p>
        </p:txBody>
      </p:sp>
      <p:cxnSp>
        <p:nvCxnSpPr>
          <p:cNvPr id="27" name="Straight Connector 26"/>
          <p:cNvCxnSpPr/>
          <p:nvPr/>
        </p:nvCxnSpPr>
        <p:spPr>
          <a:xfrm>
            <a:off x="2633988" y="5970850"/>
            <a:ext cx="2471412"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29000" y="5943600"/>
            <a:ext cx="1345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Address</a:t>
            </a:r>
          </a:p>
        </p:txBody>
      </p:sp>
      <p:sp>
        <p:nvSpPr>
          <p:cNvPr id="32" name="TextBox 31"/>
          <p:cNvSpPr txBox="1"/>
          <p:nvPr/>
        </p:nvSpPr>
        <p:spPr>
          <a:xfrm>
            <a:off x="5867400" y="5715000"/>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Data</a:t>
            </a:r>
          </a:p>
        </p:txBody>
      </p:sp>
    </p:spTree>
    <p:extLst>
      <p:ext uri="{BB962C8B-B14F-4D97-AF65-F5344CB8AC3E}">
        <p14:creationId xmlns:p14="http://schemas.microsoft.com/office/powerpoint/2010/main" val="119027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9" grpId="0"/>
      <p:bldP spid="32"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Chip</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95202" y="2252101"/>
            <a:ext cx="3793258" cy="3158955"/>
          </a:xfrm>
          <a:prstGeom prst="rect">
            <a:avLst/>
          </a:prstGeom>
        </p:spPr>
      </p:pic>
      <p:grpSp>
        <p:nvGrpSpPr>
          <p:cNvPr id="104" name="Group 103"/>
          <p:cNvGrpSpPr/>
          <p:nvPr/>
        </p:nvGrpSpPr>
        <p:grpSpPr>
          <a:xfrm>
            <a:off x="2912353" y="1956902"/>
            <a:ext cx="3158953" cy="3758097"/>
            <a:chOff x="3581401" y="3581400"/>
            <a:chExt cx="2332080" cy="2774394"/>
          </a:xfrm>
        </p:grpSpPr>
        <p:grpSp>
          <p:nvGrpSpPr>
            <p:cNvPr id="54" name="Group 53"/>
            <p:cNvGrpSpPr/>
            <p:nvPr/>
          </p:nvGrpSpPr>
          <p:grpSpPr>
            <a:xfrm>
              <a:off x="4800600" y="3581401"/>
              <a:ext cx="1112881" cy="2774393"/>
              <a:chOff x="4800600" y="3581401"/>
              <a:chExt cx="1112881" cy="2774393"/>
            </a:xfrm>
          </p:grpSpPr>
          <p:grpSp>
            <p:nvGrpSpPr>
              <p:cNvPr id="6" name="Group 5"/>
              <p:cNvGrpSpPr/>
              <p:nvPr/>
            </p:nvGrpSpPr>
            <p:grpSpPr>
              <a:xfrm rot="5400000">
                <a:off x="5042808" y="4082328"/>
                <a:ext cx="642573" cy="1098773"/>
                <a:chOff x="3505200" y="1447800"/>
                <a:chExt cx="3429000" cy="4134165"/>
              </a:xfrm>
            </p:grpSpPr>
            <p:grpSp>
              <p:nvGrpSpPr>
                <p:cNvPr id="7" name="Group 6"/>
                <p:cNvGrpSpPr/>
                <p:nvPr/>
              </p:nvGrpSpPr>
              <p:grpSpPr>
                <a:xfrm>
                  <a:off x="3505200" y="1447800"/>
                  <a:ext cx="3429000" cy="1675096"/>
                  <a:chOff x="609600" y="1187429"/>
                  <a:chExt cx="7848600" cy="5074556"/>
                </a:xfrm>
              </p:grpSpPr>
              <p:sp>
                <p:nvSpPr>
                  <p:cNvPr id="14" name="Rounded Rectangle 1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5" name="Rounded Rectangle 1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6" name="Rounded Rectangle 1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7" name="Rounded Rectangle 1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8" name="Group 7"/>
                <p:cNvGrpSpPr/>
                <p:nvPr/>
              </p:nvGrpSpPr>
              <p:grpSpPr>
                <a:xfrm>
                  <a:off x="3505200" y="3200400"/>
                  <a:ext cx="3429000" cy="1675096"/>
                  <a:chOff x="609600" y="1187429"/>
                  <a:chExt cx="7848600" cy="5074556"/>
                </a:xfrm>
              </p:grpSpPr>
              <p:sp>
                <p:nvSpPr>
                  <p:cNvPr id="10" name="Rounded Rectangle 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1" name="Rounded Rectangle 1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2" name="Rounded Rectangle 1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3" name="Rounded Rectangle 1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9" name="Rounded Rectangle 8"/>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18" name="Group 17"/>
              <p:cNvGrpSpPr/>
              <p:nvPr/>
            </p:nvGrpSpPr>
            <p:grpSpPr>
              <a:xfrm rot="5400000" flipH="1">
                <a:off x="5023573" y="3358428"/>
                <a:ext cx="652828" cy="1098773"/>
                <a:chOff x="3505200" y="1447800"/>
                <a:chExt cx="3429000" cy="4134165"/>
              </a:xfrm>
            </p:grpSpPr>
            <p:grpSp>
              <p:nvGrpSpPr>
                <p:cNvPr id="19" name="Group 18"/>
                <p:cNvGrpSpPr/>
                <p:nvPr/>
              </p:nvGrpSpPr>
              <p:grpSpPr>
                <a:xfrm>
                  <a:off x="3505200" y="1447800"/>
                  <a:ext cx="3429000" cy="1675096"/>
                  <a:chOff x="609600" y="1187429"/>
                  <a:chExt cx="7848600" cy="5074556"/>
                </a:xfrm>
              </p:grpSpPr>
              <p:sp>
                <p:nvSpPr>
                  <p:cNvPr id="26" name="Rounded Rectangle 2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27" name="Rounded Rectangle 2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8" name="Rounded Rectangle 2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9" name="Rounded Rectangle 2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20" name="Group 19"/>
                <p:cNvGrpSpPr/>
                <p:nvPr/>
              </p:nvGrpSpPr>
              <p:grpSpPr>
                <a:xfrm>
                  <a:off x="3505200" y="3200400"/>
                  <a:ext cx="3429000" cy="1675096"/>
                  <a:chOff x="609600" y="1187429"/>
                  <a:chExt cx="7848600" cy="5074556"/>
                </a:xfrm>
              </p:grpSpPr>
              <p:sp>
                <p:nvSpPr>
                  <p:cNvPr id="22" name="Rounded Rectangle 21"/>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23" name="Rounded Rectangle 22"/>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24" name="Rounded Rectangle 23"/>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25" name="Rounded Rectangle 24"/>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21" name="Rounded Rectangle 20"/>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30" name="Group 29"/>
              <p:cNvGrpSpPr/>
              <p:nvPr/>
            </p:nvGrpSpPr>
            <p:grpSpPr>
              <a:xfrm rot="5400000">
                <a:off x="5042808" y="5485121"/>
                <a:ext cx="642573" cy="1098773"/>
                <a:chOff x="3505200" y="1447800"/>
                <a:chExt cx="3429000" cy="4134165"/>
              </a:xfrm>
            </p:grpSpPr>
            <p:grpSp>
              <p:nvGrpSpPr>
                <p:cNvPr id="31" name="Group 30"/>
                <p:cNvGrpSpPr/>
                <p:nvPr/>
              </p:nvGrpSpPr>
              <p:grpSpPr>
                <a:xfrm>
                  <a:off x="3505200" y="1447800"/>
                  <a:ext cx="3429000" cy="1675096"/>
                  <a:chOff x="609600" y="1187429"/>
                  <a:chExt cx="7848600" cy="5074556"/>
                </a:xfrm>
              </p:grpSpPr>
              <p:sp>
                <p:nvSpPr>
                  <p:cNvPr id="38" name="Rounded Rectangle 3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39" name="Rounded Rectangle 3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40" name="Rounded Rectangle 3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41" name="Rounded Rectangle 4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32" name="Group 31"/>
                <p:cNvGrpSpPr/>
                <p:nvPr/>
              </p:nvGrpSpPr>
              <p:grpSpPr>
                <a:xfrm>
                  <a:off x="3505200" y="3200400"/>
                  <a:ext cx="3429000" cy="1675096"/>
                  <a:chOff x="609600" y="1187429"/>
                  <a:chExt cx="7848600" cy="5074556"/>
                </a:xfrm>
              </p:grpSpPr>
              <p:sp>
                <p:nvSpPr>
                  <p:cNvPr id="34" name="Rounded Rectangle 3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35" name="Rounded Rectangle 3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36" name="Rounded Rectangle 3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37" name="Rounded Rectangle 3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33" name="Rounded Rectangle 32"/>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42" name="Group 41"/>
              <p:cNvGrpSpPr/>
              <p:nvPr/>
            </p:nvGrpSpPr>
            <p:grpSpPr>
              <a:xfrm rot="5400000" flipH="1">
                <a:off x="5023573" y="4761221"/>
                <a:ext cx="652828" cy="1098773"/>
                <a:chOff x="3505200" y="1447800"/>
                <a:chExt cx="3429000" cy="4134165"/>
              </a:xfrm>
            </p:grpSpPr>
            <p:grpSp>
              <p:nvGrpSpPr>
                <p:cNvPr id="43" name="Group 42"/>
                <p:cNvGrpSpPr/>
                <p:nvPr/>
              </p:nvGrpSpPr>
              <p:grpSpPr>
                <a:xfrm>
                  <a:off x="3505200" y="1447800"/>
                  <a:ext cx="3429000" cy="1675096"/>
                  <a:chOff x="609600" y="1187429"/>
                  <a:chExt cx="7848600" cy="5074556"/>
                </a:xfrm>
              </p:grpSpPr>
              <p:sp>
                <p:nvSpPr>
                  <p:cNvPr id="50" name="Rounded Rectangle 4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51" name="Rounded Rectangle 5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52" name="Rounded Rectangle 5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53" name="Rounded Rectangle 5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44" name="Group 43"/>
                <p:cNvGrpSpPr/>
                <p:nvPr/>
              </p:nvGrpSpPr>
              <p:grpSpPr>
                <a:xfrm>
                  <a:off x="3505200" y="3200400"/>
                  <a:ext cx="3429000" cy="1675096"/>
                  <a:chOff x="609600" y="1187429"/>
                  <a:chExt cx="7848600" cy="5074556"/>
                </a:xfrm>
              </p:grpSpPr>
              <p:sp>
                <p:nvSpPr>
                  <p:cNvPr id="46" name="Rounded Rectangle 4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47" name="Rounded Rectangle 4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48" name="Rounded Rectangle 4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49" name="Rounded Rectangle 4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45" name="Rounded Rectangle 4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grpSp>
          <p:nvGrpSpPr>
            <p:cNvPr id="55" name="Group 54"/>
            <p:cNvGrpSpPr/>
            <p:nvPr/>
          </p:nvGrpSpPr>
          <p:grpSpPr>
            <a:xfrm rot="10800000">
              <a:off x="3581401" y="3581400"/>
              <a:ext cx="1112881" cy="2774393"/>
              <a:chOff x="4800600" y="3581401"/>
              <a:chExt cx="1112881" cy="2774393"/>
            </a:xfrm>
          </p:grpSpPr>
          <p:grpSp>
            <p:nvGrpSpPr>
              <p:cNvPr id="56" name="Group 55"/>
              <p:cNvGrpSpPr/>
              <p:nvPr/>
            </p:nvGrpSpPr>
            <p:grpSpPr>
              <a:xfrm rot="5400000">
                <a:off x="5042808" y="4082328"/>
                <a:ext cx="642573" cy="1098773"/>
                <a:chOff x="3505200" y="1447800"/>
                <a:chExt cx="3429000" cy="4134165"/>
              </a:xfrm>
            </p:grpSpPr>
            <p:grpSp>
              <p:nvGrpSpPr>
                <p:cNvPr id="93" name="Group 92"/>
                <p:cNvGrpSpPr/>
                <p:nvPr/>
              </p:nvGrpSpPr>
              <p:grpSpPr>
                <a:xfrm>
                  <a:off x="3505200" y="1447800"/>
                  <a:ext cx="3429000" cy="1675096"/>
                  <a:chOff x="609600" y="1187429"/>
                  <a:chExt cx="7848600" cy="5074556"/>
                </a:xfrm>
              </p:grpSpPr>
              <p:sp>
                <p:nvSpPr>
                  <p:cNvPr id="100" name="Rounded Rectangle 99"/>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01" name="Rounded Rectangle 100"/>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02" name="Rounded Rectangle 101"/>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03" name="Rounded Rectangle 102"/>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94" name="Group 93"/>
                <p:cNvGrpSpPr/>
                <p:nvPr/>
              </p:nvGrpSpPr>
              <p:grpSpPr>
                <a:xfrm>
                  <a:off x="3505200" y="3200400"/>
                  <a:ext cx="3429000" cy="1675096"/>
                  <a:chOff x="609600" y="1187429"/>
                  <a:chExt cx="7848600" cy="5074556"/>
                </a:xfrm>
              </p:grpSpPr>
              <p:sp>
                <p:nvSpPr>
                  <p:cNvPr id="96" name="Rounded Rectangle 95"/>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7" name="Rounded Rectangle 96"/>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98" name="Rounded Rectangle 97"/>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99" name="Rounded Rectangle 98"/>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95" name="Rounded Rectangle 94"/>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7" name="Group 56"/>
              <p:cNvGrpSpPr/>
              <p:nvPr/>
            </p:nvGrpSpPr>
            <p:grpSpPr>
              <a:xfrm rot="5400000" flipH="1">
                <a:off x="5023573" y="3358428"/>
                <a:ext cx="652828" cy="1098773"/>
                <a:chOff x="3505200" y="1447800"/>
                <a:chExt cx="3429000" cy="4134165"/>
              </a:xfrm>
            </p:grpSpPr>
            <p:grpSp>
              <p:nvGrpSpPr>
                <p:cNvPr id="82" name="Group 81"/>
                <p:cNvGrpSpPr/>
                <p:nvPr/>
              </p:nvGrpSpPr>
              <p:grpSpPr>
                <a:xfrm>
                  <a:off x="3505200" y="1447800"/>
                  <a:ext cx="3429000" cy="1675096"/>
                  <a:chOff x="609600" y="1187429"/>
                  <a:chExt cx="7848600" cy="5074556"/>
                </a:xfrm>
              </p:grpSpPr>
              <p:sp>
                <p:nvSpPr>
                  <p:cNvPr id="89" name="Rounded Rectangle 88"/>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0" name="Rounded Rectangle 89"/>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91" name="Rounded Rectangle 90"/>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92" name="Rounded Rectangle 91"/>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83" name="Group 82"/>
                <p:cNvGrpSpPr/>
                <p:nvPr/>
              </p:nvGrpSpPr>
              <p:grpSpPr>
                <a:xfrm>
                  <a:off x="3505200" y="3200400"/>
                  <a:ext cx="3429000" cy="1675096"/>
                  <a:chOff x="609600" y="1187429"/>
                  <a:chExt cx="7848600" cy="5074556"/>
                </a:xfrm>
              </p:grpSpPr>
              <p:sp>
                <p:nvSpPr>
                  <p:cNvPr id="85" name="Rounded Rectangle 84"/>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86" name="Rounded Rectangle 85"/>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87" name="Rounded Rectangle 86"/>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8" name="Rounded Rectangle 87"/>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84" name="Rounded Rectangle 83"/>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8" name="Group 57"/>
              <p:cNvGrpSpPr/>
              <p:nvPr/>
            </p:nvGrpSpPr>
            <p:grpSpPr>
              <a:xfrm rot="5400000">
                <a:off x="5042808" y="5485121"/>
                <a:ext cx="642573" cy="1098773"/>
                <a:chOff x="3505200" y="1447800"/>
                <a:chExt cx="3429000" cy="4134165"/>
              </a:xfrm>
            </p:grpSpPr>
            <p:grpSp>
              <p:nvGrpSpPr>
                <p:cNvPr id="71" name="Group 70"/>
                <p:cNvGrpSpPr/>
                <p:nvPr/>
              </p:nvGrpSpPr>
              <p:grpSpPr>
                <a:xfrm>
                  <a:off x="3505200" y="1447800"/>
                  <a:ext cx="3429000" cy="1675096"/>
                  <a:chOff x="609600" y="1187429"/>
                  <a:chExt cx="7848600" cy="5074556"/>
                </a:xfrm>
              </p:grpSpPr>
              <p:sp>
                <p:nvSpPr>
                  <p:cNvPr id="78" name="Rounded Rectangle 7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79" name="Rounded Rectangle 7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80" name="Rounded Rectangle 7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81" name="Rounded Rectangle 8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72" name="Group 71"/>
                <p:cNvGrpSpPr/>
                <p:nvPr/>
              </p:nvGrpSpPr>
              <p:grpSpPr>
                <a:xfrm>
                  <a:off x="3505200" y="3200400"/>
                  <a:ext cx="3429000" cy="1675096"/>
                  <a:chOff x="609600" y="1187429"/>
                  <a:chExt cx="7848600" cy="5074556"/>
                </a:xfrm>
              </p:grpSpPr>
              <p:sp>
                <p:nvSpPr>
                  <p:cNvPr id="74" name="Rounded Rectangle 73"/>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75" name="Rounded Rectangle 74"/>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76" name="Rounded Rectangle 75"/>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7" name="Rounded Rectangle 76"/>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73" name="Rounded Rectangle 72"/>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nvGrpSpPr>
              <p:cNvPr id="59" name="Group 58"/>
              <p:cNvGrpSpPr/>
              <p:nvPr/>
            </p:nvGrpSpPr>
            <p:grpSpPr>
              <a:xfrm rot="5400000" flipH="1">
                <a:off x="5023573" y="4761221"/>
                <a:ext cx="652828" cy="1098773"/>
                <a:chOff x="3505200" y="1447800"/>
                <a:chExt cx="3429000" cy="4134165"/>
              </a:xfrm>
            </p:grpSpPr>
            <p:grpSp>
              <p:nvGrpSpPr>
                <p:cNvPr id="60" name="Group 59"/>
                <p:cNvGrpSpPr/>
                <p:nvPr/>
              </p:nvGrpSpPr>
              <p:grpSpPr>
                <a:xfrm>
                  <a:off x="3505200" y="1447800"/>
                  <a:ext cx="3429000" cy="1675096"/>
                  <a:chOff x="609600" y="1187429"/>
                  <a:chExt cx="7848600" cy="5074556"/>
                </a:xfrm>
              </p:grpSpPr>
              <p:sp>
                <p:nvSpPr>
                  <p:cNvPr id="67" name="Rounded Rectangle 66"/>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8" name="Rounded Rectangle 67"/>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69" name="Rounded Rectangle 68"/>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70" name="Rounded Rectangle 69"/>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grpSp>
              <p:nvGrpSpPr>
                <p:cNvPr id="61" name="Group 60"/>
                <p:cNvGrpSpPr/>
                <p:nvPr/>
              </p:nvGrpSpPr>
              <p:grpSpPr>
                <a:xfrm>
                  <a:off x="3505200" y="3200400"/>
                  <a:ext cx="3429000" cy="1675096"/>
                  <a:chOff x="609600" y="1187429"/>
                  <a:chExt cx="7848600" cy="5074556"/>
                </a:xfrm>
              </p:grpSpPr>
              <p:sp>
                <p:nvSpPr>
                  <p:cNvPr id="63" name="Rounded Rectangle 6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64" name="Rounded Rectangle 6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65" name="Rounded Rectangle 6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66" name="Rounded Rectangle 6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62" name="Rounded Rectangle 61"/>
                <p:cNvSpPr/>
                <p:nvPr/>
              </p:nvSpPr>
              <p:spPr>
                <a:xfrm>
                  <a:off x="3838113"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Bank I/O</a:t>
                  </a:r>
                </a:p>
              </p:txBody>
            </p:sp>
          </p:grpSp>
        </p:grpSp>
      </p:grpSp>
      <p:cxnSp>
        <p:nvCxnSpPr>
          <p:cNvPr id="106" name="Straight Connector 105"/>
          <p:cNvCxnSpPr>
            <a:stCxn id="5" idx="3"/>
            <a:endCxn id="5" idx="1"/>
          </p:cNvCxnSpPr>
          <p:nvPr/>
        </p:nvCxnSpPr>
        <p:spPr>
          <a:xfrm>
            <a:off x="4491831" y="1934949"/>
            <a:ext cx="1" cy="3793259"/>
          </a:xfrm>
          <a:prstGeom prst="line">
            <a:avLst/>
          </a:prstGeom>
          <a:ln w="762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59065" y="1295400"/>
            <a:ext cx="3455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
                <a:cs typeface="+mn-cs"/>
              </a:rPr>
              <a:t>Shared internal bus</a:t>
            </a:r>
          </a:p>
        </p:txBody>
      </p:sp>
      <p:cxnSp>
        <p:nvCxnSpPr>
          <p:cNvPr id="109" name="Curved Connector 108"/>
          <p:cNvCxnSpPr>
            <a:stCxn id="107" idx="3"/>
            <a:endCxn id="5" idx="3"/>
          </p:cNvCxnSpPr>
          <p:nvPr/>
        </p:nvCxnSpPr>
        <p:spPr>
          <a:xfrm>
            <a:off x="3714691" y="1557010"/>
            <a:ext cx="777140" cy="377939"/>
          </a:xfrm>
          <a:prstGeom prst="curvedConnector2">
            <a:avLst/>
          </a:prstGeom>
          <a:ln w="28575">
            <a:solidFill>
              <a:schemeClr val="tx1">
                <a:lumMod val="65000"/>
                <a:lumOff val="35000"/>
              </a:schemeClr>
            </a:solidFill>
            <a:prstDash val="dash"/>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0" y="5943600"/>
            <a:ext cx="403156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Memory channel - 8bits</a:t>
            </a:r>
          </a:p>
        </p:txBody>
      </p:sp>
      <p:cxnSp>
        <p:nvCxnSpPr>
          <p:cNvPr id="112" name="Elbow Connector 111"/>
          <p:cNvCxnSpPr>
            <a:stCxn id="5" idx="1"/>
            <a:endCxn id="110" idx="3"/>
          </p:cNvCxnSpPr>
          <p:nvPr/>
        </p:nvCxnSpPr>
        <p:spPr>
          <a:xfrm rot="5400000">
            <a:off x="4038586" y="5721186"/>
            <a:ext cx="446225" cy="460269"/>
          </a:xfrm>
          <a:prstGeom prst="bentConnector2">
            <a:avLst/>
          </a:prstGeom>
          <a:ln w="28575">
            <a:solidFill>
              <a:schemeClr val="tx1">
                <a:lumMod val="65000"/>
                <a:lumOff val="3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31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fade">
                                      <p:cBhvr>
                                        <p:cTn id="15" dur="500"/>
                                        <p:tgtEl>
                                          <p:spTgt spid="107"/>
                                        </p:tgtEl>
                                      </p:cBhvr>
                                    </p:animEffect>
                                  </p:childTnLst>
                                </p:cTn>
                              </p:par>
                              <p:par>
                                <p:cTn id="16" presetID="10" presetClass="entr" presetSubtype="0" fill="hold"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Operation</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0CCC6F-3220-49CD-89DB-71B165F2F9D5}" type="slidenum">
              <a:rPr kumimoji="0" lang="en-US" sz="1600" b="0" i="0" u="none" strike="noStrike" kern="1200" cap="none" spc="0" normalizeH="0" baseline="0" noProof="0" smtClean="0">
                <a:ln>
                  <a:noFill/>
                </a:ln>
                <a:solidFill>
                  <a:prstClr val="black">
                    <a:lumMod val="65000"/>
                    <a:lumOff val="35000"/>
                  </a:prstClr>
                </a:solidFill>
                <a:effectLst/>
                <a:uLnTx/>
                <a:uFillTx/>
                <a:latin typeface="Calibri"/>
                <a:ea typeface="ＭＳ Ｐゴシック"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ＭＳ Ｐゴシック" charset="-128"/>
              <a:cs typeface="Arial" pitchFamily="34" charset="0"/>
            </a:endParaRPr>
          </a:p>
        </p:txBody>
      </p:sp>
      <p:cxnSp>
        <p:nvCxnSpPr>
          <p:cNvPr id="5" name="Straight Connector 4"/>
          <p:cNvCxnSpPr/>
          <p:nvPr/>
        </p:nvCxnSpPr>
        <p:spPr>
          <a:xfrm>
            <a:off x="2776212" y="5572818"/>
            <a:ext cx="0" cy="398032"/>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62012" y="5562600"/>
            <a:ext cx="0" cy="611832"/>
          </a:xfrm>
          <a:prstGeom prst="line">
            <a:avLst/>
          </a:prstGeom>
          <a:ln w="28575">
            <a:solidFill>
              <a:schemeClr val="tx1">
                <a:lumMod val="65000"/>
                <a:lumOff val="3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76012" y="1447800"/>
            <a:ext cx="3429000" cy="1675096"/>
            <a:chOff x="609600" y="1187429"/>
            <a:chExt cx="7848600" cy="5074556"/>
          </a:xfrm>
        </p:grpSpPr>
        <p:sp>
          <p:nvSpPr>
            <p:cNvPr id="8" name="Rounded Rectangle 7"/>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9" name="Rounded Rectangle 8"/>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2" name="Group 11"/>
          <p:cNvGrpSpPr/>
          <p:nvPr/>
        </p:nvGrpSpPr>
        <p:grpSpPr>
          <a:xfrm>
            <a:off x="1176012" y="3200400"/>
            <a:ext cx="3429000" cy="1675096"/>
            <a:chOff x="609600" y="1187429"/>
            <a:chExt cx="7848600" cy="5074556"/>
          </a:xfrm>
        </p:grpSpPr>
        <p:sp>
          <p:nvSpPr>
            <p:cNvPr id="13" name="Rounded Rectangle 12"/>
            <p:cNvSpPr/>
            <p:nvPr/>
          </p:nvSpPr>
          <p:spPr>
            <a:xfrm>
              <a:off x="609600" y="1219200"/>
              <a:ext cx="685800" cy="50427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Row Decoder</a:t>
              </a:r>
            </a:p>
          </p:txBody>
        </p:sp>
        <p:sp>
          <p:nvSpPr>
            <p:cNvPr id="14" name="Rounded Rectangle 13"/>
            <p:cNvSpPr/>
            <p:nvPr/>
          </p:nvSpPr>
          <p:spPr>
            <a:xfrm>
              <a:off x="1371600" y="3301116"/>
              <a:ext cx="7086600" cy="911548"/>
            </a:xfrm>
            <a:prstGeom prst="round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Array of Sense Amplifiers</a:t>
              </a:r>
            </a:p>
          </p:txBody>
        </p:sp>
        <p:sp>
          <p:nvSpPr>
            <p:cNvPr id="15" name="Rounded Rectangle 14"/>
            <p:cNvSpPr/>
            <p:nvPr/>
          </p:nvSpPr>
          <p:spPr>
            <a:xfrm>
              <a:off x="1371600" y="1187429"/>
              <a:ext cx="7086600" cy="2012971"/>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sp>
          <p:nvSpPr>
            <p:cNvPr id="16" name="Rounded Rectangle 15"/>
            <p:cNvSpPr/>
            <p:nvPr/>
          </p:nvSpPr>
          <p:spPr>
            <a:xfrm>
              <a:off x="1371601" y="4360717"/>
              <a:ext cx="7086599" cy="1870365"/>
            </a:xfrm>
            <a:prstGeom prst="roundRect">
              <a:avLst/>
            </a:prstGeom>
            <a:solidFill>
              <a:srgbClr val="2639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Cell Array</a:t>
              </a:r>
            </a:p>
          </p:txBody>
        </p:sp>
      </p:grpSp>
      <p:sp>
        <p:nvSpPr>
          <p:cNvPr id="17" name="Rounded Rectangle 16"/>
          <p:cNvSpPr/>
          <p:nvPr/>
        </p:nvSpPr>
        <p:spPr>
          <a:xfrm>
            <a:off x="1508925" y="4972365"/>
            <a:ext cx="3096087" cy="6096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Bank I/O</a:t>
            </a:r>
          </a:p>
        </p:txBody>
      </p:sp>
      <p:cxnSp>
        <p:nvCxnSpPr>
          <p:cNvPr id="18" name="Straight Connector 17"/>
          <p:cNvCxnSpPr/>
          <p:nvPr/>
        </p:nvCxnSpPr>
        <p:spPr>
          <a:xfrm>
            <a:off x="642612" y="1458288"/>
            <a:ext cx="0" cy="4512562"/>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1"/>
          </p:cNvCxnSpPr>
          <p:nvPr/>
        </p:nvCxnSpPr>
        <p:spPr>
          <a:xfrm flipH="1">
            <a:off x="642612" y="2290592"/>
            <a:ext cx="533400" cy="0"/>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1"/>
          </p:cNvCxnSpPr>
          <p:nvPr/>
        </p:nvCxnSpPr>
        <p:spPr>
          <a:xfrm flipH="1">
            <a:off x="642612" y="4043192"/>
            <a:ext cx="533400" cy="5379"/>
          </a:xfrm>
          <a:prstGeom prst="line">
            <a:avLst/>
          </a:prstGeom>
          <a:ln w="28575">
            <a:solidFill>
              <a:schemeClr val="tx1">
                <a:lumMod val="65000"/>
                <a:lumOff val="35000"/>
              </a:schemeClr>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 y="5970850"/>
            <a:ext cx="2471412" cy="0"/>
          </a:xfrm>
          <a:prstGeom prst="line">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38212" y="5715000"/>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Data</a:t>
            </a:r>
          </a:p>
        </p:txBody>
      </p:sp>
      <p:sp>
        <p:nvSpPr>
          <p:cNvPr id="25" name="Rounded Rectangle 24"/>
          <p:cNvSpPr/>
          <p:nvPr/>
        </p:nvSpPr>
        <p:spPr>
          <a:xfrm>
            <a:off x="1508925" y="1676400"/>
            <a:ext cx="3096087" cy="103638"/>
          </a:xfrm>
          <a:prstGeom prst="roundRect">
            <a:avLst/>
          </a:pr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ounded Rectangle 25"/>
          <p:cNvSpPr/>
          <p:nvPr/>
        </p:nvSpPr>
        <p:spPr>
          <a:xfrm>
            <a:off x="3300644" y="1676400"/>
            <a:ext cx="280756" cy="1036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p:cNvSpPr/>
          <p:nvPr/>
        </p:nvSpPr>
        <p:spPr>
          <a:xfrm>
            <a:off x="5029200" y="1600200"/>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28" name="Oval 27"/>
          <p:cNvSpPr/>
          <p:nvPr/>
        </p:nvSpPr>
        <p:spPr>
          <a:xfrm>
            <a:off x="5029199" y="3076619"/>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29" name="TextBox 28"/>
          <p:cNvSpPr txBox="1"/>
          <p:nvPr/>
        </p:nvSpPr>
        <p:spPr>
          <a:xfrm>
            <a:off x="5566622" y="1563167"/>
            <a:ext cx="24232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ACTIVATE</a:t>
            </a:r>
            <a:r>
              <a:rPr kumimoji="0" lang="en-US" sz="2800" b="0" i="0" u="none" strike="noStrike" kern="1200" cap="none" spc="0" normalizeH="0" baseline="0" noProof="0" dirty="0">
                <a:ln>
                  <a:noFill/>
                </a:ln>
                <a:solidFill>
                  <a:prstClr val="black"/>
                </a:solidFill>
                <a:effectLst/>
                <a:uLnTx/>
                <a:uFillTx/>
                <a:latin typeface="Calibri"/>
                <a:ea typeface=""/>
                <a:cs typeface="+mn-cs"/>
              </a:rPr>
              <a:t> Row</a:t>
            </a:r>
          </a:p>
        </p:txBody>
      </p:sp>
      <p:sp>
        <p:nvSpPr>
          <p:cNvPr id="30" name="TextBox 29"/>
          <p:cNvSpPr txBox="1"/>
          <p:nvPr/>
        </p:nvSpPr>
        <p:spPr>
          <a:xfrm>
            <a:off x="5566622" y="3039586"/>
            <a:ext cx="33794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READ/WRITE</a:t>
            </a:r>
            <a:r>
              <a:rPr kumimoji="0" lang="en-US" sz="2800" b="0" i="0" u="none" strike="noStrike" kern="1200" cap="none" spc="0" normalizeH="0" baseline="0" noProof="0" dirty="0">
                <a:ln>
                  <a:noFill/>
                </a:ln>
                <a:solidFill>
                  <a:prstClr val="black"/>
                </a:solidFill>
                <a:effectLst/>
                <a:uLnTx/>
                <a:uFillTx/>
                <a:latin typeface="Calibri"/>
                <a:ea typeface=""/>
                <a:cs typeface="+mn-cs"/>
              </a:rPr>
              <a:t> Column</a:t>
            </a:r>
            <a:endPar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endParaRPr>
          </a:p>
        </p:txBody>
      </p:sp>
      <p:sp>
        <p:nvSpPr>
          <p:cNvPr id="31" name="Oval 30"/>
          <p:cNvSpPr/>
          <p:nvPr/>
        </p:nvSpPr>
        <p:spPr>
          <a:xfrm>
            <a:off x="5029200" y="4466813"/>
            <a:ext cx="449155" cy="449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2" name="TextBox 31"/>
          <p:cNvSpPr txBox="1"/>
          <p:nvPr/>
        </p:nvSpPr>
        <p:spPr>
          <a:xfrm>
            <a:off x="5566623" y="4429780"/>
            <a:ext cx="18004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consolata" pitchFamily="49" charset="0"/>
                <a:ea typeface=""/>
                <a:cs typeface="+mn-cs"/>
              </a:rPr>
              <a:t>PRECHARGE</a:t>
            </a:r>
          </a:p>
        </p:txBody>
      </p:sp>
      <p:cxnSp>
        <p:nvCxnSpPr>
          <p:cNvPr id="21" name="Curved Connector 20"/>
          <p:cNvCxnSpPr>
            <a:stCxn id="25" idx="3"/>
            <a:endCxn id="9" idx="3"/>
          </p:cNvCxnSpPr>
          <p:nvPr/>
        </p:nvCxnSpPr>
        <p:spPr>
          <a:xfrm>
            <a:off x="4605012" y="1728219"/>
            <a:ext cx="12700" cy="567753"/>
          </a:xfrm>
          <a:prstGeom prst="curvedConnector3">
            <a:avLst>
              <a:gd name="adj1" fmla="val 1800000"/>
            </a:avLst>
          </a:prstGeom>
          <a:ln w="28575">
            <a:solidFill>
              <a:schemeClr val="tx1">
                <a:lumMod val="65000"/>
                <a:lumOff val="3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524000" y="2133600"/>
            <a:ext cx="3096087" cy="300899"/>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ounded Rectangle 33"/>
          <p:cNvSpPr/>
          <p:nvPr/>
        </p:nvSpPr>
        <p:spPr>
          <a:xfrm>
            <a:off x="3300644" y="2112275"/>
            <a:ext cx="280756" cy="32222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rot="16200000">
            <a:off x="-603512" y="2942645"/>
            <a:ext cx="203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Row Address</a:t>
            </a:r>
          </a:p>
        </p:txBody>
      </p:sp>
      <p:sp>
        <p:nvSpPr>
          <p:cNvPr id="35" name="TextBox 34"/>
          <p:cNvSpPr txBox="1"/>
          <p:nvPr/>
        </p:nvSpPr>
        <p:spPr>
          <a:xfrm>
            <a:off x="228600" y="5966860"/>
            <a:ext cx="2549352" cy="5586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
                <a:cs typeface="+mn-cs"/>
              </a:rPr>
              <a:t>Column Address</a:t>
            </a:r>
          </a:p>
        </p:txBody>
      </p:sp>
    </p:spTree>
    <p:extLst>
      <p:ext uri="{BB962C8B-B14F-4D97-AF65-F5344CB8AC3E}">
        <p14:creationId xmlns:p14="http://schemas.microsoft.com/office/powerpoint/2010/main" val="272903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4.72222E-6 -1.48148E-6 L 4.72222E-6 0.56852 " pathEditMode="relative" rAng="0" ptsTypes="AA">
                                      <p:cBhvr>
                                        <p:cTn id="51" dur="500" fill="hold"/>
                                        <p:tgtEl>
                                          <p:spTgt spid="34"/>
                                        </p:tgtEl>
                                        <p:attrNameLst>
                                          <p:attrName>ppt_x</p:attrName>
                                          <p:attrName>ppt_y</p:attrName>
                                        </p:attrNameLst>
                                      </p:cBhvr>
                                      <p:rCtr x="0" y="28426"/>
                                    </p:animMotion>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7" grpId="0" animBg="1"/>
      <p:bldP spid="28" grpId="0" animBg="1"/>
      <p:bldP spid="29" grpId="0"/>
      <p:bldP spid="30" grpId="0"/>
      <p:bldP spid="31" grpId="0" animBg="1"/>
      <p:bldP spid="32" grpId="0"/>
      <p:bldP spid="33" grpId="0" animBg="1"/>
      <p:bldP spid="33" grpId="1" animBg="1"/>
      <p:bldP spid="34" grpId="0" animBg="1"/>
      <p:bldP spid="34" grpId="1" animBg="1"/>
      <p:bldP spid="34" grpId="2" animBg="1"/>
      <p:bldP spid="23" grpId="0"/>
      <p:bldP spid="23" grpId="1"/>
      <p:bldP spid="35" grpId="0"/>
      <p:bldP spid="3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minor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6204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Some More Suggested Readings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210</a:t>
            </a:fld>
            <a:endParaRPr lang="en-US" altLang="en-US"/>
          </a:p>
        </p:txBody>
      </p:sp>
    </p:spTree>
    <p:extLst>
      <p:ext uri="{BB962C8B-B14F-4D97-AF65-F5344CB8AC3E}">
        <p14:creationId xmlns:p14="http://schemas.microsoft.com/office/powerpoint/2010/main" val="121584310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DRAM (I)</a:t>
            </a:r>
          </a:p>
        </p:txBody>
      </p:sp>
      <p:sp>
        <p:nvSpPr>
          <p:cNvPr id="3" name="Content Placeholder 2"/>
          <p:cNvSpPr>
            <a:spLocks noGrp="1"/>
          </p:cNvSpPr>
          <p:nvPr>
            <p:ph idx="1"/>
          </p:nvPr>
        </p:nvSpPr>
        <p:spPr/>
        <p:txBody>
          <a:bodyPr/>
          <a:lstStyle/>
          <a:p>
            <a:r>
              <a:rPr lang="en-US" dirty="0">
                <a:solidFill>
                  <a:srgbClr val="FF0000"/>
                </a:solidFill>
              </a:rPr>
              <a:t>DRAM Organization and Operation</a:t>
            </a:r>
          </a:p>
          <a:p>
            <a:pPr lvl="1"/>
            <a:endParaRPr lang="en-US" sz="1600" dirty="0"/>
          </a:p>
          <a:p>
            <a:pPr lvl="1"/>
            <a:r>
              <a:rPr lang="en-US" dirty="0"/>
              <a:t>Lee et al., “</a:t>
            </a:r>
            <a:r>
              <a:rPr lang="en-US" dirty="0">
                <a:solidFill>
                  <a:srgbClr val="0000FF"/>
                </a:solidFill>
              </a:rPr>
              <a:t>Tiered-Latency DRAM: A Low Latency and Low Cost DRAM Architecture</a:t>
            </a:r>
            <a:r>
              <a:rPr lang="en-US" dirty="0"/>
              <a:t>,” HPCA 2013.</a:t>
            </a:r>
          </a:p>
          <a:p>
            <a:pPr marL="344487" lvl="1" indent="0">
              <a:buNone/>
            </a:pPr>
            <a:r>
              <a:rPr lang="en-US" dirty="0"/>
              <a:t>    </a:t>
            </a:r>
            <a:r>
              <a:rPr lang="en-US" dirty="0">
                <a:hlinkClick r:id="rId2"/>
              </a:rPr>
              <a:t>https://people.inf.ethz.ch/omutlu/pub/tldram_hpca13.pdf</a:t>
            </a:r>
            <a:r>
              <a:rPr lang="en-US" dirty="0"/>
              <a:t> </a:t>
            </a:r>
          </a:p>
          <a:p>
            <a:pPr marL="344487" lvl="1" indent="0">
              <a:buNone/>
            </a:pPr>
            <a:endParaRPr lang="en-US" dirty="0"/>
          </a:p>
          <a:p>
            <a:pPr lvl="1"/>
            <a:r>
              <a:rPr lang="en-US" dirty="0"/>
              <a:t>Kim et al., “</a:t>
            </a:r>
            <a:r>
              <a:rPr lang="en-US" dirty="0">
                <a:solidFill>
                  <a:srgbClr val="0000FF"/>
                </a:solidFill>
              </a:rPr>
              <a:t>A Case for Subarray-Level Parallelism (SALP) in DRAM</a:t>
            </a:r>
            <a:r>
              <a:rPr lang="en-US" dirty="0"/>
              <a:t>,” ISCA 2012.</a:t>
            </a:r>
          </a:p>
          <a:p>
            <a:pPr marL="344487" lvl="1" indent="0">
              <a:buNone/>
            </a:pPr>
            <a:r>
              <a:rPr lang="en-US" dirty="0"/>
              <a:t>    </a:t>
            </a:r>
            <a:r>
              <a:rPr lang="en-US" dirty="0">
                <a:hlinkClick r:id="rId3"/>
              </a:rPr>
              <a:t>https://people.inf.ethz.ch/omutlu/pub/salp-dram_isca12.pdf</a:t>
            </a:r>
            <a:r>
              <a:rPr lang="en-US" dirty="0"/>
              <a:t> </a:t>
            </a:r>
          </a:p>
          <a:p>
            <a:pPr marL="344487" lvl="1" indent="0">
              <a:buNone/>
            </a:pPr>
            <a:endParaRPr lang="en-US" dirty="0"/>
          </a:p>
          <a:p>
            <a:pPr lvl="1"/>
            <a:r>
              <a:rPr lang="en-US" dirty="0"/>
              <a:t>Lee et al., “</a:t>
            </a:r>
            <a:r>
              <a:rPr lang="en-US" dirty="0">
                <a:solidFill>
                  <a:srgbClr val="0000FF"/>
                </a:solidFill>
              </a:rPr>
              <a:t>Simultaneous Multi-Layer Access: Improving 3D-Stacked Memory Bandwidth at Low Cost</a:t>
            </a:r>
            <a:r>
              <a:rPr lang="en-US" dirty="0"/>
              <a:t>,” ACM TACO 2016. </a:t>
            </a:r>
          </a:p>
          <a:p>
            <a:pPr marL="344487" lvl="1" indent="0">
              <a:buNone/>
            </a:pPr>
            <a:r>
              <a:rPr lang="en-US" dirty="0"/>
              <a:t>    </a:t>
            </a:r>
            <a:r>
              <a:rPr lang="en-US" dirty="0">
                <a:hlinkClick r:id="rId4"/>
              </a:rPr>
              <a:t>https://people.inf.ethz.ch/omutlu/pub/smla_high-bandwidth-3d-stacked-memory_taco16.pdf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211</a:t>
            </a:fld>
            <a:endParaRPr lang="en-US"/>
          </a:p>
        </p:txBody>
      </p:sp>
    </p:spTree>
    <p:extLst>
      <p:ext uri="{BB962C8B-B14F-4D97-AF65-F5344CB8AC3E}">
        <p14:creationId xmlns:p14="http://schemas.microsoft.com/office/powerpoint/2010/main" val="106971740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DRAM (II)</a:t>
            </a:r>
          </a:p>
        </p:txBody>
      </p:sp>
      <p:sp>
        <p:nvSpPr>
          <p:cNvPr id="3" name="Content Placeholder 2"/>
          <p:cNvSpPr>
            <a:spLocks noGrp="1"/>
          </p:cNvSpPr>
          <p:nvPr>
            <p:ph idx="1"/>
          </p:nvPr>
        </p:nvSpPr>
        <p:spPr>
          <a:xfrm>
            <a:off x="228600" y="836712"/>
            <a:ext cx="8610600" cy="5193723"/>
          </a:xfrm>
        </p:spPr>
        <p:txBody>
          <a:bodyPr/>
          <a:lstStyle/>
          <a:p>
            <a:pPr marL="360362"/>
            <a:r>
              <a:rPr lang="en-US" dirty="0">
                <a:solidFill>
                  <a:srgbClr val="FF0000"/>
                </a:solidFill>
              </a:rPr>
              <a:t>DRAM Refresh</a:t>
            </a:r>
          </a:p>
          <a:p>
            <a:pPr marL="17462" indent="0">
              <a:buNone/>
            </a:pPr>
            <a:endParaRPr lang="en-US" sz="400" dirty="0">
              <a:solidFill>
                <a:srgbClr val="FF0000"/>
              </a:solidFill>
            </a:endParaRPr>
          </a:p>
          <a:p>
            <a:pPr marL="687387" lvl="1"/>
            <a:r>
              <a:rPr lang="en-US" dirty="0"/>
              <a:t>Liu et al., “</a:t>
            </a:r>
            <a:r>
              <a:rPr lang="en-US" dirty="0">
                <a:solidFill>
                  <a:srgbClr val="0000FF"/>
                </a:solidFill>
              </a:rPr>
              <a:t>RAIDR: Retention-Aware Intelligent DRAM Refresh</a:t>
            </a:r>
            <a:r>
              <a:rPr lang="en-US" dirty="0"/>
              <a:t>,” ISCA 2012. </a:t>
            </a:r>
            <a:r>
              <a:rPr lang="en-US" dirty="0">
                <a:hlinkClick r:id="rId2"/>
              </a:rPr>
              <a:t>https://people.inf.ethz.ch/omutlu/pub/raidr-dram-refresh_isca12.pdf</a:t>
            </a:r>
            <a:r>
              <a:rPr lang="en-US" dirty="0"/>
              <a:t> </a:t>
            </a:r>
          </a:p>
          <a:p>
            <a:pPr marL="687387" lvl="1"/>
            <a:endParaRPr lang="en-US" sz="1000" dirty="0"/>
          </a:p>
          <a:p>
            <a:pPr marL="687387" lvl="1"/>
            <a:endParaRPr lang="en-US" sz="400" dirty="0"/>
          </a:p>
          <a:p>
            <a:pPr marL="687387" lvl="1"/>
            <a:r>
              <a:rPr lang="en-US" dirty="0"/>
              <a:t>Chang et al., “</a:t>
            </a:r>
            <a:r>
              <a:rPr lang="en-US" dirty="0">
                <a:solidFill>
                  <a:srgbClr val="0000FF"/>
                </a:solidFill>
              </a:rPr>
              <a:t>Improving DRAM Performance by Parallelizing Refreshes with Accesses</a:t>
            </a:r>
            <a:r>
              <a:rPr lang="en-US" dirty="0"/>
              <a:t>,” HPCA 2014.</a:t>
            </a:r>
          </a:p>
          <a:p>
            <a:pPr marL="361949" lvl="1" indent="0">
              <a:buNone/>
            </a:pPr>
            <a:r>
              <a:rPr lang="en-US" dirty="0"/>
              <a:t>    </a:t>
            </a:r>
            <a:r>
              <a:rPr lang="en-US" dirty="0">
                <a:hlinkClick r:id="rId3"/>
              </a:rPr>
              <a:t>https://people.inf.ethz.ch/omutlu/pub/dram-access-refresh-parallelization_hpca14.pdf</a:t>
            </a:r>
            <a:r>
              <a:rPr lang="en-US" dirty="0"/>
              <a:t> </a:t>
            </a:r>
          </a:p>
          <a:p>
            <a:pPr marL="361949" lvl="1" indent="0">
              <a:buNone/>
            </a:pPr>
            <a:endParaRPr lang="en-US" sz="1000" dirty="0"/>
          </a:p>
          <a:p>
            <a:pPr marL="361949" lvl="1" indent="0">
              <a:buNone/>
            </a:pPr>
            <a:endParaRPr lang="en-US" sz="400" dirty="0"/>
          </a:p>
          <a:p>
            <a:pPr marL="704849" lvl="1" indent="-342900"/>
            <a:r>
              <a:rPr lang="en-US" dirty="0"/>
              <a:t>Patel et al., “</a:t>
            </a:r>
            <a:r>
              <a:rPr lang="en-US" dirty="0">
                <a:solidFill>
                  <a:srgbClr val="0000FF"/>
                </a:solidFill>
              </a:rPr>
              <a:t>The Reach Profiler (REAPER): Enabling the Mitigation of DRAM Retention Failures via Profiling at Aggressive Conditions</a:t>
            </a:r>
            <a:r>
              <a:rPr lang="en-US" dirty="0"/>
              <a:t>,” ISCA 2017.</a:t>
            </a:r>
          </a:p>
          <a:p>
            <a:pPr marL="714374" lvl="2" indent="0">
              <a:buNone/>
            </a:pPr>
            <a:r>
              <a:rPr lang="en-US" dirty="0">
                <a:hlinkClick r:id="rId4"/>
              </a:rPr>
              <a:t>https://people.inf.ethz.ch/omutlu/pub/reaper-dram-retention-profiling-lpddr4_isca17.pdf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212</a:t>
            </a:fld>
            <a:endParaRPr lang="en-US"/>
          </a:p>
        </p:txBody>
      </p:sp>
    </p:spTree>
    <p:extLst>
      <p:ext uri="{BB962C8B-B14F-4D97-AF65-F5344CB8AC3E}">
        <p14:creationId xmlns:p14="http://schemas.microsoft.com/office/powerpoint/2010/main" val="223969125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on Simulating Main Memory</a:t>
            </a:r>
          </a:p>
        </p:txBody>
      </p:sp>
      <p:sp>
        <p:nvSpPr>
          <p:cNvPr id="3" name="Content Placeholder 2"/>
          <p:cNvSpPr>
            <a:spLocks noGrp="1"/>
          </p:cNvSpPr>
          <p:nvPr>
            <p:ph idx="1"/>
          </p:nvPr>
        </p:nvSpPr>
        <p:spPr/>
        <p:txBody>
          <a:bodyPr/>
          <a:lstStyle/>
          <a:p>
            <a:r>
              <a:rPr lang="en-US" dirty="0">
                <a:solidFill>
                  <a:srgbClr val="0000FF"/>
                </a:solidFill>
              </a:rPr>
              <a:t>How to evaluate future main memory systems?</a:t>
            </a:r>
          </a:p>
          <a:p>
            <a:r>
              <a:rPr lang="en-US" dirty="0">
                <a:solidFill>
                  <a:srgbClr val="0000FF"/>
                </a:solidFill>
              </a:rPr>
              <a:t>An open-source simulator and its brief description</a:t>
            </a:r>
          </a:p>
          <a:p>
            <a:endParaRPr lang="en-US" dirty="0"/>
          </a:p>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pPr lvl="1"/>
            <a:endParaRPr lang="en-US" dirty="0"/>
          </a:p>
          <a:p>
            <a:endParaRPr lang="en-US" dirty="0"/>
          </a:p>
        </p:txBody>
      </p:sp>
      <p:sp>
        <p:nvSpPr>
          <p:cNvPr id="4" name="Slide Number Placeholder 3"/>
          <p:cNvSpPr>
            <a:spLocks noGrp="1"/>
          </p:cNvSpPr>
          <p:nvPr>
            <p:ph type="sldNum" sz="quarter" idx="11"/>
          </p:nvPr>
        </p:nvSpPr>
        <p:spPr/>
        <p:txBody>
          <a:bodyPr/>
          <a:lstStyle/>
          <a:p>
            <a:pPr>
              <a:defRPr/>
            </a:pPr>
            <a:fld id="{FC5B7879-3FBA-B54E-968A-FC666650947C}" type="slidenum">
              <a:rPr lang="en-US" smtClean="0"/>
              <a:pPr>
                <a:defRPr/>
              </a:pPr>
              <a:t>213</a:t>
            </a:fld>
            <a:endParaRPr lang="en-US"/>
          </a:p>
        </p:txBody>
      </p:sp>
    </p:spTree>
    <p:extLst>
      <p:ext uri="{BB962C8B-B14F-4D97-AF65-F5344CB8AC3E}">
        <p14:creationId xmlns:p14="http://schemas.microsoft.com/office/powerpoint/2010/main" val="248785320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Memory Control 1</a:t>
            </a:r>
          </a:p>
        </p:txBody>
      </p:sp>
      <p:sp>
        <p:nvSpPr>
          <p:cNvPr id="3" name="Content Placeholder 2"/>
          <p:cNvSpPr>
            <a:spLocks noGrp="1"/>
          </p:cNvSpPr>
          <p:nvPr>
            <p:ph idx="1"/>
          </p:nvPr>
        </p:nvSpPr>
        <p:spPr>
          <a:xfrm>
            <a:off x="-252536" y="764704"/>
            <a:ext cx="9396536" cy="5193723"/>
          </a:xfrm>
        </p:spPr>
        <p:txBody>
          <a:bodyPr/>
          <a:lstStyle/>
          <a:p>
            <a:pPr marL="17462" indent="0">
              <a:buNone/>
            </a:pPr>
            <a:endParaRPr lang="en-US" sz="400" dirty="0">
              <a:solidFill>
                <a:srgbClr val="FF0000"/>
              </a:solidFill>
            </a:endParaRPr>
          </a:p>
          <a:p>
            <a:pPr marL="687387" lvl="1"/>
            <a:r>
              <a:rPr lang="en-US" sz="2000" dirty="0"/>
              <a:t>Mutlu+, “</a:t>
            </a:r>
            <a:r>
              <a:rPr lang="en-US" sz="2000" dirty="0">
                <a:solidFill>
                  <a:srgbClr val="0000FF"/>
                </a:solidFill>
              </a:rPr>
              <a:t>Parallelism-Aware Batch Scheduling: Enhancing both Performance and Fairness of Shared DRAM Systems</a:t>
            </a:r>
            <a:r>
              <a:rPr lang="en-US" sz="2000" dirty="0"/>
              <a:t>,” ISCA 2008. </a:t>
            </a:r>
          </a:p>
          <a:p>
            <a:pPr marL="714374" lvl="2" indent="0">
              <a:buNone/>
            </a:pPr>
            <a:r>
              <a:rPr lang="en-US" dirty="0">
                <a:hlinkClick r:id="rId2"/>
              </a:rPr>
              <a:t>https://people.inf.ethz.ch/omutlu/pub/parbs_isca08.pdf</a:t>
            </a:r>
            <a:r>
              <a:rPr lang="en-US" dirty="0"/>
              <a:t> </a:t>
            </a:r>
          </a:p>
          <a:p>
            <a:pPr marL="687387" lvl="1"/>
            <a:endParaRPr lang="en-US" sz="1000" dirty="0"/>
          </a:p>
          <a:p>
            <a:pPr marL="687387" lvl="1"/>
            <a:endParaRPr lang="en-US" sz="400" dirty="0"/>
          </a:p>
          <a:p>
            <a:pPr marL="687387" lvl="1"/>
            <a:r>
              <a:rPr lang="en-US" sz="2000" dirty="0"/>
              <a:t>Kim et al., “</a:t>
            </a:r>
            <a:r>
              <a:rPr lang="en-US" sz="2000" dirty="0">
                <a:solidFill>
                  <a:srgbClr val="0000FF"/>
                </a:solidFill>
              </a:rPr>
              <a:t>Thread Cluster Memory Scheduling: Exploiting Differences in Memory Access Behavior</a:t>
            </a:r>
            <a:r>
              <a:rPr lang="en-US" sz="2000" dirty="0"/>
              <a:t>,” MICRO 2010.</a:t>
            </a:r>
          </a:p>
          <a:p>
            <a:pPr marL="714374" lvl="2" indent="0">
              <a:buNone/>
            </a:pPr>
            <a:r>
              <a:rPr lang="en-US" dirty="0">
                <a:hlinkClick r:id="rId3"/>
              </a:rPr>
              <a:t>https://people.inf.ethz.ch/omutlu/pub/tcm_micro10.pdf</a:t>
            </a:r>
            <a:r>
              <a:rPr lang="en-US" dirty="0"/>
              <a:t> </a:t>
            </a:r>
          </a:p>
          <a:p>
            <a:pPr marL="714374" lvl="2" indent="0">
              <a:buNone/>
            </a:pPr>
            <a:endParaRPr lang="en-US" sz="800" dirty="0"/>
          </a:p>
          <a:p>
            <a:pPr marL="361949" lvl="1" indent="0">
              <a:buNone/>
            </a:pPr>
            <a:endParaRPr lang="en-US" sz="400" dirty="0"/>
          </a:p>
          <a:p>
            <a:pPr marL="704849" lvl="1" indent="-342900"/>
            <a:r>
              <a:rPr lang="en-US" sz="2000" dirty="0"/>
              <a:t>Subramanian et al., “</a:t>
            </a:r>
            <a:r>
              <a:rPr lang="en-US" sz="2000" dirty="0">
                <a:solidFill>
                  <a:srgbClr val="0000FF"/>
                </a:solidFill>
              </a:rPr>
              <a:t>BLISS: Balancing Performance, Fairness and Complexity in Memory Access Scheduling</a:t>
            </a:r>
            <a:r>
              <a:rPr lang="en-US" sz="2000" dirty="0"/>
              <a:t>,” TPDS 2016.</a:t>
            </a:r>
          </a:p>
          <a:p>
            <a:pPr marL="714374" lvl="2" indent="0">
              <a:buNone/>
            </a:pPr>
            <a:r>
              <a:rPr lang="en-US" dirty="0">
                <a:hlinkClick r:id="rId4"/>
              </a:rPr>
              <a:t>https://people.inf.ethz.ch/omutlu/pub/bliss-memory-scheduler_ieee-tpds16.pdf</a:t>
            </a:r>
            <a:r>
              <a:rPr lang="en-US" dirty="0"/>
              <a:t> </a:t>
            </a:r>
          </a:p>
          <a:p>
            <a:pPr marL="714374" lvl="2" indent="0">
              <a:buNone/>
            </a:pPr>
            <a:endParaRPr lang="en-US" sz="400" dirty="0"/>
          </a:p>
          <a:p>
            <a:pPr marL="714374" lvl="2" indent="0">
              <a:buNone/>
            </a:pPr>
            <a:endParaRPr lang="en-US" sz="400" dirty="0"/>
          </a:p>
          <a:p>
            <a:pPr marL="704849" lvl="1" indent="-342900"/>
            <a:r>
              <a:rPr lang="en-US" sz="2000" dirty="0"/>
              <a:t>Usui et al., “</a:t>
            </a:r>
            <a:r>
              <a:rPr lang="en-US" sz="2000" dirty="0">
                <a:solidFill>
                  <a:srgbClr val="0000FF"/>
                </a:solidFill>
              </a:rPr>
              <a:t>DASH: Deadline-Aware High-Performance Memory Scheduler for Heterogeneous Systems with Hardware Accelerators</a:t>
            </a:r>
            <a:r>
              <a:rPr lang="en-US" sz="2000" dirty="0"/>
              <a:t>,” TACO 2016.</a:t>
            </a:r>
          </a:p>
          <a:p>
            <a:pPr marL="714374" lvl="2" indent="0">
              <a:buNone/>
            </a:pPr>
            <a:r>
              <a:rPr lang="en-US" dirty="0">
                <a:hlinkClick r:id="rId5"/>
              </a:rPr>
              <a:t>https://people.inf.ethz.ch/omutlu/pub/dash_deadline-aware-heterogeneous-memory-scheduler_taco16.pdf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214</a:t>
            </a:fld>
            <a:endParaRPr lang="en-US"/>
          </a:p>
        </p:txBody>
      </p:sp>
    </p:spTree>
    <p:extLst>
      <p:ext uri="{BB962C8B-B14F-4D97-AF65-F5344CB8AC3E}">
        <p14:creationId xmlns:p14="http://schemas.microsoft.com/office/powerpoint/2010/main" val="3326537183"/>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Readings on Memory Control 2</a:t>
            </a:r>
          </a:p>
        </p:txBody>
      </p:sp>
      <p:sp>
        <p:nvSpPr>
          <p:cNvPr id="3" name="Content Placeholder 2"/>
          <p:cNvSpPr>
            <a:spLocks noGrp="1"/>
          </p:cNvSpPr>
          <p:nvPr>
            <p:ph idx="1"/>
          </p:nvPr>
        </p:nvSpPr>
        <p:spPr>
          <a:xfrm>
            <a:off x="-252536" y="764704"/>
            <a:ext cx="9396536" cy="5193723"/>
          </a:xfrm>
        </p:spPr>
        <p:txBody>
          <a:bodyPr/>
          <a:lstStyle/>
          <a:p>
            <a:pPr marL="17462" indent="0">
              <a:buNone/>
            </a:pPr>
            <a:endParaRPr lang="en-US" sz="400" dirty="0">
              <a:solidFill>
                <a:srgbClr val="FF0000"/>
              </a:solidFill>
            </a:endParaRPr>
          </a:p>
          <a:p>
            <a:pPr marL="687387" lvl="1"/>
            <a:r>
              <a:rPr lang="en-US" sz="2000" dirty="0" err="1"/>
              <a:t>Ipek</a:t>
            </a:r>
            <a:r>
              <a:rPr lang="en-US" sz="2000" dirty="0"/>
              <a:t>+, “</a:t>
            </a:r>
            <a:r>
              <a:rPr lang="en-US" sz="2000" dirty="0">
                <a:solidFill>
                  <a:srgbClr val="0000FF"/>
                </a:solidFill>
              </a:rPr>
              <a:t>Self Optimizing Memory Controllers: A Reinforcement Learning Approach</a:t>
            </a:r>
            <a:r>
              <a:rPr lang="en-US" sz="2000" dirty="0"/>
              <a:t>,” ISCA 2008. </a:t>
            </a:r>
          </a:p>
          <a:p>
            <a:pPr marL="714374" lvl="2" indent="0">
              <a:buNone/>
            </a:pPr>
            <a:r>
              <a:rPr lang="en-US" dirty="0">
                <a:hlinkClick r:id="rId2"/>
              </a:rPr>
              <a:t>https://people.inf.ethz.ch/omutlu/pub/rlmc_isca08.pdf</a:t>
            </a:r>
            <a:r>
              <a:rPr lang="en-US" dirty="0"/>
              <a:t> </a:t>
            </a:r>
          </a:p>
          <a:p>
            <a:pPr marL="714374" lvl="2" indent="0">
              <a:buNone/>
            </a:pPr>
            <a:endParaRPr lang="en-US" sz="1000" dirty="0"/>
          </a:p>
          <a:p>
            <a:pPr marL="687387" lvl="1"/>
            <a:endParaRPr lang="en-US" sz="400" dirty="0"/>
          </a:p>
          <a:p>
            <a:pPr marL="687387" lvl="1"/>
            <a:r>
              <a:rPr lang="en-US" sz="2000" dirty="0"/>
              <a:t>Ebrahimi et al., “</a:t>
            </a:r>
            <a:r>
              <a:rPr lang="en-US" sz="2000" dirty="0">
                <a:solidFill>
                  <a:srgbClr val="0000FF"/>
                </a:solidFill>
              </a:rPr>
              <a:t>Fairness via Source Throttling: A Configurable and High-Performance Fairness Substrate for Multi-Core Memory Systems</a:t>
            </a:r>
            <a:r>
              <a:rPr lang="en-US" sz="2000" dirty="0"/>
              <a:t>,” ASPLOS 2010.</a:t>
            </a:r>
          </a:p>
          <a:p>
            <a:pPr marL="714374" lvl="2" indent="0">
              <a:buNone/>
            </a:pPr>
            <a:r>
              <a:rPr lang="en-US" dirty="0">
                <a:hlinkClick r:id="rId3"/>
              </a:rPr>
              <a:t>https://people.inf.ethz.ch/omutlu/pub/fst_asplos10.pdf</a:t>
            </a:r>
            <a:r>
              <a:rPr lang="en-US" dirty="0"/>
              <a:t> </a:t>
            </a:r>
          </a:p>
          <a:p>
            <a:pPr marL="714374" lvl="2" indent="0">
              <a:buNone/>
            </a:pPr>
            <a:endParaRPr lang="en-US" sz="800" dirty="0"/>
          </a:p>
          <a:p>
            <a:pPr marL="361949" lvl="1" indent="0">
              <a:buNone/>
            </a:pPr>
            <a:endParaRPr lang="en-US" sz="400" dirty="0"/>
          </a:p>
          <a:p>
            <a:pPr marL="704849" lvl="1" indent="-342900"/>
            <a:r>
              <a:rPr lang="en-US" sz="2000" dirty="0"/>
              <a:t>Subramanian et al., “</a:t>
            </a:r>
            <a:r>
              <a:rPr lang="en-US" sz="2000" dirty="0">
                <a:solidFill>
                  <a:srgbClr val="0000FF"/>
                </a:solidFill>
              </a:rPr>
              <a:t>The Application Slowdown Model: Quantifying and Controlling the Impact of Inter-Application Interference at Shared Caches and Main Memory</a:t>
            </a:r>
            <a:r>
              <a:rPr lang="en-US" sz="2000" dirty="0"/>
              <a:t>,” MICRO 2015.</a:t>
            </a:r>
          </a:p>
          <a:p>
            <a:pPr marL="714374" lvl="2" indent="0">
              <a:buNone/>
            </a:pPr>
            <a:r>
              <a:rPr lang="en-US" dirty="0">
                <a:hlinkClick r:id="rId4"/>
              </a:rPr>
              <a:t>https://people.inf.ethz.ch/omutlu/pub/application-slowdown-model_micro15.pdf</a:t>
            </a:r>
            <a:r>
              <a:rPr lang="en-US" dirty="0"/>
              <a:t> </a:t>
            </a:r>
            <a:endParaRPr lang="en-US" sz="400" dirty="0"/>
          </a:p>
          <a:p>
            <a:pPr marL="714374" lvl="2" indent="0">
              <a:buNone/>
            </a:pPr>
            <a:endParaRPr lang="en-US" sz="400" dirty="0"/>
          </a:p>
          <a:p>
            <a:pPr marL="704849" lvl="1" indent="-342900"/>
            <a:r>
              <a:rPr lang="en-US" sz="2000" dirty="0"/>
              <a:t>Lee et al., “</a:t>
            </a:r>
            <a:r>
              <a:rPr lang="en-US" sz="2000" dirty="0">
                <a:solidFill>
                  <a:srgbClr val="0000FF"/>
                </a:solidFill>
              </a:rPr>
              <a:t>Decoupled Direct Memory Access: Isolating CPU and IO Traffic by Leveraging a Dual-Data-Port DRAM</a:t>
            </a:r>
            <a:r>
              <a:rPr lang="en-US" sz="2000" dirty="0"/>
              <a:t>,” PACT 2015.</a:t>
            </a:r>
          </a:p>
          <a:p>
            <a:pPr marL="714374" lvl="2" indent="0">
              <a:buNone/>
            </a:pPr>
            <a:r>
              <a:rPr lang="en-US" dirty="0">
                <a:hlinkClick r:id="rId5"/>
              </a:rPr>
              <a:t>https://people.inf.ethz.ch/omutlu/pub/decoupled-dma_pact15.pdf</a:t>
            </a:r>
            <a:r>
              <a:rPr lang="en-US" dirty="0"/>
              <a:t>  </a:t>
            </a:r>
          </a:p>
        </p:txBody>
      </p:sp>
      <p:sp>
        <p:nvSpPr>
          <p:cNvPr id="4" name="Slide Number Placeholder 3"/>
          <p:cNvSpPr>
            <a:spLocks noGrp="1"/>
          </p:cNvSpPr>
          <p:nvPr>
            <p:ph type="sldNum" sz="quarter" idx="11"/>
          </p:nvPr>
        </p:nvSpPr>
        <p:spPr/>
        <p:txBody>
          <a:bodyPr/>
          <a:lstStyle/>
          <a:p>
            <a:pPr>
              <a:defRPr/>
            </a:pPr>
            <a:fld id="{5A4FB91F-8620-9C4D-8A32-1AD02BFD54B1}" type="slidenum">
              <a:rPr lang="en-US" smtClean="0"/>
              <a:pPr>
                <a:defRPr/>
              </a:pPr>
              <a:t>215</a:t>
            </a:fld>
            <a:endParaRPr lang="en-US"/>
          </a:p>
        </p:txBody>
      </p:sp>
    </p:spTree>
    <p:extLst>
      <p:ext uri="{BB962C8B-B14F-4D97-AF65-F5344CB8AC3E}">
        <p14:creationId xmlns:p14="http://schemas.microsoft.com/office/powerpoint/2010/main" val="978089064"/>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4D18-CD32-C047-9974-38CCDAAC07E7}"/>
              </a:ext>
            </a:extLst>
          </p:cNvPr>
          <p:cNvSpPr>
            <a:spLocks noGrp="1"/>
          </p:cNvSpPr>
          <p:nvPr>
            <p:ph type="title"/>
          </p:nvPr>
        </p:nvSpPr>
        <p:spPr/>
        <p:txBody>
          <a:bodyPr/>
          <a:lstStyle/>
          <a:p>
            <a:r>
              <a:rPr lang="en-US" dirty="0"/>
              <a:t>More Readings</a:t>
            </a:r>
          </a:p>
        </p:txBody>
      </p:sp>
      <p:sp>
        <p:nvSpPr>
          <p:cNvPr id="3" name="Content Placeholder 2">
            <a:extLst>
              <a:ext uri="{FF2B5EF4-FFF2-40B4-BE49-F238E27FC236}">
                <a16:creationId xmlns:a16="http://schemas.microsoft.com/office/drawing/2014/main" id="{988C6D81-43FF-0940-BF84-F4E07B7F1523}"/>
              </a:ext>
            </a:extLst>
          </p:cNvPr>
          <p:cNvSpPr>
            <a:spLocks noGrp="1"/>
          </p:cNvSpPr>
          <p:nvPr>
            <p:ph idx="1"/>
          </p:nvPr>
        </p:nvSpPr>
        <p:spPr/>
        <p:txBody>
          <a:bodyPr/>
          <a:lstStyle/>
          <a:p>
            <a:r>
              <a:rPr lang="en-US" dirty="0"/>
              <a:t>To come as we cover the future topics</a:t>
            </a:r>
          </a:p>
          <a:p>
            <a:endParaRPr lang="en-US" dirty="0"/>
          </a:p>
          <a:p>
            <a:r>
              <a:rPr lang="en-US" dirty="0"/>
              <a:t>Search for “DRAM” or “Memory” in:</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05FE77C2-68B8-5D4B-820D-8F8DDD5C9904}"/>
              </a:ext>
            </a:extLst>
          </p:cNvPr>
          <p:cNvSpPr>
            <a:spLocks noGrp="1"/>
          </p:cNvSpPr>
          <p:nvPr>
            <p:ph type="sldNum" sz="quarter" idx="11"/>
          </p:nvPr>
        </p:nvSpPr>
        <p:spPr/>
        <p:txBody>
          <a:bodyPr/>
          <a:lstStyle/>
          <a:p>
            <a:fld id="{71752C56-4F8A-824F-A263-2404B5D536A2}" type="slidenum">
              <a:rPr lang="en-US" smtClean="0"/>
              <a:pPr/>
              <a:t>216</a:t>
            </a:fld>
            <a:endParaRPr lang="en-US"/>
          </a:p>
        </p:txBody>
      </p:sp>
    </p:spTree>
    <p:extLst>
      <p:ext uri="{BB962C8B-B14F-4D97-AF65-F5344CB8AC3E}">
        <p14:creationId xmlns:p14="http://schemas.microsoft.com/office/powerpoint/2010/main" val="357223472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628800"/>
            <a:ext cx="8428037" cy="822325"/>
          </a:xfrm>
        </p:spPr>
        <p:txBody>
          <a:bodyPr/>
          <a:lstStyle/>
          <a:p>
            <a:pPr algn="ctr" eaLnBrk="1" hangingPunct="1"/>
            <a:r>
              <a:rPr lang="en-US" sz="4000" dirty="0">
                <a:latin typeface="Garamond" charset="0"/>
              </a:rPr>
              <a:t>Evaluating New Ideas </a:t>
            </a:r>
            <a:br>
              <a:rPr lang="en-US" sz="4000" dirty="0">
                <a:latin typeface="Garamond" charset="0"/>
              </a:rPr>
            </a:br>
            <a:r>
              <a:rPr lang="en-US" sz="4000" dirty="0">
                <a:latin typeface="Garamond" charset="0"/>
              </a:rPr>
              <a:t>for New (Memory) Architectures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6987615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Evaluation Methods</a:t>
            </a:r>
          </a:p>
        </p:txBody>
      </p:sp>
      <p:sp>
        <p:nvSpPr>
          <p:cNvPr id="3" name="Content Placeholder 2"/>
          <p:cNvSpPr>
            <a:spLocks noGrp="1"/>
          </p:cNvSpPr>
          <p:nvPr>
            <p:ph idx="1"/>
          </p:nvPr>
        </p:nvSpPr>
        <p:spPr/>
        <p:txBody>
          <a:bodyPr/>
          <a:lstStyle/>
          <a:p>
            <a:r>
              <a:rPr lang="en-US" dirty="0">
                <a:solidFill>
                  <a:srgbClr val="0432FF"/>
                </a:solidFill>
              </a:rPr>
              <a:t>How do we assess an idea will improve a target metric X?</a:t>
            </a:r>
          </a:p>
          <a:p>
            <a:endParaRPr lang="en-US" dirty="0"/>
          </a:p>
          <a:p>
            <a:r>
              <a:rPr lang="en-US" dirty="0"/>
              <a:t>A variety of evaluation methods are available:</a:t>
            </a:r>
          </a:p>
          <a:p>
            <a:endParaRPr lang="en-US" dirty="0"/>
          </a:p>
          <a:p>
            <a:pPr lvl="1"/>
            <a:r>
              <a:rPr lang="en-US" dirty="0"/>
              <a:t>Theoretical proof</a:t>
            </a:r>
          </a:p>
          <a:p>
            <a:pPr lvl="1"/>
            <a:endParaRPr lang="en-US" dirty="0"/>
          </a:p>
          <a:p>
            <a:pPr lvl="1"/>
            <a:r>
              <a:rPr lang="en-US" dirty="0"/>
              <a:t>Analytical modeling/estimation</a:t>
            </a:r>
          </a:p>
          <a:p>
            <a:pPr lvl="1"/>
            <a:endParaRPr lang="en-US" dirty="0"/>
          </a:p>
          <a:p>
            <a:pPr lvl="1"/>
            <a:r>
              <a:rPr lang="en-US" dirty="0"/>
              <a:t>Simulation (at varying degrees of abstraction and accuracy)</a:t>
            </a:r>
          </a:p>
          <a:p>
            <a:pPr lvl="1"/>
            <a:endParaRPr lang="en-US" dirty="0"/>
          </a:p>
          <a:p>
            <a:pPr lvl="1"/>
            <a:r>
              <a:rPr lang="en-US" dirty="0"/>
              <a:t>Prototyping with a real system (e.g., FPGAs)</a:t>
            </a:r>
          </a:p>
          <a:p>
            <a:pPr lvl="1"/>
            <a:endParaRPr lang="en-US" dirty="0"/>
          </a:p>
          <a:p>
            <a:pPr lvl="1"/>
            <a:r>
              <a:rPr lang="en-US" dirty="0"/>
              <a:t>Real implementation</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121557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Difficulty in Architectural Evaluation</a:t>
            </a:r>
          </a:p>
        </p:txBody>
      </p:sp>
      <p:sp>
        <p:nvSpPr>
          <p:cNvPr id="3" name="Content Placeholder 2"/>
          <p:cNvSpPr>
            <a:spLocks noGrp="1"/>
          </p:cNvSpPr>
          <p:nvPr>
            <p:ph idx="1"/>
          </p:nvPr>
        </p:nvSpPr>
        <p:spPr/>
        <p:txBody>
          <a:bodyPr/>
          <a:lstStyle/>
          <a:p>
            <a:r>
              <a:rPr lang="en-US" dirty="0"/>
              <a:t>The answer is usually workload dependent</a:t>
            </a:r>
          </a:p>
          <a:p>
            <a:pPr lvl="1"/>
            <a:r>
              <a:rPr lang="en-US" dirty="0"/>
              <a:t>E.g., think caching</a:t>
            </a:r>
          </a:p>
          <a:p>
            <a:pPr lvl="1"/>
            <a:r>
              <a:rPr lang="en-US" dirty="0"/>
              <a:t>E.g., think pipelining</a:t>
            </a:r>
          </a:p>
          <a:p>
            <a:pPr lvl="1"/>
            <a:r>
              <a:rPr lang="en-US" dirty="0"/>
              <a:t>E.g., think any idea we talked about (RAIDR, Mem. Sched., </a:t>
            </a:r>
            <a:r>
              <a:rPr lang="is-IS" dirty="0"/>
              <a:t>…)</a:t>
            </a:r>
          </a:p>
          <a:p>
            <a:pPr lvl="1"/>
            <a:endParaRPr lang="is-IS" dirty="0"/>
          </a:p>
          <a:p>
            <a:r>
              <a:rPr lang="is-IS" dirty="0"/>
              <a:t>Workloads change</a:t>
            </a:r>
          </a:p>
          <a:p>
            <a:endParaRPr lang="is-IS" dirty="0"/>
          </a:p>
          <a:p>
            <a:r>
              <a:rPr lang="is-IS" dirty="0"/>
              <a:t>System has many design choices and parameters</a:t>
            </a:r>
          </a:p>
          <a:p>
            <a:pPr lvl="1"/>
            <a:r>
              <a:rPr lang="en-US" dirty="0"/>
              <a:t>A</a:t>
            </a:r>
            <a:r>
              <a:rPr lang="is-IS" dirty="0"/>
              <a:t>rchitect needs to decide many ideas and many parameters for a design</a:t>
            </a:r>
          </a:p>
          <a:p>
            <a:pPr lvl="1"/>
            <a:r>
              <a:rPr lang="is-IS" dirty="0"/>
              <a:t>Not easy to evaluate all possible combinations!</a:t>
            </a:r>
          </a:p>
          <a:p>
            <a:pPr lvl="1"/>
            <a:endParaRPr lang="is-IS" dirty="0"/>
          </a:p>
          <a:p>
            <a:r>
              <a:rPr lang="is-IS" dirty="0"/>
              <a:t>System parameters may change</a:t>
            </a:r>
          </a:p>
          <a:p>
            <a:endParaRPr lang="is-I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187331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a:xfrm>
            <a:off x="228600" y="1041648"/>
            <a:ext cx="8610600" cy="5339680"/>
          </a:xfrm>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1980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a:latin typeface="Garamond" charset="0"/>
              </a:rPr>
              <a:t>Simulation: The Field of Dreams</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40212366"/>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Dreaming and Reality</a:t>
            </a:r>
          </a:p>
        </p:txBody>
      </p:sp>
      <p:sp>
        <p:nvSpPr>
          <p:cNvPr id="3" name="Content Placeholder 2"/>
          <p:cNvSpPr>
            <a:spLocks noGrp="1"/>
          </p:cNvSpPr>
          <p:nvPr>
            <p:ph idx="1"/>
          </p:nvPr>
        </p:nvSpPr>
        <p:spPr/>
        <p:txBody>
          <a:bodyPr/>
          <a:lstStyle/>
          <a:p>
            <a:r>
              <a:rPr lang="en-US" dirty="0"/>
              <a:t>An architect is in part a dreamer, a creator</a:t>
            </a:r>
          </a:p>
          <a:p>
            <a:endParaRPr lang="en-US" dirty="0"/>
          </a:p>
          <a:p>
            <a:r>
              <a:rPr lang="en-US" dirty="0"/>
              <a:t>Simulation is a key tool of the architect</a:t>
            </a:r>
          </a:p>
          <a:p>
            <a:endParaRPr lang="en-US" dirty="0"/>
          </a:p>
          <a:p>
            <a:r>
              <a:rPr lang="en-US" dirty="0"/>
              <a:t>Simulation enables</a:t>
            </a:r>
          </a:p>
          <a:p>
            <a:pPr lvl="1"/>
            <a:r>
              <a:rPr lang="en-US" dirty="0"/>
              <a:t>The exploration of many dreams</a:t>
            </a:r>
          </a:p>
          <a:p>
            <a:pPr lvl="1"/>
            <a:r>
              <a:rPr lang="en-US" dirty="0"/>
              <a:t>A reality check of the dreams</a:t>
            </a:r>
          </a:p>
          <a:p>
            <a:pPr lvl="1"/>
            <a:r>
              <a:rPr lang="en-US" dirty="0"/>
              <a:t>Deciding which dream is better</a:t>
            </a:r>
          </a:p>
          <a:p>
            <a:endParaRPr lang="en-US" dirty="0"/>
          </a:p>
          <a:p>
            <a:r>
              <a:rPr lang="en-US" dirty="0"/>
              <a:t>Simulation also enables</a:t>
            </a:r>
          </a:p>
          <a:p>
            <a:pPr lvl="1"/>
            <a:r>
              <a:rPr lang="en-US" dirty="0"/>
              <a:t>The ability to fool yourself with false dreams</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936676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High-Level Simulation?</a:t>
            </a:r>
          </a:p>
        </p:txBody>
      </p:sp>
      <p:sp>
        <p:nvSpPr>
          <p:cNvPr id="3" name="Content Placeholder 2"/>
          <p:cNvSpPr>
            <a:spLocks noGrp="1"/>
          </p:cNvSpPr>
          <p:nvPr>
            <p:ph idx="1"/>
          </p:nvPr>
        </p:nvSpPr>
        <p:spPr/>
        <p:txBody>
          <a:bodyPr/>
          <a:lstStyle/>
          <a:p>
            <a:r>
              <a:rPr lang="en-US" dirty="0"/>
              <a:t>Problem: </a:t>
            </a:r>
            <a:r>
              <a:rPr lang="en-US" dirty="0">
                <a:solidFill>
                  <a:srgbClr val="0000FF"/>
                </a:solidFill>
              </a:rPr>
              <a:t>RTL simulation is intractable for design space exploration </a:t>
            </a:r>
            <a:r>
              <a:rPr lang="en-US" dirty="0">
                <a:solidFill>
                  <a:srgbClr val="0000FF"/>
                </a:solidFill>
                <a:sym typeface="Wingdings"/>
              </a:rPr>
              <a:t> too time consuming to design and evaluate</a:t>
            </a:r>
            <a:endParaRPr lang="en-US" dirty="0">
              <a:solidFill>
                <a:srgbClr val="0000FF"/>
              </a:solidFill>
            </a:endParaRPr>
          </a:p>
          <a:p>
            <a:pPr lvl="1"/>
            <a:r>
              <a:rPr lang="en-US" dirty="0"/>
              <a:t>Especially over a large number of workloads</a:t>
            </a:r>
          </a:p>
          <a:p>
            <a:pPr lvl="1"/>
            <a:r>
              <a:rPr lang="en-US" dirty="0"/>
              <a:t>Especially if you want to predict the performance of a good chunk of a workload on a particular design</a:t>
            </a:r>
          </a:p>
          <a:p>
            <a:pPr lvl="1"/>
            <a:r>
              <a:rPr lang="en-US" dirty="0"/>
              <a:t>Especially if you want to consider many design choices</a:t>
            </a:r>
          </a:p>
          <a:p>
            <a:pPr lvl="2"/>
            <a:r>
              <a:rPr lang="en-US" dirty="0"/>
              <a:t>Cache size, associativity, block size, algorithms</a:t>
            </a:r>
          </a:p>
          <a:p>
            <a:pPr lvl="2"/>
            <a:r>
              <a:rPr lang="en-US" dirty="0"/>
              <a:t>Memory control and scheduling algorithms</a:t>
            </a:r>
          </a:p>
          <a:p>
            <a:pPr lvl="2"/>
            <a:r>
              <a:rPr lang="en-US" dirty="0"/>
              <a:t>In-order vs. out-of-order execution</a:t>
            </a:r>
          </a:p>
          <a:p>
            <a:pPr lvl="2"/>
            <a:r>
              <a:rPr lang="en-US" dirty="0"/>
              <a:t>Reservation station sizes, </a:t>
            </a:r>
            <a:r>
              <a:rPr lang="en-US" dirty="0" err="1"/>
              <a:t>ld</a:t>
            </a:r>
            <a:r>
              <a:rPr lang="en-US" dirty="0"/>
              <a:t>/</a:t>
            </a:r>
            <a:r>
              <a:rPr lang="en-US" dirty="0" err="1"/>
              <a:t>st</a:t>
            </a:r>
            <a:r>
              <a:rPr lang="en-US" dirty="0"/>
              <a:t> queue size, register file size, …</a:t>
            </a:r>
          </a:p>
          <a:p>
            <a:pPr lvl="2"/>
            <a:r>
              <a:rPr lang="en-US" dirty="0"/>
              <a:t>…</a:t>
            </a:r>
          </a:p>
          <a:p>
            <a:pPr lvl="2"/>
            <a:endParaRPr lang="en-US" dirty="0"/>
          </a:p>
          <a:p>
            <a:r>
              <a:rPr lang="en-US" dirty="0"/>
              <a:t>Goal: </a:t>
            </a:r>
            <a:r>
              <a:rPr lang="en-US" dirty="0">
                <a:solidFill>
                  <a:srgbClr val="0000FF"/>
                </a:solidFill>
              </a:rPr>
              <a:t>Explore design choices quickly to see their impact on the workloads we are designing the platform for</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030644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Goals in Simulation</a:t>
            </a:r>
          </a:p>
        </p:txBody>
      </p:sp>
      <p:sp>
        <p:nvSpPr>
          <p:cNvPr id="3" name="Content Placeholder 2"/>
          <p:cNvSpPr>
            <a:spLocks noGrp="1"/>
          </p:cNvSpPr>
          <p:nvPr>
            <p:ph idx="1"/>
          </p:nvPr>
        </p:nvSpPr>
        <p:spPr>
          <a:xfrm>
            <a:off x="228600" y="850529"/>
            <a:ext cx="8610600" cy="5193723"/>
          </a:xfrm>
        </p:spPr>
        <p:txBody>
          <a:bodyPr/>
          <a:lstStyle/>
          <a:p>
            <a:r>
              <a:rPr lang="en-US" dirty="0">
                <a:solidFill>
                  <a:srgbClr val="0000FF"/>
                </a:solidFill>
              </a:rPr>
              <a:t>Explore the design space quickly </a:t>
            </a:r>
            <a:r>
              <a:rPr lang="en-US" dirty="0"/>
              <a:t>and see what you want to</a:t>
            </a:r>
          </a:p>
          <a:p>
            <a:pPr lvl="1"/>
            <a:r>
              <a:rPr lang="en-US" sz="2000" dirty="0"/>
              <a:t>potentially implement in a next-generation platform</a:t>
            </a:r>
          </a:p>
          <a:p>
            <a:pPr lvl="1"/>
            <a:r>
              <a:rPr lang="en-US" sz="2000" dirty="0"/>
              <a:t>propose as the next big idea to advance the state of the art</a:t>
            </a:r>
          </a:p>
          <a:p>
            <a:pPr lvl="1"/>
            <a:r>
              <a:rPr lang="en-US" sz="2000" dirty="0">
                <a:solidFill>
                  <a:srgbClr val="FF0000"/>
                </a:solidFill>
              </a:rPr>
              <a:t>the goal is mainly to see relative effects of design decisions</a:t>
            </a:r>
          </a:p>
          <a:p>
            <a:pPr lvl="1"/>
            <a:endParaRPr lang="en-US" sz="1000" dirty="0"/>
          </a:p>
          <a:p>
            <a:r>
              <a:rPr lang="en-US" dirty="0">
                <a:solidFill>
                  <a:srgbClr val="0000FF"/>
                </a:solidFill>
              </a:rPr>
              <a:t>Match the behavior of an existing system </a:t>
            </a:r>
            <a:r>
              <a:rPr lang="en-US" dirty="0"/>
              <a:t>so that you can</a:t>
            </a:r>
          </a:p>
          <a:p>
            <a:pPr lvl="1"/>
            <a:r>
              <a:rPr lang="en-US" sz="2000" dirty="0"/>
              <a:t>debug and verify it at cycle-level accuracy</a:t>
            </a:r>
          </a:p>
          <a:p>
            <a:pPr lvl="1"/>
            <a:r>
              <a:rPr lang="en-US" sz="2000" dirty="0"/>
              <a:t>propose small tweaks to the design that can make a difference in performance or energy</a:t>
            </a:r>
          </a:p>
          <a:p>
            <a:pPr lvl="1"/>
            <a:r>
              <a:rPr lang="en-US" sz="2000" dirty="0">
                <a:solidFill>
                  <a:srgbClr val="FF0000"/>
                </a:solidFill>
              </a:rPr>
              <a:t>the goal is very high accuracy</a:t>
            </a:r>
          </a:p>
          <a:p>
            <a:pPr lvl="1"/>
            <a:endParaRPr lang="en-US" sz="1000" dirty="0"/>
          </a:p>
          <a:p>
            <a:r>
              <a:rPr lang="en-US" dirty="0"/>
              <a:t>Other goals in-between:</a:t>
            </a:r>
          </a:p>
          <a:p>
            <a:pPr lvl="1"/>
            <a:r>
              <a:rPr lang="en-US" dirty="0">
                <a:solidFill>
                  <a:srgbClr val="0000FF"/>
                </a:solidFill>
              </a:rPr>
              <a:t>Refine the explored design space</a:t>
            </a:r>
            <a:r>
              <a:rPr lang="en-US" dirty="0"/>
              <a:t> without going into a full detailed, cycle-accurate design</a:t>
            </a:r>
          </a:p>
          <a:p>
            <a:pPr lvl="1"/>
            <a:r>
              <a:rPr lang="en-US" dirty="0">
                <a:solidFill>
                  <a:srgbClr val="0000FF"/>
                </a:solidFill>
              </a:rPr>
              <a:t>Gain confidence in your design decisions </a:t>
            </a:r>
            <a:r>
              <a:rPr lang="en-US" dirty="0"/>
              <a:t>made by higher-level design space exploration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91422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in Simulation</a:t>
            </a:r>
          </a:p>
        </p:txBody>
      </p:sp>
      <p:sp>
        <p:nvSpPr>
          <p:cNvPr id="3" name="Content Placeholder 2"/>
          <p:cNvSpPr>
            <a:spLocks noGrp="1"/>
          </p:cNvSpPr>
          <p:nvPr>
            <p:ph idx="1"/>
          </p:nvPr>
        </p:nvSpPr>
        <p:spPr/>
        <p:txBody>
          <a:bodyPr/>
          <a:lstStyle/>
          <a:p>
            <a:r>
              <a:rPr lang="en-US" dirty="0"/>
              <a:t>Three metrics to evaluate a simulator</a:t>
            </a:r>
          </a:p>
          <a:p>
            <a:pPr lvl="1"/>
            <a:r>
              <a:rPr lang="en-US" dirty="0">
                <a:solidFill>
                  <a:srgbClr val="0000FF"/>
                </a:solidFill>
              </a:rPr>
              <a:t>Speed</a:t>
            </a:r>
          </a:p>
          <a:p>
            <a:pPr lvl="1"/>
            <a:r>
              <a:rPr lang="en-US" dirty="0">
                <a:solidFill>
                  <a:srgbClr val="0000FF"/>
                </a:solidFill>
              </a:rPr>
              <a:t>Flexibility</a:t>
            </a:r>
          </a:p>
          <a:p>
            <a:pPr lvl="1"/>
            <a:r>
              <a:rPr lang="en-US" dirty="0">
                <a:solidFill>
                  <a:srgbClr val="0000FF"/>
                </a:solidFill>
              </a:rPr>
              <a:t>Accuracy</a:t>
            </a:r>
          </a:p>
          <a:p>
            <a:pPr lvl="1"/>
            <a:endParaRPr lang="en-US" sz="1600" dirty="0"/>
          </a:p>
          <a:p>
            <a:r>
              <a:rPr lang="en-US" dirty="0"/>
              <a:t>Speed: How fast the simulator runs (</a:t>
            </a:r>
            <a:r>
              <a:rPr lang="en-US" dirty="0" err="1"/>
              <a:t>xIPS</a:t>
            </a:r>
            <a:r>
              <a:rPr lang="en-US" dirty="0"/>
              <a:t>, </a:t>
            </a:r>
            <a:r>
              <a:rPr lang="en-US" dirty="0" err="1"/>
              <a:t>xCPS</a:t>
            </a:r>
            <a:r>
              <a:rPr lang="en-US" dirty="0"/>
              <a:t>, slowdown)</a:t>
            </a:r>
          </a:p>
          <a:p>
            <a:r>
              <a:rPr lang="en-US" dirty="0"/>
              <a:t>Flexibility: How quickly one can modify the simulator to evaluate different algorithms and design choices?</a:t>
            </a:r>
          </a:p>
          <a:p>
            <a:r>
              <a:rPr lang="en-US" dirty="0"/>
              <a:t>Accuracy: How accurate the performance (energy) numbers the simulator generates are vs. a real design (Simulation error)</a:t>
            </a:r>
          </a:p>
          <a:p>
            <a:endParaRPr lang="en-US" sz="1800" dirty="0"/>
          </a:p>
          <a:p>
            <a:r>
              <a:rPr lang="en-US" dirty="0">
                <a:solidFill>
                  <a:srgbClr val="FF0000"/>
                </a:solidFill>
              </a:rPr>
              <a:t>The relative importance of these metrics varies depending on where you are in the design process (what your goal is)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4292197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Trading Off Speed, Flexibility, Accuracy</a:t>
            </a:r>
          </a:p>
        </p:txBody>
      </p:sp>
      <p:sp>
        <p:nvSpPr>
          <p:cNvPr id="3" name="Content Placeholder 2"/>
          <p:cNvSpPr>
            <a:spLocks noGrp="1"/>
          </p:cNvSpPr>
          <p:nvPr>
            <p:ph idx="1"/>
          </p:nvPr>
        </p:nvSpPr>
        <p:spPr>
          <a:xfrm>
            <a:off x="228600" y="997529"/>
            <a:ext cx="8763000" cy="5193723"/>
          </a:xfrm>
        </p:spPr>
        <p:txBody>
          <a:bodyPr/>
          <a:lstStyle/>
          <a:p>
            <a:r>
              <a:rPr lang="en-US" dirty="0"/>
              <a:t>Speed &amp; flexibility affect:</a:t>
            </a:r>
          </a:p>
          <a:p>
            <a:pPr lvl="1"/>
            <a:r>
              <a:rPr lang="en-US" dirty="0"/>
              <a:t>How quickly you can make design tradeoffs</a:t>
            </a:r>
          </a:p>
          <a:p>
            <a:pPr lvl="1"/>
            <a:endParaRPr lang="en-US" dirty="0"/>
          </a:p>
          <a:p>
            <a:r>
              <a:rPr lang="en-US" dirty="0"/>
              <a:t>Accuracy affects:</a:t>
            </a:r>
          </a:p>
          <a:p>
            <a:pPr lvl="1"/>
            <a:r>
              <a:rPr lang="en-US" dirty="0"/>
              <a:t>How good your design tradeoffs </a:t>
            </a:r>
            <a:r>
              <a:rPr lang="en-US" dirty="0">
                <a:solidFill>
                  <a:srgbClr val="0000FF"/>
                </a:solidFill>
              </a:rPr>
              <a:t>may</a:t>
            </a:r>
            <a:r>
              <a:rPr lang="en-US" dirty="0"/>
              <a:t> end up being</a:t>
            </a:r>
          </a:p>
          <a:p>
            <a:pPr lvl="1"/>
            <a:r>
              <a:rPr lang="en-US" dirty="0"/>
              <a:t>How fast you can build your simulator (simulator design time)</a:t>
            </a:r>
          </a:p>
          <a:p>
            <a:pPr lvl="1"/>
            <a:endParaRPr lang="en-US" dirty="0"/>
          </a:p>
          <a:p>
            <a:r>
              <a:rPr lang="en-US" dirty="0"/>
              <a:t>Flexibility also affects:</a:t>
            </a:r>
          </a:p>
          <a:p>
            <a:pPr lvl="1"/>
            <a:r>
              <a:rPr lang="en-US" dirty="0"/>
              <a:t>How much human effort you need to spend modifying the simulator</a:t>
            </a:r>
          </a:p>
          <a:p>
            <a:pPr lvl="1"/>
            <a:endParaRPr lang="en-US" dirty="0"/>
          </a:p>
          <a:p>
            <a:r>
              <a:rPr lang="en-US" dirty="0"/>
              <a:t>You can </a:t>
            </a:r>
            <a:r>
              <a:rPr lang="en-US" dirty="0">
                <a:solidFill>
                  <a:srgbClr val="FF0000"/>
                </a:solidFill>
              </a:rPr>
              <a:t>trade off between the three to achieve design exploration and decision goals</a:t>
            </a:r>
          </a:p>
          <a:p>
            <a:pPr marL="671512" lvl="2" indent="0">
              <a:buNone/>
            </a:pPr>
            <a:endParaRPr lang="en-US" dirty="0">
              <a:sym typeface="Wingdings"/>
            </a:endParaRP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58004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Simulation</a:t>
            </a:r>
          </a:p>
        </p:txBody>
      </p:sp>
      <p:sp>
        <p:nvSpPr>
          <p:cNvPr id="3" name="Content Placeholder 2"/>
          <p:cNvSpPr>
            <a:spLocks noGrp="1"/>
          </p:cNvSpPr>
          <p:nvPr>
            <p:ph idx="1"/>
          </p:nvPr>
        </p:nvSpPr>
        <p:spPr/>
        <p:txBody>
          <a:bodyPr/>
          <a:lstStyle/>
          <a:p>
            <a:pPr marL="342900" lvl="1" indent="-342900">
              <a:buClr>
                <a:schemeClr val="accent1"/>
              </a:buClr>
              <a:buSzPct val="65000"/>
              <a:buFont typeface="Wingdings" charset="0"/>
              <a:buChar char="n"/>
            </a:pPr>
            <a:r>
              <a:rPr lang="en-US" sz="2400" dirty="0"/>
              <a:t>Key Idea: Raise the abstraction level of modeling to </a:t>
            </a:r>
            <a:r>
              <a:rPr lang="en-US" sz="2400" dirty="0">
                <a:solidFill>
                  <a:srgbClr val="0000FF"/>
                </a:solidFill>
              </a:rPr>
              <a:t>give up some accuracy to enable speed &amp; flexibility</a:t>
            </a:r>
            <a:r>
              <a:rPr lang="en-US" sz="2400" dirty="0"/>
              <a:t> (and quick simulator design)</a:t>
            </a:r>
          </a:p>
          <a:p>
            <a:pPr marL="0" lvl="1" indent="0">
              <a:buClr>
                <a:schemeClr val="accent1"/>
              </a:buClr>
              <a:buSzPct val="65000"/>
              <a:buNone/>
            </a:pPr>
            <a:endParaRPr lang="en-US" dirty="0">
              <a:sym typeface="Wingdings"/>
            </a:endParaRPr>
          </a:p>
          <a:p>
            <a:r>
              <a:rPr lang="en-US" dirty="0"/>
              <a:t>Advantage</a:t>
            </a:r>
          </a:p>
          <a:p>
            <a:pPr marL="344487" lvl="1" indent="0">
              <a:buNone/>
            </a:pPr>
            <a:r>
              <a:rPr lang="en-US" dirty="0"/>
              <a:t>+ C</a:t>
            </a:r>
            <a:r>
              <a:rPr lang="en-US" dirty="0">
                <a:sym typeface="Wingdings"/>
              </a:rPr>
              <a:t>an still make the right tradeoffs, and can do it quickly</a:t>
            </a:r>
          </a:p>
          <a:p>
            <a:pPr marL="344487" lvl="1" indent="0">
              <a:buNone/>
            </a:pPr>
            <a:r>
              <a:rPr lang="en-US" dirty="0">
                <a:sym typeface="Wingdings"/>
              </a:rPr>
              <a:t>    + All you need is modeling the key high-level factors, you can omit corner case conditions</a:t>
            </a:r>
          </a:p>
          <a:p>
            <a:pPr marL="344487" lvl="1" indent="0">
              <a:buNone/>
            </a:pPr>
            <a:r>
              <a:rPr lang="en-US" dirty="0">
                <a:sym typeface="Wingdings"/>
              </a:rPr>
              <a:t>    + All you need is to get the “relative trends” accurately, not exact performance numbers</a:t>
            </a:r>
          </a:p>
          <a:p>
            <a:pPr marL="344487" lvl="1" indent="0">
              <a:buNone/>
            </a:pPr>
            <a:endParaRPr lang="en-US" dirty="0">
              <a:sym typeface="Wingdings"/>
            </a:endParaRPr>
          </a:p>
          <a:p>
            <a:r>
              <a:rPr lang="en-US" dirty="0">
                <a:sym typeface="Wingdings"/>
              </a:rPr>
              <a:t>Disadvantage</a:t>
            </a:r>
          </a:p>
          <a:p>
            <a:pPr marL="344487" lvl="1" indent="0">
              <a:buNone/>
            </a:pPr>
            <a:r>
              <a:rPr lang="en-US" dirty="0">
                <a:sym typeface="Wingdings"/>
              </a:rPr>
              <a:t>-- Opens up the possibility of potentially wrong decisions</a:t>
            </a:r>
          </a:p>
          <a:p>
            <a:pPr marL="344487" lvl="1" indent="0">
              <a:buNone/>
            </a:pPr>
            <a:r>
              <a:rPr lang="en-US" dirty="0">
                <a:sym typeface="Wingdings"/>
              </a:rPr>
              <a:t>   -- How do you ensure you get the “relative trends” accurately?</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424918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as Progressive Refinement</a:t>
            </a:r>
          </a:p>
        </p:txBody>
      </p:sp>
      <p:sp>
        <p:nvSpPr>
          <p:cNvPr id="3" name="Content Placeholder 2"/>
          <p:cNvSpPr>
            <a:spLocks noGrp="1"/>
          </p:cNvSpPr>
          <p:nvPr>
            <p:ph idx="1"/>
          </p:nvPr>
        </p:nvSpPr>
        <p:spPr/>
        <p:txBody>
          <a:bodyPr/>
          <a:lstStyle/>
          <a:p>
            <a:r>
              <a:rPr lang="en-US" dirty="0"/>
              <a:t>High-level models (Abstract, C)</a:t>
            </a:r>
          </a:p>
          <a:p>
            <a:r>
              <a:rPr lang="en-US" dirty="0"/>
              <a:t>…</a:t>
            </a:r>
          </a:p>
          <a:p>
            <a:r>
              <a:rPr lang="en-US" dirty="0"/>
              <a:t>Medium-level models (Less abstract)</a:t>
            </a:r>
          </a:p>
          <a:p>
            <a:r>
              <a:rPr lang="en-US" dirty="0"/>
              <a:t>…</a:t>
            </a:r>
          </a:p>
          <a:p>
            <a:r>
              <a:rPr lang="en-US" dirty="0"/>
              <a:t>Low-level models (RTL with everything modeled)</a:t>
            </a:r>
          </a:p>
          <a:p>
            <a:r>
              <a:rPr lang="en-US" dirty="0"/>
              <a:t>…</a:t>
            </a:r>
          </a:p>
          <a:p>
            <a:r>
              <a:rPr lang="en-US" dirty="0"/>
              <a:t>Real design</a:t>
            </a:r>
          </a:p>
          <a:p>
            <a:pPr marL="0" indent="0">
              <a:buNone/>
            </a:pPr>
            <a:endParaRPr lang="en-US" sz="2200" dirty="0"/>
          </a:p>
          <a:p>
            <a:r>
              <a:rPr lang="en-US" dirty="0"/>
              <a:t>As you refine (go down the above list)</a:t>
            </a:r>
          </a:p>
          <a:p>
            <a:pPr lvl="1"/>
            <a:r>
              <a:rPr lang="en-US" dirty="0"/>
              <a:t>Abstraction level reduces</a:t>
            </a:r>
          </a:p>
          <a:p>
            <a:pPr lvl="1"/>
            <a:r>
              <a:rPr lang="en-US" dirty="0"/>
              <a:t>Accuracy (hopefully) increases (not necessarily, if not careful)</a:t>
            </a:r>
          </a:p>
          <a:p>
            <a:pPr lvl="1"/>
            <a:r>
              <a:rPr lang="en-US" dirty="0"/>
              <a:t>Flexibility reduces; Speed likely reduces except for real design</a:t>
            </a:r>
          </a:p>
          <a:p>
            <a:pPr lvl="1"/>
            <a:r>
              <a:rPr lang="en-US" dirty="0"/>
              <a:t>You can loop back and fix higher-level models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690066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The Best of Architecture</a:t>
            </a:r>
          </a:p>
        </p:txBody>
      </p:sp>
      <p:sp>
        <p:nvSpPr>
          <p:cNvPr id="3" name="Content Placeholder 2"/>
          <p:cNvSpPr>
            <a:spLocks noGrp="1"/>
          </p:cNvSpPr>
          <p:nvPr>
            <p:ph idx="1"/>
          </p:nvPr>
        </p:nvSpPr>
        <p:spPr/>
        <p:txBody>
          <a:bodyPr/>
          <a:lstStyle/>
          <a:p>
            <a:r>
              <a:rPr lang="en-US" dirty="0">
                <a:solidFill>
                  <a:srgbClr val="0000FF"/>
                </a:solidFill>
              </a:rPr>
              <a:t>A good architect is comfortable at all levels of refinement</a:t>
            </a:r>
          </a:p>
          <a:p>
            <a:pPr lvl="1"/>
            <a:r>
              <a:rPr lang="en-US" dirty="0"/>
              <a:t>Including the extremes</a:t>
            </a:r>
          </a:p>
          <a:p>
            <a:pPr lvl="1"/>
            <a:endParaRPr lang="en-US" dirty="0"/>
          </a:p>
          <a:p>
            <a:r>
              <a:rPr lang="en-US" dirty="0">
                <a:solidFill>
                  <a:srgbClr val="0000FF"/>
                </a:solidFill>
              </a:rPr>
              <a:t>A good architect knows when to use what type of simulation </a:t>
            </a:r>
          </a:p>
          <a:p>
            <a:pPr lvl="1"/>
            <a:r>
              <a:rPr lang="en-US" dirty="0"/>
              <a:t>And, more generally, what type of evaluation method</a:t>
            </a:r>
          </a:p>
          <a:p>
            <a:pPr lvl="1"/>
            <a:endParaRPr lang="en-US" dirty="0"/>
          </a:p>
          <a:p>
            <a:r>
              <a:rPr lang="en-US" dirty="0"/>
              <a:t>Recall: A variety of evaluation methods are available:</a:t>
            </a:r>
          </a:p>
          <a:p>
            <a:pPr lvl="1"/>
            <a:r>
              <a:rPr lang="en-US" dirty="0"/>
              <a:t>Theoretical proof</a:t>
            </a:r>
          </a:p>
          <a:p>
            <a:pPr lvl="1"/>
            <a:r>
              <a:rPr lang="en-US" dirty="0"/>
              <a:t>Analytical modeling</a:t>
            </a:r>
          </a:p>
          <a:p>
            <a:pPr lvl="1"/>
            <a:r>
              <a:rPr lang="en-US" dirty="0"/>
              <a:t>Simulation (at varying degrees of abstraction and accuracy)</a:t>
            </a:r>
          </a:p>
          <a:p>
            <a:pPr lvl="1"/>
            <a:r>
              <a:rPr lang="en-US" dirty="0"/>
              <a:t>Prototyping with a real system (e.g., FPGAs)</a:t>
            </a:r>
          </a:p>
          <a:p>
            <a:pPr lvl="1"/>
            <a:r>
              <a:rPr lang="en-US" dirty="0"/>
              <a:t>Real implementation</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3612804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3242902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First Step: Comprehensive Mapping</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32461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461028014"/>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2579225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
                <a:cs typeface="+mn-cs"/>
              </a:rPr>
              <a:t>Across 22 workloads, simple CPU model</a:t>
            </a:r>
          </a:p>
        </p:txBody>
      </p:sp>
    </p:spTree>
    <p:extLst>
      <p:ext uri="{BB962C8B-B14F-4D97-AF65-F5344CB8AC3E}">
        <p14:creationId xmlns:p14="http://schemas.microsoft.com/office/powerpoint/2010/main" val="2123090307"/>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724400"/>
            <a:ext cx="9144000" cy="1190231"/>
          </a:xfrm>
          <a:prstGeom prst="rect">
            <a:avLst/>
          </a:prstGeom>
        </p:spPr>
      </p:pic>
    </p:spTree>
    <p:extLst>
      <p:ext uri="{BB962C8B-B14F-4D97-AF65-F5344CB8AC3E}">
        <p14:creationId xmlns:p14="http://schemas.microsoft.com/office/powerpoint/2010/main" val="4058793600"/>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Assignment</a:t>
            </a:r>
          </a:p>
        </p:txBody>
      </p:sp>
      <p:sp>
        <p:nvSpPr>
          <p:cNvPr id="3" name="Content Placeholder 2"/>
          <p:cNvSpPr>
            <a:spLocks noGrp="1"/>
          </p:cNvSpPr>
          <p:nvPr>
            <p:ph idx="1"/>
          </p:nvPr>
        </p:nvSpPr>
        <p:spPr>
          <a:xfrm>
            <a:off x="228600" y="997527"/>
            <a:ext cx="8682038" cy="5193723"/>
          </a:xfrm>
        </p:spPr>
        <p:txBody>
          <a:bodyPr/>
          <a:lstStyle/>
          <a:p>
            <a:r>
              <a:rPr lang="en-US" dirty="0">
                <a:solidFill>
                  <a:srgbClr val="0000FF"/>
                </a:solidFill>
              </a:rPr>
              <a:t>Review the </a:t>
            </a:r>
            <a:r>
              <a:rPr lang="en-US" dirty="0" err="1">
                <a:solidFill>
                  <a:srgbClr val="0000FF"/>
                </a:solidFill>
              </a:rPr>
              <a:t>Ramulator</a:t>
            </a:r>
            <a:r>
              <a:rPr lang="en-US" dirty="0">
                <a:solidFill>
                  <a:srgbClr val="0000FF"/>
                </a:solidFill>
              </a:rPr>
              <a:t> paper</a:t>
            </a:r>
          </a:p>
          <a:p>
            <a:pPr lvl="1"/>
            <a:r>
              <a:rPr lang="en-US" dirty="0"/>
              <a:t>Email me your review</a:t>
            </a:r>
          </a:p>
          <a:p>
            <a:pPr lvl="1"/>
            <a:endParaRPr lang="en-US" dirty="0"/>
          </a:p>
          <a:p>
            <a:r>
              <a:rPr lang="en-US" dirty="0">
                <a:solidFill>
                  <a:srgbClr val="0000FF"/>
                </a:solidFill>
              </a:rPr>
              <a:t>Download and run </a:t>
            </a:r>
            <a:r>
              <a:rPr lang="en-US" dirty="0" err="1">
                <a:solidFill>
                  <a:srgbClr val="0000FF"/>
                </a:solidFill>
              </a:rPr>
              <a:t>Ramulator</a:t>
            </a:r>
            <a:endParaRPr lang="en-US" dirty="0">
              <a:solidFill>
                <a:srgbClr val="0000FF"/>
              </a:solidFill>
            </a:endParaRPr>
          </a:p>
          <a:p>
            <a:pPr lvl="1"/>
            <a:r>
              <a:rPr lang="en-US" dirty="0"/>
              <a:t>Compare DDR3, DDR4, SALP, HBM for the </a:t>
            </a:r>
            <a:r>
              <a:rPr lang="en-US" dirty="0" err="1"/>
              <a:t>libquantum</a:t>
            </a:r>
            <a:r>
              <a:rPr lang="en-US" dirty="0"/>
              <a:t> benchmark (provided in </a:t>
            </a:r>
            <a:r>
              <a:rPr lang="en-US" dirty="0" err="1"/>
              <a:t>Ramulator</a:t>
            </a:r>
            <a:r>
              <a:rPr lang="en-US" dirty="0"/>
              <a:t> repository)</a:t>
            </a:r>
          </a:p>
          <a:p>
            <a:pPr lvl="1"/>
            <a:r>
              <a:rPr lang="en-US" dirty="0">
                <a:solidFill>
                  <a:srgbClr val="000000"/>
                </a:solidFill>
              </a:rPr>
              <a:t>Email me your report</a:t>
            </a:r>
          </a:p>
          <a:p>
            <a:pPr lvl="1"/>
            <a:endParaRPr lang="en-US" dirty="0">
              <a:solidFill>
                <a:srgbClr val="000000"/>
              </a:solidFill>
            </a:endParaRPr>
          </a:p>
          <a:p>
            <a:endParaRPr lang="en-US" dirty="0">
              <a:solidFill>
                <a:srgbClr val="000000"/>
              </a:solidFill>
            </a:endParaRPr>
          </a:p>
          <a:p>
            <a:r>
              <a:rPr lang="en-US" dirty="0">
                <a:solidFill>
                  <a:srgbClr val="FF0000"/>
                </a:solidFill>
              </a:rPr>
              <a:t>This may help you get into memory systems research quickly</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795594642"/>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058688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424987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1289685" y="3041627"/>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16416">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16416">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nvPr>
        </p:nvGraphicFramePr>
        <p:xfrm>
          <a:off x="1289685" y="4074834"/>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nvPr>
        </p:nvGraphicFramePr>
        <p:xfrm>
          <a:off x="5675429" y="5108041"/>
          <a:ext cx="249936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tblGrid>
              <a:tr h="0">
                <a:tc>
                  <a:txBody>
                    <a:bodyPr/>
                    <a:lstStyle/>
                    <a:p>
                      <a:pPr algn="ctr"/>
                      <a:r>
                        <a:rPr lang="en-US"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r>
                        <a:rPr lang="en-US"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dirty="0"/>
                        <a:t>-</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nvPr>
        </p:nvGraphicFramePr>
        <p:xfrm>
          <a:off x="5675429" y="4074834"/>
          <a:ext cx="28552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559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err="1"/>
                        <a:t>i</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nvPr>
        </p:nvGraphicFramePr>
        <p:xfrm>
          <a:off x="5675429" y="3041627"/>
          <a:ext cx="28298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305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395536" y="3041627"/>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6" name="TextBox 15"/>
          <p:cNvSpPr txBox="1"/>
          <p:nvPr/>
        </p:nvSpPr>
        <p:spPr>
          <a:xfrm>
            <a:off x="438018" y="4117428"/>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7" name="TextBox 16"/>
          <p:cNvSpPr txBox="1"/>
          <p:nvPr/>
        </p:nvSpPr>
        <p:spPr>
          <a:xfrm>
            <a:off x="4856448" y="3084221"/>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8" name="TextBox 17"/>
          <p:cNvSpPr txBox="1"/>
          <p:nvPr/>
        </p:nvSpPr>
        <p:spPr>
          <a:xfrm>
            <a:off x="4856448" y="4160023"/>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9" name="TextBox 18"/>
          <p:cNvSpPr txBox="1"/>
          <p:nvPr/>
        </p:nvSpPr>
        <p:spPr>
          <a:xfrm>
            <a:off x="4858679" y="5150635"/>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20" name="Rectangle 19"/>
          <p:cNvSpPr/>
          <p:nvPr/>
        </p:nvSpPr>
        <p:spPr>
          <a:xfrm>
            <a:off x="1289685" y="2518805"/>
            <a:ext cx="31737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 </a:t>
            </a:r>
            <a:r>
              <a:rPr kumimoji="0" lang="en-US" sz="2000" b="0" i="0" u="none" strike="noStrike" kern="1200" cap="none" spc="0" normalizeH="0" baseline="0" noProof="0" dirty="0">
                <a:ln>
                  <a:noFill/>
                </a:ln>
                <a:solidFill>
                  <a:prstClr val="black"/>
                </a:solidFill>
                <a:effectLst/>
                <a:uLnTx/>
                <a:uFillTx/>
                <a:latin typeface="Tahoma"/>
                <a:ea typeface="+mn-ea"/>
                <a:cs typeface="+mn-cs"/>
              </a:rPr>
              <a:t>operation</a:t>
            </a:r>
          </a:p>
        </p:txBody>
      </p:sp>
      <p:sp>
        <p:nvSpPr>
          <p:cNvPr id="21" name="Rectangle 20"/>
          <p:cNvSpPr/>
          <p:nvPr/>
        </p:nvSpPr>
        <p:spPr>
          <a:xfrm>
            <a:off x="5612024" y="2518805"/>
            <a:ext cx="31186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a:t>
            </a:r>
            <a:r>
              <a:rPr kumimoji="0" lang="en-US" sz="2000" b="0" i="0" u="none" strike="noStrike" kern="1200" cap="none" spc="0" normalizeH="0" baseline="0" noProof="0" dirty="0">
                <a:ln>
                  <a:noFill/>
                </a:ln>
                <a:solidFill>
                  <a:prstClr val="black"/>
                </a:solidFill>
                <a:effectLst/>
                <a:uLnTx/>
                <a:uFillTx/>
                <a:latin typeface="Tahoma"/>
                <a:ea typeface="+mn-ea"/>
                <a:cs typeface="+mn-cs"/>
              </a:rPr>
              <a:t> translation</a:t>
            </a:r>
          </a:p>
        </p:txBody>
      </p:sp>
      <p:graphicFrame>
        <p:nvGraphicFramePr>
          <p:cNvPr id="22" name="Table 21"/>
          <p:cNvGraphicFramePr>
            <a:graphicFrameLocks noGrp="1"/>
          </p:cNvGraphicFramePr>
          <p:nvPr>
            <p:extLst/>
          </p:nvPr>
        </p:nvGraphicFramePr>
        <p:xfrm>
          <a:off x="1721732" y="5189944"/>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791146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5446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4461887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Next Step: SIMD Acceleration (New Algorithm)</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33959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4192"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Our FPGA-based Filter: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9655379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r>
              <a:rPr lang="en-US" sz="2400" b="1" i="1" dirty="0">
                <a:solidFill>
                  <a:srgbClr val="000000"/>
                </a:solidFill>
                <a:latin typeface="Arial Narrow" charset="0"/>
                <a:ea typeface="ＭＳ Ｐゴシック" charset="0"/>
                <a:cs typeface="Arial" charset="0"/>
              </a:rPr>
              <a:t> security</a:t>
            </a:r>
            <a:endPar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89420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3068462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67193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03203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2490996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lvl="0">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lang="en-US" i="1" dirty="0">
                <a:hlinkClick r:id="rId2"/>
              </a:rPr>
              <a:t>Briefings in Bioinformatics</a:t>
            </a:r>
            <a:r>
              <a:rPr lang="en-US" i="1" dirty="0"/>
              <a:t> (</a:t>
            </a:r>
            <a:r>
              <a:rPr lang="en-US" b="1" i="1" dirty="0"/>
              <a:t>BIB</a:t>
            </a:r>
            <a:r>
              <a:rPr lang="en-US" i="1" dirty="0"/>
              <a:t>)</a:t>
            </a:r>
            <a:r>
              <a:rPr lang="en-US" dirty="0"/>
              <a:t>, 2018. </a:t>
            </a:r>
          </a:p>
          <a:p>
            <a:pPr lvl="0">
              <a:defRPr/>
            </a:pPr>
            <a:r>
              <a:rPr lang="en-US" dirty="0"/>
              <a:t>[</a:t>
            </a:r>
            <a:r>
              <a:rPr lang="en-US" dirty="0">
                <a:hlinkClick r:id="rId3"/>
              </a:rPr>
              <a:t>Open arxiv.org version</a:t>
            </a:r>
            <a:r>
              <a:rPr lang="en-US" dirty="0"/>
              <a:t>] </a:t>
            </a:r>
          </a:p>
          <a:p>
            <a:br>
              <a:rPr lang="en-US" dirty="0"/>
            </a:b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4"/>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5"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84742655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 </a:t>
            </a:r>
            <a:r>
              <a:rPr lang="en-US" sz="1600" dirty="0"/>
              <a:t>[</a:t>
            </a:r>
            <a:r>
              <a:rPr lang="en-US" sz="1600" dirty="0">
                <a:hlinkClick r:id="rId3"/>
              </a:rPr>
              <a:t>Open arxiv.org version</a:t>
            </a:r>
            <a:r>
              <a:rPr lang="en-US"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6246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16745054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t>Can we build devices that can analyze a genome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dirty="0">
                <a:solidFill>
                  <a:srgbClr val="0000FF"/>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fld id="{323594FA-E141-4234-AE05-360401972BE7}" type="slidenum">
              <a:rPr lang="en-US" altLang="en-US" smtClean="0"/>
              <a:pPr/>
              <a:t>37</a:t>
            </a:fld>
            <a:endParaRPr lang="en-US" altLang="en-US"/>
          </a:p>
        </p:txBody>
      </p:sp>
    </p:spTree>
    <p:extLst>
      <p:ext uri="{BB962C8B-B14F-4D97-AF65-F5344CB8AC3E}">
        <p14:creationId xmlns:p14="http://schemas.microsoft.com/office/powerpoint/2010/main" val="2465919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516D0B9A-DACF-734A-B009-4F71A047BF5D}"/>
              </a:ext>
            </a:extLst>
          </p:cNvPr>
          <p:cNvSpPr/>
          <p:nvPr/>
        </p:nvSpPr>
        <p:spPr>
          <a:xfrm>
            <a:off x="539552" y="4149080"/>
            <a:ext cx="5904656"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Rectangle 7">
            <a:extLst>
              <a:ext uri="{FF2B5EF4-FFF2-40B4-BE49-F238E27FC236}">
                <a16:creationId xmlns:a16="http://schemas.microsoft.com/office/drawing/2014/main" id="{43C8E102-30D6-584A-8772-C22F1DF16E6C}"/>
              </a:ext>
            </a:extLst>
          </p:cNvPr>
          <p:cNvSpPr/>
          <p:nvPr/>
        </p:nvSpPr>
        <p:spPr>
          <a:xfrm>
            <a:off x="539552" y="1085278"/>
            <a:ext cx="698477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031697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39</a:t>
            </a:fld>
            <a:endParaRPr lang="en-US" altLang="en-US"/>
          </a:p>
        </p:txBody>
      </p:sp>
    </p:spTree>
    <p:extLst>
      <p:ext uri="{BB962C8B-B14F-4D97-AF65-F5344CB8AC3E}">
        <p14:creationId xmlns:p14="http://schemas.microsoft.com/office/powerpoint/2010/main" val="8523653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5756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41</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43</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44</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45</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46</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Consequence: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Example: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5</a:t>
            </a:fld>
            <a:endParaRPr lang="en-US" altLang="en-US"/>
          </a:p>
        </p:txBody>
      </p:sp>
    </p:spTree>
    <p:extLst>
      <p:ext uri="{BB962C8B-B14F-4D97-AF65-F5344CB8AC3E}">
        <p14:creationId xmlns:p14="http://schemas.microsoft.com/office/powerpoint/2010/main" val="36244937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10843508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51</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52</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004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E2A71C-AAD6-1343-AD29-0DFA78FE85A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130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55</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56</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58</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t>Can we build devices that can analyze a genome within a minute?</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fld id="{323594FA-E141-4234-AE05-360401972BE7}" type="slidenum">
              <a:rPr lang="en-US" altLang="en-US" smtClean="0"/>
              <a:pPr/>
              <a:t>6</a:t>
            </a:fld>
            <a:endParaRPr lang="en-US" altLang="en-US"/>
          </a:p>
        </p:txBody>
      </p:sp>
    </p:spTree>
    <p:extLst>
      <p:ext uri="{BB962C8B-B14F-4D97-AF65-F5344CB8AC3E}">
        <p14:creationId xmlns:p14="http://schemas.microsoft.com/office/powerpoint/2010/main" val="187585685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solidFill>
                  <a:srgbClr val="0000FF"/>
                </a:solidFill>
                <a:latin typeface="Tahoma" charset="0"/>
                <a:ea typeface="ＭＳ Ｐゴシック" charset="0"/>
                <a:cs typeface="ＭＳ Ｐゴシック" charset="0"/>
              </a:rPr>
              <a:t>What Will You Learn In This Course</a:t>
            </a:r>
          </a:p>
          <a:p>
            <a:pPr lvl="1" eaLnBrk="1" hangingPunct="1"/>
            <a:r>
              <a:rPr lang="en-US" dirty="0">
                <a:solidFill>
                  <a:srgbClr val="0000FF"/>
                </a:solidFill>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61</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408"/>
            <a:ext cx="7924800" cy="1752600"/>
          </a:xfrm>
        </p:spPr>
        <p:txBody>
          <a:bodyPr/>
          <a:lstStyle/>
          <a:p>
            <a:r>
              <a:rPr lang="en-US" dirty="0"/>
              <a:t>Course Logistics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62</a:t>
            </a:fld>
            <a:endParaRPr lang="en-US" altLang="en-US"/>
          </a:p>
        </p:txBody>
      </p:sp>
    </p:spTree>
    <p:extLst>
      <p:ext uri="{BB962C8B-B14F-4D97-AF65-F5344CB8AC3E}">
        <p14:creationId xmlns:p14="http://schemas.microsoft.com/office/powerpoint/2010/main" val="11540128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latin typeface="Tahoma" charset="0"/>
                <a:ea typeface="ＭＳ Ｐゴシック" charset="0"/>
              </a:rPr>
              <a:t>Topic 2: Memory Reliability &amp; Security: RowHammer and Beyond</a:t>
            </a:r>
            <a:endParaRPr lang="en-US" dirty="0">
              <a:latin typeface="Tahoma" charset="0"/>
              <a:ea typeface="ＭＳ Ｐゴシック" charset="0"/>
            </a:endParaRPr>
          </a:p>
          <a:p>
            <a:r>
              <a:rPr lang="en-US" sz="2300" dirty="0">
                <a:latin typeface="Tahoma" charset="0"/>
                <a:ea typeface="ＭＳ Ｐゴシック" charset="0"/>
              </a:rPr>
              <a:t>Topic 3: In-memory Computation</a:t>
            </a:r>
          </a:p>
          <a:p>
            <a:r>
              <a:rPr lang="en-US" sz="2300" dirty="0">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Subramanian,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1F1D4-7954-BD41-94E6-A5D63847144D}"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sp>
        <p:nvSpPr>
          <p:cNvPr id="5" name="Rectangle 4">
            <a:extLst>
              <a:ext uri="{FF2B5EF4-FFF2-40B4-BE49-F238E27FC236}">
                <a16:creationId xmlns:a16="http://schemas.microsoft.com/office/drawing/2014/main" id="{7CF14D4F-6EAF-C748-AB08-84ACF2147710}"/>
              </a:ext>
            </a:extLst>
          </p:cNvPr>
          <p:cNvSpPr/>
          <p:nvPr/>
        </p:nvSpPr>
        <p:spPr>
          <a:xfrm>
            <a:off x="539552" y="2301068"/>
            <a:ext cx="8604448" cy="17039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24063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a:t>
            </a:r>
          </a:p>
        </p:txBody>
      </p:sp>
      <p:sp>
        <p:nvSpPr>
          <p:cNvPr id="3" name="Content Placeholder 2"/>
          <p:cNvSpPr>
            <a:spLocks noGrp="1"/>
          </p:cNvSpPr>
          <p:nvPr>
            <p:ph idx="1"/>
          </p:nvPr>
        </p:nvSpPr>
        <p:spPr>
          <a:xfrm>
            <a:off x="228600" y="969640"/>
            <a:ext cx="8610600" cy="5123656"/>
          </a:xfrm>
        </p:spPr>
        <p:txBody>
          <a:bodyPr/>
          <a:lstStyle/>
          <a:p>
            <a:r>
              <a:rPr lang="en-US" dirty="0"/>
              <a:t>Will cover many problems and potential solutions related to the design of memory systems in the many core era</a:t>
            </a:r>
          </a:p>
          <a:p>
            <a:endParaRPr lang="en-US" sz="2000" dirty="0"/>
          </a:p>
          <a:p>
            <a:r>
              <a:rPr lang="en-US" dirty="0"/>
              <a:t>The design of the memory system poses many</a:t>
            </a:r>
          </a:p>
          <a:p>
            <a:pPr lvl="1"/>
            <a:r>
              <a:rPr lang="en-US" dirty="0">
                <a:solidFill>
                  <a:srgbClr val="0000FF"/>
                </a:solidFill>
              </a:rPr>
              <a:t>Difficult research and engineering problems</a:t>
            </a:r>
          </a:p>
          <a:p>
            <a:pPr lvl="1"/>
            <a:r>
              <a:rPr lang="en-US" dirty="0">
                <a:solidFill>
                  <a:srgbClr val="0000FF"/>
                </a:solidFill>
              </a:rPr>
              <a:t>Important fundamental problems</a:t>
            </a:r>
          </a:p>
          <a:p>
            <a:pPr lvl="1"/>
            <a:r>
              <a:rPr lang="en-US" dirty="0">
                <a:solidFill>
                  <a:srgbClr val="0000FF"/>
                </a:solidFill>
              </a:rPr>
              <a:t>Industry-relevant problems</a:t>
            </a:r>
          </a:p>
          <a:p>
            <a:pPr lvl="1"/>
            <a:r>
              <a:rPr lang="en-US" b="1" dirty="0">
                <a:solidFill>
                  <a:srgbClr val="0000FF"/>
                </a:solidFill>
              </a:rPr>
              <a:t>Problems whose solutions can revolutionize the world</a:t>
            </a:r>
          </a:p>
          <a:p>
            <a:pPr lvl="1"/>
            <a:endParaRPr lang="en-US" sz="2000" dirty="0"/>
          </a:p>
          <a:p>
            <a:r>
              <a:rPr lang="en-US" dirty="0">
                <a:solidFill>
                  <a:srgbClr val="0000FF"/>
                </a:solidFill>
              </a:rPr>
              <a:t>Many creative and insightful solutions are needed </a:t>
            </a:r>
            <a:r>
              <a:rPr lang="en-US" dirty="0"/>
              <a:t>to solve these problems</a:t>
            </a:r>
          </a:p>
          <a:p>
            <a:endParaRPr lang="en-US" sz="2000" dirty="0"/>
          </a:p>
          <a:p>
            <a:r>
              <a:rPr lang="en-US" dirty="0">
                <a:solidFill>
                  <a:srgbClr val="FF0000"/>
                </a:solidFill>
              </a:rPr>
              <a:t>Goal: Acquire the basics to develop such solutions (by covering fundamentals and cutting edge research)</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64</a:t>
            </a:fld>
            <a:endParaRPr lang="en-US" altLang="en-US">
              <a:solidFill>
                <a:srgbClr val="000000"/>
              </a:solidFill>
            </a:endParaRPr>
          </a:p>
        </p:txBody>
      </p:sp>
    </p:spTree>
    <p:extLst>
      <p:ext uri="{BB962C8B-B14F-4D97-AF65-F5344CB8AC3E}">
        <p14:creationId xmlns:p14="http://schemas.microsoft.com/office/powerpoint/2010/main" val="4178261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228600" y="1124744"/>
            <a:ext cx="8610600" cy="5123656"/>
          </a:xfrm>
        </p:spPr>
        <p:txBody>
          <a:bodyPr/>
          <a:lstStyle/>
          <a:p>
            <a:r>
              <a:rPr lang="en-US" dirty="0"/>
              <a:t>My Contact Information</a:t>
            </a:r>
          </a:p>
          <a:p>
            <a:pPr lvl="1"/>
            <a:r>
              <a:rPr lang="en-US" dirty="0"/>
              <a:t>Onur Mutlu</a:t>
            </a:r>
          </a:p>
          <a:p>
            <a:pPr lvl="1"/>
            <a:r>
              <a:rPr lang="en-US" dirty="0">
                <a:hlinkClick r:id="rId2"/>
              </a:rPr>
              <a:t>omutlu@gmail.com</a:t>
            </a:r>
            <a:r>
              <a:rPr lang="en-US" dirty="0"/>
              <a:t> </a:t>
            </a:r>
          </a:p>
          <a:p>
            <a:pPr lvl="1"/>
            <a:r>
              <a:rPr lang="en-US" dirty="0">
                <a:hlinkClick r:id="rId3"/>
              </a:rPr>
              <a:t>https://people.inf.ethz.ch/omutlu</a:t>
            </a:r>
            <a:r>
              <a:rPr lang="en-US" dirty="0"/>
              <a:t> </a:t>
            </a:r>
          </a:p>
          <a:p>
            <a:pPr lvl="1"/>
            <a:r>
              <a:rPr lang="en-US" dirty="0"/>
              <a:t>+41-79-572-1444 (my cell phone)</a:t>
            </a:r>
          </a:p>
          <a:p>
            <a:pPr lvl="1"/>
            <a:r>
              <a:rPr lang="en-US" dirty="0"/>
              <a:t>Find me during breaks and/or email any time.</a:t>
            </a:r>
          </a:p>
          <a:p>
            <a:pPr lvl="1"/>
            <a:endParaRPr lang="en-US" dirty="0"/>
          </a:p>
          <a:p>
            <a:r>
              <a:rPr lang="en-US" dirty="0">
                <a:solidFill>
                  <a:srgbClr val="0000FF"/>
                </a:solidFill>
              </a:rPr>
              <a:t>Website for Course Slides, Papers, Updates</a:t>
            </a:r>
          </a:p>
          <a:p>
            <a:pPr lvl="1"/>
            <a:r>
              <a:rPr lang="en-US" dirty="0">
                <a:hlinkClick r:id="rId4"/>
              </a:rPr>
              <a:t>https://people.inf.ethz.ch/omutlu/acaces2018.html</a:t>
            </a:r>
            <a:r>
              <a:rPr lang="en-US" dirty="0"/>
              <a:t> </a:t>
            </a:r>
          </a:p>
          <a:p>
            <a:pPr lvl="1"/>
            <a:endParaRPr lang="en-US" dirty="0"/>
          </a:p>
          <a:p>
            <a:r>
              <a:rPr lang="en-US" dirty="0"/>
              <a:t>For the curious:</a:t>
            </a:r>
          </a:p>
          <a:p>
            <a:pPr lvl="1"/>
            <a:r>
              <a:rPr lang="en-US" dirty="0"/>
              <a:t>ACACES 2013 Course: Scalable Memory Systems</a:t>
            </a:r>
          </a:p>
          <a:p>
            <a:pPr lvl="1"/>
            <a:r>
              <a:rPr lang="en-US" dirty="0">
                <a:hlinkClick r:id="rId5"/>
              </a:rPr>
              <a:t>https://people.inf.ethz.ch/omutlu/acaces2013-memory.html</a:t>
            </a:r>
            <a:r>
              <a:rPr lang="en-US"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spTree>
    <p:extLst>
      <p:ext uri="{BB962C8B-B14F-4D97-AF65-F5344CB8AC3E}">
        <p14:creationId xmlns:p14="http://schemas.microsoft.com/office/powerpoint/2010/main" val="1381917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4F40F-B723-6142-AFEC-B2A73DDDCE9D}"/>
              </a:ext>
            </a:extLst>
          </p:cNvPr>
          <p:cNvSpPr>
            <a:spLocks noGrp="1"/>
          </p:cNvSpPr>
          <p:nvPr>
            <p:ph type="title"/>
          </p:nvPr>
        </p:nvSpPr>
        <p:spPr>
          <a:xfrm>
            <a:off x="228600" y="152400"/>
            <a:ext cx="8807896" cy="1066800"/>
          </a:xfrm>
        </p:spPr>
        <p:txBody>
          <a:bodyPr/>
          <a:lstStyle/>
          <a:p>
            <a:r>
              <a:rPr lang="en-US" dirty="0"/>
              <a:t>How To Make the Best Out of This Course</a:t>
            </a:r>
          </a:p>
        </p:txBody>
      </p:sp>
      <p:sp>
        <p:nvSpPr>
          <p:cNvPr id="3" name="Content Placeholder 2">
            <a:extLst>
              <a:ext uri="{FF2B5EF4-FFF2-40B4-BE49-F238E27FC236}">
                <a16:creationId xmlns:a16="http://schemas.microsoft.com/office/drawing/2014/main" id="{CB16A612-9A89-894D-BD71-DAEC3AE68AF5}"/>
              </a:ext>
            </a:extLst>
          </p:cNvPr>
          <p:cNvSpPr>
            <a:spLocks noGrp="1"/>
          </p:cNvSpPr>
          <p:nvPr>
            <p:ph idx="1"/>
          </p:nvPr>
        </p:nvSpPr>
        <p:spPr>
          <a:xfrm>
            <a:off x="228600" y="1052736"/>
            <a:ext cx="8610600" cy="5195664"/>
          </a:xfrm>
        </p:spPr>
        <p:txBody>
          <a:bodyPr/>
          <a:lstStyle/>
          <a:p>
            <a:r>
              <a:rPr lang="en-US" dirty="0">
                <a:solidFill>
                  <a:srgbClr val="0000FF"/>
                </a:solidFill>
              </a:rPr>
              <a:t>Be alert during lectures – they will be fast paced</a:t>
            </a:r>
          </a:p>
          <a:p>
            <a:endParaRPr lang="en-US" dirty="0"/>
          </a:p>
          <a:p>
            <a:r>
              <a:rPr lang="en-US" dirty="0">
                <a:solidFill>
                  <a:srgbClr val="0000FF"/>
                </a:solidFill>
              </a:rPr>
              <a:t>Do the readings (and explore even more)</a:t>
            </a:r>
          </a:p>
          <a:p>
            <a:pPr lvl="1"/>
            <a:r>
              <a:rPr lang="en-US" dirty="0"/>
              <a:t>I will provide many references</a:t>
            </a:r>
          </a:p>
          <a:p>
            <a:pPr lvl="1"/>
            <a:endParaRPr lang="en-US" dirty="0"/>
          </a:p>
          <a:p>
            <a:r>
              <a:rPr lang="en-US" dirty="0">
                <a:solidFill>
                  <a:srgbClr val="0000FF"/>
                </a:solidFill>
              </a:rPr>
              <a:t>Go back and reinforce fundamentals (as needed)</a:t>
            </a:r>
          </a:p>
          <a:p>
            <a:pPr lvl="1"/>
            <a:r>
              <a:rPr lang="en-US" dirty="0"/>
              <a:t>I will provide pointers to basic computer architecture materials (lecture videos, slides, readings, exams, …)</a:t>
            </a:r>
          </a:p>
          <a:p>
            <a:pPr lvl="1"/>
            <a:endParaRPr lang="en-US" dirty="0"/>
          </a:p>
          <a:p>
            <a:pPr lvl="1"/>
            <a:endParaRPr lang="en-US" dirty="0"/>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Remember “</a:t>
            </a:r>
            <a:r>
              <a:rPr lang="en-US" altLang="ja-JP" dirty="0">
                <a:solidFill>
                  <a:srgbClr val="0000FF"/>
                </a:solidFill>
                <a:ea typeface="ＭＳ Ｐゴシック" panose="020B0600070205080204" pitchFamily="34" charset="-128"/>
              </a:rPr>
              <a:t>Chance favors the prepared mind</a:t>
            </a:r>
            <a:r>
              <a:rPr lang="en-US" altLang="ja-JP" dirty="0">
                <a:ea typeface="ＭＳ Ｐゴシック" panose="020B0600070205080204" pitchFamily="34" charset="-128"/>
              </a:rPr>
              <a:t>.</a:t>
            </a:r>
            <a:r>
              <a:rPr lang="en-US" altLang="en-US" dirty="0">
                <a:ea typeface="ＭＳ Ｐゴシック" panose="020B0600070205080204" pitchFamily="34" charset="-128"/>
              </a:rPr>
              <a:t>”</a:t>
            </a:r>
            <a:r>
              <a:rPr lang="en-US" altLang="ja-JP" dirty="0">
                <a:ea typeface="ＭＳ Ｐゴシック" panose="020B0600070205080204" pitchFamily="34" charset="-128"/>
              </a:rPr>
              <a:t> (Pasteur)</a:t>
            </a:r>
            <a:endParaRPr lang="en-US" altLang="en-US" dirty="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5F105C14-EF48-8147-8D24-769D7760D313}"/>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pic>
        <p:nvPicPr>
          <p:cNvPr id="5" name="Picture 4">
            <a:extLst>
              <a:ext uri="{FF2B5EF4-FFF2-40B4-BE49-F238E27FC236}">
                <a16:creationId xmlns:a16="http://schemas.microsoft.com/office/drawing/2014/main" id="{16035F4D-D038-A544-ACB1-CDB809BC2D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114800"/>
            <a:ext cx="22701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97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8F05-D638-9844-A5A1-98F2B73A3AA1}"/>
              </a:ext>
            </a:extLst>
          </p:cNvPr>
          <p:cNvSpPr>
            <a:spLocks noGrp="1"/>
          </p:cNvSpPr>
          <p:nvPr>
            <p:ph type="title"/>
          </p:nvPr>
        </p:nvSpPr>
        <p:spPr/>
        <p:txBody>
          <a:bodyPr/>
          <a:lstStyle/>
          <a:p>
            <a:r>
              <a:rPr lang="en-US" dirty="0"/>
              <a:t>Unfortunately, No Time For:</a:t>
            </a:r>
          </a:p>
        </p:txBody>
      </p:sp>
      <p:sp>
        <p:nvSpPr>
          <p:cNvPr id="3" name="Content Placeholder 2">
            <a:extLst>
              <a:ext uri="{FF2B5EF4-FFF2-40B4-BE49-F238E27FC236}">
                <a16:creationId xmlns:a16="http://schemas.microsoft.com/office/drawing/2014/main" id="{5B7FE11D-253D-E043-BD49-77FAE212847D}"/>
              </a:ext>
            </a:extLst>
          </p:cNvPr>
          <p:cNvSpPr>
            <a:spLocks noGrp="1"/>
          </p:cNvSpPr>
          <p:nvPr>
            <p:ph idx="1"/>
          </p:nvPr>
        </p:nvSpPr>
        <p:spPr/>
        <p:txBody>
          <a:bodyPr/>
          <a:lstStyle/>
          <a:p>
            <a:r>
              <a:rPr lang="en-US" dirty="0"/>
              <a:t>Memory Interference and QoS</a:t>
            </a:r>
          </a:p>
          <a:p>
            <a:endParaRPr lang="en-US" dirty="0"/>
          </a:p>
          <a:p>
            <a:r>
              <a:rPr lang="en-US" dirty="0"/>
              <a:t>Predictable Performance</a:t>
            </a:r>
          </a:p>
          <a:p>
            <a:pPr lvl="1"/>
            <a:r>
              <a:rPr lang="en-US" dirty="0"/>
              <a:t>QoS-aware Memory Controllers</a:t>
            </a:r>
          </a:p>
          <a:p>
            <a:pPr lvl="1"/>
            <a:endParaRPr lang="en-US" dirty="0"/>
          </a:p>
          <a:p>
            <a:r>
              <a:rPr lang="en-US" dirty="0"/>
              <a:t>Emerging Memory Technologies and Hybrid Memories</a:t>
            </a:r>
          </a:p>
          <a:p>
            <a:endParaRPr lang="en-US" dirty="0"/>
          </a:p>
          <a:p>
            <a:r>
              <a:rPr lang="en-US" dirty="0"/>
              <a:t>Cache Management</a:t>
            </a:r>
          </a:p>
          <a:p>
            <a:endParaRPr lang="en-US" dirty="0"/>
          </a:p>
          <a:p>
            <a:r>
              <a:rPr lang="en-US" dirty="0"/>
              <a:t>Interconnects</a:t>
            </a:r>
          </a:p>
          <a:p>
            <a:endParaRPr lang="en-US" dirty="0"/>
          </a:p>
          <a:p>
            <a:r>
              <a:rPr lang="en-US" sz="2000" dirty="0"/>
              <a:t>You can find many materials on these at my online lectures</a:t>
            </a:r>
          </a:p>
          <a:p>
            <a:pPr lvl="1"/>
            <a:r>
              <a:rPr lang="en-US" sz="2000" dirty="0">
                <a:hlinkClick r:id="rId2"/>
              </a:rPr>
              <a:t>https://people.inf.ethz.ch/omutlu/teaching.html</a:t>
            </a:r>
            <a:r>
              <a:rPr lang="en-US" sz="2000" dirty="0"/>
              <a:t> </a:t>
            </a:r>
          </a:p>
        </p:txBody>
      </p:sp>
      <p:sp>
        <p:nvSpPr>
          <p:cNvPr id="4" name="Slide Number Placeholder 3">
            <a:extLst>
              <a:ext uri="{FF2B5EF4-FFF2-40B4-BE49-F238E27FC236}">
                <a16:creationId xmlns:a16="http://schemas.microsoft.com/office/drawing/2014/main" id="{0D024C80-D4D4-1147-822D-F9C8131A86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86083874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21485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r>
              <a:rPr lang="en-US" b="1" dirty="0">
                <a:hlinkClick r:id="rId3"/>
              </a:rPr>
              <a:t>https://arxiv.org/pdf/1802.00320.pdf</a:t>
            </a:r>
            <a:r>
              <a:rPr lang="en-US" b="1" dirty="0"/>
              <a:t> </a:t>
            </a:r>
          </a:p>
          <a:p>
            <a:endParaRPr lang="en-US" dirty="0"/>
          </a:p>
        </p:txBody>
      </p:sp>
    </p:spTree>
    <p:extLst>
      <p:ext uri="{BB962C8B-B14F-4D97-AF65-F5344CB8AC3E}">
        <p14:creationId xmlns:p14="http://schemas.microsoft.com/office/powerpoint/2010/main" val="80755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19636464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r>
              <a:rPr lang="en-US" sz="1600" b="1" dirty="0">
                <a:hlinkClick r:id="rId2"/>
              </a:rPr>
              <a:t>https://people.inf.ethz.ch/omutlu/pub/memory-systems-research_superfri14.pdf</a:t>
            </a:r>
            <a:r>
              <a:rPr lang="en-US" sz="1600" b="1" dirty="0"/>
              <a:t> </a:t>
            </a:r>
          </a:p>
        </p:txBody>
      </p:sp>
    </p:spTree>
    <p:extLst>
      <p:ext uri="{BB962C8B-B14F-4D97-AF65-F5344CB8AC3E}">
        <p14:creationId xmlns:p14="http://schemas.microsoft.com/office/powerpoint/2010/main" val="29616091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6728578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r>
              <a:rPr lang="en-US" b="1" dirty="0">
                <a:hlinkClick r:id="rId2"/>
              </a:rPr>
              <a:t>https://people.inf.ethz.ch/omutlu/pub/memory-scaling_memcon13.pdf</a:t>
            </a:r>
            <a:r>
              <a:rPr lang="en-US" b="1" dirty="0"/>
              <a:t> </a:t>
            </a:r>
          </a:p>
        </p:txBody>
      </p:sp>
    </p:spTree>
    <p:extLst>
      <p:ext uri="{BB962C8B-B14F-4D97-AF65-F5344CB8AC3E}">
        <p14:creationId xmlns:p14="http://schemas.microsoft.com/office/powerpoint/2010/main" val="348731455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535660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rId9"/>
            </a:endParaRPr>
          </a:p>
          <a:p>
            <a:endParaRPr lang="en-US" sz="1500" b="1" dirty="0">
              <a:hlinkClick r:id="rId9"/>
            </a:endParaRPr>
          </a:p>
          <a:p>
            <a:r>
              <a:rPr lang="en-US" b="1" dirty="0">
                <a:hlinkClick r:id="rId10"/>
              </a:rPr>
              <a:t>Graduate Computer Architecture Course Lecture Videos</a:t>
            </a:r>
            <a:r>
              <a:rPr lang="en-US" b="1" dirty="0"/>
              <a:t> (</a:t>
            </a:r>
            <a:r>
              <a:rPr lang="en-US" b="1" dirty="0">
                <a:hlinkClick r:id="rId10"/>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3"/>
              </a:rPr>
              <a:t>2017</a:t>
            </a:r>
            <a:r>
              <a:rPr lang="en-US" b="1" dirty="0"/>
              <a:t>, </a:t>
            </a:r>
            <a:r>
              <a:rPr lang="en-US" b="1" dirty="0">
                <a:hlinkClick r:id="rId14"/>
              </a:rPr>
              <a:t>2015</a:t>
            </a:r>
            <a:r>
              <a:rPr lang="en-US" b="1" dirty="0"/>
              <a:t>, </a:t>
            </a:r>
            <a:r>
              <a:rPr lang="en-US" b="1" dirty="0">
                <a:hlinkClick r:id="rId9"/>
              </a:rPr>
              <a:t>2013</a:t>
            </a:r>
            <a:r>
              <a:rPr lang="en-US" b="1" dirty="0"/>
              <a:t>)</a:t>
            </a:r>
          </a:p>
          <a:p>
            <a:endParaRPr lang="en-US" sz="1500" b="1" dirty="0">
              <a:hlinkClick r:id="rId15"/>
            </a:endParaRPr>
          </a:p>
          <a:p>
            <a:endParaRPr lang="en-US" sz="1500" b="1" dirty="0">
              <a:hlinkClick r:id="rId15"/>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8790936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3575313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8469410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052883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29605497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5833449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173860784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Fundamentals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341D3D9-3FE8-4025-BF66-8DAB1ABB951F}" type="slidenum">
              <a:rPr lang="en-US" altLang="en-US" smtClean="0"/>
              <a:pPr/>
              <a:t>80</a:t>
            </a:fld>
            <a:endParaRPr lang="en-US" altLang="en-US"/>
          </a:p>
        </p:txBody>
      </p:sp>
    </p:spTree>
    <p:extLst>
      <p:ext uri="{BB962C8B-B14F-4D97-AF65-F5344CB8AC3E}">
        <p14:creationId xmlns:p14="http://schemas.microsoft.com/office/powerpoint/2010/main" val="25775453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136129BF-49C1-3146-8167-FC53B2977DC0}"/>
              </a:ext>
            </a:extLst>
          </p:cNvPr>
          <p:cNvSpPr>
            <a:spLocks noGrp="1" noChangeArrowheads="1"/>
          </p:cNvSpPr>
          <p:nvPr>
            <p:ph type="title"/>
          </p:nvPr>
        </p:nvSpPr>
        <p:spPr/>
        <p:txBody>
          <a:bodyPr/>
          <a:lstStyle/>
          <a:p>
            <a:r>
              <a:rPr lang="en-US" altLang="en-US">
                <a:ea typeface="ＭＳ Ｐゴシック" panose="020B0600070205080204" pitchFamily="34" charset="-128"/>
              </a:rPr>
              <a:t>Memory in a Modern System</a:t>
            </a:r>
          </a:p>
        </p:txBody>
      </p:sp>
      <p:sp>
        <p:nvSpPr>
          <p:cNvPr id="96258" name="Content Placeholder 2">
            <a:extLst>
              <a:ext uri="{FF2B5EF4-FFF2-40B4-BE49-F238E27FC236}">
                <a16:creationId xmlns:a16="http://schemas.microsoft.com/office/drawing/2014/main" id="{3EFAD5B9-4657-3345-A16F-2221EB7345FA}"/>
              </a:ext>
            </a:extLst>
          </p:cNvPr>
          <p:cNvSpPr>
            <a:spLocks noGrp="1" noChangeArrowheads="1"/>
          </p:cNvSpPr>
          <p:nvPr>
            <p:ph idx="1"/>
          </p:nvPr>
        </p:nvSpPr>
        <p:spPr>
          <a:xfrm>
            <a:off x="228600" y="996950"/>
            <a:ext cx="8610600" cy="5194300"/>
          </a:xfrm>
        </p:spPr>
        <p:txBody>
          <a:bodyPr/>
          <a:lstStyle/>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3CF51693-0E8C-8B4F-BBC5-E6BB250BF58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70B748-E268-E246-9A86-A53D1EA23BB3}"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96260" name="Content Placeholder 6" descr="barcelona-die-photo-color.jpg">
            <a:extLst>
              <a:ext uri="{FF2B5EF4-FFF2-40B4-BE49-F238E27FC236}">
                <a16:creationId xmlns:a16="http://schemas.microsoft.com/office/drawing/2014/main" id="{07411B7E-B791-8340-993A-7C3C2999D0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1108075"/>
            <a:ext cx="48768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ounded Rectangle 33">
            <a:extLst>
              <a:ext uri="{FF2B5EF4-FFF2-40B4-BE49-F238E27FC236}">
                <a16:creationId xmlns:a16="http://schemas.microsoft.com/office/drawing/2014/main" id="{32D05419-C419-2542-96C2-7BF893CCEDDC}"/>
              </a:ext>
            </a:extLst>
          </p:cNvPr>
          <p:cNvSpPr>
            <a:spLocks noChangeArrowheads="1"/>
          </p:cNvSpPr>
          <p:nvPr/>
        </p:nvSpPr>
        <p:spPr bwMode="auto">
          <a:xfrm rot="5400000">
            <a:off x="4213225" y="184467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2" name="TextBox 34">
            <a:extLst>
              <a:ext uri="{FF2B5EF4-FFF2-40B4-BE49-F238E27FC236}">
                <a16:creationId xmlns:a16="http://schemas.microsoft.com/office/drawing/2014/main" id="{E2F7DE95-1E96-8246-9EF2-B59AF2A9CCD3}"/>
              </a:ext>
            </a:extLst>
          </p:cNvPr>
          <p:cNvSpPr txBox="1">
            <a:spLocks noChangeArrowheads="1"/>
          </p:cNvSpPr>
          <p:nvPr/>
        </p:nvSpPr>
        <p:spPr bwMode="auto">
          <a:xfrm>
            <a:off x="4400550" y="2262188"/>
            <a:ext cx="1233488" cy="43021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1</a:t>
            </a:r>
          </a:p>
        </p:txBody>
      </p:sp>
      <p:sp>
        <p:nvSpPr>
          <p:cNvPr id="96263" name="Rectangle 35">
            <a:extLst>
              <a:ext uri="{FF2B5EF4-FFF2-40B4-BE49-F238E27FC236}">
                <a16:creationId xmlns:a16="http://schemas.microsoft.com/office/drawing/2014/main" id="{35AAAA04-DB49-EC43-906F-B1B7F8BE4AE0}"/>
              </a:ext>
            </a:extLst>
          </p:cNvPr>
          <p:cNvSpPr>
            <a:spLocks noChangeArrowheads="1"/>
          </p:cNvSpPr>
          <p:nvPr/>
        </p:nvSpPr>
        <p:spPr bwMode="auto">
          <a:xfrm rot="5400000">
            <a:off x="2880519" y="2235994"/>
            <a:ext cx="1603375"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4" name="TextBox 36">
            <a:extLst>
              <a:ext uri="{FF2B5EF4-FFF2-40B4-BE49-F238E27FC236}">
                <a16:creationId xmlns:a16="http://schemas.microsoft.com/office/drawing/2014/main" id="{A7616839-A2F8-BB44-8893-E8F379355483}"/>
              </a:ext>
            </a:extLst>
          </p:cNvPr>
          <p:cNvSpPr txBox="1">
            <a:spLocks noChangeArrowheads="1"/>
          </p:cNvSpPr>
          <p:nvPr/>
        </p:nvSpPr>
        <p:spPr bwMode="auto">
          <a:xfrm rot="5400000">
            <a:off x="2920206" y="2275682"/>
            <a:ext cx="1531937" cy="3683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0</a:t>
            </a:r>
          </a:p>
        </p:txBody>
      </p:sp>
      <p:sp>
        <p:nvSpPr>
          <p:cNvPr id="96265" name="Rectangle 37">
            <a:extLst>
              <a:ext uri="{FF2B5EF4-FFF2-40B4-BE49-F238E27FC236}">
                <a16:creationId xmlns:a16="http://schemas.microsoft.com/office/drawing/2014/main" id="{3A4BBC0F-C6D6-1E44-86BB-45DB38C5EECD}"/>
              </a:ext>
            </a:extLst>
          </p:cNvPr>
          <p:cNvSpPr>
            <a:spLocks noChangeArrowheads="1"/>
          </p:cNvSpPr>
          <p:nvPr/>
        </p:nvSpPr>
        <p:spPr bwMode="auto">
          <a:xfrm rot="5400000">
            <a:off x="-568325" y="3127375"/>
            <a:ext cx="4756150" cy="7175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6" name="TextBox 38">
            <a:extLst>
              <a:ext uri="{FF2B5EF4-FFF2-40B4-BE49-F238E27FC236}">
                <a16:creationId xmlns:a16="http://schemas.microsoft.com/office/drawing/2014/main" id="{6F61D607-7521-DB46-83C9-A4CACE64991E}"/>
              </a:ext>
            </a:extLst>
          </p:cNvPr>
          <p:cNvSpPr txBox="1">
            <a:spLocks noChangeArrowheads="1"/>
          </p:cNvSpPr>
          <p:nvPr/>
        </p:nvSpPr>
        <p:spPr bwMode="auto">
          <a:xfrm rot="5400000">
            <a:off x="246063" y="3244850"/>
            <a:ext cx="3113087" cy="461963"/>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SHARED L3 CACHE</a:t>
            </a:r>
          </a:p>
        </p:txBody>
      </p:sp>
      <p:sp>
        <p:nvSpPr>
          <p:cNvPr id="96267" name="Rectangle 39">
            <a:extLst>
              <a:ext uri="{FF2B5EF4-FFF2-40B4-BE49-F238E27FC236}">
                <a16:creationId xmlns:a16="http://schemas.microsoft.com/office/drawing/2014/main" id="{0AE27D2A-8BB6-C941-9156-B70F7D84F2F2}"/>
              </a:ext>
            </a:extLst>
          </p:cNvPr>
          <p:cNvSpPr>
            <a:spLocks noChangeArrowheads="1"/>
          </p:cNvSpPr>
          <p:nvPr/>
        </p:nvSpPr>
        <p:spPr bwMode="auto">
          <a:xfrm rot="5400000">
            <a:off x="3513138" y="3259137"/>
            <a:ext cx="4756150" cy="454025"/>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68" name="TextBox 40">
            <a:extLst>
              <a:ext uri="{FF2B5EF4-FFF2-40B4-BE49-F238E27FC236}">
                <a16:creationId xmlns:a16="http://schemas.microsoft.com/office/drawing/2014/main" id="{5676BB46-3FFD-214B-AF13-E81D9475910D}"/>
              </a:ext>
            </a:extLst>
          </p:cNvPr>
          <p:cNvSpPr txBox="1">
            <a:spLocks noChangeArrowheads="1"/>
          </p:cNvSpPr>
          <p:nvPr/>
        </p:nvSpPr>
        <p:spPr bwMode="auto">
          <a:xfrm rot="5400000">
            <a:off x="4415632" y="3247231"/>
            <a:ext cx="2940050" cy="461963"/>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DRAM INTERFACE</a:t>
            </a:r>
          </a:p>
        </p:txBody>
      </p:sp>
      <p:pic>
        <p:nvPicPr>
          <p:cNvPr id="96269" name="Picture 37" descr="samsung-dimm-better.jpg">
            <a:extLst>
              <a:ext uri="{FF2B5EF4-FFF2-40B4-BE49-F238E27FC236}">
                <a16:creationId xmlns:a16="http://schemas.microsoft.com/office/drawing/2014/main" id="{DE1616CE-47C3-C047-B4AC-90D127096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919163"/>
            <a:ext cx="1312863"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Rounded Rectangle 42">
            <a:extLst>
              <a:ext uri="{FF2B5EF4-FFF2-40B4-BE49-F238E27FC236}">
                <a16:creationId xmlns:a16="http://schemas.microsoft.com/office/drawing/2014/main" id="{37270059-E030-7E47-9710-53B51884A8B1}"/>
              </a:ext>
            </a:extLst>
          </p:cNvPr>
          <p:cNvSpPr>
            <a:spLocks noChangeArrowheads="1"/>
          </p:cNvSpPr>
          <p:nvPr/>
        </p:nvSpPr>
        <p:spPr bwMode="auto">
          <a:xfrm rot="5400000">
            <a:off x="2004219" y="1835944"/>
            <a:ext cx="1601788"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1" name="TextBox 43">
            <a:extLst>
              <a:ext uri="{FF2B5EF4-FFF2-40B4-BE49-F238E27FC236}">
                <a16:creationId xmlns:a16="http://schemas.microsoft.com/office/drawing/2014/main" id="{8CF29544-6922-2340-8FBD-D8C0A897E82B}"/>
              </a:ext>
            </a:extLst>
          </p:cNvPr>
          <p:cNvSpPr txBox="1">
            <a:spLocks noChangeArrowheads="1"/>
          </p:cNvSpPr>
          <p:nvPr/>
        </p:nvSpPr>
        <p:spPr bwMode="auto">
          <a:xfrm>
            <a:off x="2190750" y="2254250"/>
            <a:ext cx="1235075" cy="430213"/>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0</a:t>
            </a:r>
          </a:p>
        </p:txBody>
      </p:sp>
      <p:sp>
        <p:nvSpPr>
          <p:cNvPr id="96272" name="Rounded Rectangle 44">
            <a:extLst>
              <a:ext uri="{FF2B5EF4-FFF2-40B4-BE49-F238E27FC236}">
                <a16:creationId xmlns:a16="http://schemas.microsoft.com/office/drawing/2014/main" id="{12578ED2-9196-6C43-9641-538F886385AD}"/>
              </a:ext>
            </a:extLst>
          </p:cNvPr>
          <p:cNvSpPr>
            <a:spLocks noChangeArrowheads="1"/>
          </p:cNvSpPr>
          <p:nvPr/>
        </p:nvSpPr>
        <p:spPr bwMode="auto">
          <a:xfrm rot="5400000">
            <a:off x="2014537" y="4022726"/>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3" name="TextBox 45">
            <a:extLst>
              <a:ext uri="{FF2B5EF4-FFF2-40B4-BE49-F238E27FC236}">
                <a16:creationId xmlns:a16="http://schemas.microsoft.com/office/drawing/2014/main" id="{E3529F73-EE34-7F4B-99BD-038399D4C2A3}"/>
              </a:ext>
            </a:extLst>
          </p:cNvPr>
          <p:cNvSpPr txBox="1">
            <a:spLocks noChangeArrowheads="1"/>
          </p:cNvSpPr>
          <p:nvPr/>
        </p:nvSpPr>
        <p:spPr bwMode="auto">
          <a:xfrm>
            <a:off x="2201863" y="4440238"/>
            <a:ext cx="1235075" cy="430212"/>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2</a:t>
            </a:r>
          </a:p>
        </p:txBody>
      </p:sp>
      <p:sp>
        <p:nvSpPr>
          <p:cNvPr id="96274" name="Rounded Rectangle 46">
            <a:extLst>
              <a:ext uri="{FF2B5EF4-FFF2-40B4-BE49-F238E27FC236}">
                <a16:creationId xmlns:a16="http://schemas.microsoft.com/office/drawing/2014/main" id="{CAE93378-144D-0448-B7D1-9B49A81A1D95}"/>
              </a:ext>
            </a:extLst>
          </p:cNvPr>
          <p:cNvSpPr>
            <a:spLocks noChangeArrowheads="1"/>
          </p:cNvSpPr>
          <p:nvPr/>
        </p:nvSpPr>
        <p:spPr bwMode="auto">
          <a:xfrm rot="5400000">
            <a:off x="4202112" y="4017963"/>
            <a:ext cx="1603375" cy="12192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5" name="TextBox 47">
            <a:extLst>
              <a:ext uri="{FF2B5EF4-FFF2-40B4-BE49-F238E27FC236}">
                <a16:creationId xmlns:a16="http://schemas.microsoft.com/office/drawing/2014/main" id="{9AD1AB8C-8E85-4045-9FCD-9C4F6EFE6A52}"/>
              </a:ext>
            </a:extLst>
          </p:cNvPr>
          <p:cNvSpPr txBox="1">
            <a:spLocks noChangeArrowheads="1"/>
          </p:cNvSpPr>
          <p:nvPr/>
        </p:nvSpPr>
        <p:spPr bwMode="auto">
          <a:xfrm>
            <a:off x="4389438" y="4435475"/>
            <a:ext cx="1235075" cy="430213"/>
          </a:xfrm>
          <a:prstGeom prst="rect">
            <a:avLst/>
          </a:prstGeom>
          <a:solidFill>
            <a:srgbClr val="C0C0C0">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CORE 3</a:t>
            </a:r>
          </a:p>
        </p:txBody>
      </p:sp>
      <p:sp>
        <p:nvSpPr>
          <p:cNvPr id="96276" name="Rectangle 48">
            <a:extLst>
              <a:ext uri="{FF2B5EF4-FFF2-40B4-BE49-F238E27FC236}">
                <a16:creationId xmlns:a16="http://schemas.microsoft.com/office/drawing/2014/main" id="{6D2F5537-DC36-C44C-B65E-86DDDF93E245}"/>
              </a:ext>
            </a:extLst>
          </p:cNvPr>
          <p:cNvSpPr>
            <a:spLocks noChangeArrowheads="1"/>
          </p:cNvSpPr>
          <p:nvPr/>
        </p:nvSpPr>
        <p:spPr bwMode="auto">
          <a:xfrm rot="5400000">
            <a:off x="3364707" y="2235994"/>
            <a:ext cx="1601787" cy="428625"/>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7" name="TextBox 49">
            <a:extLst>
              <a:ext uri="{FF2B5EF4-FFF2-40B4-BE49-F238E27FC236}">
                <a16:creationId xmlns:a16="http://schemas.microsoft.com/office/drawing/2014/main" id="{1960EEB2-2AF2-3746-A927-92A6D59D2479}"/>
              </a:ext>
            </a:extLst>
          </p:cNvPr>
          <p:cNvSpPr txBox="1">
            <a:spLocks noChangeArrowheads="1"/>
          </p:cNvSpPr>
          <p:nvPr/>
        </p:nvSpPr>
        <p:spPr bwMode="auto">
          <a:xfrm rot="5400000">
            <a:off x="3404394" y="2266156"/>
            <a:ext cx="1530350" cy="369888"/>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1</a:t>
            </a:r>
          </a:p>
        </p:txBody>
      </p:sp>
      <p:sp>
        <p:nvSpPr>
          <p:cNvPr id="96278" name="Rectangle 50">
            <a:extLst>
              <a:ext uri="{FF2B5EF4-FFF2-40B4-BE49-F238E27FC236}">
                <a16:creationId xmlns:a16="http://schemas.microsoft.com/office/drawing/2014/main" id="{9D41DAA6-BC67-2F4C-80B8-38DE9694078D}"/>
              </a:ext>
            </a:extLst>
          </p:cNvPr>
          <p:cNvSpPr>
            <a:spLocks noChangeArrowheads="1"/>
          </p:cNvSpPr>
          <p:nvPr/>
        </p:nvSpPr>
        <p:spPr bwMode="auto">
          <a:xfrm rot="5400000">
            <a:off x="2881313"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79" name="TextBox 51">
            <a:extLst>
              <a:ext uri="{FF2B5EF4-FFF2-40B4-BE49-F238E27FC236}">
                <a16:creationId xmlns:a16="http://schemas.microsoft.com/office/drawing/2014/main" id="{CBB4DF04-7DF0-2C43-8D0F-D5140265A845}"/>
              </a:ext>
            </a:extLst>
          </p:cNvPr>
          <p:cNvSpPr txBox="1">
            <a:spLocks noChangeArrowheads="1"/>
          </p:cNvSpPr>
          <p:nvPr/>
        </p:nvSpPr>
        <p:spPr bwMode="auto">
          <a:xfrm rot="5400000">
            <a:off x="2921000" y="4438650"/>
            <a:ext cx="1530350" cy="3683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2</a:t>
            </a:r>
          </a:p>
        </p:txBody>
      </p:sp>
      <p:sp>
        <p:nvSpPr>
          <p:cNvPr id="96280" name="Rectangle 52">
            <a:extLst>
              <a:ext uri="{FF2B5EF4-FFF2-40B4-BE49-F238E27FC236}">
                <a16:creationId xmlns:a16="http://schemas.microsoft.com/office/drawing/2014/main" id="{43815F60-14D4-0949-A031-73BAB1A90EC5}"/>
              </a:ext>
            </a:extLst>
          </p:cNvPr>
          <p:cNvSpPr>
            <a:spLocks noChangeArrowheads="1"/>
          </p:cNvSpPr>
          <p:nvPr/>
        </p:nvSpPr>
        <p:spPr bwMode="auto">
          <a:xfrm rot="5400000">
            <a:off x="3354388" y="4408488"/>
            <a:ext cx="1601787" cy="427037"/>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81" name="TextBox 53">
            <a:extLst>
              <a:ext uri="{FF2B5EF4-FFF2-40B4-BE49-F238E27FC236}">
                <a16:creationId xmlns:a16="http://schemas.microsoft.com/office/drawing/2014/main" id="{B7479D42-E3DB-314B-8968-2E1E3130B72A}"/>
              </a:ext>
            </a:extLst>
          </p:cNvPr>
          <p:cNvSpPr txBox="1">
            <a:spLocks noChangeArrowheads="1"/>
          </p:cNvSpPr>
          <p:nvPr/>
        </p:nvSpPr>
        <p:spPr bwMode="auto">
          <a:xfrm rot="5400000">
            <a:off x="3394075" y="4438650"/>
            <a:ext cx="1530350" cy="3683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L2 CACHE 3</a:t>
            </a:r>
          </a:p>
        </p:txBody>
      </p:sp>
      <p:sp>
        <p:nvSpPr>
          <p:cNvPr id="96282" name="Rectangle 54">
            <a:extLst>
              <a:ext uri="{FF2B5EF4-FFF2-40B4-BE49-F238E27FC236}">
                <a16:creationId xmlns:a16="http://schemas.microsoft.com/office/drawing/2014/main" id="{F69D0E61-03FB-FC45-A208-CF5E9DC9900D}"/>
              </a:ext>
            </a:extLst>
          </p:cNvPr>
          <p:cNvSpPr>
            <a:spLocks noChangeArrowheads="1"/>
          </p:cNvSpPr>
          <p:nvPr/>
        </p:nvSpPr>
        <p:spPr bwMode="auto">
          <a:xfrm rot="5400000">
            <a:off x="4795837" y="2903538"/>
            <a:ext cx="354013" cy="1258888"/>
          </a:xfrm>
          <a:prstGeom prst="rect">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96283" name="Straight Arrow Connector 48">
            <a:extLst>
              <a:ext uri="{FF2B5EF4-FFF2-40B4-BE49-F238E27FC236}">
                <a16:creationId xmlns:a16="http://schemas.microsoft.com/office/drawing/2014/main" id="{069ADEEB-1E64-4F49-A3AA-57FD58B5FCAE}"/>
              </a:ext>
            </a:extLst>
          </p:cNvPr>
          <p:cNvCxnSpPr>
            <a:cxnSpLocks noChangeShapeType="1"/>
          </p:cNvCxnSpPr>
          <p:nvPr/>
        </p:nvCxnSpPr>
        <p:spPr bwMode="auto">
          <a:xfrm>
            <a:off x="6215063" y="3355975"/>
            <a:ext cx="420687" cy="1588"/>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96284" name="Rectangle 56">
            <a:extLst>
              <a:ext uri="{FF2B5EF4-FFF2-40B4-BE49-F238E27FC236}">
                <a16:creationId xmlns:a16="http://schemas.microsoft.com/office/drawing/2014/main" id="{051F947B-CBA8-D04F-9898-A2E00614E8C7}"/>
              </a:ext>
            </a:extLst>
          </p:cNvPr>
          <p:cNvSpPr>
            <a:spLocks noChangeArrowheads="1"/>
          </p:cNvSpPr>
          <p:nvPr/>
        </p:nvSpPr>
        <p:spPr bwMode="auto">
          <a:xfrm rot="5400000">
            <a:off x="4894263" y="3152775"/>
            <a:ext cx="4756150" cy="6667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85" name="TextBox 57">
            <a:extLst>
              <a:ext uri="{FF2B5EF4-FFF2-40B4-BE49-F238E27FC236}">
                <a16:creationId xmlns:a16="http://schemas.microsoft.com/office/drawing/2014/main" id="{6FF85335-7D8C-4742-BEC6-C350247B493A}"/>
              </a:ext>
            </a:extLst>
          </p:cNvPr>
          <p:cNvSpPr txBox="1">
            <a:spLocks noChangeArrowheads="1"/>
          </p:cNvSpPr>
          <p:nvPr/>
        </p:nvSpPr>
        <p:spPr bwMode="auto">
          <a:xfrm rot="5400000">
            <a:off x="5968206" y="3302794"/>
            <a:ext cx="2640013" cy="523875"/>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DRAM BANKS</a:t>
            </a:r>
          </a:p>
        </p:txBody>
      </p:sp>
      <p:sp>
        <p:nvSpPr>
          <p:cNvPr id="96286" name="Rectangle 58">
            <a:extLst>
              <a:ext uri="{FF2B5EF4-FFF2-40B4-BE49-F238E27FC236}">
                <a16:creationId xmlns:a16="http://schemas.microsoft.com/office/drawing/2014/main" id="{290F65C4-9051-FB4F-BE74-C99907B2A60D}"/>
              </a:ext>
            </a:extLst>
          </p:cNvPr>
          <p:cNvSpPr>
            <a:spLocks noChangeArrowheads="1"/>
          </p:cNvSpPr>
          <p:nvPr/>
        </p:nvSpPr>
        <p:spPr bwMode="auto">
          <a:xfrm rot="5400000">
            <a:off x="6284912" y="3028951"/>
            <a:ext cx="320675" cy="65405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 name="TextBox 60">
            <a:extLst>
              <a:ext uri="{FF2B5EF4-FFF2-40B4-BE49-F238E27FC236}">
                <a16:creationId xmlns:a16="http://schemas.microsoft.com/office/drawing/2014/main" id="{2F0F65C1-A2D3-004D-906F-F2702322D28D}"/>
              </a:ext>
            </a:extLst>
          </p:cNvPr>
          <p:cNvSpPr txBox="1"/>
          <p:nvPr/>
        </p:nvSpPr>
        <p:spPr>
          <a:xfrm>
            <a:off x="4310063" y="3311525"/>
            <a:ext cx="1417637" cy="365125"/>
          </a:xfrm>
          <a:prstGeom prst="rect">
            <a:avLst/>
          </a:prstGeom>
          <a:solidFill>
            <a:srgbClr val="C0C0C0">
              <a:alpha val="51000"/>
            </a:srgb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charset="0"/>
                <a:ea typeface=""/>
                <a:cs typeface="+mn-cs"/>
              </a:rPr>
              <a:t>DRAM MEMORY CONTROLLER</a:t>
            </a:r>
          </a:p>
        </p:txBody>
      </p:sp>
    </p:spTree>
    <p:extLst>
      <p:ext uri="{BB962C8B-B14F-4D97-AF65-F5344CB8AC3E}">
        <p14:creationId xmlns:p14="http://schemas.microsoft.com/office/powerpoint/2010/main" val="358537270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A9E42E03-73BD-374D-B6FC-4192F226417E}"/>
              </a:ext>
            </a:extLst>
          </p:cNvPr>
          <p:cNvSpPr>
            <a:spLocks noGrp="1" noChangeArrowheads="1"/>
          </p:cNvSpPr>
          <p:nvPr>
            <p:ph type="title"/>
          </p:nvPr>
        </p:nvSpPr>
        <p:spPr/>
        <p:txBody>
          <a:bodyPr/>
          <a:lstStyle/>
          <a:p>
            <a:r>
              <a:rPr lang="en-US" altLang="en-US">
                <a:ea typeface="ＭＳ Ｐゴシック" panose="020B0600070205080204" pitchFamily="34" charset="-128"/>
              </a:rPr>
              <a:t>Ideal Memory</a:t>
            </a:r>
          </a:p>
        </p:txBody>
      </p:sp>
      <p:sp>
        <p:nvSpPr>
          <p:cNvPr id="97282" name="Content Placeholder 2">
            <a:extLst>
              <a:ext uri="{FF2B5EF4-FFF2-40B4-BE49-F238E27FC236}">
                <a16:creationId xmlns:a16="http://schemas.microsoft.com/office/drawing/2014/main" id="{168BFA08-2A10-094E-B326-B6B174880685}"/>
              </a:ext>
            </a:extLst>
          </p:cNvPr>
          <p:cNvSpPr>
            <a:spLocks noGrp="1" noChangeArrowheads="1"/>
          </p:cNvSpPr>
          <p:nvPr>
            <p:ph idx="1"/>
          </p:nvPr>
        </p:nvSpPr>
        <p:spPr>
          <a:xfrm>
            <a:off x="228600" y="996950"/>
            <a:ext cx="8610600" cy="5194300"/>
          </a:xfrm>
        </p:spPr>
        <p:txBody>
          <a:bodyPr/>
          <a:lstStyle/>
          <a:p>
            <a:r>
              <a:rPr lang="en-US" altLang="en-US">
                <a:ea typeface="ＭＳ Ｐゴシック" panose="020B0600070205080204" pitchFamily="34" charset="-128"/>
              </a:rPr>
              <a:t>Zero access time (latency)</a:t>
            </a:r>
          </a:p>
          <a:p>
            <a:r>
              <a:rPr lang="en-US" altLang="en-US">
                <a:ea typeface="ＭＳ Ｐゴシック" panose="020B0600070205080204" pitchFamily="34" charset="-128"/>
              </a:rPr>
              <a:t>Infinite capacity</a:t>
            </a:r>
          </a:p>
          <a:p>
            <a:r>
              <a:rPr lang="en-US" altLang="en-US">
                <a:ea typeface="ＭＳ Ｐゴシック" panose="020B0600070205080204" pitchFamily="34" charset="-128"/>
              </a:rPr>
              <a:t>Zero cost</a:t>
            </a:r>
          </a:p>
          <a:p>
            <a:r>
              <a:rPr lang="en-US" altLang="en-US">
                <a:ea typeface="ＭＳ Ｐゴシック" panose="020B0600070205080204" pitchFamily="34" charset="-128"/>
              </a:rPr>
              <a:t>Infinite bandwidth (to support multiple accesses in parallel)</a:t>
            </a:r>
          </a:p>
          <a:p>
            <a:endParaRPr lang="en-US" altLang="en-US">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id="{7CDA82C8-E1F3-0B49-BAB5-D99D22D0BA0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AB8B63-BF0A-694F-9622-BE7122E7CFB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4270420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0D76DA7D-1092-1D4C-8F14-28B27A682585}"/>
              </a:ext>
            </a:extLst>
          </p:cNvPr>
          <p:cNvSpPr>
            <a:spLocks noGrp="1" noChangeArrowheads="1"/>
          </p:cNvSpPr>
          <p:nvPr>
            <p:ph type="title"/>
          </p:nvPr>
        </p:nvSpPr>
        <p:spPr/>
        <p:txBody>
          <a:bodyPr/>
          <a:lstStyle/>
          <a:p>
            <a:r>
              <a:rPr lang="en-US" altLang="en-US">
                <a:ea typeface="ＭＳ Ｐゴシック" panose="020B0600070205080204" pitchFamily="34" charset="-128"/>
              </a:rPr>
              <a:t>The Problem</a:t>
            </a:r>
          </a:p>
        </p:txBody>
      </p:sp>
      <p:sp>
        <p:nvSpPr>
          <p:cNvPr id="3" name="Content Placeholder 2">
            <a:extLst>
              <a:ext uri="{FF2B5EF4-FFF2-40B4-BE49-F238E27FC236}">
                <a16:creationId xmlns:a16="http://schemas.microsoft.com/office/drawing/2014/main" id="{58FEF238-4B37-544D-BC1E-7772F571961A}"/>
              </a:ext>
            </a:extLst>
          </p:cNvPr>
          <p:cNvSpPr>
            <a:spLocks noGrp="1" noChangeArrowheads="1"/>
          </p:cNvSpPr>
          <p:nvPr>
            <p:ph idx="1"/>
          </p:nvPr>
        </p:nvSpPr>
        <p:spPr>
          <a:xfrm>
            <a:off x="228600" y="996950"/>
            <a:ext cx="8610600" cy="5194300"/>
          </a:xfrm>
        </p:spPr>
        <p:txBody>
          <a:bodyPr/>
          <a:lstStyle/>
          <a:p>
            <a:r>
              <a:rPr lang="en-US" altLang="en-US">
                <a:ea typeface="ＭＳ Ｐゴシック" panose="020B0600070205080204" pitchFamily="34" charset="-128"/>
              </a:rPr>
              <a:t>Ideal memory’s requirements oppose each other</a:t>
            </a:r>
          </a:p>
          <a:p>
            <a:endParaRPr lang="en-US" altLang="en-US">
              <a:ea typeface="ＭＳ Ｐゴシック" panose="020B0600070205080204" pitchFamily="34" charset="-128"/>
            </a:endParaRPr>
          </a:p>
          <a:p>
            <a:r>
              <a:rPr lang="en-US" altLang="en-US">
                <a:ea typeface="ＭＳ Ｐゴシック" panose="020B0600070205080204" pitchFamily="34" charset="-128"/>
              </a:rPr>
              <a:t>Bigger is slower</a:t>
            </a:r>
          </a:p>
          <a:p>
            <a:pPr lvl="1"/>
            <a:r>
              <a:rPr lang="en-US" altLang="en-US">
                <a:ea typeface="ＭＳ Ｐゴシック" panose="020B0600070205080204" pitchFamily="34" charset="-128"/>
              </a:rPr>
              <a:t>Bigger </a:t>
            </a:r>
            <a:r>
              <a:rPr lang="en-US" altLang="en-US">
                <a:ea typeface="ＭＳ Ｐゴシック" panose="020B0600070205080204" pitchFamily="34" charset="-128"/>
                <a:sym typeface="Wingdings" pitchFamily="2" charset="2"/>
              </a:rPr>
              <a:t> Takes longer to determine the location</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Faster is more expensive</a:t>
            </a:r>
          </a:p>
          <a:p>
            <a:pPr lvl="1"/>
            <a:r>
              <a:rPr lang="en-US" altLang="en-US">
                <a:ea typeface="ＭＳ Ｐゴシック" panose="020B0600070205080204" pitchFamily="34" charset="-128"/>
              </a:rPr>
              <a:t>Memory technology: SRAM vs. DRAM vs. Disk vs. Tape</a:t>
            </a:r>
          </a:p>
          <a:p>
            <a:endParaRPr lang="en-US" altLang="en-US">
              <a:ea typeface="ＭＳ Ｐゴシック" panose="020B0600070205080204" pitchFamily="34" charset="-128"/>
            </a:endParaRPr>
          </a:p>
          <a:p>
            <a:r>
              <a:rPr lang="en-US" altLang="en-US">
                <a:ea typeface="ＭＳ Ｐゴシック" panose="020B0600070205080204" pitchFamily="34" charset="-128"/>
              </a:rPr>
              <a:t>Higher bandwidth is more expensive</a:t>
            </a:r>
          </a:p>
          <a:p>
            <a:pPr lvl="1"/>
            <a:r>
              <a:rPr lang="en-US" altLang="en-US">
                <a:ea typeface="ＭＳ Ｐゴシック" panose="020B0600070205080204" pitchFamily="34" charset="-128"/>
              </a:rPr>
              <a:t>Need more banks, more ports, higher frequency, or faster technology</a:t>
            </a:r>
          </a:p>
        </p:txBody>
      </p:sp>
      <p:sp>
        <p:nvSpPr>
          <p:cNvPr id="98307" name="Slide Number Placeholder 3">
            <a:extLst>
              <a:ext uri="{FF2B5EF4-FFF2-40B4-BE49-F238E27FC236}">
                <a16:creationId xmlns:a16="http://schemas.microsoft.com/office/drawing/2014/main" id="{1ABB07FA-7839-1E43-89C9-6E73DEDDE45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981795-3D2C-844A-8963-67C305BDA81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09659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Garamond" charset="0"/>
              </a:rPr>
              <a:t>Memory Technology: DRAM</a:t>
            </a:r>
          </a:p>
        </p:txBody>
      </p:sp>
      <p:sp>
        <p:nvSpPr>
          <p:cNvPr id="3" name="Content Placeholder 2"/>
          <p:cNvSpPr>
            <a:spLocks noGrp="1"/>
          </p:cNvSpPr>
          <p:nvPr>
            <p:ph idx="1"/>
          </p:nvPr>
        </p:nvSpPr>
        <p:spPr>
          <a:xfrm>
            <a:off x="228600" y="996950"/>
            <a:ext cx="8610600" cy="5194300"/>
          </a:xfrm>
        </p:spPr>
        <p:txBody>
          <a:bodyPr/>
          <a:lstStyle/>
          <a:p>
            <a:r>
              <a:rPr lang="en-US" dirty="0">
                <a:latin typeface="Tahoma" charset="0"/>
              </a:rPr>
              <a:t>Dynamic random access memory</a:t>
            </a:r>
          </a:p>
          <a:p>
            <a:r>
              <a:rPr lang="en-US" dirty="0">
                <a:latin typeface="Tahoma" charset="0"/>
              </a:rPr>
              <a:t>Capacitor charge state indicates stored value</a:t>
            </a:r>
          </a:p>
          <a:p>
            <a:pPr lvl="1"/>
            <a:r>
              <a:rPr lang="en-US" dirty="0">
                <a:latin typeface="Tahoma" charset="0"/>
                <a:ea typeface="ＭＳ Ｐゴシック" charset="0"/>
              </a:rPr>
              <a:t>Whether the capacitor is charged or discharged indicates storage of 1 or 0</a:t>
            </a:r>
          </a:p>
          <a:p>
            <a:pPr lvl="1"/>
            <a:r>
              <a:rPr lang="en-US" dirty="0">
                <a:latin typeface="Tahoma" charset="0"/>
                <a:ea typeface="ＭＳ Ｐゴシック" charset="0"/>
              </a:rPr>
              <a:t>1 capacitor</a:t>
            </a:r>
          </a:p>
          <a:p>
            <a:pPr lvl="1"/>
            <a:r>
              <a:rPr lang="en-US" dirty="0">
                <a:latin typeface="Tahoma" charset="0"/>
                <a:ea typeface="ＭＳ Ｐゴシック" charset="0"/>
              </a:rPr>
              <a:t>1 access transistor</a:t>
            </a:r>
          </a:p>
          <a:p>
            <a:pPr lvl="1"/>
            <a:endParaRPr lang="en-US" dirty="0">
              <a:latin typeface="Tahoma" charset="0"/>
              <a:ea typeface="ＭＳ Ｐゴシック" charset="0"/>
            </a:endParaRPr>
          </a:p>
          <a:p>
            <a:r>
              <a:rPr lang="en-US" dirty="0">
                <a:latin typeface="Tahoma" charset="0"/>
              </a:rPr>
              <a:t>Capacitor leaks through the RC path</a:t>
            </a:r>
          </a:p>
          <a:p>
            <a:pPr lvl="1"/>
            <a:r>
              <a:rPr lang="en-US" dirty="0">
                <a:latin typeface="Tahoma" charset="0"/>
                <a:ea typeface="ＭＳ Ｐゴシック" charset="0"/>
              </a:rPr>
              <a:t>DRAM cell loses charge over time</a:t>
            </a:r>
          </a:p>
          <a:p>
            <a:pPr lvl="1"/>
            <a:r>
              <a:rPr lang="en-US" dirty="0">
                <a:latin typeface="Tahoma" charset="0"/>
                <a:ea typeface="ＭＳ Ｐゴシック" charset="0"/>
              </a:rPr>
              <a:t>DRAM cell needs to be refreshed</a:t>
            </a:r>
          </a:p>
          <a:p>
            <a:pPr marL="344487" lvl="1" indent="0">
              <a:buNone/>
            </a:pPr>
            <a:endParaRPr lang="en-US" dirty="0">
              <a:latin typeface="Tahoma" charset="0"/>
              <a:ea typeface="ＭＳ Ｐゴシック" charset="0"/>
            </a:endParaRPr>
          </a:p>
          <a:p>
            <a:pPr lvl="1"/>
            <a:r>
              <a:rPr lang="en-US" dirty="0">
                <a:latin typeface="Tahoma" charset="0"/>
                <a:ea typeface="ＭＳ Ｐゴシック" charset="0"/>
              </a:rPr>
              <a:t>Read Liu et al., “</a:t>
            </a:r>
            <a:r>
              <a:rPr lang="en-US" dirty="0">
                <a:solidFill>
                  <a:srgbClr val="0000FF"/>
                </a:solidFill>
                <a:latin typeface="Tahoma" charset="0"/>
                <a:ea typeface="ＭＳ Ｐゴシック" charset="0"/>
              </a:rPr>
              <a:t>RAIDR: Retention-aware Intelligent DRAM Refresh</a:t>
            </a:r>
            <a:r>
              <a:rPr lang="en-US" dirty="0">
                <a:latin typeface="Tahoma" charset="0"/>
                <a:ea typeface="ＭＳ Ｐゴシック" charset="0"/>
              </a:rPr>
              <a:t>,” ISCA 2012.</a:t>
            </a:r>
          </a:p>
        </p:txBody>
      </p:sp>
      <p:sp>
        <p:nvSpPr>
          <p:cNvPr id="5325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98D5A3-FD57-C14F-95F9-D42D18D1327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grpSp>
        <p:nvGrpSpPr>
          <p:cNvPr id="18" name="Group 17"/>
          <p:cNvGrpSpPr>
            <a:grpSpLocks/>
          </p:cNvGrpSpPr>
          <p:nvPr/>
        </p:nvGrpSpPr>
        <p:grpSpPr bwMode="auto">
          <a:xfrm>
            <a:off x="6280150" y="2996952"/>
            <a:ext cx="2635250" cy="2133600"/>
            <a:chOff x="466725" y="3276600"/>
            <a:chExt cx="2635250" cy="2133600"/>
          </a:xfrm>
        </p:grpSpPr>
        <p:sp>
          <p:nvSpPr>
            <p:cNvPr id="53258"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9"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0"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1" name="Line 7"/>
            <p:cNvSpPr>
              <a:spLocks noChangeShapeType="1"/>
            </p:cNvSpPr>
            <p:nvPr/>
          </p:nvSpPr>
          <p:spPr bwMode="auto">
            <a:xfrm>
              <a:off x="1152525" y="3276600"/>
              <a:ext cx="0" cy="213360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2" name="Line 8"/>
            <p:cNvSpPr>
              <a:spLocks noChangeShapeType="1"/>
            </p:cNvSpPr>
            <p:nvPr/>
          </p:nvSpPr>
          <p:spPr bwMode="auto">
            <a:xfrm>
              <a:off x="466725" y="3810000"/>
              <a:ext cx="1971675"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3" name="Line 9"/>
            <p:cNvSpPr>
              <a:spLocks noChangeShapeType="1"/>
            </p:cNvSpPr>
            <p:nvPr/>
          </p:nvSpPr>
          <p:spPr bwMode="auto">
            <a:xfrm>
              <a:off x="1533525" y="3810000"/>
              <a:ext cx="0" cy="38100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64" name="Text Box 10"/>
            <p:cNvSpPr txBox="1">
              <a:spLocks noChangeArrowheads="1"/>
            </p:cNvSpPr>
            <p:nvPr/>
          </p:nvSpPr>
          <p:spPr bwMode="auto">
            <a:xfrm>
              <a:off x="1800225" y="3487738"/>
              <a:ext cx="13017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row enable</a:t>
              </a:r>
            </a:p>
          </p:txBody>
        </p:sp>
        <p:sp>
          <p:nvSpPr>
            <p:cNvPr id="53265" name="Text Box 11"/>
            <p:cNvSpPr txBox="1">
              <a:spLocks noChangeArrowheads="1"/>
            </p:cNvSpPr>
            <p:nvPr/>
          </p:nvSpPr>
          <p:spPr bwMode="auto">
            <a:xfrm rot="-5400000">
              <a:off x="525463" y="4473575"/>
              <a:ext cx="9080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_bitline</a:t>
              </a:r>
            </a:p>
          </p:txBody>
        </p:sp>
      </p:grpSp>
      <p:sp>
        <p:nvSpPr>
          <p:cNvPr id="53253"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4"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5"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6"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3257"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0179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6950"/>
            <a:ext cx="8610600" cy="5194300"/>
          </a:xfrm>
        </p:spPr>
        <p:txBody>
          <a:bodyPr/>
          <a:lstStyle/>
          <a:p>
            <a:r>
              <a:rPr lang="en-US">
                <a:latin typeface="Tahoma" charset="0"/>
              </a:rPr>
              <a:t>Static random access memory</a:t>
            </a:r>
          </a:p>
          <a:p>
            <a:r>
              <a:rPr lang="en-US">
                <a:latin typeface="Tahoma" charset="0"/>
              </a:rPr>
              <a:t>Two cross coupled inverters store a single bit</a:t>
            </a:r>
          </a:p>
          <a:p>
            <a:pPr lvl="1"/>
            <a:r>
              <a:rPr lang="en-US">
                <a:latin typeface="Tahoma" charset="0"/>
                <a:ea typeface="ＭＳ Ｐゴシック" charset="0"/>
              </a:rPr>
              <a:t>Feedback path enables the stored value to persist in the “cell”</a:t>
            </a:r>
          </a:p>
          <a:p>
            <a:pPr lvl="1"/>
            <a:r>
              <a:rPr lang="en-US">
                <a:latin typeface="Tahoma" charset="0"/>
                <a:ea typeface="ＭＳ Ｐゴシック" charset="0"/>
              </a:rPr>
              <a:t>4 transistors for storage</a:t>
            </a:r>
          </a:p>
          <a:p>
            <a:pPr lvl="1"/>
            <a:r>
              <a:rPr lang="en-US">
                <a:latin typeface="Tahoma" charset="0"/>
                <a:ea typeface="ＭＳ Ｐゴシック" charset="0"/>
              </a:rPr>
              <a:t>2 transistors for access</a:t>
            </a:r>
          </a:p>
          <a:p>
            <a:endParaRPr lang="en-US">
              <a:latin typeface="Tahoma" charset="0"/>
            </a:endParaRPr>
          </a:p>
        </p:txBody>
      </p:sp>
      <p:sp>
        <p:nvSpPr>
          <p:cNvPr id="54274" name="Title 1"/>
          <p:cNvSpPr>
            <a:spLocks noGrp="1"/>
          </p:cNvSpPr>
          <p:nvPr>
            <p:ph type="title"/>
          </p:nvPr>
        </p:nvSpPr>
        <p:spPr/>
        <p:txBody>
          <a:bodyPr/>
          <a:lstStyle/>
          <a:p>
            <a:r>
              <a:rPr lang="en-US">
                <a:latin typeface="Garamond" charset="0"/>
              </a:rPr>
              <a:t>Memory Technology: SRAM</a:t>
            </a:r>
          </a:p>
        </p:txBody>
      </p:sp>
      <p:sp>
        <p:nvSpPr>
          <p:cNvPr id="542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B9A5A5-E194-8E4F-8C16-604176833C1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grpSp>
        <p:nvGrpSpPr>
          <p:cNvPr id="54276" name="Group 22"/>
          <p:cNvGrpSpPr>
            <a:grpSpLocks/>
          </p:cNvGrpSpPr>
          <p:nvPr/>
        </p:nvGrpSpPr>
        <p:grpSpPr bwMode="auto">
          <a:xfrm>
            <a:off x="2590800" y="4675188"/>
            <a:ext cx="1143000" cy="990600"/>
            <a:chOff x="3600" y="960"/>
            <a:chExt cx="864" cy="816"/>
          </a:xfrm>
        </p:grpSpPr>
        <p:grpSp>
          <p:nvGrpSpPr>
            <p:cNvPr id="54293" name="Group 23"/>
            <p:cNvGrpSpPr>
              <a:grpSpLocks/>
            </p:cNvGrpSpPr>
            <p:nvPr/>
          </p:nvGrpSpPr>
          <p:grpSpPr bwMode="auto">
            <a:xfrm>
              <a:off x="3840" y="960"/>
              <a:ext cx="384" cy="384"/>
              <a:chOff x="3600" y="960"/>
              <a:chExt cx="384" cy="384"/>
            </a:xfrm>
          </p:grpSpPr>
          <p:sp>
            <p:nvSpPr>
              <p:cNvPr id="54298" name="AutoShape 24"/>
              <p:cNvSpPr>
                <a:spLocks noChangeArrowheads="1"/>
              </p:cNvSpPr>
              <p:nvPr/>
            </p:nvSpPr>
            <p:spPr bwMode="auto">
              <a:xfrm rot="5400000">
                <a:off x="3552" y="1008"/>
                <a:ext cx="384" cy="288"/>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9" name="Oval 25"/>
              <p:cNvSpPr>
                <a:spLocks noChangeArrowheads="1"/>
              </p:cNvSpPr>
              <p:nvPr/>
            </p:nvSpPr>
            <p:spPr bwMode="auto">
              <a:xfrm>
                <a:off x="3888" y="1104"/>
                <a:ext cx="96" cy="96"/>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4294" name="AutoShape 26"/>
            <p:cNvSpPr>
              <a:spLocks noChangeArrowheads="1"/>
            </p:cNvSpPr>
            <p:nvPr/>
          </p:nvSpPr>
          <p:spPr bwMode="auto">
            <a:xfrm rot="16200000" flipH="1">
              <a:off x="3888" y="1440"/>
              <a:ext cx="384" cy="288"/>
            </a:xfrm>
            <a:prstGeom prst="triangle">
              <a:avLst>
                <a:gd name="adj" fmla="val 50000"/>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5" name="Oval 27"/>
            <p:cNvSpPr>
              <a:spLocks noChangeArrowheads="1"/>
            </p:cNvSpPr>
            <p:nvPr/>
          </p:nvSpPr>
          <p:spPr bwMode="auto">
            <a:xfrm flipH="1">
              <a:off x="3840" y="1536"/>
              <a:ext cx="96" cy="96"/>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6" name="Freeform 28"/>
            <p:cNvSpPr>
              <a:spLocks/>
            </p:cNvSpPr>
            <p:nvPr/>
          </p:nvSpPr>
          <p:spPr bwMode="auto">
            <a:xfrm>
              <a:off x="4224" y="1152"/>
              <a:ext cx="240" cy="432"/>
            </a:xfrm>
            <a:custGeom>
              <a:avLst/>
              <a:gdLst>
                <a:gd name="T0" fmla="*/ 0 w 240"/>
                <a:gd name="T1" fmla="*/ 0 h 432"/>
                <a:gd name="T2" fmla="*/ 240 w 240"/>
                <a:gd name="T3" fmla="*/ 0 h 432"/>
                <a:gd name="T4" fmla="*/ 240 w 240"/>
                <a:gd name="T5" fmla="*/ 432 h 432"/>
                <a:gd name="T6" fmla="*/ 0 w 240"/>
                <a:gd name="T7" fmla="*/ 432 h 432"/>
                <a:gd name="T8" fmla="*/ 0 60000 65536"/>
                <a:gd name="T9" fmla="*/ 0 60000 65536"/>
                <a:gd name="T10" fmla="*/ 0 60000 65536"/>
                <a:gd name="T11" fmla="*/ 0 60000 65536"/>
                <a:gd name="T12" fmla="*/ 0 w 240"/>
                <a:gd name="T13" fmla="*/ 0 h 432"/>
                <a:gd name="T14" fmla="*/ 240 w 240"/>
                <a:gd name="T15" fmla="*/ 432 h 432"/>
              </a:gdLst>
              <a:ahLst/>
              <a:cxnLst>
                <a:cxn ang="T8">
                  <a:pos x="T0" y="T1"/>
                </a:cxn>
                <a:cxn ang="T9">
                  <a:pos x="T2" y="T3"/>
                </a:cxn>
                <a:cxn ang="T10">
                  <a:pos x="T4" y="T5"/>
                </a:cxn>
                <a:cxn ang="T11">
                  <a:pos x="T6" y="T7"/>
                </a:cxn>
              </a:cxnLst>
              <a:rect l="T12" t="T13" r="T14" b="T15"/>
              <a:pathLst>
                <a:path w="240" h="432">
                  <a:moveTo>
                    <a:pt x="0" y="0"/>
                  </a:moveTo>
                  <a:lnTo>
                    <a:pt x="240" y="0"/>
                  </a:lnTo>
                  <a:lnTo>
                    <a:pt x="240" y="432"/>
                  </a:lnTo>
                  <a:lnTo>
                    <a:pt x="0" y="432"/>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7" name="Freeform 29"/>
            <p:cNvSpPr>
              <a:spLocks/>
            </p:cNvSpPr>
            <p:nvPr/>
          </p:nvSpPr>
          <p:spPr bwMode="auto">
            <a:xfrm flipH="1">
              <a:off x="3600" y="1152"/>
              <a:ext cx="240" cy="432"/>
            </a:xfrm>
            <a:custGeom>
              <a:avLst/>
              <a:gdLst>
                <a:gd name="T0" fmla="*/ 0 w 240"/>
                <a:gd name="T1" fmla="*/ 0 h 432"/>
                <a:gd name="T2" fmla="*/ 240 w 240"/>
                <a:gd name="T3" fmla="*/ 0 h 432"/>
                <a:gd name="T4" fmla="*/ 240 w 240"/>
                <a:gd name="T5" fmla="*/ 432 h 432"/>
                <a:gd name="T6" fmla="*/ 0 w 240"/>
                <a:gd name="T7" fmla="*/ 432 h 432"/>
                <a:gd name="T8" fmla="*/ 0 60000 65536"/>
                <a:gd name="T9" fmla="*/ 0 60000 65536"/>
                <a:gd name="T10" fmla="*/ 0 60000 65536"/>
                <a:gd name="T11" fmla="*/ 0 60000 65536"/>
                <a:gd name="T12" fmla="*/ 0 w 240"/>
                <a:gd name="T13" fmla="*/ 0 h 432"/>
                <a:gd name="T14" fmla="*/ 240 w 240"/>
                <a:gd name="T15" fmla="*/ 432 h 432"/>
              </a:gdLst>
              <a:ahLst/>
              <a:cxnLst>
                <a:cxn ang="T8">
                  <a:pos x="T0" y="T1"/>
                </a:cxn>
                <a:cxn ang="T9">
                  <a:pos x="T2" y="T3"/>
                </a:cxn>
                <a:cxn ang="T10">
                  <a:pos x="T4" y="T5"/>
                </a:cxn>
                <a:cxn ang="T11">
                  <a:pos x="T6" y="T7"/>
                </a:cxn>
              </a:cxnLst>
              <a:rect l="T12" t="T13" r="T14" b="T15"/>
              <a:pathLst>
                <a:path w="240" h="432">
                  <a:moveTo>
                    <a:pt x="0" y="0"/>
                  </a:moveTo>
                  <a:lnTo>
                    <a:pt x="240" y="0"/>
                  </a:lnTo>
                  <a:lnTo>
                    <a:pt x="240" y="432"/>
                  </a:lnTo>
                  <a:lnTo>
                    <a:pt x="0" y="432"/>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28" name="Group 27"/>
          <p:cNvGrpSpPr>
            <a:grpSpLocks/>
          </p:cNvGrpSpPr>
          <p:nvPr/>
        </p:nvGrpSpPr>
        <p:grpSpPr bwMode="auto">
          <a:xfrm>
            <a:off x="1066800" y="3810000"/>
            <a:ext cx="4267200" cy="2133600"/>
            <a:chOff x="-2438400" y="2971800"/>
            <a:chExt cx="4267200" cy="2133600"/>
          </a:xfrm>
        </p:grpSpPr>
        <p:sp>
          <p:nvSpPr>
            <p:cNvPr id="54278" name="Line 37"/>
            <p:cNvSpPr>
              <a:spLocks noChangeShapeType="1"/>
            </p:cNvSpPr>
            <p:nvPr/>
          </p:nvSpPr>
          <p:spPr bwMode="auto">
            <a:xfrm>
              <a:off x="-2438400" y="3505200"/>
              <a:ext cx="42672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4279" name="Group 26"/>
            <p:cNvGrpSpPr>
              <a:grpSpLocks/>
            </p:cNvGrpSpPr>
            <p:nvPr/>
          </p:nvGrpSpPr>
          <p:grpSpPr bwMode="auto">
            <a:xfrm>
              <a:off x="-2092325" y="2971800"/>
              <a:ext cx="3498850" cy="2133600"/>
              <a:chOff x="-2092325" y="2971800"/>
              <a:chExt cx="3498850" cy="2133600"/>
            </a:xfrm>
          </p:grpSpPr>
          <p:sp>
            <p:nvSpPr>
              <p:cNvPr id="54280" name="Freeform 30"/>
              <p:cNvSpPr>
                <a:spLocks/>
              </p:cNvSpPr>
              <p:nvPr/>
            </p:nvSpPr>
            <p:spPr bwMode="auto">
              <a:xfrm>
                <a:off x="-1752600" y="41148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1" name="Freeform 31"/>
              <p:cNvSpPr>
                <a:spLocks/>
              </p:cNvSpPr>
              <p:nvPr/>
            </p:nvSpPr>
            <p:spPr bwMode="auto">
              <a:xfrm flipH="1">
                <a:off x="228600" y="41148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2" name="Line 32"/>
              <p:cNvSpPr>
                <a:spLocks noChangeShapeType="1"/>
              </p:cNvSpPr>
              <p:nvPr/>
            </p:nvSpPr>
            <p:spPr bwMode="auto">
              <a:xfrm>
                <a:off x="-1524000" y="40386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3" name="Oval 33"/>
              <p:cNvSpPr>
                <a:spLocks noChangeArrowheads="1"/>
              </p:cNvSpPr>
              <p:nvPr/>
            </p:nvSpPr>
            <p:spPr bwMode="auto">
              <a:xfrm flipH="1">
                <a:off x="-1447800" y="38862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4" name="Oval 34"/>
              <p:cNvSpPr>
                <a:spLocks noChangeArrowheads="1"/>
              </p:cNvSpPr>
              <p:nvPr/>
            </p:nvSpPr>
            <p:spPr bwMode="auto">
              <a:xfrm flipH="1">
                <a:off x="609600" y="3886200"/>
                <a:ext cx="152400" cy="152400"/>
              </a:xfrm>
              <a:prstGeom prst="ellipse">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5" name="Line 35"/>
              <p:cNvSpPr>
                <a:spLocks noChangeShapeType="1"/>
              </p:cNvSpPr>
              <p:nvPr/>
            </p:nvSpPr>
            <p:spPr bwMode="auto">
              <a:xfrm>
                <a:off x="-1752600" y="2971800"/>
                <a:ext cx="0" cy="213360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6" name="Line 36"/>
              <p:cNvSpPr>
                <a:spLocks noChangeShapeType="1"/>
              </p:cNvSpPr>
              <p:nvPr/>
            </p:nvSpPr>
            <p:spPr bwMode="auto">
              <a:xfrm>
                <a:off x="1066800" y="2971800"/>
                <a:ext cx="0" cy="213360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7" name="Line 38"/>
              <p:cNvSpPr>
                <a:spLocks noChangeShapeType="1"/>
              </p:cNvSpPr>
              <p:nvPr/>
            </p:nvSpPr>
            <p:spPr bwMode="auto">
              <a:xfrm>
                <a:off x="-1371600" y="3505200"/>
                <a:ext cx="0" cy="38100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8" name="Line 39"/>
              <p:cNvSpPr>
                <a:spLocks noChangeShapeType="1"/>
              </p:cNvSpPr>
              <p:nvPr/>
            </p:nvSpPr>
            <p:spPr bwMode="auto">
              <a:xfrm>
                <a:off x="685800" y="3505200"/>
                <a:ext cx="0" cy="38100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89" name="Line 40"/>
              <p:cNvSpPr>
                <a:spLocks noChangeShapeType="1"/>
              </p:cNvSpPr>
              <p:nvPr/>
            </p:nvSpPr>
            <p:spPr bwMode="auto">
              <a:xfrm>
                <a:off x="533400" y="4038600"/>
                <a:ext cx="3048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4290" name="Text Box 41"/>
              <p:cNvSpPr txBox="1">
                <a:spLocks noChangeArrowheads="1"/>
              </p:cNvSpPr>
              <p:nvPr/>
            </p:nvSpPr>
            <p:spPr bwMode="auto">
              <a:xfrm>
                <a:off x="-1060450" y="3182938"/>
                <a:ext cx="12128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row select</a:t>
                </a:r>
              </a:p>
            </p:txBody>
          </p:sp>
          <p:sp>
            <p:nvSpPr>
              <p:cNvPr id="54291" name="Text Box 42"/>
              <p:cNvSpPr txBox="1">
                <a:spLocks noChangeArrowheads="1"/>
              </p:cNvSpPr>
              <p:nvPr/>
            </p:nvSpPr>
            <p:spPr bwMode="auto">
              <a:xfrm rot="-5400000">
                <a:off x="-2312987" y="4168775"/>
                <a:ext cx="7810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bitline</a:t>
                </a:r>
              </a:p>
            </p:txBody>
          </p:sp>
          <p:sp>
            <p:nvSpPr>
              <p:cNvPr id="54292" name="Text Box 43"/>
              <p:cNvSpPr txBox="1">
                <a:spLocks noChangeArrowheads="1"/>
              </p:cNvSpPr>
              <p:nvPr/>
            </p:nvSpPr>
            <p:spPr bwMode="auto">
              <a:xfrm rot="-5400000">
                <a:off x="782638" y="4162425"/>
                <a:ext cx="9080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800" b="0" i="1" u="none" strike="noStrike" kern="1200" cap="none" spc="0" normalizeH="0" baseline="0" noProof="0">
                    <a:ln>
                      <a:noFill/>
                    </a:ln>
                    <a:solidFill>
                      <a:srgbClr val="5F5F5F"/>
                    </a:solidFill>
                    <a:effectLst/>
                    <a:uLnTx/>
                    <a:uFillTx/>
                    <a:latin typeface="Arial" charset="0"/>
                    <a:ea typeface="ＭＳ Ｐゴシック" charset="0"/>
                    <a:cs typeface="Arial" charset="0"/>
                  </a:rPr>
                  <a:t>_bitline</a:t>
                </a:r>
              </a:p>
            </p:txBody>
          </p:sp>
        </p:grpSp>
      </p:grpSp>
    </p:spTree>
    <p:extLst>
      <p:ext uri="{BB962C8B-B14F-4D97-AF65-F5344CB8AC3E}">
        <p14:creationId xmlns:p14="http://schemas.microsoft.com/office/powerpoint/2010/main" val="3141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latin typeface="Garamond" charset="0"/>
                <a:ea typeface="ＭＳ Ｐゴシック" charset="0"/>
                <a:cs typeface="ＭＳ Ｐゴシック" charset="0"/>
              </a:rPr>
              <a:t>An Aside: Phase Change Memory</a:t>
            </a:r>
          </a:p>
        </p:txBody>
      </p:sp>
      <p:sp>
        <p:nvSpPr>
          <p:cNvPr id="3" name="Content Placeholder 2"/>
          <p:cNvSpPr>
            <a:spLocks noGrp="1"/>
          </p:cNvSpPr>
          <p:nvPr>
            <p:ph idx="1"/>
          </p:nvPr>
        </p:nvSpPr>
        <p:spPr>
          <a:xfrm>
            <a:off x="228600" y="996950"/>
            <a:ext cx="8915400" cy="5194300"/>
          </a:xfrm>
        </p:spPr>
        <p:txBody>
          <a:bodyPr/>
          <a:lstStyle/>
          <a:p>
            <a:pPr marL="457200" indent="-457200"/>
            <a:r>
              <a:rPr lang="en-US" sz="2200">
                <a:latin typeface="Tahoma" charset="0"/>
                <a:ea typeface="ＭＳ Ｐゴシック" charset="0"/>
                <a:cs typeface="ＭＳ Ｐゴシック" charset="0"/>
              </a:rPr>
              <a:t>Phase change material (chalcogenide glass) exists in two states:</a:t>
            </a:r>
          </a:p>
          <a:p>
            <a:pPr marL="784225" lvl="1" indent="-457200"/>
            <a:r>
              <a:rPr lang="en-US" sz="2000">
                <a:latin typeface="Tahoma" charset="0"/>
                <a:ea typeface="ＭＳ Ｐゴシック" charset="0"/>
              </a:rPr>
              <a:t>Amorphous: Low optical reflexivity and high electrical resistivity</a:t>
            </a:r>
          </a:p>
          <a:p>
            <a:pPr marL="784225" lvl="1" indent="-457200"/>
            <a:r>
              <a:rPr lang="en-US" sz="2000">
                <a:latin typeface="Tahoma" charset="0"/>
                <a:ea typeface="ＭＳ Ｐゴシック" charset="0"/>
              </a:rPr>
              <a:t>Crystalline: High optical reflexivity and low electrical resistivity</a:t>
            </a:r>
          </a:p>
          <a:p>
            <a:pPr marL="457200" indent="-457200"/>
            <a:endParaRPr lang="en-US">
              <a:latin typeface="Tahoma" charset="0"/>
              <a:ea typeface="ＭＳ Ｐゴシック" charset="0"/>
              <a:cs typeface="ＭＳ Ｐゴシック" charset="0"/>
            </a:endParaRPr>
          </a:p>
        </p:txBody>
      </p:sp>
      <p:sp>
        <p:nvSpPr>
          <p:cNvPr id="4198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ACC37B-4193-6B41-BD19-714F8F64D3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419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248400"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90"/>
          <p:cNvSpPr txBox="1">
            <a:spLocks noChangeArrowheads="1"/>
          </p:cNvSpPr>
          <p:nvPr/>
        </p:nvSpPr>
        <p:spPr bwMode="auto">
          <a:xfrm>
            <a:off x="470965" y="5301208"/>
            <a:ext cx="8313197" cy="403187"/>
          </a:xfrm>
          <a:prstGeom prst="rect">
            <a:avLst/>
          </a:prstGeom>
          <a:solidFill>
            <a:srgbClr val="CCCCFF"/>
          </a:solidFill>
          <a:ln w="25400">
            <a:solidFill>
              <a:srgbClr val="FF6600"/>
            </a:solid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PCM is resistive memory:  High resistance (0), Low resistance (1)</a:t>
            </a:r>
          </a:p>
        </p:txBody>
      </p:sp>
      <p:sp>
        <p:nvSpPr>
          <p:cNvPr id="2" name="Rectangle 1"/>
          <p:cNvSpPr/>
          <p:nvPr/>
        </p:nvSpPr>
        <p:spPr>
          <a:xfrm>
            <a:off x="251520" y="5877272"/>
            <a:ext cx="8568952" cy="646331"/>
          </a:xfrm>
          <a:prstGeom prst="rect">
            <a:avLst/>
          </a:prstGeom>
        </p:spPr>
        <p:txBody>
          <a:bodyPr wrap="square">
            <a:spAutoFit/>
          </a:bodyPr>
          <a:lstStyle/>
          <a:p>
            <a:pPr marL="0" marR="0" lvl="0" indent="0" algn="l" defTabSz="91369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Lee, </a:t>
            </a:r>
            <a:r>
              <a:rPr kumimoji="0" lang="en-US" sz="18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Mutlu, Burger, </a:t>
            </a:r>
            <a:r>
              <a:rPr kumimoji="0" lang="ja-JP" alt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8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Architecting Phase Change Memory as a Scalable DRAM Alternative</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ja-JP" alt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2009.</a:t>
            </a:r>
          </a:p>
        </p:txBody>
      </p:sp>
    </p:spTree>
    <p:extLst>
      <p:ext uri="{BB962C8B-B14F-4D97-AF65-F5344CB8AC3E}">
        <p14:creationId xmlns:p14="http://schemas.microsoft.com/office/powerpoint/2010/main" val="400709357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PCM As Main Memory</a:t>
            </a:r>
          </a:p>
        </p:txBody>
      </p:sp>
      <p:sp>
        <p:nvSpPr>
          <p:cNvPr id="3" name="Content Placeholder 2"/>
          <p:cNvSpPr>
            <a:spLocks noGrp="1"/>
          </p:cNvSpPr>
          <p:nvPr>
            <p:ph idx="1"/>
          </p:nvPr>
        </p:nvSpPr>
        <p:spPr/>
        <p:txBody>
          <a:bodyPr/>
          <a:lstStyle/>
          <a:p>
            <a:r>
              <a:rPr lang="en-US" sz="2200" dirty="0"/>
              <a:t>Benjamin C. Lee, </a:t>
            </a:r>
            <a:r>
              <a:rPr lang="en-US" sz="2200" dirty="0" err="1"/>
              <a:t>Engin</a:t>
            </a:r>
            <a:r>
              <a:rPr lang="en-US" sz="2200" dirty="0"/>
              <a:t> </a:t>
            </a:r>
            <a:r>
              <a:rPr lang="en-US" sz="2200" dirty="0" err="1"/>
              <a:t>Ipek</a:t>
            </a:r>
            <a:r>
              <a:rPr lang="en-US" sz="2200" dirty="0"/>
              <a:t>, Onur Mutlu, and Doug Burger,</a:t>
            </a:r>
            <a:br>
              <a:rPr lang="en-US" sz="2200" dirty="0"/>
            </a:br>
            <a:r>
              <a:rPr lang="en-US" sz="2200" b="1" dirty="0">
                <a:hlinkClick r:id="rId2"/>
              </a:rPr>
              <a:t>"Architecting Phase Change Memory as a Scalable DRAM Alternative"</a:t>
            </a:r>
            <a:br>
              <a:rPr lang="en-US" sz="2200" dirty="0"/>
            </a:br>
            <a:r>
              <a:rPr lang="en-US" sz="2200" i="1" dirty="0"/>
              <a:t>Proceedings of the </a:t>
            </a:r>
            <a:r>
              <a:rPr lang="en-US" sz="2200" i="1" dirty="0">
                <a:hlinkClick r:id="rId3"/>
              </a:rPr>
              <a:t>36th International Symposium on Computer Architecture</a:t>
            </a:r>
            <a:r>
              <a:rPr lang="en-US" sz="2200" i="1" dirty="0"/>
              <a:t> (</a:t>
            </a:r>
            <a:r>
              <a:rPr lang="en-US" sz="2200" b="1" i="1" dirty="0"/>
              <a:t>ISCA</a:t>
            </a:r>
            <a:r>
              <a:rPr lang="en-US" sz="2200" i="1" dirty="0"/>
              <a:t>)</a:t>
            </a:r>
            <a:r>
              <a:rPr lang="en-US" sz="2200" dirty="0"/>
              <a:t>, pages 2-13, Austin, TX, June 2009. </a:t>
            </a:r>
            <a:r>
              <a:rPr lang="en-US" sz="2200" dirty="0">
                <a:hlinkClick r:id="rId4"/>
              </a:rPr>
              <a:t>Slides (pdf)</a:t>
            </a:r>
            <a:endParaRPr lang="en-US" sz="2200" dirty="0"/>
          </a:p>
          <a:p>
            <a:endParaRPr lang="en-US" dirty="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87</a:t>
            </a:fld>
            <a:endParaRPr lang="en-US"/>
          </a:p>
        </p:txBody>
      </p:sp>
      <p:pic>
        <p:nvPicPr>
          <p:cNvPr id="5" name="Picture 4"/>
          <p:cNvPicPr>
            <a:picLocks noChangeAspect="1"/>
          </p:cNvPicPr>
          <p:nvPr/>
        </p:nvPicPr>
        <p:blipFill>
          <a:blip r:embed="rId5"/>
          <a:stretch>
            <a:fillRect/>
          </a:stretch>
        </p:blipFill>
        <p:spPr>
          <a:xfrm>
            <a:off x="0" y="3573016"/>
            <a:ext cx="9144000" cy="2857500"/>
          </a:xfrm>
          <a:prstGeom prst="rect">
            <a:avLst/>
          </a:prstGeom>
        </p:spPr>
      </p:pic>
    </p:spTree>
    <p:extLst>
      <p:ext uri="{BB962C8B-B14F-4D97-AF65-F5344CB8AC3E}">
        <p14:creationId xmlns:p14="http://schemas.microsoft.com/office/powerpoint/2010/main" val="138588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More on PCM As Main Memory</a:t>
            </a:r>
          </a:p>
        </p:txBody>
      </p:sp>
      <p:sp>
        <p:nvSpPr>
          <p:cNvPr id="3" name="Content Placeholder 2"/>
          <p:cNvSpPr>
            <a:spLocks noGrp="1"/>
          </p:cNvSpPr>
          <p:nvPr>
            <p:ph idx="1"/>
          </p:nvPr>
        </p:nvSpPr>
        <p:spPr/>
        <p:txBody>
          <a:bodyPr/>
          <a:lstStyle/>
          <a:p>
            <a:r>
              <a:rPr lang="en-US" sz="2100" dirty="0"/>
              <a:t>Benjamin C. Lee, Ping Zhou, Jun Yang, </a:t>
            </a:r>
            <a:r>
              <a:rPr lang="en-US" sz="2100" dirty="0" err="1"/>
              <a:t>Youtao</a:t>
            </a:r>
            <a:r>
              <a:rPr lang="en-US" sz="2100" dirty="0"/>
              <a:t> Zhang, Bo Zhao, </a:t>
            </a:r>
            <a:r>
              <a:rPr lang="en-US" sz="2100" dirty="0" err="1"/>
              <a:t>Engin</a:t>
            </a:r>
            <a:r>
              <a:rPr lang="en-US" sz="2100" dirty="0"/>
              <a:t> </a:t>
            </a:r>
            <a:r>
              <a:rPr lang="en-US" sz="2100" dirty="0" err="1"/>
              <a:t>Ipek</a:t>
            </a:r>
            <a:r>
              <a:rPr lang="en-US" sz="2100" dirty="0"/>
              <a:t>, Onur Mutlu, and Doug Burger,</a:t>
            </a:r>
            <a:br>
              <a:rPr lang="en-US" sz="2100" dirty="0"/>
            </a:br>
            <a:r>
              <a:rPr lang="en-US" sz="2100" b="1" dirty="0">
                <a:hlinkClick r:id="rId2"/>
              </a:rPr>
              <a:t>"Phase Change Technology and the Future of Main Memory"</a:t>
            </a:r>
            <a:br>
              <a:rPr lang="en-US" sz="2100" dirty="0"/>
            </a:br>
            <a:r>
              <a:rPr lang="en-US" sz="2100" i="1" dirty="0">
                <a:hlinkClick r:id="rId3"/>
              </a:rPr>
              <a:t>IEEE Micro</a:t>
            </a:r>
            <a:r>
              <a:rPr lang="en-US" sz="2100" i="1" dirty="0"/>
              <a:t>, Special Issue: Micro's Top Picks from 2009 Computer Architecture Conferences (</a:t>
            </a:r>
            <a:r>
              <a:rPr lang="en-US" sz="2100" b="1" i="1" dirty="0"/>
              <a:t>MICRO TOP PICKS</a:t>
            </a:r>
            <a:r>
              <a:rPr lang="en-US" sz="2100" i="1" dirty="0"/>
              <a:t>)</a:t>
            </a:r>
            <a:r>
              <a:rPr lang="en-US" sz="2100" dirty="0"/>
              <a:t>, Vol. 30, No. 1, pages 60-70, January/February 2010. </a:t>
            </a:r>
          </a:p>
          <a:p>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88</a:t>
            </a:fld>
            <a:endParaRPr lang="en-US"/>
          </a:p>
        </p:txBody>
      </p:sp>
      <p:pic>
        <p:nvPicPr>
          <p:cNvPr id="5" name="Picture 4"/>
          <p:cNvPicPr>
            <a:picLocks noChangeAspect="1"/>
          </p:cNvPicPr>
          <p:nvPr/>
        </p:nvPicPr>
        <p:blipFill>
          <a:blip r:embed="rId4"/>
          <a:stretch>
            <a:fillRect/>
          </a:stretch>
        </p:blipFill>
        <p:spPr>
          <a:xfrm>
            <a:off x="0" y="3875936"/>
            <a:ext cx="9144000" cy="1785312"/>
          </a:xfrm>
          <a:prstGeom prst="rect">
            <a:avLst/>
          </a:prstGeom>
        </p:spPr>
      </p:pic>
    </p:spTree>
    <p:extLst>
      <p:ext uri="{BB962C8B-B14F-4D97-AF65-F5344CB8AC3E}">
        <p14:creationId xmlns:p14="http://schemas.microsoft.com/office/powerpoint/2010/main" val="115134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dirty="0">
                <a:latin typeface="Garamond" charset="0"/>
              </a:rPr>
              <a:t>Memory Bank: A Fundamental Concept</a:t>
            </a:r>
          </a:p>
        </p:txBody>
      </p:sp>
      <p:sp>
        <p:nvSpPr>
          <p:cNvPr id="3" name="Content Placeholder 2"/>
          <p:cNvSpPr>
            <a:spLocks noGrp="1"/>
          </p:cNvSpPr>
          <p:nvPr>
            <p:ph idx="1"/>
          </p:nvPr>
        </p:nvSpPr>
        <p:spPr>
          <a:xfrm>
            <a:off x="228600" y="901700"/>
            <a:ext cx="8610600" cy="5194300"/>
          </a:xfrm>
        </p:spPr>
        <p:txBody>
          <a:bodyPr/>
          <a:lstStyle/>
          <a:p>
            <a:r>
              <a:rPr lang="en-US" dirty="0">
                <a:solidFill>
                  <a:srgbClr val="FF0000"/>
                </a:solidFill>
                <a:latin typeface="Tahoma" charset="0"/>
              </a:rPr>
              <a:t>Interleaving (banking)</a:t>
            </a:r>
          </a:p>
          <a:p>
            <a:pPr lvl="1"/>
            <a:r>
              <a:rPr lang="en-US" dirty="0">
                <a:solidFill>
                  <a:srgbClr val="0000FF"/>
                </a:solidFill>
                <a:latin typeface="Tahoma" charset="0"/>
                <a:ea typeface="ＭＳ Ｐゴシック" charset="0"/>
              </a:rPr>
              <a:t>Problem</a:t>
            </a:r>
            <a:r>
              <a:rPr lang="en-US" dirty="0">
                <a:latin typeface="Tahoma" charset="0"/>
                <a:ea typeface="ＭＳ Ｐゴシック" charset="0"/>
              </a:rPr>
              <a:t>: a single monolithic memory array takes long to access and does not enable multiple accesses in parallel</a:t>
            </a:r>
          </a:p>
          <a:p>
            <a:pPr lvl="1"/>
            <a:endParaRPr lang="en-US" dirty="0">
              <a:latin typeface="Tahoma" charset="0"/>
              <a:ea typeface="ＭＳ Ｐゴシック" charset="0"/>
            </a:endParaRPr>
          </a:p>
          <a:p>
            <a:pPr lvl="1"/>
            <a:r>
              <a:rPr lang="en-US" dirty="0">
                <a:solidFill>
                  <a:srgbClr val="0000FF"/>
                </a:solidFill>
                <a:latin typeface="Tahoma" charset="0"/>
                <a:ea typeface="ＭＳ Ｐゴシック" charset="0"/>
              </a:rPr>
              <a:t>Goal</a:t>
            </a:r>
            <a:r>
              <a:rPr lang="en-US" dirty="0">
                <a:latin typeface="Tahoma" charset="0"/>
                <a:ea typeface="ＭＳ Ｐゴシック" charset="0"/>
              </a:rPr>
              <a:t>: Reduce the latency of memory array access and enable multiple accesses in parallel</a:t>
            </a:r>
          </a:p>
          <a:p>
            <a:pPr lvl="1"/>
            <a:endParaRPr lang="en-US" dirty="0">
              <a:latin typeface="Tahoma" charset="0"/>
              <a:ea typeface="ＭＳ Ｐゴシック" charset="0"/>
            </a:endParaRPr>
          </a:p>
          <a:p>
            <a:pPr lvl="1"/>
            <a:r>
              <a:rPr lang="en-US" dirty="0">
                <a:solidFill>
                  <a:srgbClr val="0000FF"/>
                </a:solidFill>
                <a:latin typeface="Tahoma" charset="0"/>
                <a:ea typeface="ＭＳ Ｐゴシック" charset="0"/>
              </a:rPr>
              <a:t>Idea</a:t>
            </a:r>
            <a:r>
              <a:rPr lang="en-US" dirty="0">
                <a:latin typeface="Tahoma" charset="0"/>
                <a:ea typeface="ＭＳ Ｐゴシック" charset="0"/>
              </a:rPr>
              <a:t>: Divide the array into multiple banks that can be accessed independently (in the same cycle or in consecutive cycles)</a:t>
            </a:r>
          </a:p>
          <a:p>
            <a:pPr lvl="2"/>
            <a:r>
              <a:rPr lang="en-US" dirty="0">
                <a:latin typeface="Tahoma" charset="0"/>
                <a:ea typeface="ＭＳ Ｐゴシック" charset="0"/>
              </a:rPr>
              <a:t>Each bank is smaller than the entire memory storage</a:t>
            </a:r>
          </a:p>
          <a:p>
            <a:pPr lvl="2"/>
            <a:r>
              <a:rPr lang="en-US" dirty="0">
                <a:latin typeface="Tahoma" charset="0"/>
                <a:ea typeface="ＭＳ Ｐゴシック" charset="0"/>
              </a:rPr>
              <a:t>Accesses to different banks can be overlapped</a:t>
            </a:r>
          </a:p>
          <a:p>
            <a:pPr lvl="2"/>
            <a:endParaRPr lang="en-US" dirty="0">
              <a:latin typeface="Tahoma" charset="0"/>
              <a:ea typeface="ＭＳ Ｐゴシック" charset="0"/>
            </a:endParaRPr>
          </a:p>
          <a:p>
            <a:pPr lvl="1"/>
            <a:r>
              <a:rPr lang="en-US" dirty="0">
                <a:solidFill>
                  <a:srgbClr val="0000FF"/>
                </a:solidFill>
                <a:latin typeface="Tahoma" charset="0"/>
                <a:ea typeface="ＭＳ Ｐゴシック" charset="0"/>
              </a:rPr>
              <a:t>An issue</a:t>
            </a:r>
            <a:r>
              <a:rPr lang="en-US" dirty="0">
                <a:latin typeface="Tahoma" charset="0"/>
                <a:ea typeface="ＭＳ Ｐゴシック" charset="0"/>
              </a:rPr>
              <a:t>: How do you map data to different banks? (i.e., how do you interleave data across banks?)</a:t>
            </a:r>
          </a:p>
        </p:txBody>
      </p:sp>
      <p:sp>
        <p:nvSpPr>
          <p:cNvPr id="952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83AFEA-169F-CB45-8A50-A5BA6C808AD2}"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597213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52762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z="3600">
                <a:latin typeface="Garamond" charset="0"/>
                <a:ea typeface="ＭＳ Ｐゴシック" charset="0"/>
                <a:cs typeface="ＭＳ Ｐゴシック" charset="0"/>
              </a:rPr>
              <a:t>Memory Bank Organization and Operation</a:t>
            </a:r>
          </a:p>
        </p:txBody>
      </p:sp>
      <p:sp>
        <p:nvSpPr>
          <p:cNvPr id="55298" name="Content Placeholder 2"/>
          <p:cNvSpPr>
            <a:spLocks noGrp="1"/>
          </p:cNvSpPr>
          <p:nvPr>
            <p:ph idx="1"/>
          </p:nvPr>
        </p:nvSpPr>
        <p:spPr>
          <a:xfrm>
            <a:off x="6069013" y="996950"/>
            <a:ext cx="2770187" cy="5194300"/>
          </a:xfrm>
        </p:spPr>
        <p:txBody>
          <a:bodyPr/>
          <a:lstStyle/>
          <a:p>
            <a:r>
              <a:rPr lang="en-US" sz="1600">
                <a:latin typeface="Tahoma" charset="0"/>
                <a:ea typeface="ＭＳ Ｐゴシック" charset="0"/>
                <a:cs typeface="ＭＳ Ｐゴシック" charset="0"/>
              </a:rPr>
              <a:t>Read access sequence:</a:t>
            </a:r>
          </a:p>
          <a:p>
            <a:endParaRPr lang="en-US" sz="1600">
              <a:latin typeface="Tahoma" charset="0"/>
              <a:ea typeface="ＭＳ Ｐゴシック" charset="0"/>
              <a:cs typeface="ＭＳ Ｐゴシック" charset="0"/>
            </a:endParaRPr>
          </a:p>
          <a:p>
            <a:pPr>
              <a:buFont typeface="Wingdings" charset="0"/>
              <a:buNone/>
            </a:pPr>
            <a:r>
              <a:rPr lang="en-US" sz="1600">
                <a:latin typeface="Tahoma" charset="0"/>
                <a:ea typeface="ＭＳ Ｐゴシック" charset="0"/>
                <a:cs typeface="ＭＳ Ｐゴシック" charset="0"/>
              </a:rPr>
              <a:t>	1. Decode row address &amp; drive word-lines</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2. Selected bits drive bit-lines</a:t>
            </a:r>
          </a:p>
          <a:p>
            <a:pPr>
              <a:buFont typeface="Wingdings" charset="0"/>
              <a:buNone/>
            </a:pPr>
            <a:r>
              <a:rPr lang="en-US" sz="1600">
                <a:latin typeface="Tahoma" charset="0"/>
                <a:ea typeface="ＭＳ Ｐゴシック" charset="0"/>
                <a:cs typeface="ＭＳ Ｐゴシック" charset="0"/>
              </a:rPr>
              <a:t>	    • Entire row read</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3. Amplify row data</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4. Decode column address &amp; select subset of row</a:t>
            </a:r>
          </a:p>
          <a:p>
            <a:pPr>
              <a:buFont typeface="Wingdings" charset="0"/>
              <a:buNone/>
            </a:pPr>
            <a:r>
              <a:rPr lang="en-US" sz="1600">
                <a:latin typeface="Tahoma" charset="0"/>
                <a:ea typeface="ＭＳ Ｐゴシック" charset="0"/>
                <a:cs typeface="ＭＳ Ｐゴシック" charset="0"/>
              </a:rPr>
              <a:t>         • Send to output</a:t>
            </a:r>
          </a:p>
          <a:p>
            <a:pPr>
              <a:buFont typeface="Wingdings" charset="0"/>
              <a:buNone/>
            </a:pPr>
            <a:r>
              <a:rPr lang="en-US" sz="1600">
                <a:latin typeface="Tahoma" charset="0"/>
                <a:ea typeface="ＭＳ Ｐゴシック" charset="0"/>
                <a:cs typeface="ＭＳ Ｐゴシック" charset="0"/>
              </a:rPr>
              <a:t>      </a:t>
            </a:r>
          </a:p>
          <a:p>
            <a:pPr>
              <a:buFont typeface="Wingdings" charset="0"/>
              <a:buNone/>
            </a:pPr>
            <a:r>
              <a:rPr lang="en-US" sz="1600">
                <a:latin typeface="Tahoma" charset="0"/>
                <a:ea typeface="ＭＳ Ｐゴシック" charset="0"/>
                <a:cs typeface="ＭＳ Ｐゴシック" charset="0"/>
              </a:rPr>
              <a:t>      5. Precharge bit-lines</a:t>
            </a:r>
          </a:p>
          <a:p>
            <a:pPr>
              <a:buFont typeface="Wingdings" charset="0"/>
              <a:buNone/>
            </a:pPr>
            <a:r>
              <a:rPr lang="en-US" sz="1600">
                <a:latin typeface="Tahoma" charset="0"/>
                <a:ea typeface="ＭＳ Ｐゴシック" charset="0"/>
                <a:cs typeface="ＭＳ Ｐゴシック" charset="0"/>
              </a:rPr>
              <a:t>        • For next access</a:t>
            </a:r>
          </a:p>
        </p:txBody>
      </p:sp>
      <p:sp>
        <p:nvSpPr>
          <p:cNvPr id="5529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D126C0-0631-7541-8A14-D86EEBC66A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5705475"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797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atin typeface="Garamond" charset="0"/>
              </a:rPr>
              <a:t>Why Memory Hierarchy?</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We want both fast and large</a:t>
            </a:r>
          </a:p>
          <a:p>
            <a:endParaRPr lang="en-US">
              <a:latin typeface="Tahoma" charset="0"/>
            </a:endParaRPr>
          </a:p>
          <a:p>
            <a:r>
              <a:rPr lang="en-US">
                <a:latin typeface="Tahoma" charset="0"/>
              </a:rPr>
              <a:t>But we cannot achieve both with a single level of memory</a:t>
            </a:r>
          </a:p>
          <a:p>
            <a:endParaRPr lang="en-US">
              <a:latin typeface="Tahoma" charset="0"/>
            </a:endParaRPr>
          </a:p>
          <a:p>
            <a:r>
              <a:rPr lang="en-US">
                <a:latin typeface="Tahoma" charset="0"/>
              </a:rPr>
              <a:t>Idea: </a:t>
            </a:r>
            <a:r>
              <a:rPr lang="en-US">
                <a:solidFill>
                  <a:srgbClr val="0000FF"/>
                </a:solidFill>
                <a:latin typeface="Tahoma" charset="0"/>
              </a:rPr>
              <a:t>Have multiple levels of storage </a:t>
            </a:r>
            <a:r>
              <a:rPr lang="en-US">
                <a:latin typeface="Tahoma" charset="0"/>
              </a:rPr>
              <a:t>(progressively bigger and slower as the levels are farther from the processor) and </a:t>
            </a:r>
            <a:r>
              <a:rPr lang="en-US">
                <a:solidFill>
                  <a:srgbClr val="0000FF"/>
                </a:solidFill>
                <a:latin typeface="Tahoma" charset="0"/>
              </a:rPr>
              <a:t>ensure most of the data the processor needs is kept in the fast(er) level(s)</a:t>
            </a:r>
          </a:p>
        </p:txBody>
      </p:sp>
      <p:sp>
        <p:nvSpPr>
          <p:cNvPr id="1116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64097C-1FDF-054C-A239-088B10A830F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126282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atin typeface="Garamond" charset="0"/>
              </a:rPr>
              <a:t>Memory Hierarchy</a:t>
            </a:r>
          </a:p>
        </p:txBody>
      </p:sp>
      <p:sp>
        <p:nvSpPr>
          <p:cNvPr id="59394" name="Content Placeholder 2"/>
          <p:cNvSpPr>
            <a:spLocks noGrp="1"/>
          </p:cNvSpPr>
          <p:nvPr>
            <p:ph idx="1"/>
          </p:nvPr>
        </p:nvSpPr>
        <p:spPr>
          <a:xfrm>
            <a:off x="228600" y="996950"/>
            <a:ext cx="8610600" cy="5194300"/>
          </a:xfrm>
        </p:spPr>
        <p:txBody>
          <a:bodyPr/>
          <a:lstStyle/>
          <a:p>
            <a:r>
              <a:rPr lang="en-US">
                <a:latin typeface="Tahoma" charset="0"/>
              </a:rPr>
              <a:t>Fundamental tradeoff</a:t>
            </a:r>
          </a:p>
          <a:p>
            <a:pPr lvl="1"/>
            <a:r>
              <a:rPr lang="en-US">
                <a:latin typeface="Tahoma" charset="0"/>
                <a:ea typeface="ＭＳ Ｐゴシック" charset="0"/>
              </a:rPr>
              <a:t>Fast memory: small</a:t>
            </a:r>
          </a:p>
          <a:p>
            <a:pPr lvl="1"/>
            <a:r>
              <a:rPr lang="en-US">
                <a:latin typeface="Tahoma" charset="0"/>
                <a:ea typeface="ＭＳ Ｐゴシック" charset="0"/>
              </a:rPr>
              <a:t>Large memory: slow</a:t>
            </a:r>
          </a:p>
          <a:p>
            <a:r>
              <a:rPr lang="en-US">
                <a:latin typeface="Tahoma" charset="0"/>
              </a:rPr>
              <a:t>Idea: </a:t>
            </a:r>
            <a:r>
              <a:rPr lang="en-US">
                <a:solidFill>
                  <a:srgbClr val="FF0000"/>
                </a:solidFill>
                <a:latin typeface="Tahoma" charset="0"/>
              </a:rPr>
              <a:t>Memory hierarchy</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r>
              <a:rPr lang="en-US">
                <a:latin typeface="Tahoma" charset="0"/>
              </a:rPr>
              <a:t>Latency, cost, size, </a:t>
            </a:r>
          </a:p>
          <a:p>
            <a:pPr>
              <a:buFont typeface="Wingdings" charset="0"/>
              <a:buNone/>
            </a:pPr>
            <a:r>
              <a:rPr lang="en-US">
                <a:latin typeface="Tahoma" charset="0"/>
              </a:rPr>
              <a:t>    bandwidth</a:t>
            </a:r>
          </a:p>
        </p:txBody>
      </p:sp>
      <p:sp>
        <p:nvSpPr>
          <p:cNvPr id="593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85DEF5-8D80-6545-B4DF-20A2F15933B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9396" name="Rectangle 5"/>
          <p:cNvSpPr>
            <a:spLocks noChangeArrowheads="1"/>
          </p:cNvSpPr>
          <p:nvPr/>
        </p:nvSpPr>
        <p:spPr bwMode="auto">
          <a:xfrm>
            <a:off x="390525" y="3398838"/>
            <a:ext cx="887413" cy="1274762"/>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397" name="Rectangle 6"/>
          <p:cNvSpPr>
            <a:spLocks noChangeArrowheads="1"/>
          </p:cNvSpPr>
          <p:nvPr/>
        </p:nvSpPr>
        <p:spPr bwMode="auto">
          <a:xfrm>
            <a:off x="4164013" y="2035175"/>
            <a:ext cx="2489200" cy="4156075"/>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398" name="TextBox 7"/>
          <p:cNvSpPr txBox="1">
            <a:spLocks noChangeArrowheads="1"/>
          </p:cNvSpPr>
          <p:nvPr/>
        </p:nvSpPr>
        <p:spPr bwMode="auto">
          <a:xfrm>
            <a:off x="492125" y="3833813"/>
            <a:ext cx="6731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CPU</a:t>
            </a:r>
          </a:p>
        </p:txBody>
      </p:sp>
      <p:sp>
        <p:nvSpPr>
          <p:cNvPr id="59399" name="TextBox 8"/>
          <p:cNvSpPr txBox="1">
            <a:spLocks noChangeArrowheads="1"/>
          </p:cNvSpPr>
          <p:nvPr/>
        </p:nvSpPr>
        <p:spPr bwMode="auto">
          <a:xfrm>
            <a:off x="4860925" y="3559175"/>
            <a:ext cx="10175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Memory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(DRAM)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0" name="TextBox 9"/>
          <p:cNvSpPr txBox="1">
            <a:spLocks noChangeArrowheads="1"/>
          </p:cNvSpPr>
          <p:nvPr/>
        </p:nvSpPr>
        <p:spPr bwMode="auto">
          <a:xfrm>
            <a:off x="588963" y="4202113"/>
            <a:ext cx="492125" cy="3698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RF</a:t>
            </a:r>
          </a:p>
        </p:txBody>
      </p:sp>
      <p:sp>
        <p:nvSpPr>
          <p:cNvPr id="59401" name="Rectangle 10"/>
          <p:cNvSpPr>
            <a:spLocks noChangeArrowheads="1"/>
          </p:cNvSpPr>
          <p:nvPr/>
        </p:nvSpPr>
        <p:spPr bwMode="auto">
          <a:xfrm>
            <a:off x="1430338" y="3398838"/>
            <a:ext cx="885825" cy="1274762"/>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402" name="TextBox 11"/>
          <p:cNvSpPr txBox="1">
            <a:spLocks noChangeArrowheads="1"/>
          </p:cNvSpPr>
          <p:nvPr/>
        </p:nvSpPr>
        <p:spPr bwMode="auto">
          <a:xfrm>
            <a:off x="1430338" y="3833813"/>
            <a:ext cx="8858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Cache</a:t>
            </a:r>
          </a:p>
        </p:txBody>
      </p:sp>
      <p:cxnSp>
        <p:nvCxnSpPr>
          <p:cNvPr id="59403" name="Straight Arrow Connector 12"/>
          <p:cNvCxnSpPr>
            <a:cxnSpLocks noChangeShapeType="1"/>
            <a:endCxn id="59401" idx="3"/>
          </p:cNvCxnSpPr>
          <p:nvPr/>
        </p:nvCxnSpPr>
        <p:spPr bwMode="auto">
          <a:xfrm rot="10800000">
            <a:off x="2316163" y="4037013"/>
            <a:ext cx="1847850" cy="9525"/>
          </a:xfrm>
          <a:prstGeom prst="straightConnector1">
            <a:avLst/>
          </a:prstGeom>
          <a:noFill/>
          <a:ln w="9525">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sp>
        <p:nvSpPr>
          <p:cNvPr id="59404" name="Rectangle 13"/>
          <p:cNvSpPr>
            <a:spLocks noChangeArrowheads="1"/>
          </p:cNvSpPr>
          <p:nvPr/>
        </p:nvSpPr>
        <p:spPr bwMode="auto">
          <a:xfrm>
            <a:off x="6778625" y="996950"/>
            <a:ext cx="2160588" cy="51943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9405" name="TextBox 14"/>
          <p:cNvSpPr txBox="1">
            <a:spLocks noChangeArrowheads="1"/>
          </p:cNvSpPr>
          <p:nvPr/>
        </p:nvSpPr>
        <p:spPr bwMode="auto">
          <a:xfrm>
            <a:off x="7377113" y="3235325"/>
            <a:ext cx="11969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Hard Disk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59406" name="Straight Arrow Connector 15"/>
          <p:cNvCxnSpPr>
            <a:cxnSpLocks noChangeShapeType="1"/>
            <a:stCxn id="59402" idx="1"/>
          </p:cNvCxnSpPr>
          <p:nvPr/>
        </p:nvCxnSpPr>
        <p:spPr bwMode="auto">
          <a:xfrm rot="10800000" flipV="1">
            <a:off x="1277938" y="4017963"/>
            <a:ext cx="152400" cy="7937"/>
          </a:xfrm>
          <a:prstGeom prst="straightConnector1">
            <a:avLst/>
          </a:prstGeom>
          <a:noFill/>
          <a:ln w="9525">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53367702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atin typeface="Garamond" charset="0"/>
              </a:rPr>
              <a:t>Caching Basics: Exploit Temporal Locality</a:t>
            </a:r>
          </a:p>
        </p:txBody>
      </p:sp>
      <p:sp>
        <p:nvSpPr>
          <p:cNvPr id="60418" name="Content Placeholder 2"/>
          <p:cNvSpPr>
            <a:spLocks noGrp="1"/>
          </p:cNvSpPr>
          <p:nvPr>
            <p:ph idx="1"/>
          </p:nvPr>
        </p:nvSpPr>
        <p:spPr>
          <a:xfrm>
            <a:off x="228600" y="996950"/>
            <a:ext cx="8610600" cy="5194300"/>
          </a:xfrm>
        </p:spPr>
        <p:txBody>
          <a:bodyPr/>
          <a:lstStyle/>
          <a:p>
            <a:r>
              <a:rPr lang="en-US" dirty="0">
                <a:latin typeface="Tahoma" charset="0"/>
              </a:rPr>
              <a:t>Idea: </a:t>
            </a:r>
            <a:r>
              <a:rPr lang="en-US" dirty="0">
                <a:solidFill>
                  <a:srgbClr val="FF0000"/>
                </a:solidFill>
                <a:latin typeface="Tahoma" charset="0"/>
              </a:rPr>
              <a:t>Store recently accessed data in automatically managed fast memory (called cache)</a:t>
            </a:r>
          </a:p>
          <a:p>
            <a:r>
              <a:rPr lang="en-US" dirty="0">
                <a:latin typeface="Tahoma" charset="0"/>
              </a:rPr>
              <a:t>Anticipation: the data will be accessed again soon</a:t>
            </a:r>
          </a:p>
          <a:p>
            <a:endParaRPr lang="en-US" dirty="0">
              <a:latin typeface="Tahoma" charset="0"/>
            </a:endParaRPr>
          </a:p>
          <a:p>
            <a:r>
              <a:rPr lang="en-US" dirty="0">
                <a:solidFill>
                  <a:srgbClr val="0000FF"/>
                </a:solidFill>
                <a:latin typeface="Tahoma" charset="0"/>
              </a:rPr>
              <a:t>Temporal locality </a:t>
            </a:r>
            <a:r>
              <a:rPr lang="en-US" dirty="0">
                <a:latin typeface="Tahoma" charset="0"/>
              </a:rPr>
              <a:t>principle</a:t>
            </a:r>
          </a:p>
          <a:p>
            <a:pPr lvl="1"/>
            <a:r>
              <a:rPr lang="en-US" dirty="0">
                <a:solidFill>
                  <a:srgbClr val="FF0000"/>
                </a:solidFill>
                <a:latin typeface="Tahoma" charset="0"/>
                <a:ea typeface="ＭＳ Ｐゴシック" charset="0"/>
              </a:rPr>
              <a:t>Recently accessed data will be again accessed in the near future</a:t>
            </a:r>
          </a:p>
          <a:p>
            <a:pPr lvl="1"/>
            <a:r>
              <a:rPr lang="en-US" dirty="0">
                <a:latin typeface="Tahoma" charset="0"/>
                <a:ea typeface="ＭＳ Ｐゴシック" charset="0"/>
              </a:rPr>
              <a:t>This is what Maurice Wilkes had in mind:</a:t>
            </a:r>
          </a:p>
          <a:p>
            <a:pPr lvl="2"/>
            <a:r>
              <a:rPr lang="en-US" dirty="0">
                <a:latin typeface="Tahoma" charset="0"/>
                <a:ea typeface="ＭＳ Ｐゴシック" charset="0"/>
              </a:rPr>
              <a:t>Wilkes, </a:t>
            </a:r>
            <a:r>
              <a:rPr lang="ja-JP" altLang="en-US" dirty="0">
                <a:latin typeface="Tahoma" charset="0"/>
                <a:ea typeface="ＭＳ Ｐゴシック" charset="0"/>
              </a:rPr>
              <a:t>“</a:t>
            </a:r>
            <a:r>
              <a:rPr lang="en-US" altLang="ja-JP" dirty="0">
                <a:solidFill>
                  <a:srgbClr val="FF0000"/>
                </a:solidFill>
                <a:latin typeface="Tahoma" charset="0"/>
                <a:ea typeface="ＭＳ Ｐゴシック" charset="0"/>
              </a:rPr>
              <a:t>Slave Memories and Dynamic Storage Allocation</a:t>
            </a:r>
            <a:r>
              <a:rPr lang="en-US" altLang="ja-JP" dirty="0">
                <a:latin typeface="Tahoma" charset="0"/>
                <a:ea typeface="ＭＳ Ｐゴシック" charset="0"/>
              </a:rPr>
              <a:t>,</a:t>
            </a:r>
            <a:r>
              <a:rPr lang="ja-JP" altLang="en-US" dirty="0">
                <a:latin typeface="Tahoma" charset="0"/>
                <a:ea typeface="ＭＳ Ｐゴシック" charset="0"/>
              </a:rPr>
              <a:t>”</a:t>
            </a:r>
            <a:r>
              <a:rPr lang="en-US" altLang="ja-JP" dirty="0">
                <a:latin typeface="Tahoma" charset="0"/>
                <a:ea typeface="ＭＳ Ｐゴシック" charset="0"/>
              </a:rPr>
              <a:t> IEEE Trans. On Electronic Computers, 1965.</a:t>
            </a:r>
          </a:p>
          <a:p>
            <a:pPr lvl="2"/>
            <a:r>
              <a:rPr lang="ja-JP" altLang="en-US" dirty="0">
                <a:latin typeface="Tahoma" charset="0"/>
                <a:ea typeface="ＭＳ Ｐゴシック" charset="0"/>
              </a:rPr>
              <a:t>“</a:t>
            </a:r>
            <a:r>
              <a:rPr lang="en-US" altLang="ja-JP" dirty="0">
                <a:latin typeface="Tahoma" charset="0"/>
                <a:ea typeface="ＭＳ Ｐゴシック" charset="0"/>
              </a:rPr>
              <a:t>The use is discussed of a fast core memory of, say 32000 words as a slave to a slower core memory of, say, one million words in such a way that in practical cases the effective access time is nearer that of the fast memory than that of the slow memory.</a:t>
            </a:r>
            <a:r>
              <a:rPr lang="ja-JP" altLang="en-US" dirty="0">
                <a:latin typeface="Tahoma" charset="0"/>
                <a:ea typeface="ＭＳ Ｐゴシック" charset="0"/>
              </a:rPr>
              <a:t>”</a:t>
            </a:r>
            <a:endParaRPr lang="en-US" altLang="ja-JP"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604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F37466-A7DA-AA40-B82F-C8AB5197418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248554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41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atin typeface="Garamond" charset="0"/>
              </a:rPr>
              <a:t>Caching Basics: Exploit Spatial Locality</a:t>
            </a:r>
          </a:p>
        </p:txBody>
      </p:sp>
      <p:sp>
        <p:nvSpPr>
          <p:cNvPr id="61442" name="Content Placeholder 2"/>
          <p:cNvSpPr>
            <a:spLocks noGrp="1"/>
          </p:cNvSpPr>
          <p:nvPr>
            <p:ph idx="1"/>
          </p:nvPr>
        </p:nvSpPr>
        <p:spPr>
          <a:xfrm>
            <a:off x="228600" y="996950"/>
            <a:ext cx="8610600" cy="5194300"/>
          </a:xfrm>
        </p:spPr>
        <p:txBody>
          <a:bodyPr/>
          <a:lstStyle/>
          <a:p>
            <a:r>
              <a:rPr lang="en-US" dirty="0">
                <a:latin typeface="Tahoma" charset="0"/>
              </a:rPr>
              <a:t>Idea: </a:t>
            </a:r>
            <a:r>
              <a:rPr lang="en-US" dirty="0">
                <a:solidFill>
                  <a:srgbClr val="FF0000"/>
                </a:solidFill>
                <a:latin typeface="Tahoma" charset="0"/>
              </a:rPr>
              <a:t>Store addresses adjacent to the recently accessed one in automatically managed fast memory</a:t>
            </a:r>
          </a:p>
          <a:p>
            <a:pPr lvl="1"/>
            <a:r>
              <a:rPr lang="en-US" dirty="0">
                <a:latin typeface="Tahoma" charset="0"/>
                <a:ea typeface="ＭＳ Ｐゴシック" charset="0"/>
              </a:rPr>
              <a:t>Logically divide memory into equal size blocks</a:t>
            </a:r>
          </a:p>
          <a:p>
            <a:pPr lvl="1"/>
            <a:r>
              <a:rPr lang="en-US" dirty="0">
                <a:latin typeface="Tahoma" charset="0"/>
                <a:ea typeface="ＭＳ Ｐゴシック" charset="0"/>
              </a:rPr>
              <a:t>Fetch to cache the accessed block in its entirety</a:t>
            </a:r>
          </a:p>
          <a:p>
            <a:r>
              <a:rPr lang="en-US" dirty="0">
                <a:latin typeface="Tahoma" charset="0"/>
              </a:rPr>
              <a:t>Anticipation: </a:t>
            </a:r>
            <a:r>
              <a:rPr lang="en-US" dirty="0">
                <a:solidFill>
                  <a:srgbClr val="0000FF"/>
                </a:solidFill>
                <a:latin typeface="Tahoma" charset="0"/>
              </a:rPr>
              <a:t>nearby data will be accessed soon</a:t>
            </a:r>
          </a:p>
          <a:p>
            <a:endParaRPr lang="en-US" dirty="0">
              <a:latin typeface="Tahoma" charset="0"/>
            </a:endParaRPr>
          </a:p>
          <a:p>
            <a:r>
              <a:rPr lang="en-US" dirty="0">
                <a:solidFill>
                  <a:srgbClr val="0000FF"/>
                </a:solidFill>
                <a:latin typeface="Tahoma" charset="0"/>
              </a:rPr>
              <a:t>Spatial locality </a:t>
            </a:r>
            <a:r>
              <a:rPr lang="en-US" dirty="0">
                <a:latin typeface="Tahoma" charset="0"/>
              </a:rPr>
              <a:t>principle</a:t>
            </a:r>
          </a:p>
          <a:p>
            <a:pPr lvl="1"/>
            <a:r>
              <a:rPr lang="en-US" dirty="0">
                <a:solidFill>
                  <a:srgbClr val="FF0000"/>
                </a:solidFill>
                <a:latin typeface="Tahoma" charset="0"/>
                <a:ea typeface="ＭＳ Ｐゴシック" charset="0"/>
              </a:rPr>
              <a:t>Nearby data in memory will be accessed in the near future</a:t>
            </a:r>
          </a:p>
          <a:p>
            <a:pPr lvl="2"/>
            <a:r>
              <a:rPr lang="en-US" dirty="0">
                <a:latin typeface="Tahoma" charset="0"/>
                <a:ea typeface="ＭＳ Ｐゴシック" charset="0"/>
              </a:rPr>
              <a:t>E.g., sequential instruction access, array traversal</a:t>
            </a:r>
          </a:p>
          <a:p>
            <a:pPr lvl="1"/>
            <a:r>
              <a:rPr lang="en-US" dirty="0">
                <a:latin typeface="Tahoma" charset="0"/>
                <a:ea typeface="ＭＳ Ｐゴシック" charset="0"/>
              </a:rPr>
              <a:t>This is what IBM 360/85 implemented</a:t>
            </a:r>
          </a:p>
          <a:p>
            <a:pPr lvl="2"/>
            <a:r>
              <a:rPr lang="en-US" dirty="0">
                <a:latin typeface="Tahoma" charset="0"/>
                <a:ea typeface="ＭＳ Ｐゴシック" charset="0"/>
              </a:rPr>
              <a:t>16 Kbyte cache with 64 byte blocks</a:t>
            </a:r>
          </a:p>
          <a:p>
            <a:pPr lvl="2"/>
            <a:r>
              <a:rPr lang="en-US" dirty="0" err="1">
                <a:latin typeface="Tahoma" charset="0"/>
                <a:ea typeface="ＭＳ Ｐゴシック" charset="0"/>
              </a:rPr>
              <a:t>Liptay</a:t>
            </a:r>
            <a:r>
              <a:rPr lang="en-US" dirty="0">
                <a:latin typeface="Tahoma" charset="0"/>
                <a:ea typeface="ＭＳ Ｐゴシック" charset="0"/>
              </a:rPr>
              <a:t>, </a:t>
            </a:r>
            <a:r>
              <a:rPr lang="ja-JP" altLang="en-US" dirty="0">
                <a:latin typeface="Tahoma" charset="0"/>
                <a:ea typeface="ＭＳ Ｐゴシック" charset="0"/>
              </a:rPr>
              <a:t>“</a:t>
            </a:r>
            <a:r>
              <a:rPr lang="en-US" altLang="ja-JP" dirty="0">
                <a:solidFill>
                  <a:srgbClr val="FF0000"/>
                </a:solidFill>
                <a:latin typeface="Tahoma" charset="0"/>
                <a:ea typeface="ＭＳ Ｐゴシック" charset="0"/>
              </a:rPr>
              <a:t>Structural aspects of the System/360 Model 85 II: the cache</a:t>
            </a:r>
            <a:r>
              <a:rPr lang="en-US" altLang="ja-JP" dirty="0">
                <a:latin typeface="Tahoma" charset="0"/>
                <a:ea typeface="ＭＳ Ｐゴシック" charset="0"/>
              </a:rPr>
              <a:t>,</a:t>
            </a:r>
            <a:r>
              <a:rPr lang="ja-JP" altLang="en-US" dirty="0">
                <a:latin typeface="Tahoma" charset="0"/>
                <a:ea typeface="ＭＳ Ｐゴシック" charset="0"/>
              </a:rPr>
              <a:t>”</a:t>
            </a:r>
            <a:r>
              <a:rPr lang="en-US" altLang="ja-JP" dirty="0">
                <a:latin typeface="Tahoma" charset="0"/>
                <a:ea typeface="ＭＳ Ｐゴシック" charset="0"/>
              </a:rPr>
              <a:t> IBM Systems Journal, 1968.</a:t>
            </a:r>
          </a:p>
          <a:p>
            <a:endParaRPr lang="en-US" dirty="0">
              <a:latin typeface="Tahoma" charset="0"/>
            </a:endParaRPr>
          </a:p>
        </p:txBody>
      </p:sp>
      <p:sp>
        <p:nvSpPr>
          <p:cNvPr id="614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2E8C3A-AD3B-8648-8508-D7068D10271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2033073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4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4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sz="3600">
                <a:latin typeface="Garamond" charset="0"/>
              </a:rPr>
              <a:t>A Note on Manual vs. Automatic Management</a:t>
            </a:r>
          </a:p>
        </p:txBody>
      </p:sp>
      <p:sp>
        <p:nvSpPr>
          <p:cNvPr id="3" name="Content Placeholder 2"/>
          <p:cNvSpPr>
            <a:spLocks noGrp="1"/>
          </p:cNvSpPr>
          <p:nvPr>
            <p:ph idx="1"/>
          </p:nvPr>
        </p:nvSpPr>
        <p:spPr>
          <a:xfrm>
            <a:off x="228600" y="996950"/>
            <a:ext cx="8839200" cy="5194300"/>
          </a:xfrm>
        </p:spPr>
        <p:txBody>
          <a:bodyPr/>
          <a:lstStyle/>
          <a:p>
            <a:pPr>
              <a:defRPr/>
            </a:pPr>
            <a:r>
              <a:rPr lang="en-US" dirty="0">
                <a:solidFill>
                  <a:srgbClr val="0000FF"/>
                </a:solidFill>
              </a:rPr>
              <a:t>Manual:</a:t>
            </a:r>
            <a:r>
              <a:rPr lang="en-US" dirty="0"/>
              <a:t> Programmer manages data movement across levels</a:t>
            </a:r>
          </a:p>
          <a:p>
            <a:pPr marL="344487" lvl="1" indent="0">
              <a:buFont typeface="Wingdings" charset="0"/>
              <a:buNone/>
              <a:defRPr/>
            </a:pPr>
            <a:r>
              <a:rPr lang="en-US" dirty="0"/>
              <a:t>-- too painful for programmers on substantial programs</a:t>
            </a:r>
          </a:p>
          <a:p>
            <a:pPr lvl="1">
              <a:defRPr/>
            </a:pPr>
            <a:r>
              <a:rPr lang="en-US" dirty="0"/>
              <a:t>“core” </a:t>
            </a:r>
            <a:r>
              <a:rPr lang="en-US" dirty="0" err="1"/>
              <a:t>vs</a:t>
            </a:r>
            <a:r>
              <a:rPr lang="en-US" dirty="0"/>
              <a:t> “drum” memory in the 50’s</a:t>
            </a:r>
          </a:p>
          <a:p>
            <a:pPr lvl="1">
              <a:defRPr/>
            </a:pPr>
            <a:r>
              <a:rPr lang="en-US" dirty="0"/>
              <a:t>still done in some embedded processors (on-chip scratch pad SRAM in lieu of a cache)</a:t>
            </a:r>
          </a:p>
          <a:p>
            <a:pPr>
              <a:defRPr/>
            </a:pPr>
            <a:endParaRPr lang="en-US" dirty="0"/>
          </a:p>
          <a:p>
            <a:pPr>
              <a:defRPr/>
            </a:pPr>
            <a:r>
              <a:rPr lang="en-US" dirty="0">
                <a:solidFill>
                  <a:srgbClr val="0000FF"/>
                </a:solidFill>
              </a:rPr>
              <a:t>Automatic:</a:t>
            </a:r>
            <a:r>
              <a:rPr lang="en-US" dirty="0"/>
              <a:t> Hardware manages data movement across levels, </a:t>
            </a:r>
            <a:r>
              <a:rPr lang="en-US" dirty="0">
                <a:solidFill>
                  <a:srgbClr val="0000FF"/>
                </a:solidFill>
              </a:rPr>
              <a:t>transparently to the programmer</a:t>
            </a:r>
          </a:p>
          <a:p>
            <a:pPr marL="344487" lvl="1" indent="0">
              <a:buFont typeface="Wingdings" charset="0"/>
              <a:buNone/>
              <a:defRPr/>
            </a:pPr>
            <a:r>
              <a:rPr lang="en-US" dirty="0"/>
              <a:t>++ programmer’s life is easier</a:t>
            </a:r>
          </a:p>
          <a:p>
            <a:pPr lvl="1">
              <a:defRPr/>
            </a:pPr>
            <a:r>
              <a:rPr lang="en-US" dirty="0"/>
              <a:t>simple heuristic: keep most recently used items in cache</a:t>
            </a:r>
          </a:p>
          <a:p>
            <a:pPr lvl="1">
              <a:defRPr/>
            </a:pPr>
            <a:r>
              <a:rPr lang="en-US" dirty="0"/>
              <a:t>the average programmer doesn’t need to know about it</a:t>
            </a:r>
          </a:p>
          <a:p>
            <a:pPr lvl="2">
              <a:defRPr/>
            </a:pPr>
            <a:r>
              <a:rPr lang="en-US" dirty="0"/>
              <a:t>You don’t need to know how big the cache is and how it works to write a “correct” program! (What if you want a “fast” program?)</a:t>
            </a:r>
          </a:p>
          <a:p>
            <a:pPr>
              <a:defRPr/>
            </a:pPr>
            <a:endParaRPr lang="en-US" dirty="0"/>
          </a:p>
        </p:txBody>
      </p:sp>
      <p:sp>
        <p:nvSpPr>
          <p:cNvPr id="114691"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F6DC3E-947D-F449-A63C-7E2BCBDF48C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1986969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3600">
                <a:latin typeface="Garamond" charset="0"/>
              </a:rPr>
              <a:t>Automatic Management in Memory Hierarchy</a:t>
            </a:r>
          </a:p>
        </p:txBody>
      </p:sp>
      <p:sp>
        <p:nvSpPr>
          <p:cNvPr id="3" name="Content Placeholder 2"/>
          <p:cNvSpPr>
            <a:spLocks noGrp="1"/>
          </p:cNvSpPr>
          <p:nvPr>
            <p:ph idx="1"/>
          </p:nvPr>
        </p:nvSpPr>
        <p:spPr>
          <a:xfrm>
            <a:off x="304800" y="990600"/>
            <a:ext cx="8610600" cy="5194300"/>
          </a:xfrm>
        </p:spPr>
        <p:txBody>
          <a:bodyPr/>
          <a:lstStyle/>
          <a:p>
            <a:r>
              <a:rPr lang="en-US">
                <a:latin typeface="Tahoma" charset="0"/>
              </a:rPr>
              <a:t>Wilkes, “</a:t>
            </a:r>
            <a:r>
              <a:rPr lang="en-US" altLang="ja-JP">
                <a:solidFill>
                  <a:srgbClr val="FF0000"/>
                </a:solidFill>
                <a:latin typeface="Tahoma" charset="0"/>
              </a:rPr>
              <a:t>Slave Memories and Dynamic Storage Allocation</a:t>
            </a:r>
            <a:r>
              <a:rPr lang="en-US" altLang="ja-JP">
                <a:latin typeface="Tahoma" charset="0"/>
              </a:rPr>
              <a:t>,</a:t>
            </a:r>
            <a:r>
              <a:rPr lang="en-US">
                <a:latin typeface="Tahoma" charset="0"/>
              </a:rPr>
              <a:t>”</a:t>
            </a:r>
            <a:r>
              <a:rPr lang="en-US" altLang="ja-JP">
                <a:latin typeface="Tahoma" charset="0"/>
              </a:rPr>
              <a:t> IEEE Trans. On Electronic Computers, 1965.</a:t>
            </a: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latin typeface="Tahoma" charset="0"/>
              </a:rPr>
              <a:t>“By a slave memory I mean one which </a:t>
            </a:r>
            <a:r>
              <a:rPr lang="en-US">
                <a:solidFill>
                  <a:srgbClr val="0000FF"/>
                </a:solidFill>
                <a:latin typeface="Tahoma" charset="0"/>
              </a:rPr>
              <a:t>automatically accumulates to itself words </a:t>
            </a:r>
            <a:r>
              <a:rPr lang="en-US">
                <a:latin typeface="Tahoma" charset="0"/>
              </a:rPr>
              <a:t>that come from a slower main memory, and keeps them available for subsequent use without it being necessary for the penalty of main memory access to be incurred again.”</a:t>
            </a:r>
            <a:endParaRPr lang="en-US" altLang="ja-JP">
              <a:latin typeface="Tahoma" charset="0"/>
            </a:endParaRPr>
          </a:p>
          <a:p>
            <a:endParaRPr lang="en-US">
              <a:latin typeface="Tahoma" charset="0"/>
            </a:endParaRPr>
          </a:p>
        </p:txBody>
      </p:sp>
      <p:sp>
        <p:nvSpPr>
          <p:cNvPr id="645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BAEAB6-DB0C-464D-B8DA-7AACE90E263F}" type="slidenum">
              <a:rPr kumimoji="0" lang="en-US" sz="1600" b="0" i="1"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1"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6868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3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a:extLst>
              <a:ext uri="{FF2B5EF4-FFF2-40B4-BE49-F238E27FC236}">
                <a16:creationId xmlns:a16="http://schemas.microsoft.com/office/drawing/2014/main" id="{E962F441-F896-AD47-9771-F356957D0AB5}"/>
              </a:ext>
            </a:extLst>
          </p:cNvPr>
          <p:cNvSpPr>
            <a:spLocks noGrp="1"/>
          </p:cNvSpPr>
          <p:nvPr>
            <p:ph type="title"/>
          </p:nvPr>
        </p:nvSpPr>
        <p:spPr/>
        <p:txBody>
          <a:bodyPr/>
          <a:lstStyle/>
          <a:p>
            <a:r>
              <a:rPr lang="en-US" altLang="en-US">
                <a:ea typeface="ＭＳ Ｐゴシック" panose="020B0600070205080204" pitchFamily="34" charset="-128"/>
              </a:rPr>
              <a:t>Historical Aside: Other Cache Papers</a:t>
            </a:r>
          </a:p>
        </p:txBody>
      </p:sp>
      <p:sp>
        <p:nvSpPr>
          <p:cNvPr id="316418" name="Content Placeholder 2">
            <a:extLst>
              <a:ext uri="{FF2B5EF4-FFF2-40B4-BE49-F238E27FC236}">
                <a16:creationId xmlns:a16="http://schemas.microsoft.com/office/drawing/2014/main" id="{E85EB52C-CFF8-224B-A92C-C643D0FD6129}"/>
              </a:ext>
            </a:extLst>
          </p:cNvPr>
          <p:cNvSpPr>
            <a:spLocks noGrp="1"/>
          </p:cNvSpPr>
          <p:nvPr>
            <p:ph idx="1"/>
          </p:nvPr>
        </p:nvSpPr>
        <p:spPr>
          <a:xfrm>
            <a:off x="228600" y="996950"/>
            <a:ext cx="8610600" cy="5194300"/>
          </a:xfrm>
        </p:spPr>
        <p:txBody>
          <a:bodyPr/>
          <a:lstStyle/>
          <a:p>
            <a:r>
              <a:rPr lang="en-US" altLang="en-US" dirty="0">
                <a:ea typeface="ＭＳ Ｐゴシック" panose="020B0600070205080204" pitchFamily="34" charset="-128"/>
              </a:rPr>
              <a:t>Fotheringham, “</a:t>
            </a:r>
            <a:r>
              <a:rPr lang="en-US" altLang="en-US" dirty="0">
                <a:solidFill>
                  <a:srgbClr val="0432FF"/>
                </a:solidFill>
                <a:ea typeface="ＭＳ Ｐゴシック" panose="020B0600070205080204" pitchFamily="34" charset="-128"/>
              </a:rPr>
              <a:t>Dynamic Storage Allocation in the Atlas Computer, Including an Automatic Use of a Backing Store</a:t>
            </a:r>
            <a:r>
              <a:rPr lang="en-US" altLang="en-US" dirty="0">
                <a:ea typeface="ＭＳ Ｐゴシック" panose="020B0600070205080204" pitchFamily="34" charset="-128"/>
              </a:rPr>
              <a:t>,” CACM 1961.</a:t>
            </a:r>
          </a:p>
          <a:p>
            <a:pPr lvl="1"/>
            <a:r>
              <a:rPr lang="en-US" altLang="en-US" dirty="0">
                <a:ea typeface="ＭＳ Ｐゴシック" panose="020B0600070205080204" pitchFamily="34" charset="-128"/>
                <a:hlinkClick r:id="rId2"/>
              </a:rPr>
              <a:t>http://dl.acm.org/citation.cfm?id=366800</a:t>
            </a:r>
            <a:r>
              <a:rPr lang="en-US" altLang="en-US" dirty="0">
                <a:ea typeface="ＭＳ Ｐゴシック" panose="020B0600070205080204" pitchFamily="34" charset="-128"/>
              </a:rPr>
              <a:t> </a:t>
            </a:r>
          </a:p>
          <a:p>
            <a:pPr lvl="1"/>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Bloom, Cohen, Porter, “</a:t>
            </a:r>
            <a:r>
              <a:rPr lang="en-US" altLang="en-US" dirty="0">
                <a:solidFill>
                  <a:srgbClr val="0432FF"/>
                </a:solidFill>
                <a:ea typeface="ＭＳ Ｐゴシック" panose="020B0600070205080204" pitchFamily="34" charset="-128"/>
              </a:rPr>
              <a:t>Considerations in the Design of a Computer with High Logic-to-Memory Speed Ratio</a:t>
            </a:r>
            <a:r>
              <a:rPr lang="en-US" altLang="en-US" dirty="0">
                <a:ea typeface="ＭＳ Ｐゴシック" panose="020B0600070205080204" pitchFamily="34" charset="-128"/>
              </a:rPr>
              <a:t>,” AIEE Gigacycle Computing Systems Winter Meeting, Jan. 1962.</a:t>
            </a:r>
          </a:p>
          <a:p>
            <a:pPr lvl="1"/>
            <a:endParaRPr lang="en-US" altLang="en-US" dirty="0">
              <a:ea typeface="ＭＳ Ｐゴシック" panose="020B0600070205080204" pitchFamily="34" charset="-128"/>
            </a:endParaRPr>
          </a:p>
        </p:txBody>
      </p:sp>
      <p:sp>
        <p:nvSpPr>
          <p:cNvPr id="316419" name="Slide Number Placeholder 3">
            <a:extLst>
              <a:ext uri="{FF2B5EF4-FFF2-40B4-BE49-F238E27FC236}">
                <a16:creationId xmlns:a16="http://schemas.microsoft.com/office/drawing/2014/main" id="{9C043C6A-EBB8-FE45-87BD-CF9A2895B4A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FE2253-648A-3D43-B7E3-111CBED1A033}"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67662883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587C6-0747-B547-8CFE-4F5168D19E93}"/>
              </a:ext>
            </a:extLst>
          </p:cNvPr>
          <p:cNvSpPr>
            <a:spLocks noGrp="1"/>
          </p:cNvSpPr>
          <p:nvPr>
            <p:ph type="title"/>
          </p:nvPr>
        </p:nvSpPr>
        <p:spPr/>
        <p:txBody>
          <a:bodyPr/>
          <a:lstStyle/>
          <a:p>
            <a:r>
              <a:rPr lang="en-US" dirty="0"/>
              <a:t>Cache in 1962 (Bloom, Cohen, Porter)</a:t>
            </a:r>
          </a:p>
        </p:txBody>
      </p:sp>
      <p:sp>
        <p:nvSpPr>
          <p:cNvPr id="3" name="Content Placeholder 2">
            <a:extLst>
              <a:ext uri="{FF2B5EF4-FFF2-40B4-BE49-F238E27FC236}">
                <a16:creationId xmlns:a16="http://schemas.microsoft.com/office/drawing/2014/main" id="{76A2CCBD-746F-F54A-AB4E-564F65C6317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7A8425A-3FDC-FD4E-AACA-80A845C589C0}"/>
              </a:ext>
            </a:extLst>
          </p:cNvPr>
          <p:cNvSpPr>
            <a:spLocks noGrp="1"/>
          </p:cNvSpPr>
          <p:nvPr>
            <p:ph type="sldNum" sz="quarter" idx="11"/>
          </p:nvPr>
        </p:nvSpPr>
        <p:spPr/>
        <p:txBody>
          <a:bodyPr/>
          <a:lstStyle/>
          <a:p>
            <a:pPr>
              <a:defRPr/>
            </a:pPr>
            <a:fld id="{ED66E0EA-5E03-1047-ACA4-A381F3375120}" type="slidenum">
              <a:rPr lang="en-US" altLang="en-US" smtClean="0"/>
              <a:pPr>
                <a:defRPr/>
              </a:pPr>
              <a:t>98</a:t>
            </a:fld>
            <a:endParaRPr lang="en-US" altLang="en-US"/>
          </a:p>
        </p:txBody>
      </p:sp>
      <p:pic>
        <p:nvPicPr>
          <p:cNvPr id="5" name="Picture 4">
            <a:extLst>
              <a:ext uri="{FF2B5EF4-FFF2-40B4-BE49-F238E27FC236}">
                <a16:creationId xmlns:a16="http://schemas.microsoft.com/office/drawing/2014/main" id="{DA3DCCC9-3532-2C4B-8D6E-175A27B99431}"/>
              </a:ext>
            </a:extLst>
          </p:cNvPr>
          <p:cNvPicPr>
            <a:picLocks noChangeAspect="1"/>
          </p:cNvPicPr>
          <p:nvPr/>
        </p:nvPicPr>
        <p:blipFill>
          <a:blip r:embed="rId2"/>
          <a:stretch>
            <a:fillRect/>
          </a:stretch>
        </p:blipFill>
        <p:spPr>
          <a:xfrm>
            <a:off x="1043608" y="953015"/>
            <a:ext cx="6434162" cy="5825677"/>
          </a:xfrm>
          <a:prstGeom prst="rect">
            <a:avLst/>
          </a:prstGeom>
        </p:spPr>
      </p:pic>
    </p:spTree>
    <p:extLst>
      <p:ext uri="{BB962C8B-B14F-4D97-AF65-F5344CB8AC3E}">
        <p14:creationId xmlns:p14="http://schemas.microsoft.com/office/powerpoint/2010/main" val="375718281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atin typeface="Garamond" charset="0"/>
              </a:rPr>
              <a:t>A Modern Memory Hierarchy</a:t>
            </a:r>
          </a:p>
        </p:txBody>
      </p:sp>
      <p:sp>
        <p:nvSpPr>
          <p:cNvPr id="65538"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6553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A653F0-5461-F34D-BD5B-4FCFD424CC0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5540" name="Rectangle 3"/>
          <p:cNvSpPr txBox="1">
            <a:spLocks noChangeArrowheads="1"/>
          </p:cNvSpPr>
          <p:nvPr/>
        </p:nvSpPr>
        <p:spPr bwMode="auto">
          <a:xfrm>
            <a:off x="152400" y="990600"/>
            <a:ext cx="7772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Register File</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32 words, sub-nsec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L1 cache</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~32 KB, ~nsec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L2 cache</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512 KB ~ 1MB, many 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L3 cache, </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Main memory (DRAM), </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GB, ~100 nsec</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endParaRPr kumimoji="0" lang="en-US" sz="1600" b="0" i="0" u="none" strike="noStrike" kern="1200" cap="none" spc="0" normalizeH="0" baseline="0" noProof="0">
              <a:ln>
                <a:noFill/>
              </a:ln>
              <a:solidFill>
                <a:srgbClr val="000000"/>
              </a:solidFill>
              <a:effectLst/>
              <a:uLnTx/>
              <a:uFillTx/>
              <a:latin typeface="Calibri" charset="0"/>
              <a:ea typeface="ＭＳ Ｐゴシック" charset="0"/>
            </a:endParaRP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Swap Disk</a:t>
            </a:r>
          </a:p>
          <a:p>
            <a:pPr marL="342900" marR="0" lvl="0" indent="-342900" algn="ctr" defTabSz="914400" rtl="0" eaLnBrk="0" fontAlgn="base" latinLnBrk="0" hangingPunct="0">
              <a:lnSpc>
                <a:spcPct val="100000"/>
              </a:lnSpc>
              <a:spcBef>
                <a:spcPct val="0"/>
              </a:spcBef>
              <a:spcAft>
                <a:spcPct val="0"/>
              </a:spcAft>
              <a:buClr>
                <a:srgbClr val="3B812F"/>
              </a:buClr>
              <a:buSzPct val="70000"/>
              <a:buFont typeface="Wingdings" charset="0"/>
              <a:buNone/>
              <a:tabLst/>
              <a:defRPr/>
            </a:pPr>
            <a:r>
              <a:rPr kumimoji="0" lang="en-US" sz="1600" b="0" i="0" u="none" strike="noStrike" kern="1200" cap="none" spc="0" normalizeH="0" baseline="0" noProof="0">
                <a:ln>
                  <a:noFill/>
                </a:ln>
                <a:solidFill>
                  <a:srgbClr val="000000"/>
                </a:solidFill>
                <a:effectLst/>
                <a:uLnTx/>
                <a:uFillTx/>
                <a:latin typeface="Calibri" charset="0"/>
                <a:ea typeface="ＭＳ Ｐゴシック" charset="0"/>
              </a:rPr>
              <a:t>100 GB, ~10 msec</a:t>
            </a:r>
          </a:p>
        </p:txBody>
      </p:sp>
      <p:grpSp>
        <p:nvGrpSpPr>
          <p:cNvPr id="65541" name="Group 4"/>
          <p:cNvGrpSpPr>
            <a:grpSpLocks/>
          </p:cNvGrpSpPr>
          <p:nvPr/>
        </p:nvGrpSpPr>
        <p:grpSpPr bwMode="auto">
          <a:xfrm>
            <a:off x="685800" y="990600"/>
            <a:ext cx="6858000" cy="5480050"/>
            <a:chOff x="528" y="720"/>
            <a:chExt cx="4848" cy="3452"/>
          </a:xfrm>
        </p:grpSpPr>
        <p:sp>
          <p:nvSpPr>
            <p:cNvPr id="26" name="Rectangle 5"/>
            <p:cNvSpPr>
              <a:spLocks noChangeArrowheads="1"/>
            </p:cNvSpPr>
            <p:nvPr/>
          </p:nvSpPr>
          <p:spPr bwMode="auto">
            <a:xfrm>
              <a:off x="2208" y="720"/>
              <a:ext cx="1392"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27" name="Rectangle 6"/>
            <p:cNvSpPr>
              <a:spLocks noChangeArrowheads="1"/>
            </p:cNvSpPr>
            <p:nvPr/>
          </p:nvSpPr>
          <p:spPr bwMode="auto">
            <a:xfrm>
              <a:off x="1872" y="1334"/>
              <a:ext cx="2016"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28" name="Rectangle 7"/>
            <p:cNvSpPr>
              <a:spLocks noChangeArrowheads="1"/>
            </p:cNvSpPr>
            <p:nvPr/>
          </p:nvSpPr>
          <p:spPr bwMode="auto">
            <a:xfrm>
              <a:off x="1536" y="1935"/>
              <a:ext cx="2688"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29" name="Rectangle 8"/>
            <p:cNvSpPr>
              <a:spLocks noChangeArrowheads="1"/>
            </p:cNvSpPr>
            <p:nvPr/>
          </p:nvSpPr>
          <p:spPr bwMode="auto">
            <a:xfrm>
              <a:off x="1200" y="2546"/>
              <a:ext cx="3408"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0" name="Rectangle 9"/>
            <p:cNvSpPr>
              <a:spLocks noChangeArrowheads="1"/>
            </p:cNvSpPr>
            <p:nvPr/>
          </p:nvSpPr>
          <p:spPr bwMode="auto">
            <a:xfrm>
              <a:off x="864" y="3167"/>
              <a:ext cx="4129"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1" name="Rectangle 10"/>
            <p:cNvSpPr>
              <a:spLocks noChangeArrowheads="1"/>
            </p:cNvSpPr>
            <p:nvPr/>
          </p:nvSpPr>
          <p:spPr bwMode="auto">
            <a:xfrm>
              <a:off x="528" y="3788"/>
              <a:ext cx="4848" cy="384"/>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grpSp>
      <p:sp>
        <p:nvSpPr>
          <p:cNvPr id="32" name="Line 11"/>
          <p:cNvSpPr>
            <a:spLocks noChangeShapeType="1"/>
          </p:cNvSpPr>
          <p:nvPr/>
        </p:nvSpPr>
        <p:spPr bwMode="auto">
          <a:xfrm>
            <a:off x="228600" y="1752600"/>
            <a:ext cx="8610600" cy="0"/>
          </a:xfrm>
          <a:prstGeom prst="line">
            <a:avLst/>
          </a:prstGeom>
          <a:noFill/>
          <a:ln w="1905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ＭＳ Ｐゴシック" charset="0"/>
              <a:cs typeface="ＭＳ Ｐゴシック" charset="0"/>
            </a:endParaRPr>
          </a:p>
        </p:txBody>
      </p:sp>
      <p:sp>
        <p:nvSpPr>
          <p:cNvPr id="33" name="AutoShape 12"/>
          <p:cNvSpPr>
            <a:spLocks noChangeArrowheads="1"/>
          </p:cNvSpPr>
          <p:nvPr/>
        </p:nvSpPr>
        <p:spPr bwMode="auto">
          <a:xfrm>
            <a:off x="5410200" y="12192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4" name="AutoShape 13"/>
          <p:cNvSpPr>
            <a:spLocks noChangeArrowheads="1"/>
          </p:cNvSpPr>
          <p:nvPr/>
        </p:nvSpPr>
        <p:spPr bwMode="auto">
          <a:xfrm>
            <a:off x="6858000" y="51816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5" name="AutoShape 14"/>
          <p:cNvSpPr>
            <a:spLocks noChangeArrowheads="1"/>
          </p:cNvSpPr>
          <p:nvPr/>
        </p:nvSpPr>
        <p:spPr bwMode="auto">
          <a:xfrm rot="10800000">
            <a:off x="2057400" y="11430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6" name="AutoShape 15"/>
          <p:cNvSpPr>
            <a:spLocks noChangeArrowheads="1"/>
          </p:cNvSpPr>
          <p:nvPr/>
        </p:nvSpPr>
        <p:spPr bwMode="auto">
          <a:xfrm rot="10800000">
            <a:off x="762000" y="5105400"/>
            <a:ext cx="609600" cy="1066800"/>
          </a:xfrm>
          <a:prstGeom prst="curvedLeftArrow">
            <a:avLst>
              <a:gd name="adj1" fmla="val 35000"/>
              <a:gd name="adj2" fmla="val 70000"/>
              <a:gd name="adj3" fmla="val 33333"/>
            </a:avLst>
          </a:prstGeom>
          <a:solidFill>
            <a:srgbClr val="FC0128"/>
          </a:solidFill>
          <a:ln w="19050">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
        <p:nvSpPr>
          <p:cNvPr id="37" name="Text Box 16"/>
          <p:cNvSpPr txBox="1">
            <a:spLocks noChangeArrowheads="1"/>
          </p:cNvSpPr>
          <p:nvPr/>
        </p:nvSpPr>
        <p:spPr bwMode="auto">
          <a:xfrm>
            <a:off x="6781800" y="1317625"/>
            <a:ext cx="23399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sz="2400" i="1">
                <a:solidFill>
                  <a:schemeClr val="accent1"/>
                </a:solidFill>
                <a:latin typeface="Comic Sans MS" charset="0"/>
                <a:ea typeface="ＭＳ Ｐゴシック" charset="0"/>
              </a:defRPr>
            </a:lvl1pPr>
            <a:lvl2pPr marL="742950" indent="-285750">
              <a:defRPr sz="2400" i="1">
                <a:solidFill>
                  <a:schemeClr val="accent1"/>
                </a:solidFill>
                <a:latin typeface="Comic Sans MS" charset="0"/>
                <a:ea typeface="ＭＳ Ｐゴシック" charset="0"/>
              </a:defRPr>
            </a:lvl2pPr>
            <a:lvl3pPr marL="1143000" indent="-228600">
              <a:defRPr sz="2400" i="1">
                <a:solidFill>
                  <a:schemeClr val="accent1"/>
                </a:solidFill>
                <a:latin typeface="Comic Sans MS" charset="0"/>
                <a:ea typeface="ＭＳ Ｐゴシック" charset="0"/>
              </a:defRPr>
            </a:lvl3pPr>
            <a:lvl4pPr marL="1600200" indent="-228600">
              <a:defRPr sz="2400" i="1">
                <a:solidFill>
                  <a:schemeClr val="accent1"/>
                </a:solidFill>
                <a:latin typeface="Comic Sans MS" charset="0"/>
                <a:ea typeface="ＭＳ Ｐゴシック" charset="0"/>
              </a:defRPr>
            </a:lvl4pPr>
            <a:lvl5pPr marL="2057400" indent="-228600">
              <a:defRPr sz="2400" i="1">
                <a:solidFill>
                  <a:schemeClr val="accent1"/>
                </a:solidFill>
                <a:latin typeface="Comic Sans MS" charset="0"/>
                <a:ea typeface="ＭＳ Ｐゴシック" charset="0"/>
              </a:defRPr>
            </a:lvl5pPr>
            <a:lvl6pPr marL="2514600" indent="-228600" algn="ctr" eaLnBrk="0" fontAlgn="base" hangingPunct="0">
              <a:spcBef>
                <a:spcPct val="0"/>
              </a:spcBef>
              <a:spcAft>
                <a:spcPct val="0"/>
              </a:spcAft>
              <a:defRPr sz="2400" i="1">
                <a:solidFill>
                  <a:schemeClr val="accent1"/>
                </a:solidFill>
                <a:latin typeface="Comic Sans MS" charset="0"/>
                <a:ea typeface="ＭＳ Ｐゴシック" charset="0"/>
              </a:defRPr>
            </a:lvl6pPr>
            <a:lvl7pPr marL="2971800" indent="-228600" algn="ctr" eaLnBrk="0" fontAlgn="base" hangingPunct="0">
              <a:spcBef>
                <a:spcPct val="0"/>
              </a:spcBef>
              <a:spcAft>
                <a:spcPct val="0"/>
              </a:spcAft>
              <a:defRPr sz="2400" i="1">
                <a:solidFill>
                  <a:schemeClr val="accent1"/>
                </a:solidFill>
                <a:latin typeface="Comic Sans MS" charset="0"/>
                <a:ea typeface="ＭＳ Ｐゴシック" charset="0"/>
              </a:defRPr>
            </a:lvl7pPr>
            <a:lvl8pPr marL="3429000" indent="-228600" algn="ctr" eaLnBrk="0" fontAlgn="base" hangingPunct="0">
              <a:spcBef>
                <a:spcPct val="0"/>
              </a:spcBef>
              <a:spcAft>
                <a:spcPct val="0"/>
              </a:spcAft>
              <a:defRPr sz="2400" i="1">
                <a:solidFill>
                  <a:schemeClr val="accent1"/>
                </a:solidFill>
                <a:latin typeface="Comic Sans MS" charset="0"/>
                <a:ea typeface="ＭＳ Ｐゴシック" charset="0"/>
              </a:defRPr>
            </a:lvl8pPr>
            <a:lvl9pPr marL="3886200" indent="-228600" algn="ctr" eaLnBrk="0" fontAlgn="base" hangingPunct="0">
              <a:spcBef>
                <a:spcPct val="0"/>
              </a:spcBef>
              <a:spcAft>
                <a:spcPct val="0"/>
              </a:spcAft>
              <a:defRPr sz="2400" i="1">
                <a:solidFill>
                  <a:schemeClr val="accent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m</a:t>
            </a:r>
            <a:r>
              <a:rPr kumimoji="0" lang="en-US" sz="2400" b="0" i="0" u="none" strike="noStrike" kern="0" cap="none" spc="0" normalizeH="0" baseline="0" noProof="0" dirty="0" err="1">
                <a:ln>
                  <a:noFill/>
                </a:ln>
                <a:solidFill>
                  <a:srgbClr val="000000"/>
                </a:solidFill>
                <a:effectLst/>
                <a:uLnTx/>
                <a:uFillTx/>
                <a:latin typeface="Calibri" charset="0"/>
                <a:ea typeface="ＭＳ Ｐゴシック" charset="0"/>
                <a:cs typeface="ＭＳ Ｐゴシック" charset="0"/>
              </a:rPr>
              <a:t>anual</a:t>
            </a: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/compiler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register spilling</a:t>
            </a:r>
          </a:p>
        </p:txBody>
      </p:sp>
      <p:sp>
        <p:nvSpPr>
          <p:cNvPr id="38" name="Line 17"/>
          <p:cNvSpPr>
            <a:spLocks noChangeShapeType="1"/>
          </p:cNvSpPr>
          <p:nvPr/>
        </p:nvSpPr>
        <p:spPr bwMode="auto">
          <a:xfrm>
            <a:off x="228600" y="5715000"/>
            <a:ext cx="8610600" cy="0"/>
          </a:xfrm>
          <a:prstGeom prst="line">
            <a:avLst/>
          </a:prstGeom>
          <a:noFill/>
          <a:ln w="1905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ＭＳ Ｐゴシック" charset="0"/>
              <a:cs typeface="ＭＳ Ｐゴシック" charset="0"/>
            </a:endParaRPr>
          </a:p>
        </p:txBody>
      </p:sp>
      <p:sp>
        <p:nvSpPr>
          <p:cNvPr id="39" name="Text Box 18"/>
          <p:cNvSpPr txBox="1">
            <a:spLocks noChangeArrowheads="1"/>
          </p:cNvSpPr>
          <p:nvPr/>
        </p:nvSpPr>
        <p:spPr bwMode="auto">
          <a:xfrm>
            <a:off x="7589838" y="5264150"/>
            <a:ext cx="1449387"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sz="2400" i="1">
                <a:solidFill>
                  <a:schemeClr val="accent1"/>
                </a:solidFill>
                <a:latin typeface="Comic Sans MS" charset="0"/>
                <a:ea typeface="ＭＳ Ｐゴシック" charset="0"/>
              </a:defRPr>
            </a:lvl1pPr>
            <a:lvl2pPr marL="742950" indent="-285750">
              <a:defRPr sz="2400" i="1">
                <a:solidFill>
                  <a:schemeClr val="accent1"/>
                </a:solidFill>
                <a:latin typeface="Comic Sans MS" charset="0"/>
                <a:ea typeface="ＭＳ Ｐゴシック" charset="0"/>
              </a:defRPr>
            </a:lvl2pPr>
            <a:lvl3pPr marL="1143000" indent="-228600">
              <a:defRPr sz="2400" i="1">
                <a:solidFill>
                  <a:schemeClr val="accent1"/>
                </a:solidFill>
                <a:latin typeface="Comic Sans MS" charset="0"/>
                <a:ea typeface="ＭＳ Ｐゴシック" charset="0"/>
              </a:defRPr>
            </a:lvl3pPr>
            <a:lvl4pPr marL="1600200" indent="-228600">
              <a:defRPr sz="2400" i="1">
                <a:solidFill>
                  <a:schemeClr val="accent1"/>
                </a:solidFill>
                <a:latin typeface="Comic Sans MS" charset="0"/>
                <a:ea typeface="ＭＳ Ｐゴシック" charset="0"/>
              </a:defRPr>
            </a:lvl4pPr>
            <a:lvl5pPr marL="2057400" indent="-228600">
              <a:defRPr sz="2400" i="1">
                <a:solidFill>
                  <a:schemeClr val="accent1"/>
                </a:solidFill>
                <a:latin typeface="Comic Sans MS" charset="0"/>
                <a:ea typeface="ＭＳ Ｐゴシック" charset="0"/>
              </a:defRPr>
            </a:lvl5pPr>
            <a:lvl6pPr marL="2514600" indent="-228600" algn="ctr" eaLnBrk="0" fontAlgn="base" hangingPunct="0">
              <a:spcBef>
                <a:spcPct val="0"/>
              </a:spcBef>
              <a:spcAft>
                <a:spcPct val="0"/>
              </a:spcAft>
              <a:defRPr sz="2400" i="1">
                <a:solidFill>
                  <a:schemeClr val="accent1"/>
                </a:solidFill>
                <a:latin typeface="Comic Sans MS" charset="0"/>
                <a:ea typeface="ＭＳ Ｐゴシック" charset="0"/>
              </a:defRPr>
            </a:lvl6pPr>
            <a:lvl7pPr marL="2971800" indent="-228600" algn="ctr" eaLnBrk="0" fontAlgn="base" hangingPunct="0">
              <a:spcBef>
                <a:spcPct val="0"/>
              </a:spcBef>
              <a:spcAft>
                <a:spcPct val="0"/>
              </a:spcAft>
              <a:defRPr sz="2400" i="1">
                <a:solidFill>
                  <a:schemeClr val="accent1"/>
                </a:solidFill>
                <a:latin typeface="Comic Sans MS" charset="0"/>
                <a:ea typeface="ＭＳ Ｐゴシック" charset="0"/>
              </a:defRPr>
            </a:lvl7pPr>
            <a:lvl8pPr marL="3429000" indent="-228600" algn="ctr" eaLnBrk="0" fontAlgn="base" hangingPunct="0">
              <a:spcBef>
                <a:spcPct val="0"/>
              </a:spcBef>
              <a:spcAft>
                <a:spcPct val="0"/>
              </a:spcAft>
              <a:defRPr sz="2400" i="1">
                <a:solidFill>
                  <a:schemeClr val="accent1"/>
                </a:solidFill>
                <a:latin typeface="Comic Sans MS" charset="0"/>
                <a:ea typeface="ＭＳ Ｐゴシック" charset="0"/>
              </a:defRPr>
            </a:lvl8pPr>
            <a:lvl9pPr marL="3886200" indent="-228600" algn="ctr" eaLnBrk="0" fontAlgn="base" hangingPunct="0">
              <a:spcBef>
                <a:spcPct val="0"/>
              </a:spcBef>
              <a:spcAft>
                <a:spcPct val="0"/>
              </a:spcAft>
              <a:defRPr sz="2400" i="1">
                <a:solidFill>
                  <a:schemeClr val="accent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Calibri" charset="0"/>
                <a:ea typeface="ＭＳ Ｐゴシック" charset="0"/>
                <a:cs typeface="ＭＳ Ｐゴシック" charset="0"/>
              </a:rPr>
              <a:t>automatic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Calibri" charset="0"/>
                <a:ea typeface="ＭＳ Ｐゴシック" charset="0"/>
                <a:cs typeface="ＭＳ Ｐゴシック" charset="0"/>
              </a:rPr>
              <a:t>demand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Calibri" charset="0"/>
                <a:ea typeface="ＭＳ Ｐゴシック" charset="0"/>
                <a:cs typeface="ＭＳ Ｐゴシック" charset="0"/>
              </a:rPr>
              <a:t>paging</a:t>
            </a:r>
          </a:p>
        </p:txBody>
      </p:sp>
      <p:sp>
        <p:nvSpPr>
          <p:cNvPr id="40" name="Text Box 19"/>
          <p:cNvSpPr txBox="1">
            <a:spLocks noChangeArrowheads="1"/>
          </p:cNvSpPr>
          <p:nvPr/>
        </p:nvSpPr>
        <p:spPr bwMode="auto">
          <a:xfrm>
            <a:off x="7097713" y="3054350"/>
            <a:ext cx="18827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defRPr sz="2400" i="1">
                <a:solidFill>
                  <a:schemeClr val="accent1"/>
                </a:solidFill>
                <a:latin typeface="Comic Sans MS" charset="0"/>
                <a:ea typeface="ＭＳ Ｐゴシック" charset="0"/>
              </a:defRPr>
            </a:lvl1pPr>
            <a:lvl2pPr marL="742950" indent="-285750">
              <a:defRPr sz="2400" i="1">
                <a:solidFill>
                  <a:schemeClr val="accent1"/>
                </a:solidFill>
                <a:latin typeface="Comic Sans MS" charset="0"/>
                <a:ea typeface="ＭＳ Ｐゴシック" charset="0"/>
              </a:defRPr>
            </a:lvl2pPr>
            <a:lvl3pPr marL="1143000" indent="-228600">
              <a:defRPr sz="2400" i="1">
                <a:solidFill>
                  <a:schemeClr val="accent1"/>
                </a:solidFill>
                <a:latin typeface="Comic Sans MS" charset="0"/>
                <a:ea typeface="ＭＳ Ｐゴシック" charset="0"/>
              </a:defRPr>
            </a:lvl3pPr>
            <a:lvl4pPr marL="1600200" indent="-228600">
              <a:defRPr sz="2400" i="1">
                <a:solidFill>
                  <a:schemeClr val="accent1"/>
                </a:solidFill>
                <a:latin typeface="Comic Sans MS" charset="0"/>
                <a:ea typeface="ＭＳ Ｐゴシック" charset="0"/>
              </a:defRPr>
            </a:lvl4pPr>
            <a:lvl5pPr marL="2057400" indent="-228600">
              <a:defRPr sz="2400" i="1">
                <a:solidFill>
                  <a:schemeClr val="accent1"/>
                </a:solidFill>
                <a:latin typeface="Comic Sans MS" charset="0"/>
                <a:ea typeface="ＭＳ Ｐゴシック" charset="0"/>
              </a:defRPr>
            </a:lvl5pPr>
            <a:lvl6pPr marL="2514600" indent="-228600" algn="ctr" eaLnBrk="0" fontAlgn="base" hangingPunct="0">
              <a:spcBef>
                <a:spcPct val="0"/>
              </a:spcBef>
              <a:spcAft>
                <a:spcPct val="0"/>
              </a:spcAft>
              <a:defRPr sz="2400" i="1">
                <a:solidFill>
                  <a:schemeClr val="accent1"/>
                </a:solidFill>
                <a:latin typeface="Comic Sans MS" charset="0"/>
                <a:ea typeface="ＭＳ Ｐゴシック" charset="0"/>
              </a:defRPr>
            </a:lvl6pPr>
            <a:lvl7pPr marL="2971800" indent="-228600" algn="ctr" eaLnBrk="0" fontAlgn="base" hangingPunct="0">
              <a:spcBef>
                <a:spcPct val="0"/>
              </a:spcBef>
              <a:spcAft>
                <a:spcPct val="0"/>
              </a:spcAft>
              <a:defRPr sz="2400" i="1">
                <a:solidFill>
                  <a:schemeClr val="accent1"/>
                </a:solidFill>
                <a:latin typeface="Comic Sans MS" charset="0"/>
                <a:ea typeface="ＭＳ Ｐゴシック" charset="0"/>
              </a:defRPr>
            </a:lvl7pPr>
            <a:lvl8pPr marL="3429000" indent="-228600" algn="ctr" eaLnBrk="0" fontAlgn="base" hangingPunct="0">
              <a:spcBef>
                <a:spcPct val="0"/>
              </a:spcBef>
              <a:spcAft>
                <a:spcPct val="0"/>
              </a:spcAft>
              <a:defRPr sz="2400" i="1">
                <a:solidFill>
                  <a:schemeClr val="accent1"/>
                </a:solidFill>
                <a:latin typeface="Comic Sans MS" charset="0"/>
                <a:ea typeface="ＭＳ Ｐゴシック" charset="0"/>
              </a:defRPr>
            </a:lvl8pPr>
            <a:lvl9pPr marL="3886200" indent="-228600" algn="ctr" eaLnBrk="0" fontAlgn="base" hangingPunct="0">
              <a:spcBef>
                <a:spcPct val="0"/>
              </a:spcBef>
              <a:spcAft>
                <a:spcPct val="0"/>
              </a:spcAft>
              <a:defRPr sz="2400" i="1">
                <a:solidFill>
                  <a:schemeClr val="accent1"/>
                </a:solidFill>
                <a:latin typeface="Comic Sans M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Automatic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HW cache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charset="0"/>
                <a:ea typeface="ＭＳ Ｐゴシック" charset="0"/>
                <a:cs typeface="ＭＳ Ｐゴシック" charset="0"/>
              </a:rPr>
              <a:t>management</a:t>
            </a:r>
          </a:p>
        </p:txBody>
      </p:sp>
      <p:sp>
        <p:nvSpPr>
          <p:cNvPr id="65551" name="Text Box 20"/>
          <p:cNvSpPr txBox="1">
            <a:spLocks noChangeArrowheads="1"/>
          </p:cNvSpPr>
          <p:nvPr/>
        </p:nvSpPr>
        <p:spPr bwMode="auto">
          <a:xfrm>
            <a:off x="-33338" y="1722438"/>
            <a:ext cx="16176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C9900"/>
                </a:solidFill>
                <a:effectLst/>
                <a:uLnTx/>
                <a:uFillTx/>
                <a:latin typeface="Calibri" charset="0"/>
                <a:ea typeface="ＭＳ Ｐゴシック" charset="0"/>
              </a:rPr>
              <a:t>Memory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C9900"/>
                </a:solidFill>
                <a:effectLst/>
                <a:uLnTx/>
                <a:uFillTx/>
                <a:latin typeface="Calibri" charset="0"/>
                <a:ea typeface="ＭＳ Ｐゴシック" charset="0"/>
              </a:rPr>
              <a:t>Abstraction</a:t>
            </a:r>
          </a:p>
        </p:txBody>
      </p:sp>
      <p:sp>
        <p:nvSpPr>
          <p:cNvPr id="42" name="AutoShape 21"/>
          <p:cNvSpPr>
            <a:spLocks noChangeArrowheads="1"/>
          </p:cNvSpPr>
          <p:nvPr/>
        </p:nvSpPr>
        <p:spPr bwMode="auto">
          <a:xfrm>
            <a:off x="152400" y="2590800"/>
            <a:ext cx="457200" cy="3810000"/>
          </a:xfrm>
          <a:prstGeom prst="downArrow">
            <a:avLst>
              <a:gd name="adj1" fmla="val 44444"/>
              <a:gd name="adj2" fmla="val 41744"/>
            </a:avLst>
          </a:prstGeom>
          <a:solidFill>
            <a:srgbClr val="FC0128"/>
          </a:solidFill>
          <a:ln w="19050">
            <a:solidFill>
              <a:srgbClr val="FC0128"/>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30675227"/>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4.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Sesha">
  <a:themeElements>
    <a:clrScheme name="Custom 1">
      <a:dk1>
        <a:sysClr val="windowText" lastClr="000000"/>
      </a:dk1>
      <a:lt1>
        <a:sysClr val="window" lastClr="FFFFFF"/>
      </a:lt1>
      <a:dk2>
        <a:srgbClr val="1F497D"/>
      </a:dk2>
      <a:lt2>
        <a:srgbClr val="EEECE1"/>
      </a:lt2>
      <a:accent1>
        <a:srgbClr val="E8E595"/>
      </a:accent1>
      <a:accent2>
        <a:srgbClr val="C4442A"/>
      </a:accent2>
      <a:accent3>
        <a:srgbClr val="40627C"/>
      </a:accent3>
      <a:accent4>
        <a:srgbClr val="26393D"/>
      </a:accent4>
      <a:accent5>
        <a:srgbClr val="FFFAE4"/>
      </a:accent5>
      <a:accent6>
        <a:srgbClr val="5A5A5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3200" b="1"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5000"/>
              <a:lumOff val="3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800" dirty="0" err="1" smtClean="0"/>
        </a:defPPr>
      </a:lstStyle>
    </a:txDef>
  </a:objectDefaults>
  <a:extraClrSchemeLst/>
</a:theme>
</file>

<file path=ppt/theme/theme5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194322</TotalTime>
  <Words>11902</Words>
  <Application>Microsoft Macintosh PowerPoint</Application>
  <PresentationFormat>On-screen Show (4:3)</PresentationFormat>
  <Paragraphs>2579</Paragraphs>
  <Slides>235</Slides>
  <Notes>29</Notes>
  <HiddenSlides>0</HiddenSlides>
  <MMClips>0</MMClips>
  <ScaleCrop>false</ScaleCrop>
  <HeadingPairs>
    <vt:vector size="8" baseType="variant">
      <vt:variant>
        <vt:lpstr>Fonts Used</vt:lpstr>
      </vt:variant>
      <vt:variant>
        <vt:i4>21</vt:i4>
      </vt:variant>
      <vt:variant>
        <vt:lpstr>Theme</vt:lpstr>
      </vt:variant>
      <vt:variant>
        <vt:i4>55</vt:i4>
      </vt:variant>
      <vt:variant>
        <vt:lpstr>Embedded OLE Servers</vt:lpstr>
      </vt:variant>
      <vt:variant>
        <vt:i4>1</vt:i4>
      </vt:variant>
      <vt:variant>
        <vt:lpstr>Slide Titles</vt:lpstr>
      </vt:variant>
      <vt:variant>
        <vt:i4>235</vt:i4>
      </vt:variant>
    </vt:vector>
  </HeadingPairs>
  <TitlesOfParts>
    <vt:vector size="312" baseType="lpstr">
      <vt:lpstr>Meiryo</vt:lpstr>
      <vt:lpstr>ＭＳ Ｐゴシック</vt:lpstr>
      <vt:lpstr>나눔고딕</vt:lpstr>
      <vt:lpstr>Adobe Garamond Pro</vt:lpstr>
      <vt:lpstr>Aparajita</vt:lpstr>
      <vt:lpstr>Arial</vt:lpstr>
      <vt:lpstr>Arial Black</vt:lpstr>
      <vt:lpstr>Arial Narrow</vt:lpstr>
      <vt:lpstr>Calibri</vt:lpstr>
      <vt:lpstr>Cambria Math</vt:lpstr>
      <vt:lpstr>europa</vt:lpstr>
      <vt:lpstr>Futura Medium</vt:lpstr>
      <vt:lpstr>Garamond</vt:lpstr>
      <vt:lpstr>Gill Sans MT</vt:lpstr>
      <vt:lpstr>Inconsolata</vt:lpstr>
      <vt:lpstr>Lucida Grande</vt:lpstr>
      <vt:lpstr>Symbol</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147_Edge</vt:lpstr>
      <vt:lpstr>148_Edge</vt:lpstr>
      <vt:lpstr>3_Metropolitan_bullet</vt:lpstr>
      <vt:lpstr>151_Edge</vt:lpstr>
      <vt:lpstr>152_Edge</vt:lpstr>
      <vt:lpstr>154_Edge</vt:lpstr>
      <vt:lpstr>156_Edge</vt:lpstr>
      <vt:lpstr>159_Edge</vt:lpstr>
      <vt:lpstr>safari</vt:lpstr>
      <vt:lpstr>169_Edge</vt:lpstr>
      <vt:lpstr>5_Edge</vt:lpstr>
      <vt:lpstr>7_Edge</vt:lpstr>
      <vt:lpstr>11_Edge</vt:lpstr>
      <vt:lpstr>157_Edge</vt:lpstr>
      <vt:lpstr>171_Edge</vt:lpstr>
      <vt:lpstr>12_Edge</vt:lpstr>
      <vt:lpstr>44_Edge</vt:lpstr>
      <vt:lpstr>43_Edge</vt:lpstr>
      <vt:lpstr>9_Office Theme</vt:lpstr>
      <vt:lpstr>46_Edge</vt:lpstr>
      <vt:lpstr>18_Edge</vt:lpstr>
      <vt:lpstr>60_Edge</vt:lpstr>
      <vt:lpstr>Sesha</vt:lpstr>
      <vt:lpstr>62_Edge</vt:lpstr>
      <vt:lpstr>10_Edge</vt:lpstr>
      <vt:lpstr>Visio</vt:lpstr>
      <vt:lpstr>Memory Systems  and Memory-Centric Computing Systems Lecture 1: Memory Trends and Basics</vt:lpstr>
      <vt:lpstr>Brief Self Introduction</vt:lpstr>
      <vt:lpstr>Current Research Focus Areas</vt:lpstr>
      <vt:lpstr>Four Key Directions</vt:lpstr>
      <vt:lpstr>A Motivating Detour:  Genome Sequence Analysis</vt:lpstr>
      <vt:lpstr>Our Dream</vt:lpstr>
      <vt:lpstr>What Is a Genome Made Of?</vt:lpstr>
      <vt:lpstr>DNA Under Electron Microscope</vt:lpstr>
      <vt:lpstr>DNA Sequencing</vt:lpstr>
      <vt:lpstr>Untangling Yarn Balls &amp; DNA Sequencing</vt:lpstr>
      <vt:lpstr>PowerPoint Presentation</vt:lpstr>
      <vt:lpstr>The Genomic Era</vt:lpstr>
      <vt:lpstr>The Genomic Era (continued)</vt:lpstr>
      <vt:lpstr>PowerPoint Presentation</vt:lpstr>
      <vt:lpstr>PowerPoint Presentation</vt:lpstr>
      <vt:lpstr>Genome Sequence Alignment: Example</vt:lpstr>
      <vt:lpstr>The Genetic Similarity Between Species</vt:lpstr>
      <vt:lpstr>PowerPoint Presentation</vt:lpstr>
      <vt:lpstr>PowerPoint Presentation</vt:lpstr>
      <vt:lpstr>The Read Mapping Bottleneck</vt:lpstr>
      <vt:lpstr>Read Mapping</vt:lpstr>
      <vt:lpstr>Challenges in Read Mapping</vt:lpstr>
      <vt:lpstr>Our First Step: Comprehensive Mapping</vt:lpstr>
      <vt:lpstr>Read Mapping Execution Time Breakdown </vt:lpstr>
      <vt:lpstr>Read Alignment/Verification</vt:lpstr>
      <vt:lpstr>Idea</vt:lpstr>
      <vt:lpstr>Our First Filter: Pure Software Approach</vt:lpstr>
      <vt:lpstr>Next Step: SIMD Acceleration (New Algorithm)</vt:lpstr>
      <vt:lpstr>PowerPoint Presentation</vt:lpstr>
      <vt:lpstr>FPGA-Based Alignment Filtering</vt:lpstr>
      <vt:lpstr>DNA Read Mapping &amp; Filtering</vt:lpstr>
      <vt:lpstr>In-Memory DNA Sequence Analysis</vt:lpstr>
      <vt:lpstr>Key Principles and Results</vt:lpstr>
      <vt:lpstr>New Genome Sequencing Technologies</vt:lpstr>
      <vt:lpstr>Nanopore Genome Assembly Pipeline</vt:lpstr>
      <vt:lpstr>More on Genome Analysis: Another Talk</vt:lpstr>
      <vt:lpstr>Recall Our Dream</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Consequence: The Memory Capacity Gap</vt:lpstr>
      <vt:lpstr>Example: Capacity, Bandwidth &amp; Latency</vt:lpstr>
      <vt:lpstr>DRAM Latency Is Critical for Performance</vt:lpstr>
      <vt:lpstr>DRAM Latency Is Critical for Performance</vt:lpstr>
      <vt:lpstr>Major Trends Affecting Main Memory (III)</vt:lpstr>
      <vt:lpstr>Major Trends Affecting Main Memory (IV)</vt:lpstr>
      <vt:lpstr>The DRAM Scaling Problem</vt:lpstr>
      <vt:lpstr>Limits of Charge Memory</vt:lpstr>
      <vt:lpstr>Major Trends Affecting Main Memory (V)</vt:lpstr>
      <vt:lpstr>Major Trends Affecting Main Memory (V)</vt:lpstr>
      <vt:lpstr>Major Trend: Hybrid Main Memory</vt:lpstr>
      <vt:lpstr>One Foreshadowing</vt:lpstr>
      <vt:lpstr>Industry Is Writing Papers About It, Too</vt:lpstr>
      <vt:lpstr>Call for Intelligent Memory Controllers</vt:lpstr>
      <vt:lpstr>Agenda</vt:lpstr>
      <vt:lpstr>Course Logistics</vt:lpstr>
      <vt:lpstr>What Will You Learn in This Course?</vt:lpstr>
      <vt:lpstr>This Course</vt:lpstr>
      <vt:lpstr>Course Information</vt:lpstr>
      <vt:lpstr>How To Make the Best Out of This Course</vt:lpstr>
      <vt:lpstr>Unfortunately, No Time For:</vt:lpstr>
      <vt:lpstr>Readings, Videos, Reference Materials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Memory Fundamentals</vt:lpstr>
      <vt:lpstr>Memory in a Modern System</vt:lpstr>
      <vt:lpstr>Ideal Memory</vt:lpstr>
      <vt:lpstr>The Problem</vt:lpstr>
      <vt:lpstr>Memory Technology: DRAM</vt:lpstr>
      <vt:lpstr>Memory Technology: SRAM</vt:lpstr>
      <vt:lpstr>An Aside: Phase Change Memory</vt:lpstr>
      <vt:lpstr>Reading: PCM As Main Memory</vt:lpstr>
      <vt:lpstr>Reading: More on PCM As Main Memory</vt:lpstr>
      <vt:lpstr>Memory Bank: A Fundamental Concept</vt:lpstr>
      <vt:lpstr>Memory Bank Organization and Operation</vt:lpstr>
      <vt:lpstr>Why Memory Hierarchy?</vt:lpstr>
      <vt:lpstr>Memory Hierarchy</vt:lpstr>
      <vt:lpstr>Caching Basics: Exploit Temporal Locality</vt:lpstr>
      <vt:lpstr>Caching Basics: Exploit Spatial Locality</vt:lpstr>
      <vt:lpstr>A Note on Manual vs. Automatic Management</vt:lpstr>
      <vt:lpstr>Automatic Management in Memory Hierarchy</vt:lpstr>
      <vt:lpstr>Historical Aside: Other Cache Papers</vt:lpstr>
      <vt:lpstr>Cache in 1962 (Bloom, Cohen, Porter)</vt:lpstr>
      <vt:lpstr>A Modern Memory Hierarchy</vt:lpstr>
      <vt:lpstr>The DRAM Subsystem</vt:lpstr>
      <vt:lpstr>DRAM Subsystem Organization</vt:lpstr>
      <vt:lpstr>Page Mode DRAM</vt:lpstr>
      <vt:lpstr>The DRAM Bank Structure</vt:lpstr>
      <vt:lpstr>DRAM Bank Operation</vt:lpstr>
      <vt:lpstr>The DRAM Chip</vt:lpstr>
      <vt:lpstr>128M x 8-bit DRAM Chip</vt:lpstr>
      <vt:lpstr>DRAM Rank and Module</vt:lpstr>
      <vt:lpstr>A 64-bit Wide DIMM (One Rank)</vt:lpstr>
      <vt:lpstr>A 64-bit Wide DIMM (One Rank)</vt:lpstr>
      <vt:lpstr>Multiple DIMMs</vt:lpstr>
      <vt:lpstr>DRAM Channels</vt:lpstr>
      <vt:lpstr>Generalized Memory Structure</vt:lpstr>
      <vt:lpstr>Generalized Memory Structure</vt:lpstr>
      <vt:lpstr>The DRAM Subsystem The Top Down View</vt:lpstr>
      <vt:lpstr>DRAM Subsystem Organization</vt:lpstr>
      <vt:lpstr>The DRAM subsystem</vt:lpstr>
      <vt:lpstr>Breaking down a DIMM</vt:lpstr>
      <vt:lpstr>Breaking down a DIMM</vt:lpstr>
      <vt:lpstr>Rank</vt:lpstr>
      <vt:lpstr>Breaking down a Rank</vt:lpstr>
      <vt:lpstr>Breaking down a Chip</vt:lpstr>
      <vt:lpstr>Breaking down a Bank</vt:lpstr>
      <vt:lpstr>DRAM Subsystem Organization</vt:lpstr>
      <vt:lpstr>Example: Transferring a cache block</vt:lpstr>
      <vt:lpstr>Example: Transferring a cache block</vt:lpstr>
      <vt:lpstr>Example: Transferring a cache block</vt:lpstr>
      <vt:lpstr>Example: Transferring a cache block</vt:lpstr>
      <vt:lpstr>Example: Transferring a cache block</vt:lpstr>
      <vt:lpstr>Example: Transferring a cache block</vt:lpstr>
      <vt:lpstr>Example: Transferring a cache block</vt:lpstr>
      <vt:lpstr>Latency Components: Basic DRAM Operation</vt:lpstr>
      <vt:lpstr>Memory Systems  and Memory-Centric Computing Systems Lecture 1: Memory Trends and Basics</vt:lpstr>
      <vt:lpstr>We did not cover the remaining slides in Lecture 1.</vt:lpstr>
      <vt:lpstr>The remaining slides are useful for more background.</vt:lpstr>
      <vt:lpstr>We may cover some (but not all) of them in the rest of the course. </vt:lpstr>
      <vt:lpstr>Multiple Banks (Interleaving) and Channels</vt:lpstr>
      <vt:lpstr>How Multiple Banks Help</vt:lpstr>
      <vt:lpstr>Address Mapping (Single Channel)</vt:lpstr>
      <vt:lpstr>Bank Mapping Randomization</vt:lpstr>
      <vt:lpstr>Address Mapping (Multiple Channels)</vt:lpstr>
      <vt:lpstr>Interaction with VirtualPhysical Mapping</vt:lpstr>
      <vt:lpstr>Memory Channel Partitioning</vt:lpstr>
      <vt:lpstr>Application-to-Core Mapping</vt:lpstr>
      <vt:lpstr>More on Reducing Bank Conflicts</vt:lpstr>
      <vt:lpstr>Subarray Level Parallelism</vt:lpstr>
      <vt:lpstr>DRAM Refresh (I)</vt:lpstr>
      <vt:lpstr>DRAM Refresh (II)</vt:lpstr>
      <vt:lpstr>Downsides of DRAM Refresh</vt:lpstr>
      <vt:lpstr>More on DRAM Refresh (I)</vt:lpstr>
      <vt:lpstr>DRAM Retention Analysis</vt:lpstr>
      <vt:lpstr>Data Retention in Memory [Liu et al., ISCA 2013]</vt:lpstr>
      <vt:lpstr>DRAM Refresh-Access Parallelization</vt:lpstr>
      <vt:lpstr>Memory Controllers</vt:lpstr>
      <vt:lpstr>DRAM versus Other Types of Memories</vt:lpstr>
      <vt:lpstr>Flash Memory (SSD) Controllers</vt:lpstr>
      <vt:lpstr>Another View of the SSD Controller</vt:lpstr>
      <vt:lpstr>On Modern SSD Controllers (I)</vt:lpstr>
      <vt:lpstr>On Modern SSD Controllers (II)</vt:lpstr>
      <vt:lpstr>On Modern SSD Controllers (III)</vt:lpstr>
      <vt:lpstr>DRAM Types</vt:lpstr>
      <vt:lpstr>DRAM Types (circa 2015)</vt:lpstr>
      <vt:lpstr>DRAM Controller: Functions</vt:lpstr>
      <vt:lpstr>A Modern DRAM Controller (I)</vt:lpstr>
      <vt:lpstr>A Modern DRAM Controller</vt:lpstr>
      <vt:lpstr>DRAM Scheduling Policies (I)</vt:lpstr>
      <vt:lpstr>Review: DRAM Bank Operation</vt:lpstr>
      <vt:lpstr>DRAM Scheduling Policies (II)</vt:lpstr>
      <vt:lpstr>Row Buffer Management Policies</vt:lpstr>
      <vt:lpstr>Open vs. Closed Row Policies</vt:lpstr>
      <vt:lpstr>DRAM Power Management</vt:lpstr>
      <vt:lpstr>Difficulty of DRAM Control</vt:lpstr>
      <vt:lpstr>Why are DRAM Controllers Difficult to Design?</vt:lpstr>
      <vt:lpstr>Many DRAM Timing Constraints</vt:lpstr>
      <vt:lpstr>More on DRAM Operation</vt:lpstr>
      <vt:lpstr>Why So Many Timing Constraints? (I)</vt:lpstr>
      <vt:lpstr>Why So Many Timing Constraints? (II)</vt:lpstr>
      <vt:lpstr>DRAM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Simulating Memory</vt:lpstr>
      <vt:lpstr>Ramulator: A Fast and Extensible DRAM Simulator   [IEEE Comp Arch Letters’15]</vt:lpstr>
      <vt:lpstr>Ramulator Motivation</vt:lpstr>
      <vt:lpstr>Ramulator </vt:lpstr>
      <vt:lpstr>Case Study: Comparison of DRAM Standards</vt:lpstr>
      <vt:lpstr>Ramulator Paper and Source Code</vt:lpstr>
      <vt:lpstr>Optional Assignment</vt:lpstr>
      <vt:lpstr>Topics We Will Not Cover</vt:lpstr>
      <vt:lpstr>No Time, Unfortunately, for:</vt:lpstr>
      <vt:lpstr>Inside A DRAM Chip</vt:lpstr>
      <vt:lpstr>DRAM Module and Chip</vt:lpstr>
      <vt:lpstr>Goals</vt:lpstr>
      <vt:lpstr>DRAM Chip</vt:lpstr>
      <vt:lpstr>Sense Amplifier</vt:lpstr>
      <vt:lpstr>Sense Amplifier – Two Stable States</vt:lpstr>
      <vt:lpstr>Sense Amplifier Operation</vt:lpstr>
      <vt:lpstr>DRAM Cell – Capacitor</vt:lpstr>
      <vt:lpstr>Capacitor to Sense Amplifier</vt:lpstr>
      <vt:lpstr>DRAM Cell Operation</vt:lpstr>
      <vt:lpstr>DRAM Subarray – Building Block for DRAM Chip</vt:lpstr>
      <vt:lpstr>DRAM Bank</vt:lpstr>
      <vt:lpstr>DRAM Chip</vt:lpstr>
      <vt:lpstr>DRAM Operation</vt:lpstr>
      <vt:lpstr>Some More Suggested Readings</vt:lpstr>
      <vt:lpstr>Some Key Readings on DRAM (I)</vt:lpstr>
      <vt:lpstr>Some Key Readings on DRAM (II)</vt:lpstr>
      <vt:lpstr>Reading on Simulating Main Memory</vt:lpstr>
      <vt:lpstr>Some Key Readings on Memory Control 1</vt:lpstr>
      <vt:lpstr>Some Key Readings on Memory Control 2</vt:lpstr>
      <vt:lpstr>More Readings</vt:lpstr>
      <vt:lpstr>Evaluating New Ideas  for New (Memory) Architectures</vt:lpstr>
      <vt:lpstr>Potential Evaluation Methods</vt:lpstr>
      <vt:lpstr>The Difficulty in Architectural Evaluation</vt:lpstr>
      <vt:lpstr>Simulation: The Field of Dreams</vt:lpstr>
      <vt:lpstr>Dreaming and Reality</vt:lpstr>
      <vt:lpstr>Why High-Level Simulation?</vt:lpstr>
      <vt:lpstr>Different Goals in Simulation</vt:lpstr>
      <vt:lpstr>Tradeoffs in Simulation</vt:lpstr>
      <vt:lpstr>Trading Off Speed, Flexibility, Accuracy</vt:lpstr>
      <vt:lpstr>High-Level Simulation</vt:lpstr>
      <vt:lpstr>Simulation as Progressive Refinement</vt:lpstr>
      <vt:lpstr>Making The Best of Architecture</vt:lpstr>
      <vt:lpstr>Ramulator: A Fast and Extensible DRAM Simulator   [IEEE Comp Arch Letters’15]</vt:lpstr>
      <vt:lpstr>Ramulator Motivation</vt:lpstr>
      <vt:lpstr>Ramulator </vt:lpstr>
      <vt:lpstr>Case Study: Comparison of DRAM Standards</vt:lpstr>
      <vt:lpstr>Ramulator Paper and Source Code</vt:lpstr>
      <vt:lpstr>Optional Assignment</vt:lpstr>
      <vt:lpstr>End of Backup Slides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2740</cp:revision>
  <cp:lastPrinted>2017-12-05T03:30:35Z</cp:lastPrinted>
  <dcterms:created xsi:type="dcterms:W3CDTF">2010-10-08T20:41:54Z</dcterms:created>
  <dcterms:modified xsi:type="dcterms:W3CDTF">2018-07-09T10:04:40Z</dcterms:modified>
</cp:coreProperties>
</file>