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7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8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9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0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1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2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3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4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5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6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7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8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30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1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2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33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4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5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3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7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38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39.xml" ContentType="application/vnd.openxmlformats-officedocument.theme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heme/theme40.xml" ContentType="application/vnd.openxmlformats-officedocument.theme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41.xml" ContentType="application/vnd.openxmlformats-officedocument.theme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4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theme/theme43.xml" ContentType="application/vnd.openxmlformats-officedocument.theme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48" r:id="rId5"/>
    <p:sldMasterId id="2147483872" r:id="rId6"/>
    <p:sldMasterId id="2147483909" r:id="rId7"/>
    <p:sldMasterId id="2147483936" r:id="rId8"/>
    <p:sldMasterId id="2147484074" r:id="rId9"/>
    <p:sldMasterId id="2147484087" r:id="rId10"/>
    <p:sldMasterId id="2147484099" r:id="rId11"/>
    <p:sldMasterId id="2147484281" r:id="rId12"/>
    <p:sldMasterId id="2147484522" r:id="rId13"/>
    <p:sldMasterId id="2147484571" r:id="rId14"/>
    <p:sldMasterId id="2147484777" r:id="rId15"/>
    <p:sldMasterId id="2147484837" r:id="rId16"/>
    <p:sldMasterId id="2147484849" r:id="rId17"/>
    <p:sldMasterId id="2147484861" r:id="rId18"/>
    <p:sldMasterId id="2147484873" r:id="rId19"/>
    <p:sldMasterId id="2147484969" r:id="rId20"/>
    <p:sldMasterId id="2147485410" r:id="rId21"/>
    <p:sldMasterId id="2147485520" r:id="rId22"/>
    <p:sldMasterId id="2147485532" r:id="rId23"/>
    <p:sldMasterId id="2147485665" r:id="rId24"/>
    <p:sldMasterId id="2147485714" r:id="rId25"/>
    <p:sldMasterId id="2147486472" r:id="rId26"/>
    <p:sldMasterId id="2147486594" r:id="rId27"/>
    <p:sldMasterId id="2147486871" r:id="rId28"/>
    <p:sldMasterId id="2147487120" r:id="rId29"/>
    <p:sldMasterId id="2147487144" r:id="rId30"/>
    <p:sldMasterId id="2147487194" r:id="rId31"/>
    <p:sldMasterId id="2147487206" r:id="rId32"/>
    <p:sldMasterId id="2147487258" r:id="rId33"/>
    <p:sldMasterId id="2147487574" r:id="rId34"/>
    <p:sldMasterId id="2147487623" r:id="rId35"/>
    <p:sldMasterId id="2147487743" r:id="rId36"/>
    <p:sldMasterId id="2147488085" r:id="rId37"/>
    <p:sldMasterId id="2147488097" r:id="rId38"/>
    <p:sldMasterId id="2147488291" r:id="rId39"/>
    <p:sldMasterId id="2147488316" r:id="rId40"/>
    <p:sldMasterId id="2147488328" r:id="rId41"/>
    <p:sldMasterId id="2147488340" r:id="rId42"/>
    <p:sldMasterId id="2147488353" r:id="rId43"/>
    <p:sldMasterId id="2147488365" r:id="rId44"/>
  </p:sldMasterIdLst>
  <p:notesMasterIdLst>
    <p:notesMasterId r:id="rId149"/>
  </p:notesMasterIdLst>
  <p:handoutMasterIdLst>
    <p:handoutMasterId r:id="rId150"/>
  </p:handoutMasterIdLst>
  <p:sldIdLst>
    <p:sldId id="4893" r:id="rId45"/>
    <p:sldId id="1653" r:id="rId46"/>
    <p:sldId id="1069" r:id="rId47"/>
    <p:sldId id="1070" r:id="rId48"/>
    <p:sldId id="1071" r:id="rId49"/>
    <p:sldId id="1072" r:id="rId50"/>
    <p:sldId id="1073" r:id="rId51"/>
    <p:sldId id="1074" r:id="rId52"/>
    <p:sldId id="4769" r:id="rId53"/>
    <p:sldId id="4787" r:id="rId54"/>
    <p:sldId id="1075" r:id="rId55"/>
    <p:sldId id="4876" r:id="rId56"/>
    <p:sldId id="1076" r:id="rId57"/>
    <p:sldId id="1077" r:id="rId58"/>
    <p:sldId id="1078" r:id="rId59"/>
    <p:sldId id="3271" r:id="rId60"/>
    <p:sldId id="3279" r:id="rId61"/>
    <p:sldId id="4877" r:id="rId62"/>
    <p:sldId id="3246" r:id="rId63"/>
    <p:sldId id="1079" r:id="rId64"/>
    <p:sldId id="1080" r:id="rId65"/>
    <p:sldId id="1100" r:id="rId66"/>
    <p:sldId id="1153" r:id="rId67"/>
    <p:sldId id="4896" r:id="rId68"/>
    <p:sldId id="4897" r:id="rId69"/>
    <p:sldId id="4898" r:id="rId70"/>
    <p:sldId id="1081" r:id="rId71"/>
    <p:sldId id="1082" r:id="rId72"/>
    <p:sldId id="1083" r:id="rId73"/>
    <p:sldId id="1085" r:id="rId74"/>
    <p:sldId id="1086" r:id="rId75"/>
    <p:sldId id="1087" r:id="rId76"/>
    <p:sldId id="1101" r:id="rId77"/>
    <p:sldId id="1088" r:id="rId78"/>
    <p:sldId id="1089" r:id="rId79"/>
    <p:sldId id="1090" r:id="rId80"/>
    <p:sldId id="1091" r:id="rId81"/>
    <p:sldId id="1092" r:id="rId82"/>
    <p:sldId id="1093" r:id="rId83"/>
    <p:sldId id="1094" r:id="rId84"/>
    <p:sldId id="1095" r:id="rId85"/>
    <p:sldId id="1154" r:id="rId86"/>
    <p:sldId id="1155" r:id="rId87"/>
    <p:sldId id="1096" r:id="rId88"/>
    <p:sldId id="1097" r:id="rId89"/>
    <p:sldId id="1098" r:id="rId90"/>
    <p:sldId id="1099" r:id="rId91"/>
    <p:sldId id="1102" r:id="rId92"/>
    <p:sldId id="1103" r:id="rId93"/>
    <p:sldId id="1104" r:id="rId94"/>
    <p:sldId id="1105" r:id="rId95"/>
    <p:sldId id="1106" r:id="rId96"/>
    <p:sldId id="1107" r:id="rId97"/>
    <p:sldId id="4883" r:id="rId98"/>
    <p:sldId id="4878" r:id="rId99"/>
    <p:sldId id="4879" r:id="rId100"/>
    <p:sldId id="4880" r:id="rId101"/>
    <p:sldId id="4881" r:id="rId102"/>
    <p:sldId id="4882" r:id="rId103"/>
    <p:sldId id="4892" r:id="rId104"/>
    <p:sldId id="4899" r:id="rId105"/>
    <p:sldId id="4900" r:id="rId106"/>
    <p:sldId id="4885" r:id="rId107"/>
    <p:sldId id="954" r:id="rId108"/>
    <p:sldId id="4889" r:id="rId109"/>
    <p:sldId id="957" r:id="rId110"/>
    <p:sldId id="4891" r:id="rId111"/>
    <p:sldId id="4890" r:id="rId112"/>
    <p:sldId id="4888" r:id="rId113"/>
    <p:sldId id="4902" r:id="rId114"/>
    <p:sldId id="4901" r:id="rId115"/>
    <p:sldId id="4884" r:id="rId116"/>
    <p:sldId id="1159" r:id="rId117"/>
    <p:sldId id="1160" r:id="rId118"/>
    <p:sldId id="1161" r:id="rId119"/>
    <p:sldId id="1162" r:id="rId120"/>
    <p:sldId id="1163" r:id="rId121"/>
    <p:sldId id="1164" r:id="rId122"/>
    <p:sldId id="1165" r:id="rId123"/>
    <p:sldId id="1166" r:id="rId124"/>
    <p:sldId id="1167" r:id="rId125"/>
    <p:sldId id="1168" r:id="rId126"/>
    <p:sldId id="1169" r:id="rId127"/>
    <p:sldId id="1170" r:id="rId128"/>
    <p:sldId id="1171" r:id="rId129"/>
    <p:sldId id="1108" r:id="rId130"/>
    <p:sldId id="1157" r:id="rId131"/>
    <p:sldId id="1158" r:id="rId132"/>
    <p:sldId id="1109" r:id="rId133"/>
    <p:sldId id="1110" r:id="rId134"/>
    <p:sldId id="1111" r:id="rId135"/>
    <p:sldId id="1112" r:id="rId136"/>
    <p:sldId id="1113" r:id="rId137"/>
    <p:sldId id="1114" r:id="rId138"/>
    <p:sldId id="1115" r:id="rId139"/>
    <p:sldId id="1116" r:id="rId140"/>
    <p:sldId id="1117" r:id="rId141"/>
    <p:sldId id="1118" r:id="rId142"/>
    <p:sldId id="1119" r:id="rId143"/>
    <p:sldId id="1120" r:id="rId144"/>
    <p:sldId id="1121" r:id="rId145"/>
    <p:sldId id="1122" r:id="rId146"/>
    <p:sldId id="1123" r:id="rId147"/>
    <p:sldId id="4405" r:id="rId1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432FF"/>
    <a:srgbClr val="FF00C4"/>
    <a:srgbClr val="1A5712"/>
    <a:srgbClr val="948A54"/>
    <a:srgbClr val="2A55D6"/>
    <a:srgbClr val="8C0000"/>
    <a:srgbClr val="663D6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5" autoAdjust="0"/>
    <p:restoredTop sz="99433" autoAdjust="0"/>
  </p:normalViewPr>
  <p:slideViewPr>
    <p:cSldViewPr>
      <p:cViewPr varScale="1">
        <p:scale>
          <a:sx n="97" d="100"/>
          <a:sy n="97" d="100"/>
        </p:scale>
        <p:origin x="16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73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" Target="slides/slide19.xml"/><Relationship Id="rId84" Type="http://schemas.openxmlformats.org/officeDocument/2006/relationships/slide" Target="slides/slide40.xml"/><Relationship Id="rId138" Type="http://schemas.openxmlformats.org/officeDocument/2006/relationships/slide" Target="slides/slide94.xml"/><Relationship Id="rId107" Type="http://schemas.openxmlformats.org/officeDocument/2006/relationships/slide" Target="slides/slide63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" Target="slides/slide9.xml"/><Relationship Id="rId74" Type="http://schemas.openxmlformats.org/officeDocument/2006/relationships/slide" Target="slides/slide30.xml"/><Relationship Id="rId128" Type="http://schemas.openxmlformats.org/officeDocument/2006/relationships/slide" Target="slides/slide84.xml"/><Relationship Id="rId14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5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64" Type="http://schemas.openxmlformats.org/officeDocument/2006/relationships/slide" Target="slides/slide20.xml"/><Relationship Id="rId69" Type="http://schemas.openxmlformats.org/officeDocument/2006/relationships/slide" Target="slides/slide25.xml"/><Relationship Id="rId113" Type="http://schemas.openxmlformats.org/officeDocument/2006/relationships/slide" Target="slides/slide69.xml"/><Relationship Id="rId118" Type="http://schemas.openxmlformats.org/officeDocument/2006/relationships/slide" Target="slides/slide74.xml"/><Relationship Id="rId134" Type="http://schemas.openxmlformats.org/officeDocument/2006/relationships/slide" Target="slides/slide90.xml"/><Relationship Id="rId139" Type="http://schemas.openxmlformats.org/officeDocument/2006/relationships/slide" Target="slides/slide95.xml"/><Relationship Id="rId80" Type="http://schemas.openxmlformats.org/officeDocument/2006/relationships/slide" Target="slides/slide36.xml"/><Relationship Id="rId85" Type="http://schemas.openxmlformats.org/officeDocument/2006/relationships/slide" Target="slides/slide41.xml"/><Relationship Id="rId150" Type="http://schemas.openxmlformats.org/officeDocument/2006/relationships/handoutMaster" Target="handoutMasters/handoutMaster1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15.xml"/><Relationship Id="rId103" Type="http://schemas.openxmlformats.org/officeDocument/2006/relationships/slide" Target="slides/slide59.xml"/><Relationship Id="rId108" Type="http://schemas.openxmlformats.org/officeDocument/2006/relationships/slide" Target="slides/slide64.xml"/><Relationship Id="rId124" Type="http://schemas.openxmlformats.org/officeDocument/2006/relationships/slide" Target="slides/slide80.xml"/><Relationship Id="rId129" Type="http://schemas.openxmlformats.org/officeDocument/2006/relationships/slide" Target="slides/slide85.xml"/><Relationship Id="rId54" Type="http://schemas.openxmlformats.org/officeDocument/2006/relationships/slide" Target="slides/slide10.xml"/><Relationship Id="rId70" Type="http://schemas.openxmlformats.org/officeDocument/2006/relationships/slide" Target="slides/slide26.xml"/><Relationship Id="rId75" Type="http://schemas.openxmlformats.org/officeDocument/2006/relationships/slide" Target="slides/slide31.xml"/><Relationship Id="rId91" Type="http://schemas.openxmlformats.org/officeDocument/2006/relationships/slide" Target="slides/slide47.xml"/><Relationship Id="rId96" Type="http://schemas.openxmlformats.org/officeDocument/2006/relationships/slide" Target="slides/slide52.xml"/><Relationship Id="rId140" Type="http://schemas.openxmlformats.org/officeDocument/2006/relationships/slide" Target="slides/slide96.xml"/><Relationship Id="rId145" Type="http://schemas.openxmlformats.org/officeDocument/2006/relationships/slide" Target="slides/slide10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5.xml"/><Relationship Id="rId114" Type="http://schemas.openxmlformats.org/officeDocument/2006/relationships/slide" Target="slides/slide70.xml"/><Relationship Id="rId119" Type="http://schemas.openxmlformats.org/officeDocument/2006/relationships/slide" Target="slides/slide75.xml"/><Relationship Id="rId44" Type="http://schemas.openxmlformats.org/officeDocument/2006/relationships/slideMaster" Target="slideMasters/slideMaster44.xml"/><Relationship Id="rId60" Type="http://schemas.openxmlformats.org/officeDocument/2006/relationships/slide" Target="slides/slide16.xml"/><Relationship Id="rId65" Type="http://schemas.openxmlformats.org/officeDocument/2006/relationships/slide" Target="slides/slide21.xml"/><Relationship Id="rId81" Type="http://schemas.openxmlformats.org/officeDocument/2006/relationships/slide" Target="slides/slide37.xml"/><Relationship Id="rId86" Type="http://schemas.openxmlformats.org/officeDocument/2006/relationships/slide" Target="slides/slide42.xml"/><Relationship Id="rId130" Type="http://schemas.openxmlformats.org/officeDocument/2006/relationships/slide" Target="slides/slide86.xml"/><Relationship Id="rId135" Type="http://schemas.openxmlformats.org/officeDocument/2006/relationships/slide" Target="slides/slide91.xml"/><Relationship Id="rId151" Type="http://schemas.openxmlformats.org/officeDocument/2006/relationships/presProps" Target="presProps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65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6.xml"/><Relationship Id="rId55" Type="http://schemas.openxmlformats.org/officeDocument/2006/relationships/slide" Target="slides/slide11.xml"/><Relationship Id="rId76" Type="http://schemas.openxmlformats.org/officeDocument/2006/relationships/slide" Target="slides/slide32.xml"/><Relationship Id="rId97" Type="http://schemas.openxmlformats.org/officeDocument/2006/relationships/slide" Target="slides/slide53.xml"/><Relationship Id="rId104" Type="http://schemas.openxmlformats.org/officeDocument/2006/relationships/slide" Target="slides/slide60.xml"/><Relationship Id="rId120" Type="http://schemas.openxmlformats.org/officeDocument/2006/relationships/slide" Target="slides/slide76.xml"/><Relationship Id="rId125" Type="http://schemas.openxmlformats.org/officeDocument/2006/relationships/slide" Target="slides/slide81.xml"/><Relationship Id="rId141" Type="http://schemas.openxmlformats.org/officeDocument/2006/relationships/slide" Target="slides/slide97.xml"/><Relationship Id="rId146" Type="http://schemas.openxmlformats.org/officeDocument/2006/relationships/slide" Target="slides/slide10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7.xml"/><Relationship Id="rId92" Type="http://schemas.openxmlformats.org/officeDocument/2006/relationships/slide" Target="slides/slide48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66" Type="http://schemas.openxmlformats.org/officeDocument/2006/relationships/slide" Target="slides/slide22.xml"/><Relationship Id="rId87" Type="http://schemas.openxmlformats.org/officeDocument/2006/relationships/slide" Target="slides/slide43.xml"/><Relationship Id="rId110" Type="http://schemas.openxmlformats.org/officeDocument/2006/relationships/slide" Target="slides/slide66.xml"/><Relationship Id="rId115" Type="http://schemas.openxmlformats.org/officeDocument/2006/relationships/slide" Target="slides/slide71.xml"/><Relationship Id="rId131" Type="http://schemas.openxmlformats.org/officeDocument/2006/relationships/slide" Target="slides/slide87.xml"/><Relationship Id="rId136" Type="http://schemas.openxmlformats.org/officeDocument/2006/relationships/slide" Target="slides/slide92.xml"/><Relationship Id="rId61" Type="http://schemas.openxmlformats.org/officeDocument/2006/relationships/slide" Target="slides/slide17.xml"/><Relationship Id="rId82" Type="http://schemas.openxmlformats.org/officeDocument/2006/relationships/slide" Target="slides/slide38.xml"/><Relationship Id="rId152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2.xml"/><Relationship Id="rId77" Type="http://schemas.openxmlformats.org/officeDocument/2006/relationships/slide" Target="slides/slide33.xml"/><Relationship Id="rId100" Type="http://schemas.openxmlformats.org/officeDocument/2006/relationships/slide" Target="slides/slide56.xml"/><Relationship Id="rId105" Type="http://schemas.openxmlformats.org/officeDocument/2006/relationships/slide" Target="slides/slide61.xml"/><Relationship Id="rId126" Type="http://schemas.openxmlformats.org/officeDocument/2006/relationships/slide" Target="slides/slide82.xml"/><Relationship Id="rId147" Type="http://schemas.openxmlformats.org/officeDocument/2006/relationships/slide" Target="slides/slide10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7.xml"/><Relationship Id="rId72" Type="http://schemas.openxmlformats.org/officeDocument/2006/relationships/slide" Target="slides/slide28.xml"/><Relationship Id="rId93" Type="http://schemas.openxmlformats.org/officeDocument/2006/relationships/slide" Target="slides/slide49.xml"/><Relationship Id="rId98" Type="http://schemas.openxmlformats.org/officeDocument/2006/relationships/slide" Target="slides/slide54.xml"/><Relationship Id="rId121" Type="http://schemas.openxmlformats.org/officeDocument/2006/relationships/slide" Target="slides/slide77.xml"/><Relationship Id="rId142" Type="http://schemas.openxmlformats.org/officeDocument/2006/relationships/slide" Target="slides/slide98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2.xml"/><Relationship Id="rId67" Type="http://schemas.openxmlformats.org/officeDocument/2006/relationships/slide" Target="slides/slide23.xml"/><Relationship Id="rId116" Type="http://schemas.openxmlformats.org/officeDocument/2006/relationships/slide" Target="slides/slide72.xml"/><Relationship Id="rId137" Type="http://schemas.openxmlformats.org/officeDocument/2006/relationships/slide" Target="slides/slide9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18.xml"/><Relationship Id="rId83" Type="http://schemas.openxmlformats.org/officeDocument/2006/relationships/slide" Target="slides/slide39.xml"/><Relationship Id="rId88" Type="http://schemas.openxmlformats.org/officeDocument/2006/relationships/slide" Target="slides/slide44.xml"/><Relationship Id="rId111" Type="http://schemas.openxmlformats.org/officeDocument/2006/relationships/slide" Target="slides/slide67.xml"/><Relationship Id="rId132" Type="http://schemas.openxmlformats.org/officeDocument/2006/relationships/slide" Target="slides/slide88.xml"/><Relationship Id="rId153" Type="http://schemas.openxmlformats.org/officeDocument/2006/relationships/theme" Target="theme/theme1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" Target="slides/slide13.xml"/><Relationship Id="rId106" Type="http://schemas.openxmlformats.org/officeDocument/2006/relationships/slide" Target="slides/slide62.xml"/><Relationship Id="rId127" Type="http://schemas.openxmlformats.org/officeDocument/2006/relationships/slide" Target="slides/slide8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8.xml"/><Relationship Id="rId73" Type="http://schemas.openxmlformats.org/officeDocument/2006/relationships/slide" Target="slides/slide29.xml"/><Relationship Id="rId78" Type="http://schemas.openxmlformats.org/officeDocument/2006/relationships/slide" Target="slides/slide34.xml"/><Relationship Id="rId94" Type="http://schemas.openxmlformats.org/officeDocument/2006/relationships/slide" Target="slides/slide50.xml"/><Relationship Id="rId99" Type="http://schemas.openxmlformats.org/officeDocument/2006/relationships/slide" Target="slides/slide55.xml"/><Relationship Id="rId101" Type="http://schemas.openxmlformats.org/officeDocument/2006/relationships/slide" Target="slides/slide57.xml"/><Relationship Id="rId122" Type="http://schemas.openxmlformats.org/officeDocument/2006/relationships/slide" Target="slides/slide78.xml"/><Relationship Id="rId143" Type="http://schemas.openxmlformats.org/officeDocument/2006/relationships/slide" Target="slides/slide99.xml"/><Relationship Id="rId148" Type="http://schemas.openxmlformats.org/officeDocument/2006/relationships/slide" Target="slides/slide10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" Target="slides/slide3.xml"/><Relationship Id="rId68" Type="http://schemas.openxmlformats.org/officeDocument/2006/relationships/slide" Target="slides/slide24.xml"/><Relationship Id="rId89" Type="http://schemas.openxmlformats.org/officeDocument/2006/relationships/slide" Target="slides/slide45.xml"/><Relationship Id="rId112" Type="http://schemas.openxmlformats.org/officeDocument/2006/relationships/slide" Target="slides/slide68.xml"/><Relationship Id="rId133" Type="http://schemas.openxmlformats.org/officeDocument/2006/relationships/slide" Target="slides/slide89.xml"/><Relationship Id="rId154" Type="http://schemas.openxmlformats.org/officeDocument/2006/relationships/tableStyles" Target="tableStyles.xml"/><Relationship Id="rId16" Type="http://schemas.openxmlformats.org/officeDocument/2006/relationships/slideMaster" Target="slideMasters/slideMaster16.xml"/><Relationship Id="rId37" Type="http://schemas.openxmlformats.org/officeDocument/2006/relationships/slideMaster" Target="slideMasters/slideMaster37.xml"/><Relationship Id="rId58" Type="http://schemas.openxmlformats.org/officeDocument/2006/relationships/slide" Target="slides/slide14.xml"/><Relationship Id="rId79" Type="http://schemas.openxmlformats.org/officeDocument/2006/relationships/slide" Target="slides/slide35.xml"/><Relationship Id="rId102" Type="http://schemas.openxmlformats.org/officeDocument/2006/relationships/slide" Target="slides/slide58.xml"/><Relationship Id="rId123" Type="http://schemas.openxmlformats.org/officeDocument/2006/relationships/slide" Target="slides/slide79.xml"/><Relationship Id="rId144" Type="http://schemas.openxmlformats.org/officeDocument/2006/relationships/slide" Target="slides/slide100.xml"/><Relationship Id="rId90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7/10/18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7/10/18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78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28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210F24-A6EB-F94F-A71B-7C043DAEB3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928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0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28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F22E10-F738-7441-B00D-D602C05DDF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928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5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287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28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F22E10-F738-7441-B00D-D602C05DDF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928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8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28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A9EA23-718E-E549-9766-CDBEC39E0C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28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1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17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1025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952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59976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896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751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39402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99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5351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8511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39329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7462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73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4618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9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4487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86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527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974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57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6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387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2779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810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5228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135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8047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4211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4020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71237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81690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7539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4383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2026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77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0429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0483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5155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13795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670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4746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4164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04165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4924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885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5845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65600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87117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21515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8779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6749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2393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10711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36569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597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614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07966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66992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532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72713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0216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1887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3416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23611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7465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77081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8914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89629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60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9952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3489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66245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3743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4853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479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0558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7458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D642-5717-9C43-BCF7-E4F88A58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2593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AC23-9DE4-C746-BC02-D308529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5448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5027-C458-0F45-A175-76C38D62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2719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2552-3716-B24B-9F3D-FF7B024E8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3555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5230-971F-2E41-8CFA-14A60A5B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0648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EAA0-2A78-7C4C-AC1D-0745BDD6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4556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15DC-7DB6-2E4F-8E40-D436CE92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9927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72F1-201A-1341-A138-68D51697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272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4686-03CC-5744-B2F1-C7CFBAB9D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7140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323-C27F-274D-98DD-E8A58409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6284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D1A2-8B05-D448-BEED-1DCCC566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459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FA06-CF86-2545-AF2A-570D639D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0028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61737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77340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64163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27174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25256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85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96304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83577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01788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48879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3164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99387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60067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34862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20778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245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7436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9623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02086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01118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35911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123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93878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85237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83693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5070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84331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02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77748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59025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365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59023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83518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46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04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591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53903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59576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77432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654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5563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29144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62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98750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76931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757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24249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65628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31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75383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1113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5468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2016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3053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2141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88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10633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 anchor="ctr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2018. 7. 10.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6945081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2018. 7. 10.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0723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2018. 7. 10.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1828504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2018. 7. 10.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9036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2018. 7. 10.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5753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2018. 7. 10.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7130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2018. 7. 10.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56019865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79520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632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79847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72035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66681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79462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69968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15984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52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45983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5097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240D94-E5C6-2B45-92EB-F7FCCB9B6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261544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7B2952-2F74-D544-92BC-FBFBE9A34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734131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F9F7682-838C-D145-8DB5-B49C18A13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153688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E01938C-1825-4C47-ADAA-667501E8B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725712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2E44CBD-17AA-1C44-8BA0-F0313DF1E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638184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4E6E70-902E-8E4C-B56A-EB171DB5C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595539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920B83-E5C7-4748-945F-F95855947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33047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84C42A7-D582-E24E-B2AD-361121256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594660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5B44AF-607F-D14C-BF32-685CA37DF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801899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DCDFAA6-D8FF-694C-834A-ACCCD8522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00764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923AAA-1C55-7E45-B953-D9BFED328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791579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09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19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5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2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3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7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4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0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3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380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68BF9C-93BB-B548-912F-BE2A1331A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2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0F4C6C-A4AD-634C-B2AA-5823E8564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8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9D27D4-CF21-B743-868C-38D13B2F4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F35F6C-2FE9-E643-BA9E-744EBFA97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6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6820D8-511C-334B-9255-32401B223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4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2E3693-D302-D64D-8335-04DBBDCAC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4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C3B91E-9495-5D4C-A473-89DD744F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4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317DB17-6DD3-1D47-9DC7-29C718BD8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4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B564A7-2749-BD47-ACBB-5E9A7893C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8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FA10DE-9244-444C-BB66-013E28A2D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E2563C0-B5B3-BE4C-AFD7-D5025596D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6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66147B-D8F4-B34F-ACFC-F4150A9F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8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B655F-9513-DB41-847A-CB5F5ABCD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4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0262A-25C7-1D4F-BA49-9AAD51FA1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5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AFF24C-C776-6444-B9B7-94F550F9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46D27-56D0-344A-BE31-89C869EB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0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25BFE8-1EE5-7749-87C6-59D76183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0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151F3C-38B5-C447-BBE5-70E1ABFC6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8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B9740-5855-2A42-B252-D99EB4C5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8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5EF0D-3683-CA41-828D-672F2E39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1A51B-8B96-BD4C-95B5-FCA03A36A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3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9F2BAA-D8FE-2C4D-A9A5-9491AFC1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0131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68776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11931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74166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19389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18677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74766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41354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98135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88110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018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25789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409016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495892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889725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419311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196653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99964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952778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507306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728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621740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eaLnBrk="1" hangingPunct="1"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3EC4547-E2B1-9B4F-845F-F274F3C62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80007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B4180-6920-9C42-9DA1-4829E0437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67179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0D3C-7D80-0940-9C38-883CA5675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48181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9F32B-3CEF-984C-BBF2-963F764B3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48021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34898-7376-D942-82A4-9987F9AC7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59487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E4D29-6AD3-F447-89DA-A4F13DC75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45086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A4055-98B6-5F49-80DA-F6F7DEF7F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60317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9ECD9-3D5F-7F4F-998D-56B78CDEA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06701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65131-7DE5-1D4D-A3CF-3D0607171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6823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B6F9A-1324-4947-8B68-D47C2744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66548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1EA7-F64C-644A-BE34-B5A402A8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45501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C4A1C-A8E8-3C42-88AB-792537E5F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65638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129586-08AE-6F47-AC40-42971C091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373595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82EEEB-CAE1-9D42-80F3-08555E478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224591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63EB114-84BD-D84E-A045-3368407B1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580742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776E826-88E8-9343-B8CE-14D360A83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418439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CC300DD-50E9-B241-B672-B3ED614A0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02541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2E28BF-E5C2-9440-84A9-1C5C4EC3B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101199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AB4768A-0B31-1341-95B8-ACCC602AC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79477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1C9E0C-1943-654E-A858-D0B1037B7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397272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EAAF7E-5FC7-BF48-85B4-17B208F57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961755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539E80-CD55-B742-8023-B2B43C669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824168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E05FA7-E32E-224D-877F-442C3328A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74926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66147B-D8F4-B34F-ACFC-F4150A9F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019106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B655F-9513-DB41-847A-CB5F5ABCD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029366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0262A-25C7-1D4F-BA49-9AAD51FA1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429142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AFF24C-C776-6444-B9B7-94F550F9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134504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46D27-56D0-344A-BE31-89C869EB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402170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25BFE8-1EE5-7749-87C6-59D76183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78537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151F3C-38B5-C447-BBE5-70E1ABFC6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96598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B9740-5855-2A42-B252-D99EB4C5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979772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5EF0D-3683-CA41-828D-672F2E39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929086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1A51B-8B96-BD4C-95B5-FCA03A36A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807014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9F2BAA-D8FE-2C4D-A9A5-9491AFC1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76960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eaLnBrk="1" hangingPunct="1"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A08EACC-8CBF-5A41-8FD1-0ADD9A6E6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6301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5AFC4-B67F-BC48-882B-8F3B14641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47448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5ADE-6E00-1045-8F07-42D08E36E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73635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20E1A-63D1-9042-BE64-E6D77CA22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09170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CE9EA-6A87-A74E-8999-D522750AE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2131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19C08-DC79-A243-8132-5D8141635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86957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06AB-FCA2-444B-B377-4DCE2DDA6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94551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2F9B4-FA90-5240-B648-E2D01A3C9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97146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DFDB1-BFE0-744A-994F-30B5CFD2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61818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16A19-9990-D640-B1D8-2C318F01C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01028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9D8FC-307F-634F-81A0-60FAC0836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01962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4884-23F1-204A-AF38-4A3015EE9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91594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 lIns="914400" rIns="914400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 lIns="914400" rIns="91440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51820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0" y="6553200"/>
            <a:ext cx="4572000" cy="3048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50CCC6F-3220-49CD-89DB-71B165F2F9D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6553200"/>
            <a:ext cx="4572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15474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52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71586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45596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32227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53735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9924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27050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22743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C6F-3220-49CD-89DB-71B165F2F9D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92507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eaLnBrk="1" hangingPunct="1"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EF0CAD05-5F98-C240-A41D-E171A6304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12392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52C56-4F8A-824F-A263-2404B5D53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7447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6F638-9311-044E-822F-DB90AF053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28653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8FC8E-6941-C74C-BC08-436BE2F5B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62242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913EA-86C8-7044-8F98-044F5E730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26636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B2717-EF8A-4F48-9475-0E5579379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16128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EDDA7-F9BC-D143-BB10-4566D815D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83010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CDBC6-CC01-564B-8353-1EF7BD2ED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7643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88A4F-2F9B-8940-A946-705E7B7AA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22494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E8B17-B4D9-5340-8D3E-0FD2DBAED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04255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4509-A4B3-2C4F-9AD0-DD3550F7C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51966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5D994-FDC0-964B-B4AE-94C64D4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6947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EF0CAD05-5F98-C240-A41D-E171A6304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0261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52C56-4F8A-824F-A263-2404B5D53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6316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6F638-9311-044E-822F-DB90AF053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4524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8FC8E-6941-C74C-BC08-436BE2F5B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1207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913EA-86C8-7044-8F98-044F5E730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931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B2717-EF8A-4F48-9475-0E5579379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9328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EDDA7-F9BC-D143-BB10-4566D815D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222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CDBC6-CC01-564B-8353-1EF7BD2ED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338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88A4F-2F9B-8940-A946-705E7B7AA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5952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E8B17-B4D9-5340-8D3E-0FD2DBAED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44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4509-A4B3-2C4F-9AD0-DD3550F7C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9342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5D994-FDC0-964B-B4AE-94C64D4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3752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heme" Target="../theme/theme26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7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0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62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57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11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65.xml"/><Relationship Id="rId4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3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68.xml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1.xml"/><Relationship Id="rId10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4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79.xml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2.xml"/><Relationship Id="rId10" Type="http://schemas.openxmlformats.org/officeDocument/2006/relationships/slideLayout" Target="../slideLayouts/slideLayout387.xml"/><Relationship Id="rId4" Type="http://schemas.openxmlformats.org/officeDocument/2006/relationships/slideLayout" Target="../slideLayouts/slideLayout381.xml"/><Relationship Id="rId9" Type="http://schemas.openxmlformats.org/officeDocument/2006/relationships/slideLayout" Target="../slideLayouts/slideLayout38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slideLayout" Target="../slideLayouts/slideLayout399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6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1.xml"/><Relationship Id="rId1" Type="http://schemas.openxmlformats.org/officeDocument/2006/relationships/slideLayout" Target="../slideLayouts/slideLayout400.xml"/><Relationship Id="rId6" Type="http://schemas.openxmlformats.org/officeDocument/2006/relationships/slideLayout" Target="../slideLayouts/slideLayout405.xml"/><Relationship Id="rId11" Type="http://schemas.openxmlformats.org/officeDocument/2006/relationships/slideLayout" Target="../slideLayouts/slideLayout410.xml"/><Relationship Id="rId5" Type="http://schemas.openxmlformats.org/officeDocument/2006/relationships/slideLayout" Target="../slideLayouts/slideLayout404.xml"/><Relationship Id="rId10" Type="http://schemas.openxmlformats.org/officeDocument/2006/relationships/slideLayout" Target="../slideLayouts/slideLayout409.xml"/><Relationship Id="rId4" Type="http://schemas.openxmlformats.org/officeDocument/2006/relationships/slideLayout" Target="../slideLayouts/slideLayout403.xml"/><Relationship Id="rId9" Type="http://schemas.openxmlformats.org/officeDocument/2006/relationships/slideLayout" Target="../slideLayouts/slideLayout40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8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2.xml"/><Relationship Id="rId1" Type="http://schemas.openxmlformats.org/officeDocument/2006/relationships/slideLayout" Target="../slideLayouts/slideLayout411.xml"/><Relationship Id="rId6" Type="http://schemas.openxmlformats.org/officeDocument/2006/relationships/slideLayout" Target="../slideLayouts/slideLayout416.xml"/><Relationship Id="rId11" Type="http://schemas.openxmlformats.org/officeDocument/2006/relationships/slideLayout" Target="../slideLayouts/slideLayout421.xml"/><Relationship Id="rId5" Type="http://schemas.openxmlformats.org/officeDocument/2006/relationships/slideLayout" Target="../slideLayouts/slideLayout415.xml"/><Relationship Id="rId10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414.xml"/><Relationship Id="rId9" Type="http://schemas.openxmlformats.org/officeDocument/2006/relationships/slideLayout" Target="../slideLayouts/slideLayout4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0.xml"/><Relationship Id="rId3" Type="http://schemas.openxmlformats.org/officeDocument/2006/relationships/slideLayout" Target="../slideLayouts/slideLayout425.xml"/><Relationship Id="rId7" Type="http://schemas.openxmlformats.org/officeDocument/2006/relationships/slideLayout" Target="../slideLayouts/slideLayout429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8.xml"/><Relationship Id="rId11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3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1.xml"/><Relationship Id="rId3" Type="http://schemas.openxmlformats.org/officeDocument/2006/relationships/slideLayout" Target="../slideLayouts/slideLayout436.xml"/><Relationship Id="rId7" Type="http://schemas.openxmlformats.org/officeDocument/2006/relationships/slideLayout" Target="../slideLayouts/slideLayout440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9.xml"/><Relationship Id="rId11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4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2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47.xml"/><Relationship Id="rId7" Type="http://schemas.openxmlformats.org/officeDocument/2006/relationships/slideLayout" Target="../slideLayouts/slideLayout451.xml"/><Relationship Id="rId12" Type="http://schemas.openxmlformats.org/officeDocument/2006/relationships/slideLayout" Target="../slideLayouts/slideLayout456.xml"/><Relationship Id="rId2" Type="http://schemas.openxmlformats.org/officeDocument/2006/relationships/slideLayout" Target="../slideLayouts/slideLayout446.xml"/><Relationship Id="rId1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50.xml"/><Relationship Id="rId11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53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slideLayout" Target="../slideLayouts/slideLayout467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5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74.xml"/><Relationship Id="rId12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69.xml"/><Relationship Id="rId1" Type="http://schemas.openxmlformats.org/officeDocument/2006/relationships/slideLayout" Target="../slideLayouts/slideLayout468.xml"/><Relationship Id="rId6" Type="http://schemas.openxmlformats.org/officeDocument/2006/relationships/slideLayout" Target="../slideLayouts/slideLayout473.xml"/><Relationship Id="rId11" Type="http://schemas.openxmlformats.org/officeDocument/2006/relationships/slideLayout" Target="../slideLayouts/slideLayout478.xml"/><Relationship Id="rId5" Type="http://schemas.openxmlformats.org/officeDocument/2006/relationships/slideLayout" Target="../slideLayouts/slideLayout472.xml"/><Relationship Id="rId10" Type="http://schemas.openxmlformats.org/officeDocument/2006/relationships/slideLayout" Target="../slideLayouts/slideLayout477.xml"/><Relationship Id="rId4" Type="http://schemas.openxmlformats.org/officeDocument/2006/relationships/slideLayout" Target="../slideLayouts/slideLayout471.xml"/><Relationship Id="rId9" Type="http://schemas.openxmlformats.org/officeDocument/2006/relationships/slideLayout" Target="../slideLayouts/slideLayout4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27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517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97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59C95-9F24-CC4B-832C-1D8C21792A4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68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5800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163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82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6" r:id="rId1"/>
    <p:sldLayoutId id="2147485667" r:id="rId2"/>
    <p:sldLayoutId id="2147485668" r:id="rId3"/>
    <p:sldLayoutId id="2147485669" r:id="rId4"/>
    <p:sldLayoutId id="2147485670" r:id="rId5"/>
    <p:sldLayoutId id="2147485671" r:id="rId6"/>
    <p:sldLayoutId id="2147485672" r:id="rId7"/>
    <p:sldLayoutId id="2147485673" r:id="rId8"/>
    <p:sldLayoutId id="2147485674" r:id="rId9"/>
    <p:sldLayoutId id="2147485675" r:id="rId10"/>
    <p:sldLayoutId id="2147485676" r:id="rId11"/>
    <p:sldLayoutId id="2147485677" r:id="rId12"/>
  </p:sldLayoutIdLs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  <p:sldLayoutId id="2147485716" r:id="rId2"/>
    <p:sldLayoutId id="2147485717" r:id="rId3"/>
    <p:sldLayoutId id="2147485718" r:id="rId4"/>
    <p:sldLayoutId id="2147485719" r:id="rId5"/>
    <p:sldLayoutId id="2147485720" r:id="rId6"/>
    <p:sldLayoutId id="2147485721" r:id="rId7"/>
    <p:sldLayoutId id="2147485722" r:id="rId8"/>
    <p:sldLayoutId id="2147485723" r:id="rId9"/>
    <p:sldLayoutId id="2147485724" r:id="rId10"/>
    <p:sldLayoutId id="2147485725" r:id="rId11"/>
    <p:sldLayoutId id="214748572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2018. 7. 10.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37792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3" r:id="rId1"/>
    <p:sldLayoutId id="2147486474" r:id="rId2"/>
    <p:sldLayoutId id="2147486475" r:id="rId3"/>
    <p:sldLayoutId id="2147486476" r:id="rId4"/>
    <p:sldLayoutId id="2147486477" r:id="rId5"/>
    <p:sldLayoutId id="2147486478" r:id="rId6"/>
    <p:sldLayoutId id="2147486479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ts val="5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ts val="5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ts val="5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ts val="5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5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5" r:id="rId1"/>
    <p:sldLayoutId id="2147486596" r:id="rId2"/>
    <p:sldLayoutId id="2147486597" r:id="rId3"/>
    <p:sldLayoutId id="2147486598" r:id="rId4"/>
    <p:sldLayoutId id="2147486599" r:id="rId5"/>
    <p:sldLayoutId id="2147486600" r:id="rId6"/>
    <p:sldLayoutId id="2147486601" r:id="rId7"/>
    <p:sldLayoutId id="2147486602" r:id="rId8"/>
    <p:sldLayoutId id="2147486603" r:id="rId9"/>
    <p:sldLayoutId id="2147486604" r:id="rId10"/>
    <p:sldLayoutId id="214748660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72" r:id="rId1"/>
    <p:sldLayoutId id="2147486873" r:id="rId2"/>
    <p:sldLayoutId id="2147486874" r:id="rId3"/>
    <p:sldLayoutId id="2147486875" r:id="rId4"/>
    <p:sldLayoutId id="2147486876" r:id="rId5"/>
    <p:sldLayoutId id="2147486877" r:id="rId6"/>
    <p:sldLayoutId id="2147486878" r:id="rId7"/>
    <p:sldLayoutId id="2147486879" r:id="rId8"/>
    <p:sldLayoutId id="2147486880" r:id="rId9"/>
    <p:sldLayoutId id="2147486881" r:id="rId10"/>
    <p:sldLayoutId id="214748688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223C560-0E5F-EA4E-BC8F-576A57968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107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7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1080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7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1" r:id="rId1"/>
    <p:sldLayoutId id="2147487122" r:id="rId2"/>
    <p:sldLayoutId id="2147487123" r:id="rId3"/>
    <p:sldLayoutId id="2147487124" r:id="rId4"/>
    <p:sldLayoutId id="2147487125" r:id="rId5"/>
    <p:sldLayoutId id="2147487126" r:id="rId6"/>
    <p:sldLayoutId id="2147487127" r:id="rId7"/>
    <p:sldLayoutId id="2147487128" r:id="rId8"/>
    <p:sldLayoutId id="2147487129" r:id="rId9"/>
    <p:sldLayoutId id="2147487130" r:id="rId10"/>
    <p:sldLayoutId id="214748713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7/10/18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940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5" r:id="rId1"/>
    <p:sldLayoutId id="2147487146" r:id="rId2"/>
    <p:sldLayoutId id="2147487147" r:id="rId3"/>
    <p:sldLayoutId id="2147487148" r:id="rId4"/>
    <p:sldLayoutId id="2147487149" r:id="rId5"/>
    <p:sldLayoutId id="2147487150" r:id="rId6"/>
    <p:sldLayoutId id="2147487151" r:id="rId7"/>
    <p:sldLayoutId id="2147487152" r:id="rId8"/>
    <p:sldLayoutId id="2147487153" r:id="rId9"/>
    <p:sldLayoutId id="2147487154" r:id="rId10"/>
    <p:sldLayoutId id="2147487155" r:id="rId11"/>
    <p:sldLayoutId id="214748715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C36330-171D-874A-B302-CA3D7044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999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99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9992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6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95" r:id="rId1"/>
    <p:sldLayoutId id="2147487196" r:id="rId2"/>
    <p:sldLayoutId id="2147487197" r:id="rId3"/>
    <p:sldLayoutId id="2147487198" r:id="rId4"/>
    <p:sldLayoutId id="2147487199" r:id="rId5"/>
    <p:sldLayoutId id="2147487200" r:id="rId6"/>
    <p:sldLayoutId id="2147487201" r:id="rId7"/>
    <p:sldLayoutId id="2147487202" r:id="rId8"/>
    <p:sldLayoutId id="2147487203" r:id="rId9"/>
    <p:sldLayoutId id="2147487204" r:id="rId10"/>
    <p:sldLayoutId id="21474872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2694B9D-8BFE-654E-8D86-2D1B27ECA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5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07" r:id="rId1"/>
    <p:sldLayoutId id="2147487208" r:id="rId2"/>
    <p:sldLayoutId id="2147487209" r:id="rId3"/>
    <p:sldLayoutId id="2147487210" r:id="rId4"/>
    <p:sldLayoutId id="2147487211" r:id="rId5"/>
    <p:sldLayoutId id="2147487212" r:id="rId6"/>
    <p:sldLayoutId id="2147487213" r:id="rId7"/>
    <p:sldLayoutId id="2147487214" r:id="rId8"/>
    <p:sldLayoutId id="2147487215" r:id="rId9"/>
    <p:sldLayoutId id="2147487216" r:id="rId10"/>
    <p:sldLayoutId id="214748721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3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59" r:id="rId1"/>
    <p:sldLayoutId id="2147487260" r:id="rId2"/>
    <p:sldLayoutId id="2147487261" r:id="rId3"/>
    <p:sldLayoutId id="2147487262" r:id="rId4"/>
    <p:sldLayoutId id="2147487263" r:id="rId5"/>
    <p:sldLayoutId id="2147487264" r:id="rId6"/>
    <p:sldLayoutId id="2147487265" r:id="rId7"/>
    <p:sldLayoutId id="2147487266" r:id="rId8"/>
    <p:sldLayoutId id="2147487267" r:id="rId9"/>
    <p:sldLayoutId id="2147487268" r:id="rId10"/>
    <p:sldLayoutId id="214748726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2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75" r:id="rId1"/>
    <p:sldLayoutId id="2147487576" r:id="rId2"/>
    <p:sldLayoutId id="2147487577" r:id="rId3"/>
    <p:sldLayoutId id="2147487578" r:id="rId4"/>
    <p:sldLayoutId id="2147487579" r:id="rId5"/>
    <p:sldLayoutId id="2147487580" r:id="rId6"/>
    <p:sldLayoutId id="2147487581" r:id="rId7"/>
    <p:sldLayoutId id="2147487582" r:id="rId8"/>
    <p:sldLayoutId id="2147487583" r:id="rId9"/>
    <p:sldLayoutId id="2147487584" r:id="rId10"/>
    <p:sldLayoutId id="214748758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6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24" r:id="rId1"/>
    <p:sldLayoutId id="2147487625" r:id="rId2"/>
    <p:sldLayoutId id="2147487626" r:id="rId3"/>
    <p:sldLayoutId id="2147487627" r:id="rId4"/>
    <p:sldLayoutId id="2147487628" r:id="rId5"/>
    <p:sldLayoutId id="2147487629" r:id="rId6"/>
    <p:sldLayoutId id="2147487630" r:id="rId7"/>
    <p:sldLayoutId id="2147487631" r:id="rId8"/>
    <p:sldLayoutId id="2147487632" r:id="rId9"/>
    <p:sldLayoutId id="2147487633" r:id="rId10"/>
    <p:sldLayoutId id="214748763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6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44" r:id="rId1"/>
    <p:sldLayoutId id="2147487745" r:id="rId2"/>
    <p:sldLayoutId id="2147487746" r:id="rId3"/>
    <p:sldLayoutId id="2147487747" r:id="rId4"/>
    <p:sldLayoutId id="2147487748" r:id="rId5"/>
    <p:sldLayoutId id="2147487749" r:id="rId6"/>
    <p:sldLayoutId id="2147487750" r:id="rId7"/>
    <p:sldLayoutId id="2147487751" r:id="rId8"/>
    <p:sldLayoutId id="2147487752" r:id="rId9"/>
    <p:sldLayoutId id="2147487753" r:id="rId10"/>
    <p:sldLayoutId id="214748775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02444" indent="-24407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650">
          <a:solidFill>
            <a:schemeClr val="tx1"/>
          </a:solidFill>
          <a:latin typeface="+mn-lt"/>
        </a:defRPr>
      </a:lvl2pPr>
      <a:lvl3pPr marL="766763" indent="-2631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3pPr>
      <a:lvl4pPr marL="1004888" indent="-2369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2608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6037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19466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2895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26324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86" r:id="rId1"/>
    <p:sldLayoutId id="2147488087" r:id="rId2"/>
    <p:sldLayoutId id="2147488088" r:id="rId3"/>
    <p:sldLayoutId id="2147488089" r:id="rId4"/>
    <p:sldLayoutId id="2147488090" r:id="rId5"/>
    <p:sldLayoutId id="2147488091" r:id="rId6"/>
    <p:sldLayoutId id="2147488092" r:id="rId7"/>
    <p:sldLayoutId id="2147488093" r:id="rId8"/>
    <p:sldLayoutId id="2147488094" r:id="rId9"/>
    <p:sldLayoutId id="2147488095" r:id="rId10"/>
    <p:sldLayoutId id="214748809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98" r:id="rId1"/>
    <p:sldLayoutId id="2147488099" r:id="rId2"/>
    <p:sldLayoutId id="2147488100" r:id="rId3"/>
    <p:sldLayoutId id="2147488101" r:id="rId4"/>
    <p:sldLayoutId id="2147488102" r:id="rId5"/>
    <p:sldLayoutId id="2147488103" r:id="rId6"/>
    <p:sldLayoutId id="2147488104" r:id="rId7"/>
    <p:sldLayoutId id="2147488105" r:id="rId8"/>
    <p:sldLayoutId id="2147488106" r:id="rId9"/>
    <p:sldLayoutId id="2147488107" r:id="rId10"/>
    <p:sldLayoutId id="214748810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eaLnBrk="1" hangingPunct="1">
              <a:defRPr/>
            </a:pPr>
            <a:fld id="{A22E6346-468B-3E4F-8804-5358276127F2}" type="slidenum">
              <a:rPr lang="en-US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1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92" r:id="rId1"/>
    <p:sldLayoutId id="2147488293" r:id="rId2"/>
    <p:sldLayoutId id="2147488294" r:id="rId3"/>
    <p:sldLayoutId id="2147488295" r:id="rId4"/>
    <p:sldLayoutId id="2147488296" r:id="rId5"/>
    <p:sldLayoutId id="2147488297" r:id="rId6"/>
    <p:sldLayoutId id="2147488298" r:id="rId7"/>
    <p:sldLayoutId id="2147488299" r:id="rId8"/>
    <p:sldLayoutId id="2147488300" r:id="rId9"/>
    <p:sldLayoutId id="2147488301" r:id="rId10"/>
    <p:sldLayoutId id="2147488302" r:id="rId11"/>
    <p:sldLayoutId id="2147488303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fld id="{2DDFB6AD-FE1B-B34C-B1D2-58136F130176}" type="slidenum">
              <a:rPr lang="en-US" altLang="en-US"/>
              <a:pPr eaLnBrk="1" hangingPunct="1"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7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17" r:id="rId1"/>
    <p:sldLayoutId id="2147488318" r:id="rId2"/>
    <p:sldLayoutId id="2147488319" r:id="rId3"/>
    <p:sldLayoutId id="2147488320" r:id="rId4"/>
    <p:sldLayoutId id="2147488321" r:id="rId5"/>
    <p:sldLayoutId id="2147488322" r:id="rId6"/>
    <p:sldLayoutId id="2147488323" r:id="rId7"/>
    <p:sldLayoutId id="2147488324" r:id="rId8"/>
    <p:sldLayoutId id="2147488325" r:id="rId9"/>
    <p:sldLayoutId id="2147488326" r:id="rId10"/>
    <p:sldLayoutId id="214748832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fld id="{72694B9D-8BFE-654E-8D86-2D1B27ECA5D0}" type="slidenum">
              <a:rPr lang="en-US" altLang="en-US"/>
              <a:pPr eaLnBrk="1" hangingPunct="1"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9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29" r:id="rId1"/>
    <p:sldLayoutId id="2147488330" r:id="rId2"/>
    <p:sldLayoutId id="2147488331" r:id="rId3"/>
    <p:sldLayoutId id="2147488332" r:id="rId4"/>
    <p:sldLayoutId id="2147488333" r:id="rId5"/>
    <p:sldLayoutId id="2147488334" r:id="rId6"/>
    <p:sldLayoutId id="2147488335" r:id="rId7"/>
    <p:sldLayoutId id="2147488336" r:id="rId8"/>
    <p:sldLayoutId id="2147488337" r:id="rId9"/>
    <p:sldLayoutId id="2147488338" r:id="rId10"/>
    <p:sldLayoutId id="214748833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17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eaLnBrk="1" hangingPunct="1">
              <a:defRPr/>
            </a:pPr>
            <a:fld id="{0BC070B0-CA22-7745-8A7B-A53F4880160F}" type="slidenum">
              <a:rPr lang="en-US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201734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1735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4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41" r:id="rId1"/>
    <p:sldLayoutId id="2147488342" r:id="rId2"/>
    <p:sldLayoutId id="2147488343" r:id="rId3"/>
    <p:sldLayoutId id="2147488344" r:id="rId4"/>
    <p:sldLayoutId id="2147488345" r:id="rId5"/>
    <p:sldLayoutId id="2147488346" r:id="rId6"/>
    <p:sldLayoutId id="2147488347" r:id="rId7"/>
    <p:sldLayoutId id="2147488348" r:id="rId8"/>
    <p:sldLayoutId id="2147488349" r:id="rId9"/>
    <p:sldLayoutId id="2147488350" r:id="rId10"/>
    <p:sldLayoutId id="2147488351" r:id="rId11"/>
    <p:sldLayoutId id="214748835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36576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610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50CCC6F-3220-49CD-89DB-71B165F2F9D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1977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54" r:id="rId1"/>
    <p:sldLayoutId id="2147488355" r:id="rId2"/>
    <p:sldLayoutId id="2147488356" r:id="rId3"/>
    <p:sldLayoutId id="2147488357" r:id="rId4"/>
    <p:sldLayoutId id="2147488358" r:id="rId5"/>
    <p:sldLayoutId id="2147488359" r:id="rId6"/>
    <p:sldLayoutId id="2147488360" r:id="rId7"/>
    <p:sldLayoutId id="2147488361" r:id="rId8"/>
    <p:sldLayoutId id="2147488362" r:id="rId9"/>
    <p:sldLayoutId id="2147488363" r:id="rId10"/>
    <p:sldLayoutId id="214748836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eaLnBrk="1" hangingPunct="1"/>
            <a:fld id="{55D46416-474E-184B-A5AD-7D0BC91A8C60}" type="slidenum">
              <a:rPr lang="en-US" smtClean="0">
                <a:ea typeface="ＭＳ Ｐゴシック" charset="0"/>
                <a:cs typeface="Arial" charset="0"/>
              </a:rPr>
              <a:pPr eaLnBrk="1" hangingPunct="1"/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2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66" r:id="rId1"/>
    <p:sldLayoutId id="2147488367" r:id="rId2"/>
    <p:sldLayoutId id="2147488368" r:id="rId3"/>
    <p:sldLayoutId id="2147488369" r:id="rId4"/>
    <p:sldLayoutId id="2147488370" r:id="rId5"/>
    <p:sldLayoutId id="2147488371" r:id="rId6"/>
    <p:sldLayoutId id="2147488372" r:id="rId7"/>
    <p:sldLayoutId id="2147488373" r:id="rId8"/>
    <p:sldLayoutId id="2147488374" r:id="rId9"/>
    <p:sldLayoutId id="2147488375" r:id="rId10"/>
    <p:sldLayoutId id="2147488376" r:id="rId11"/>
    <p:sldLayoutId id="2147488377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edit Master title style</a:t>
            </a:r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7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20" r:id="rId10"/>
    <p:sldLayoutId id="2147483921" r:id="rId11"/>
    <p:sldLayoutId id="2147483922" r:id="rId12"/>
    <p:sldLayoutId id="214748392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D46416-474E-184B-A5AD-7D0BC91A8C60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52534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7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mailto:omutlu@gmail.com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1.png"/><Relationship Id="rId4" Type="http://schemas.openxmlformats.org/officeDocument/2006/relationships/hyperlink" Target="https://people.inf.ethz.ch/omutl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ah.edu/~lizhang/HPCA19/" TargetMode="External"/><Relationship Id="rId2" Type="http://schemas.openxmlformats.org/officeDocument/2006/relationships/hyperlink" Target="http://users.ece.cmu.edu/~omutlu/pub/application-to-core-mapping_hpca13.pdf" TargetMode="External"/><Relationship Id="rId1" Type="http://schemas.openxmlformats.org/officeDocument/2006/relationships/slideLayout" Target="../slideLayouts/slideLayout412.xml"/><Relationship Id="rId5" Type="http://schemas.openxmlformats.org/officeDocument/2006/relationships/image" Target="../media/image12.png"/><Relationship Id="rId4" Type="http://schemas.openxmlformats.org/officeDocument/2006/relationships/hyperlink" Target="http://users.ece.cmu.edu/~omutlu/pub/das_hpca13_talk.pptx" TargetMode="Externa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6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6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.org/web/cal" TargetMode="External"/><Relationship Id="rId2" Type="http://schemas.openxmlformats.org/officeDocument/2006/relationships/hyperlink" Target="http://users.ece.cmu.edu/~omutlu/pub/ramulator_dram_simulator-ieee-cal15.pdf" TargetMode="External"/><Relationship Id="rId1" Type="http://schemas.openxmlformats.org/officeDocument/2006/relationships/slideLayout" Target="../slideLayouts/slideLayout469.xml"/><Relationship Id="rId5" Type="http://schemas.openxmlformats.org/officeDocument/2006/relationships/image" Target="../media/image48.png"/><Relationship Id="rId4" Type="http://schemas.openxmlformats.org/officeDocument/2006/relationships/hyperlink" Target="https://github.com/CMU-SAFARI/ramulator" TargetMode="Externa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12.ittc.ku.edu/" TargetMode="External"/><Relationship Id="rId2" Type="http://schemas.openxmlformats.org/officeDocument/2006/relationships/hyperlink" Target="https://people.inf.ethz.ch/omutlu/pub/salp-dram_isca12.pdf" TargetMode="External"/><Relationship Id="rId1" Type="http://schemas.openxmlformats.org/officeDocument/2006/relationships/slideLayout" Target="../slideLayouts/slideLayout412.xml"/><Relationship Id="rId5" Type="http://schemas.openxmlformats.org/officeDocument/2006/relationships/image" Target="../media/image14.png"/><Relationship Id="rId4" Type="http://schemas.openxmlformats.org/officeDocument/2006/relationships/hyperlink" Target="https://people.inf.ethz.ch/omutlu/pub/kim_isca12_talk.ppt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12.ittc.ku.edu/" TargetMode="External"/><Relationship Id="rId2" Type="http://schemas.openxmlformats.org/officeDocument/2006/relationships/hyperlink" Target="http://users.ece.cmu.edu/~omutlu/pub/raidr-dram-refresh_isca12.pdf" TargetMode="External"/><Relationship Id="rId1" Type="http://schemas.openxmlformats.org/officeDocument/2006/relationships/slideLayout" Target="../slideLayouts/slideLayout412.xml"/><Relationship Id="rId5" Type="http://schemas.openxmlformats.org/officeDocument/2006/relationships/image" Target="../media/image17.png"/><Relationship Id="rId4" Type="http://schemas.openxmlformats.org/officeDocument/2006/relationships/hyperlink" Target="http://users.ece.cmu.edu/~omutlu/pub/liu_isca12_talk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13.eew.technion.ac.il/" TargetMode="External"/><Relationship Id="rId2" Type="http://schemas.openxmlformats.org/officeDocument/2006/relationships/hyperlink" Target="http://users.ece.cmu.edu/~omutlu/pub/dram-retention-time-characterization_isca13.pdf" TargetMode="External"/><Relationship Id="rId1" Type="http://schemas.openxmlformats.org/officeDocument/2006/relationships/slideLayout" Target="../slideLayouts/slideLayout412.xml"/><Relationship Id="rId6" Type="http://schemas.openxmlformats.org/officeDocument/2006/relationships/image" Target="../media/image18.png"/><Relationship Id="rId5" Type="http://schemas.openxmlformats.org/officeDocument/2006/relationships/hyperlink" Target="http://users.ece.cmu.edu/~omutlu/pub/mutlu_isca13_talk.pdf" TargetMode="External"/><Relationship Id="rId4" Type="http://schemas.openxmlformats.org/officeDocument/2006/relationships/hyperlink" Target="http://users.ece.cmu.edu/~omutlu/pub/mutlu_isca13_talk.ppt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pca20.ece.ufl.edu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users.ece.cmu.edu/~omutlu/pub/dram-access-refresh-parallelization_hpca14.pdf" TargetMode="External"/><Relationship Id="rId1" Type="http://schemas.openxmlformats.org/officeDocument/2006/relationships/slideLayout" Target="../slideLayouts/slideLayout412.xml"/><Relationship Id="rId6" Type="http://schemas.openxmlformats.org/officeDocument/2006/relationships/hyperlink" Target="http://users.ece.cmu.edu/~omutlu/pub/dram-access-refresh-parallelization_chang_hpca14-talk.pdf" TargetMode="External"/><Relationship Id="rId5" Type="http://schemas.openxmlformats.org/officeDocument/2006/relationships/hyperlink" Target="http://users.ece.cmu.edu/~omutlu/pub/dram-access-refresh-parallelization_chang_hpca14-talk.pptx" TargetMode="External"/><Relationship Id="rId4" Type="http://schemas.openxmlformats.org/officeDocument/2006/relationships/hyperlink" Target="http://users.ece.cmu.edu/~omutlu/pub/dram-access-refresh-parallelization_hpca14-summary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711.11427.pdf" TargetMode="Externa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arxiv.org/pdf/1706.08642" TargetMode="External"/><Relationship Id="rId1" Type="http://schemas.openxmlformats.org/officeDocument/2006/relationships/slideLayout" Target="../slideLayouts/slideLayout4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conference/fast18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people.inf.ethz.ch/omutlu/pub/MQSim-SSD-simulation-framework_fast18.pdf" TargetMode="External"/><Relationship Id="rId1" Type="http://schemas.openxmlformats.org/officeDocument/2006/relationships/slideLayout" Target="../slideLayouts/slideLayout412.xml"/><Relationship Id="rId6" Type="http://schemas.openxmlformats.org/officeDocument/2006/relationships/hyperlink" Target="https://github.com/CMU-SAFARI/MQSim" TargetMode="External"/><Relationship Id="rId5" Type="http://schemas.openxmlformats.org/officeDocument/2006/relationships/hyperlink" Target="https://people.inf.ethz.ch/omutlu/pub/MQSim-SSD-simulation-framework_fast18-talk.pdf" TargetMode="External"/><Relationship Id="rId4" Type="http://schemas.openxmlformats.org/officeDocument/2006/relationships/hyperlink" Target="https://people.inf.ethz.ch/omutlu/pub/MQSim-SSD-simulation-framework_fast18-talk.pptx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eR18a3_G_A" TargetMode="External"/><Relationship Id="rId3" Type="http://schemas.openxmlformats.org/officeDocument/2006/relationships/hyperlink" Target="http://iscaconf.org/isca2018/" TargetMode="External"/><Relationship Id="rId7" Type="http://schemas.openxmlformats.org/officeDocument/2006/relationships/hyperlink" Target="https://people.inf.ethz.ch/omutlu/pub/FLIN-fair-and-high-performance-NVMe-SSD-scheduling_isca18-lightning-talk.pdf" TargetMode="External"/><Relationship Id="rId2" Type="http://schemas.openxmlformats.org/officeDocument/2006/relationships/hyperlink" Target="https://people.inf.ethz.ch/omutlu/pub/FLIN-fair-and-high-performance-NVMe-SSD-scheduling_isca18.pdf" TargetMode="External"/><Relationship Id="rId1" Type="http://schemas.openxmlformats.org/officeDocument/2006/relationships/slideLayout" Target="../slideLayouts/slideLayout412.xml"/><Relationship Id="rId6" Type="http://schemas.openxmlformats.org/officeDocument/2006/relationships/hyperlink" Target="https://people.inf.ethz.ch/omutlu/pub/FLIN-fair-and-high-performance-NVMe-SSD-scheduling_isca18-lightning-talk.pptx" TargetMode="External"/><Relationship Id="rId5" Type="http://schemas.openxmlformats.org/officeDocument/2006/relationships/hyperlink" Target="https://people.inf.ethz.ch/omutlu/pub/FLIN-fair-and-high-performance-NVMe-SSD-scheduling_isca18-talk.pdf" TargetMode="External"/><Relationship Id="rId4" Type="http://schemas.openxmlformats.org/officeDocument/2006/relationships/hyperlink" Target="https://people.inf.ethz.ch/omutlu/pub/FLIN-fair-and-high-performance-NVMe-SSD-scheduling_isca18-talk.pptx" TargetMode="External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4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08.cs.princeton.edu/" TargetMode="External"/><Relationship Id="rId2" Type="http://schemas.openxmlformats.org/officeDocument/2006/relationships/hyperlink" Target="http://users.ece.cmu.edu/~omutlu/pub/rlmc_isca08.pdf" TargetMode="External"/><Relationship Id="rId1" Type="http://schemas.openxmlformats.org/officeDocument/2006/relationships/slideLayout" Target="../slideLayouts/slideLayout446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08.cs.princeton.edu/" TargetMode="External"/><Relationship Id="rId2" Type="http://schemas.openxmlformats.org/officeDocument/2006/relationships/hyperlink" Target="http://users.ece.cmu.edu/~omutlu/pub/rlmc_isca08.pdf" TargetMode="External"/><Relationship Id="rId1" Type="http://schemas.openxmlformats.org/officeDocument/2006/relationships/slideLayout" Target="../slideLayouts/slideLayout446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08.cs.princeton.edu/" TargetMode="External"/><Relationship Id="rId2" Type="http://schemas.openxmlformats.org/officeDocument/2006/relationships/hyperlink" Target="http://users.ece.cmu.edu/~omutlu/pub/rlmc_isca08.pdf" TargetMode="External"/><Relationship Id="rId1" Type="http://schemas.openxmlformats.org/officeDocument/2006/relationships/slideLayout" Target="../slideLayouts/slideLayout446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.org/web/cal" TargetMode="External"/><Relationship Id="rId2" Type="http://schemas.openxmlformats.org/officeDocument/2006/relationships/hyperlink" Target="http://users.ece.cmu.edu/~omutlu/pub/ramulator_dram_simulator-ieee-cal15.pdf" TargetMode="Externa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45.png"/><Relationship Id="rId4" Type="http://schemas.openxmlformats.org/officeDocument/2006/relationships/hyperlink" Target="https://github.com/CMU-SAFARI/ramulato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mailto:omutlu@gmail.com" TargetMode="External"/><Relationship Id="rId1" Type="http://schemas.openxmlformats.org/officeDocument/2006/relationships/slideLayout" Target="../slideLayouts/slideLayout46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people.inf.ethz.ch/omutlu/teaching.html" TargetMode="External"/><Relationship Id="rId1" Type="http://schemas.openxmlformats.org/officeDocument/2006/relationships/slideLayout" Target="../slideLayouts/slideLayout44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inf.ethz.ch/omutlu/pub/salp-dram_isca12.pdf" TargetMode="External"/><Relationship Id="rId2" Type="http://schemas.openxmlformats.org/officeDocument/2006/relationships/hyperlink" Target="https://people.inf.ethz.ch/omutlu/pub/tldram_hpca13.pdf" TargetMode="External"/><Relationship Id="rId1" Type="http://schemas.openxmlformats.org/officeDocument/2006/relationships/slideLayout" Target="../slideLayouts/slideLayout81.xml"/><Relationship Id="rId4" Type="http://schemas.openxmlformats.org/officeDocument/2006/relationships/hyperlink" Target="https://people.inf.ethz.ch/omutlu/pub/smla_high-bandwidth-3d-stacked-memory_taco16.pdf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inf.ethz.ch/omutlu/pub/dram-access-refresh-parallelization_hpca14.pdf" TargetMode="External"/><Relationship Id="rId2" Type="http://schemas.openxmlformats.org/officeDocument/2006/relationships/hyperlink" Target="https://people.inf.ethz.ch/omutlu/pub/raidr-dram-refresh_isca12.pdf" TargetMode="External"/><Relationship Id="rId1" Type="http://schemas.openxmlformats.org/officeDocument/2006/relationships/slideLayout" Target="../slideLayouts/slideLayout81.xml"/><Relationship Id="rId4" Type="http://schemas.openxmlformats.org/officeDocument/2006/relationships/hyperlink" Target="https://people.inf.ethz.ch/omutlu/pub/reaper-dram-retention-profiling-lpddr4_isca17.pdf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.org/web/cal" TargetMode="External"/><Relationship Id="rId2" Type="http://schemas.openxmlformats.org/officeDocument/2006/relationships/hyperlink" Target="http://users.ece.cmu.edu/~omutlu/pub/ramulator_dram_simulator-ieee-cal15.pdf" TargetMode="External"/><Relationship Id="rId1" Type="http://schemas.openxmlformats.org/officeDocument/2006/relationships/slideLayout" Target="../slideLayouts/slideLayout81.xml"/><Relationship Id="rId4" Type="http://schemas.openxmlformats.org/officeDocument/2006/relationships/hyperlink" Target="https://github.com/CMU-SAFARI/ramulator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inf.ethz.ch/omutlu/pub/tcm_micro10.pdf" TargetMode="External"/><Relationship Id="rId2" Type="http://schemas.openxmlformats.org/officeDocument/2006/relationships/hyperlink" Target="https://people.inf.ethz.ch/omutlu/pub/parbs_isca08.pdf" TargetMode="External"/><Relationship Id="rId1" Type="http://schemas.openxmlformats.org/officeDocument/2006/relationships/slideLayout" Target="../slideLayouts/slideLayout81.xml"/><Relationship Id="rId5" Type="http://schemas.openxmlformats.org/officeDocument/2006/relationships/hyperlink" Target="https://people.inf.ethz.ch/omutlu/pub/dash_deadline-aware-heterogeneous-memory-scheduler_taco16.pdf" TargetMode="External"/><Relationship Id="rId4" Type="http://schemas.openxmlformats.org/officeDocument/2006/relationships/hyperlink" Target="https://people.inf.ethz.ch/omutlu/pub/bliss-memory-scheduler_ieee-tpds16.pdf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inf.ethz.ch/omutlu/pub/fst_asplos10.pdf" TargetMode="External"/><Relationship Id="rId2" Type="http://schemas.openxmlformats.org/officeDocument/2006/relationships/hyperlink" Target="https://people.inf.ethz.ch/omutlu/pub/rlmc_isca08.pdf" TargetMode="External"/><Relationship Id="rId1" Type="http://schemas.openxmlformats.org/officeDocument/2006/relationships/slideLayout" Target="../slideLayouts/slideLayout81.xml"/><Relationship Id="rId5" Type="http://schemas.openxmlformats.org/officeDocument/2006/relationships/hyperlink" Target="https://people.inf.ethz.ch/omutlu/pub/decoupled-dma_pact15.pdf" TargetMode="External"/><Relationship Id="rId4" Type="http://schemas.openxmlformats.org/officeDocument/2006/relationships/hyperlink" Target="https://people.inf.ethz.ch/omutlu/pub/application-slowdown-model_micro15.pdf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people.inf.ethz.ch/omutlu/projects.htm" TargetMode="External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mailto:omutlu@gmail.com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1.png"/><Relationship Id="rId4" Type="http://schemas.openxmlformats.org/officeDocument/2006/relationships/hyperlink" Target="https://people.inf.ethz.ch/omutlu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5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5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5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arch.org/micro44/" TargetMode="External"/><Relationship Id="rId2" Type="http://schemas.openxmlformats.org/officeDocument/2006/relationships/hyperlink" Target="http://users.ece.cmu.edu/~omutlu/pub/memory-channel-partitioning-micro11.pdf" TargetMode="External"/><Relationship Id="rId1" Type="http://schemas.openxmlformats.org/officeDocument/2006/relationships/slideLayout" Target="../slideLayouts/slideLayout412.xml"/><Relationship Id="rId5" Type="http://schemas.openxmlformats.org/officeDocument/2006/relationships/image" Target="../media/image11.png"/><Relationship Id="rId4" Type="http://schemas.openxmlformats.org/officeDocument/2006/relationships/hyperlink" Target="http://users.ece.cmu.edu/~omutlu/pub/subramanian_micro11_talk.pptx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208912" cy="614362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Prof. Onur Mutlu</a:t>
            </a:r>
          </a:p>
          <a:p>
            <a:r>
              <a:rPr lang="en-US" sz="2200" dirty="0">
                <a:hlinkClick r:id="rId3"/>
              </a:rPr>
              <a:t>omutlu@gmail.com</a:t>
            </a:r>
            <a:r>
              <a:rPr lang="en-US" sz="2200" dirty="0"/>
              <a:t> </a:t>
            </a:r>
          </a:p>
          <a:p>
            <a:r>
              <a:rPr lang="en-US" sz="2200" dirty="0">
                <a:hlinkClick r:id="rId4"/>
              </a:rPr>
              <a:t>https://people.inf.ethz.ch/omutlu</a:t>
            </a:r>
            <a:endParaRPr lang="en-US" sz="2200" dirty="0"/>
          </a:p>
          <a:p>
            <a:r>
              <a:rPr lang="en-US" sz="2200" dirty="0"/>
              <a:t>10 July 2018</a:t>
            </a:r>
          </a:p>
          <a:p>
            <a:r>
              <a:rPr lang="en-US" sz="2200" dirty="0"/>
              <a:t>HiPEAC ACACES Summer School 2018</a:t>
            </a:r>
          </a:p>
          <a:p>
            <a:endParaRPr lang="en-US" sz="2200" dirty="0"/>
          </a:p>
          <a:p>
            <a:pPr algn="l"/>
            <a:endParaRPr lang="en-US" sz="2200" dirty="0"/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  <p:pic>
        <p:nvPicPr>
          <p:cNvPr id="11" name="Picture 18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" y="5229200"/>
            <a:ext cx="1387508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5496" y="1299592"/>
            <a:ext cx="8820472" cy="220141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Memory Systems </a:t>
            </a:r>
            <a:br>
              <a:rPr lang="en-US" sz="3600" dirty="0"/>
            </a:br>
            <a:r>
              <a:rPr lang="en-US" sz="3600" dirty="0"/>
              <a:t>and Memory-Centric Computing Systems</a:t>
            </a:r>
            <a:br>
              <a:rPr lang="en-US" sz="3600" dirty="0"/>
            </a:br>
            <a:r>
              <a:rPr lang="en-US" sz="3600" dirty="0">
                <a:solidFill>
                  <a:srgbClr val="FF0000"/>
                </a:solidFill>
              </a:rPr>
              <a:t>Lecture 2, Topic 1: Memory Trends and Basics</a:t>
            </a:r>
          </a:p>
        </p:txBody>
      </p:sp>
      <p:pic>
        <p:nvPicPr>
          <p:cNvPr id="10" name="Picture 2" descr="ETH Zurich short logo, bla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970" r="7940" b="18111"/>
          <a:stretch/>
        </p:blipFill>
        <p:spPr bwMode="auto">
          <a:xfrm>
            <a:off x="3261625" y="5805264"/>
            <a:ext cx="2750535" cy="783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urgundy_CMU_JPG_Logo.jpg">
            <a:extLst>
              <a:ext uri="{FF2B5EF4-FFF2-40B4-BE49-F238E27FC236}">
                <a16:creationId xmlns:a16="http://schemas.microsoft.com/office/drawing/2014/main" id="{FDEF4BF8-4C42-2C48-ACA7-CAA3C1B63ED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8027" y="5805264"/>
            <a:ext cx="253218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6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Application-to-Core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Reetuparna</a:t>
            </a:r>
            <a:r>
              <a:rPr lang="en-US" sz="2000" dirty="0"/>
              <a:t> Das, </a:t>
            </a:r>
            <a:r>
              <a:rPr lang="en-US" sz="2000" dirty="0" err="1"/>
              <a:t>Rachata</a:t>
            </a:r>
            <a:r>
              <a:rPr lang="en-US" sz="2000" dirty="0"/>
              <a:t> </a:t>
            </a:r>
            <a:r>
              <a:rPr lang="en-US" sz="2000" dirty="0" err="1"/>
              <a:t>Ausavarungnirun</a:t>
            </a:r>
            <a:r>
              <a:rPr lang="en-US" sz="2000" dirty="0"/>
              <a:t>, </a:t>
            </a:r>
            <a:r>
              <a:rPr lang="en-US" sz="2000" u="sng" dirty="0"/>
              <a:t>Onur Mutlu</a:t>
            </a:r>
            <a:r>
              <a:rPr lang="en-US" sz="2000" dirty="0"/>
              <a:t>, </a:t>
            </a:r>
            <a:r>
              <a:rPr lang="en-US" sz="2000" dirty="0" err="1"/>
              <a:t>Akhilesh</a:t>
            </a:r>
            <a:r>
              <a:rPr lang="en-US" sz="2000" dirty="0"/>
              <a:t> Kumar, and Mani </a:t>
            </a:r>
            <a:r>
              <a:rPr lang="en-US" sz="2000" dirty="0" err="1"/>
              <a:t>Azimi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b="1" dirty="0">
                <a:hlinkClick r:id="rId2"/>
              </a:rPr>
              <a:t>"Application-to-Core Mapping Policies to Reduce Memory System Interference in Multi-Core Systems"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i="1" dirty="0"/>
              <a:t>Proceedings of the </a:t>
            </a:r>
            <a:r>
              <a:rPr lang="en-US" sz="2000" i="1" dirty="0">
                <a:hlinkClick r:id="rId3"/>
              </a:rPr>
              <a:t>19th International Symposium on High-Performance Computer Architecture</a:t>
            </a:r>
            <a:r>
              <a:rPr lang="en-US" sz="2000" i="1" dirty="0"/>
              <a:t> (</a:t>
            </a:r>
            <a:r>
              <a:rPr lang="en-US" sz="2000" b="1" i="1" dirty="0"/>
              <a:t>HPCA</a:t>
            </a:r>
            <a:r>
              <a:rPr lang="en-US" sz="2000" i="1" dirty="0"/>
              <a:t>)</a:t>
            </a:r>
            <a:r>
              <a:rPr lang="en-US" sz="2000" dirty="0"/>
              <a:t>, Shenzhen, China, February 2013. </a:t>
            </a:r>
            <a:r>
              <a:rPr lang="en-US" sz="2000" dirty="0">
                <a:hlinkClick r:id="rId4"/>
              </a:rPr>
              <a:t>Slides (pptx)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FB91F-8620-9C4D-8A32-1AD02BFD54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23980"/>
            <a:ext cx="9144000" cy="14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45888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Ramulator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out-of-the box support for many DRAM standards:</a:t>
            </a:r>
          </a:p>
          <a:p>
            <a:pPr lvl="1"/>
            <a:r>
              <a:rPr lang="en-US" dirty="0"/>
              <a:t>DDR3/4, LPDDR3/4, GDDR5, WIO1/2, HBM, plus new proposals (SALP, AL-DRAM, TLDRAM, RowClone, and SARP)</a:t>
            </a:r>
          </a:p>
          <a:p>
            <a:r>
              <a:rPr lang="en-US" dirty="0"/>
              <a:t>~2.5X faster than fastest open-source simulator</a:t>
            </a:r>
          </a:p>
          <a:p>
            <a:r>
              <a:rPr lang="en-US" dirty="0"/>
              <a:t>Modular and extensible to different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52C56-4F8A-824F-A263-2404B5D536A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501008"/>
            <a:ext cx="70739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25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 dirty="0"/>
              <a:t>Case Study: Comparison of DRAM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52C56-4F8A-824F-A263-2404B5D536A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129360"/>
            <a:ext cx="69977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764704"/>
            <a:ext cx="6985000" cy="304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12360" y="4604935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Across 22 workloads, simple CPU model</a:t>
            </a:r>
          </a:p>
        </p:txBody>
      </p:sp>
    </p:spTree>
    <p:extLst>
      <p:ext uri="{BB962C8B-B14F-4D97-AF65-F5344CB8AC3E}">
        <p14:creationId xmlns:p14="http://schemas.microsoft.com/office/powerpoint/2010/main" val="2123090307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Ramulator</a:t>
            </a:r>
            <a:r>
              <a:rPr lang="en-US" dirty="0"/>
              <a:t> Paper and Source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Yoongu Kim, </a:t>
            </a:r>
            <a:r>
              <a:rPr lang="en-US" dirty="0" err="1"/>
              <a:t>Weikun</a:t>
            </a:r>
            <a:r>
              <a:rPr lang="en-US" dirty="0"/>
              <a:t> Yang, and Onur Mutlu,</a:t>
            </a:r>
            <a:br>
              <a:rPr lang="en-US" dirty="0"/>
            </a:br>
            <a:r>
              <a:rPr lang="en-US" b="1" dirty="0">
                <a:hlinkClick r:id="rId2"/>
              </a:rPr>
              <a:t>"Ramulator: A Fast and Extensible DRAM Simulator"</a:t>
            </a:r>
            <a:br>
              <a:rPr lang="en-US" dirty="0"/>
            </a:br>
            <a:r>
              <a:rPr lang="en-US" i="1" dirty="0">
                <a:hlinkClick r:id="rId3"/>
              </a:rPr>
              <a:t>IEEE Computer Architecture Letters</a:t>
            </a:r>
            <a:r>
              <a:rPr lang="en-US" i="1" dirty="0"/>
              <a:t> (</a:t>
            </a:r>
            <a:r>
              <a:rPr lang="en-US" b="1" i="1" dirty="0"/>
              <a:t>CAL</a:t>
            </a:r>
            <a:r>
              <a:rPr lang="en-US" i="1" dirty="0"/>
              <a:t>)</a:t>
            </a:r>
            <a:r>
              <a:rPr lang="en-US" dirty="0"/>
              <a:t>, March 2015. 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>
                <a:hlinkClick r:id="rId4"/>
              </a:rPr>
              <a:t>Source Code</a:t>
            </a:r>
            <a:r>
              <a:rPr lang="en-US" dirty="0"/>
              <a:t>] </a:t>
            </a:r>
          </a:p>
          <a:p>
            <a:endParaRPr lang="en-US" dirty="0"/>
          </a:p>
          <a:p>
            <a:r>
              <a:rPr lang="en-US" dirty="0"/>
              <a:t>Source code is released under the liberal MIT License</a:t>
            </a:r>
          </a:p>
          <a:p>
            <a:pPr lvl="1"/>
            <a:r>
              <a:rPr lang="en-US" dirty="0">
                <a:hlinkClick r:id="rId4"/>
              </a:rPr>
              <a:t>https://github.com/CMU-SAFARI/ramulator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52C56-4F8A-824F-A263-2404B5D536A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24400"/>
            <a:ext cx="9144000" cy="119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93600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82038" cy="5193723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Review the </a:t>
            </a:r>
            <a:r>
              <a:rPr lang="en-US" dirty="0" err="1">
                <a:solidFill>
                  <a:srgbClr val="0000FF"/>
                </a:solidFill>
              </a:rPr>
              <a:t>Ramulator</a:t>
            </a:r>
            <a:r>
              <a:rPr lang="en-US" dirty="0">
                <a:solidFill>
                  <a:srgbClr val="0000FF"/>
                </a:solidFill>
              </a:rPr>
              <a:t> paper</a:t>
            </a:r>
          </a:p>
          <a:p>
            <a:pPr lvl="1"/>
            <a:r>
              <a:rPr lang="en-US" dirty="0"/>
              <a:t>Email me your review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Download and run </a:t>
            </a:r>
            <a:r>
              <a:rPr lang="en-US" dirty="0" err="1">
                <a:solidFill>
                  <a:srgbClr val="0000FF"/>
                </a:solidFill>
              </a:rPr>
              <a:t>Ramulator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Compare DDR3, DDR4, SALP, HBM for the </a:t>
            </a:r>
            <a:r>
              <a:rPr lang="en-US" dirty="0" err="1"/>
              <a:t>libquantum</a:t>
            </a:r>
            <a:r>
              <a:rPr lang="en-US" dirty="0"/>
              <a:t> benchmark (provided in </a:t>
            </a:r>
            <a:r>
              <a:rPr lang="en-US" dirty="0" err="1"/>
              <a:t>Ramulator</a:t>
            </a:r>
            <a:r>
              <a:rPr lang="en-US" dirty="0"/>
              <a:t> repository)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Email me your report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This may help you get into memory systems research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52C56-4F8A-824F-A263-2404B5D536A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594642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Backup Slides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CAD05-5F98-C240-A41D-E171A63049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8688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Reducing Bank 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1136071"/>
          </a:xfrm>
        </p:spPr>
        <p:txBody>
          <a:bodyPr/>
          <a:lstStyle/>
          <a:p>
            <a:r>
              <a:rPr lang="en-US" dirty="0"/>
              <a:t>Read Sections 1 through 4 of:</a:t>
            </a:r>
          </a:p>
          <a:p>
            <a:pPr lvl="1"/>
            <a:r>
              <a:rPr lang="en-US" dirty="0"/>
              <a:t>Kim et al., “</a:t>
            </a:r>
            <a:r>
              <a:rPr lang="en-US" dirty="0">
                <a:solidFill>
                  <a:srgbClr val="0000FF"/>
                </a:solidFill>
              </a:rPr>
              <a:t>A Case for Exploiting Subarray-Level Parallelism in DRAM</a:t>
            </a:r>
            <a:r>
              <a:rPr lang="en-US" dirty="0"/>
              <a:t>,” ISCA 2012.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4180-6920-9C42-9DA1-4829E043706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87503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4596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AF33-1E8A-F740-899B-F98EBAA10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Subarray Level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2DE0C-317C-E14D-B005-2FF72BF1C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7529"/>
            <a:ext cx="8682038" cy="5193723"/>
          </a:xfrm>
        </p:spPr>
        <p:txBody>
          <a:bodyPr/>
          <a:lstStyle/>
          <a:p>
            <a:r>
              <a:rPr lang="en-US" sz="2000" dirty="0" err="1"/>
              <a:t>Yoongu</a:t>
            </a:r>
            <a:r>
              <a:rPr lang="en-US" sz="2000" dirty="0"/>
              <a:t> Kim, </a:t>
            </a:r>
            <a:r>
              <a:rPr lang="en-US" sz="2000" dirty="0" err="1"/>
              <a:t>Vivek</a:t>
            </a:r>
            <a:r>
              <a:rPr lang="en-US" sz="2000" dirty="0"/>
              <a:t> Seshadri, </a:t>
            </a:r>
            <a:r>
              <a:rPr lang="en-US" sz="2000" dirty="0" err="1"/>
              <a:t>Donghyuk</a:t>
            </a:r>
            <a:r>
              <a:rPr lang="en-US" sz="2000" dirty="0"/>
              <a:t> Lee, Jamie Liu, and Onur Mutlu,</a:t>
            </a:r>
            <a:br>
              <a:rPr lang="en-US" sz="2000" dirty="0"/>
            </a:br>
            <a:r>
              <a:rPr lang="en-US" sz="2000" b="1" dirty="0">
                <a:hlinkClick r:id="rId2"/>
              </a:rPr>
              <a:t>"A Case for Exploiting Subarray-Level Parallelism (SALP) in DRAM"</a:t>
            </a:r>
            <a:br>
              <a:rPr lang="en-US" sz="2000" dirty="0"/>
            </a:br>
            <a:r>
              <a:rPr lang="en-US" sz="2000" i="1" dirty="0"/>
              <a:t>Proceedings of the </a:t>
            </a:r>
            <a:r>
              <a:rPr lang="en-US" sz="2000" i="1" dirty="0">
                <a:hlinkClick r:id="rId3"/>
              </a:rPr>
              <a:t>39th International Symposium on Computer Architecture</a:t>
            </a:r>
            <a:r>
              <a:rPr lang="en-US" sz="2000" i="1" dirty="0"/>
              <a:t> (</a:t>
            </a:r>
            <a:r>
              <a:rPr lang="en-US" sz="2000" b="1" i="1" dirty="0"/>
              <a:t>ISCA</a:t>
            </a:r>
            <a:r>
              <a:rPr lang="en-US" sz="2000" i="1" dirty="0"/>
              <a:t>)</a:t>
            </a:r>
            <a:r>
              <a:rPr lang="en-US" sz="2000" dirty="0"/>
              <a:t>, Portland, OR, June 2012. </a:t>
            </a:r>
            <a:r>
              <a:rPr lang="en-US" sz="2000" dirty="0">
                <a:hlinkClick r:id="rId4"/>
              </a:rPr>
              <a:t>Slides (pptx)</a:t>
            </a:r>
            <a:r>
              <a:rPr lang="en-US" sz="2000" dirty="0"/>
              <a:t> 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4FD0B-0E3D-3B4F-9A20-44B3525C0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4180-6920-9C42-9DA1-4829E043706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EC326-2249-5243-AF95-48EEED8F7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67490"/>
            <a:ext cx="9144000" cy="13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3212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Refresh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DRAM capacitor charge leaks over time</a:t>
            </a:r>
          </a:p>
          <a:p>
            <a:r>
              <a:rPr lang="en-US">
                <a:latin typeface="Tahoma" charset="0"/>
              </a:rPr>
              <a:t>The memory controller needs to read each row periodically to restore the charge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Activate + precharge each row every N ms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Typical N = 64 ms</a:t>
            </a:r>
          </a:p>
          <a:p>
            <a:r>
              <a:rPr lang="en-US">
                <a:latin typeface="Tahoma" charset="0"/>
              </a:rPr>
              <a:t>Implications on performance?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-- DRAM bank unavailable while refreshed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-- Long pause times: If we refresh all rows in burst, every 64ms the DRAM will be unavailable until refresh ends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Burst refresh</a:t>
            </a:r>
            <a:r>
              <a:rPr lang="en-US">
                <a:latin typeface="Tahoma" charset="0"/>
              </a:rPr>
              <a:t>: All rows refreshed immediately after one another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Distributed refresh</a:t>
            </a:r>
            <a:r>
              <a:rPr lang="en-US">
                <a:latin typeface="Tahoma" charset="0"/>
              </a:rPr>
              <a:t>: Each row refreshed at a different time, at regular intervals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825C47-2605-534C-9672-E99D798633E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7"/>
            <a:ext cx="2016224" cy="173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477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Refresh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Distributed refresh eliminates long pause times</a:t>
            </a:r>
          </a:p>
          <a:p>
            <a:r>
              <a:rPr lang="en-US">
                <a:latin typeface="Tahoma" charset="0"/>
              </a:rPr>
              <a:t>How else we can reduce the effect of refresh on performance?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Can we reduce the number of refreshes?</a:t>
            </a: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D9CBDF-83F9-D14C-B378-18EE874920BD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36675"/>
            <a:ext cx="75723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948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896" cy="51943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-- 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Energy consumption</a:t>
            </a:r>
            <a:r>
              <a:rPr lang="en-US" sz="2200" dirty="0">
                <a:latin typeface="Tahoma" charset="0"/>
                <a:ea typeface="ＭＳ Ｐゴシック" charset="0"/>
              </a:rPr>
              <a:t>: Each refresh consumes energ</a:t>
            </a:r>
            <a:r>
              <a:rPr lang="en-US" sz="2200" dirty="0">
                <a:latin typeface="Tahoma" charset="0"/>
              </a:rPr>
              <a:t>y</a:t>
            </a:r>
          </a:p>
          <a:p>
            <a:pPr marL="0" indent="0"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-- 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Performance degradation</a:t>
            </a:r>
            <a:r>
              <a:rPr lang="en-US" sz="2200" dirty="0">
                <a:latin typeface="Tahoma" charset="0"/>
                <a:ea typeface="ＭＳ Ｐゴシック" charset="0"/>
              </a:rPr>
              <a:t>: DRAM rank/bank unavailable while refreshed</a:t>
            </a:r>
          </a:p>
          <a:p>
            <a:pPr marL="0" indent="0">
              <a:buNone/>
            </a:pPr>
            <a:r>
              <a:rPr lang="en-US" sz="2200" dirty="0">
                <a:latin typeface="Tahoma" charset="0"/>
              </a:rPr>
              <a:t>-- </a:t>
            </a:r>
            <a:r>
              <a:rPr lang="en-US" sz="2200" dirty="0">
                <a:solidFill>
                  <a:srgbClr val="0000FF"/>
                </a:solidFill>
                <a:latin typeface="Tahoma" charset="0"/>
              </a:rPr>
              <a:t>QoS/predictability impact</a:t>
            </a:r>
            <a:r>
              <a:rPr lang="en-US" sz="2200" dirty="0">
                <a:latin typeface="Tahoma" charset="0"/>
              </a:rPr>
              <a:t>: (Long) pause times during refresh</a:t>
            </a:r>
          </a:p>
          <a:p>
            <a:pPr marL="0" indent="0">
              <a:buNone/>
            </a:pPr>
            <a:r>
              <a:rPr lang="en-US" sz="2200" dirty="0">
                <a:latin typeface="Tahoma" charset="0"/>
              </a:rPr>
              <a:t>-- </a:t>
            </a:r>
            <a:r>
              <a:rPr lang="en-US" sz="2200" dirty="0">
                <a:solidFill>
                  <a:srgbClr val="0000FF"/>
                </a:solidFill>
                <a:latin typeface="Tahoma" charset="0"/>
              </a:rPr>
              <a:t>Refresh rate limits DRAM density scaling </a:t>
            </a:r>
          </a:p>
          <a:p>
            <a:pPr lvl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2808312" cy="241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Downsides of DRAM Refresh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494" indent="-2855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294" indent="-2284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216" indent="-2284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140" indent="-2284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3059" indent="-228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69976" indent="-228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6897" indent="-228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3813" indent="-228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AABF4E-AD47-7B46-972B-7FE6F07FB6A2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602128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Liu et al., 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RAIDR: Retention-aware Intelligent DRAM Refresh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,” ISCA 2012.</a:t>
            </a:r>
          </a:p>
        </p:txBody>
      </p:sp>
    </p:spTree>
    <p:extLst>
      <p:ext uri="{BB962C8B-B14F-4D97-AF65-F5344CB8AC3E}">
        <p14:creationId xmlns:p14="http://schemas.microsoft.com/office/powerpoint/2010/main" val="1609094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DRAM Refresh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807896" cy="4876800"/>
          </a:xfrm>
        </p:spPr>
        <p:txBody>
          <a:bodyPr/>
          <a:lstStyle/>
          <a:p>
            <a:r>
              <a:rPr lang="en-US" dirty="0"/>
              <a:t>Jamie Liu, Ben </a:t>
            </a:r>
            <a:r>
              <a:rPr lang="en-US" dirty="0" err="1"/>
              <a:t>Jaiyen</a:t>
            </a:r>
            <a:r>
              <a:rPr lang="en-US" dirty="0"/>
              <a:t>, Richard </a:t>
            </a:r>
            <a:r>
              <a:rPr lang="en-US" dirty="0" err="1"/>
              <a:t>Veras</a:t>
            </a:r>
            <a:r>
              <a:rPr lang="en-US" dirty="0"/>
              <a:t>, and Onur Mutlu,</a:t>
            </a:r>
            <a:br>
              <a:rPr lang="en-US" dirty="0"/>
            </a:br>
            <a:r>
              <a:rPr lang="en-US" b="1" dirty="0">
                <a:hlinkClick r:id="rId2"/>
              </a:rPr>
              <a:t>"RAIDR: Retention-Aware Intelligent DRAM Refresh"</a:t>
            </a:r>
            <a:br>
              <a:rPr lang="en-US" dirty="0"/>
            </a:br>
            <a:r>
              <a:rPr lang="en-US" i="1" dirty="0"/>
              <a:t>Proceedings of the </a:t>
            </a:r>
            <a:r>
              <a:rPr lang="en-US" i="1" dirty="0">
                <a:hlinkClick r:id="rId3"/>
              </a:rPr>
              <a:t>39th International Symposium on Computer Architecture</a:t>
            </a:r>
            <a:r>
              <a:rPr lang="en-US" i="1" dirty="0"/>
              <a:t> (</a:t>
            </a:r>
            <a:r>
              <a:rPr lang="en-US" b="1" i="1" dirty="0"/>
              <a:t>ISCA</a:t>
            </a:r>
            <a:r>
              <a:rPr lang="en-US" i="1" dirty="0"/>
              <a:t>)</a:t>
            </a:r>
            <a:r>
              <a:rPr lang="en-US" dirty="0"/>
              <a:t>, Portland, OR, June 2012. </a:t>
            </a:r>
            <a:r>
              <a:rPr lang="en-US" dirty="0">
                <a:hlinkClick r:id="rId4"/>
              </a:rPr>
              <a:t>Slides (pdf)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77608"/>
            <a:ext cx="9144000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Retention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5153025"/>
          </a:xfrm>
        </p:spPr>
        <p:txBody>
          <a:bodyPr/>
          <a:lstStyle/>
          <a:p>
            <a:r>
              <a:rPr lang="en-US" sz="1800" dirty="0"/>
              <a:t>Jamie Liu, Ben </a:t>
            </a:r>
            <a:r>
              <a:rPr lang="en-US" sz="1800" dirty="0" err="1"/>
              <a:t>Jaiyen</a:t>
            </a:r>
            <a:r>
              <a:rPr lang="en-US" sz="1800" dirty="0"/>
              <a:t>, Yoongu Kim, Chris Wilkerson, and </a:t>
            </a:r>
            <a:r>
              <a:rPr lang="en-US" sz="1800" u="sng" dirty="0"/>
              <a:t>Onur Mutlu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b="1" dirty="0">
                <a:hlinkClick r:id="rId2"/>
              </a:rPr>
              <a:t>"An Experimental Study of Data Retention Behavior in Modern DRAM Devices: Implications for Retention Time Profiling Mechanisms"</a:t>
            </a:r>
            <a:br>
              <a:rPr lang="en-US" sz="1800" dirty="0"/>
            </a:br>
            <a:r>
              <a:rPr lang="en-US" sz="1800" i="1" dirty="0"/>
              <a:t>Proceedings of the </a:t>
            </a:r>
            <a:r>
              <a:rPr lang="en-US" sz="1800" i="1" dirty="0">
                <a:hlinkClick r:id="rId3"/>
              </a:rPr>
              <a:t>40th International Symposium on Computer Architecture</a:t>
            </a:r>
            <a:r>
              <a:rPr lang="en-US" sz="1800" i="1" dirty="0"/>
              <a:t> (</a:t>
            </a:r>
            <a:r>
              <a:rPr lang="en-US" sz="1800" b="1" i="1" dirty="0"/>
              <a:t>ISCA</a:t>
            </a:r>
            <a:r>
              <a:rPr lang="en-US" sz="1800" i="1" dirty="0"/>
              <a:t>)</a:t>
            </a:r>
            <a:r>
              <a:rPr lang="en-US" sz="1800" dirty="0"/>
              <a:t>, Tel-Aviv, Israel, June 2013. </a:t>
            </a:r>
            <a:r>
              <a:rPr lang="en-US" sz="1800" dirty="0">
                <a:hlinkClick r:id="rId4"/>
              </a:rPr>
              <a:t>Slides (ppt)</a:t>
            </a:r>
            <a:r>
              <a:rPr lang="en-US" sz="1800" dirty="0"/>
              <a:t> </a:t>
            </a:r>
            <a:r>
              <a:rPr lang="en-US" sz="1800" dirty="0">
                <a:hlinkClick r:id="rId5"/>
              </a:rPr>
              <a:t>Slides (pdf)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69019-BB41-6245-A1FF-2891AF1467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51315"/>
            <a:ext cx="9144000" cy="41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152400"/>
            <a:ext cx="9540552" cy="1066800"/>
          </a:xfrm>
        </p:spPr>
        <p:txBody>
          <a:bodyPr/>
          <a:lstStyle/>
          <a:p>
            <a:r>
              <a:rPr lang="en-US" dirty="0"/>
              <a:t>Data Retention in Memory </a:t>
            </a:r>
            <a:r>
              <a:rPr lang="en-US" sz="3000" b="1" dirty="0">
                <a:solidFill>
                  <a:srgbClr val="006633"/>
                </a:solidFill>
              </a:rPr>
              <a:t>[Liu et al., ISCA 2013]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48768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Data Retention Time Profile of DRAM looks like this: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86FF2-CC60-CB43-AE88-3EA46362104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539"/>
            <a:ext cx="9144000" cy="4372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8024" y="5385990"/>
            <a:ext cx="3724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Location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dependent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Stored value pattern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dependent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Time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dependent</a:t>
            </a:r>
          </a:p>
        </p:txBody>
      </p:sp>
    </p:spTree>
    <p:extLst>
      <p:ext uri="{BB962C8B-B14F-4D97-AF65-F5344CB8AC3E}">
        <p14:creationId xmlns:p14="http://schemas.microsoft.com/office/powerpoint/2010/main" val="22411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/>
              <a:t>DRAM Refresh-Access Parallelization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4876800"/>
          </a:xfrm>
        </p:spPr>
        <p:txBody>
          <a:bodyPr/>
          <a:lstStyle/>
          <a:p>
            <a:r>
              <a:rPr lang="en-US" sz="2000" dirty="0"/>
              <a:t>Kevin Chang, Donghyuk Lee, </a:t>
            </a:r>
            <a:r>
              <a:rPr lang="en-US" sz="2000" dirty="0" err="1"/>
              <a:t>Zeshan</a:t>
            </a:r>
            <a:r>
              <a:rPr lang="en-US" sz="2000" dirty="0"/>
              <a:t> </a:t>
            </a:r>
            <a:r>
              <a:rPr lang="en-US" sz="2000" dirty="0" err="1"/>
              <a:t>Chishti</a:t>
            </a:r>
            <a:r>
              <a:rPr lang="en-US" sz="2000" dirty="0"/>
              <a:t>, </a:t>
            </a:r>
            <a:r>
              <a:rPr lang="en-US" sz="2000" dirty="0" err="1"/>
              <a:t>Alaa</a:t>
            </a:r>
            <a:r>
              <a:rPr lang="en-US" sz="2000" dirty="0"/>
              <a:t> </a:t>
            </a:r>
            <a:r>
              <a:rPr lang="en-US" sz="2000" dirty="0" err="1"/>
              <a:t>Alameldeen</a:t>
            </a:r>
            <a:r>
              <a:rPr lang="en-US" sz="2000" dirty="0"/>
              <a:t>, Chris Wilkerson, Yoongu Kim, and Onur Mutlu,</a:t>
            </a:r>
            <a:br>
              <a:rPr lang="en-US" sz="2000" dirty="0"/>
            </a:br>
            <a:r>
              <a:rPr lang="en-US" sz="2000" b="1" dirty="0">
                <a:hlinkClick r:id="rId2"/>
              </a:rPr>
              <a:t>"Improving DRAM Performance by Parallelizing Refreshes with Accesses"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i="1" dirty="0"/>
              <a:t>Proceedings of the </a:t>
            </a:r>
            <a:r>
              <a:rPr lang="en-US" sz="2000" i="1" dirty="0">
                <a:hlinkClick r:id="rId3"/>
              </a:rPr>
              <a:t>20th International Symposium on High-Performance Computer Architecture</a:t>
            </a:r>
            <a:r>
              <a:rPr lang="en-US" sz="2000" i="1" dirty="0"/>
              <a:t> (</a:t>
            </a:r>
            <a:r>
              <a:rPr lang="en-US" sz="2000" b="1" i="1" dirty="0"/>
              <a:t>HPCA</a:t>
            </a:r>
            <a:r>
              <a:rPr lang="en-US" sz="2000" i="1" dirty="0"/>
              <a:t>)</a:t>
            </a:r>
            <a:r>
              <a:rPr lang="en-US" sz="2000" dirty="0"/>
              <a:t>, Orlando, FL, February 2014. [</a:t>
            </a:r>
            <a:r>
              <a:rPr lang="en-US" sz="2000" dirty="0">
                <a:hlinkClick r:id="rId4"/>
              </a:rPr>
              <a:t>Summary</a:t>
            </a:r>
            <a:r>
              <a:rPr lang="en-US" sz="2000" dirty="0"/>
              <a:t>] [</a:t>
            </a:r>
            <a:r>
              <a:rPr lang="en-US" sz="2000" dirty="0">
                <a:hlinkClick r:id="rId5"/>
              </a:rPr>
              <a:t>Slides (pptx)</a:t>
            </a:r>
            <a:r>
              <a:rPr lang="en-US" sz="2000" dirty="0"/>
              <a:t> </a:t>
            </a:r>
            <a:r>
              <a:rPr lang="en-US" sz="2000" dirty="0">
                <a:hlinkClick r:id="rId6"/>
              </a:rPr>
              <a:t>(pdf)</a:t>
            </a:r>
            <a:r>
              <a:rPr lang="en-US" sz="2000" dirty="0"/>
              <a:t>]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8520" y="3804590"/>
            <a:ext cx="9144000" cy="25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6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What Will You Learn in This Course?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Memory Systems and Memory-Centric Computing Systems</a:t>
            </a:r>
          </a:p>
          <a:p>
            <a:pPr lvl="1"/>
            <a:r>
              <a:rPr lang="en-US" dirty="0"/>
              <a:t>July 9-13, 2018</a:t>
            </a:r>
          </a:p>
          <a:p>
            <a:pPr lvl="1"/>
            <a:endParaRPr lang="en-US" sz="2300" dirty="0">
              <a:latin typeface="Tahoma" charset="0"/>
              <a:ea typeface="ＭＳ Ｐゴシック" charset="0"/>
            </a:endParaRPr>
          </a:p>
          <a:p>
            <a:r>
              <a:rPr lang="en-US" sz="23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Topic 1: Main Memory Trends and Basics</a:t>
            </a:r>
          </a:p>
          <a:p>
            <a:r>
              <a:rPr lang="en-US" sz="2300" dirty="0">
                <a:latin typeface="Tahoma" charset="0"/>
                <a:ea typeface="ＭＳ Ｐゴシック" charset="0"/>
              </a:rPr>
              <a:t>Topic 2: Memory Reliability &amp; Security: RowHammer and Beyond</a:t>
            </a:r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sz="2300" dirty="0">
                <a:latin typeface="Tahoma" charset="0"/>
                <a:ea typeface="ＭＳ Ｐゴシック" charset="0"/>
              </a:rPr>
              <a:t>Topic 3: In-memory Computation</a:t>
            </a:r>
          </a:p>
          <a:p>
            <a:r>
              <a:rPr lang="en-US" sz="2300" dirty="0">
                <a:latin typeface="Tahoma" charset="0"/>
                <a:ea typeface="ＭＳ Ｐゴシック" charset="0"/>
              </a:rPr>
              <a:t>Topic 4: Low-Latency and Low-Energy Memory</a:t>
            </a:r>
          </a:p>
          <a:p>
            <a:r>
              <a:rPr lang="en-US" sz="2300" dirty="0">
                <a:latin typeface="Tahoma" charset="0"/>
                <a:ea typeface="ＭＳ Ｐゴシック" charset="0"/>
              </a:rPr>
              <a:t>Topic 5 (unlikely): Enabling and Exploiting Non-Volatile Memory</a:t>
            </a:r>
          </a:p>
          <a:p>
            <a:r>
              <a:rPr lang="en-US" sz="2300" dirty="0">
                <a:latin typeface="Tahoma" charset="0"/>
                <a:ea typeface="ＭＳ Ｐゴシック" charset="0"/>
              </a:rPr>
              <a:t>Topic 6 (unlikely): Flash Memory and SSD Scaling</a:t>
            </a:r>
          </a:p>
          <a:p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</a:rPr>
              <a:t>Major Overview Reading: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and Subramanian, 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Research Problems and Opportunities in Memory Systems</a:t>
            </a:r>
            <a:r>
              <a:rPr lang="en-US" dirty="0">
                <a:latin typeface="Tahoma" charset="0"/>
                <a:ea typeface="ＭＳ Ｐゴシック" charset="0"/>
              </a:rPr>
              <a:t>,” SUPERFRI 2014.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81F1D4-7954-BD41-94E6-A5D63847144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14D4F-6EAF-C748-AB08-84ACF2147710}"/>
              </a:ext>
            </a:extLst>
          </p:cNvPr>
          <p:cNvSpPr/>
          <p:nvPr/>
        </p:nvSpPr>
        <p:spPr>
          <a:xfrm>
            <a:off x="539552" y="2301069"/>
            <a:ext cx="5616624" cy="4078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063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768475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Memory Controllers</a:t>
            </a:r>
          </a:p>
        </p:txBody>
      </p:sp>
      <p:sp>
        <p:nvSpPr>
          <p:cNvPr id="8909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14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versus Other Types of Memories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charset="0"/>
              </a:rPr>
              <a:t>Long latency memories have similar characteristics that need to be controlled.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The following discussion will use DRAM as an example, but many scheduling and control issues are similar in the design of controllers for other types of memories</a:t>
            </a:r>
          </a:p>
          <a:p>
            <a:pPr lvl="1"/>
            <a:r>
              <a:rPr lang="en-US" dirty="0">
                <a:latin typeface="Tahoma" charset="0"/>
              </a:rPr>
              <a:t>Flash memory</a:t>
            </a:r>
          </a:p>
          <a:p>
            <a:pPr lvl="1"/>
            <a:r>
              <a:rPr lang="en-US" dirty="0">
                <a:latin typeface="Tahoma" charset="0"/>
              </a:rPr>
              <a:t>Other emerging memory technologies</a:t>
            </a:r>
          </a:p>
          <a:p>
            <a:pPr lvl="2"/>
            <a:r>
              <a:rPr lang="en-US" dirty="0">
                <a:latin typeface="Tahoma" charset="0"/>
              </a:rPr>
              <a:t>Phase Change Memory</a:t>
            </a:r>
          </a:p>
          <a:p>
            <a:pPr lvl="2"/>
            <a:r>
              <a:rPr lang="en-US" dirty="0">
                <a:latin typeface="Tahoma" charset="0"/>
              </a:rPr>
              <a:t>Spin-Transfer Torque Magnetic Memory</a:t>
            </a:r>
          </a:p>
          <a:p>
            <a:pPr lvl="1"/>
            <a:r>
              <a:rPr lang="en-US" dirty="0">
                <a:latin typeface="Tahoma" charset="0"/>
              </a:rPr>
              <a:t>These other technologies can place other demands on the controller</a:t>
            </a:r>
          </a:p>
          <a:p>
            <a:pPr lvl="1"/>
            <a:endParaRPr lang="en-US" dirty="0">
              <a:latin typeface="Tahoma" charset="0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8B2BD-19D5-4149-91E9-99856BC8F547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73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(SSD) Controllers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2277"/>
            <a:ext cx="8610600" cy="5193723"/>
          </a:xfrm>
        </p:spPr>
        <p:txBody>
          <a:bodyPr/>
          <a:lstStyle/>
          <a:p>
            <a:r>
              <a:rPr lang="en-US" dirty="0"/>
              <a:t>Similar to DRAM memory controllers, except:</a:t>
            </a:r>
          </a:p>
          <a:p>
            <a:pPr lvl="1"/>
            <a:r>
              <a:rPr lang="en-US" dirty="0"/>
              <a:t>They are flash memory specific</a:t>
            </a:r>
          </a:p>
          <a:p>
            <a:pPr lvl="1"/>
            <a:r>
              <a:rPr lang="en-US" dirty="0"/>
              <a:t>They do much more: error correction, garbage collection, page remapping,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FB91F-8620-9C4D-8A32-1AD02BFD54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8311"/>
            <a:ext cx="9144000" cy="38986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8173" y="641098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Cai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+,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“Flash Correct-and-Refresh: Retention-Aware Error Management for Increased Flash Memory Lifetime”,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ICCD 2012.</a:t>
            </a:r>
          </a:p>
        </p:txBody>
      </p:sp>
    </p:spTree>
    <p:extLst>
      <p:ext uri="{BB962C8B-B14F-4D97-AF65-F5344CB8AC3E}">
        <p14:creationId xmlns:p14="http://schemas.microsoft.com/office/powerpoint/2010/main" val="149587130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 of the SSD Controller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FB91F-8620-9C4D-8A32-1AD02BFD54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5" y="1143000"/>
            <a:ext cx="7308850" cy="4726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110" y="6096000"/>
            <a:ext cx="9332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Cai+, “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Error Characterization, Mitigation, and Recovery in Flash Memory Based Solid State Drives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,” Proc. IEEE 2017.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7FB7BF-9E20-8D4B-B3C6-3A9DACECCAF0}"/>
              </a:ext>
            </a:extLst>
          </p:cNvPr>
          <p:cNvSpPr txBox="1"/>
          <p:nvPr/>
        </p:nvSpPr>
        <p:spPr>
          <a:xfrm>
            <a:off x="2533480" y="6488668"/>
            <a:ext cx="400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3"/>
              </a:rPr>
              <a:t>https://arxiv.org/pdf/1711.11427.pdf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854688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28" y="152400"/>
            <a:ext cx="9144000" cy="1066800"/>
          </a:xfrm>
        </p:spPr>
        <p:txBody>
          <a:bodyPr/>
          <a:lstStyle/>
          <a:p>
            <a:r>
              <a:rPr lang="en-US" sz="4400" dirty="0"/>
              <a:t>On Modern SSD Controllers (I)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1619672" y="6453336"/>
            <a:ext cx="60486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  <a:hlinkClick r:id="rId2"/>
              </a:rPr>
              <a:t>https://arxiv.org/pdf/1706.08642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rPr>
              <a:t>  </a:t>
            </a:r>
          </a:p>
        </p:txBody>
      </p:sp>
      <p:pic>
        <p:nvPicPr>
          <p:cNvPr id="8" name="Picture 2" descr="ttps://pbs.twimg.com/media/DKHLt24W0AAE5Fd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2" y="1268760"/>
            <a:ext cx="7411230" cy="452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6831" y="1545937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Proceedings of the IEEE, Sept. 2017</a:t>
            </a:r>
          </a:p>
        </p:txBody>
      </p:sp>
    </p:spTree>
    <p:extLst>
      <p:ext uri="{BB962C8B-B14F-4D97-AF65-F5344CB8AC3E}">
        <p14:creationId xmlns:p14="http://schemas.microsoft.com/office/powerpoint/2010/main" val="2876199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D3DB6-2090-8C4C-8567-1971797C3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Modern SSD Controllers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826DD-CB9F-C64D-8D68-71B39A3F2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Arash</a:t>
            </a:r>
            <a:r>
              <a:rPr lang="en-US" sz="2000" dirty="0"/>
              <a:t> </a:t>
            </a:r>
            <a:r>
              <a:rPr lang="en-US" sz="2000" dirty="0" err="1"/>
              <a:t>Tavakkol</a:t>
            </a:r>
            <a:r>
              <a:rPr lang="en-US" sz="2000" dirty="0"/>
              <a:t>, Juan Gomez-Luna, Mohammad </a:t>
            </a:r>
            <a:r>
              <a:rPr lang="en-US" sz="2000" dirty="0" err="1"/>
              <a:t>Sadrosadati</a:t>
            </a:r>
            <a:r>
              <a:rPr lang="en-US" sz="2000" dirty="0"/>
              <a:t>, Saugata Ghose, and Onur Mutlu,</a:t>
            </a:r>
            <a:br>
              <a:rPr lang="en-US" sz="2000" dirty="0"/>
            </a:br>
            <a:r>
              <a:rPr lang="en-US" sz="2000" b="1" dirty="0">
                <a:hlinkClick r:id="rId2"/>
              </a:rPr>
              <a:t>"MQSim: A Framework for Enabling Realistic Studies of Modern Multi-Queue SSD Devices"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i="1" dirty="0"/>
              <a:t>Proceedings of the </a:t>
            </a:r>
            <a:r>
              <a:rPr lang="en-US" sz="2000" i="1" dirty="0">
                <a:hlinkClick r:id="rId3"/>
              </a:rPr>
              <a:t>16th USENIX Conference on File and Storage Technologies</a:t>
            </a:r>
            <a:r>
              <a:rPr lang="en-US" sz="2000" i="1" dirty="0"/>
              <a:t> (</a:t>
            </a:r>
            <a:r>
              <a:rPr lang="en-US" sz="2000" b="1" i="1" dirty="0"/>
              <a:t>FAST</a:t>
            </a:r>
            <a:r>
              <a:rPr lang="en-US" sz="2000" i="1" dirty="0"/>
              <a:t>)</a:t>
            </a:r>
            <a:r>
              <a:rPr lang="en-US" sz="2000" dirty="0"/>
              <a:t>, Oakland, CA, USA, February 2018. </a:t>
            </a:r>
            <a:br>
              <a:rPr lang="en-US" sz="2000" dirty="0"/>
            </a:br>
            <a:r>
              <a:rPr lang="en-US" sz="2000" dirty="0"/>
              <a:t>[</a:t>
            </a:r>
            <a:r>
              <a:rPr lang="en-US" sz="2000" dirty="0">
                <a:hlinkClick r:id="rId4"/>
              </a:rPr>
              <a:t>Slides (pptx)</a:t>
            </a:r>
            <a:r>
              <a:rPr lang="en-US" sz="2000" dirty="0"/>
              <a:t> </a:t>
            </a:r>
            <a:r>
              <a:rPr lang="en-US" sz="2000" dirty="0">
                <a:hlinkClick r:id="rId5"/>
              </a:rPr>
              <a:t>(pdf)</a:t>
            </a:r>
            <a:r>
              <a:rPr lang="en-US" sz="2000" dirty="0"/>
              <a:t>] </a:t>
            </a:r>
            <a:br>
              <a:rPr lang="en-US" sz="2000" dirty="0"/>
            </a:br>
            <a:r>
              <a:rPr lang="en-US" sz="2000" dirty="0"/>
              <a:t>[</a:t>
            </a:r>
            <a:r>
              <a:rPr lang="en-US" sz="2000" dirty="0">
                <a:hlinkClick r:id="rId6"/>
              </a:rPr>
              <a:t>Source Code</a:t>
            </a:r>
            <a:r>
              <a:rPr lang="en-US" sz="2000" dirty="0"/>
              <a:t>]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E0F00-D756-C140-BE0A-3FFACF00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4180-6920-9C42-9DA1-4829E043706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F2644-850C-1F42-B2BD-326C71155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437572"/>
            <a:ext cx="9144000" cy="13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3634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D3DB6-2090-8C4C-8567-1971797C3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Modern SSD Controllers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826DD-CB9F-C64D-8D68-71B39A3F2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Arash</a:t>
            </a:r>
            <a:r>
              <a:rPr lang="en-US" sz="2000" dirty="0"/>
              <a:t> </a:t>
            </a:r>
            <a:r>
              <a:rPr lang="en-US" sz="2000" dirty="0" err="1"/>
              <a:t>Tavakkol</a:t>
            </a:r>
            <a:r>
              <a:rPr lang="en-US" sz="2000" dirty="0"/>
              <a:t>, Mohammad </a:t>
            </a:r>
            <a:r>
              <a:rPr lang="en-US" sz="2000" dirty="0" err="1"/>
              <a:t>Sadrosadati</a:t>
            </a:r>
            <a:r>
              <a:rPr lang="en-US" sz="2000" dirty="0"/>
              <a:t>, Saugata Ghose, </a:t>
            </a:r>
            <a:r>
              <a:rPr lang="en-US" sz="2000" dirty="0" err="1"/>
              <a:t>Jeremie</a:t>
            </a:r>
            <a:r>
              <a:rPr lang="en-US" sz="2000" dirty="0"/>
              <a:t> Kim, Yixin Luo, </a:t>
            </a:r>
            <a:r>
              <a:rPr lang="en-US" sz="2000" dirty="0" err="1"/>
              <a:t>Yaohua</a:t>
            </a:r>
            <a:r>
              <a:rPr lang="en-US" sz="2000" dirty="0"/>
              <a:t> Wang, Nika Mansouri </a:t>
            </a:r>
            <a:r>
              <a:rPr lang="en-US" sz="2000" dirty="0" err="1"/>
              <a:t>Ghiasi</a:t>
            </a:r>
            <a:r>
              <a:rPr lang="en-US" sz="2000" dirty="0"/>
              <a:t>, Lois </a:t>
            </a:r>
            <a:r>
              <a:rPr lang="en-US" sz="2000" dirty="0" err="1"/>
              <a:t>Orosa</a:t>
            </a:r>
            <a:r>
              <a:rPr lang="en-US" sz="2000" dirty="0"/>
              <a:t>, Juan G. Luna and Onur Mutlu,</a:t>
            </a:r>
            <a:br>
              <a:rPr lang="en-US" sz="2000" dirty="0"/>
            </a:br>
            <a:r>
              <a:rPr lang="en-US" sz="2000" b="1" dirty="0">
                <a:hlinkClick r:id="rId2"/>
              </a:rPr>
              <a:t>"FLIN: Enabling Fairness and Enhancing Performance in Modern NVMe Solid State Drives"</a:t>
            </a:r>
            <a:br>
              <a:rPr lang="en-US" sz="2000" dirty="0"/>
            </a:br>
            <a:r>
              <a:rPr lang="en-US" sz="2000" i="1" dirty="0"/>
              <a:t>Proceedings of the </a:t>
            </a:r>
            <a:r>
              <a:rPr lang="en-US" sz="2000" i="1" dirty="0">
                <a:hlinkClick r:id="rId3"/>
              </a:rPr>
              <a:t>45th International Symposium on Computer Architecture</a:t>
            </a:r>
            <a:r>
              <a:rPr lang="en-US" sz="2000" i="1" dirty="0"/>
              <a:t> (</a:t>
            </a:r>
            <a:r>
              <a:rPr lang="en-US" sz="2000" b="1" i="1" dirty="0"/>
              <a:t>ISCA</a:t>
            </a:r>
            <a:r>
              <a:rPr lang="en-US" sz="2000" i="1" dirty="0"/>
              <a:t>)</a:t>
            </a:r>
            <a:r>
              <a:rPr lang="en-US" sz="2000" dirty="0"/>
              <a:t>, Los Angeles, CA, USA, June 2018. </a:t>
            </a:r>
            <a:br>
              <a:rPr lang="en-US" sz="2000" dirty="0"/>
            </a:br>
            <a:r>
              <a:rPr lang="en-US" sz="2000" dirty="0"/>
              <a:t>[</a:t>
            </a:r>
            <a:r>
              <a:rPr lang="en-US" sz="2000" dirty="0">
                <a:hlinkClick r:id="rId4"/>
              </a:rPr>
              <a:t>Slides (pptx)</a:t>
            </a:r>
            <a:r>
              <a:rPr lang="en-US" sz="2000" dirty="0"/>
              <a:t> </a:t>
            </a:r>
            <a:r>
              <a:rPr lang="en-US" sz="2000" dirty="0">
                <a:hlinkClick r:id="rId5"/>
              </a:rPr>
              <a:t>(pdf)</a:t>
            </a:r>
            <a:r>
              <a:rPr lang="en-US" sz="2000" dirty="0"/>
              <a:t>] [</a:t>
            </a:r>
            <a:r>
              <a:rPr lang="en-US" sz="2000" dirty="0">
                <a:hlinkClick r:id="rId6"/>
              </a:rPr>
              <a:t>Lightning Talk Slides (pptx)</a:t>
            </a:r>
            <a:r>
              <a:rPr lang="en-US" sz="2000" dirty="0"/>
              <a:t> </a:t>
            </a:r>
            <a:r>
              <a:rPr lang="en-US" sz="2000" dirty="0">
                <a:hlinkClick r:id="rId7"/>
              </a:rPr>
              <a:t>(pdf)</a:t>
            </a:r>
            <a:r>
              <a:rPr lang="en-US" sz="2000" dirty="0"/>
              <a:t>] </a:t>
            </a:r>
            <a:br>
              <a:rPr lang="en-US" sz="2000" dirty="0"/>
            </a:br>
            <a:r>
              <a:rPr lang="en-US" sz="2000" dirty="0"/>
              <a:t>[</a:t>
            </a:r>
            <a:r>
              <a:rPr lang="en-US" sz="2000" dirty="0">
                <a:hlinkClick r:id="rId8"/>
              </a:rPr>
              <a:t>Lightning Talk Video</a:t>
            </a:r>
            <a:r>
              <a:rPr lang="en-US" sz="2000" dirty="0"/>
              <a:t>]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E0F00-D756-C140-BE0A-3FFACF00F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4180-6920-9C42-9DA1-4829E043706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D3869-44ED-A848-9256-C8312EB5F2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344378"/>
            <a:ext cx="9144000" cy="182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3007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0292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DRAM has different types with different interfaces optimized for different purposes</a:t>
            </a:r>
          </a:p>
          <a:p>
            <a:pPr lvl="1"/>
            <a:r>
              <a:rPr lang="en-US" dirty="0"/>
              <a:t>Commodity: DDR, DDR2, DDR3, DDR4, …</a:t>
            </a:r>
          </a:p>
          <a:p>
            <a:pPr lvl="1"/>
            <a:r>
              <a:rPr lang="en-US" dirty="0"/>
              <a:t>Low power (for mobile): LPDDR1, …, LPDDR5, …</a:t>
            </a:r>
          </a:p>
          <a:p>
            <a:pPr lvl="1"/>
            <a:r>
              <a:rPr lang="en-US" dirty="0"/>
              <a:t>High bandwidth (for graphics): GDDR2, …, GDDR5, …</a:t>
            </a:r>
          </a:p>
          <a:p>
            <a:pPr lvl="1"/>
            <a:r>
              <a:rPr lang="en-US" dirty="0"/>
              <a:t>Low latency: </a:t>
            </a:r>
            <a:r>
              <a:rPr lang="en-US" dirty="0" err="1"/>
              <a:t>eDRAM</a:t>
            </a:r>
            <a:r>
              <a:rPr lang="en-US" dirty="0"/>
              <a:t>, RLDRAM, …</a:t>
            </a:r>
          </a:p>
          <a:p>
            <a:pPr lvl="1"/>
            <a:r>
              <a:rPr lang="en-US" dirty="0"/>
              <a:t>3D stacked: WIO, HBM, HMC, …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Underlying microarchitecture is fundamentally the same</a:t>
            </a:r>
          </a:p>
          <a:p>
            <a:r>
              <a:rPr lang="en-US" dirty="0"/>
              <a:t>A flexible memory controller can support various DRAM types </a:t>
            </a:r>
          </a:p>
          <a:p>
            <a:r>
              <a:rPr lang="en-US" dirty="0"/>
              <a:t>This complicates the memory controller</a:t>
            </a:r>
          </a:p>
          <a:p>
            <a:pPr lvl="1"/>
            <a:r>
              <a:rPr lang="en-US" dirty="0"/>
              <a:t>Difficult to support all types (and upgrades)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B27038-8888-7442-BB11-7A96E507CFEC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64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Types (circa 2015)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B27038-8888-7442-BB11-7A96E507CFEC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541066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383" y="5986046"/>
            <a:ext cx="88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Kim et al., “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Ramulator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: A Fast and Extensible DRAM Simulator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,” IEEE Comp Arch Letters 2015.</a:t>
            </a:r>
          </a:p>
        </p:txBody>
      </p:sp>
    </p:spTree>
    <p:extLst>
      <p:ext uri="{BB962C8B-B14F-4D97-AF65-F5344CB8AC3E}">
        <p14:creationId xmlns:p14="http://schemas.microsoft.com/office/powerpoint/2010/main" val="27288515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Controller: Functions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392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Ensure correct operation </a:t>
            </a:r>
            <a:r>
              <a:rPr lang="en-US" dirty="0">
                <a:latin typeface="Tahoma" charset="0"/>
              </a:rPr>
              <a:t>of DRAM (refresh and timing)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Service DRAM requests while obeying timing constraints of DRAM chips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Constraints: resource conflicts (bank, bus, channel), minimum write-to-read delays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Translate requests to DRAM command sequences</a:t>
            </a:r>
          </a:p>
          <a:p>
            <a:endParaRPr lang="en-US" dirty="0">
              <a:solidFill>
                <a:srgbClr val="0033CC"/>
              </a:solidFill>
              <a:latin typeface="Tahoma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Buffer and schedule requests to for high performance + QoS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Reordering, row-buffer, bank, rank, bus management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Manage power consumption and thermals in DRAM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Turn on/off DRAM chips, manage power modes</a:t>
            </a: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952D2B-B8F8-FD49-8104-A59E93B3C1E5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93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>
          <a:xfrm>
            <a:off x="300038" y="152400"/>
            <a:ext cx="8843962" cy="1066800"/>
          </a:xfrm>
        </p:spPr>
        <p:txBody>
          <a:bodyPr/>
          <a:lstStyle/>
          <a:p>
            <a:r>
              <a:rPr lang="en-US">
                <a:latin typeface="Garamond" charset="0"/>
              </a:rPr>
              <a:t>Multiple Banks (Interleaving) and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Multiple banks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Enable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concurrent DRAM accesses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Bits in address determine which bank an address resides in</a:t>
            </a:r>
          </a:p>
          <a:p>
            <a:r>
              <a:rPr lang="en-US">
                <a:latin typeface="Tahoma" charset="0"/>
              </a:rPr>
              <a:t>Multiple independent channels serve the same purpose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But they are even better because they have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separate data buses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Increased bus bandwidth</a:t>
            </a:r>
          </a:p>
          <a:p>
            <a:pPr lvl="1"/>
            <a:endParaRPr lang="en-US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Enabling more concurrency requires reducing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Bank conflicts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Channel conflicts</a:t>
            </a:r>
          </a:p>
          <a:p>
            <a:r>
              <a:rPr lang="en-US">
                <a:latin typeface="Tahoma" charset="0"/>
              </a:rPr>
              <a:t>How to select/randomize bank/channel indices in address?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Lower order bits have more entropy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Randomizing hash functions (XOR of different address bits)</a:t>
            </a:r>
          </a:p>
          <a:p>
            <a:pPr lvl="1"/>
            <a:endParaRPr lang="en-US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2C247-D2EF-E549-AC01-40D30E25CF17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73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A Modern DRAM Controller (I)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79851-31B7-244E-98CE-042B1EBFBC35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931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153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99183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55F93-7693-5B40-8E2A-F412E3EBEF27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 Modern DRAM Controller</a:t>
            </a:r>
          </a:p>
        </p:txBody>
      </p: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273175"/>
            <a:ext cx="667385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13577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Scheduling Policies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FCFS</a:t>
            </a:r>
            <a:r>
              <a:rPr lang="en-US">
                <a:latin typeface="Tahoma" charset="0"/>
              </a:rPr>
              <a:t> (first come first served)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Oldest request first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FR-FCFS </a:t>
            </a:r>
            <a:r>
              <a:rPr lang="en-US">
                <a:latin typeface="Tahoma" charset="0"/>
              </a:rPr>
              <a:t>(first ready, first come first served)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1. Row-hit first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2. Oldest first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Goal: Maximize row buffer hit rate </a:t>
            </a:r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maximize DRAM throughput</a:t>
            </a:r>
            <a:endParaRPr lang="en-US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Actually, scheduling is done at the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command level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Column commands (read/write) prioritized over row commands (activate/precharge)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Within each group, older commands prioritized over younger ones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A757B1-8578-AC4E-8377-2F7EB84F7BD0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673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Review: DRAM Bank Operation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E44A4-065B-A840-BBD2-298D274489B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3822700" y="1643063"/>
            <a:ext cx="1612900" cy="2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3822700" y="1931988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3822700" y="2219325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3822700" y="2508250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3822700" y="2795588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3822700" y="3082925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3822700" y="3371850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822700" y="4465638"/>
            <a:ext cx="16129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629150" y="38893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389563" y="4408488"/>
            <a:ext cx="1314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 Buffer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36525" y="124460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(Row 0, Column 0)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900363" y="1643063"/>
            <a:ext cx="461962" cy="2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 rot="-5400000">
            <a:off x="2356644" y="2596357"/>
            <a:ext cx="153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 decoder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889375" y="5056188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Column mux</a:t>
            </a:r>
          </a:p>
        </p:txBody>
      </p:sp>
      <p:sp>
        <p:nvSpPr>
          <p:cNvPr id="95250" name="Line 20"/>
          <p:cNvSpPr>
            <a:spLocks noChangeShapeType="1"/>
          </p:cNvSpPr>
          <p:nvPr/>
        </p:nvSpPr>
        <p:spPr bwMode="auto">
          <a:xfrm>
            <a:off x="4052888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1" name="Line 21"/>
          <p:cNvSpPr>
            <a:spLocks noChangeShapeType="1"/>
          </p:cNvSpPr>
          <p:nvPr/>
        </p:nvSpPr>
        <p:spPr bwMode="auto">
          <a:xfrm>
            <a:off x="4283075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2" name="Line 22"/>
          <p:cNvSpPr>
            <a:spLocks noChangeShapeType="1"/>
          </p:cNvSpPr>
          <p:nvPr/>
        </p:nvSpPr>
        <p:spPr bwMode="auto">
          <a:xfrm>
            <a:off x="4514850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3" name="Line 23"/>
          <p:cNvSpPr>
            <a:spLocks noChangeShapeType="1"/>
          </p:cNvSpPr>
          <p:nvPr/>
        </p:nvSpPr>
        <p:spPr bwMode="auto">
          <a:xfrm>
            <a:off x="4745038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4" name="Line 24"/>
          <p:cNvSpPr>
            <a:spLocks noChangeShapeType="1"/>
          </p:cNvSpPr>
          <p:nvPr/>
        </p:nvSpPr>
        <p:spPr bwMode="auto">
          <a:xfrm>
            <a:off x="4975225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5" name="Line 25"/>
          <p:cNvSpPr>
            <a:spLocks noChangeShapeType="1"/>
          </p:cNvSpPr>
          <p:nvPr/>
        </p:nvSpPr>
        <p:spPr bwMode="auto">
          <a:xfrm>
            <a:off x="5205413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56" name="Line 26"/>
          <p:cNvSpPr>
            <a:spLocks noChangeShapeType="1"/>
          </p:cNvSpPr>
          <p:nvPr/>
        </p:nvSpPr>
        <p:spPr bwMode="auto">
          <a:xfrm>
            <a:off x="3822700" y="3636963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3362325" y="2795588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4637088" y="4754563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>
            <a:off x="2266950" y="2795588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558800" y="2565400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 address 0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1301750" y="5078413"/>
            <a:ext cx="203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Column address 0</a:t>
            </a:r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>
            <a:off x="3414713" y="5272088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>
            <a:off x="4629150" y="5445125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4283075" y="573405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Data</a:t>
            </a:r>
          </a:p>
        </p:txBody>
      </p:sp>
      <p:sp>
        <p:nvSpPr>
          <p:cNvPr id="34" name="Rectangle 45"/>
          <p:cNvSpPr>
            <a:spLocks noChangeArrowheads="1"/>
          </p:cNvSpPr>
          <p:nvPr/>
        </p:nvSpPr>
        <p:spPr bwMode="auto">
          <a:xfrm>
            <a:off x="3822700" y="1643063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47"/>
          <p:cNvSpPr>
            <a:spLocks noChangeArrowheads="1"/>
          </p:cNvSpPr>
          <p:nvPr/>
        </p:nvSpPr>
        <p:spPr bwMode="auto">
          <a:xfrm>
            <a:off x="3822700" y="4465638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48"/>
          <p:cNvSpPr>
            <a:spLocks noChangeArrowheads="1"/>
          </p:cNvSpPr>
          <p:nvPr/>
        </p:nvSpPr>
        <p:spPr bwMode="auto">
          <a:xfrm>
            <a:off x="3822700" y="4465638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Text Box 49"/>
          <p:cNvSpPr txBox="1">
            <a:spLocks noChangeArrowheads="1"/>
          </p:cNvSpPr>
          <p:nvPr/>
        </p:nvSpPr>
        <p:spPr bwMode="auto">
          <a:xfrm>
            <a:off x="4225925" y="442118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 0</a:t>
            </a: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4237038" y="442118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Empty</a:t>
            </a:r>
          </a:p>
        </p:txBody>
      </p:sp>
      <p:sp>
        <p:nvSpPr>
          <p:cNvPr id="39" name="Text Box 51"/>
          <p:cNvSpPr txBox="1">
            <a:spLocks noChangeArrowheads="1"/>
          </p:cNvSpPr>
          <p:nvPr/>
        </p:nvSpPr>
        <p:spPr bwMode="auto">
          <a:xfrm>
            <a:off x="7938" y="1530350"/>
            <a:ext cx="2301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(Row 0, Column 1)</a:t>
            </a:r>
          </a:p>
        </p:txBody>
      </p:sp>
      <p:sp>
        <p:nvSpPr>
          <p:cNvPr id="40" name="Text Box 52"/>
          <p:cNvSpPr txBox="1">
            <a:spLocks noChangeArrowheads="1"/>
          </p:cNvSpPr>
          <p:nvPr/>
        </p:nvSpPr>
        <p:spPr bwMode="auto">
          <a:xfrm>
            <a:off x="1301750" y="5078413"/>
            <a:ext cx="203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Column address 1</a:t>
            </a:r>
          </a:p>
        </p:txBody>
      </p:sp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4054475" y="4465638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136525" y="1797050"/>
            <a:ext cx="223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(Row 0, Column 85)</a:t>
            </a:r>
          </a:p>
        </p:txBody>
      </p:sp>
      <p:sp>
        <p:nvSpPr>
          <p:cNvPr id="43" name="Rectangle 55"/>
          <p:cNvSpPr>
            <a:spLocks noChangeArrowheads="1"/>
          </p:cNvSpPr>
          <p:nvPr/>
        </p:nvSpPr>
        <p:spPr bwMode="auto">
          <a:xfrm>
            <a:off x="5032375" y="4465638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1301750" y="5078413"/>
            <a:ext cx="218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Column address 85</a:t>
            </a: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144463" y="2070100"/>
            <a:ext cx="2173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(Row 1, Column 0)</a:t>
            </a:r>
          </a:p>
        </p:txBody>
      </p:sp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6669088" y="440848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HIT</a:t>
            </a:r>
          </a:p>
        </p:txBody>
      </p:sp>
      <p:sp>
        <p:nvSpPr>
          <p:cNvPr id="47" name="Text Box 60"/>
          <p:cNvSpPr txBox="1">
            <a:spLocks noChangeArrowheads="1"/>
          </p:cNvSpPr>
          <p:nvPr/>
        </p:nvSpPr>
        <p:spPr bwMode="auto">
          <a:xfrm>
            <a:off x="6667500" y="440848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HIT</a:t>
            </a:r>
          </a:p>
        </p:txBody>
      </p:sp>
      <p:sp>
        <p:nvSpPr>
          <p:cNvPr id="48" name="Text Box 61"/>
          <p:cNvSpPr txBox="1">
            <a:spLocks noChangeArrowheads="1"/>
          </p:cNvSpPr>
          <p:nvPr/>
        </p:nvSpPr>
        <p:spPr bwMode="auto">
          <a:xfrm>
            <a:off x="561975" y="2565400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 address 1</a:t>
            </a:r>
          </a:p>
        </p:txBody>
      </p:sp>
      <p:sp>
        <p:nvSpPr>
          <p:cNvPr id="49" name="Rectangle 62"/>
          <p:cNvSpPr>
            <a:spLocks noChangeArrowheads="1"/>
          </p:cNvSpPr>
          <p:nvPr/>
        </p:nvSpPr>
        <p:spPr bwMode="auto">
          <a:xfrm>
            <a:off x="3822700" y="1931988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Rectangle 63"/>
          <p:cNvSpPr>
            <a:spLocks noChangeArrowheads="1"/>
          </p:cNvSpPr>
          <p:nvPr/>
        </p:nvSpPr>
        <p:spPr bwMode="auto">
          <a:xfrm>
            <a:off x="3822700" y="4465638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Rectangle 64"/>
          <p:cNvSpPr>
            <a:spLocks noChangeArrowheads="1"/>
          </p:cNvSpPr>
          <p:nvPr/>
        </p:nvSpPr>
        <p:spPr bwMode="auto">
          <a:xfrm>
            <a:off x="3822700" y="4465638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Text Box 65"/>
          <p:cNvSpPr txBox="1">
            <a:spLocks noChangeArrowheads="1"/>
          </p:cNvSpPr>
          <p:nvPr/>
        </p:nvSpPr>
        <p:spPr bwMode="auto">
          <a:xfrm>
            <a:off x="4273550" y="441960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 1</a:t>
            </a:r>
          </a:p>
        </p:txBody>
      </p:sp>
      <p:sp>
        <p:nvSpPr>
          <p:cNvPr id="53" name="Text Box 66"/>
          <p:cNvSpPr txBox="1">
            <a:spLocks noChangeArrowheads="1"/>
          </p:cNvSpPr>
          <p:nvPr/>
        </p:nvSpPr>
        <p:spPr bwMode="auto">
          <a:xfrm>
            <a:off x="1301750" y="5076825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Column address 0</a:t>
            </a:r>
          </a:p>
        </p:txBody>
      </p:sp>
      <p:sp>
        <p:nvSpPr>
          <p:cNvPr id="54" name="Text Box 67"/>
          <p:cNvSpPr txBox="1">
            <a:spLocks noChangeArrowheads="1"/>
          </p:cNvSpPr>
          <p:nvPr/>
        </p:nvSpPr>
        <p:spPr bwMode="auto">
          <a:xfrm>
            <a:off x="6645275" y="4408488"/>
            <a:ext cx="145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CONFLICT !</a:t>
            </a:r>
          </a:p>
        </p:txBody>
      </p:sp>
      <p:sp>
        <p:nvSpPr>
          <p:cNvPr id="95286" name="Text Box 69"/>
          <p:cNvSpPr txBox="1">
            <a:spLocks noChangeArrowheads="1"/>
          </p:cNvSpPr>
          <p:nvPr/>
        </p:nvSpPr>
        <p:spPr bwMode="auto">
          <a:xfrm>
            <a:off x="4052888" y="129698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Columns</a:t>
            </a:r>
          </a:p>
        </p:txBody>
      </p:sp>
      <p:sp>
        <p:nvSpPr>
          <p:cNvPr id="95287" name="Text Box 70"/>
          <p:cNvSpPr txBox="1">
            <a:spLocks noChangeArrowheads="1"/>
          </p:cNvSpPr>
          <p:nvPr/>
        </p:nvSpPr>
        <p:spPr bwMode="auto">
          <a:xfrm rot="5400000">
            <a:off x="5220494" y="2637632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Rows</a:t>
            </a: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153988" y="979488"/>
            <a:ext cx="207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Access Address: </a:t>
            </a:r>
          </a:p>
        </p:txBody>
      </p:sp>
      <p:sp>
        <p:nvSpPr>
          <p:cNvPr id="58" name="Trapezoid 57"/>
          <p:cNvSpPr/>
          <p:nvPr/>
        </p:nvSpPr>
        <p:spPr bwMode="auto">
          <a:xfrm rot="10800000">
            <a:off x="3814763" y="5026025"/>
            <a:ext cx="1617662" cy="422275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89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0232 L 0.07899 0.0007 L 0.07413 0.22616 " pathEditMode="relative" ptsTypes="AAA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 0.0007 C 0.02622 0.00116 0.05243 0.00232 0.05243 0.00232 L 0.04879 0.22778 " pathEditMode="relative" ptsTypes="fAA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0.00232 L -0.05695 0.00232 L -0.05816 0.22616 " pathEditMode="relative" ptsTypes="AAA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0232 L 0.07899 0.0007 L 0.07413 0.22616 " pathEditMode="relative" ptsTypes="AAA">
                                      <p:cBhvr>
                                        <p:cTn id="1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5" grpId="1"/>
      <p:bldP spid="16" grpId="0" animBg="1"/>
      <p:bldP spid="17" grpId="0"/>
      <p:bldP spid="18" grpId="0"/>
      <p:bldP spid="26" grpId="0" animBg="1"/>
      <p:bldP spid="27" grpId="0" animBg="1"/>
      <p:bldP spid="28" grpId="0" animBg="1"/>
      <p:bldP spid="29" grpId="0"/>
      <p:bldP spid="29" grpId="1"/>
      <p:bldP spid="30" grpId="0"/>
      <p:bldP spid="30" grpId="1"/>
      <p:bldP spid="31" grpId="0" animBg="1"/>
      <p:bldP spid="32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6" grpId="2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 animBg="1"/>
      <p:bldP spid="41" grpId="1" animBg="1"/>
      <p:bldP spid="41" grpId="2" animBg="1"/>
      <p:bldP spid="42" grpId="0"/>
      <p:bldP spid="42" grpId="1"/>
      <p:bldP spid="43" grpId="0" animBg="1"/>
      <p:bldP spid="43" grpId="1" animBg="1"/>
      <p:bldP spid="43" grpId="2" animBg="1"/>
      <p:bldP spid="44" grpId="0"/>
      <p:bldP spid="44" grpId="1"/>
      <p:bldP spid="45" grpId="0"/>
      <p:bldP spid="46" grpId="0"/>
      <p:bldP spid="46" grpId="1"/>
      <p:bldP spid="47" grpId="0"/>
      <p:bldP spid="47" grpId="1"/>
      <p:bldP spid="48" grpId="0"/>
      <p:bldP spid="48" grpId="1"/>
      <p:bldP spid="49" grpId="0" animBg="1"/>
      <p:bldP spid="49" grpId="1" animBg="1"/>
      <p:bldP spid="50" grpId="0" animBg="1"/>
      <p:bldP spid="51" grpId="0" animBg="1"/>
      <p:bldP spid="51" grpId="1" animBg="1"/>
      <p:bldP spid="52" grpId="0"/>
      <p:bldP spid="53" grpId="0"/>
      <p:bldP spid="54" grpId="0"/>
      <p:bldP spid="54" grpId="1"/>
      <p:bldP spid="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Scheduling Policies (II)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A scheduling policy is a request prioritization order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Prioritization can be based on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Request age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Row buffer hit/miss status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Request type (prefetch, read, write)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Requestor type (load miss or store miss)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Request criticality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Oldest miss in the core?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How many instructions in core are dependent on it?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Will it stall the processor?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Interference caused to other cores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…</a:t>
            </a: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D35CD9-6311-BF4C-9F21-0362849C603F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3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Row Buffer Management Policies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Open row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Keep the row open after an access</a:t>
            </a:r>
          </a:p>
          <a:p>
            <a:pPr lvl="1">
              <a:buFont typeface="Wingdings" charset="0"/>
              <a:buNone/>
            </a:pPr>
            <a:r>
              <a:rPr lang="en-US" sz="1800" dirty="0">
                <a:latin typeface="Tahoma" charset="0"/>
                <a:ea typeface="ＭＳ Ｐゴシック" charset="0"/>
              </a:rPr>
              <a:t>+ Next access might need the same row </a:t>
            </a:r>
            <a:r>
              <a:rPr lang="en-US" sz="1800" dirty="0">
                <a:latin typeface="Tahoma" charset="0"/>
                <a:ea typeface="ＭＳ Ｐゴシック" charset="0"/>
                <a:sym typeface="Wingdings" charset="0"/>
              </a:rPr>
              <a:t> row hit</a:t>
            </a:r>
          </a:p>
          <a:p>
            <a:pPr lvl="1">
              <a:buFont typeface="Wingdings" charset="0"/>
              <a:buNone/>
            </a:pPr>
            <a:r>
              <a:rPr lang="en-US" sz="1800" dirty="0">
                <a:latin typeface="Tahoma" charset="0"/>
                <a:ea typeface="ＭＳ Ｐゴシック" charset="0"/>
                <a:sym typeface="Wingdings" charset="0"/>
              </a:rPr>
              <a:t>-- Next access might need a different row  row conflict, wasted energy</a:t>
            </a:r>
            <a:endParaRPr lang="en-US" sz="1800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Closed row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Close the row after an access (if no other requests already in the request buffer need the same row)</a:t>
            </a:r>
            <a:endParaRPr lang="en-US" sz="1600" dirty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1800" dirty="0">
                <a:latin typeface="Tahoma" charset="0"/>
                <a:ea typeface="ＭＳ Ｐゴシック" charset="0"/>
              </a:rPr>
              <a:t>+ Next access might need a different row </a:t>
            </a:r>
            <a:r>
              <a:rPr lang="en-US" sz="1800" dirty="0">
                <a:latin typeface="Tahoma" charset="0"/>
                <a:ea typeface="ＭＳ Ｐゴシック" charset="0"/>
                <a:sym typeface="Wingdings" charset="0"/>
              </a:rPr>
              <a:t> avoid a row conflict</a:t>
            </a:r>
          </a:p>
          <a:p>
            <a:pPr lvl="1">
              <a:buFont typeface="Wingdings" charset="0"/>
              <a:buNone/>
            </a:pPr>
            <a:r>
              <a:rPr lang="en-US" sz="1800" dirty="0">
                <a:latin typeface="Tahoma" charset="0"/>
                <a:ea typeface="ＭＳ Ｐゴシック" charset="0"/>
                <a:sym typeface="Wingdings" charset="0"/>
              </a:rPr>
              <a:t>-- Next access might need the same row  extra activate latency</a:t>
            </a:r>
          </a:p>
          <a:p>
            <a:pPr lvl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 dirty="0">
                <a:latin typeface="Tahoma" charset="0"/>
                <a:sym typeface="Wingdings" charset="0"/>
              </a:rPr>
              <a:t>Adaptive policies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Predict whether or not the next access to the bank will be to the same row and act accordingly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07F5B7-C131-FD49-B58A-55F96869452A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4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Open vs. Closed Row Policies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420813"/>
          <a:ext cx="8610600" cy="4668957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Policy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First access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Next access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Commands needed for next access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Open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 (row hit)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Read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Open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1 (row conflict)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Precharge + Activate Row 1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Read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Closed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 – access in request buffer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(row hit)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Read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Closed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 – access not in request buffer (row closed)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Activate Row 0 + Read +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Precharge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Closed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1 (row closed)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Activate Row 1 + Read +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Precharge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83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D8639E-3A54-7D4A-90B0-63014AD9B552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6911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DRAM Power Management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DRAM chips have power modes</a:t>
            </a:r>
          </a:p>
          <a:p>
            <a:r>
              <a:rPr lang="en-US" dirty="0">
                <a:latin typeface="Tahoma" charset="0"/>
              </a:rPr>
              <a:t>Idea: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When not accessing a chip power it down</a:t>
            </a: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Power states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Active (highest power)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All banks idle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Power-down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Self-refresh (lowest power)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Tradeoff: State transitions incur latency during which the chip cannot be accessed</a:t>
            </a: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D4ECB3-5230-6C4B-8205-64B9DE21D764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48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768475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Difficulty of DRAM Control</a:t>
            </a:r>
          </a:p>
        </p:txBody>
      </p:sp>
      <p:sp>
        <p:nvSpPr>
          <p:cNvPr id="13517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7676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latin typeface="Garamond" charset="0"/>
              </a:rPr>
              <a:t>Why are DRAM Controllers Difficult to Design?</a:t>
            </a:r>
          </a:p>
        </p:txBody>
      </p:sp>
      <p:sp>
        <p:nvSpPr>
          <p:cNvPr id="1484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Need to obey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DRAM timing constraints </a:t>
            </a:r>
            <a:r>
              <a:rPr lang="en-US" dirty="0">
                <a:latin typeface="Tahoma" charset="0"/>
              </a:rPr>
              <a:t>for correctness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There are many (50+) timing constraints in DRAM</a:t>
            </a:r>
          </a:p>
          <a:p>
            <a:pPr lvl="1"/>
            <a:r>
              <a:rPr lang="en-US" sz="2000" dirty="0" err="1">
                <a:latin typeface="Tahoma" charset="0"/>
                <a:ea typeface="ＭＳ Ｐゴシック" charset="0"/>
              </a:rPr>
              <a:t>tWTR</a:t>
            </a:r>
            <a:r>
              <a:rPr lang="en-US" sz="2000" dirty="0">
                <a:latin typeface="Tahoma" charset="0"/>
                <a:ea typeface="ＭＳ Ｐゴシック" charset="0"/>
              </a:rPr>
              <a:t>: Minimum number of cycles to wait before issuing a read command after a write command is issued</a:t>
            </a:r>
          </a:p>
          <a:p>
            <a:pPr lvl="1"/>
            <a:r>
              <a:rPr lang="en-US" sz="2000" dirty="0" err="1">
                <a:latin typeface="Tahoma" charset="0"/>
                <a:ea typeface="ＭＳ Ｐゴシック" charset="0"/>
              </a:rPr>
              <a:t>tRC</a:t>
            </a:r>
            <a:r>
              <a:rPr lang="en-US" sz="2000" dirty="0">
                <a:latin typeface="Tahoma" charset="0"/>
                <a:ea typeface="ＭＳ Ｐゴシック" charset="0"/>
              </a:rPr>
              <a:t>: Minimum number of cycles between the issuing of two consecutive activate commands to the same bank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…</a:t>
            </a:r>
          </a:p>
          <a:p>
            <a:r>
              <a:rPr lang="en-US" dirty="0">
                <a:latin typeface="Tahoma" charset="0"/>
              </a:rPr>
              <a:t>Need to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keep track of many resources </a:t>
            </a:r>
            <a:r>
              <a:rPr lang="en-US" dirty="0">
                <a:latin typeface="Tahoma" charset="0"/>
              </a:rPr>
              <a:t>to prevent conflicts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Channels, banks, ranks, data bus, address bus, row buffers</a:t>
            </a:r>
          </a:p>
          <a:p>
            <a:r>
              <a:rPr lang="en-US" dirty="0">
                <a:latin typeface="Tahoma" charset="0"/>
              </a:rPr>
              <a:t>Need to handle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DRAM refresh</a:t>
            </a:r>
          </a:p>
          <a:p>
            <a:r>
              <a:rPr lang="en-US" dirty="0">
                <a:latin typeface="Tahoma" charset="0"/>
              </a:rPr>
              <a:t>Need to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manage power </a:t>
            </a:r>
            <a:r>
              <a:rPr lang="en-US" dirty="0">
                <a:latin typeface="Tahoma" charset="0"/>
              </a:rPr>
              <a:t>consumption</a:t>
            </a:r>
          </a:p>
          <a:p>
            <a:r>
              <a:rPr lang="en-US" dirty="0">
                <a:latin typeface="Tahoma" charset="0"/>
              </a:rPr>
              <a:t>Need to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optimize performance &amp; QoS </a:t>
            </a:r>
            <a:r>
              <a:rPr lang="en-US" sz="1800" dirty="0">
                <a:latin typeface="Tahoma" charset="0"/>
              </a:rPr>
              <a:t>(in the presence of constraints)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Reordering is not simple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Fairness and QoS needs complicates the scheduling problem</a:t>
            </a: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5C9F7-48A2-2845-A994-B7F52349117E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28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How Multiple Banks Help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2B3E68-0FA9-C74F-BF96-14479F3E0AA2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1259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12850"/>
            <a:ext cx="858043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90307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solidFill>
                  <a:srgbClr val="006633"/>
                </a:solidFill>
                <a:latin typeface="Garamond" charset="0"/>
              </a:rPr>
              <a:t>Many DRAM Timing Constraints</a:t>
            </a:r>
            <a:endParaRPr lang="en-US">
              <a:latin typeface="Garamond" charset="0"/>
            </a:endParaRP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 sz="2000">
                <a:latin typeface="Tahoma" charset="0"/>
              </a:rPr>
              <a:t>From Lee et al., </a:t>
            </a:r>
            <a:r>
              <a:rPr lang="ja-JP" altLang="en-US" sz="2000">
                <a:latin typeface="Tahoma" charset="0"/>
              </a:rPr>
              <a:t>“</a:t>
            </a:r>
            <a:r>
              <a:rPr lang="en-US" altLang="ja-JP" sz="2000">
                <a:solidFill>
                  <a:srgbClr val="0000FF"/>
                </a:solidFill>
                <a:latin typeface="Tahoma" charset="0"/>
              </a:rPr>
              <a:t>DRAM-Aware Last-Level Cache Writeback: Reducing Write-Caused Interference in Memory Systems</a:t>
            </a:r>
            <a:r>
              <a:rPr lang="en-US" altLang="ja-JP" sz="2000">
                <a:latin typeface="Tahoma" charset="0"/>
              </a:rPr>
              <a:t>,</a:t>
            </a:r>
            <a:r>
              <a:rPr lang="ja-JP" altLang="en-US" sz="2000">
                <a:latin typeface="Tahoma" charset="0"/>
              </a:rPr>
              <a:t>”</a:t>
            </a:r>
            <a:r>
              <a:rPr lang="en-US" altLang="ja-JP" sz="2000">
                <a:latin typeface="Tahoma" charset="0"/>
              </a:rPr>
              <a:t> HPS Technical Report, April 2010.</a:t>
            </a:r>
            <a:endParaRPr lang="en-US" sz="2000">
              <a:latin typeface="Tahoma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416D8-BCBB-8041-9FE7-ECE4D443510A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1003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7988"/>
            <a:ext cx="9186863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87592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More on DRAM Operation</a:t>
            </a:r>
          </a:p>
        </p:txBody>
      </p:sp>
      <p:sp>
        <p:nvSpPr>
          <p:cNvPr id="1536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Kim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</a:rPr>
              <a:t>A Case for Exploiting Subarray-Level Parallelism (SALP) in DRAM</a:t>
            </a:r>
            <a:r>
              <a:rPr lang="en-US" altLang="ja-JP" dirty="0">
                <a:latin typeface="Tahoma" charset="0"/>
              </a:rPr>
              <a:t>,</a:t>
            </a:r>
            <a:r>
              <a:rPr 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 ISCA 2012.</a:t>
            </a:r>
          </a:p>
          <a:p>
            <a:r>
              <a:rPr lang="en-US" dirty="0">
                <a:latin typeface="Tahoma" charset="0"/>
              </a:rPr>
              <a:t>Lee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</a:rPr>
              <a:t>Tiered-Latency DRAM: A Low Latency and Low Cost DRAM Architecture</a:t>
            </a:r>
            <a:r>
              <a:rPr lang="en-US" altLang="ja-JP" dirty="0">
                <a:latin typeface="Tahoma" charset="0"/>
              </a:rPr>
              <a:t>,</a:t>
            </a:r>
            <a:r>
              <a:rPr 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 HPCA 2013.</a:t>
            </a:r>
            <a:endParaRPr lang="en-US" dirty="0">
              <a:latin typeface="Tahoma" charset="0"/>
            </a:endParaRP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B3E27-5D4F-FA40-B496-EABCBE23577F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1536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01313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Many Timing Constraints? (I)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4180-6920-9C42-9DA1-4829E043706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2089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600"/>
            <a:ext cx="9144000" cy="179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55268"/>
            <a:ext cx="929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Kim et al., “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A Case for Exploiting Subarray-Level Parallelism (SALP) in DRAM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”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 ISCA 2012.</a:t>
            </a:r>
          </a:p>
        </p:txBody>
      </p:sp>
    </p:spTree>
    <p:extLst>
      <p:ext uri="{BB962C8B-B14F-4D97-AF65-F5344CB8AC3E}">
        <p14:creationId xmlns:p14="http://schemas.microsoft.com/office/powerpoint/2010/main" val="117746613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Many Timing Constraints? (II)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4180-6920-9C42-9DA1-4829E043706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181600"/>
            <a:ext cx="4940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Lee et al., “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Tiered-Latency DRAM: A Low Latency and Low Cost DRAM Architecture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”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 HPCA 2013.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457"/>
            <a:ext cx="9144000" cy="3637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648200"/>
            <a:ext cx="2667000" cy="219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9834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915400" cy="1066800"/>
          </a:xfrm>
        </p:spPr>
        <p:txBody>
          <a:bodyPr/>
          <a:lstStyle/>
          <a:p>
            <a:r>
              <a:rPr lang="en-US" sz="3200" dirty="0"/>
              <a:t>DRAM Controller Design Is Becoming More Difficult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77767"/>
            <a:ext cx="8610600" cy="986115"/>
          </a:xfrm>
        </p:spPr>
        <p:txBody>
          <a:bodyPr/>
          <a:lstStyle/>
          <a:p>
            <a:r>
              <a:rPr lang="en-US" dirty="0"/>
              <a:t>Heterogeneous agents: CPUs, GPUs, and HWAs </a:t>
            </a:r>
          </a:p>
          <a:p>
            <a:r>
              <a:rPr lang="en-US" dirty="0"/>
              <a:t>Main memory interference between CPUs, GPUs, HWAs</a:t>
            </a:r>
          </a:p>
          <a:p>
            <a:r>
              <a:rPr lang="en-US" dirty="0"/>
              <a:t>Many timing constraints for various memory types</a:t>
            </a:r>
          </a:p>
          <a:p>
            <a:r>
              <a:rPr lang="en-US" dirty="0"/>
              <a:t>Many goals at the same time: performance, fairness, QoS, energy efficiency,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2AE0C9-F7C4-4547-82DB-A8816991FA8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125" y="1240120"/>
            <a:ext cx="1026459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CPU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6043" y="1240120"/>
            <a:ext cx="1026459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2910538" y="1240120"/>
            <a:ext cx="1026459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CPU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9057" y="1240120"/>
            <a:ext cx="1026459" cy="59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CPU</a:t>
            </a:r>
          </a:p>
        </p:txBody>
      </p:sp>
      <p:sp>
        <p:nvSpPr>
          <p:cNvPr id="9" name="Rectangle 8"/>
          <p:cNvSpPr/>
          <p:nvPr/>
        </p:nvSpPr>
        <p:spPr>
          <a:xfrm>
            <a:off x="602125" y="2241176"/>
            <a:ext cx="4473391" cy="37353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Shared Cache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3201" y="1268761"/>
            <a:ext cx="1026459" cy="134594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GPU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13495" y="2017059"/>
            <a:ext cx="1026459" cy="59764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HWA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67700" y="2017059"/>
            <a:ext cx="1026459" cy="59764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HWA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2125" y="3033059"/>
            <a:ext cx="7992034" cy="37352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DRAM and Hybrid Memory Controllers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90474" y="3788485"/>
            <a:ext cx="4681076" cy="373529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DRAM and Hybrid Memories</a:t>
            </a:r>
          </a:p>
        </p:txBody>
      </p:sp>
      <p:cxnSp>
        <p:nvCxnSpPr>
          <p:cNvPr id="16" name="Straight Arrow Connector 15"/>
          <p:cNvCxnSpPr>
            <a:stCxn id="5" idx="2"/>
          </p:cNvCxnSpPr>
          <p:nvPr/>
        </p:nvCxnSpPr>
        <p:spPr>
          <a:xfrm>
            <a:off x="1115355" y="1837767"/>
            <a:ext cx="0" cy="40340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80314" y="1837767"/>
            <a:ext cx="0" cy="40340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08074" y="1837767"/>
            <a:ext cx="0" cy="40340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45994" y="1837767"/>
            <a:ext cx="0" cy="40340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910538" y="2614706"/>
            <a:ext cx="0" cy="40340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85818" y="2629650"/>
            <a:ext cx="0" cy="40340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926725" y="2629650"/>
            <a:ext cx="0" cy="40340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095125" y="2629650"/>
            <a:ext cx="0" cy="40340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678378" y="3406588"/>
            <a:ext cx="0" cy="40340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9512" y="2824344"/>
            <a:ext cx="8712968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280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and Dream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Reality: It difficult to optimize all these different constraints while maximizing performance, QoS, energy-efficiency, … </a:t>
            </a:r>
          </a:p>
          <a:p>
            <a:endParaRPr lang="en-US" dirty="0"/>
          </a:p>
          <a:p>
            <a:r>
              <a:rPr lang="en-US" dirty="0"/>
              <a:t>Dream: Wouldn’t it be nice if the DRAM controller automatically found a good scheduling policy on its own?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FB91F-8620-9C4D-8A32-1AD02BFD54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31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613" y="6454775"/>
            <a:ext cx="9034462" cy="346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+, “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S</a:t>
            </a:r>
            <a:r>
              <a:rPr kumimoji="0" lang="en-US" altLang="ja-JP" sz="16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elf Optimizing Memory Controllers: A Reinforcement Learning Approach</a:t>
            </a:r>
            <a:r>
              <a:rPr kumimoji="0" lang="en-US" altLang="ja-JP" sz="1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1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 ISCA 2008.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1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Self-Optimizing DRAM Controllers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200">
                <a:latin typeface="Tahoma" charset="0"/>
              </a:rPr>
              <a:t>Problem: DRAM controllers difficult to design </a:t>
            </a:r>
            <a:r>
              <a:rPr lang="en-US" sz="2200">
                <a:latin typeface="Tahoma" charset="0"/>
                <a:sym typeface="Wingdings" charset="0"/>
              </a:rPr>
              <a:t> </a:t>
            </a:r>
            <a:r>
              <a:rPr lang="en-US" sz="2200">
                <a:latin typeface="Tahoma" charset="0"/>
              </a:rPr>
              <a:t>It is difficult for human designers to design a policy that can adapt itself very well to different workloads and different system conditions</a:t>
            </a:r>
          </a:p>
          <a:p>
            <a:endParaRPr lang="en-US" sz="2200">
              <a:latin typeface="Tahoma" charset="0"/>
            </a:endParaRPr>
          </a:p>
          <a:p>
            <a:r>
              <a:rPr lang="en-US" sz="2200">
                <a:latin typeface="Tahoma" charset="0"/>
              </a:rPr>
              <a:t>Idea: </a:t>
            </a:r>
            <a:r>
              <a:rPr lang="en-US" sz="2200">
                <a:solidFill>
                  <a:srgbClr val="0000FF"/>
                </a:solidFill>
                <a:latin typeface="Tahoma" charset="0"/>
              </a:rPr>
              <a:t>Design a memory controller that adapts its scheduling policy decisions to workload behavior and system conditions using machine learning</a:t>
            </a:r>
            <a:r>
              <a:rPr lang="en-US" sz="2200">
                <a:latin typeface="Tahoma" charset="0"/>
              </a:rPr>
              <a:t>.</a:t>
            </a:r>
          </a:p>
          <a:p>
            <a:endParaRPr lang="en-US" sz="2200">
              <a:latin typeface="Tahoma" charset="0"/>
            </a:endParaRPr>
          </a:p>
          <a:p>
            <a:r>
              <a:rPr lang="en-US" sz="2200">
                <a:latin typeface="Tahoma" charset="0"/>
              </a:rPr>
              <a:t>Observation: </a:t>
            </a:r>
            <a:r>
              <a:rPr lang="en-US" sz="2200">
                <a:solidFill>
                  <a:srgbClr val="0000FF"/>
                </a:solidFill>
                <a:latin typeface="Tahoma" charset="0"/>
              </a:rPr>
              <a:t>Reinforcement learning maps nicely to memory control.</a:t>
            </a:r>
          </a:p>
          <a:p>
            <a:endParaRPr lang="en-US" sz="2200">
              <a:latin typeface="Tahoma" charset="0"/>
            </a:endParaRPr>
          </a:p>
          <a:p>
            <a:r>
              <a:rPr lang="en-US" sz="2200">
                <a:latin typeface="Tahoma" charset="0"/>
              </a:rPr>
              <a:t>Design: Memory controller is a reinforcement learning agent that dynamically and continuously learns and employs the best scheduling policy.</a:t>
            </a:r>
          </a:p>
        </p:txBody>
      </p:sp>
    </p:spTree>
    <p:extLst>
      <p:ext uri="{BB962C8B-B14F-4D97-AF65-F5344CB8AC3E}">
        <p14:creationId xmlns:p14="http://schemas.microsoft.com/office/powerpoint/2010/main" val="2584680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Self-Optimizing DRAM Controllers</a:t>
            </a:r>
          </a:p>
        </p:txBody>
      </p:sp>
      <p:sp>
        <p:nvSpPr>
          <p:cNvPr id="21299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Engin Ipek, </a:t>
            </a:r>
            <a:r>
              <a:rPr lang="en-US" u="sng">
                <a:latin typeface="Tahoma" charset="0"/>
              </a:rPr>
              <a:t>Onur Mutlu</a:t>
            </a:r>
            <a:r>
              <a:rPr lang="en-US">
                <a:latin typeface="Tahoma" charset="0"/>
              </a:rPr>
              <a:t>, José F. Martínez, and Rich Caruana, </a:t>
            </a:r>
            <a:br>
              <a:rPr lang="en-US">
                <a:latin typeface="Tahoma" charset="0"/>
              </a:rPr>
            </a:br>
            <a:r>
              <a:rPr lang="en-US" b="1">
                <a:latin typeface="Tahoma" charset="0"/>
                <a:hlinkClick r:id="rId2"/>
              </a:rPr>
              <a:t>"Self Optimizing Memory Controllers: A Reinforcement Learning Approach"</a:t>
            </a:r>
            <a:br>
              <a:rPr lang="en-US">
                <a:latin typeface="Tahoma" charset="0"/>
              </a:rPr>
            </a:br>
            <a:r>
              <a:rPr lang="en-US" i="1">
                <a:latin typeface="Tahoma" charset="0"/>
              </a:rPr>
              <a:t>Proceedings of the </a:t>
            </a:r>
            <a:r>
              <a:rPr lang="en-US" i="1">
                <a:latin typeface="Tahoma" charset="0"/>
                <a:hlinkClick r:id="rId3"/>
              </a:rPr>
              <a:t>35th International Symposium on Computer Architecture</a:t>
            </a:r>
            <a:r>
              <a:rPr lang="en-US" i="1">
                <a:latin typeface="Tahoma" charset="0"/>
              </a:rPr>
              <a:t> (</a:t>
            </a:r>
            <a:r>
              <a:rPr lang="en-US" b="1" i="1">
                <a:latin typeface="Tahoma" charset="0"/>
              </a:rPr>
              <a:t>ISCA</a:t>
            </a:r>
            <a:r>
              <a:rPr lang="en-US" i="1">
                <a:latin typeface="Tahoma" charset="0"/>
              </a:rPr>
              <a:t>)</a:t>
            </a:r>
            <a:r>
              <a:rPr lang="en-US">
                <a:latin typeface="Tahoma" charset="0"/>
              </a:rPr>
              <a:t>, pages 39-50, Beijing, China, June 2008.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6232D-3F99-8044-A0D3-4A89214C562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21299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7249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4"/>
          <p:cNvSpPr txBox="1">
            <a:spLocks/>
          </p:cNvSpPr>
          <p:nvPr/>
        </p:nvSpPr>
        <p:spPr bwMode="auto">
          <a:xfrm>
            <a:off x="250825" y="3284538"/>
            <a:ext cx="85820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97986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69798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Goal: Learn to choose actions to maximize r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 +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  <a:sym typeface="Symbol" charset="0"/>
              </a:rPr>
              <a:t>r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  <a:sym typeface="Symbol" charset="0"/>
              </a:rPr>
              <a:t> + 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  <a:sym typeface="Symbol" charset="0"/>
              </a:rPr>
              <a:t> + … ( 0   &lt; 1)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28600" y="3657600"/>
            <a:ext cx="853440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8800" y="6302339"/>
            <a:ext cx="4953000" cy="3270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821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Self-Optimizing DRAM Controllers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45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Dynamically adapt the memory scheduling policy via interaction with the system at runtime 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Associate system states and actions (commands) with long term reward values: </a:t>
            </a:r>
            <a:r>
              <a:rPr lang="en-US" sz="20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each action at a given state leads to a learned reward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Schedule command with highest estimated long-term reward value </a:t>
            </a:r>
            <a:r>
              <a:rPr lang="en-US" sz="2000" dirty="0">
                <a:latin typeface="Tahoma" charset="0"/>
                <a:ea typeface="ＭＳ Ｐゴシック" charset="0"/>
              </a:rPr>
              <a:t>in each state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Continuously update reward values for </a:t>
            </a:r>
            <a:r>
              <a:rPr lang="en-US" sz="2000" dirty="0">
                <a:latin typeface="Tahoma" charset="0"/>
                <a:ea typeface="ＭＳ Ｐゴシック" charset="0"/>
              </a:rPr>
              <a:t>&lt;state, action&gt; pairs based on feedback from system</a:t>
            </a:r>
          </a:p>
          <a:p>
            <a:endParaRPr lang="en-US" dirty="0">
              <a:latin typeface="Tahoma" charset="0"/>
            </a:endParaRPr>
          </a:p>
        </p:txBody>
      </p:sp>
      <p:sp>
        <p:nvSpPr>
          <p:cNvPr id="2140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D6446-5582-7A40-8F43-AE1278A8CDA6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733425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97986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69798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698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Self-Optimizing DRAM Controllers</a:t>
            </a:r>
          </a:p>
        </p:txBody>
      </p:sp>
      <p:sp>
        <p:nvSpPr>
          <p:cNvPr id="21504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1800" dirty="0" err="1">
                <a:latin typeface="Tahoma" charset="0"/>
              </a:rPr>
              <a:t>Engin</a:t>
            </a:r>
            <a:r>
              <a:rPr lang="en-US" sz="1800" dirty="0">
                <a:latin typeface="Tahoma" charset="0"/>
              </a:rPr>
              <a:t> </a:t>
            </a:r>
            <a:r>
              <a:rPr lang="en-US" sz="1800" dirty="0" err="1">
                <a:latin typeface="Tahoma" charset="0"/>
              </a:rPr>
              <a:t>Ipek</a:t>
            </a:r>
            <a:r>
              <a:rPr lang="en-US" sz="1800" dirty="0">
                <a:latin typeface="Tahoma" charset="0"/>
              </a:rPr>
              <a:t>, Onur Mutlu, José F. </a:t>
            </a:r>
            <a:r>
              <a:rPr lang="en-US" sz="1800" dirty="0" err="1">
                <a:latin typeface="Tahoma" charset="0"/>
              </a:rPr>
              <a:t>Martínez</a:t>
            </a:r>
            <a:r>
              <a:rPr lang="en-US" sz="1800" dirty="0">
                <a:latin typeface="Tahoma" charset="0"/>
              </a:rPr>
              <a:t>, and Rich </a:t>
            </a:r>
            <a:r>
              <a:rPr lang="en-US" sz="1800" dirty="0" err="1">
                <a:latin typeface="Tahoma" charset="0"/>
              </a:rPr>
              <a:t>Caruana</a:t>
            </a:r>
            <a:r>
              <a:rPr lang="en-US" sz="1800" dirty="0">
                <a:latin typeface="Tahoma" charset="0"/>
              </a:rPr>
              <a:t>, </a:t>
            </a:r>
            <a:br>
              <a:rPr lang="en-US" sz="1800" dirty="0">
                <a:latin typeface="Tahoma" charset="0"/>
              </a:rPr>
            </a:br>
            <a:r>
              <a:rPr lang="en-US" sz="1800" b="1" dirty="0">
                <a:latin typeface="Tahoma" charset="0"/>
                <a:hlinkClick r:id="rId2"/>
              </a:rPr>
              <a:t>"Self Optimizing Memory Controllers: A Reinforcement Learning Approach"</a:t>
            </a:r>
            <a:br>
              <a:rPr lang="en-US" sz="1800" dirty="0">
                <a:latin typeface="Tahoma" charset="0"/>
              </a:rPr>
            </a:br>
            <a:r>
              <a:rPr lang="en-US" sz="1800" i="1" dirty="0">
                <a:latin typeface="Tahoma" charset="0"/>
              </a:rPr>
              <a:t>Proceedings of the </a:t>
            </a:r>
            <a:r>
              <a:rPr lang="en-US" sz="1800" i="1" dirty="0">
                <a:latin typeface="Tahoma" charset="0"/>
                <a:hlinkClick r:id="rId3"/>
              </a:rPr>
              <a:t>35th International Symposium on Computer Architecture</a:t>
            </a:r>
            <a:r>
              <a:rPr lang="en-US" sz="1800" i="1" dirty="0">
                <a:latin typeface="Tahoma" charset="0"/>
              </a:rPr>
              <a:t> (</a:t>
            </a:r>
            <a:r>
              <a:rPr lang="en-US" sz="1800" b="1" i="1" dirty="0">
                <a:latin typeface="Tahoma" charset="0"/>
              </a:rPr>
              <a:t>ISCA</a:t>
            </a:r>
            <a:r>
              <a:rPr lang="en-US" sz="1800" i="1" dirty="0">
                <a:latin typeface="Tahoma" charset="0"/>
              </a:rPr>
              <a:t>)</a:t>
            </a:r>
            <a:r>
              <a:rPr lang="en-US" sz="1800" dirty="0">
                <a:latin typeface="Tahoma" charset="0"/>
              </a:rPr>
              <a:t>, pages 39-50, Beijing, China, June 2008.</a:t>
            </a:r>
          </a:p>
          <a:p>
            <a:endParaRPr lang="en-US" sz="1800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2150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46712-CDE9-5243-80CB-07DD7A074F2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21504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08250"/>
            <a:ext cx="82550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3896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Address Mapping (Single Channel)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31237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Single-channel system with 8-byte memory bus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2GB memory, 8 banks, 16K rows &amp; 2K columns per bank</a:t>
            </a:r>
          </a:p>
          <a:p>
            <a:endParaRPr lang="en-US" sz="1200" dirty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Row interleaving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Consecutive rows of memory in consecutive banks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Accesses to consecutive cache blocks serviced in a pipelined manner</a:t>
            </a:r>
          </a:p>
          <a:p>
            <a:endParaRPr lang="en-US" sz="1200" dirty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Cache block interleaving</a:t>
            </a:r>
          </a:p>
          <a:p>
            <a:pPr marL="695325" lvl="2" indent="-342900"/>
            <a:r>
              <a:rPr lang="en-US" dirty="0">
                <a:latin typeface="Tahoma" charset="0"/>
                <a:ea typeface="ＭＳ Ｐゴシック" charset="0"/>
              </a:rPr>
              <a:t>Consecutive cache block addresses in consecutive banks</a:t>
            </a:r>
          </a:p>
          <a:p>
            <a:pPr marL="695325" lvl="2" indent="-342900"/>
            <a:r>
              <a:rPr lang="en-US" dirty="0">
                <a:latin typeface="Tahoma" charset="0"/>
                <a:ea typeface="ＭＳ Ｐゴシック" charset="0"/>
              </a:rPr>
              <a:t>64 byte cache blocks</a:t>
            </a:r>
          </a:p>
          <a:p>
            <a:pPr marL="695325" lvl="2" indent="-342900"/>
            <a:endParaRPr lang="en-US" dirty="0">
              <a:latin typeface="Tahoma" charset="0"/>
              <a:ea typeface="ＭＳ Ｐゴシック" charset="0"/>
            </a:endParaRPr>
          </a:p>
          <a:p>
            <a:pPr marL="352425" lvl="2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 marL="695325" lvl="2" indent="-342900"/>
            <a:r>
              <a:rPr lang="en-US" dirty="0">
                <a:latin typeface="Tahoma" charset="0"/>
                <a:ea typeface="ＭＳ Ｐゴシック" charset="0"/>
              </a:rPr>
              <a:t>Accesses to consecutive cache blocks can be serviced in parallel</a:t>
            </a: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B96288-5370-894B-BD4E-81EC56198141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128004" name="TextBox 4"/>
          <p:cNvSpPr txBox="1">
            <a:spLocks noChangeArrowheads="1"/>
          </p:cNvSpPr>
          <p:nvPr/>
        </p:nvSpPr>
        <p:spPr bwMode="auto">
          <a:xfrm>
            <a:off x="4425950" y="3068960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Column (11 bits)</a:t>
            </a:r>
          </a:p>
        </p:txBody>
      </p:sp>
      <p:sp>
        <p:nvSpPr>
          <p:cNvPr id="128005" name="TextBox 5"/>
          <p:cNvSpPr txBox="1">
            <a:spLocks noChangeArrowheads="1"/>
          </p:cNvSpPr>
          <p:nvPr/>
        </p:nvSpPr>
        <p:spPr bwMode="auto">
          <a:xfrm>
            <a:off x="3205163" y="3068960"/>
            <a:ext cx="122078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Bank (3 bits)</a:t>
            </a:r>
          </a:p>
        </p:txBody>
      </p:sp>
      <p:sp>
        <p:nvSpPr>
          <p:cNvPr id="128006" name="TextBox 6"/>
          <p:cNvSpPr txBox="1">
            <a:spLocks noChangeArrowheads="1"/>
          </p:cNvSpPr>
          <p:nvPr/>
        </p:nvSpPr>
        <p:spPr bwMode="auto">
          <a:xfrm>
            <a:off x="427038" y="3068960"/>
            <a:ext cx="27781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 (14 bits)</a:t>
            </a:r>
          </a:p>
        </p:txBody>
      </p:sp>
      <p:sp>
        <p:nvSpPr>
          <p:cNvPr id="128007" name="TextBox 7"/>
          <p:cNvSpPr txBox="1">
            <a:spLocks noChangeArrowheads="1"/>
          </p:cNvSpPr>
          <p:nvPr/>
        </p:nvSpPr>
        <p:spPr bwMode="auto">
          <a:xfrm>
            <a:off x="6845300" y="3068960"/>
            <a:ext cx="16668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Byte in bus (3 bits)</a:t>
            </a:r>
          </a:p>
        </p:txBody>
      </p:sp>
      <p:sp>
        <p:nvSpPr>
          <p:cNvPr id="128008" name="TextBox 8"/>
          <p:cNvSpPr txBox="1">
            <a:spLocks noChangeArrowheads="1"/>
          </p:cNvSpPr>
          <p:nvPr/>
        </p:nvSpPr>
        <p:spPr bwMode="auto">
          <a:xfrm>
            <a:off x="5800725" y="5566817"/>
            <a:ext cx="104457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Low Col. </a:t>
            </a:r>
          </a:p>
        </p:txBody>
      </p:sp>
      <p:sp>
        <p:nvSpPr>
          <p:cNvPr id="128009" name="TextBox 9"/>
          <p:cNvSpPr txBox="1">
            <a:spLocks noChangeArrowheads="1"/>
          </p:cNvSpPr>
          <p:nvPr/>
        </p:nvSpPr>
        <p:spPr bwMode="auto">
          <a:xfrm>
            <a:off x="3205163" y="5566817"/>
            <a:ext cx="1373187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High Column</a:t>
            </a:r>
          </a:p>
        </p:txBody>
      </p:sp>
      <p:sp>
        <p:nvSpPr>
          <p:cNvPr id="128010" name="TextBox 10"/>
          <p:cNvSpPr txBox="1">
            <a:spLocks noChangeArrowheads="1"/>
          </p:cNvSpPr>
          <p:nvPr/>
        </p:nvSpPr>
        <p:spPr bwMode="auto">
          <a:xfrm>
            <a:off x="427038" y="5566817"/>
            <a:ext cx="277812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 (14 bits)</a:t>
            </a:r>
          </a:p>
        </p:txBody>
      </p:sp>
      <p:sp>
        <p:nvSpPr>
          <p:cNvPr id="128011" name="TextBox 11"/>
          <p:cNvSpPr txBox="1">
            <a:spLocks noChangeArrowheads="1"/>
          </p:cNvSpPr>
          <p:nvPr/>
        </p:nvSpPr>
        <p:spPr bwMode="auto">
          <a:xfrm>
            <a:off x="6845300" y="5566817"/>
            <a:ext cx="166687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Byte in bus (3 bits)</a:t>
            </a:r>
          </a:p>
        </p:txBody>
      </p:sp>
      <p:sp>
        <p:nvSpPr>
          <p:cNvPr id="128012" name="TextBox 12"/>
          <p:cNvSpPr txBox="1">
            <a:spLocks noChangeArrowheads="1"/>
          </p:cNvSpPr>
          <p:nvPr/>
        </p:nvSpPr>
        <p:spPr bwMode="auto">
          <a:xfrm>
            <a:off x="4578350" y="5566817"/>
            <a:ext cx="122237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Bank (3 bits)</a:t>
            </a:r>
          </a:p>
        </p:txBody>
      </p:sp>
      <p:sp>
        <p:nvSpPr>
          <p:cNvPr id="128013" name="TextBox 13"/>
          <p:cNvSpPr txBox="1">
            <a:spLocks noChangeArrowheads="1"/>
          </p:cNvSpPr>
          <p:nvPr/>
        </p:nvSpPr>
        <p:spPr bwMode="auto">
          <a:xfrm>
            <a:off x="6040438" y="5873204"/>
            <a:ext cx="552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 bits</a:t>
            </a:r>
          </a:p>
        </p:txBody>
      </p:sp>
      <p:sp>
        <p:nvSpPr>
          <p:cNvPr id="128014" name="TextBox 14"/>
          <p:cNvSpPr txBox="1">
            <a:spLocks noChangeArrowheads="1"/>
          </p:cNvSpPr>
          <p:nvPr/>
        </p:nvSpPr>
        <p:spPr bwMode="auto">
          <a:xfrm>
            <a:off x="3673475" y="5887492"/>
            <a:ext cx="552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 bits</a:t>
            </a:r>
          </a:p>
        </p:txBody>
      </p:sp>
    </p:spTree>
    <p:extLst>
      <p:ext uri="{BB962C8B-B14F-4D97-AF65-F5344CB8AC3E}">
        <p14:creationId xmlns:p14="http://schemas.microsoft.com/office/powerpoint/2010/main" val="299981965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States, Actions, Rewards</a:t>
            </a:r>
          </a:p>
        </p:txBody>
      </p:sp>
      <p:sp>
        <p:nvSpPr>
          <p:cNvPr id="21606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DCBF04-3A79-AF48-9739-B143C129DD9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-107950" y="990600"/>
            <a:ext cx="27876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596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Zapf Dingbats" charset="0"/>
              <a:buChar char="❖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Reward function</a:t>
            </a: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+1 for scheduling Read and Write commands</a:t>
            </a: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0 at all other times</a:t>
            </a: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Goal is to maximize long-term       data bus utilization</a:t>
            </a: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charset="0"/>
              <a:cs typeface="ＭＳ Ｐゴシック" charset="0"/>
            </a:endParaRP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771775" y="1125538"/>
            <a:ext cx="29527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596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Zapf Dingbats" charset="0"/>
              <a:buChar char="❖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State attributes</a:t>
            </a: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Number of reads, writes, and load misses in transaction queue</a:t>
            </a: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Number of pending writes and ROB heads waiting for referenced row</a:t>
            </a: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Request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s relative ROB order</a:t>
            </a: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charset="0"/>
              <a:cs typeface="ＭＳ Ｐゴシック" charset="0"/>
            </a:endParaRP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724525" y="1233488"/>
            <a:ext cx="418941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596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Zapf Dingbats" charset="0"/>
              <a:buChar char="❖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Actions</a:t>
            </a: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Activate</a:t>
            </a: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Write</a:t>
            </a: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Read - load miss</a:t>
            </a: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Read - store miss</a:t>
            </a: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Precharge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 - pending</a:t>
            </a: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Precharge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 - preemptive</a:t>
            </a: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NOP</a:t>
            </a: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charset="0"/>
              <a:cs typeface="ＭＳ Ｐゴシック" charset="0"/>
            </a:endParaRP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charset="0"/>
              <a:cs typeface="ＭＳ Ｐゴシック" charset="0"/>
            </a:endParaRPr>
          </a:p>
          <a:p>
            <a:pPr marL="952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9601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Performance Results</a:t>
            </a:r>
          </a:p>
        </p:txBody>
      </p:sp>
      <p:sp>
        <p:nvSpPr>
          <p:cNvPr id="2170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2AD46-439A-884D-8CC7-72A877BA44F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2170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4076700"/>
            <a:ext cx="9144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125538"/>
            <a:ext cx="9072562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24472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Self Optimizing DRAM Controllers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/>
              <a:t>Advantages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/>
              <a:t>+ Adapts the scheduling policy dynamically to changing workload behavior and to maximize a long-term target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/>
              <a:t>+ Reduces the designer’s burden in finding a good scheduling policy. Designer specifies: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/>
              <a:t>	1) What system variables might be useful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/>
              <a:t>	2) What target to optimize, but not how to optimize it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Disadvantages and Limitations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/>
              <a:t>-- Black box: designer much less likely to implement what she  cannot easily reason about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/>
              <a:t>-- How to specify different reward functions that can achieve different objectives? (e.g., fairness, QoS)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/>
              <a:t>-- Hardware complexity?</a:t>
            </a:r>
          </a:p>
        </p:txBody>
      </p:sp>
      <p:sp>
        <p:nvSpPr>
          <p:cNvPr id="2181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0D7E44-239C-964A-A44F-B93A25D8B58A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95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800" dirty="0">
                <a:latin typeface="Garamond" charset="0"/>
              </a:rPr>
              <a:t>More on Self-Optimizing DRAM Controllers</a:t>
            </a:r>
          </a:p>
        </p:txBody>
      </p:sp>
      <p:sp>
        <p:nvSpPr>
          <p:cNvPr id="21504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1800" dirty="0" err="1">
                <a:latin typeface="Tahoma" charset="0"/>
              </a:rPr>
              <a:t>Engin</a:t>
            </a:r>
            <a:r>
              <a:rPr lang="en-US" sz="1800" dirty="0">
                <a:latin typeface="Tahoma" charset="0"/>
              </a:rPr>
              <a:t> </a:t>
            </a:r>
            <a:r>
              <a:rPr lang="en-US" sz="1800" dirty="0" err="1">
                <a:latin typeface="Tahoma" charset="0"/>
              </a:rPr>
              <a:t>Ipek</a:t>
            </a:r>
            <a:r>
              <a:rPr lang="en-US" sz="1800" dirty="0">
                <a:latin typeface="Tahoma" charset="0"/>
              </a:rPr>
              <a:t>, Onur Mutlu, José F. </a:t>
            </a:r>
            <a:r>
              <a:rPr lang="en-US" sz="1800" dirty="0" err="1">
                <a:latin typeface="Tahoma" charset="0"/>
              </a:rPr>
              <a:t>Martínez</a:t>
            </a:r>
            <a:r>
              <a:rPr lang="en-US" sz="1800" dirty="0">
                <a:latin typeface="Tahoma" charset="0"/>
              </a:rPr>
              <a:t>, and Rich </a:t>
            </a:r>
            <a:r>
              <a:rPr lang="en-US" sz="1800" dirty="0" err="1">
                <a:latin typeface="Tahoma" charset="0"/>
              </a:rPr>
              <a:t>Caruana</a:t>
            </a:r>
            <a:r>
              <a:rPr lang="en-US" sz="1800" dirty="0">
                <a:latin typeface="Tahoma" charset="0"/>
              </a:rPr>
              <a:t>, </a:t>
            </a:r>
            <a:br>
              <a:rPr lang="en-US" sz="1800" dirty="0">
                <a:latin typeface="Tahoma" charset="0"/>
              </a:rPr>
            </a:br>
            <a:r>
              <a:rPr lang="en-US" sz="1800" b="1" dirty="0">
                <a:latin typeface="Tahoma" charset="0"/>
                <a:hlinkClick r:id="rId2"/>
              </a:rPr>
              <a:t>"Self Optimizing Memory Controllers: A Reinforcement Learning Approach"</a:t>
            </a:r>
            <a:br>
              <a:rPr lang="en-US" sz="1800" dirty="0">
                <a:latin typeface="Tahoma" charset="0"/>
              </a:rPr>
            </a:br>
            <a:r>
              <a:rPr lang="en-US" sz="1800" i="1" dirty="0">
                <a:latin typeface="Tahoma" charset="0"/>
              </a:rPr>
              <a:t>Proceedings of the </a:t>
            </a:r>
            <a:r>
              <a:rPr lang="en-US" sz="1800" i="1" dirty="0">
                <a:latin typeface="Tahoma" charset="0"/>
                <a:hlinkClick r:id="rId3"/>
              </a:rPr>
              <a:t>35th International Symposium on Computer Architecture</a:t>
            </a:r>
            <a:r>
              <a:rPr lang="en-US" sz="1800" i="1" dirty="0">
                <a:latin typeface="Tahoma" charset="0"/>
              </a:rPr>
              <a:t> (</a:t>
            </a:r>
            <a:r>
              <a:rPr lang="en-US" sz="1800" b="1" i="1" dirty="0">
                <a:latin typeface="Tahoma" charset="0"/>
              </a:rPr>
              <a:t>ISCA</a:t>
            </a:r>
            <a:r>
              <a:rPr lang="en-US" sz="1800" i="1" dirty="0">
                <a:latin typeface="Tahoma" charset="0"/>
              </a:rPr>
              <a:t>)</a:t>
            </a:r>
            <a:r>
              <a:rPr lang="en-US" sz="1800" dirty="0">
                <a:latin typeface="Tahoma" charset="0"/>
              </a:rPr>
              <a:t>, pages 39-50, Beijing, China, June 2008.</a:t>
            </a:r>
          </a:p>
          <a:p>
            <a:endParaRPr lang="en-US" sz="1800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2150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46712-CDE9-5243-80CB-07DD7A074F2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1507"/>
            <a:ext cx="9144000" cy="17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3272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8408"/>
            <a:ext cx="7924800" cy="1752600"/>
          </a:xfrm>
        </p:spPr>
        <p:txBody>
          <a:bodyPr/>
          <a:lstStyle/>
          <a:p>
            <a:r>
              <a:rPr lang="en-US" dirty="0"/>
              <a:t>Simulating Memory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1D3D9-3FE8-4025-BF66-8DAB1ABB95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8716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924800" cy="1752600"/>
          </a:xfrm>
        </p:spPr>
        <p:txBody>
          <a:bodyPr/>
          <a:lstStyle/>
          <a:p>
            <a:r>
              <a:rPr lang="en-US" sz="4000" dirty="0" err="1"/>
              <a:t>Ramulator</a:t>
            </a:r>
            <a:r>
              <a:rPr lang="en-US" sz="4000" dirty="0"/>
              <a:t>: A Fast and Extensible DRAM Simulator </a:t>
            </a:r>
            <a:br>
              <a:rPr lang="en-US" sz="4000" dirty="0"/>
            </a:br>
            <a:r>
              <a:rPr lang="en-US" sz="4000" dirty="0"/>
              <a:t>	</a:t>
            </a:r>
            <a:r>
              <a:rPr lang="en-US" sz="3000" b="1" dirty="0"/>
              <a:t>[IEEE Comp Arch Letters’15]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CAD05-5F98-C240-A41D-E171A63049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4743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Ramulator</a:t>
            </a:r>
            <a:r>
              <a:rPr lang="en-US" dirty="0"/>
              <a:t>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DRAM and Memory Controller landscape is changing</a:t>
            </a:r>
          </a:p>
          <a:p>
            <a:r>
              <a:rPr lang="en-US" sz="2000" dirty="0"/>
              <a:t>Many new and upcoming standards</a:t>
            </a:r>
          </a:p>
          <a:p>
            <a:r>
              <a:rPr lang="en-US" sz="2000" dirty="0"/>
              <a:t>Many new controller designs</a:t>
            </a:r>
          </a:p>
          <a:p>
            <a:r>
              <a:rPr lang="en-US" sz="2000" dirty="0"/>
              <a:t>A fast and easy-to-extend simulator is very much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52C56-4F8A-824F-A263-2404B5D536A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08920"/>
            <a:ext cx="7315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2579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Ramulator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out-of-the box support for many DRAM standards:</a:t>
            </a:r>
          </a:p>
          <a:p>
            <a:pPr lvl="1"/>
            <a:r>
              <a:rPr lang="en-US" dirty="0"/>
              <a:t>DDR3/4, LPDDR3/4, GDDR5, WIO1/2, HBM, plus new proposals (SALP, AL-DRAM, TLDRAM, RowClone, and SARP)</a:t>
            </a:r>
          </a:p>
          <a:p>
            <a:r>
              <a:rPr lang="en-US" dirty="0"/>
              <a:t>~2.5X faster than fastest open-source simulator</a:t>
            </a:r>
          </a:p>
          <a:p>
            <a:r>
              <a:rPr lang="en-US" dirty="0"/>
              <a:t>Modular and extensible to different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52C56-4F8A-824F-A263-2404B5D536A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501008"/>
            <a:ext cx="70739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52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 dirty="0"/>
              <a:t>Case Study: Comparison of DRAM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52C56-4F8A-824F-A263-2404B5D536A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129360"/>
            <a:ext cx="69977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764704"/>
            <a:ext cx="6985000" cy="304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12360" y="4604935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Across 22 workloads, simple CPU model</a:t>
            </a:r>
          </a:p>
        </p:txBody>
      </p:sp>
    </p:spTree>
    <p:extLst>
      <p:ext uri="{BB962C8B-B14F-4D97-AF65-F5344CB8AC3E}">
        <p14:creationId xmlns:p14="http://schemas.microsoft.com/office/powerpoint/2010/main" val="25064568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Ramulator</a:t>
            </a:r>
            <a:r>
              <a:rPr lang="en-US" dirty="0"/>
              <a:t> Paper and Source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Yoongu Kim, </a:t>
            </a:r>
            <a:r>
              <a:rPr lang="en-US" dirty="0" err="1"/>
              <a:t>Weikun</a:t>
            </a:r>
            <a:r>
              <a:rPr lang="en-US" dirty="0"/>
              <a:t> Yang, and </a:t>
            </a:r>
            <a:r>
              <a:rPr lang="en-US" u="sng" dirty="0"/>
              <a:t>Onur Mutlu</a:t>
            </a:r>
            <a:r>
              <a:rPr lang="en-US" dirty="0"/>
              <a:t>,</a:t>
            </a:r>
            <a:br>
              <a:rPr lang="en-US" dirty="0"/>
            </a:br>
            <a:r>
              <a:rPr lang="en-US" b="1" dirty="0">
                <a:hlinkClick r:id="rId2"/>
              </a:rPr>
              <a:t>"Ramulator: A Fast and Extensible DRAM Simulator"</a:t>
            </a:r>
            <a:br>
              <a:rPr lang="en-US" dirty="0"/>
            </a:br>
            <a:r>
              <a:rPr lang="en-US" i="1" dirty="0">
                <a:hlinkClick r:id="rId3"/>
              </a:rPr>
              <a:t>IEEE Computer Architecture Letters</a:t>
            </a:r>
            <a:r>
              <a:rPr lang="en-US" i="1" dirty="0"/>
              <a:t> (</a:t>
            </a:r>
            <a:r>
              <a:rPr lang="en-US" b="1" i="1" dirty="0"/>
              <a:t>CAL</a:t>
            </a:r>
            <a:r>
              <a:rPr lang="en-US" i="1" dirty="0"/>
              <a:t>)</a:t>
            </a:r>
            <a:r>
              <a:rPr lang="en-US" dirty="0"/>
              <a:t>, March 2015. 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>
                <a:hlinkClick r:id="rId4"/>
              </a:rPr>
              <a:t>Source Code</a:t>
            </a:r>
            <a:r>
              <a:rPr lang="en-US" dirty="0"/>
              <a:t>] </a:t>
            </a:r>
          </a:p>
          <a:p>
            <a:endParaRPr lang="en-US" dirty="0"/>
          </a:p>
          <a:p>
            <a:r>
              <a:rPr lang="en-US" dirty="0"/>
              <a:t>Source code is released under the liberal MIT License</a:t>
            </a:r>
          </a:p>
          <a:p>
            <a:pPr lvl="1"/>
            <a:r>
              <a:rPr lang="en-US" dirty="0">
                <a:hlinkClick r:id="rId4"/>
              </a:rPr>
              <a:t>https://github.com/CMU-SAFARI/ramulator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52C56-4F8A-824F-A263-2404B5D536A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5D1E6-2663-EA49-84A4-26269A4ED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53136"/>
            <a:ext cx="9144000" cy="11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509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Bank Mapping Randomization</a:t>
            </a: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DRAM controller can randomize the address mapping to banks so that bank conflicts are less likely</a:t>
            </a: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Reading:</a:t>
            </a:r>
          </a:p>
          <a:p>
            <a:pPr lvl="1"/>
            <a:r>
              <a:rPr lang="en-US" dirty="0">
                <a:latin typeface="Tahoma" charset="0"/>
              </a:rPr>
              <a:t>Rau, “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Pseudo-randomly Interleaved Memory</a:t>
            </a:r>
            <a:r>
              <a:rPr lang="en-US" dirty="0">
                <a:latin typeface="Tahoma" charset="0"/>
              </a:rPr>
              <a:t>,” ISCA 1991.</a:t>
            </a:r>
          </a:p>
          <a:p>
            <a:endParaRPr lang="en-US" dirty="0">
              <a:latin typeface="Tahoma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EAF876-2E5A-7F4B-B1F2-468F426D59C5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129028" name="TextBox 4"/>
          <p:cNvSpPr txBox="1">
            <a:spLocks noChangeArrowheads="1"/>
          </p:cNvSpPr>
          <p:nvPr/>
        </p:nvSpPr>
        <p:spPr bwMode="auto">
          <a:xfrm>
            <a:off x="4425950" y="2384425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Column (11 bits)</a:t>
            </a:r>
          </a:p>
        </p:txBody>
      </p:sp>
      <p:sp>
        <p:nvSpPr>
          <p:cNvPr id="129029" name="TextBox 5"/>
          <p:cNvSpPr txBox="1">
            <a:spLocks noChangeArrowheads="1"/>
          </p:cNvSpPr>
          <p:nvPr/>
        </p:nvSpPr>
        <p:spPr bwMode="auto">
          <a:xfrm>
            <a:off x="3205163" y="2384425"/>
            <a:ext cx="122078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 bits</a:t>
            </a:r>
          </a:p>
        </p:txBody>
      </p:sp>
      <p:sp>
        <p:nvSpPr>
          <p:cNvPr id="129030" name="TextBox 6"/>
          <p:cNvSpPr txBox="1">
            <a:spLocks noChangeArrowheads="1"/>
          </p:cNvSpPr>
          <p:nvPr/>
        </p:nvSpPr>
        <p:spPr bwMode="auto">
          <a:xfrm>
            <a:off x="427038" y="2384425"/>
            <a:ext cx="27781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9031" name="TextBox 7"/>
          <p:cNvSpPr txBox="1">
            <a:spLocks noChangeArrowheads="1"/>
          </p:cNvSpPr>
          <p:nvPr/>
        </p:nvSpPr>
        <p:spPr bwMode="auto">
          <a:xfrm>
            <a:off x="6845300" y="2384425"/>
            <a:ext cx="16668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Byte in bus (3 bits)</a:t>
            </a:r>
          </a:p>
        </p:txBody>
      </p:sp>
      <p:cxnSp>
        <p:nvCxnSpPr>
          <p:cNvPr id="129032" name="Straight Connector 8"/>
          <p:cNvCxnSpPr>
            <a:cxnSpLocks noChangeShapeType="1"/>
          </p:cNvCxnSpPr>
          <p:nvPr/>
        </p:nvCxnSpPr>
        <p:spPr bwMode="auto">
          <a:xfrm rot="5400000">
            <a:off x="1477169" y="2539207"/>
            <a:ext cx="307975" cy="1587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9033" name="Straight Connector 9"/>
          <p:cNvCxnSpPr>
            <a:cxnSpLocks noChangeShapeType="1"/>
          </p:cNvCxnSpPr>
          <p:nvPr/>
        </p:nvCxnSpPr>
        <p:spPr bwMode="auto">
          <a:xfrm rot="5400000">
            <a:off x="2062956" y="2537619"/>
            <a:ext cx="307975" cy="1588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9034" name="Elbow Connector 10"/>
          <p:cNvCxnSpPr>
            <a:cxnSpLocks noChangeShapeType="1"/>
          </p:cNvCxnSpPr>
          <p:nvPr/>
        </p:nvCxnSpPr>
        <p:spPr bwMode="auto">
          <a:xfrm rot="16200000" flipH="1">
            <a:off x="1844675" y="2747963"/>
            <a:ext cx="742950" cy="635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" name="Snip Same Side Corner Rectangle 11"/>
          <p:cNvSpPr/>
          <p:nvPr/>
        </p:nvSpPr>
        <p:spPr bwMode="auto">
          <a:xfrm rot="10800000">
            <a:off x="2265363" y="3440113"/>
            <a:ext cx="887412" cy="512762"/>
          </a:xfrm>
          <a:prstGeom prst="snip2SameRect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36" name="TextBox 12"/>
          <p:cNvSpPr txBox="1">
            <a:spLocks noChangeArrowheads="1"/>
          </p:cNvSpPr>
          <p:nvPr/>
        </p:nvSpPr>
        <p:spPr bwMode="auto">
          <a:xfrm>
            <a:off x="2216150" y="3543300"/>
            <a:ext cx="97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XOR</a:t>
            </a:r>
          </a:p>
        </p:txBody>
      </p:sp>
      <p:cxnSp>
        <p:nvCxnSpPr>
          <p:cNvPr id="129037" name="Straight Connector 13"/>
          <p:cNvCxnSpPr>
            <a:cxnSpLocks noChangeShapeType="1"/>
            <a:stCxn id="129029" idx="2"/>
          </p:cNvCxnSpPr>
          <p:nvPr/>
        </p:nvCxnSpPr>
        <p:spPr bwMode="auto">
          <a:xfrm rot="16200000" flipH="1">
            <a:off x="3636962" y="287178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9038" name="Straight Connector 14"/>
          <p:cNvCxnSpPr>
            <a:cxnSpLocks noChangeShapeType="1"/>
          </p:cNvCxnSpPr>
          <p:nvPr/>
        </p:nvCxnSpPr>
        <p:spPr bwMode="auto">
          <a:xfrm rot="10800000">
            <a:off x="2914650" y="3051175"/>
            <a:ext cx="901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9039" name="Straight Connector 15"/>
          <p:cNvCxnSpPr>
            <a:cxnSpLocks noChangeShapeType="1"/>
          </p:cNvCxnSpPr>
          <p:nvPr/>
        </p:nvCxnSpPr>
        <p:spPr bwMode="auto">
          <a:xfrm rot="16200000" flipH="1">
            <a:off x="2720181" y="3245644"/>
            <a:ext cx="38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9040" name="Straight Arrow Connector 16"/>
          <p:cNvCxnSpPr>
            <a:cxnSpLocks noChangeShapeType="1"/>
            <a:stCxn id="12" idx="3"/>
          </p:cNvCxnSpPr>
          <p:nvPr/>
        </p:nvCxnSpPr>
        <p:spPr bwMode="auto">
          <a:xfrm rot="16200000" flipH="1">
            <a:off x="2586037" y="4075113"/>
            <a:ext cx="2444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9041" name="TextBox 17"/>
          <p:cNvSpPr txBox="1">
            <a:spLocks noChangeArrowheads="1"/>
          </p:cNvSpPr>
          <p:nvPr/>
        </p:nvSpPr>
        <p:spPr bwMode="auto">
          <a:xfrm>
            <a:off x="2098675" y="4313238"/>
            <a:ext cx="1220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Bank index (3 bits)</a:t>
            </a:r>
          </a:p>
        </p:txBody>
      </p:sp>
    </p:spTree>
    <p:extLst>
      <p:ext uri="{BB962C8B-B14F-4D97-AF65-F5344CB8AC3E}">
        <p14:creationId xmlns:p14="http://schemas.microsoft.com/office/powerpoint/2010/main" val="262987123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82038" cy="5193723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Review the </a:t>
            </a:r>
            <a:r>
              <a:rPr lang="en-US" dirty="0" err="1">
                <a:solidFill>
                  <a:srgbClr val="0000FF"/>
                </a:solidFill>
              </a:rPr>
              <a:t>Ramulator</a:t>
            </a:r>
            <a:r>
              <a:rPr lang="en-US" dirty="0">
                <a:solidFill>
                  <a:srgbClr val="0000FF"/>
                </a:solidFill>
              </a:rPr>
              <a:t> paper</a:t>
            </a:r>
          </a:p>
          <a:p>
            <a:pPr lvl="1"/>
            <a:r>
              <a:rPr lang="en-US" dirty="0"/>
              <a:t>Email me your review (</a:t>
            </a:r>
            <a:r>
              <a:rPr lang="en-US" dirty="0">
                <a:hlinkClick r:id="rId2"/>
              </a:rPr>
              <a:t>omutlu@gmail.com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Download and run </a:t>
            </a:r>
            <a:r>
              <a:rPr lang="en-US" dirty="0" err="1">
                <a:solidFill>
                  <a:srgbClr val="0000FF"/>
                </a:solidFill>
              </a:rPr>
              <a:t>Ramulator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Compare DDR3, DDR4, SALP, HBM for the </a:t>
            </a:r>
            <a:r>
              <a:rPr lang="en-US" dirty="0" err="1"/>
              <a:t>libquantum</a:t>
            </a:r>
            <a:r>
              <a:rPr lang="en-US" dirty="0"/>
              <a:t> benchmark (provided in </a:t>
            </a:r>
            <a:r>
              <a:rPr lang="en-US" dirty="0" err="1"/>
              <a:t>Ramulator</a:t>
            </a:r>
            <a:r>
              <a:rPr lang="en-US" dirty="0"/>
              <a:t> repository)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Email me your report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omutlu@gmail.com</a:t>
            </a:r>
            <a:r>
              <a:rPr lang="en-US" dirty="0"/>
              <a:t>)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This may help you get into memory systems research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52C56-4F8A-824F-A263-2404B5D536A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9980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8408"/>
            <a:ext cx="7924800" cy="1752600"/>
          </a:xfrm>
        </p:spPr>
        <p:txBody>
          <a:bodyPr/>
          <a:lstStyle/>
          <a:p>
            <a:r>
              <a:rPr lang="en-US" dirty="0"/>
              <a:t>Topics We Will Not Cover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40589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68F05-D638-9844-A5A1-98F2B73A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Time, Unfortunately, for: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FE11D-253D-E043-BD49-77FAE2128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Interference and QoS</a:t>
            </a:r>
          </a:p>
          <a:p>
            <a:endParaRPr lang="en-US" dirty="0"/>
          </a:p>
          <a:p>
            <a:r>
              <a:rPr lang="en-US" dirty="0"/>
              <a:t>Predictable Performance</a:t>
            </a:r>
          </a:p>
          <a:p>
            <a:pPr lvl="1"/>
            <a:r>
              <a:rPr lang="en-US" dirty="0"/>
              <a:t>QoS-aware Memory Controllers</a:t>
            </a:r>
          </a:p>
          <a:p>
            <a:pPr lvl="1"/>
            <a:endParaRPr lang="en-US" dirty="0"/>
          </a:p>
          <a:p>
            <a:r>
              <a:rPr lang="en-US" dirty="0"/>
              <a:t>Emerging Memory Technologies and Hybrid Memories</a:t>
            </a:r>
          </a:p>
          <a:p>
            <a:endParaRPr lang="en-US" dirty="0"/>
          </a:p>
          <a:p>
            <a:r>
              <a:rPr lang="en-US" dirty="0"/>
              <a:t>Cache Management</a:t>
            </a:r>
          </a:p>
          <a:p>
            <a:endParaRPr lang="en-US" dirty="0"/>
          </a:p>
          <a:p>
            <a:r>
              <a:rPr lang="en-US" dirty="0"/>
              <a:t>Interconnects</a:t>
            </a:r>
          </a:p>
          <a:p>
            <a:endParaRPr lang="en-US" dirty="0"/>
          </a:p>
          <a:p>
            <a:r>
              <a:rPr lang="en-US" sz="2000" dirty="0"/>
              <a:t>You can find many materials on these at my online lectures</a:t>
            </a:r>
          </a:p>
          <a:p>
            <a:pPr lvl="1"/>
            <a:r>
              <a:rPr lang="en-US" sz="2000" dirty="0">
                <a:hlinkClick r:id="rId2"/>
              </a:rPr>
              <a:t>https://people.inf.ethz.ch/omutlu/teaching.html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24C80-D4D4-1147-822D-F9C8131A8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95AFC4-B67F-BC48-882B-8F3B1464101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18478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8408"/>
            <a:ext cx="7924800" cy="1752600"/>
          </a:xfrm>
        </p:spPr>
        <p:txBody>
          <a:bodyPr/>
          <a:lstStyle/>
          <a:p>
            <a:r>
              <a:rPr lang="en-US" dirty="0"/>
              <a:t>Some More Suggested Readings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1D3D9-3FE8-4025-BF66-8DAB1ABB95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96623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Readings on DRAM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DRAM Organization and Operation</a:t>
            </a:r>
          </a:p>
          <a:p>
            <a:pPr lvl="1"/>
            <a:endParaRPr lang="en-US" sz="1600" dirty="0"/>
          </a:p>
          <a:p>
            <a:pPr lvl="1"/>
            <a:r>
              <a:rPr lang="en-US" dirty="0"/>
              <a:t>Lee et al., “</a:t>
            </a:r>
            <a:r>
              <a:rPr lang="en-US" dirty="0">
                <a:solidFill>
                  <a:srgbClr val="0000FF"/>
                </a:solidFill>
              </a:rPr>
              <a:t>Tiered-Latency DRAM: A Low Latency and Low Cost DRAM Architecture</a:t>
            </a:r>
            <a:r>
              <a:rPr lang="en-US" dirty="0"/>
              <a:t>,” HPCA 2013.</a:t>
            </a:r>
          </a:p>
          <a:p>
            <a:pPr marL="344487" lvl="1" indent="0">
              <a:buNone/>
            </a:pPr>
            <a:r>
              <a:rPr lang="en-US" dirty="0"/>
              <a:t>    </a:t>
            </a:r>
            <a:r>
              <a:rPr lang="en-US" dirty="0">
                <a:hlinkClick r:id="rId2"/>
              </a:rPr>
              <a:t>https://people.inf.ethz.ch/omutlu/pub/tldram_hpca13.pdf</a:t>
            </a:r>
            <a:r>
              <a:rPr lang="en-US" dirty="0"/>
              <a:t> </a:t>
            </a:r>
          </a:p>
          <a:p>
            <a:pPr marL="344487" lvl="1" indent="0">
              <a:buNone/>
            </a:pPr>
            <a:endParaRPr lang="en-US" dirty="0"/>
          </a:p>
          <a:p>
            <a:pPr lvl="1"/>
            <a:r>
              <a:rPr lang="en-US" dirty="0"/>
              <a:t>Kim et al., “</a:t>
            </a:r>
            <a:r>
              <a:rPr lang="en-US" dirty="0">
                <a:solidFill>
                  <a:srgbClr val="0000FF"/>
                </a:solidFill>
              </a:rPr>
              <a:t>A Case for Subarray-Level Parallelism (SALP) in DRAM</a:t>
            </a:r>
            <a:r>
              <a:rPr lang="en-US" dirty="0"/>
              <a:t>,” ISCA 2012.</a:t>
            </a:r>
          </a:p>
          <a:p>
            <a:pPr marL="344487" lvl="1" indent="0">
              <a:buNone/>
            </a:pPr>
            <a:r>
              <a:rPr lang="en-US" dirty="0"/>
              <a:t>    </a:t>
            </a:r>
            <a:r>
              <a:rPr lang="en-US" dirty="0">
                <a:hlinkClick r:id="rId3"/>
              </a:rPr>
              <a:t>https://people.inf.ethz.ch/omutlu/pub/salp-dram_isca12.pdf</a:t>
            </a:r>
            <a:r>
              <a:rPr lang="en-US" dirty="0"/>
              <a:t> </a:t>
            </a:r>
          </a:p>
          <a:p>
            <a:pPr marL="344487" lvl="1" indent="0">
              <a:buNone/>
            </a:pPr>
            <a:endParaRPr lang="en-US" dirty="0"/>
          </a:p>
          <a:p>
            <a:pPr lvl="1"/>
            <a:r>
              <a:rPr lang="en-US" dirty="0"/>
              <a:t>Lee et al., “</a:t>
            </a:r>
            <a:r>
              <a:rPr lang="en-US" dirty="0">
                <a:solidFill>
                  <a:srgbClr val="0000FF"/>
                </a:solidFill>
              </a:rPr>
              <a:t>Simultaneous Multi-Layer Access: Improving 3D-Stacked Memory Bandwidth at Low Cost</a:t>
            </a:r>
            <a:r>
              <a:rPr lang="en-US" dirty="0"/>
              <a:t>,” ACM TACO 2016. </a:t>
            </a:r>
          </a:p>
          <a:p>
            <a:pPr marL="344487" lvl="1" indent="0">
              <a:buNone/>
            </a:pPr>
            <a:r>
              <a:rPr lang="en-US" dirty="0"/>
              <a:t>    </a:t>
            </a:r>
            <a:r>
              <a:rPr lang="en-US" dirty="0">
                <a:hlinkClick r:id="rId4"/>
              </a:rPr>
              <a:t>https://people.inf.ethz.ch/omutlu/pub/smla_high-bandwidth-3d-stacked-memory_taco16.pdf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FB91F-8620-9C4D-8A32-1AD02BFD54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6360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Readings on DRAM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6712"/>
            <a:ext cx="8610600" cy="5193723"/>
          </a:xfrm>
        </p:spPr>
        <p:txBody>
          <a:bodyPr/>
          <a:lstStyle/>
          <a:p>
            <a:pPr marL="360362"/>
            <a:r>
              <a:rPr lang="en-US" dirty="0">
                <a:solidFill>
                  <a:srgbClr val="FF0000"/>
                </a:solidFill>
              </a:rPr>
              <a:t>DRAM Refresh</a:t>
            </a:r>
          </a:p>
          <a:p>
            <a:pPr marL="17462" indent="0">
              <a:buNone/>
            </a:pPr>
            <a:endParaRPr lang="en-US" sz="400" dirty="0">
              <a:solidFill>
                <a:srgbClr val="FF0000"/>
              </a:solidFill>
            </a:endParaRPr>
          </a:p>
          <a:p>
            <a:pPr marL="687387" lvl="1"/>
            <a:r>
              <a:rPr lang="en-US" dirty="0"/>
              <a:t>Liu et al., “</a:t>
            </a:r>
            <a:r>
              <a:rPr lang="en-US" dirty="0">
                <a:solidFill>
                  <a:srgbClr val="0000FF"/>
                </a:solidFill>
              </a:rPr>
              <a:t>RAIDR: Retention-Aware Intelligent DRAM Refresh</a:t>
            </a:r>
            <a:r>
              <a:rPr lang="en-US" dirty="0"/>
              <a:t>,” ISCA 2012. </a:t>
            </a:r>
            <a:r>
              <a:rPr lang="en-US" dirty="0">
                <a:hlinkClick r:id="rId2"/>
              </a:rPr>
              <a:t>https://people.inf.ethz.ch/omutlu/pub/raidr-dram-refresh_isca12.pdf</a:t>
            </a:r>
            <a:r>
              <a:rPr lang="en-US" dirty="0"/>
              <a:t> </a:t>
            </a:r>
          </a:p>
          <a:p>
            <a:pPr marL="687387" lvl="1"/>
            <a:endParaRPr lang="en-US" sz="1000" dirty="0"/>
          </a:p>
          <a:p>
            <a:pPr marL="687387" lvl="1"/>
            <a:endParaRPr lang="en-US" sz="400" dirty="0"/>
          </a:p>
          <a:p>
            <a:pPr marL="687387" lvl="1"/>
            <a:r>
              <a:rPr lang="en-US" dirty="0"/>
              <a:t>Chang et al., “</a:t>
            </a:r>
            <a:r>
              <a:rPr lang="en-US" dirty="0">
                <a:solidFill>
                  <a:srgbClr val="0000FF"/>
                </a:solidFill>
              </a:rPr>
              <a:t>Improving DRAM Performance by Parallelizing Refreshes with Accesses</a:t>
            </a:r>
            <a:r>
              <a:rPr lang="en-US" dirty="0"/>
              <a:t>,” HPCA 2014.</a:t>
            </a:r>
          </a:p>
          <a:p>
            <a:pPr marL="361949" lvl="1" indent="0">
              <a:buNone/>
            </a:pPr>
            <a:r>
              <a:rPr lang="en-US" dirty="0"/>
              <a:t>    </a:t>
            </a:r>
            <a:r>
              <a:rPr lang="en-US" dirty="0">
                <a:hlinkClick r:id="rId3"/>
              </a:rPr>
              <a:t>https://people.inf.ethz.ch/omutlu/pub/dram-access-refresh-parallelization_hpca14.pdf</a:t>
            </a:r>
            <a:r>
              <a:rPr lang="en-US" dirty="0"/>
              <a:t> </a:t>
            </a:r>
          </a:p>
          <a:p>
            <a:pPr marL="361949" lvl="1" indent="0">
              <a:buNone/>
            </a:pPr>
            <a:endParaRPr lang="en-US" sz="1000" dirty="0"/>
          </a:p>
          <a:p>
            <a:pPr marL="361949" lvl="1" indent="0">
              <a:buNone/>
            </a:pPr>
            <a:endParaRPr lang="en-US" sz="400" dirty="0"/>
          </a:p>
          <a:p>
            <a:pPr marL="704849" lvl="1" indent="-342900"/>
            <a:r>
              <a:rPr lang="en-US" dirty="0"/>
              <a:t>Patel et al., “</a:t>
            </a:r>
            <a:r>
              <a:rPr lang="en-US" dirty="0">
                <a:solidFill>
                  <a:srgbClr val="0000FF"/>
                </a:solidFill>
              </a:rPr>
              <a:t>The Reach Profiler (REAPER): Enabling the Mitigation of DRAM Retention Failures via Profiling at Aggressive Conditions</a:t>
            </a:r>
            <a:r>
              <a:rPr lang="en-US" dirty="0"/>
              <a:t>,” ISCA 2017.</a:t>
            </a:r>
          </a:p>
          <a:p>
            <a:pPr marL="714374" lvl="2" indent="0">
              <a:buNone/>
            </a:pPr>
            <a:r>
              <a:rPr lang="en-US" dirty="0">
                <a:hlinkClick r:id="rId4"/>
              </a:rPr>
              <a:t>https://people.inf.ethz.ch/omutlu/pub/reaper-dram-retention-profiling-lpddr4_isca17.pdf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FB91F-8620-9C4D-8A32-1AD02BFD54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87767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on Simulating Main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How to evaluate future main memory systems?</a:t>
            </a:r>
          </a:p>
          <a:p>
            <a:r>
              <a:rPr lang="en-US" dirty="0">
                <a:solidFill>
                  <a:srgbClr val="0000FF"/>
                </a:solidFill>
              </a:rPr>
              <a:t>An open-source simulator and its brief description</a:t>
            </a:r>
          </a:p>
          <a:p>
            <a:endParaRPr lang="en-US" dirty="0"/>
          </a:p>
          <a:p>
            <a:r>
              <a:rPr lang="en-US" dirty="0"/>
              <a:t>Yoongu Kim, </a:t>
            </a:r>
            <a:r>
              <a:rPr lang="en-US" dirty="0" err="1"/>
              <a:t>Weikun</a:t>
            </a:r>
            <a:r>
              <a:rPr lang="en-US" dirty="0"/>
              <a:t> Yang, and Onur Mutlu,</a:t>
            </a:r>
            <a:br>
              <a:rPr lang="en-US" dirty="0"/>
            </a:br>
            <a:r>
              <a:rPr lang="en-US" b="1" dirty="0">
                <a:hlinkClick r:id="rId2"/>
              </a:rPr>
              <a:t>"Ramulator: A Fast and Extensible DRAM Simulator"</a:t>
            </a:r>
            <a:br>
              <a:rPr lang="en-US" dirty="0"/>
            </a:br>
            <a:r>
              <a:rPr lang="en-US" i="1" dirty="0">
                <a:hlinkClick r:id="rId3"/>
              </a:rPr>
              <a:t>IEEE Computer Architecture Letters</a:t>
            </a:r>
            <a:r>
              <a:rPr lang="en-US" i="1" dirty="0"/>
              <a:t> (</a:t>
            </a:r>
            <a:r>
              <a:rPr lang="en-US" b="1" i="1" dirty="0"/>
              <a:t>CAL</a:t>
            </a:r>
            <a:r>
              <a:rPr lang="en-US" i="1" dirty="0"/>
              <a:t>)</a:t>
            </a:r>
            <a:r>
              <a:rPr lang="en-US" dirty="0"/>
              <a:t>, March 2015. 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>
                <a:hlinkClick r:id="rId4"/>
              </a:rPr>
              <a:t>Source Code</a:t>
            </a:r>
            <a:r>
              <a:rPr lang="en-US" dirty="0"/>
              <a:t>] 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B7879-3FBA-B54E-968A-FC666650947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57610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Readings on Memory Control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764704"/>
            <a:ext cx="9396536" cy="5193723"/>
          </a:xfrm>
        </p:spPr>
        <p:txBody>
          <a:bodyPr/>
          <a:lstStyle/>
          <a:p>
            <a:pPr marL="17462" indent="0">
              <a:buNone/>
            </a:pPr>
            <a:endParaRPr lang="en-US" sz="400" dirty="0">
              <a:solidFill>
                <a:srgbClr val="FF0000"/>
              </a:solidFill>
            </a:endParaRPr>
          </a:p>
          <a:p>
            <a:pPr marL="687387" lvl="1"/>
            <a:r>
              <a:rPr lang="en-US" sz="2000" dirty="0"/>
              <a:t>Mutlu+, “</a:t>
            </a:r>
            <a:r>
              <a:rPr lang="en-US" sz="2000" dirty="0">
                <a:solidFill>
                  <a:srgbClr val="0000FF"/>
                </a:solidFill>
              </a:rPr>
              <a:t>Parallelism-Aware Batch Scheduling: Enhancing both Performance and Fairness of Shared DRAM Systems</a:t>
            </a:r>
            <a:r>
              <a:rPr lang="en-US" sz="2000" dirty="0"/>
              <a:t>,” ISCA 2008. </a:t>
            </a:r>
          </a:p>
          <a:p>
            <a:pPr marL="714374" lvl="2" indent="0">
              <a:buNone/>
            </a:pPr>
            <a:r>
              <a:rPr lang="en-US" dirty="0">
                <a:hlinkClick r:id="rId2"/>
              </a:rPr>
              <a:t>https://people.inf.ethz.ch/omutlu/pub/parbs_isca08.pdf</a:t>
            </a:r>
            <a:r>
              <a:rPr lang="en-US" dirty="0"/>
              <a:t> </a:t>
            </a:r>
          </a:p>
          <a:p>
            <a:pPr marL="687387" lvl="1"/>
            <a:endParaRPr lang="en-US" sz="1000" dirty="0"/>
          </a:p>
          <a:p>
            <a:pPr marL="687387" lvl="1"/>
            <a:endParaRPr lang="en-US" sz="400" dirty="0"/>
          </a:p>
          <a:p>
            <a:pPr marL="687387" lvl="1"/>
            <a:r>
              <a:rPr lang="en-US" sz="2000" dirty="0"/>
              <a:t>Kim et al., “</a:t>
            </a:r>
            <a:r>
              <a:rPr lang="en-US" sz="2000" dirty="0">
                <a:solidFill>
                  <a:srgbClr val="0000FF"/>
                </a:solidFill>
              </a:rPr>
              <a:t>Thread Cluster Memory Scheduling: Exploiting Differences in Memory Access Behavior</a:t>
            </a:r>
            <a:r>
              <a:rPr lang="en-US" sz="2000" dirty="0"/>
              <a:t>,” MICRO 2010.</a:t>
            </a:r>
          </a:p>
          <a:p>
            <a:pPr marL="714374" lvl="2" indent="0">
              <a:buNone/>
            </a:pPr>
            <a:r>
              <a:rPr lang="en-US" dirty="0">
                <a:hlinkClick r:id="rId3"/>
              </a:rPr>
              <a:t>https://people.inf.ethz.ch/omutlu/pub/tcm_micro10.pdf</a:t>
            </a:r>
            <a:r>
              <a:rPr lang="en-US" dirty="0"/>
              <a:t> </a:t>
            </a:r>
          </a:p>
          <a:p>
            <a:pPr marL="714374" lvl="2" indent="0">
              <a:buNone/>
            </a:pPr>
            <a:endParaRPr lang="en-US" sz="800" dirty="0"/>
          </a:p>
          <a:p>
            <a:pPr marL="361949" lvl="1" indent="0">
              <a:buNone/>
            </a:pPr>
            <a:endParaRPr lang="en-US" sz="400" dirty="0"/>
          </a:p>
          <a:p>
            <a:pPr marL="704849" lvl="1" indent="-342900"/>
            <a:r>
              <a:rPr lang="en-US" sz="2000" dirty="0"/>
              <a:t>Subramanian et al., “</a:t>
            </a:r>
            <a:r>
              <a:rPr lang="en-US" sz="2000" dirty="0">
                <a:solidFill>
                  <a:srgbClr val="0000FF"/>
                </a:solidFill>
              </a:rPr>
              <a:t>BLISS: Balancing Performance, Fairness and Complexity in Memory Access Scheduling</a:t>
            </a:r>
            <a:r>
              <a:rPr lang="en-US" sz="2000" dirty="0"/>
              <a:t>,” TPDS 2016.</a:t>
            </a:r>
          </a:p>
          <a:p>
            <a:pPr marL="714374" lvl="2" indent="0">
              <a:buNone/>
            </a:pPr>
            <a:r>
              <a:rPr lang="en-US" dirty="0">
                <a:hlinkClick r:id="rId4"/>
              </a:rPr>
              <a:t>https://people.inf.ethz.ch/omutlu/pub/bliss-memory-scheduler_ieee-tpds16.pdf</a:t>
            </a:r>
            <a:r>
              <a:rPr lang="en-US" dirty="0"/>
              <a:t> </a:t>
            </a:r>
          </a:p>
          <a:p>
            <a:pPr marL="714374" lvl="2" indent="0">
              <a:buNone/>
            </a:pPr>
            <a:endParaRPr lang="en-US" sz="400" dirty="0"/>
          </a:p>
          <a:p>
            <a:pPr marL="714374" lvl="2" indent="0">
              <a:buNone/>
            </a:pPr>
            <a:endParaRPr lang="en-US" sz="400" dirty="0"/>
          </a:p>
          <a:p>
            <a:pPr marL="704849" lvl="1" indent="-342900"/>
            <a:r>
              <a:rPr lang="en-US" sz="2000" dirty="0"/>
              <a:t>Usui et al., “</a:t>
            </a:r>
            <a:r>
              <a:rPr lang="en-US" sz="2000" dirty="0">
                <a:solidFill>
                  <a:srgbClr val="0000FF"/>
                </a:solidFill>
              </a:rPr>
              <a:t>DASH: Deadline-Aware High-Performance Memory Scheduler for Heterogeneous Systems with Hardware Accelerators</a:t>
            </a:r>
            <a:r>
              <a:rPr lang="en-US" sz="2000" dirty="0"/>
              <a:t>,” TACO 2016.</a:t>
            </a:r>
          </a:p>
          <a:p>
            <a:pPr marL="714374" lvl="2" indent="0">
              <a:buNone/>
            </a:pPr>
            <a:r>
              <a:rPr lang="en-US" dirty="0">
                <a:hlinkClick r:id="rId5"/>
              </a:rPr>
              <a:t>https://people.inf.ethz.ch/omutlu/pub/dash_deadline-aware-heterogeneous-memory-scheduler_taco16.pdf</a:t>
            </a:r>
            <a:r>
              <a:rPr lang="en-US" dirty="0"/>
              <a:t>  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FB91F-8620-9C4D-8A32-1AD02BFD54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61292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Readings on Memory Control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764704"/>
            <a:ext cx="9396536" cy="5193723"/>
          </a:xfrm>
        </p:spPr>
        <p:txBody>
          <a:bodyPr/>
          <a:lstStyle/>
          <a:p>
            <a:pPr marL="17462" indent="0">
              <a:buNone/>
            </a:pPr>
            <a:endParaRPr lang="en-US" sz="400" dirty="0">
              <a:solidFill>
                <a:srgbClr val="FF0000"/>
              </a:solidFill>
            </a:endParaRPr>
          </a:p>
          <a:p>
            <a:pPr marL="687387" lvl="1"/>
            <a:r>
              <a:rPr lang="en-US" sz="2000" dirty="0" err="1"/>
              <a:t>Ipek</a:t>
            </a:r>
            <a:r>
              <a:rPr lang="en-US" sz="2000" dirty="0"/>
              <a:t>+, “</a:t>
            </a:r>
            <a:r>
              <a:rPr lang="en-US" sz="2000" dirty="0">
                <a:solidFill>
                  <a:srgbClr val="0000FF"/>
                </a:solidFill>
              </a:rPr>
              <a:t>Self Optimizing Memory Controllers: A Reinforcement Learning Approach</a:t>
            </a:r>
            <a:r>
              <a:rPr lang="en-US" sz="2000" dirty="0"/>
              <a:t>,” ISCA 2008. </a:t>
            </a:r>
          </a:p>
          <a:p>
            <a:pPr marL="714374" lvl="2" indent="0">
              <a:buNone/>
            </a:pPr>
            <a:r>
              <a:rPr lang="en-US" dirty="0">
                <a:hlinkClick r:id="rId2"/>
              </a:rPr>
              <a:t>https://people.inf.ethz.ch/omutlu/pub/rlmc_isca08.pdf</a:t>
            </a:r>
            <a:r>
              <a:rPr lang="en-US" dirty="0"/>
              <a:t> </a:t>
            </a:r>
          </a:p>
          <a:p>
            <a:pPr marL="714374" lvl="2" indent="0">
              <a:buNone/>
            </a:pPr>
            <a:endParaRPr lang="en-US" sz="1000" dirty="0"/>
          </a:p>
          <a:p>
            <a:pPr marL="687387" lvl="1"/>
            <a:endParaRPr lang="en-US" sz="400" dirty="0"/>
          </a:p>
          <a:p>
            <a:pPr marL="687387" lvl="1"/>
            <a:r>
              <a:rPr lang="en-US" sz="2000" dirty="0"/>
              <a:t>Ebrahimi et al., “</a:t>
            </a:r>
            <a:r>
              <a:rPr lang="en-US" sz="2000" dirty="0">
                <a:solidFill>
                  <a:srgbClr val="0000FF"/>
                </a:solidFill>
              </a:rPr>
              <a:t>Fairness via Source Throttling: A Configurable and High-Performance Fairness Substrate for Multi-Core Memory Systems</a:t>
            </a:r>
            <a:r>
              <a:rPr lang="en-US" sz="2000" dirty="0"/>
              <a:t>,” ASPLOS 2010.</a:t>
            </a:r>
          </a:p>
          <a:p>
            <a:pPr marL="714374" lvl="2" indent="0">
              <a:buNone/>
            </a:pPr>
            <a:r>
              <a:rPr lang="en-US" dirty="0">
                <a:hlinkClick r:id="rId3"/>
              </a:rPr>
              <a:t>https://people.inf.ethz.ch/omutlu/pub/fst_asplos10.pdf</a:t>
            </a:r>
            <a:r>
              <a:rPr lang="en-US" dirty="0"/>
              <a:t> </a:t>
            </a:r>
          </a:p>
          <a:p>
            <a:pPr marL="714374" lvl="2" indent="0">
              <a:buNone/>
            </a:pPr>
            <a:endParaRPr lang="en-US" sz="800" dirty="0"/>
          </a:p>
          <a:p>
            <a:pPr marL="361949" lvl="1" indent="0">
              <a:buNone/>
            </a:pPr>
            <a:endParaRPr lang="en-US" sz="400" dirty="0"/>
          </a:p>
          <a:p>
            <a:pPr marL="704849" lvl="1" indent="-342900"/>
            <a:r>
              <a:rPr lang="en-US" sz="2000" dirty="0"/>
              <a:t>Subramanian et al., “</a:t>
            </a:r>
            <a:r>
              <a:rPr lang="en-US" sz="2000" dirty="0">
                <a:solidFill>
                  <a:srgbClr val="0000FF"/>
                </a:solidFill>
              </a:rPr>
              <a:t>The Application Slowdown Model: Quantifying and Controlling the Impact of Inter-Application Interference at Shared Caches and Main Memory</a:t>
            </a:r>
            <a:r>
              <a:rPr lang="en-US" sz="2000" dirty="0"/>
              <a:t>,” MICRO 2015.</a:t>
            </a:r>
          </a:p>
          <a:p>
            <a:pPr marL="714374" lvl="2" indent="0">
              <a:buNone/>
            </a:pPr>
            <a:r>
              <a:rPr lang="en-US" dirty="0">
                <a:hlinkClick r:id="rId4"/>
              </a:rPr>
              <a:t>https://people.inf.ethz.ch/omutlu/pub/application-slowdown-model_micro15.pdf</a:t>
            </a:r>
            <a:r>
              <a:rPr lang="en-US" dirty="0"/>
              <a:t> </a:t>
            </a:r>
            <a:endParaRPr lang="en-US" sz="400" dirty="0"/>
          </a:p>
          <a:p>
            <a:pPr marL="714374" lvl="2" indent="0">
              <a:buNone/>
            </a:pPr>
            <a:endParaRPr lang="en-US" sz="400" dirty="0"/>
          </a:p>
          <a:p>
            <a:pPr marL="704849" lvl="1" indent="-342900"/>
            <a:r>
              <a:rPr lang="en-US" sz="2000" dirty="0"/>
              <a:t>Lee et al., “</a:t>
            </a:r>
            <a:r>
              <a:rPr lang="en-US" sz="2000" dirty="0">
                <a:solidFill>
                  <a:srgbClr val="0000FF"/>
                </a:solidFill>
              </a:rPr>
              <a:t>Decoupled Direct Memory Access: Isolating CPU and IO Traffic by Leveraging a Dual-Data-Port DRAM</a:t>
            </a:r>
            <a:r>
              <a:rPr lang="en-US" sz="2000" dirty="0"/>
              <a:t>,” PACT 2015.</a:t>
            </a:r>
          </a:p>
          <a:p>
            <a:pPr marL="714374" lvl="2" indent="0">
              <a:buNone/>
            </a:pPr>
            <a:r>
              <a:rPr lang="en-US" dirty="0">
                <a:hlinkClick r:id="rId5"/>
              </a:rPr>
              <a:t>https://people.inf.ethz.ch/omutlu/pub/decoupled-dma_pact15.pdf</a:t>
            </a:r>
            <a:r>
              <a:rPr lang="en-US" dirty="0"/>
              <a:t>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FB91F-8620-9C4D-8A32-1AD02BFD54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619602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4D18-CD32-C047-9974-38CCDAAC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C6D81-43FF-0940-BF84-F4E07B7F1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come as we cover the future topics</a:t>
            </a:r>
          </a:p>
          <a:p>
            <a:endParaRPr lang="en-US" dirty="0"/>
          </a:p>
          <a:p>
            <a:r>
              <a:rPr lang="en-US" dirty="0"/>
              <a:t>Search for “DRAM” or “Memory” in:</a:t>
            </a:r>
          </a:p>
          <a:p>
            <a:pPr lvl="1"/>
            <a:r>
              <a:rPr lang="en-US" dirty="0">
                <a:hlinkClick r:id="rId2"/>
              </a:rPr>
              <a:t>https://people.inf.ethz.ch/omutlu/projects.htm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E77C2-68B8-5D4B-820D-8F8DDD5C99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52C56-4F8A-824F-A263-2404B5D536A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5473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Address Mapping (Multiple Channels)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6650"/>
            <a:ext cx="8610600" cy="5192713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Where are consecutive cache blocks?</a:t>
            </a: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9EEBF2-B904-6541-953F-2D2C45964927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130052" name="TextBox 4"/>
          <p:cNvSpPr txBox="1">
            <a:spLocks noChangeArrowheads="1"/>
          </p:cNvSpPr>
          <p:nvPr/>
        </p:nvSpPr>
        <p:spPr bwMode="auto">
          <a:xfrm>
            <a:off x="4556125" y="1001713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Column (11 bits)</a:t>
            </a:r>
          </a:p>
        </p:txBody>
      </p:sp>
      <p:sp>
        <p:nvSpPr>
          <p:cNvPr id="130053" name="TextBox 5"/>
          <p:cNvSpPr txBox="1">
            <a:spLocks noChangeArrowheads="1"/>
          </p:cNvSpPr>
          <p:nvPr/>
        </p:nvSpPr>
        <p:spPr bwMode="auto">
          <a:xfrm>
            <a:off x="3333750" y="1001713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Bank (3 bits)</a:t>
            </a:r>
          </a:p>
        </p:txBody>
      </p:sp>
      <p:sp>
        <p:nvSpPr>
          <p:cNvPr id="130054" name="TextBox 6"/>
          <p:cNvSpPr txBox="1">
            <a:spLocks noChangeArrowheads="1"/>
          </p:cNvSpPr>
          <p:nvPr/>
        </p:nvSpPr>
        <p:spPr bwMode="auto">
          <a:xfrm>
            <a:off x="557213" y="1001713"/>
            <a:ext cx="27765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 (14 bits)</a:t>
            </a:r>
          </a:p>
        </p:txBody>
      </p:sp>
      <p:sp>
        <p:nvSpPr>
          <p:cNvPr id="130055" name="TextBox 7"/>
          <p:cNvSpPr txBox="1">
            <a:spLocks noChangeArrowheads="1"/>
          </p:cNvSpPr>
          <p:nvPr/>
        </p:nvSpPr>
        <p:spPr bwMode="auto">
          <a:xfrm>
            <a:off x="6975475" y="1001713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Byte in bus (3 bits)</a:t>
            </a:r>
          </a:p>
        </p:txBody>
      </p:sp>
      <p:sp>
        <p:nvSpPr>
          <p:cNvPr id="130056" name="TextBox 12"/>
          <p:cNvSpPr txBox="1">
            <a:spLocks noChangeArrowheads="1"/>
          </p:cNvSpPr>
          <p:nvPr/>
        </p:nvSpPr>
        <p:spPr bwMode="auto">
          <a:xfrm>
            <a:off x="333375" y="1001713"/>
            <a:ext cx="2238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</a:t>
            </a:r>
          </a:p>
        </p:txBody>
      </p:sp>
      <p:sp>
        <p:nvSpPr>
          <p:cNvPr id="130057" name="TextBox 13"/>
          <p:cNvSpPr txBox="1">
            <a:spLocks noChangeArrowheads="1"/>
          </p:cNvSpPr>
          <p:nvPr/>
        </p:nvSpPr>
        <p:spPr bwMode="auto">
          <a:xfrm>
            <a:off x="4556125" y="1498600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Column (11 bits)</a:t>
            </a:r>
          </a:p>
        </p:txBody>
      </p:sp>
      <p:sp>
        <p:nvSpPr>
          <p:cNvPr id="130058" name="TextBox 14"/>
          <p:cNvSpPr txBox="1">
            <a:spLocks noChangeArrowheads="1"/>
          </p:cNvSpPr>
          <p:nvPr/>
        </p:nvSpPr>
        <p:spPr bwMode="auto">
          <a:xfrm>
            <a:off x="3333750" y="1498600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Bank (3 bits)</a:t>
            </a:r>
          </a:p>
        </p:txBody>
      </p:sp>
      <p:sp>
        <p:nvSpPr>
          <p:cNvPr id="130059" name="TextBox 15"/>
          <p:cNvSpPr txBox="1">
            <a:spLocks noChangeArrowheads="1"/>
          </p:cNvSpPr>
          <p:nvPr/>
        </p:nvSpPr>
        <p:spPr bwMode="auto">
          <a:xfrm>
            <a:off x="333375" y="1498600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 (14 bits)</a:t>
            </a:r>
          </a:p>
        </p:txBody>
      </p:sp>
      <p:sp>
        <p:nvSpPr>
          <p:cNvPr id="130060" name="TextBox 16"/>
          <p:cNvSpPr txBox="1">
            <a:spLocks noChangeArrowheads="1"/>
          </p:cNvSpPr>
          <p:nvPr/>
        </p:nvSpPr>
        <p:spPr bwMode="auto">
          <a:xfrm>
            <a:off x="6975475" y="1498600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Byte in bus (3 bits)</a:t>
            </a:r>
          </a:p>
        </p:txBody>
      </p:sp>
      <p:sp>
        <p:nvSpPr>
          <p:cNvPr id="130061" name="TextBox 17"/>
          <p:cNvSpPr txBox="1">
            <a:spLocks noChangeArrowheads="1"/>
          </p:cNvSpPr>
          <p:nvPr/>
        </p:nvSpPr>
        <p:spPr bwMode="auto">
          <a:xfrm>
            <a:off x="3109913" y="1498600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</a:t>
            </a:r>
          </a:p>
        </p:txBody>
      </p:sp>
      <p:sp>
        <p:nvSpPr>
          <p:cNvPr id="130062" name="TextBox 18"/>
          <p:cNvSpPr txBox="1">
            <a:spLocks noChangeArrowheads="1"/>
          </p:cNvSpPr>
          <p:nvPr/>
        </p:nvSpPr>
        <p:spPr bwMode="auto">
          <a:xfrm>
            <a:off x="4556125" y="1997075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Column (11 bits)</a:t>
            </a:r>
          </a:p>
        </p:txBody>
      </p:sp>
      <p:sp>
        <p:nvSpPr>
          <p:cNvPr id="130063" name="TextBox 19"/>
          <p:cNvSpPr txBox="1">
            <a:spLocks noChangeArrowheads="1"/>
          </p:cNvSpPr>
          <p:nvPr/>
        </p:nvSpPr>
        <p:spPr bwMode="auto">
          <a:xfrm>
            <a:off x="3109913" y="1997075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Bank (3 bits)</a:t>
            </a:r>
          </a:p>
        </p:txBody>
      </p:sp>
      <p:sp>
        <p:nvSpPr>
          <p:cNvPr id="130064" name="TextBox 20"/>
          <p:cNvSpPr txBox="1">
            <a:spLocks noChangeArrowheads="1"/>
          </p:cNvSpPr>
          <p:nvPr/>
        </p:nvSpPr>
        <p:spPr bwMode="auto">
          <a:xfrm>
            <a:off x="333375" y="1997075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 (14 bits)</a:t>
            </a:r>
          </a:p>
        </p:txBody>
      </p:sp>
      <p:sp>
        <p:nvSpPr>
          <p:cNvPr id="130065" name="TextBox 21"/>
          <p:cNvSpPr txBox="1">
            <a:spLocks noChangeArrowheads="1"/>
          </p:cNvSpPr>
          <p:nvPr/>
        </p:nvSpPr>
        <p:spPr bwMode="auto">
          <a:xfrm>
            <a:off x="6975475" y="1997075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Byte in bus (3 bits)</a:t>
            </a:r>
          </a:p>
        </p:txBody>
      </p:sp>
      <p:sp>
        <p:nvSpPr>
          <p:cNvPr id="130066" name="TextBox 22"/>
          <p:cNvSpPr txBox="1">
            <a:spLocks noChangeArrowheads="1"/>
          </p:cNvSpPr>
          <p:nvPr/>
        </p:nvSpPr>
        <p:spPr bwMode="auto">
          <a:xfrm>
            <a:off x="4332288" y="1997075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</a:t>
            </a:r>
          </a:p>
        </p:txBody>
      </p:sp>
      <p:sp>
        <p:nvSpPr>
          <p:cNvPr id="130067" name="TextBox 23"/>
          <p:cNvSpPr txBox="1">
            <a:spLocks noChangeArrowheads="1"/>
          </p:cNvSpPr>
          <p:nvPr/>
        </p:nvSpPr>
        <p:spPr bwMode="auto">
          <a:xfrm>
            <a:off x="4332288" y="2457450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Column (11 bits)</a:t>
            </a:r>
          </a:p>
        </p:txBody>
      </p:sp>
      <p:sp>
        <p:nvSpPr>
          <p:cNvPr id="130068" name="TextBox 24"/>
          <p:cNvSpPr txBox="1">
            <a:spLocks noChangeArrowheads="1"/>
          </p:cNvSpPr>
          <p:nvPr/>
        </p:nvSpPr>
        <p:spPr bwMode="auto">
          <a:xfrm>
            <a:off x="3109913" y="2457450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Bank (3 bits)</a:t>
            </a:r>
          </a:p>
        </p:txBody>
      </p:sp>
      <p:sp>
        <p:nvSpPr>
          <p:cNvPr id="130069" name="TextBox 25"/>
          <p:cNvSpPr txBox="1">
            <a:spLocks noChangeArrowheads="1"/>
          </p:cNvSpPr>
          <p:nvPr/>
        </p:nvSpPr>
        <p:spPr bwMode="auto">
          <a:xfrm>
            <a:off x="333375" y="2457450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 (14 bits)</a:t>
            </a:r>
          </a:p>
        </p:txBody>
      </p:sp>
      <p:sp>
        <p:nvSpPr>
          <p:cNvPr id="130070" name="TextBox 26"/>
          <p:cNvSpPr txBox="1">
            <a:spLocks noChangeArrowheads="1"/>
          </p:cNvSpPr>
          <p:nvPr/>
        </p:nvSpPr>
        <p:spPr bwMode="auto">
          <a:xfrm>
            <a:off x="6975475" y="2457450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Byte in bus (3 bits)</a:t>
            </a:r>
          </a:p>
        </p:txBody>
      </p:sp>
      <p:sp>
        <p:nvSpPr>
          <p:cNvPr id="130071" name="TextBox 27"/>
          <p:cNvSpPr txBox="1">
            <a:spLocks noChangeArrowheads="1"/>
          </p:cNvSpPr>
          <p:nvPr/>
        </p:nvSpPr>
        <p:spPr bwMode="auto">
          <a:xfrm>
            <a:off x="6751638" y="2457450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929313" y="3443288"/>
            <a:ext cx="1046162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Low Col.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33750" y="3443288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High Column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7213" y="3443288"/>
            <a:ext cx="27765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 (14 bits)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975475" y="3443288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Byte in bus (3 bits)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08525" y="3443288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Bank (3 bits)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170613" y="3751263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 bits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03650" y="3765550"/>
            <a:ext cx="550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 bits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33375" y="3443288"/>
            <a:ext cx="2238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929313" y="4041775"/>
            <a:ext cx="10445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Low Col.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333750" y="4041775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High Column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33375" y="4041775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 (14 bits)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973888" y="4041775"/>
            <a:ext cx="16668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Byte in bus (3 bits)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708525" y="4041775"/>
            <a:ext cx="12207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Bank (3 bits)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170613" y="4349750"/>
            <a:ext cx="5508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 bits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02063" y="4364038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 bits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109913" y="4041775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929313" y="4625975"/>
            <a:ext cx="1046162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Low Col. 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116263" y="4625975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High Column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33375" y="4625975"/>
            <a:ext cx="27781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 (14 bits)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975475" y="4625975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Byte in bus (3 bits)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08525" y="4625975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Bank (3 bits)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170613" y="4933950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 bits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586163" y="4946650"/>
            <a:ext cx="5508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 bits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484688" y="4625975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929313" y="5224463"/>
            <a:ext cx="1046162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Low Col.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116263" y="5224463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High Column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33375" y="5224463"/>
            <a:ext cx="27781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 (14 bits)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975475" y="5224463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Byte in bus (3 bits)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484688" y="5224463"/>
            <a:ext cx="122078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Bank (3 bits)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170613" y="5532438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 bits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586163" y="5545138"/>
            <a:ext cx="5508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 bits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705475" y="5224463"/>
            <a:ext cx="2238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702300" y="5808663"/>
            <a:ext cx="10445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Low Col. 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108325" y="5808663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High Column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27025" y="5808663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 (14 bits)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967538" y="5808663"/>
            <a:ext cx="16668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Byte in bus (3 bits)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476750" y="5808663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Bank (3 bits)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946775" y="6116638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 bits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578225" y="6130925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 bits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757988" y="5808663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808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208912" cy="614362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Prof. Onur Mutlu</a:t>
            </a:r>
          </a:p>
          <a:p>
            <a:r>
              <a:rPr lang="en-US" sz="2200" dirty="0">
                <a:hlinkClick r:id="rId3"/>
              </a:rPr>
              <a:t>omutlu@gmail.com</a:t>
            </a:r>
            <a:r>
              <a:rPr lang="en-US" sz="2200" dirty="0"/>
              <a:t> </a:t>
            </a:r>
          </a:p>
          <a:p>
            <a:r>
              <a:rPr lang="en-US" sz="2200" dirty="0">
                <a:hlinkClick r:id="rId4"/>
              </a:rPr>
              <a:t>https://people.inf.ethz.ch/omutlu</a:t>
            </a:r>
            <a:endParaRPr lang="en-US" sz="2200" dirty="0"/>
          </a:p>
          <a:p>
            <a:r>
              <a:rPr lang="en-US" sz="2200" dirty="0"/>
              <a:t>10 July 2018</a:t>
            </a:r>
          </a:p>
          <a:p>
            <a:r>
              <a:rPr lang="en-US" sz="2200" dirty="0"/>
              <a:t>HiPEAC ACACES Summer School 2018</a:t>
            </a:r>
          </a:p>
          <a:p>
            <a:endParaRPr lang="en-US" sz="2200" dirty="0"/>
          </a:p>
          <a:p>
            <a:pPr algn="l"/>
            <a:endParaRPr lang="en-US" sz="2200" dirty="0"/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  <p:pic>
        <p:nvPicPr>
          <p:cNvPr id="11" name="Picture 18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" y="5229200"/>
            <a:ext cx="1387508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5496" y="1299592"/>
            <a:ext cx="8820472" cy="220141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Memory Systems </a:t>
            </a:r>
            <a:br>
              <a:rPr lang="en-US" sz="3600" dirty="0"/>
            </a:br>
            <a:r>
              <a:rPr lang="en-US" sz="3600" dirty="0"/>
              <a:t>and Memory-Centric Computing Systems</a:t>
            </a:r>
            <a:br>
              <a:rPr lang="en-US" sz="3600" dirty="0"/>
            </a:br>
            <a:r>
              <a:rPr lang="en-US" sz="3600" dirty="0">
                <a:solidFill>
                  <a:srgbClr val="FF0000"/>
                </a:solidFill>
              </a:rPr>
              <a:t>Lecture 2, Topic 1: Memory Trends and Basics</a:t>
            </a:r>
          </a:p>
        </p:txBody>
      </p:sp>
      <p:pic>
        <p:nvPicPr>
          <p:cNvPr id="10" name="Picture 2" descr="ETH Zurich short logo, bla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970" r="7940" b="18111"/>
          <a:stretch/>
        </p:blipFill>
        <p:spPr bwMode="auto">
          <a:xfrm>
            <a:off x="3261625" y="5805264"/>
            <a:ext cx="2750535" cy="783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urgundy_CMU_JPG_Logo.jpg">
            <a:extLst>
              <a:ext uri="{FF2B5EF4-FFF2-40B4-BE49-F238E27FC236}">
                <a16:creationId xmlns:a16="http://schemas.microsoft.com/office/drawing/2014/main" id="{FDEF4BF8-4C42-2C48-ACA7-CAA3C1B63ED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8027" y="5805264"/>
            <a:ext cx="253218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020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CAD05-5F98-C240-A41D-E171A63049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442806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8408"/>
            <a:ext cx="7924800" cy="1752600"/>
          </a:xfrm>
        </p:spPr>
        <p:txBody>
          <a:bodyPr/>
          <a:lstStyle/>
          <a:p>
            <a:r>
              <a:rPr lang="en-US" dirty="0"/>
              <a:t>Inside A DRAM Chip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65371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Module and Chip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CCC6F-3220-49CD-89DB-71B165F2F9D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ＭＳ Ｐゴシック" charset="-128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t="37801" r="2856" b="38200"/>
          <a:stretch/>
        </p:blipFill>
        <p:spPr>
          <a:xfrm>
            <a:off x="1547041" y="1447800"/>
            <a:ext cx="6400800" cy="1645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7265" y="3815535"/>
            <a:ext cx="2800352" cy="233208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62400" y="1524000"/>
            <a:ext cx="685800" cy="1143000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581400" y="2667001"/>
            <a:ext cx="381000" cy="914399"/>
          </a:xfrm>
          <a:prstGeom prst="line">
            <a:avLst/>
          </a:prstGeom>
          <a:ln w="28575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2667001"/>
            <a:ext cx="1265282" cy="914399"/>
          </a:xfrm>
          <a:prstGeom prst="line">
            <a:avLst/>
          </a:prstGeom>
          <a:ln w="28575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42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  <a:p>
            <a:r>
              <a:rPr lang="en-US" dirty="0"/>
              <a:t>Latency</a:t>
            </a:r>
          </a:p>
          <a:p>
            <a:r>
              <a:rPr lang="en-US" dirty="0"/>
              <a:t>Bandwidth</a:t>
            </a:r>
          </a:p>
          <a:p>
            <a:r>
              <a:rPr lang="en-US" dirty="0"/>
              <a:t>Parallelism</a:t>
            </a:r>
          </a:p>
          <a:p>
            <a:r>
              <a:rPr lang="en-US" dirty="0"/>
              <a:t>Power</a:t>
            </a:r>
          </a:p>
          <a:p>
            <a:r>
              <a:rPr lang="en-US" dirty="0"/>
              <a:t>Energy</a:t>
            </a:r>
          </a:p>
          <a:p>
            <a:r>
              <a:rPr lang="en-US" dirty="0"/>
              <a:t>Reliability</a:t>
            </a:r>
          </a:p>
          <a:p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CCC6F-3220-49CD-89DB-71B165F2F9D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34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CCC6F-3220-49CD-89DB-71B165F2F9D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ＭＳ Ｐゴシック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2397" y="1720666"/>
            <a:ext cx="5086352" cy="423581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rot="5400000">
            <a:off x="4332055" y="2228573"/>
            <a:ext cx="1167122" cy="1995730"/>
            <a:chOff x="3505200" y="1447800"/>
            <a:chExt cx="3429000" cy="4134165"/>
          </a:xfrm>
        </p:grpSpPr>
        <p:grpSp>
          <p:nvGrpSpPr>
            <p:cNvPr id="12" name="Group 11"/>
            <p:cNvGrpSpPr/>
            <p:nvPr/>
          </p:nvGrpSpPr>
          <p:grpSpPr>
            <a:xfrm>
              <a:off x="3505200" y="1447800"/>
              <a:ext cx="3429000" cy="1675096"/>
              <a:chOff x="609600" y="1187429"/>
              <a:chExt cx="7848600" cy="507455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09600" y="1219200"/>
                <a:ext cx="685800" cy="504278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Row Decoder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371600" y="3301116"/>
                <a:ext cx="7086600" cy="911548"/>
              </a:xfrm>
              <a:prstGeom prst="roundRect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Array of Sense Amplifiers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371600" y="1187429"/>
                <a:ext cx="7086600" cy="2012971"/>
              </a:xfrm>
              <a:prstGeom prst="roundRect">
                <a:avLst/>
              </a:prstGeom>
              <a:solidFill>
                <a:srgbClr val="26393D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Cell Array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371601" y="4360717"/>
                <a:ext cx="7086599" cy="1870365"/>
              </a:xfrm>
              <a:prstGeom prst="roundRect">
                <a:avLst/>
              </a:prstGeom>
              <a:solidFill>
                <a:srgbClr val="26393D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Cell Array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05200" y="3200400"/>
              <a:ext cx="3429000" cy="1675096"/>
              <a:chOff x="609600" y="1187429"/>
              <a:chExt cx="7848600" cy="507455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09600" y="1219200"/>
                <a:ext cx="685800" cy="504278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Row Decoder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371600" y="3301116"/>
                <a:ext cx="7086600" cy="911548"/>
              </a:xfrm>
              <a:prstGeom prst="roundRect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Array of Sense Amplifiers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371600" y="1187429"/>
                <a:ext cx="7086600" cy="2012971"/>
              </a:xfrm>
              <a:prstGeom prst="roundRect">
                <a:avLst/>
              </a:prstGeom>
              <a:solidFill>
                <a:srgbClr val="26393D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Cell Array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1371601" y="4360717"/>
                <a:ext cx="7086599" cy="1870365"/>
              </a:xfrm>
              <a:prstGeom prst="roundRect">
                <a:avLst/>
              </a:prstGeom>
              <a:solidFill>
                <a:srgbClr val="26393D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Cell Array</a:t>
                </a:r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>
              <a:off x="3838113" y="4972365"/>
              <a:ext cx="3096087" cy="6096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Bank I/O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95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CCC6F-3220-49CD-89DB-71B165F2F9D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39533" y="3238137"/>
            <a:ext cx="2971800" cy="1119011"/>
            <a:chOff x="2667000" y="3041650"/>
            <a:chExt cx="2057400" cy="774700"/>
          </a:xfrm>
        </p:grpSpPr>
        <p:grpSp>
          <p:nvGrpSpPr>
            <p:cNvPr id="7" name="Group 6"/>
            <p:cNvGrpSpPr/>
            <p:nvPr/>
          </p:nvGrpSpPr>
          <p:grpSpPr>
            <a:xfrm>
              <a:off x="2667000" y="3048000"/>
              <a:ext cx="609600" cy="762000"/>
              <a:chOff x="2819400" y="3048000"/>
              <a:chExt cx="609600" cy="762000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2819400" y="3124200"/>
                <a:ext cx="609600" cy="685800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048000" y="30480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0800000">
              <a:off x="4114800" y="3048000"/>
              <a:ext cx="609600" cy="762000"/>
              <a:chOff x="2819400" y="3048000"/>
              <a:chExt cx="609600" cy="762000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2819400" y="3124200"/>
                <a:ext cx="609600" cy="685800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048000" y="30480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2" name="Elbow Connector 11"/>
            <p:cNvCxnSpPr>
              <a:stCxn id="9" idx="3"/>
              <a:endCxn id="6" idx="0"/>
            </p:cNvCxnSpPr>
            <p:nvPr/>
          </p:nvCxnSpPr>
          <p:spPr>
            <a:xfrm rot="16200000" flipV="1">
              <a:off x="3695700" y="2324100"/>
              <a:ext cx="12700" cy="1447800"/>
            </a:xfrm>
            <a:prstGeom prst="bentConnector3">
              <a:avLst>
                <a:gd name="adj1" fmla="val 4135134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0" idx="0"/>
              <a:endCxn id="5" idx="3"/>
            </p:cNvCxnSpPr>
            <p:nvPr/>
          </p:nvCxnSpPr>
          <p:spPr>
            <a:xfrm rot="5400000">
              <a:off x="3695700" y="3086100"/>
              <a:ext cx="12700" cy="1447800"/>
            </a:xfrm>
            <a:prstGeom prst="bentConnector3">
              <a:avLst>
                <a:gd name="adj1" fmla="val 4427024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>
            <a:endCxn id="5" idx="1"/>
          </p:cNvCxnSpPr>
          <p:nvPr/>
        </p:nvCxnSpPr>
        <p:spPr>
          <a:xfrm>
            <a:off x="1828800" y="3852676"/>
            <a:ext cx="1430867" cy="0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44233" y="3852676"/>
            <a:ext cx="0" cy="935567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9" idx="5"/>
          </p:cNvCxnSpPr>
          <p:nvPr/>
        </p:nvCxnSpPr>
        <p:spPr>
          <a:xfrm flipV="1">
            <a:off x="2544233" y="3742610"/>
            <a:ext cx="2806700" cy="1045633"/>
          </a:xfrm>
          <a:prstGeom prst="bentConnector3">
            <a:avLst>
              <a:gd name="adj1" fmla="val 67170"/>
            </a:avLst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525433" y="1828800"/>
            <a:ext cx="0" cy="6604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525433" y="5157572"/>
            <a:ext cx="0" cy="6604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7200" y="3591580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enable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23483" y="1305463"/>
            <a:ext cx="755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top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06326" y="5801380"/>
            <a:ext cx="143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bottom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95460" y="4429780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Inverter</a:t>
            </a:r>
          </a:p>
        </p:txBody>
      </p:sp>
      <p:cxnSp>
        <p:nvCxnSpPr>
          <p:cNvPr id="47" name="Curved Connector 46"/>
          <p:cNvCxnSpPr>
            <a:stCxn id="45" idx="0"/>
          </p:cNvCxnSpPr>
          <p:nvPr/>
        </p:nvCxnSpPr>
        <p:spPr>
          <a:xfrm rot="16200000" flipV="1">
            <a:off x="6190946" y="3372496"/>
            <a:ext cx="962338" cy="1152230"/>
          </a:xfrm>
          <a:prstGeom prst="curved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3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Sense Amplifier – Two Stable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CCC6F-3220-49CD-89DB-71B165F2F9D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15236" y="2030628"/>
            <a:ext cx="3064024" cy="2922372"/>
            <a:chOff x="1828800" y="2069757"/>
            <a:chExt cx="4182533" cy="3989172"/>
          </a:xfrm>
        </p:grpSpPr>
        <p:grpSp>
          <p:nvGrpSpPr>
            <p:cNvPr id="37" name="Group 36"/>
            <p:cNvGrpSpPr/>
            <p:nvPr/>
          </p:nvGrpSpPr>
          <p:grpSpPr>
            <a:xfrm>
              <a:off x="3039533" y="3479094"/>
              <a:ext cx="2971800" cy="1119011"/>
              <a:chOff x="2667000" y="3041650"/>
              <a:chExt cx="2057400" cy="7747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6670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5" name="Isosceles Triangle 4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 rot="10800000">
                <a:off x="41148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9" name="Isosceles Triangle 8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" name="Elbow Connector 11"/>
              <p:cNvCxnSpPr>
                <a:stCxn id="9" idx="3"/>
                <a:endCxn id="6" idx="0"/>
              </p:cNvCxnSpPr>
              <p:nvPr/>
            </p:nvCxnSpPr>
            <p:spPr>
              <a:xfrm rot="16200000" flipV="1">
                <a:off x="3695700" y="2324100"/>
                <a:ext cx="12700" cy="1447800"/>
              </a:xfrm>
              <a:prstGeom prst="bentConnector3">
                <a:avLst>
                  <a:gd name="adj1" fmla="val 413513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/>
              <p:cNvCxnSpPr>
                <a:stCxn id="10" idx="0"/>
                <a:endCxn id="5" idx="3"/>
              </p:cNvCxnSpPr>
              <p:nvPr/>
            </p:nvCxnSpPr>
            <p:spPr>
              <a:xfrm rot="5400000">
                <a:off x="3695700" y="3086100"/>
                <a:ext cx="12700" cy="1447800"/>
              </a:xfrm>
              <a:prstGeom prst="bentConnector3">
                <a:avLst>
                  <a:gd name="adj1" fmla="val 442702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>
              <a:endCxn id="5" idx="1"/>
            </p:cNvCxnSpPr>
            <p:nvPr/>
          </p:nvCxnSpPr>
          <p:spPr>
            <a:xfrm>
              <a:off x="1828800" y="4093633"/>
              <a:ext cx="1430867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544233" y="4093633"/>
              <a:ext cx="0" cy="935567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endCxn id="9" idx="5"/>
            </p:cNvCxnSpPr>
            <p:nvPr/>
          </p:nvCxnSpPr>
          <p:spPr>
            <a:xfrm flipV="1">
              <a:off x="2544233" y="3983567"/>
              <a:ext cx="2806700" cy="1045633"/>
            </a:xfrm>
            <a:prstGeom prst="bentConnector3">
              <a:avLst>
                <a:gd name="adj1" fmla="val 67170"/>
              </a:avLst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525433" y="2069757"/>
              <a:ext cx="0" cy="6604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525433" y="5398529"/>
              <a:ext cx="0" cy="6604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334000" y="2030628"/>
            <a:ext cx="3064024" cy="2922372"/>
            <a:chOff x="1828800" y="2069757"/>
            <a:chExt cx="4182533" cy="3989172"/>
          </a:xfrm>
        </p:grpSpPr>
        <p:grpSp>
          <p:nvGrpSpPr>
            <p:cNvPr id="25" name="Group 24"/>
            <p:cNvGrpSpPr/>
            <p:nvPr/>
          </p:nvGrpSpPr>
          <p:grpSpPr>
            <a:xfrm>
              <a:off x="3039533" y="3479094"/>
              <a:ext cx="2971800" cy="1119011"/>
              <a:chOff x="2667000" y="3041650"/>
              <a:chExt cx="2057400" cy="77470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6670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49" name="Isosceles Triangle 48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10800000">
                <a:off x="41148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46" name="Isosceles Triangle 45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9" name="Elbow Connector 38"/>
              <p:cNvCxnSpPr>
                <a:stCxn id="46" idx="3"/>
                <a:endCxn id="50" idx="0"/>
              </p:cNvCxnSpPr>
              <p:nvPr/>
            </p:nvCxnSpPr>
            <p:spPr>
              <a:xfrm rot="16200000" flipV="1">
                <a:off x="3695700" y="2324100"/>
                <a:ext cx="12700" cy="1447800"/>
              </a:xfrm>
              <a:prstGeom prst="bentConnector3">
                <a:avLst>
                  <a:gd name="adj1" fmla="val 413513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Elbow Connector 39"/>
              <p:cNvCxnSpPr>
                <a:stCxn id="48" idx="0"/>
                <a:endCxn id="49" idx="3"/>
              </p:cNvCxnSpPr>
              <p:nvPr/>
            </p:nvCxnSpPr>
            <p:spPr>
              <a:xfrm rot="5400000">
                <a:off x="3695700" y="3086100"/>
                <a:ext cx="12700" cy="1447800"/>
              </a:xfrm>
              <a:prstGeom prst="bentConnector3">
                <a:avLst>
                  <a:gd name="adj1" fmla="val 442702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>
              <a:endCxn id="49" idx="1"/>
            </p:cNvCxnSpPr>
            <p:nvPr/>
          </p:nvCxnSpPr>
          <p:spPr>
            <a:xfrm>
              <a:off x="1828800" y="4093633"/>
              <a:ext cx="1430867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544233" y="4093633"/>
              <a:ext cx="0" cy="935567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endCxn id="46" idx="5"/>
            </p:cNvCxnSpPr>
            <p:nvPr/>
          </p:nvCxnSpPr>
          <p:spPr>
            <a:xfrm flipV="1">
              <a:off x="2544233" y="3983567"/>
              <a:ext cx="2806700" cy="1045633"/>
            </a:xfrm>
            <a:prstGeom prst="bentConnector3">
              <a:avLst>
                <a:gd name="adj1" fmla="val 67170"/>
              </a:avLst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525433" y="2069757"/>
              <a:ext cx="0" cy="6604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525433" y="5398529"/>
              <a:ext cx="0" cy="6604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457200" y="32766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75964" y="32766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706526" y="49530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18571" y="15240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98721" y="1524000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V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DD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956173" y="5002427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V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DD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2782" y="5733535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Logical “1”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61545" y="5715000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Logical “0”</a:t>
            </a:r>
          </a:p>
        </p:txBody>
      </p:sp>
    </p:spTree>
    <p:extLst>
      <p:ext uri="{BB962C8B-B14F-4D97-AF65-F5344CB8AC3E}">
        <p14:creationId xmlns:p14="http://schemas.microsoft.com/office/powerpoint/2010/main" val="24069576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Sense Amplifier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CCC6F-3220-49CD-89DB-71B165F2F9D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81200" y="1828800"/>
            <a:ext cx="4182533" cy="3989172"/>
            <a:chOff x="1828800" y="2069757"/>
            <a:chExt cx="4182533" cy="3989172"/>
          </a:xfrm>
        </p:grpSpPr>
        <p:grpSp>
          <p:nvGrpSpPr>
            <p:cNvPr id="24" name="Group 23"/>
            <p:cNvGrpSpPr/>
            <p:nvPr/>
          </p:nvGrpSpPr>
          <p:grpSpPr>
            <a:xfrm>
              <a:off x="3039533" y="3479094"/>
              <a:ext cx="2971800" cy="1119011"/>
              <a:chOff x="2667000" y="3041650"/>
              <a:chExt cx="2057400" cy="77470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26670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36" name="Isosceles Triangle 35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 rot="10800000">
                <a:off x="41148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34" name="Isosceles Triangle 33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2" name="Elbow Connector 31"/>
              <p:cNvCxnSpPr>
                <a:stCxn id="34" idx="3"/>
                <a:endCxn id="37" idx="0"/>
              </p:cNvCxnSpPr>
              <p:nvPr/>
            </p:nvCxnSpPr>
            <p:spPr>
              <a:xfrm rot="16200000" flipV="1">
                <a:off x="3695700" y="2324100"/>
                <a:ext cx="12700" cy="1447800"/>
              </a:xfrm>
              <a:prstGeom prst="bentConnector3">
                <a:avLst>
                  <a:gd name="adj1" fmla="val 413513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32"/>
              <p:cNvCxnSpPr>
                <a:stCxn id="35" idx="0"/>
                <a:endCxn id="36" idx="3"/>
              </p:cNvCxnSpPr>
              <p:nvPr/>
            </p:nvCxnSpPr>
            <p:spPr>
              <a:xfrm rot="5400000">
                <a:off x="3695700" y="3086100"/>
                <a:ext cx="12700" cy="1447800"/>
              </a:xfrm>
              <a:prstGeom prst="bentConnector3">
                <a:avLst>
                  <a:gd name="adj1" fmla="val 442702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endCxn id="36" idx="1"/>
            </p:cNvCxnSpPr>
            <p:nvPr/>
          </p:nvCxnSpPr>
          <p:spPr>
            <a:xfrm>
              <a:off x="1828800" y="4093633"/>
              <a:ext cx="1430867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544233" y="4093633"/>
              <a:ext cx="0" cy="935567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endCxn id="34" idx="5"/>
            </p:cNvCxnSpPr>
            <p:nvPr/>
          </p:nvCxnSpPr>
          <p:spPr>
            <a:xfrm flipV="1">
              <a:off x="2544233" y="3983567"/>
              <a:ext cx="2806700" cy="1045633"/>
            </a:xfrm>
            <a:prstGeom prst="bentConnector3">
              <a:avLst>
                <a:gd name="adj1" fmla="val 67170"/>
              </a:avLst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525433" y="2069757"/>
              <a:ext cx="0" cy="6604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525433" y="5398529"/>
              <a:ext cx="0" cy="6604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523164" y="359106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92100" y="1305463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V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05162" y="580138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V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46747" y="3481000"/>
            <a:ext cx="161935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V</a:t>
            </a:r>
            <a:r>
              <a:rPr kumimoji="0" lang="en-US" sz="36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T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&gt; V</a:t>
            </a:r>
            <a:r>
              <a:rPr kumimoji="0" lang="en-US" sz="36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3164" y="359106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94964" y="580138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85331" y="1305580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V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DD</a:t>
            </a:r>
          </a:p>
        </p:txBody>
      </p:sp>
    </p:spTree>
    <p:extLst>
      <p:ext uri="{BB962C8B-B14F-4D97-AF65-F5344CB8AC3E}">
        <p14:creationId xmlns:p14="http://schemas.microsoft.com/office/powerpoint/2010/main" val="31854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2" grpId="0"/>
      <p:bldP spid="43" grpId="0"/>
      <p:bldP spid="4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Cell – Capacitor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CCC6F-3220-49CD-89DB-71B165F2F9D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90304" y="1828800"/>
            <a:ext cx="1546191" cy="834596"/>
            <a:chOff x="1425609" y="2590800"/>
            <a:chExt cx="1546191" cy="83459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051222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38400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38400" y="2933700"/>
              <a:ext cx="5334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425609" y="3311096"/>
              <a:ext cx="125730" cy="114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" name="Elbow Connector 14"/>
            <p:cNvCxnSpPr>
              <a:endCxn id="13" idx="0"/>
            </p:cNvCxnSpPr>
            <p:nvPr/>
          </p:nvCxnSpPr>
          <p:spPr>
            <a:xfrm rot="10800000" flipV="1">
              <a:off x="1488474" y="2948630"/>
              <a:ext cx="562748" cy="362465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651290" y="1828800"/>
            <a:ext cx="1546191" cy="834596"/>
            <a:chOff x="5569439" y="1828800"/>
            <a:chExt cx="1546191" cy="834596"/>
          </a:xfrm>
        </p:grpSpPr>
        <p:sp>
          <p:nvSpPr>
            <p:cNvPr id="26" name="Rectangle 25"/>
            <p:cNvSpPr/>
            <p:nvPr/>
          </p:nvSpPr>
          <p:spPr>
            <a:xfrm>
              <a:off x="6195052" y="1828800"/>
              <a:ext cx="387178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569439" y="1828800"/>
              <a:ext cx="1546191" cy="834596"/>
              <a:chOff x="1425609" y="2590800"/>
              <a:chExt cx="1546191" cy="834596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1425609" y="3311096"/>
                <a:ext cx="125730" cy="1143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5" name="Elbow Connector 24"/>
              <p:cNvCxnSpPr>
                <a:endCxn id="24" idx="0"/>
              </p:cNvCxnSpPr>
              <p:nvPr/>
            </p:nvCxnSpPr>
            <p:spPr>
              <a:xfrm rot="10800000" flipV="1">
                <a:off x="1488474" y="2948630"/>
                <a:ext cx="562748" cy="362465"/>
              </a:xfrm>
              <a:prstGeom prst="bentConnector2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1167586" y="3124200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Empty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400" y="3134380"/>
            <a:ext cx="3399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Fully Charged State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37317" y="3733800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Logical “0”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8303" y="3733800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Logical “1”</a:t>
            </a:r>
          </a:p>
        </p:txBody>
      </p:sp>
      <p:sp>
        <p:nvSpPr>
          <p:cNvPr id="32" name="Oval 31"/>
          <p:cNvSpPr/>
          <p:nvPr/>
        </p:nvSpPr>
        <p:spPr>
          <a:xfrm>
            <a:off x="1295400" y="4913833"/>
            <a:ext cx="449155" cy="4491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1295400" y="5570645"/>
            <a:ext cx="449155" cy="4491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70862" y="4876800"/>
            <a:ext cx="4879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Small – Cannot drive circuits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70862" y="5533612"/>
            <a:ext cx="4610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Reading destroys the state</a:t>
            </a:r>
          </a:p>
        </p:txBody>
      </p:sp>
    </p:spTree>
    <p:extLst>
      <p:ext uri="{BB962C8B-B14F-4D97-AF65-F5344CB8AC3E}">
        <p14:creationId xmlns:p14="http://schemas.microsoft.com/office/powerpoint/2010/main" val="133787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Garamond" charset="0"/>
              </a:rPr>
              <a:t>Interaction with Virtual</a:t>
            </a:r>
            <a:r>
              <a:rPr lang="en-US" sz="3800">
                <a:latin typeface="Garamond" charset="0"/>
                <a:sym typeface="Wingdings" charset="0"/>
              </a:rPr>
              <a:t>Physical Mapping</a:t>
            </a:r>
            <a:endParaRPr lang="en-US" sz="3800">
              <a:latin typeface="Garamond" charset="0"/>
            </a:endParaRPr>
          </a:p>
        </p:txBody>
      </p:sp>
      <p:sp>
        <p:nvSpPr>
          <p:cNvPr id="13107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Operating System influences where an address maps to in DRAM</a:t>
            </a: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Operating system can influence which bank/channel/rank a virtual page is mapped to. </a:t>
            </a: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It can perform 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>page coloring </a:t>
            </a:r>
            <a:r>
              <a:rPr lang="en-US" dirty="0">
                <a:latin typeface="Tahoma" charset="0"/>
              </a:rPr>
              <a:t>to </a:t>
            </a:r>
          </a:p>
          <a:p>
            <a:pPr lvl="1"/>
            <a:r>
              <a:rPr lang="en-US" dirty="0">
                <a:latin typeface="Tahoma" charset="0"/>
              </a:rPr>
              <a:t>Minimize bank conflicts</a:t>
            </a:r>
          </a:p>
          <a:p>
            <a:pPr lvl="1"/>
            <a:r>
              <a:rPr lang="en-US" dirty="0">
                <a:latin typeface="Tahoma" charset="0"/>
              </a:rPr>
              <a:t>Minimize inter-application interference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ahoma" charset="0"/>
              </a:rPr>
              <a:t>[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Tahoma" charset="0"/>
              </a:rPr>
              <a:t>Muralidhara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ahoma" charset="0"/>
              </a:rPr>
              <a:t>+ MICRO’11]</a:t>
            </a:r>
          </a:p>
          <a:p>
            <a:pPr lvl="1">
              <a:buClr>
                <a:srgbClr val="3B812F"/>
              </a:buClr>
            </a:pPr>
            <a:r>
              <a:rPr lang="en-US" dirty="0">
                <a:solidFill>
                  <a:srgbClr val="000000"/>
                </a:solidFill>
                <a:latin typeface="Tahoma" charset="0"/>
              </a:rPr>
              <a:t>Minimize latency in the network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charset="0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ahoma" charset="0"/>
              </a:rPr>
              <a:t>[Das+ HPCA’13]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Tahoma" charset="0"/>
            </a:endParaRPr>
          </a:p>
          <a:p>
            <a:pPr lvl="1"/>
            <a:endParaRPr lang="en-US" sz="1800" b="1" dirty="0">
              <a:solidFill>
                <a:schemeClr val="accent2">
                  <a:lumMod val="75000"/>
                </a:schemeClr>
              </a:solidFill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39509F-4713-E34D-8700-D1CDB0E7BD74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131076" name="TextBox 4"/>
          <p:cNvSpPr txBox="1">
            <a:spLocks noChangeArrowheads="1"/>
          </p:cNvSpPr>
          <p:nvPr/>
        </p:nvSpPr>
        <p:spPr bwMode="auto">
          <a:xfrm>
            <a:off x="4513263" y="2944813"/>
            <a:ext cx="2419350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Column (11 bits)</a:t>
            </a:r>
          </a:p>
        </p:txBody>
      </p:sp>
      <p:sp>
        <p:nvSpPr>
          <p:cNvPr id="131077" name="TextBox 5"/>
          <p:cNvSpPr txBox="1">
            <a:spLocks noChangeArrowheads="1"/>
          </p:cNvSpPr>
          <p:nvPr/>
        </p:nvSpPr>
        <p:spPr bwMode="auto">
          <a:xfrm>
            <a:off x="3290888" y="2944813"/>
            <a:ext cx="122237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Bank (3 bits)</a:t>
            </a:r>
          </a:p>
        </p:txBody>
      </p:sp>
      <p:sp>
        <p:nvSpPr>
          <p:cNvPr id="131078" name="TextBox 6"/>
          <p:cNvSpPr txBox="1">
            <a:spLocks noChangeArrowheads="1"/>
          </p:cNvSpPr>
          <p:nvPr/>
        </p:nvSpPr>
        <p:spPr bwMode="auto">
          <a:xfrm>
            <a:off x="514350" y="2944813"/>
            <a:ext cx="2776538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Row (14 bits)</a:t>
            </a:r>
          </a:p>
        </p:txBody>
      </p:sp>
      <p:sp>
        <p:nvSpPr>
          <p:cNvPr id="131079" name="TextBox 7"/>
          <p:cNvSpPr txBox="1">
            <a:spLocks noChangeArrowheads="1"/>
          </p:cNvSpPr>
          <p:nvPr/>
        </p:nvSpPr>
        <p:spPr bwMode="auto">
          <a:xfrm>
            <a:off x="6932613" y="2944813"/>
            <a:ext cx="1665287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Byte in bus (3 bits)</a:t>
            </a:r>
          </a:p>
        </p:txBody>
      </p:sp>
      <p:sp>
        <p:nvSpPr>
          <p:cNvPr id="131080" name="TextBox 8"/>
          <p:cNvSpPr txBox="1">
            <a:spLocks noChangeArrowheads="1"/>
          </p:cNvSpPr>
          <p:nvPr/>
        </p:nvSpPr>
        <p:spPr bwMode="auto">
          <a:xfrm>
            <a:off x="5197475" y="2566988"/>
            <a:ext cx="34004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Page offset (12 bits)</a:t>
            </a:r>
          </a:p>
        </p:txBody>
      </p:sp>
      <p:sp>
        <p:nvSpPr>
          <p:cNvPr id="131081" name="TextBox 9"/>
          <p:cNvSpPr txBox="1">
            <a:spLocks noChangeArrowheads="1"/>
          </p:cNvSpPr>
          <p:nvPr/>
        </p:nvSpPr>
        <p:spPr bwMode="auto">
          <a:xfrm>
            <a:off x="514350" y="2565400"/>
            <a:ext cx="468630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Physical Frame number (19 bits)</a:t>
            </a:r>
          </a:p>
        </p:txBody>
      </p:sp>
      <p:sp>
        <p:nvSpPr>
          <p:cNvPr id="131082" name="TextBox 10"/>
          <p:cNvSpPr txBox="1">
            <a:spLocks noChangeArrowheads="1"/>
          </p:cNvSpPr>
          <p:nvPr/>
        </p:nvSpPr>
        <p:spPr bwMode="auto">
          <a:xfrm>
            <a:off x="5187950" y="1908175"/>
            <a:ext cx="3400425" cy="3063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Page offset (12 bits)</a:t>
            </a:r>
          </a:p>
        </p:txBody>
      </p:sp>
      <p:sp>
        <p:nvSpPr>
          <p:cNvPr id="131083" name="TextBox 11"/>
          <p:cNvSpPr txBox="1">
            <a:spLocks noChangeArrowheads="1"/>
          </p:cNvSpPr>
          <p:nvPr/>
        </p:nvSpPr>
        <p:spPr bwMode="auto">
          <a:xfrm>
            <a:off x="87313" y="1906588"/>
            <a:ext cx="510222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Virtual Page number (52 bits)</a:t>
            </a:r>
          </a:p>
        </p:txBody>
      </p:sp>
      <p:cxnSp>
        <p:nvCxnSpPr>
          <p:cNvPr id="131084" name="Straight Arrow Connector 12"/>
          <p:cNvCxnSpPr>
            <a:cxnSpLocks noChangeShapeType="1"/>
          </p:cNvCxnSpPr>
          <p:nvPr/>
        </p:nvCxnSpPr>
        <p:spPr bwMode="auto">
          <a:xfrm rot="5400000">
            <a:off x="2620963" y="2389188"/>
            <a:ext cx="3508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1085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3840957" y="2578894"/>
            <a:ext cx="13446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1086" name="Straight Connector 14"/>
          <p:cNvCxnSpPr>
            <a:cxnSpLocks noChangeShapeType="1"/>
          </p:cNvCxnSpPr>
          <p:nvPr/>
        </p:nvCxnSpPr>
        <p:spPr bwMode="auto">
          <a:xfrm rot="5400000" flipH="1" flipV="1">
            <a:off x="2617788" y="2566988"/>
            <a:ext cx="134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1087" name="TextBox 15"/>
          <p:cNvSpPr txBox="1">
            <a:spLocks noChangeArrowheads="1"/>
          </p:cNvSpPr>
          <p:nvPr/>
        </p:nvSpPr>
        <p:spPr bwMode="auto">
          <a:xfrm>
            <a:off x="8688388" y="1893888"/>
            <a:ext cx="47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VA</a:t>
            </a:r>
          </a:p>
        </p:txBody>
      </p:sp>
      <p:sp>
        <p:nvSpPr>
          <p:cNvPr id="131088" name="TextBox 16"/>
          <p:cNvSpPr txBox="1">
            <a:spLocks noChangeArrowheads="1"/>
          </p:cNvSpPr>
          <p:nvPr/>
        </p:nvSpPr>
        <p:spPr bwMode="auto">
          <a:xfrm>
            <a:off x="8691563" y="252095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PA</a:t>
            </a:r>
          </a:p>
        </p:txBody>
      </p:sp>
      <p:sp>
        <p:nvSpPr>
          <p:cNvPr id="131089" name="TextBox 17"/>
          <p:cNvSpPr txBox="1">
            <a:spLocks noChangeArrowheads="1"/>
          </p:cNvSpPr>
          <p:nvPr/>
        </p:nvSpPr>
        <p:spPr bwMode="auto">
          <a:xfrm>
            <a:off x="8675688" y="2898775"/>
            <a:ext cx="474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1932372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Capacitor to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CCC6F-3220-49CD-89DB-71B165F2F9D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105400" y="3352800"/>
            <a:ext cx="2715736" cy="2885420"/>
            <a:chOff x="457200" y="1303614"/>
            <a:chExt cx="3522060" cy="4172606"/>
          </a:xfrm>
        </p:grpSpPr>
        <p:grpSp>
          <p:nvGrpSpPr>
            <p:cNvPr id="5" name="Group 4"/>
            <p:cNvGrpSpPr/>
            <p:nvPr/>
          </p:nvGrpSpPr>
          <p:grpSpPr>
            <a:xfrm>
              <a:off x="915236" y="2030628"/>
              <a:ext cx="3064024" cy="2922372"/>
              <a:chOff x="1828800" y="2069757"/>
              <a:chExt cx="4182533" cy="398917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039533" y="3479094"/>
                <a:ext cx="2971800" cy="1119011"/>
                <a:chOff x="2667000" y="3041650"/>
                <a:chExt cx="2057400" cy="7747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667000" y="3048000"/>
                  <a:ext cx="609600" cy="762000"/>
                  <a:chOff x="2819400" y="3048000"/>
                  <a:chExt cx="609600" cy="762000"/>
                </a:xfrm>
              </p:grpSpPr>
              <p:sp>
                <p:nvSpPr>
                  <p:cNvPr id="18" name="Isosceles Triangle 17"/>
                  <p:cNvSpPr/>
                  <p:nvPr/>
                </p:nvSpPr>
                <p:spPr>
                  <a:xfrm>
                    <a:off x="2819400" y="3124200"/>
                    <a:ext cx="609600" cy="685800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3048000" y="3048000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 rot="10800000">
                  <a:off x="4114800" y="3048000"/>
                  <a:ext cx="609600" cy="762000"/>
                  <a:chOff x="2819400" y="3048000"/>
                  <a:chExt cx="609600" cy="762000"/>
                </a:xfrm>
              </p:grpSpPr>
              <p:sp>
                <p:nvSpPr>
                  <p:cNvPr id="16" name="Isosceles Triangle 15"/>
                  <p:cNvSpPr/>
                  <p:nvPr/>
                </p:nvSpPr>
                <p:spPr>
                  <a:xfrm>
                    <a:off x="2819400" y="3124200"/>
                    <a:ext cx="609600" cy="685800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048000" y="3048000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4" name="Elbow Connector 13"/>
                <p:cNvCxnSpPr>
                  <a:stCxn id="16" idx="3"/>
                  <a:endCxn id="19" idx="0"/>
                </p:cNvCxnSpPr>
                <p:nvPr/>
              </p:nvCxnSpPr>
              <p:spPr>
                <a:xfrm rot="16200000" flipV="1">
                  <a:off x="3695700" y="2324100"/>
                  <a:ext cx="12700" cy="1447800"/>
                </a:xfrm>
                <a:prstGeom prst="bentConnector3">
                  <a:avLst>
                    <a:gd name="adj1" fmla="val 4135134"/>
                  </a:avLst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Elbow Connector 14"/>
                <p:cNvCxnSpPr>
                  <a:stCxn id="17" idx="0"/>
                  <a:endCxn id="18" idx="3"/>
                </p:cNvCxnSpPr>
                <p:nvPr/>
              </p:nvCxnSpPr>
              <p:spPr>
                <a:xfrm rot="5400000">
                  <a:off x="3695700" y="3086100"/>
                  <a:ext cx="12700" cy="1447800"/>
                </a:xfrm>
                <a:prstGeom prst="bentConnector3">
                  <a:avLst>
                    <a:gd name="adj1" fmla="val 4427024"/>
                  </a:avLst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/>
              <p:cNvCxnSpPr>
                <a:endCxn id="18" idx="1"/>
              </p:cNvCxnSpPr>
              <p:nvPr/>
            </p:nvCxnSpPr>
            <p:spPr>
              <a:xfrm>
                <a:off x="1828800" y="4093633"/>
                <a:ext cx="143086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44233" y="4093633"/>
                <a:ext cx="0" cy="935567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Elbow Connector 8"/>
              <p:cNvCxnSpPr>
                <a:endCxn id="16" idx="5"/>
              </p:cNvCxnSpPr>
              <p:nvPr/>
            </p:nvCxnSpPr>
            <p:spPr>
              <a:xfrm flipV="1">
                <a:off x="2544233" y="3983567"/>
                <a:ext cx="2806700" cy="1045633"/>
              </a:xfrm>
              <a:prstGeom prst="bentConnector3">
                <a:avLst>
                  <a:gd name="adj1" fmla="val 67170"/>
                </a:avLst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525433" y="2069757"/>
                <a:ext cx="0" cy="6604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4525433" y="5398529"/>
                <a:ext cx="0" cy="6604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457200" y="3176892"/>
              <a:ext cx="38183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+mn-cs"/>
                </a:rPr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02595" y="4952999"/>
              <a:ext cx="38183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+mn-cs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98721" y="1303614"/>
              <a:ext cx="720069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+mn-cs"/>
                </a:rPr>
                <a:t>V</a:t>
              </a:r>
              <a:r>
                <a:rPr kumimoji="0" lang="en-US" sz="2800" b="1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+mn-cs"/>
                </a:rPr>
                <a:t>DD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8464" y="3427999"/>
            <a:ext cx="2715736" cy="2972801"/>
            <a:chOff x="457200" y="1410659"/>
            <a:chExt cx="3522060" cy="4298969"/>
          </a:xfrm>
        </p:grpSpPr>
        <p:grpSp>
          <p:nvGrpSpPr>
            <p:cNvPr id="44" name="Group 43"/>
            <p:cNvGrpSpPr/>
            <p:nvPr/>
          </p:nvGrpSpPr>
          <p:grpSpPr>
            <a:xfrm>
              <a:off x="915236" y="2030628"/>
              <a:ext cx="3064024" cy="2922372"/>
              <a:chOff x="1828800" y="2069757"/>
              <a:chExt cx="4182533" cy="3989172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039533" y="3479094"/>
                <a:ext cx="2971800" cy="1119011"/>
                <a:chOff x="2667000" y="3041650"/>
                <a:chExt cx="2057400" cy="774700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2667000" y="3048000"/>
                  <a:ext cx="609600" cy="762000"/>
                  <a:chOff x="2819400" y="3048000"/>
                  <a:chExt cx="609600" cy="762000"/>
                </a:xfrm>
              </p:grpSpPr>
              <p:sp>
                <p:nvSpPr>
                  <p:cNvPr id="60" name="Isosceles Triangle 59"/>
                  <p:cNvSpPr/>
                  <p:nvPr/>
                </p:nvSpPr>
                <p:spPr>
                  <a:xfrm>
                    <a:off x="2819400" y="3124200"/>
                    <a:ext cx="609600" cy="685800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3048000" y="3048000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 rot="10800000">
                  <a:off x="4114800" y="3048000"/>
                  <a:ext cx="609600" cy="762000"/>
                  <a:chOff x="2819400" y="3048000"/>
                  <a:chExt cx="609600" cy="762000"/>
                </a:xfrm>
              </p:grpSpPr>
              <p:sp>
                <p:nvSpPr>
                  <p:cNvPr id="58" name="Isosceles Triangle 57"/>
                  <p:cNvSpPr/>
                  <p:nvPr/>
                </p:nvSpPr>
                <p:spPr>
                  <a:xfrm>
                    <a:off x="2819400" y="3124200"/>
                    <a:ext cx="609600" cy="685800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3048000" y="3048000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56" name="Elbow Connector 55"/>
                <p:cNvCxnSpPr>
                  <a:stCxn id="58" idx="3"/>
                  <a:endCxn id="61" idx="0"/>
                </p:cNvCxnSpPr>
                <p:nvPr/>
              </p:nvCxnSpPr>
              <p:spPr>
                <a:xfrm rot="16200000" flipV="1">
                  <a:off x="3695700" y="2324100"/>
                  <a:ext cx="12700" cy="1447800"/>
                </a:xfrm>
                <a:prstGeom prst="bentConnector3">
                  <a:avLst>
                    <a:gd name="adj1" fmla="val 4135134"/>
                  </a:avLst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lbow Connector 56"/>
                <p:cNvCxnSpPr>
                  <a:stCxn id="59" idx="0"/>
                  <a:endCxn id="60" idx="3"/>
                </p:cNvCxnSpPr>
                <p:nvPr/>
              </p:nvCxnSpPr>
              <p:spPr>
                <a:xfrm rot="5400000">
                  <a:off x="3695700" y="3086100"/>
                  <a:ext cx="12700" cy="1447800"/>
                </a:xfrm>
                <a:prstGeom prst="bentConnector3">
                  <a:avLst>
                    <a:gd name="adj1" fmla="val 4427024"/>
                  </a:avLst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>
                <a:endCxn id="60" idx="1"/>
              </p:cNvCxnSpPr>
              <p:nvPr/>
            </p:nvCxnSpPr>
            <p:spPr>
              <a:xfrm>
                <a:off x="1828800" y="4093633"/>
                <a:ext cx="143086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44233" y="4093633"/>
                <a:ext cx="0" cy="935567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lbow Connector 50"/>
              <p:cNvCxnSpPr>
                <a:endCxn id="58" idx="5"/>
              </p:cNvCxnSpPr>
              <p:nvPr/>
            </p:nvCxnSpPr>
            <p:spPr>
              <a:xfrm flipV="1">
                <a:off x="2544233" y="3983567"/>
                <a:ext cx="2806700" cy="1045633"/>
              </a:xfrm>
              <a:prstGeom prst="bentConnector3">
                <a:avLst>
                  <a:gd name="adj1" fmla="val 67170"/>
                </a:avLst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4525433" y="2069757"/>
                <a:ext cx="0" cy="6604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4525433" y="5398529"/>
                <a:ext cx="0" cy="6604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457200" y="3176892"/>
              <a:ext cx="38183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+mn-cs"/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02595" y="4952999"/>
              <a:ext cx="933863" cy="756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+mn-cs"/>
                </a:rPr>
                <a:t>V</a:t>
              </a:r>
              <a:r>
                <a:rPr kumimoji="0" lang="en-US" sz="2800" b="1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+mn-cs"/>
                </a:rPr>
                <a:t>DD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59822" y="1410659"/>
              <a:ext cx="495206" cy="756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+mn-cs"/>
                </a:rPr>
                <a:t>0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490304" y="1828800"/>
            <a:ext cx="1546191" cy="834596"/>
            <a:chOff x="1425609" y="2590800"/>
            <a:chExt cx="1546191" cy="834596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2051222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438400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438400" y="2933700"/>
              <a:ext cx="5334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1425609" y="3311096"/>
              <a:ext cx="125730" cy="114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1" name="Elbow Connector 80"/>
            <p:cNvCxnSpPr>
              <a:endCxn id="80" idx="0"/>
            </p:cNvCxnSpPr>
            <p:nvPr/>
          </p:nvCxnSpPr>
          <p:spPr>
            <a:xfrm rot="10800000" flipV="1">
              <a:off x="1488474" y="2948630"/>
              <a:ext cx="562748" cy="362465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5651290" y="1828800"/>
            <a:ext cx="1546191" cy="834596"/>
            <a:chOff x="5569439" y="1828800"/>
            <a:chExt cx="1546191" cy="834596"/>
          </a:xfrm>
        </p:grpSpPr>
        <p:sp>
          <p:nvSpPr>
            <p:cNvPr id="83" name="Rectangle 82"/>
            <p:cNvSpPr/>
            <p:nvPr/>
          </p:nvSpPr>
          <p:spPr>
            <a:xfrm>
              <a:off x="6195052" y="1828800"/>
              <a:ext cx="387178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569439" y="1828800"/>
              <a:ext cx="1546191" cy="834596"/>
              <a:chOff x="1425609" y="2590800"/>
              <a:chExt cx="1546191" cy="834596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 87"/>
              <p:cNvSpPr/>
              <p:nvPr/>
            </p:nvSpPr>
            <p:spPr>
              <a:xfrm>
                <a:off x="1425609" y="3311096"/>
                <a:ext cx="125730" cy="1143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9" name="Elbow Connector 88"/>
              <p:cNvCxnSpPr>
                <a:endCxn id="88" idx="0"/>
              </p:cNvCxnSpPr>
              <p:nvPr/>
            </p:nvCxnSpPr>
            <p:spPr>
              <a:xfrm rot="10800000" flipV="1">
                <a:off x="1488474" y="2948630"/>
                <a:ext cx="562748" cy="362465"/>
              </a:xfrm>
              <a:prstGeom prst="bentConnector2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Down Arrow 89"/>
          <p:cNvSpPr/>
          <p:nvPr/>
        </p:nvSpPr>
        <p:spPr>
          <a:xfrm>
            <a:off x="3886200" y="2971800"/>
            <a:ext cx="980220" cy="915401"/>
          </a:xfrm>
          <a:prstGeom prst="downArrow">
            <a:avLst>
              <a:gd name="adj1" fmla="val 50000"/>
              <a:gd name="adj2" fmla="val 2064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0293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216413" y="1828800"/>
            <a:ext cx="387178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19186" y="2114450"/>
            <a:ext cx="387178" cy="400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Cell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CCC6F-3220-49CD-89DB-71B165F2F9D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81400" y="2792628"/>
            <a:ext cx="3064024" cy="2922372"/>
            <a:chOff x="1828800" y="2069757"/>
            <a:chExt cx="4182533" cy="3989172"/>
          </a:xfrm>
        </p:grpSpPr>
        <p:grpSp>
          <p:nvGrpSpPr>
            <p:cNvPr id="6" name="Group 5"/>
            <p:cNvGrpSpPr/>
            <p:nvPr/>
          </p:nvGrpSpPr>
          <p:grpSpPr>
            <a:xfrm>
              <a:off x="3039533" y="3479094"/>
              <a:ext cx="2971800" cy="1119011"/>
              <a:chOff x="2667000" y="3041650"/>
              <a:chExt cx="2057400" cy="7747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18" name="Isosceles Triangle 17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 rot="10800000">
                <a:off x="41148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16" name="Isosceles Triangle 15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" name="Elbow Connector 13"/>
              <p:cNvCxnSpPr>
                <a:stCxn id="16" idx="3"/>
                <a:endCxn id="19" idx="0"/>
              </p:cNvCxnSpPr>
              <p:nvPr/>
            </p:nvCxnSpPr>
            <p:spPr>
              <a:xfrm rot="16200000" flipV="1">
                <a:off x="3695700" y="2324100"/>
                <a:ext cx="12700" cy="1447800"/>
              </a:xfrm>
              <a:prstGeom prst="bentConnector3">
                <a:avLst>
                  <a:gd name="adj1" fmla="val 413513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/>
              <p:cNvCxnSpPr>
                <a:stCxn id="17" idx="0"/>
                <a:endCxn id="18" idx="3"/>
              </p:cNvCxnSpPr>
              <p:nvPr/>
            </p:nvCxnSpPr>
            <p:spPr>
              <a:xfrm rot="5400000">
                <a:off x="3695700" y="3086100"/>
                <a:ext cx="12700" cy="1447800"/>
              </a:xfrm>
              <a:prstGeom prst="bentConnector3">
                <a:avLst>
                  <a:gd name="adj1" fmla="val 442702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>
              <a:endCxn id="18" idx="1"/>
            </p:cNvCxnSpPr>
            <p:nvPr/>
          </p:nvCxnSpPr>
          <p:spPr>
            <a:xfrm>
              <a:off x="1828800" y="4093633"/>
              <a:ext cx="1430867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544233" y="4093633"/>
              <a:ext cx="0" cy="935567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>
              <a:endCxn id="16" idx="5"/>
            </p:cNvCxnSpPr>
            <p:nvPr/>
          </p:nvCxnSpPr>
          <p:spPr>
            <a:xfrm flipV="1">
              <a:off x="2544233" y="3983567"/>
              <a:ext cx="2806700" cy="1045633"/>
            </a:xfrm>
            <a:prstGeom prst="bentConnector3">
              <a:avLst>
                <a:gd name="adj1" fmla="val 67170"/>
              </a:avLst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525433" y="2069757"/>
              <a:ext cx="0" cy="6604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525433" y="5398529"/>
              <a:ext cx="0" cy="6604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669739" y="5486400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½V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DD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9739" y="2514600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½V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DD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400" y="4038600"/>
            <a:ext cx="381000" cy="53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0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556889" y="1524000"/>
            <a:ext cx="0" cy="126862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590800" y="1828800"/>
            <a:ext cx="1546191" cy="834596"/>
            <a:chOff x="1425609" y="2590800"/>
            <a:chExt cx="1546191" cy="83459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051222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438400" y="2590800"/>
              <a:ext cx="0" cy="685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438400" y="2933700"/>
              <a:ext cx="5334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425609" y="3311096"/>
              <a:ext cx="125730" cy="114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Elbow Connector 31"/>
            <p:cNvCxnSpPr>
              <a:endCxn id="31" idx="0"/>
            </p:cNvCxnSpPr>
            <p:nvPr/>
          </p:nvCxnSpPr>
          <p:spPr>
            <a:xfrm rot="10800000" flipV="1">
              <a:off x="1488474" y="2948630"/>
              <a:ext cx="562748" cy="362465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>
            <a:off x="4710251" y="2171700"/>
            <a:ext cx="853357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2" idx="6"/>
            <a:endCxn id="43" idx="2"/>
          </p:cNvCxnSpPr>
          <p:nvPr/>
        </p:nvCxnSpPr>
        <p:spPr>
          <a:xfrm>
            <a:off x="4153100" y="2171700"/>
            <a:ext cx="533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038600" y="2114450"/>
            <a:ext cx="114500" cy="114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686100" y="2114450"/>
            <a:ext cx="114500" cy="114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00400" y="4038600"/>
            <a:ext cx="381000" cy="53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43600" y="5485399"/>
            <a:ext cx="381000" cy="53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85531" y="2514600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V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DD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152988" y="1858556"/>
            <a:ext cx="433199" cy="283388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07638" y="2514600"/>
            <a:ext cx="1313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½V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DD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+</a:t>
            </a:r>
            <a:r>
              <a:rPr kumimoji="0" lang="el-GR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δ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44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0" grpId="0"/>
      <p:bldP spid="21" grpId="0"/>
      <p:bldP spid="22" grpId="0"/>
      <p:bldP spid="46" grpId="0"/>
      <p:bldP spid="47" grpId="0"/>
      <p:bldP spid="48" grpId="0"/>
      <p:bldP spid="39" grpId="0"/>
      <p:bldP spid="39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DRAM Subarray – Building Block for DRAM Chip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CCC6F-3220-49CD-89DB-71B165F2F9D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2318248" y="1447800"/>
            <a:ext cx="1264112" cy="4876800"/>
            <a:chOff x="2318248" y="1447800"/>
            <a:chExt cx="1264112" cy="4876800"/>
          </a:xfrm>
        </p:grpSpPr>
        <p:grpSp>
          <p:nvGrpSpPr>
            <p:cNvPr id="6" name="Group 5"/>
            <p:cNvGrpSpPr/>
            <p:nvPr/>
          </p:nvGrpSpPr>
          <p:grpSpPr>
            <a:xfrm>
              <a:off x="2318248" y="3124200"/>
              <a:ext cx="1264112" cy="1304405"/>
              <a:chOff x="2544232" y="2069757"/>
              <a:chExt cx="3467101" cy="398917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039533" y="3479094"/>
                <a:ext cx="2971800" cy="1119011"/>
                <a:chOff x="2667000" y="3041650"/>
                <a:chExt cx="2057400" cy="77470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2667000" y="3048000"/>
                  <a:ext cx="609600" cy="762000"/>
                  <a:chOff x="2819400" y="3048000"/>
                  <a:chExt cx="609600" cy="762000"/>
                </a:xfrm>
              </p:grpSpPr>
              <p:sp>
                <p:nvSpPr>
                  <p:cNvPr id="22" name="Isosceles Triangle 21"/>
                  <p:cNvSpPr/>
                  <p:nvPr/>
                </p:nvSpPr>
                <p:spPr>
                  <a:xfrm>
                    <a:off x="2819400" y="3124200"/>
                    <a:ext cx="609600" cy="685800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3048000" y="3048000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 rot="10800000">
                  <a:off x="4114800" y="3048000"/>
                  <a:ext cx="609600" cy="762000"/>
                  <a:chOff x="2819400" y="3048000"/>
                  <a:chExt cx="609600" cy="762000"/>
                </a:xfrm>
              </p:grpSpPr>
              <p:sp>
                <p:nvSpPr>
                  <p:cNvPr id="20" name="Isosceles Triangle 19"/>
                  <p:cNvSpPr/>
                  <p:nvPr/>
                </p:nvSpPr>
                <p:spPr>
                  <a:xfrm>
                    <a:off x="2819400" y="3124200"/>
                    <a:ext cx="609600" cy="685800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048000" y="3048000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8" name="Elbow Connector 17"/>
                <p:cNvCxnSpPr>
                  <a:stCxn id="20" idx="3"/>
                  <a:endCxn id="23" idx="0"/>
                </p:cNvCxnSpPr>
                <p:nvPr/>
              </p:nvCxnSpPr>
              <p:spPr>
                <a:xfrm rot="16200000" flipV="1">
                  <a:off x="3695700" y="2324100"/>
                  <a:ext cx="12700" cy="1447800"/>
                </a:xfrm>
                <a:prstGeom prst="bentConnector3">
                  <a:avLst>
                    <a:gd name="adj1" fmla="val 4135134"/>
                  </a:avLst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Elbow Connector 18"/>
                <p:cNvCxnSpPr>
                  <a:stCxn id="21" idx="0"/>
                  <a:endCxn id="22" idx="3"/>
                </p:cNvCxnSpPr>
                <p:nvPr/>
              </p:nvCxnSpPr>
              <p:spPr>
                <a:xfrm rot="5400000">
                  <a:off x="3695700" y="3086100"/>
                  <a:ext cx="12700" cy="1447800"/>
                </a:xfrm>
                <a:prstGeom prst="bentConnector3">
                  <a:avLst>
                    <a:gd name="adj1" fmla="val 4427024"/>
                  </a:avLst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Connector 10"/>
              <p:cNvCxnSpPr>
                <a:endCxn id="22" idx="1"/>
              </p:cNvCxnSpPr>
              <p:nvPr/>
            </p:nvCxnSpPr>
            <p:spPr>
              <a:xfrm>
                <a:off x="2544232" y="4093633"/>
                <a:ext cx="715435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544233" y="4093633"/>
                <a:ext cx="0" cy="935567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lbow Connector 12"/>
              <p:cNvCxnSpPr>
                <a:endCxn id="20" idx="5"/>
              </p:cNvCxnSpPr>
              <p:nvPr/>
            </p:nvCxnSpPr>
            <p:spPr>
              <a:xfrm flipV="1">
                <a:off x="2544233" y="3983567"/>
                <a:ext cx="2806700" cy="1045633"/>
              </a:xfrm>
              <a:prstGeom prst="bentConnector3">
                <a:avLst>
                  <a:gd name="adj1" fmla="val 67170"/>
                </a:avLst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525433" y="2069757"/>
                <a:ext cx="0" cy="6604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4525433" y="5398529"/>
                <a:ext cx="0" cy="6604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/>
            <p:cNvCxnSpPr/>
            <p:nvPr/>
          </p:nvCxnSpPr>
          <p:spPr>
            <a:xfrm flipV="1">
              <a:off x="3040598" y="1447800"/>
              <a:ext cx="0" cy="16764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3040598" y="4428606"/>
              <a:ext cx="0" cy="189599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1676400" y="2743200"/>
            <a:ext cx="1367542" cy="609600"/>
            <a:chOff x="1676400" y="2514600"/>
            <a:chExt cx="1367542" cy="609600"/>
          </a:xfrm>
        </p:grpSpPr>
        <p:grpSp>
          <p:nvGrpSpPr>
            <p:cNvPr id="89" name="Group 88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92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122"/>
            <p:cNvCxnSpPr>
              <a:endCxn id="93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1676400" y="2057400"/>
            <a:ext cx="1367542" cy="609600"/>
            <a:chOff x="1676400" y="2514600"/>
            <a:chExt cx="1367542" cy="609600"/>
          </a:xfrm>
        </p:grpSpPr>
        <p:grpSp>
          <p:nvGrpSpPr>
            <p:cNvPr id="127" name="Group 126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ctangle 137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28" name="Straight Connector 127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>
              <a:endCxn id="138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1676400" y="1371600"/>
            <a:ext cx="1367542" cy="609600"/>
            <a:chOff x="1676400" y="2514600"/>
            <a:chExt cx="1367542" cy="609600"/>
          </a:xfrm>
        </p:grpSpPr>
        <p:grpSp>
          <p:nvGrpSpPr>
            <p:cNvPr id="140" name="Group 139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Rectangle 150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41" name="Straight Connector 140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Elbow Connector 146"/>
            <p:cNvCxnSpPr>
              <a:endCxn id="151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1676400" y="5791200"/>
            <a:ext cx="1367542" cy="609600"/>
            <a:chOff x="1676400" y="2514600"/>
            <a:chExt cx="1367542" cy="609600"/>
          </a:xfrm>
        </p:grpSpPr>
        <p:grpSp>
          <p:nvGrpSpPr>
            <p:cNvPr id="153" name="Group 152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Rectangle 163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54" name="Straight Connector 153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Elbow Connector 159"/>
            <p:cNvCxnSpPr>
              <a:endCxn id="164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1676400" y="5105400"/>
            <a:ext cx="1367542" cy="609600"/>
            <a:chOff x="1676400" y="2514600"/>
            <a:chExt cx="1367542" cy="609600"/>
          </a:xfrm>
        </p:grpSpPr>
        <p:grpSp>
          <p:nvGrpSpPr>
            <p:cNvPr id="166" name="Group 165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Rectangle 176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67" name="Straight Connector 166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lbow Connector 172"/>
            <p:cNvCxnSpPr>
              <a:endCxn id="177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1676400" y="4419600"/>
            <a:ext cx="1367542" cy="609600"/>
            <a:chOff x="1676400" y="2514600"/>
            <a:chExt cx="1367542" cy="609600"/>
          </a:xfrm>
        </p:grpSpPr>
        <p:grpSp>
          <p:nvGrpSpPr>
            <p:cNvPr id="179" name="Group 178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Rectangle 189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80" name="Straight Connector 179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Elbow Connector 185"/>
            <p:cNvCxnSpPr>
              <a:endCxn id="190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0" name="Straight Connector 479"/>
          <p:cNvCxnSpPr/>
          <p:nvPr/>
        </p:nvCxnSpPr>
        <p:spPr>
          <a:xfrm flipH="1">
            <a:off x="1295400" y="2743200"/>
            <a:ext cx="6363071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/>
          <p:cNvCxnSpPr/>
          <p:nvPr/>
        </p:nvCxnSpPr>
        <p:spPr>
          <a:xfrm flipH="1">
            <a:off x="1295400" y="2057400"/>
            <a:ext cx="6363071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/>
          <p:cNvCxnSpPr/>
          <p:nvPr/>
        </p:nvCxnSpPr>
        <p:spPr>
          <a:xfrm flipH="1">
            <a:off x="1295400" y="1371600"/>
            <a:ext cx="6363071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/>
          <p:cNvCxnSpPr/>
          <p:nvPr/>
        </p:nvCxnSpPr>
        <p:spPr>
          <a:xfrm flipH="1">
            <a:off x="1295400" y="4419600"/>
            <a:ext cx="6363071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/>
          <p:cNvCxnSpPr/>
          <p:nvPr/>
        </p:nvCxnSpPr>
        <p:spPr>
          <a:xfrm flipH="1">
            <a:off x="1295400" y="5105400"/>
            <a:ext cx="6363071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/>
          <p:cNvCxnSpPr/>
          <p:nvPr/>
        </p:nvCxnSpPr>
        <p:spPr>
          <a:xfrm flipH="1">
            <a:off x="1295400" y="5791200"/>
            <a:ext cx="6363071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9" name="Group 488"/>
          <p:cNvGrpSpPr/>
          <p:nvPr/>
        </p:nvGrpSpPr>
        <p:grpSpPr>
          <a:xfrm>
            <a:off x="3918448" y="1447800"/>
            <a:ext cx="1264112" cy="4876800"/>
            <a:chOff x="2318248" y="1447800"/>
            <a:chExt cx="1264112" cy="4876800"/>
          </a:xfrm>
        </p:grpSpPr>
        <p:grpSp>
          <p:nvGrpSpPr>
            <p:cNvPr id="490" name="Group 489"/>
            <p:cNvGrpSpPr/>
            <p:nvPr/>
          </p:nvGrpSpPr>
          <p:grpSpPr>
            <a:xfrm>
              <a:off x="2318248" y="3124200"/>
              <a:ext cx="1264112" cy="1304405"/>
              <a:chOff x="2544232" y="2069757"/>
              <a:chExt cx="3467101" cy="3989172"/>
            </a:xfrm>
          </p:grpSpPr>
          <p:grpSp>
            <p:nvGrpSpPr>
              <p:cNvPr id="493" name="Group 492"/>
              <p:cNvGrpSpPr/>
              <p:nvPr/>
            </p:nvGrpSpPr>
            <p:grpSpPr>
              <a:xfrm>
                <a:off x="3039533" y="3479094"/>
                <a:ext cx="2971800" cy="1119011"/>
                <a:chOff x="2667000" y="3041650"/>
                <a:chExt cx="2057400" cy="774700"/>
              </a:xfrm>
            </p:grpSpPr>
            <p:grpSp>
              <p:nvGrpSpPr>
                <p:cNvPr id="499" name="Group 498"/>
                <p:cNvGrpSpPr/>
                <p:nvPr/>
              </p:nvGrpSpPr>
              <p:grpSpPr>
                <a:xfrm>
                  <a:off x="2667000" y="3048000"/>
                  <a:ext cx="609600" cy="762000"/>
                  <a:chOff x="2819400" y="3048000"/>
                  <a:chExt cx="609600" cy="762000"/>
                </a:xfrm>
              </p:grpSpPr>
              <p:sp>
                <p:nvSpPr>
                  <p:cNvPr id="505" name="Isosceles Triangle 504"/>
                  <p:cNvSpPr/>
                  <p:nvPr/>
                </p:nvSpPr>
                <p:spPr>
                  <a:xfrm>
                    <a:off x="2819400" y="3124200"/>
                    <a:ext cx="609600" cy="685800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6" name="Oval 505"/>
                  <p:cNvSpPr/>
                  <p:nvPr/>
                </p:nvSpPr>
                <p:spPr>
                  <a:xfrm>
                    <a:off x="3048000" y="3048000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00" name="Group 499"/>
                <p:cNvGrpSpPr/>
                <p:nvPr/>
              </p:nvGrpSpPr>
              <p:grpSpPr>
                <a:xfrm rot="10800000">
                  <a:off x="4114800" y="3048000"/>
                  <a:ext cx="609600" cy="762000"/>
                  <a:chOff x="2819400" y="3048000"/>
                  <a:chExt cx="609600" cy="762000"/>
                </a:xfrm>
              </p:grpSpPr>
              <p:sp>
                <p:nvSpPr>
                  <p:cNvPr id="503" name="Isosceles Triangle 502"/>
                  <p:cNvSpPr/>
                  <p:nvPr/>
                </p:nvSpPr>
                <p:spPr>
                  <a:xfrm>
                    <a:off x="2819400" y="3124200"/>
                    <a:ext cx="609600" cy="685800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4" name="Oval 503"/>
                  <p:cNvSpPr/>
                  <p:nvPr/>
                </p:nvSpPr>
                <p:spPr>
                  <a:xfrm>
                    <a:off x="3048000" y="3048000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501" name="Elbow Connector 500"/>
                <p:cNvCxnSpPr>
                  <a:stCxn id="503" idx="3"/>
                  <a:endCxn id="506" idx="0"/>
                </p:cNvCxnSpPr>
                <p:nvPr/>
              </p:nvCxnSpPr>
              <p:spPr>
                <a:xfrm rot="16200000" flipV="1">
                  <a:off x="3695700" y="2324100"/>
                  <a:ext cx="12700" cy="1447800"/>
                </a:xfrm>
                <a:prstGeom prst="bentConnector3">
                  <a:avLst>
                    <a:gd name="adj1" fmla="val 4135134"/>
                  </a:avLst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Elbow Connector 501"/>
                <p:cNvCxnSpPr>
                  <a:stCxn id="504" idx="0"/>
                  <a:endCxn id="505" idx="3"/>
                </p:cNvCxnSpPr>
                <p:nvPr/>
              </p:nvCxnSpPr>
              <p:spPr>
                <a:xfrm rot="5400000">
                  <a:off x="3695700" y="3086100"/>
                  <a:ext cx="12700" cy="1447800"/>
                </a:xfrm>
                <a:prstGeom prst="bentConnector3">
                  <a:avLst>
                    <a:gd name="adj1" fmla="val 4427024"/>
                  </a:avLst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4" name="Straight Connector 493"/>
              <p:cNvCxnSpPr>
                <a:endCxn id="505" idx="1"/>
              </p:cNvCxnSpPr>
              <p:nvPr/>
            </p:nvCxnSpPr>
            <p:spPr>
              <a:xfrm>
                <a:off x="2544232" y="4093633"/>
                <a:ext cx="715435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/>
              <p:nvPr/>
            </p:nvCxnSpPr>
            <p:spPr>
              <a:xfrm>
                <a:off x="2544233" y="4093633"/>
                <a:ext cx="0" cy="935567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Elbow Connector 495"/>
              <p:cNvCxnSpPr>
                <a:endCxn id="503" idx="5"/>
              </p:cNvCxnSpPr>
              <p:nvPr/>
            </p:nvCxnSpPr>
            <p:spPr>
              <a:xfrm flipV="1">
                <a:off x="2544233" y="3983567"/>
                <a:ext cx="2806700" cy="1045633"/>
              </a:xfrm>
              <a:prstGeom prst="bentConnector3">
                <a:avLst>
                  <a:gd name="adj1" fmla="val 67170"/>
                </a:avLst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/>
              <p:nvPr/>
            </p:nvCxnSpPr>
            <p:spPr>
              <a:xfrm flipV="1">
                <a:off x="4525433" y="2069757"/>
                <a:ext cx="0" cy="6604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flipV="1">
                <a:off x="4525433" y="5398529"/>
                <a:ext cx="0" cy="6604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1" name="Straight Connector 490"/>
            <p:cNvCxnSpPr/>
            <p:nvPr/>
          </p:nvCxnSpPr>
          <p:spPr>
            <a:xfrm flipV="1">
              <a:off x="3040598" y="1447800"/>
              <a:ext cx="0" cy="16764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/>
            <p:nvPr/>
          </p:nvCxnSpPr>
          <p:spPr>
            <a:xfrm flipV="1">
              <a:off x="3040598" y="4428606"/>
              <a:ext cx="0" cy="189599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7" name="Group 506"/>
          <p:cNvGrpSpPr/>
          <p:nvPr/>
        </p:nvGrpSpPr>
        <p:grpSpPr>
          <a:xfrm>
            <a:off x="3276600" y="2743200"/>
            <a:ext cx="1367542" cy="609600"/>
            <a:chOff x="1676400" y="2514600"/>
            <a:chExt cx="1367542" cy="609600"/>
          </a:xfrm>
        </p:grpSpPr>
        <p:grpSp>
          <p:nvGrpSpPr>
            <p:cNvPr id="508" name="Group 507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516" name="Straight Connector 515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9" name="Rectangle 518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509" name="Straight Connector 508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Elbow Connector 514"/>
            <p:cNvCxnSpPr>
              <a:endCxn id="519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0" name="Group 519"/>
          <p:cNvGrpSpPr/>
          <p:nvPr/>
        </p:nvGrpSpPr>
        <p:grpSpPr>
          <a:xfrm>
            <a:off x="3276600" y="2057400"/>
            <a:ext cx="1367542" cy="609600"/>
            <a:chOff x="1676400" y="2514600"/>
            <a:chExt cx="1367542" cy="609600"/>
          </a:xfrm>
        </p:grpSpPr>
        <p:grpSp>
          <p:nvGrpSpPr>
            <p:cNvPr id="521" name="Group 520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529" name="Straight Connector 528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2" name="Rectangle 531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522" name="Straight Connector 521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Elbow Connector 527"/>
            <p:cNvCxnSpPr>
              <a:endCxn id="532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3" name="Group 532"/>
          <p:cNvGrpSpPr/>
          <p:nvPr/>
        </p:nvGrpSpPr>
        <p:grpSpPr>
          <a:xfrm>
            <a:off x="3276600" y="1371600"/>
            <a:ext cx="1367542" cy="609600"/>
            <a:chOff x="1676400" y="2514600"/>
            <a:chExt cx="1367542" cy="609600"/>
          </a:xfrm>
        </p:grpSpPr>
        <p:grpSp>
          <p:nvGrpSpPr>
            <p:cNvPr id="534" name="Group 533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542" name="Straight Connector 541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5" name="Rectangle 544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535" name="Straight Connector 534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Elbow Connector 540"/>
            <p:cNvCxnSpPr>
              <a:endCxn id="545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6" name="Group 545"/>
          <p:cNvGrpSpPr/>
          <p:nvPr/>
        </p:nvGrpSpPr>
        <p:grpSpPr>
          <a:xfrm>
            <a:off x="3276600" y="5791200"/>
            <a:ext cx="1367542" cy="609600"/>
            <a:chOff x="1676400" y="2514600"/>
            <a:chExt cx="1367542" cy="609600"/>
          </a:xfrm>
        </p:grpSpPr>
        <p:grpSp>
          <p:nvGrpSpPr>
            <p:cNvPr id="547" name="Group 546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555" name="Straight Connector 554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8" name="Rectangle 557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548" name="Straight Connector 547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Elbow Connector 553"/>
            <p:cNvCxnSpPr>
              <a:endCxn id="558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9" name="Group 558"/>
          <p:cNvGrpSpPr/>
          <p:nvPr/>
        </p:nvGrpSpPr>
        <p:grpSpPr>
          <a:xfrm>
            <a:off x="3276600" y="5105400"/>
            <a:ext cx="1367542" cy="609600"/>
            <a:chOff x="1676400" y="2514600"/>
            <a:chExt cx="1367542" cy="609600"/>
          </a:xfrm>
        </p:grpSpPr>
        <p:grpSp>
          <p:nvGrpSpPr>
            <p:cNvPr id="560" name="Group 559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568" name="Straight Connector 567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1" name="Rectangle 570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561" name="Straight Connector 560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Elbow Connector 566"/>
            <p:cNvCxnSpPr>
              <a:endCxn id="571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2" name="Group 571"/>
          <p:cNvGrpSpPr/>
          <p:nvPr/>
        </p:nvGrpSpPr>
        <p:grpSpPr>
          <a:xfrm>
            <a:off x="3276600" y="4419600"/>
            <a:ext cx="1367542" cy="609600"/>
            <a:chOff x="1676400" y="2514600"/>
            <a:chExt cx="1367542" cy="609600"/>
          </a:xfrm>
        </p:grpSpPr>
        <p:grpSp>
          <p:nvGrpSpPr>
            <p:cNvPr id="573" name="Group 572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581" name="Straight Connector 580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4" name="Rectangle 583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574" name="Straight Connector 573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Elbow Connector 579"/>
            <p:cNvCxnSpPr>
              <a:endCxn id="584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5" name="Group 584"/>
          <p:cNvGrpSpPr/>
          <p:nvPr/>
        </p:nvGrpSpPr>
        <p:grpSpPr>
          <a:xfrm>
            <a:off x="5517688" y="1447800"/>
            <a:ext cx="1264112" cy="4876800"/>
            <a:chOff x="2318248" y="1447800"/>
            <a:chExt cx="1264112" cy="4876800"/>
          </a:xfrm>
        </p:grpSpPr>
        <p:grpSp>
          <p:nvGrpSpPr>
            <p:cNvPr id="586" name="Group 585"/>
            <p:cNvGrpSpPr/>
            <p:nvPr/>
          </p:nvGrpSpPr>
          <p:grpSpPr>
            <a:xfrm>
              <a:off x="2318248" y="3124200"/>
              <a:ext cx="1264112" cy="1304405"/>
              <a:chOff x="2544232" y="2069757"/>
              <a:chExt cx="3467101" cy="3989172"/>
            </a:xfrm>
          </p:grpSpPr>
          <p:grpSp>
            <p:nvGrpSpPr>
              <p:cNvPr id="589" name="Group 588"/>
              <p:cNvGrpSpPr/>
              <p:nvPr/>
            </p:nvGrpSpPr>
            <p:grpSpPr>
              <a:xfrm>
                <a:off x="3039533" y="3479094"/>
                <a:ext cx="2971800" cy="1119011"/>
                <a:chOff x="2667000" y="3041650"/>
                <a:chExt cx="2057400" cy="774700"/>
              </a:xfrm>
            </p:grpSpPr>
            <p:grpSp>
              <p:nvGrpSpPr>
                <p:cNvPr id="595" name="Group 594"/>
                <p:cNvGrpSpPr/>
                <p:nvPr/>
              </p:nvGrpSpPr>
              <p:grpSpPr>
                <a:xfrm>
                  <a:off x="2667000" y="3048000"/>
                  <a:ext cx="609600" cy="762000"/>
                  <a:chOff x="2819400" y="3048000"/>
                  <a:chExt cx="609600" cy="762000"/>
                </a:xfrm>
              </p:grpSpPr>
              <p:sp>
                <p:nvSpPr>
                  <p:cNvPr id="601" name="Isosceles Triangle 600"/>
                  <p:cNvSpPr/>
                  <p:nvPr/>
                </p:nvSpPr>
                <p:spPr>
                  <a:xfrm>
                    <a:off x="2819400" y="3124200"/>
                    <a:ext cx="609600" cy="685800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2" name="Oval 601"/>
                  <p:cNvSpPr/>
                  <p:nvPr/>
                </p:nvSpPr>
                <p:spPr>
                  <a:xfrm>
                    <a:off x="3048000" y="3048000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96" name="Group 595"/>
                <p:cNvGrpSpPr/>
                <p:nvPr/>
              </p:nvGrpSpPr>
              <p:grpSpPr>
                <a:xfrm rot="10800000">
                  <a:off x="4114800" y="3048000"/>
                  <a:ext cx="609600" cy="762000"/>
                  <a:chOff x="2819400" y="3048000"/>
                  <a:chExt cx="609600" cy="762000"/>
                </a:xfrm>
              </p:grpSpPr>
              <p:sp>
                <p:nvSpPr>
                  <p:cNvPr id="599" name="Isosceles Triangle 598"/>
                  <p:cNvSpPr/>
                  <p:nvPr/>
                </p:nvSpPr>
                <p:spPr>
                  <a:xfrm>
                    <a:off x="2819400" y="3124200"/>
                    <a:ext cx="609600" cy="685800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0" name="Oval 599"/>
                  <p:cNvSpPr/>
                  <p:nvPr/>
                </p:nvSpPr>
                <p:spPr>
                  <a:xfrm>
                    <a:off x="3048000" y="3048000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597" name="Elbow Connector 596"/>
                <p:cNvCxnSpPr>
                  <a:stCxn id="599" idx="3"/>
                  <a:endCxn id="602" idx="0"/>
                </p:cNvCxnSpPr>
                <p:nvPr/>
              </p:nvCxnSpPr>
              <p:spPr>
                <a:xfrm rot="16200000" flipV="1">
                  <a:off x="3695700" y="2324100"/>
                  <a:ext cx="12700" cy="1447800"/>
                </a:xfrm>
                <a:prstGeom prst="bentConnector3">
                  <a:avLst>
                    <a:gd name="adj1" fmla="val 4135134"/>
                  </a:avLst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Elbow Connector 597"/>
                <p:cNvCxnSpPr>
                  <a:stCxn id="600" idx="0"/>
                  <a:endCxn id="601" idx="3"/>
                </p:cNvCxnSpPr>
                <p:nvPr/>
              </p:nvCxnSpPr>
              <p:spPr>
                <a:xfrm rot="5400000">
                  <a:off x="3695700" y="3086100"/>
                  <a:ext cx="12700" cy="1447800"/>
                </a:xfrm>
                <a:prstGeom prst="bentConnector3">
                  <a:avLst>
                    <a:gd name="adj1" fmla="val 4427024"/>
                  </a:avLst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0" name="Straight Connector 589"/>
              <p:cNvCxnSpPr>
                <a:endCxn id="601" idx="1"/>
              </p:cNvCxnSpPr>
              <p:nvPr/>
            </p:nvCxnSpPr>
            <p:spPr>
              <a:xfrm>
                <a:off x="2544232" y="4093633"/>
                <a:ext cx="715435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590"/>
              <p:cNvCxnSpPr/>
              <p:nvPr/>
            </p:nvCxnSpPr>
            <p:spPr>
              <a:xfrm>
                <a:off x="2544233" y="4093633"/>
                <a:ext cx="0" cy="935567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Elbow Connector 591"/>
              <p:cNvCxnSpPr>
                <a:endCxn id="599" idx="5"/>
              </p:cNvCxnSpPr>
              <p:nvPr/>
            </p:nvCxnSpPr>
            <p:spPr>
              <a:xfrm flipV="1">
                <a:off x="2544233" y="3983567"/>
                <a:ext cx="2806700" cy="1045633"/>
              </a:xfrm>
              <a:prstGeom prst="bentConnector3">
                <a:avLst>
                  <a:gd name="adj1" fmla="val 67170"/>
                </a:avLst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592"/>
              <p:cNvCxnSpPr/>
              <p:nvPr/>
            </p:nvCxnSpPr>
            <p:spPr>
              <a:xfrm flipV="1">
                <a:off x="4525433" y="2069757"/>
                <a:ext cx="0" cy="6604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/>
              <p:cNvCxnSpPr/>
              <p:nvPr/>
            </p:nvCxnSpPr>
            <p:spPr>
              <a:xfrm flipV="1">
                <a:off x="4525433" y="5398529"/>
                <a:ext cx="0" cy="6604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7" name="Straight Connector 586"/>
            <p:cNvCxnSpPr/>
            <p:nvPr/>
          </p:nvCxnSpPr>
          <p:spPr>
            <a:xfrm flipV="1">
              <a:off x="3040598" y="1447800"/>
              <a:ext cx="0" cy="16764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 flipV="1">
              <a:off x="3040598" y="4428606"/>
              <a:ext cx="0" cy="189599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3" name="Group 602"/>
          <p:cNvGrpSpPr/>
          <p:nvPr/>
        </p:nvGrpSpPr>
        <p:grpSpPr>
          <a:xfrm>
            <a:off x="4875840" y="2743200"/>
            <a:ext cx="1367542" cy="609600"/>
            <a:chOff x="1676400" y="2514600"/>
            <a:chExt cx="1367542" cy="609600"/>
          </a:xfrm>
        </p:grpSpPr>
        <p:grpSp>
          <p:nvGrpSpPr>
            <p:cNvPr id="604" name="Group 603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612" name="Straight Connector 611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5" name="Rectangle 614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605" name="Straight Connector 604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Elbow Connector 610"/>
            <p:cNvCxnSpPr>
              <a:endCxn id="615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6" name="Group 615"/>
          <p:cNvGrpSpPr/>
          <p:nvPr/>
        </p:nvGrpSpPr>
        <p:grpSpPr>
          <a:xfrm>
            <a:off x="4875840" y="2057400"/>
            <a:ext cx="1367542" cy="609600"/>
            <a:chOff x="1676400" y="2514600"/>
            <a:chExt cx="1367542" cy="609600"/>
          </a:xfrm>
        </p:grpSpPr>
        <p:grpSp>
          <p:nvGrpSpPr>
            <p:cNvPr id="617" name="Group 616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625" name="Straight Connector 624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Straight Connector 625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Straight Connector 626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8" name="Rectangle 627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618" name="Straight Connector 617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Connector 621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Elbow Connector 623"/>
            <p:cNvCxnSpPr>
              <a:endCxn id="628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9" name="Group 628"/>
          <p:cNvGrpSpPr/>
          <p:nvPr/>
        </p:nvGrpSpPr>
        <p:grpSpPr>
          <a:xfrm>
            <a:off x="4875840" y="1371600"/>
            <a:ext cx="1367542" cy="609600"/>
            <a:chOff x="1676400" y="2514600"/>
            <a:chExt cx="1367542" cy="609600"/>
          </a:xfrm>
        </p:grpSpPr>
        <p:grpSp>
          <p:nvGrpSpPr>
            <p:cNvPr id="630" name="Group 629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638" name="Straight Connector 637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Connector 638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Straight Connector 639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1" name="Rectangle 640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631" name="Straight Connector 630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Elbow Connector 636"/>
            <p:cNvCxnSpPr>
              <a:endCxn id="641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2" name="Group 641"/>
          <p:cNvGrpSpPr/>
          <p:nvPr/>
        </p:nvGrpSpPr>
        <p:grpSpPr>
          <a:xfrm>
            <a:off x="4875840" y="5791200"/>
            <a:ext cx="1367542" cy="609600"/>
            <a:chOff x="1676400" y="2514600"/>
            <a:chExt cx="1367542" cy="609600"/>
          </a:xfrm>
        </p:grpSpPr>
        <p:grpSp>
          <p:nvGrpSpPr>
            <p:cNvPr id="643" name="Group 642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651" name="Straight Connector 650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4" name="Rectangle 653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644" name="Straight Connector 643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Elbow Connector 649"/>
            <p:cNvCxnSpPr>
              <a:endCxn id="654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5" name="Group 654"/>
          <p:cNvGrpSpPr/>
          <p:nvPr/>
        </p:nvGrpSpPr>
        <p:grpSpPr>
          <a:xfrm>
            <a:off x="4875840" y="5105400"/>
            <a:ext cx="1367542" cy="609600"/>
            <a:chOff x="1676400" y="2514600"/>
            <a:chExt cx="1367542" cy="609600"/>
          </a:xfrm>
        </p:grpSpPr>
        <p:grpSp>
          <p:nvGrpSpPr>
            <p:cNvPr id="656" name="Group 655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664" name="Straight Connector 663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7" name="Rectangle 666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657" name="Straight Connector 656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Straight Connector 661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Elbow Connector 662"/>
            <p:cNvCxnSpPr>
              <a:endCxn id="667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8" name="Group 667"/>
          <p:cNvGrpSpPr/>
          <p:nvPr/>
        </p:nvGrpSpPr>
        <p:grpSpPr>
          <a:xfrm>
            <a:off x="4875840" y="4419600"/>
            <a:ext cx="1367542" cy="609600"/>
            <a:chOff x="1676400" y="2514600"/>
            <a:chExt cx="1367542" cy="609600"/>
          </a:xfrm>
        </p:grpSpPr>
        <p:grpSp>
          <p:nvGrpSpPr>
            <p:cNvPr id="669" name="Group 668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677" name="Straight Connector 676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0" name="Rectangle 679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670" name="Straight Connector 669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672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Connector 673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674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Elbow Connector 675"/>
            <p:cNvCxnSpPr>
              <a:endCxn id="680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1" name="Group 680"/>
          <p:cNvGrpSpPr/>
          <p:nvPr/>
        </p:nvGrpSpPr>
        <p:grpSpPr>
          <a:xfrm>
            <a:off x="7117888" y="1447800"/>
            <a:ext cx="1264112" cy="4876800"/>
            <a:chOff x="2318248" y="1447800"/>
            <a:chExt cx="1264112" cy="4876800"/>
          </a:xfrm>
        </p:grpSpPr>
        <p:grpSp>
          <p:nvGrpSpPr>
            <p:cNvPr id="682" name="Group 681"/>
            <p:cNvGrpSpPr/>
            <p:nvPr/>
          </p:nvGrpSpPr>
          <p:grpSpPr>
            <a:xfrm>
              <a:off x="2318248" y="3124200"/>
              <a:ext cx="1264112" cy="1304405"/>
              <a:chOff x="2544232" y="2069757"/>
              <a:chExt cx="3467101" cy="3989172"/>
            </a:xfrm>
          </p:grpSpPr>
          <p:grpSp>
            <p:nvGrpSpPr>
              <p:cNvPr id="685" name="Group 684"/>
              <p:cNvGrpSpPr/>
              <p:nvPr/>
            </p:nvGrpSpPr>
            <p:grpSpPr>
              <a:xfrm>
                <a:off x="3039533" y="3479094"/>
                <a:ext cx="2971800" cy="1119011"/>
                <a:chOff x="2667000" y="3041650"/>
                <a:chExt cx="2057400" cy="774700"/>
              </a:xfrm>
            </p:grpSpPr>
            <p:grpSp>
              <p:nvGrpSpPr>
                <p:cNvPr id="691" name="Group 690"/>
                <p:cNvGrpSpPr/>
                <p:nvPr/>
              </p:nvGrpSpPr>
              <p:grpSpPr>
                <a:xfrm>
                  <a:off x="2667000" y="3048000"/>
                  <a:ext cx="609600" cy="762000"/>
                  <a:chOff x="2819400" y="3048000"/>
                  <a:chExt cx="609600" cy="762000"/>
                </a:xfrm>
              </p:grpSpPr>
              <p:sp>
                <p:nvSpPr>
                  <p:cNvPr id="697" name="Isosceles Triangle 696"/>
                  <p:cNvSpPr/>
                  <p:nvPr/>
                </p:nvSpPr>
                <p:spPr>
                  <a:xfrm>
                    <a:off x="2819400" y="3124200"/>
                    <a:ext cx="609600" cy="685800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8" name="Oval 697"/>
                  <p:cNvSpPr/>
                  <p:nvPr/>
                </p:nvSpPr>
                <p:spPr>
                  <a:xfrm>
                    <a:off x="3048000" y="3048000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92" name="Group 691"/>
                <p:cNvGrpSpPr/>
                <p:nvPr/>
              </p:nvGrpSpPr>
              <p:grpSpPr>
                <a:xfrm rot="10800000">
                  <a:off x="4114800" y="3048000"/>
                  <a:ext cx="609600" cy="762000"/>
                  <a:chOff x="2819400" y="3048000"/>
                  <a:chExt cx="609600" cy="762000"/>
                </a:xfrm>
              </p:grpSpPr>
              <p:sp>
                <p:nvSpPr>
                  <p:cNvPr id="695" name="Isosceles Triangle 694"/>
                  <p:cNvSpPr/>
                  <p:nvPr/>
                </p:nvSpPr>
                <p:spPr>
                  <a:xfrm>
                    <a:off x="2819400" y="3124200"/>
                    <a:ext cx="609600" cy="685800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6" name="Oval 695"/>
                  <p:cNvSpPr/>
                  <p:nvPr/>
                </p:nvSpPr>
                <p:spPr>
                  <a:xfrm>
                    <a:off x="3048000" y="3048000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693" name="Elbow Connector 692"/>
                <p:cNvCxnSpPr>
                  <a:stCxn id="695" idx="3"/>
                  <a:endCxn id="698" idx="0"/>
                </p:cNvCxnSpPr>
                <p:nvPr/>
              </p:nvCxnSpPr>
              <p:spPr>
                <a:xfrm rot="16200000" flipV="1">
                  <a:off x="3695700" y="2324100"/>
                  <a:ext cx="12700" cy="1447800"/>
                </a:xfrm>
                <a:prstGeom prst="bentConnector3">
                  <a:avLst>
                    <a:gd name="adj1" fmla="val 4135134"/>
                  </a:avLst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Elbow Connector 693"/>
                <p:cNvCxnSpPr>
                  <a:stCxn id="696" idx="0"/>
                  <a:endCxn id="697" idx="3"/>
                </p:cNvCxnSpPr>
                <p:nvPr/>
              </p:nvCxnSpPr>
              <p:spPr>
                <a:xfrm rot="5400000">
                  <a:off x="3695700" y="3086100"/>
                  <a:ext cx="12700" cy="1447800"/>
                </a:xfrm>
                <a:prstGeom prst="bentConnector3">
                  <a:avLst>
                    <a:gd name="adj1" fmla="val 4427024"/>
                  </a:avLst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6" name="Straight Connector 685"/>
              <p:cNvCxnSpPr>
                <a:endCxn id="697" idx="1"/>
              </p:cNvCxnSpPr>
              <p:nvPr/>
            </p:nvCxnSpPr>
            <p:spPr>
              <a:xfrm>
                <a:off x="2544232" y="4093633"/>
                <a:ext cx="715435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Straight Connector 686"/>
              <p:cNvCxnSpPr/>
              <p:nvPr/>
            </p:nvCxnSpPr>
            <p:spPr>
              <a:xfrm>
                <a:off x="2544233" y="4093633"/>
                <a:ext cx="0" cy="935567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Elbow Connector 687"/>
              <p:cNvCxnSpPr>
                <a:endCxn id="695" idx="5"/>
              </p:cNvCxnSpPr>
              <p:nvPr/>
            </p:nvCxnSpPr>
            <p:spPr>
              <a:xfrm flipV="1">
                <a:off x="2544233" y="3983567"/>
                <a:ext cx="2806700" cy="1045633"/>
              </a:xfrm>
              <a:prstGeom prst="bentConnector3">
                <a:avLst>
                  <a:gd name="adj1" fmla="val 67170"/>
                </a:avLst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Straight Connector 688"/>
              <p:cNvCxnSpPr/>
              <p:nvPr/>
            </p:nvCxnSpPr>
            <p:spPr>
              <a:xfrm flipV="1">
                <a:off x="4525433" y="2069757"/>
                <a:ext cx="0" cy="6604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Straight Connector 689"/>
              <p:cNvCxnSpPr/>
              <p:nvPr/>
            </p:nvCxnSpPr>
            <p:spPr>
              <a:xfrm flipV="1">
                <a:off x="4525433" y="5398529"/>
                <a:ext cx="0" cy="6604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3" name="Straight Connector 682"/>
            <p:cNvCxnSpPr/>
            <p:nvPr/>
          </p:nvCxnSpPr>
          <p:spPr>
            <a:xfrm flipV="1">
              <a:off x="3040598" y="1447800"/>
              <a:ext cx="0" cy="16764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/>
            <p:nvPr/>
          </p:nvCxnSpPr>
          <p:spPr>
            <a:xfrm flipV="1">
              <a:off x="3040598" y="4428606"/>
              <a:ext cx="0" cy="189599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9" name="Group 698"/>
          <p:cNvGrpSpPr/>
          <p:nvPr/>
        </p:nvGrpSpPr>
        <p:grpSpPr>
          <a:xfrm>
            <a:off x="6476040" y="2743200"/>
            <a:ext cx="1367542" cy="609600"/>
            <a:chOff x="1676400" y="2514600"/>
            <a:chExt cx="1367542" cy="609600"/>
          </a:xfrm>
        </p:grpSpPr>
        <p:grpSp>
          <p:nvGrpSpPr>
            <p:cNvPr id="700" name="Group 699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708" name="Straight Connector 707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1" name="Rectangle 710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01" name="Straight Connector 700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Elbow Connector 706"/>
            <p:cNvCxnSpPr>
              <a:endCxn id="711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2" name="Group 711"/>
          <p:cNvGrpSpPr/>
          <p:nvPr/>
        </p:nvGrpSpPr>
        <p:grpSpPr>
          <a:xfrm>
            <a:off x="6476040" y="2057400"/>
            <a:ext cx="1367542" cy="609600"/>
            <a:chOff x="1676400" y="2514600"/>
            <a:chExt cx="1367542" cy="609600"/>
          </a:xfrm>
        </p:grpSpPr>
        <p:grpSp>
          <p:nvGrpSpPr>
            <p:cNvPr id="713" name="Group 712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721" name="Straight Connector 720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14" name="Straight Connector 713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Connector 717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Elbow Connector 719"/>
            <p:cNvCxnSpPr>
              <a:endCxn id="724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5" name="Group 724"/>
          <p:cNvGrpSpPr/>
          <p:nvPr/>
        </p:nvGrpSpPr>
        <p:grpSpPr>
          <a:xfrm>
            <a:off x="6476040" y="1371600"/>
            <a:ext cx="1367542" cy="609600"/>
            <a:chOff x="1676400" y="2514600"/>
            <a:chExt cx="1367542" cy="609600"/>
          </a:xfrm>
        </p:grpSpPr>
        <p:grpSp>
          <p:nvGrpSpPr>
            <p:cNvPr id="726" name="Group 725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734" name="Straight Connector 733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7" name="Rectangle 736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27" name="Straight Connector 726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Straight Connector 727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Connector 728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Connector 729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Straight Connector 730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Straight Connector 731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Elbow Connector 732"/>
            <p:cNvCxnSpPr>
              <a:endCxn id="737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8" name="Group 737"/>
          <p:cNvGrpSpPr/>
          <p:nvPr/>
        </p:nvGrpSpPr>
        <p:grpSpPr>
          <a:xfrm>
            <a:off x="6476040" y="5791200"/>
            <a:ext cx="1367542" cy="609600"/>
            <a:chOff x="1676400" y="2514600"/>
            <a:chExt cx="1367542" cy="609600"/>
          </a:xfrm>
        </p:grpSpPr>
        <p:grpSp>
          <p:nvGrpSpPr>
            <p:cNvPr id="739" name="Group 738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747" name="Straight Connector 746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0" name="Rectangle 749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40" name="Straight Connector 739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Elbow Connector 745"/>
            <p:cNvCxnSpPr>
              <a:endCxn id="750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1" name="Group 750"/>
          <p:cNvGrpSpPr/>
          <p:nvPr/>
        </p:nvGrpSpPr>
        <p:grpSpPr>
          <a:xfrm>
            <a:off x="6476040" y="5105400"/>
            <a:ext cx="1367542" cy="609600"/>
            <a:chOff x="1676400" y="2514600"/>
            <a:chExt cx="1367542" cy="609600"/>
          </a:xfrm>
        </p:grpSpPr>
        <p:grpSp>
          <p:nvGrpSpPr>
            <p:cNvPr id="752" name="Group 751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760" name="Straight Connector 759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Straight Connector 760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3" name="Rectangle 762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3" name="Straight Connector 752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Elbow Connector 758"/>
            <p:cNvCxnSpPr>
              <a:endCxn id="763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4" name="Group 763"/>
          <p:cNvGrpSpPr/>
          <p:nvPr/>
        </p:nvGrpSpPr>
        <p:grpSpPr>
          <a:xfrm>
            <a:off x="6476040" y="4419600"/>
            <a:ext cx="1367542" cy="609600"/>
            <a:chOff x="1676400" y="2514600"/>
            <a:chExt cx="1367542" cy="609600"/>
          </a:xfrm>
        </p:grpSpPr>
        <p:grpSp>
          <p:nvGrpSpPr>
            <p:cNvPr id="765" name="Group 764"/>
            <p:cNvGrpSpPr/>
            <p:nvPr/>
          </p:nvGrpSpPr>
          <p:grpSpPr>
            <a:xfrm>
              <a:off x="1676400" y="2743200"/>
              <a:ext cx="699172" cy="381000"/>
              <a:chOff x="1425609" y="2590800"/>
              <a:chExt cx="1546191" cy="842565"/>
            </a:xfrm>
          </p:grpSpPr>
          <p:cxnSp>
            <p:nvCxnSpPr>
              <p:cNvPr id="773" name="Straight Connector 772"/>
              <p:cNvCxnSpPr/>
              <p:nvPr/>
            </p:nvCxnSpPr>
            <p:spPr>
              <a:xfrm>
                <a:off x="2051222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/>
              <p:cNvCxnSpPr/>
              <p:nvPr/>
            </p:nvCxnSpPr>
            <p:spPr>
              <a:xfrm>
                <a:off x="2438400" y="2590800"/>
                <a:ext cx="0" cy="68580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/>
              <p:cNvCxnSpPr/>
              <p:nvPr/>
            </p:nvCxnSpPr>
            <p:spPr>
              <a:xfrm>
                <a:off x="2438400" y="2933700"/>
                <a:ext cx="5334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6" name="Rectangle 775"/>
              <p:cNvSpPr/>
              <p:nvPr/>
            </p:nvSpPr>
            <p:spPr>
              <a:xfrm>
                <a:off x="1425609" y="3319066"/>
                <a:ext cx="125730" cy="114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66" name="Straight Connector 765"/>
            <p:cNvCxnSpPr/>
            <p:nvPr/>
          </p:nvCxnSpPr>
          <p:spPr>
            <a:xfrm>
              <a:off x="2699489" y="2898256"/>
              <a:ext cx="34445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/>
            <p:cNvCxnSpPr/>
            <p:nvPr/>
          </p:nvCxnSpPr>
          <p:spPr>
            <a:xfrm flipV="1">
              <a:off x="2375572" y="2745855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767"/>
            <p:cNvCxnSpPr/>
            <p:nvPr/>
          </p:nvCxnSpPr>
          <p:spPr>
            <a:xfrm flipV="1">
              <a:off x="2710542" y="2743200"/>
              <a:ext cx="0" cy="16333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768"/>
            <p:cNvCxnSpPr/>
            <p:nvPr/>
          </p:nvCxnSpPr>
          <p:spPr>
            <a:xfrm>
              <a:off x="2375572" y="2743200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/>
            <p:cNvCxnSpPr/>
            <p:nvPr/>
          </p:nvCxnSpPr>
          <p:spPr>
            <a:xfrm>
              <a:off x="2373086" y="2688772"/>
              <a:ext cx="33497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/>
            <p:cNvCxnSpPr/>
            <p:nvPr/>
          </p:nvCxnSpPr>
          <p:spPr>
            <a:xfrm flipV="1">
              <a:off x="2540571" y="2514600"/>
              <a:ext cx="0" cy="17417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Elbow Connector 771"/>
            <p:cNvCxnSpPr>
              <a:endCxn id="776" idx="0"/>
            </p:cNvCxnSpPr>
            <p:nvPr/>
          </p:nvCxnSpPr>
          <p:spPr>
            <a:xfrm rot="10800000" flipV="1">
              <a:off x="1704828" y="2898255"/>
              <a:ext cx="254469" cy="174259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7" name="Rounded Rectangle 776"/>
          <p:cNvSpPr/>
          <p:nvPr/>
        </p:nvSpPr>
        <p:spPr>
          <a:xfrm>
            <a:off x="609600" y="1219200"/>
            <a:ext cx="685800" cy="504278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Row Decoder</a:t>
            </a:r>
          </a:p>
        </p:txBody>
      </p:sp>
      <p:cxnSp>
        <p:nvCxnSpPr>
          <p:cNvPr id="778" name="Straight Connector 777"/>
          <p:cNvCxnSpPr/>
          <p:nvPr/>
        </p:nvCxnSpPr>
        <p:spPr>
          <a:xfrm flipH="1">
            <a:off x="1295400" y="3505200"/>
            <a:ext cx="6363071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0" name="Straight Connector 779"/>
          <p:cNvCxnSpPr/>
          <p:nvPr/>
        </p:nvCxnSpPr>
        <p:spPr>
          <a:xfrm flipV="1">
            <a:off x="2318248" y="3505200"/>
            <a:ext cx="0" cy="28078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" name="Straight Connector 781"/>
          <p:cNvCxnSpPr/>
          <p:nvPr/>
        </p:nvCxnSpPr>
        <p:spPr>
          <a:xfrm flipV="1">
            <a:off x="3918448" y="3505200"/>
            <a:ext cx="0" cy="28078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4" name="Straight Connector 783"/>
          <p:cNvCxnSpPr/>
          <p:nvPr/>
        </p:nvCxnSpPr>
        <p:spPr>
          <a:xfrm flipV="1">
            <a:off x="5517688" y="3505200"/>
            <a:ext cx="0" cy="280779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Straight Connector 785"/>
          <p:cNvCxnSpPr/>
          <p:nvPr/>
        </p:nvCxnSpPr>
        <p:spPr>
          <a:xfrm flipV="1">
            <a:off x="7117888" y="3505200"/>
            <a:ext cx="0" cy="28078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" name="Rounded Rectangle 787"/>
          <p:cNvSpPr/>
          <p:nvPr/>
        </p:nvSpPr>
        <p:spPr>
          <a:xfrm>
            <a:off x="1371600" y="1219200"/>
            <a:ext cx="7086600" cy="2012971"/>
          </a:xfrm>
          <a:prstGeom prst="roundRect">
            <a:avLst/>
          </a:prstGeom>
          <a:solidFill>
            <a:srgbClr val="26393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 Array</a:t>
            </a:r>
          </a:p>
        </p:txBody>
      </p:sp>
      <p:sp>
        <p:nvSpPr>
          <p:cNvPr id="789" name="Rounded Rectangle 788"/>
          <p:cNvSpPr/>
          <p:nvPr/>
        </p:nvSpPr>
        <p:spPr>
          <a:xfrm>
            <a:off x="1371600" y="4343400"/>
            <a:ext cx="7086600" cy="2057400"/>
          </a:xfrm>
          <a:prstGeom prst="roundRect">
            <a:avLst/>
          </a:prstGeom>
          <a:solidFill>
            <a:srgbClr val="26393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 Array</a:t>
            </a:r>
          </a:p>
        </p:txBody>
      </p:sp>
      <p:sp>
        <p:nvSpPr>
          <p:cNvPr id="787" name="Rounded Rectangle 786"/>
          <p:cNvSpPr/>
          <p:nvPr/>
        </p:nvSpPr>
        <p:spPr>
          <a:xfrm>
            <a:off x="1371600" y="3355652"/>
            <a:ext cx="7086600" cy="911548"/>
          </a:xfrm>
          <a:prstGeom prst="round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Array of Sense Amplifiers (Row Buffer) 8Kb</a:t>
            </a:r>
          </a:p>
        </p:txBody>
      </p:sp>
    </p:spTree>
    <p:extLst>
      <p:ext uri="{BB962C8B-B14F-4D97-AF65-F5344CB8AC3E}">
        <p14:creationId xmlns:p14="http://schemas.microsoft.com/office/powerpoint/2010/main" val="66399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" grpId="0" animBg="1"/>
      <p:bldP spid="788" grpId="0" animBg="1"/>
      <p:bldP spid="789" grpId="0" animBg="1"/>
      <p:bldP spid="78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5105400" y="5572818"/>
            <a:ext cx="0" cy="39803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91200" y="5562600"/>
            <a:ext cx="0" cy="61183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Bank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CCC6F-3220-49CD-89DB-71B165F2F9D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05200" y="1447800"/>
            <a:ext cx="3429000" cy="1675096"/>
            <a:chOff x="609600" y="1187429"/>
            <a:chExt cx="7848600" cy="5074556"/>
          </a:xfrm>
        </p:grpSpPr>
        <p:sp>
          <p:nvSpPr>
            <p:cNvPr id="5" name="Rounded Rectangle 4"/>
            <p:cNvSpPr/>
            <p:nvPr/>
          </p:nvSpPr>
          <p:spPr>
            <a:xfrm>
              <a:off x="609600" y="1219200"/>
              <a:ext cx="685800" cy="504278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Row Decoder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371600" y="3301116"/>
              <a:ext cx="7086600" cy="911548"/>
            </a:xfrm>
            <a:prstGeom prst="round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Array of Sense Amplifiers (8Kb)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371600" y="1187429"/>
              <a:ext cx="7086600" cy="2012971"/>
            </a:xfrm>
            <a:prstGeom prst="roundRect">
              <a:avLst/>
            </a:prstGeom>
            <a:solidFill>
              <a:srgbClr val="26393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Cell Array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371601" y="4360717"/>
              <a:ext cx="7086599" cy="1870365"/>
            </a:xfrm>
            <a:prstGeom prst="roundRect">
              <a:avLst/>
            </a:prstGeom>
            <a:solidFill>
              <a:srgbClr val="26393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Cell Array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05200" y="3200400"/>
            <a:ext cx="3429000" cy="1675096"/>
            <a:chOff x="609600" y="1187429"/>
            <a:chExt cx="7848600" cy="5074556"/>
          </a:xfrm>
        </p:grpSpPr>
        <p:sp>
          <p:nvSpPr>
            <p:cNvPr id="11" name="Rounded Rectangle 10"/>
            <p:cNvSpPr/>
            <p:nvPr/>
          </p:nvSpPr>
          <p:spPr>
            <a:xfrm>
              <a:off x="609600" y="1219200"/>
              <a:ext cx="685800" cy="504278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Row Decoder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371600" y="3301116"/>
              <a:ext cx="7086600" cy="911548"/>
            </a:xfrm>
            <a:prstGeom prst="round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Array of Sense Amplifiers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71600" y="1187429"/>
              <a:ext cx="7086600" cy="2012971"/>
            </a:xfrm>
            <a:prstGeom prst="roundRect">
              <a:avLst/>
            </a:prstGeom>
            <a:solidFill>
              <a:srgbClr val="26393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Cell Array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71601" y="4360717"/>
              <a:ext cx="7086599" cy="1870365"/>
            </a:xfrm>
            <a:prstGeom prst="roundRect">
              <a:avLst/>
            </a:prstGeom>
            <a:solidFill>
              <a:srgbClr val="26393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Cell Array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838113" y="4972365"/>
            <a:ext cx="3096087" cy="609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Bank I/O (64b)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971800" y="1458288"/>
            <a:ext cx="0" cy="451256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1"/>
          </p:cNvCxnSpPr>
          <p:nvPr/>
        </p:nvCxnSpPr>
        <p:spPr>
          <a:xfrm flipH="1">
            <a:off x="2971800" y="2290592"/>
            <a:ext cx="5334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1"/>
          </p:cNvCxnSpPr>
          <p:nvPr/>
        </p:nvCxnSpPr>
        <p:spPr>
          <a:xfrm flipH="1">
            <a:off x="2971800" y="4043192"/>
            <a:ext cx="533400" cy="537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1961240" y="2995349"/>
            <a:ext cx="134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Address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633988" y="5970850"/>
            <a:ext cx="24714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29000" y="5943600"/>
            <a:ext cx="134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Address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67400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19027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9" grpId="0"/>
      <p:bldP spid="3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CCC6F-3220-49CD-89DB-71B165F2F9D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ＭＳ Ｐゴシック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95202" y="2252101"/>
            <a:ext cx="3793258" cy="3158955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2912353" y="1956902"/>
            <a:ext cx="3158953" cy="3758097"/>
            <a:chOff x="3581401" y="3581400"/>
            <a:chExt cx="2332080" cy="2774394"/>
          </a:xfrm>
        </p:grpSpPr>
        <p:grpSp>
          <p:nvGrpSpPr>
            <p:cNvPr id="54" name="Group 53"/>
            <p:cNvGrpSpPr/>
            <p:nvPr/>
          </p:nvGrpSpPr>
          <p:grpSpPr>
            <a:xfrm>
              <a:off x="4800600" y="3581401"/>
              <a:ext cx="1112881" cy="2774393"/>
              <a:chOff x="4800600" y="3581401"/>
              <a:chExt cx="1112881" cy="2774393"/>
            </a:xfrm>
          </p:grpSpPr>
          <p:grpSp>
            <p:nvGrpSpPr>
              <p:cNvPr id="6" name="Group 5"/>
              <p:cNvGrpSpPr/>
              <p:nvPr/>
            </p:nvGrpSpPr>
            <p:grpSpPr>
              <a:xfrm rot="5400000">
                <a:off x="5042808" y="4082328"/>
                <a:ext cx="642573" cy="1098773"/>
                <a:chOff x="3505200" y="1447800"/>
                <a:chExt cx="3429000" cy="413416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3505200" y="1447800"/>
                  <a:ext cx="3429000" cy="1675096"/>
                  <a:chOff x="609600" y="1187429"/>
                  <a:chExt cx="7848600" cy="5074556"/>
                </a:xfrm>
              </p:grpSpPr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609600" y="1219200"/>
                    <a:ext cx="685800" cy="5042785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Row Decoder</a:t>
                    </a:r>
                  </a:p>
                </p:txBody>
              </p:sp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1371600" y="3301116"/>
                    <a:ext cx="7086600" cy="911548"/>
                  </a:xfrm>
                  <a:prstGeom prst="roundRect">
                    <a:avLst/>
                  </a:prstGeom>
                  <a:solidFill>
                    <a:schemeClr val="accent2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Array of Sense Amplifiers</a:t>
                    </a:r>
                  </a:p>
                </p:txBody>
              </p:sp>
              <p:sp>
                <p:nvSpPr>
                  <p:cNvPr id="16" name="Rounded Rectangle 15"/>
                  <p:cNvSpPr/>
                  <p:nvPr/>
                </p:nvSpPr>
                <p:spPr>
                  <a:xfrm>
                    <a:off x="1371600" y="1187429"/>
                    <a:ext cx="7086600" cy="2012971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  <p:sp>
                <p:nvSpPr>
                  <p:cNvPr id="17" name="Rounded Rectangle 16"/>
                  <p:cNvSpPr/>
                  <p:nvPr/>
                </p:nvSpPr>
                <p:spPr>
                  <a:xfrm>
                    <a:off x="1371601" y="4360717"/>
                    <a:ext cx="7086599" cy="1870365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3505200" y="3200400"/>
                  <a:ext cx="3429000" cy="1675096"/>
                  <a:chOff x="609600" y="1187429"/>
                  <a:chExt cx="7848600" cy="5074556"/>
                </a:xfrm>
              </p:grpSpPr>
              <p:sp>
                <p:nvSpPr>
                  <p:cNvPr id="10" name="Rounded Rectangle 9"/>
                  <p:cNvSpPr/>
                  <p:nvPr/>
                </p:nvSpPr>
                <p:spPr>
                  <a:xfrm>
                    <a:off x="609600" y="1219200"/>
                    <a:ext cx="685800" cy="5042785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Row Decoder</a:t>
                    </a:r>
                  </a:p>
                </p:txBody>
              </p:sp>
              <p:sp>
                <p:nvSpPr>
                  <p:cNvPr id="11" name="Rounded Rectangle 10"/>
                  <p:cNvSpPr/>
                  <p:nvPr/>
                </p:nvSpPr>
                <p:spPr>
                  <a:xfrm>
                    <a:off x="1371600" y="3301116"/>
                    <a:ext cx="7086600" cy="911548"/>
                  </a:xfrm>
                  <a:prstGeom prst="roundRect">
                    <a:avLst/>
                  </a:prstGeom>
                  <a:solidFill>
                    <a:schemeClr val="accent2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Array of Sense Amplifiers</a:t>
                    </a:r>
                  </a:p>
                </p:txBody>
              </p:sp>
              <p:sp>
                <p:nvSpPr>
                  <p:cNvPr id="12" name="Rounded Rectangle 11"/>
                  <p:cNvSpPr/>
                  <p:nvPr/>
                </p:nvSpPr>
                <p:spPr>
                  <a:xfrm>
                    <a:off x="1371600" y="1187429"/>
                    <a:ext cx="7086600" cy="2012971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  <p:sp>
                <p:nvSpPr>
                  <p:cNvPr id="13" name="Rounded Rectangle 12"/>
                  <p:cNvSpPr/>
                  <p:nvPr/>
                </p:nvSpPr>
                <p:spPr>
                  <a:xfrm>
                    <a:off x="1371601" y="4360717"/>
                    <a:ext cx="7086599" cy="1870365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</p:grpSp>
            <p:sp>
              <p:nvSpPr>
                <p:cNvPr id="9" name="Rounded Rectangle 8"/>
                <p:cNvSpPr/>
                <p:nvPr/>
              </p:nvSpPr>
              <p:spPr>
                <a:xfrm>
                  <a:off x="3838113" y="4972365"/>
                  <a:ext cx="3096087" cy="60960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Bank I/O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 rot="5400000" flipH="1">
                <a:off x="5023573" y="3358428"/>
                <a:ext cx="652828" cy="1098773"/>
                <a:chOff x="3505200" y="1447800"/>
                <a:chExt cx="3429000" cy="4134165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3505200" y="1447800"/>
                  <a:ext cx="3429000" cy="1675096"/>
                  <a:chOff x="609600" y="1187429"/>
                  <a:chExt cx="7848600" cy="5074556"/>
                </a:xfrm>
              </p:grpSpPr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609600" y="1219200"/>
                    <a:ext cx="685800" cy="5042785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Row Decoder</a:t>
                    </a:r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1371600" y="3301116"/>
                    <a:ext cx="7086600" cy="911548"/>
                  </a:xfrm>
                  <a:prstGeom prst="roundRect">
                    <a:avLst/>
                  </a:prstGeom>
                  <a:solidFill>
                    <a:schemeClr val="accent2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Array of Sense Amplifiers</a:t>
                    </a:r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1371600" y="1187429"/>
                    <a:ext cx="7086600" cy="2012971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  <p:sp>
                <p:nvSpPr>
                  <p:cNvPr id="29" name="Rounded Rectangle 28"/>
                  <p:cNvSpPr/>
                  <p:nvPr/>
                </p:nvSpPr>
                <p:spPr>
                  <a:xfrm>
                    <a:off x="1371601" y="4360717"/>
                    <a:ext cx="7086599" cy="1870365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3505200" y="3200400"/>
                  <a:ext cx="3429000" cy="1675096"/>
                  <a:chOff x="609600" y="1187429"/>
                  <a:chExt cx="7848600" cy="5074556"/>
                </a:xfrm>
              </p:grpSpPr>
              <p:sp>
                <p:nvSpPr>
                  <p:cNvPr id="22" name="Rounded Rectangle 21"/>
                  <p:cNvSpPr/>
                  <p:nvPr/>
                </p:nvSpPr>
                <p:spPr>
                  <a:xfrm>
                    <a:off x="609600" y="1219200"/>
                    <a:ext cx="685800" cy="5042785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Row Decoder</a:t>
                    </a:r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1371600" y="3301116"/>
                    <a:ext cx="7086600" cy="911548"/>
                  </a:xfrm>
                  <a:prstGeom prst="roundRect">
                    <a:avLst/>
                  </a:prstGeom>
                  <a:solidFill>
                    <a:schemeClr val="accent2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Array of Sense Amplifiers</a:t>
                    </a:r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1371600" y="1187429"/>
                    <a:ext cx="7086600" cy="2012971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1371601" y="4360717"/>
                    <a:ext cx="7086599" cy="1870365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</p:grpSp>
            <p:sp>
              <p:nvSpPr>
                <p:cNvPr id="21" name="Rounded Rectangle 20"/>
                <p:cNvSpPr/>
                <p:nvPr/>
              </p:nvSpPr>
              <p:spPr>
                <a:xfrm>
                  <a:off x="3838113" y="4972365"/>
                  <a:ext cx="3096087" cy="60960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Bank I/O</a:t>
                  </a: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 rot="5400000">
                <a:off x="5042808" y="5485121"/>
                <a:ext cx="642573" cy="1098773"/>
                <a:chOff x="3505200" y="1447800"/>
                <a:chExt cx="3429000" cy="4134165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3505200" y="1447800"/>
                  <a:ext cx="3429000" cy="1675096"/>
                  <a:chOff x="609600" y="1187429"/>
                  <a:chExt cx="7848600" cy="5074556"/>
                </a:xfrm>
              </p:grpSpPr>
              <p:sp>
                <p:nvSpPr>
                  <p:cNvPr id="38" name="Rounded Rectangle 37"/>
                  <p:cNvSpPr/>
                  <p:nvPr/>
                </p:nvSpPr>
                <p:spPr>
                  <a:xfrm>
                    <a:off x="609600" y="1219200"/>
                    <a:ext cx="685800" cy="5042785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Row Decoder</a:t>
                    </a:r>
                  </a:p>
                </p:txBody>
              </p:sp>
              <p:sp>
                <p:nvSpPr>
                  <p:cNvPr id="39" name="Rounded Rectangle 38"/>
                  <p:cNvSpPr/>
                  <p:nvPr/>
                </p:nvSpPr>
                <p:spPr>
                  <a:xfrm>
                    <a:off x="1371600" y="3301116"/>
                    <a:ext cx="7086600" cy="911548"/>
                  </a:xfrm>
                  <a:prstGeom prst="roundRect">
                    <a:avLst/>
                  </a:prstGeom>
                  <a:solidFill>
                    <a:schemeClr val="accent2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Array of Sense Amplifiers</a:t>
                    </a:r>
                  </a:p>
                </p:txBody>
              </p:sp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1371600" y="1187429"/>
                    <a:ext cx="7086600" cy="2012971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  <p:sp>
                <p:nvSpPr>
                  <p:cNvPr id="41" name="Rounded Rectangle 40"/>
                  <p:cNvSpPr/>
                  <p:nvPr/>
                </p:nvSpPr>
                <p:spPr>
                  <a:xfrm>
                    <a:off x="1371601" y="4360717"/>
                    <a:ext cx="7086599" cy="1870365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3505200" y="3200400"/>
                  <a:ext cx="3429000" cy="1675096"/>
                  <a:chOff x="609600" y="1187429"/>
                  <a:chExt cx="7848600" cy="5074556"/>
                </a:xfrm>
              </p:grpSpPr>
              <p:sp>
                <p:nvSpPr>
                  <p:cNvPr id="34" name="Rounded Rectangle 33"/>
                  <p:cNvSpPr/>
                  <p:nvPr/>
                </p:nvSpPr>
                <p:spPr>
                  <a:xfrm>
                    <a:off x="609600" y="1219200"/>
                    <a:ext cx="685800" cy="5042785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Row Decoder</a:t>
                    </a:r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>
                  <a:xfrm>
                    <a:off x="1371600" y="3301116"/>
                    <a:ext cx="7086600" cy="911548"/>
                  </a:xfrm>
                  <a:prstGeom prst="roundRect">
                    <a:avLst/>
                  </a:prstGeom>
                  <a:solidFill>
                    <a:schemeClr val="accent2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Array of Sense Amplifiers</a:t>
                    </a:r>
                  </a:p>
                </p:txBody>
              </p:sp>
              <p:sp>
                <p:nvSpPr>
                  <p:cNvPr id="36" name="Rounded Rectangle 35"/>
                  <p:cNvSpPr/>
                  <p:nvPr/>
                </p:nvSpPr>
                <p:spPr>
                  <a:xfrm>
                    <a:off x="1371600" y="1187429"/>
                    <a:ext cx="7086600" cy="2012971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1371601" y="4360717"/>
                    <a:ext cx="7086599" cy="1870365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</p:grpSp>
            <p:sp>
              <p:nvSpPr>
                <p:cNvPr id="33" name="Rounded Rectangle 32"/>
                <p:cNvSpPr/>
                <p:nvPr/>
              </p:nvSpPr>
              <p:spPr>
                <a:xfrm>
                  <a:off x="3838113" y="4972365"/>
                  <a:ext cx="3096087" cy="60960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Bank I/O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 rot="5400000" flipH="1">
                <a:off x="5023573" y="4761221"/>
                <a:ext cx="652828" cy="1098773"/>
                <a:chOff x="3505200" y="1447800"/>
                <a:chExt cx="3429000" cy="4134165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3505200" y="1447800"/>
                  <a:ext cx="3429000" cy="1675096"/>
                  <a:chOff x="609600" y="1187429"/>
                  <a:chExt cx="7848600" cy="5074556"/>
                </a:xfrm>
              </p:grpSpPr>
              <p:sp>
                <p:nvSpPr>
                  <p:cNvPr id="50" name="Rounded Rectangle 49"/>
                  <p:cNvSpPr/>
                  <p:nvPr/>
                </p:nvSpPr>
                <p:spPr>
                  <a:xfrm>
                    <a:off x="609600" y="1219200"/>
                    <a:ext cx="685800" cy="5042785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Row Decoder</a:t>
                    </a:r>
                  </a:p>
                </p:txBody>
              </p:sp>
              <p:sp>
                <p:nvSpPr>
                  <p:cNvPr id="51" name="Rounded Rectangle 50"/>
                  <p:cNvSpPr/>
                  <p:nvPr/>
                </p:nvSpPr>
                <p:spPr>
                  <a:xfrm>
                    <a:off x="1371600" y="3301116"/>
                    <a:ext cx="7086600" cy="911548"/>
                  </a:xfrm>
                  <a:prstGeom prst="roundRect">
                    <a:avLst/>
                  </a:prstGeom>
                  <a:solidFill>
                    <a:schemeClr val="accent2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Array of Sense Amplifiers</a:t>
                    </a:r>
                  </a:p>
                </p:txBody>
              </p:sp>
              <p:sp>
                <p:nvSpPr>
                  <p:cNvPr id="52" name="Rounded Rectangle 51"/>
                  <p:cNvSpPr/>
                  <p:nvPr/>
                </p:nvSpPr>
                <p:spPr>
                  <a:xfrm>
                    <a:off x="1371600" y="1187429"/>
                    <a:ext cx="7086600" cy="2012971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  <p:sp>
                <p:nvSpPr>
                  <p:cNvPr id="53" name="Rounded Rectangle 52"/>
                  <p:cNvSpPr/>
                  <p:nvPr/>
                </p:nvSpPr>
                <p:spPr>
                  <a:xfrm>
                    <a:off x="1371601" y="4360717"/>
                    <a:ext cx="7086599" cy="1870365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3505200" y="3200400"/>
                  <a:ext cx="3429000" cy="1675096"/>
                  <a:chOff x="609600" y="1187429"/>
                  <a:chExt cx="7848600" cy="5074556"/>
                </a:xfrm>
              </p:grpSpPr>
              <p:sp>
                <p:nvSpPr>
                  <p:cNvPr id="46" name="Rounded Rectangle 45"/>
                  <p:cNvSpPr/>
                  <p:nvPr/>
                </p:nvSpPr>
                <p:spPr>
                  <a:xfrm>
                    <a:off x="609600" y="1219200"/>
                    <a:ext cx="685800" cy="5042785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Row Decoder</a:t>
                    </a:r>
                  </a:p>
                </p:txBody>
              </p:sp>
              <p:sp>
                <p:nvSpPr>
                  <p:cNvPr id="47" name="Rounded Rectangle 46"/>
                  <p:cNvSpPr/>
                  <p:nvPr/>
                </p:nvSpPr>
                <p:spPr>
                  <a:xfrm>
                    <a:off x="1371600" y="3301116"/>
                    <a:ext cx="7086600" cy="911548"/>
                  </a:xfrm>
                  <a:prstGeom prst="roundRect">
                    <a:avLst/>
                  </a:prstGeom>
                  <a:solidFill>
                    <a:schemeClr val="accent2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Array of Sense Amplifiers</a:t>
                    </a:r>
                  </a:p>
                </p:txBody>
              </p:sp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1371600" y="1187429"/>
                    <a:ext cx="7086600" cy="2012971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  <p:sp>
                <p:nvSpPr>
                  <p:cNvPr id="49" name="Rounded Rectangle 48"/>
                  <p:cNvSpPr/>
                  <p:nvPr/>
                </p:nvSpPr>
                <p:spPr>
                  <a:xfrm>
                    <a:off x="1371601" y="4360717"/>
                    <a:ext cx="7086599" cy="1870365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</p:grpSp>
            <p:sp>
              <p:nvSpPr>
                <p:cNvPr id="45" name="Rounded Rectangle 44"/>
                <p:cNvSpPr/>
                <p:nvPr/>
              </p:nvSpPr>
              <p:spPr>
                <a:xfrm>
                  <a:off x="3838113" y="4972365"/>
                  <a:ext cx="3096087" cy="60960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Bank I/O</a:t>
                  </a:r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 rot="10800000">
              <a:off x="3581401" y="3581400"/>
              <a:ext cx="1112881" cy="2774393"/>
              <a:chOff x="4800600" y="3581401"/>
              <a:chExt cx="1112881" cy="2774393"/>
            </a:xfrm>
          </p:grpSpPr>
          <p:grpSp>
            <p:nvGrpSpPr>
              <p:cNvPr id="56" name="Group 55"/>
              <p:cNvGrpSpPr/>
              <p:nvPr/>
            </p:nvGrpSpPr>
            <p:grpSpPr>
              <a:xfrm rot="5400000">
                <a:off x="5042808" y="4082328"/>
                <a:ext cx="642573" cy="1098773"/>
                <a:chOff x="3505200" y="1447800"/>
                <a:chExt cx="3429000" cy="4134165"/>
              </a:xfrm>
            </p:grpSpPr>
            <p:grpSp>
              <p:nvGrpSpPr>
                <p:cNvPr id="93" name="Group 92"/>
                <p:cNvGrpSpPr/>
                <p:nvPr/>
              </p:nvGrpSpPr>
              <p:grpSpPr>
                <a:xfrm>
                  <a:off x="3505200" y="1447800"/>
                  <a:ext cx="3429000" cy="1675096"/>
                  <a:chOff x="609600" y="1187429"/>
                  <a:chExt cx="7848600" cy="5074556"/>
                </a:xfrm>
              </p:grpSpPr>
              <p:sp>
                <p:nvSpPr>
                  <p:cNvPr id="100" name="Rounded Rectangle 99"/>
                  <p:cNvSpPr/>
                  <p:nvPr/>
                </p:nvSpPr>
                <p:spPr>
                  <a:xfrm>
                    <a:off x="609600" y="1219200"/>
                    <a:ext cx="685800" cy="5042785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Row Decoder</a:t>
                    </a:r>
                  </a:p>
                </p:txBody>
              </p:sp>
              <p:sp>
                <p:nvSpPr>
                  <p:cNvPr id="101" name="Rounded Rectangle 100"/>
                  <p:cNvSpPr/>
                  <p:nvPr/>
                </p:nvSpPr>
                <p:spPr>
                  <a:xfrm>
                    <a:off x="1371600" y="3301116"/>
                    <a:ext cx="7086600" cy="911548"/>
                  </a:xfrm>
                  <a:prstGeom prst="roundRect">
                    <a:avLst/>
                  </a:prstGeom>
                  <a:solidFill>
                    <a:schemeClr val="accent2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Array of Sense Amplifiers</a:t>
                    </a:r>
                  </a:p>
                </p:txBody>
              </p:sp>
              <p:sp>
                <p:nvSpPr>
                  <p:cNvPr id="102" name="Rounded Rectangle 101"/>
                  <p:cNvSpPr/>
                  <p:nvPr/>
                </p:nvSpPr>
                <p:spPr>
                  <a:xfrm>
                    <a:off x="1371600" y="1187429"/>
                    <a:ext cx="7086600" cy="2012971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  <p:sp>
                <p:nvSpPr>
                  <p:cNvPr id="103" name="Rounded Rectangle 102"/>
                  <p:cNvSpPr/>
                  <p:nvPr/>
                </p:nvSpPr>
                <p:spPr>
                  <a:xfrm>
                    <a:off x="1371601" y="4360717"/>
                    <a:ext cx="7086599" cy="1870365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</p:grpSp>
            <p:grpSp>
              <p:nvGrpSpPr>
                <p:cNvPr id="94" name="Group 93"/>
                <p:cNvGrpSpPr/>
                <p:nvPr/>
              </p:nvGrpSpPr>
              <p:grpSpPr>
                <a:xfrm>
                  <a:off x="3505200" y="3200400"/>
                  <a:ext cx="3429000" cy="1675096"/>
                  <a:chOff x="609600" y="1187429"/>
                  <a:chExt cx="7848600" cy="5074556"/>
                </a:xfrm>
              </p:grpSpPr>
              <p:sp>
                <p:nvSpPr>
                  <p:cNvPr id="96" name="Rounded Rectangle 95"/>
                  <p:cNvSpPr/>
                  <p:nvPr/>
                </p:nvSpPr>
                <p:spPr>
                  <a:xfrm>
                    <a:off x="609600" y="1219200"/>
                    <a:ext cx="685800" cy="5042785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Row Decoder</a:t>
                    </a:r>
                  </a:p>
                </p:txBody>
              </p:sp>
              <p:sp>
                <p:nvSpPr>
                  <p:cNvPr id="97" name="Rounded Rectangle 96"/>
                  <p:cNvSpPr/>
                  <p:nvPr/>
                </p:nvSpPr>
                <p:spPr>
                  <a:xfrm>
                    <a:off x="1371600" y="3301116"/>
                    <a:ext cx="7086600" cy="911548"/>
                  </a:xfrm>
                  <a:prstGeom prst="roundRect">
                    <a:avLst/>
                  </a:prstGeom>
                  <a:solidFill>
                    <a:schemeClr val="accent2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Array of Sense Amplifiers</a:t>
                    </a:r>
                  </a:p>
                </p:txBody>
              </p:sp>
              <p:sp>
                <p:nvSpPr>
                  <p:cNvPr id="98" name="Rounded Rectangle 97"/>
                  <p:cNvSpPr/>
                  <p:nvPr/>
                </p:nvSpPr>
                <p:spPr>
                  <a:xfrm>
                    <a:off x="1371600" y="1187429"/>
                    <a:ext cx="7086600" cy="2012971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  <p:sp>
                <p:nvSpPr>
                  <p:cNvPr id="99" name="Rounded Rectangle 98"/>
                  <p:cNvSpPr/>
                  <p:nvPr/>
                </p:nvSpPr>
                <p:spPr>
                  <a:xfrm>
                    <a:off x="1371601" y="4360717"/>
                    <a:ext cx="7086599" cy="1870365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</p:grpSp>
            <p:sp>
              <p:nvSpPr>
                <p:cNvPr id="95" name="Rounded Rectangle 94"/>
                <p:cNvSpPr/>
                <p:nvPr/>
              </p:nvSpPr>
              <p:spPr>
                <a:xfrm>
                  <a:off x="3838113" y="4972365"/>
                  <a:ext cx="3096087" cy="60960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Bank I/O</a:t>
                  </a: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5400000" flipH="1">
                <a:off x="5023573" y="3358428"/>
                <a:ext cx="652828" cy="1098773"/>
                <a:chOff x="3505200" y="1447800"/>
                <a:chExt cx="3429000" cy="4134165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3505200" y="1447800"/>
                  <a:ext cx="3429000" cy="1675096"/>
                  <a:chOff x="609600" y="1187429"/>
                  <a:chExt cx="7848600" cy="5074556"/>
                </a:xfrm>
              </p:grpSpPr>
              <p:sp>
                <p:nvSpPr>
                  <p:cNvPr id="89" name="Rounded Rectangle 88"/>
                  <p:cNvSpPr/>
                  <p:nvPr/>
                </p:nvSpPr>
                <p:spPr>
                  <a:xfrm>
                    <a:off x="609600" y="1219200"/>
                    <a:ext cx="685800" cy="5042785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Row Decoder</a:t>
                    </a:r>
                  </a:p>
                </p:txBody>
              </p:sp>
              <p:sp>
                <p:nvSpPr>
                  <p:cNvPr id="90" name="Rounded Rectangle 89"/>
                  <p:cNvSpPr/>
                  <p:nvPr/>
                </p:nvSpPr>
                <p:spPr>
                  <a:xfrm>
                    <a:off x="1371600" y="3301116"/>
                    <a:ext cx="7086600" cy="911548"/>
                  </a:xfrm>
                  <a:prstGeom prst="roundRect">
                    <a:avLst/>
                  </a:prstGeom>
                  <a:solidFill>
                    <a:schemeClr val="accent2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Array of Sense Amplifiers</a:t>
                    </a:r>
                  </a:p>
                </p:txBody>
              </p:sp>
              <p:sp>
                <p:nvSpPr>
                  <p:cNvPr id="91" name="Rounded Rectangle 90"/>
                  <p:cNvSpPr/>
                  <p:nvPr/>
                </p:nvSpPr>
                <p:spPr>
                  <a:xfrm>
                    <a:off x="1371600" y="1187429"/>
                    <a:ext cx="7086600" cy="2012971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  <p:sp>
                <p:nvSpPr>
                  <p:cNvPr id="92" name="Rounded Rectangle 91"/>
                  <p:cNvSpPr/>
                  <p:nvPr/>
                </p:nvSpPr>
                <p:spPr>
                  <a:xfrm>
                    <a:off x="1371601" y="4360717"/>
                    <a:ext cx="7086599" cy="1870365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3505200" y="3200400"/>
                  <a:ext cx="3429000" cy="1675096"/>
                  <a:chOff x="609600" y="1187429"/>
                  <a:chExt cx="7848600" cy="5074556"/>
                </a:xfrm>
              </p:grpSpPr>
              <p:sp>
                <p:nvSpPr>
                  <p:cNvPr id="85" name="Rounded Rectangle 84"/>
                  <p:cNvSpPr/>
                  <p:nvPr/>
                </p:nvSpPr>
                <p:spPr>
                  <a:xfrm>
                    <a:off x="609600" y="1219200"/>
                    <a:ext cx="685800" cy="5042785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Row Decoder</a:t>
                    </a:r>
                  </a:p>
                </p:txBody>
              </p:sp>
              <p:sp>
                <p:nvSpPr>
                  <p:cNvPr id="86" name="Rounded Rectangle 85"/>
                  <p:cNvSpPr/>
                  <p:nvPr/>
                </p:nvSpPr>
                <p:spPr>
                  <a:xfrm>
                    <a:off x="1371600" y="3301116"/>
                    <a:ext cx="7086600" cy="911548"/>
                  </a:xfrm>
                  <a:prstGeom prst="roundRect">
                    <a:avLst/>
                  </a:prstGeom>
                  <a:solidFill>
                    <a:schemeClr val="accent2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Array of Sense Amplifiers</a:t>
                    </a:r>
                  </a:p>
                </p:txBody>
              </p:sp>
              <p:sp>
                <p:nvSpPr>
                  <p:cNvPr id="87" name="Rounded Rectangle 86"/>
                  <p:cNvSpPr/>
                  <p:nvPr/>
                </p:nvSpPr>
                <p:spPr>
                  <a:xfrm>
                    <a:off x="1371600" y="1187429"/>
                    <a:ext cx="7086600" cy="2012971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  <p:sp>
                <p:nvSpPr>
                  <p:cNvPr id="88" name="Rounded Rectangle 87"/>
                  <p:cNvSpPr/>
                  <p:nvPr/>
                </p:nvSpPr>
                <p:spPr>
                  <a:xfrm>
                    <a:off x="1371601" y="4360717"/>
                    <a:ext cx="7086599" cy="1870365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</p:grpSp>
            <p:sp>
              <p:nvSpPr>
                <p:cNvPr id="84" name="Rounded Rectangle 83"/>
                <p:cNvSpPr/>
                <p:nvPr/>
              </p:nvSpPr>
              <p:spPr>
                <a:xfrm>
                  <a:off x="3838113" y="4972365"/>
                  <a:ext cx="3096087" cy="60960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Bank I/O</a:t>
                  </a: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5400000">
                <a:off x="5042808" y="5485121"/>
                <a:ext cx="642573" cy="1098773"/>
                <a:chOff x="3505200" y="1447800"/>
                <a:chExt cx="3429000" cy="4134165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3505200" y="1447800"/>
                  <a:ext cx="3429000" cy="1675096"/>
                  <a:chOff x="609600" y="1187429"/>
                  <a:chExt cx="7848600" cy="5074556"/>
                </a:xfrm>
              </p:grpSpPr>
              <p:sp>
                <p:nvSpPr>
                  <p:cNvPr id="78" name="Rounded Rectangle 77"/>
                  <p:cNvSpPr/>
                  <p:nvPr/>
                </p:nvSpPr>
                <p:spPr>
                  <a:xfrm>
                    <a:off x="609600" y="1219200"/>
                    <a:ext cx="685800" cy="5042785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Row Decoder</a:t>
                    </a:r>
                  </a:p>
                </p:txBody>
              </p:sp>
              <p:sp>
                <p:nvSpPr>
                  <p:cNvPr id="79" name="Rounded Rectangle 78"/>
                  <p:cNvSpPr/>
                  <p:nvPr/>
                </p:nvSpPr>
                <p:spPr>
                  <a:xfrm>
                    <a:off x="1371600" y="3301116"/>
                    <a:ext cx="7086600" cy="911548"/>
                  </a:xfrm>
                  <a:prstGeom prst="roundRect">
                    <a:avLst/>
                  </a:prstGeom>
                  <a:solidFill>
                    <a:schemeClr val="accent2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Array of Sense Amplifiers</a:t>
                    </a:r>
                  </a:p>
                </p:txBody>
              </p:sp>
              <p:sp>
                <p:nvSpPr>
                  <p:cNvPr id="80" name="Rounded Rectangle 79"/>
                  <p:cNvSpPr/>
                  <p:nvPr/>
                </p:nvSpPr>
                <p:spPr>
                  <a:xfrm>
                    <a:off x="1371600" y="1187429"/>
                    <a:ext cx="7086600" cy="2012971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  <p:sp>
                <p:nvSpPr>
                  <p:cNvPr id="81" name="Rounded Rectangle 80"/>
                  <p:cNvSpPr/>
                  <p:nvPr/>
                </p:nvSpPr>
                <p:spPr>
                  <a:xfrm>
                    <a:off x="1371601" y="4360717"/>
                    <a:ext cx="7086599" cy="1870365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505200" y="3200400"/>
                  <a:ext cx="3429000" cy="1675096"/>
                  <a:chOff x="609600" y="1187429"/>
                  <a:chExt cx="7848600" cy="5074556"/>
                </a:xfrm>
              </p:grpSpPr>
              <p:sp>
                <p:nvSpPr>
                  <p:cNvPr id="74" name="Rounded Rectangle 73"/>
                  <p:cNvSpPr/>
                  <p:nvPr/>
                </p:nvSpPr>
                <p:spPr>
                  <a:xfrm>
                    <a:off x="609600" y="1219200"/>
                    <a:ext cx="685800" cy="5042785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Row Decoder</a:t>
                    </a:r>
                  </a:p>
                </p:txBody>
              </p:sp>
              <p:sp>
                <p:nvSpPr>
                  <p:cNvPr id="75" name="Rounded Rectangle 74"/>
                  <p:cNvSpPr/>
                  <p:nvPr/>
                </p:nvSpPr>
                <p:spPr>
                  <a:xfrm>
                    <a:off x="1371600" y="3301116"/>
                    <a:ext cx="7086600" cy="911548"/>
                  </a:xfrm>
                  <a:prstGeom prst="roundRect">
                    <a:avLst/>
                  </a:prstGeom>
                  <a:solidFill>
                    <a:schemeClr val="accent2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Array of Sense Amplifiers</a:t>
                    </a:r>
                  </a:p>
                </p:txBody>
              </p:sp>
              <p:sp>
                <p:nvSpPr>
                  <p:cNvPr id="76" name="Rounded Rectangle 75"/>
                  <p:cNvSpPr/>
                  <p:nvPr/>
                </p:nvSpPr>
                <p:spPr>
                  <a:xfrm>
                    <a:off x="1371600" y="1187429"/>
                    <a:ext cx="7086600" cy="2012971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  <p:sp>
                <p:nvSpPr>
                  <p:cNvPr id="77" name="Rounded Rectangle 76"/>
                  <p:cNvSpPr/>
                  <p:nvPr/>
                </p:nvSpPr>
                <p:spPr>
                  <a:xfrm>
                    <a:off x="1371601" y="4360717"/>
                    <a:ext cx="7086599" cy="1870365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</p:grpSp>
            <p:sp>
              <p:nvSpPr>
                <p:cNvPr id="73" name="Rounded Rectangle 72"/>
                <p:cNvSpPr/>
                <p:nvPr/>
              </p:nvSpPr>
              <p:spPr>
                <a:xfrm>
                  <a:off x="3838113" y="4972365"/>
                  <a:ext cx="3096087" cy="60960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Bank I/O</a:t>
                  </a: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 rot="5400000" flipH="1">
                <a:off x="5023573" y="4761221"/>
                <a:ext cx="652828" cy="1098773"/>
                <a:chOff x="3505200" y="1447800"/>
                <a:chExt cx="3429000" cy="4134165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3505200" y="1447800"/>
                  <a:ext cx="3429000" cy="1675096"/>
                  <a:chOff x="609600" y="1187429"/>
                  <a:chExt cx="7848600" cy="5074556"/>
                </a:xfrm>
              </p:grpSpPr>
              <p:sp>
                <p:nvSpPr>
                  <p:cNvPr id="67" name="Rounded Rectangle 66"/>
                  <p:cNvSpPr/>
                  <p:nvPr/>
                </p:nvSpPr>
                <p:spPr>
                  <a:xfrm>
                    <a:off x="609600" y="1219200"/>
                    <a:ext cx="685800" cy="5042785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Row Decoder</a:t>
                    </a:r>
                  </a:p>
                </p:txBody>
              </p:sp>
              <p:sp>
                <p:nvSpPr>
                  <p:cNvPr id="68" name="Rounded Rectangle 67"/>
                  <p:cNvSpPr/>
                  <p:nvPr/>
                </p:nvSpPr>
                <p:spPr>
                  <a:xfrm>
                    <a:off x="1371600" y="3301116"/>
                    <a:ext cx="7086600" cy="911548"/>
                  </a:xfrm>
                  <a:prstGeom prst="roundRect">
                    <a:avLst/>
                  </a:prstGeom>
                  <a:solidFill>
                    <a:schemeClr val="accent2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Array of Sense Amplifiers</a:t>
                    </a:r>
                  </a:p>
                </p:txBody>
              </p:sp>
              <p:sp>
                <p:nvSpPr>
                  <p:cNvPr id="69" name="Rounded Rectangle 68"/>
                  <p:cNvSpPr/>
                  <p:nvPr/>
                </p:nvSpPr>
                <p:spPr>
                  <a:xfrm>
                    <a:off x="1371600" y="1187429"/>
                    <a:ext cx="7086600" cy="2012971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  <p:sp>
                <p:nvSpPr>
                  <p:cNvPr id="70" name="Rounded Rectangle 69"/>
                  <p:cNvSpPr/>
                  <p:nvPr/>
                </p:nvSpPr>
                <p:spPr>
                  <a:xfrm>
                    <a:off x="1371601" y="4360717"/>
                    <a:ext cx="7086599" cy="1870365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</p:grpSp>
            <p:grpSp>
              <p:nvGrpSpPr>
                <p:cNvPr id="61" name="Group 60"/>
                <p:cNvGrpSpPr/>
                <p:nvPr/>
              </p:nvGrpSpPr>
              <p:grpSpPr>
                <a:xfrm>
                  <a:off x="3505200" y="3200400"/>
                  <a:ext cx="3429000" cy="1675096"/>
                  <a:chOff x="609600" y="1187429"/>
                  <a:chExt cx="7848600" cy="5074556"/>
                </a:xfrm>
              </p:grpSpPr>
              <p:sp>
                <p:nvSpPr>
                  <p:cNvPr id="63" name="Rounded Rectangle 62"/>
                  <p:cNvSpPr/>
                  <p:nvPr/>
                </p:nvSpPr>
                <p:spPr>
                  <a:xfrm>
                    <a:off x="609600" y="1219200"/>
                    <a:ext cx="685800" cy="5042785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Row Decoder</a:t>
                    </a:r>
                  </a:p>
                </p:txBody>
              </p:sp>
              <p:sp>
                <p:nvSpPr>
                  <p:cNvPr id="64" name="Rounded Rectangle 63"/>
                  <p:cNvSpPr/>
                  <p:nvPr/>
                </p:nvSpPr>
                <p:spPr>
                  <a:xfrm>
                    <a:off x="1371600" y="3301116"/>
                    <a:ext cx="7086600" cy="911548"/>
                  </a:xfrm>
                  <a:prstGeom prst="roundRect">
                    <a:avLst/>
                  </a:prstGeom>
                  <a:solidFill>
                    <a:schemeClr val="accent2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Array of Sense Amplifiers</a:t>
                    </a:r>
                  </a:p>
                </p:txBody>
              </p:sp>
              <p:sp>
                <p:nvSpPr>
                  <p:cNvPr id="65" name="Rounded Rectangle 64"/>
                  <p:cNvSpPr/>
                  <p:nvPr/>
                </p:nvSpPr>
                <p:spPr>
                  <a:xfrm>
                    <a:off x="1371600" y="1187429"/>
                    <a:ext cx="7086600" cy="2012971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  <p:sp>
                <p:nvSpPr>
                  <p:cNvPr id="66" name="Rounded Rectangle 65"/>
                  <p:cNvSpPr/>
                  <p:nvPr/>
                </p:nvSpPr>
                <p:spPr>
                  <a:xfrm>
                    <a:off x="1371601" y="4360717"/>
                    <a:ext cx="7086599" cy="1870365"/>
                  </a:xfrm>
                  <a:prstGeom prst="roundRect">
                    <a:avLst/>
                  </a:prstGeom>
                  <a:solidFill>
                    <a:srgbClr val="26393D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Cell Array</a:t>
                    </a:r>
                  </a:p>
                </p:txBody>
              </p:sp>
            </p:grpSp>
            <p:sp>
              <p:nvSpPr>
                <p:cNvPr id="62" name="Rounded Rectangle 61"/>
                <p:cNvSpPr/>
                <p:nvPr/>
              </p:nvSpPr>
              <p:spPr>
                <a:xfrm>
                  <a:off x="3838113" y="4972365"/>
                  <a:ext cx="3096087" cy="60960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Bank I/O</a:t>
                  </a:r>
                </a:p>
              </p:txBody>
            </p:sp>
          </p:grpSp>
        </p:grpSp>
      </p:grpSp>
      <p:cxnSp>
        <p:nvCxnSpPr>
          <p:cNvPr id="106" name="Straight Connector 105"/>
          <p:cNvCxnSpPr>
            <a:stCxn id="5" idx="3"/>
            <a:endCxn id="5" idx="1"/>
          </p:cNvCxnSpPr>
          <p:nvPr/>
        </p:nvCxnSpPr>
        <p:spPr>
          <a:xfrm>
            <a:off x="4491831" y="1934949"/>
            <a:ext cx="1" cy="3793259"/>
          </a:xfrm>
          <a:prstGeom prst="line">
            <a:avLst/>
          </a:prstGeom>
          <a:ln w="762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59065" y="1295400"/>
            <a:ext cx="3455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Shared internal bus</a:t>
            </a:r>
          </a:p>
        </p:txBody>
      </p:sp>
      <p:cxnSp>
        <p:nvCxnSpPr>
          <p:cNvPr id="109" name="Curved Connector 108"/>
          <p:cNvCxnSpPr>
            <a:stCxn id="107" idx="3"/>
            <a:endCxn id="5" idx="3"/>
          </p:cNvCxnSpPr>
          <p:nvPr/>
        </p:nvCxnSpPr>
        <p:spPr>
          <a:xfrm>
            <a:off x="3714691" y="1557010"/>
            <a:ext cx="777140" cy="377939"/>
          </a:xfrm>
          <a:prstGeom prst="curved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0" y="5943600"/>
            <a:ext cx="403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Memory channel - 8bits</a:t>
            </a:r>
          </a:p>
        </p:txBody>
      </p:sp>
      <p:cxnSp>
        <p:nvCxnSpPr>
          <p:cNvPr id="112" name="Elbow Connector 111"/>
          <p:cNvCxnSpPr>
            <a:stCxn id="5" idx="1"/>
            <a:endCxn id="110" idx="3"/>
          </p:cNvCxnSpPr>
          <p:nvPr/>
        </p:nvCxnSpPr>
        <p:spPr>
          <a:xfrm rot="5400000">
            <a:off x="4038586" y="5721186"/>
            <a:ext cx="446225" cy="460269"/>
          </a:xfrm>
          <a:prstGeom prst="bent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3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CCC6F-3220-49CD-89DB-71B165F2F9D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76212" y="5572818"/>
            <a:ext cx="0" cy="39803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62012" y="5562600"/>
            <a:ext cx="0" cy="61183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176012" y="1447800"/>
            <a:ext cx="3429000" cy="1675096"/>
            <a:chOff x="609600" y="1187429"/>
            <a:chExt cx="7848600" cy="5074556"/>
          </a:xfrm>
        </p:grpSpPr>
        <p:sp>
          <p:nvSpPr>
            <p:cNvPr id="8" name="Rounded Rectangle 7"/>
            <p:cNvSpPr/>
            <p:nvPr/>
          </p:nvSpPr>
          <p:spPr>
            <a:xfrm>
              <a:off x="609600" y="1219200"/>
              <a:ext cx="685800" cy="504278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Row Decoder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71600" y="3301116"/>
              <a:ext cx="7086600" cy="911548"/>
            </a:xfrm>
            <a:prstGeom prst="round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371600" y="1187429"/>
              <a:ext cx="7086600" cy="2012971"/>
            </a:xfrm>
            <a:prstGeom prst="roundRect">
              <a:avLst/>
            </a:prstGeom>
            <a:solidFill>
              <a:srgbClr val="26393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71601" y="4360717"/>
              <a:ext cx="7086599" cy="1870365"/>
            </a:xfrm>
            <a:prstGeom prst="roundRect">
              <a:avLst/>
            </a:prstGeom>
            <a:solidFill>
              <a:srgbClr val="26393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76012" y="3200400"/>
            <a:ext cx="3429000" cy="1675096"/>
            <a:chOff x="609600" y="1187429"/>
            <a:chExt cx="7848600" cy="5074556"/>
          </a:xfrm>
        </p:grpSpPr>
        <p:sp>
          <p:nvSpPr>
            <p:cNvPr id="13" name="Rounded Rectangle 12"/>
            <p:cNvSpPr/>
            <p:nvPr/>
          </p:nvSpPr>
          <p:spPr>
            <a:xfrm>
              <a:off x="609600" y="1219200"/>
              <a:ext cx="685800" cy="504278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Row Decoder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71600" y="3301116"/>
              <a:ext cx="7086600" cy="911548"/>
            </a:xfrm>
            <a:prstGeom prst="round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Array of Sense Amplifiers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371600" y="1187429"/>
              <a:ext cx="7086600" cy="2012971"/>
            </a:xfrm>
            <a:prstGeom prst="roundRect">
              <a:avLst/>
            </a:prstGeom>
            <a:solidFill>
              <a:srgbClr val="26393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Cell Array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371601" y="4360717"/>
              <a:ext cx="7086599" cy="1870365"/>
            </a:xfrm>
            <a:prstGeom prst="roundRect">
              <a:avLst/>
            </a:prstGeom>
            <a:solidFill>
              <a:srgbClr val="26393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Cell Array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1508925" y="4972365"/>
            <a:ext cx="3096087" cy="609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Bank I/O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42612" y="1458288"/>
            <a:ext cx="0" cy="451256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1"/>
          </p:cNvCxnSpPr>
          <p:nvPr/>
        </p:nvCxnSpPr>
        <p:spPr>
          <a:xfrm flipH="1">
            <a:off x="642612" y="2290592"/>
            <a:ext cx="5334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1"/>
          </p:cNvCxnSpPr>
          <p:nvPr/>
        </p:nvCxnSpPr>
        <p:spPr>
          <a:xfrm flipH="1">
            <a:off x="642612" y="4043192"/>
            <a:ext cx="533400" cy="537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5970850"/>
            <a:ext cx="24714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38212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Data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08925" y="1676400"/>
            <a:ext cx="3096087" cy="103638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00644" y="1676400"/>
            <a:ext cx="280756" cy="10363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029200" y="1600200"/>
            <a:ext cx="449155" cy="4491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029199" y="3076619"/>
            <a:ext cx="449155" cy="4491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66622" y="1563167"/>
            <a:ext cx="2423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itchFamily="49" charset="0"/>
                <a:ea typeface=""/>
                <a:cs typeface="+mn-cs"/>
              </a:rPr>
              <a:t>ACTIVATE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 Row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66622" y="3039586"/>
            <a:ext cx="337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itchFamily="49" charset="0"/>
                <a:ea typeface=""/>
                <a:cs typeface="+mn-cs"/>
              </a:rPr>
              <a:t>READ/WRITE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 Column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itchFamily="49" charset="0"/>
              <a:ea typeface="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29200" y="4466813"/>
            <a:ext cx="449155" cy="4491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66623" y="4429780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itchFamily="49" charset="0"/>
                <a:ea typeface=""/>
                <a:cs typeface="+mn-cs"/>
              </a:rPr>
              <a:t>PRECHARGE</a:t>
            </a:r>
          </a:p>
        </p:txBody>
      </p:sp>
      <p:cxnSp>
        <p:nvCxnSpPr>
          <p:cNvPr id="21" name="Curved Connector 20"/>
          <p:cNvCxnSpPr>
            <a:stCxn id="25" idx="3"/>
            <a:endCxn id="9" idx="3"/>
          </p:cNvCxnSpPr>
          <p:nvPr/>
        </p:nvCxnSpPr>
        <p:spPr>
          <a:xfrm>
            <a:off x="4605012" y="1728219"/>
            <a:ext cx="12700" cy="567753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524000" y="2133600"/>
            <a:ext cx="3096087" cy="300899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300644" y="2112275"/>
            <a:ext cx="280756" cy="32222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603512" y="2942645"/>
            <a:ext cx="20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Row Address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" y="5966860"/>
            <a:ext cx="2549352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Column Address</a:t>
            </a:r>
          </a:p>
        </p:txBody>
      </p:sp>
    </p:spTree>
    <p:extLst>
      <p:ext uri="{BB962C8B-B14F-4D97-AF65-F5344CB8AC3E}">
        <p14:creationId xmlns:p14="http://schemas.microsoft.com/office/powerpoint/2010/main" val="27290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4.72222E-6 0.5685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2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4" grpId="2" animBg="1"/>
      <p:bldP spid="23" grpId="0"/>
      <p:bldP spid="23" grpId="1"/>
      <p:bldP spid="35" grpId="0"/>
      <p:bldP spid="35" grpId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288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Evaluating New Ideas </a:t>
            </a:r>
            <a:br>
              <a:rPr lang="en-US" sz="4000" dirty="0">
                <a:latin typeface="Garamond" charset="0"/>
              </a:rPr>
            </a:br>
            <a:r>
              <a:rPr lang="en-US" sz="4000" dirty="0">
                <a:latin typeface="Garamond" charset="0"/>
              </a:rPr>
              <a:t>for New (Memory) Architectures</a:t>
            </a:r>
          </a:p>
        </p:txBody>
      </p:sp>
      <p:sp>
        <p:nvSpPr>
          <p:cNvPr id="13517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76154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Evaluation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How do we assess an idea will improve a target metric X?</a:t>
            </a:r>
          </a:p>
          <a:p>
            <a:endParaRPr lang="en-US" dirty="0"/>
          </a:p>
          <a:p>
            <a:r>
              <a:rPr lang="en-US" dirty="0"/>
              <a:t>A variety of evaluation methods are available:</a:t>
            </a:r>
          </a:p>
          <a:p>
            <a:endParaRPr lang="en-US" dirty="0"/>
          </a:p>
          <a:p>
            <a:pPr lvl="1"/>
            <a:r>
              <a:rPr lang="en-US" dirty="0"/>
              <a:t>Theoretical proof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Analytical modeling/estimation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Simulation (at varying degrees of abstraction and accuracy)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Prototyping with a real system (e.g., FPGAs)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Real implementation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FB91F-8620-9C4D-8A32-1AD02BFD54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57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Difficulty in Architectural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answer is usually workload dependent</a:t>
            </a:r>
          </a:p>
          <a:p>
            <a:pPr lvl="1"/>
            <a:r>
              <a:rPr lang="en-US" dirty="0"/>
              <a:t>E.g., think caching</a:t>
            </a:r>
          </a:p>
          <a:p>
            <a:pPr lvl="1"/>
            <a:r>
              <a:rPr lang="en-US" dirty="0"/>
              <a:t>E.g., think pipelining</a:t>
            </a:r>
          </a:p>
          <a:p>
            <a:pPr lvl="1"/>
            <a:r>
              <a:rPr lang="en-US" dirty="0"/>
              <a:t>E.g., think any idea we talked about (RAIDR, Mem. Sched., </a:t>
            </a:r>
            <a:r>
              <a:rPr lang="is-IS" dirty="0"/>
              <a:t>…)</a:t>
            </a:r>
          </a:p>
          <a:p>
            <a:pPr lvl="1"/>
            <a:endParaRPr lang="is-IS" dirty="0"/>
          </a:p>
          <a:p>
            <a:r>
              <a:rPr lang="is-IS" dirty="0"/>
              <a:t>Workloads change</a:t>
            </a:r>
          </a:p>
          <a:p>
            <a:endParaRPr lang="is-IS" dirty="0"/>
          </a:p>
          <a:p>
            <a:r>
              <a:rPr lang="is-IS" dirty="0"/>
              <a:t>System has many design choices and parameters</a:t>
            </a:r>
          </a:p>
          <a:p>
            <a:pPr lvl="1"/>
            <a:r>
              <a:rPr lang="en-US" dirty="0"/>
              <a:t>A</a:t>
            </a:r>
            <a:r>
              <a:rPr lang="is-IS" dirty="0"/>
              <a:t>rchitect needs to decide many ideas and many parameters for a design</a:t>
            </a:r>
          </a:p>
          <a:p>
            <a:pPr lvl="1"/>
            <a:r>
              <a:rPr lang="is-IS" dirty="0"/>
              <a:t>Not easy to evaluate all possible combinations!</a:t>
            </a:r>
          </a:p>
          <a:p>
            <a:pPr lvl="1"/>
            <a:endParaRPr lang="is-IS" dirty="0"/>
          </a:p>
          <a:p>
            <a:r>
              <a:rPr lang="is-IS" dirty="0"/>
              <a:t>System parameters may change</a:t>
            </a:r>
          </a:p>
          <a:p>
            <a:endParaRPr lang="is-I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95AFC4-B67F-BC48-882B-8F3B1464101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31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1844675"/>
            <a:ext cx="8794750" cy="822325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Simulation: The Field of Dreams</a:t>
            </a:r>
          </a:p>
        </p:txBody>
      </p:sp>
      <p:sp>
        <p:nvSpPr>
          <p:cNvPr id="1157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123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Channel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/>
              <a:t>Sai</a:t>
            </a:r>
            <a:r>
              <a:rPr lang="en-US" sz="2200" dirty="0"/>
              <a:t> </a:t>
            </a:r>
            <a:r>
              <a:rPr lang="en-US" sz="2200" dirty="0" err="1"/>
              <a:t>Prashanth</a:t>
            </a:r>
            <a:r>
              <a:rPr lang="en-US" sz="2200" dirty="0"/>
              <a:t> </a:t>
            </a:r>
            <a:r>
              <a:rPr lang="en-US" sz="2200" dirty="0" err="1"/>
              <a:t>Muralidhara</a:t>
            </a:r>
            <a:r>
              <a:rPr lang="en-US" sz="2200" dirty="0"/>
              <a:t>, Lavanya Subramanian, Onur Mutlu, </a:t>
            </a:r>
            <a:r>
              <a:rPr lang="en-US" sz="2200" dirty="0" err="1"/>
              <a:t>Mahmut</a:t>
            </a:r>
            <a:r>
              <a:rPr lang="en-US" sz="2200" dirty="0"/>
              <a:t> </a:t>
            </a:r>
            <a:r>
              <a:rPr lang="en-US" sz="2200" dirty="0" err="1"/>
              <a:t>Kandemir</a:t>
            </a:r>
            <a:r>
              <a:rPr lang="en-US" sz="2200" dirty="0"/>
              <a:t>, and Thomas Moscibroda, </a:t>
            </a:r>
            <a:br>
              <a:rPr lang="en-US" sz="2200" dirty="0"/>
            </a:br>
            <a:r>
              <a:rPr lang="en-US" sz="2200" b="1" dirty="0">
                <a:hlinkClick r:id="rId2"/>
              </a:rPr>
              <a:t>"Reducing Memory Interference in Multicore Systems via Application-Aware Memory Channel Partitioning"</a:t>
            </a:r>
            <a:br>
              <a:rPr lang="en-US" sz="2200" dirty="0"/>
            </a:br>
            <a:r>
              <a:rPr lang="en-US" sz="2200" i="1" dirty="0"/>
              <a:t>Proceedings of the </a:t>
            </a:r>
            <a:r>
              <a:rPr lang="en-US" sz="2200" i="1" dirty="0">
                <a:hlinkClick r:id="rId3"/>
              </a:rPr>
              <a:t>44th International Symposium on Microarchitecture</a:t>
            </a:r>
            <a:r>
              <a:rPr lang="en-US" sz="2200" i="1" dirty="0"/>
              <a:t> (</a:t>
            </a:r>
            <a:r>
              <a:rPr lang="en-US" sz="2200" b="1" i="1" dirty="0"/>
              <a:t>MICRO</a:t>
            </a:r>
            <a:r>
              <a:rPr lang="en-US" sz="2200" i="1" dirty="0"/>
              <a:t>)</a:t>
            </a:r>
            <a:r>
              <a:rPr lang="en-US" sz="2200" dirty="0"/>
              <a:t>, Porto </a:t>
            </a:r>
            <a:r>
              <a:rPr lang="en-US" sz="2200" dirty="0" err="1"/>
              <a:t>Alegre</a:t>
            </a:r>
            <a:r>
              <a:rPr lang="en-US" sz="2200" dirty="0"/>
              <a:t>, Brazil, December 2011. </a:t>
            </a:r>
            <a:r>
              <a:rPr lang="en-US" sz="2200" dirty="0">
                <a:hlinkClick r:id="rId4"/>
              </a:rPr>
              <a:t>Slides (pptx)</a:t>
            </a:r>
            <a:r>
              <a:rPr lang="en-US" sz="2200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FB91F-8620-9C4D-8A32-1AD02BFD54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23658"/>
            <a:ext cx="9144000" cy="272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09685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Dreaming and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architect is in part a dreamer, a creator</a:t>
            </a:r>
          </a:p>
          <a:p>
            <a:endParaRPr lang="en-US" dirty="0"/>
          </a:p>
          <a:p>
            <a:r>
              <a:rPr lang="en-US" dirty="0"/>
              <a:t>Simulation is a key tool of the architect</a:t>
            </a:r>
          </a:p>
          <a:p>
            <a:endParaRPr lang="en-US" dirty="0"/>
          </a:p>
          <a:p>
            <a:r>
              <a:rPr lang="en-US" dirty="0"/>
              <a:t>Simulation enables</a:t>
            </a:r>
          </a:p>
          <a:p>
            <a:pPr lvl="1"/>
            <a:r>
              <a:rPr lang="en-US" dirty="0"/>
              <a:t>The exploration of many dreams</a:t>
            </a:r>
          </a:p>
          <a:p>
            <a:pPr lvl="1"/>
            <a:r>
              <a:rPr lang="en-US" dirty="0"/>
              <a:t>A reality check of the dreams</a:t>
            </a:r>
          </a:p>
          <a:p>
            <a:pPr lvl="1"/>
            <a:r>
              <a:rPr lang="en-US" dirty="0"/>
              <a:t>Deciding which dream is better</a:t>
            </a:r>
          </a:p>
          <a:p>
            <a:endParaRPr lang="en-US" dirty="0"/>
          </a:p>
          <a:p>
            <a:r>
              <a:rPr lang="en-US" dirty="0"/>
              <a:t>Simulation also enables</a:t>
            </a:r>
          </a:p>
          <a:p>
            <a:pPr lvl="1"/>
            <a:r>
              <a:rPr lang="en-US" dirty="0"/>
              <a:t>The ability to fool yourself with false dreams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FB91F-8620-9C4D-8A32-1AD02BFD54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76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High-Level Simulation?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</a:t>
            </a:r>
            <a:r>
              <a:rPr lang="en-US" dirty="0">
                <a:solidFill>
                  <a:srgbClr val="0000FF"/>
                </a:solidFill>
              </a:rPr>
              <a:t>RTL simulation is intractable for design space exploration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 too time consuming to design and evaluate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Especially over a large number of workloads</a:t>
            </a:r>
          </a:p>
          <a:p>
            <a:pPr lvl="1"/>
            <a:r>
              <a:rPr lang="en-US" dirty="0"/>
              <a:t>Especially if you want to predict the performance of a good chunk of a workload on a particular design</a:t>
            </a:r>
          </a:p>
          <a:p>
            <a:pPr lvl="1"/>
            <a:r>
              <a:rPr lang="en-US" dirty="0"/>
              <a:t>Especially if you want to consider many design choices</a:t>
            </a:r>
          </a:p>
          <a:p>
            <a:pPr lvl="2"/>
            <a:r>
              <a:rPr lang="en-US" dirty="0"/>
              <a:t>Cache size, associativity, block size, algorithms</a:t>
            </a:r>
          </a:p>
          <a:p>
            <a:pPr lvl="2"/>
            <a:r>
              <a:rPr lang="en-US" dirty="0"/>
              <a:t>Memory control and scheduling algorithms</a:t>
            </a:r>
          </a:p>
          <a:p>
            <a:pPr lvl="2"/>
            <a:r>
              <a:rPr lang="en-US" dirty="0"/>
              <a:t>In-order vs. out-of-order execution</a:t>
            </a:r>
          </a:p>
          <a:p>
            <a:pPr lvl="2"/>
            <a:r>
              <a:rPr lang="en-US" dirty="0"/>
              <a:t>Reservation station sizes, </a:t>
            </a:r>
            <a:r>
              <a:rPr lang="en-US" dirty="0" err="1"/>
              <a:t>ld</a:t>
            </a:r>
            <a:r>
              <a:rPr lang="en-US" dirty="0"/>
              <a:t>/</a:t>
            </a:r>
            <a:r>
              <a:rPr lang="en-US" dirty="0" err="1"/>
              <a:t>st</a:t>
            </a:r>
            <a:r>
              <a:rPr lang="en-US" dirty="0"/>
              <a:t> queue size, register file size, …</a:t>
            </a:r>
          </a:p>
          <a:p>
            <a:pPr lvl="2"/>
            <a:r>
              <a:rPr lang="en-US" dirty="0"/>
              <a:t>…</a:t>
            </a:r>
          </a:p>
          <a:p>
            <a:pPr lvl="2"/>
            <a:endParaRPr lang="en-US" dirty="0"/>
          </a:p>
          <a:p>
            <a:r>
              <a:rPr lang="en-US" dirty="0"/>
              <a:t>Goal: </a:t>
            </a:r>
            <a:r>
              <a:rPr lang="en-US" dirty="0">
                <a:solidFill>
                  <a:srgbClr val="0000FF"/>
                </a:solidFill>
              </a:rPr>
              <a:t>Explore design choices quickly to see their impact on the workloads we are designing the platform for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FB91F-8620-9C4D-8A32-1AD02BFD54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44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Goals in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0529"/>
            <a:ext cx="8610600" cy="5193723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Explore the design space quickly </a:t>
            </a:r>
            <a:r>
              <a:rPr lang="en-US" dirty="0"/>
              <a:t>and see what you want to</a:t>
            </a:r>
          </a:p>
          <a:p>
            <a:pPr lvl="1"/>
            <a:r>
              <a:rPr lang="en-US" sz="2000" dirty="0"/>
              <a:t>potentially implement in a next-generation platform</a:t>
            </a:r>
          </a:p>
          <a:p>
            <a:pPr lvl="1"/>
            <a:r>
              <a:rPr lang="en-US" sz="2000" dirty="0"/>
              <a:t>propose as the next big idea to advance the state of the art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the goal is mainly to see relative effects of design decisions</a:t>
            </a:r>
          </a:p>
          <a:p>
            <a:pPr lvl="1"/>
            <a:endParaRPr lang="en-US" sz="1000" dirty="0"/>
          </a:p>
          <a:p>
            <a:r>
              <a:rPr lang="en-US" dirty="0">
                <a:solidFill>
                  <a:srgbClr val="0000FF"/>
                </a:solidFill>
              </a:rPr>
              <a:t>Match the behavior of an existing system </a:t>
            </a:r>
            <a:r>
              <a:rPr lang="en-US" dirty="0"/>
              <a:t>so that you can</a:t>
            </a:r>
          </a:p>
          <a:p>
            <a:pPr lvl="1"/>
            <a:r>
              <a:rPr lang="en-US" sz="2000" dirty="0"/>
              <a:t>debug and verify it at cycle-level accuracy</a:t>
            </a:r>
          </a:p>
          <a:p>
            <a:pPr lvl="1"/>
            <a:r>
              <a:rPr lang="en-US" sz="2000" dirty="0"/>
              <a:t>propose small tweaks to the design that can make a difference in performance or energy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the goal is very high accuracy</a:t>
            </a:r>
          </a:p>
          <a:p>
            <a:pPr lvl="1"/>
            <a:endParaRPr lang="en-US" sz="1000" dirty="0"/>
          </a:p>
          <a:p>
            <a:r>
              <a:rPr lang="en-US" dirty="0"/>
              <a:t>Other goals in-between: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Refine the explored design space</a:t>
            </a:r>
            <a:r>
              <a:rPr lang="en-US" dirty="0"/>
              <a:t> without going into a full detailed, cycle-accurate design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Gain confidence in your design decisions </a:t>
            </a:r>
            <a:r>
              <a:rPr lang="en-US" dirty="0"/>
              <a:t>made by higher-level design space exploration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FB91F-8620-9C4D-8A32-1AD02BFD54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2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metrics to evaluate a simulator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Speed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Flexibility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Accuracy</a:t>
            </a:r>
          </a:p>
          <a:p>
            <a:pPr lvl="1"/>
            <a:endParaRPr lang="en-US" sz="1600" dirty="0"/>
          </a:p>
          <a:p>
            <a:r>
              <a:rPr lang="en-US" dirty="0"/>
              <a:t>Speed: How fast the simulator runs (</a:t>
            </a:r>
            <a:r>
              <a:rPr lang="en-US" dirty="0" err="1"/>
              <a:t>xIPS</a:t>
            </a:r>
            <a:r>
              <a:rPr lang="en-US" dirty="0"/>
              <a:t>, </a:t>
            </a:r>
            <a:r>
              <a:rPr lang="en-US" dirty="0" err="1"/>
              <a:t>xCPS</a:t>
            </a:r>
            <a:r>
              <a:rPr lang="en-US" dirty="0"/>
              <a:t>, slowdown)</a:t>
            </a:r>
          </a:p>
          <a:p>
            <a:r>
              <a:rPr lang="en-US" dirty="0"/>
              <a:t>Flexibility: How quickly one can modify the simulator to evaluate different algorithms and design choices?</a:t>
            </a:r>
          </a:p>
          <a:p>
            <a:r>
              <a:rPr lang="en-US" dirty="0"/>
              <a:t>Accuracy: How accurate the performance (energy) numbers the simulator generates are vs. a real design (Simulation error)</a:t>
            </a:r>
          </a:p>
          <a:p>
            <a:endParaRPr lang="en-US" sz="1800" dirty="0"/>
          </a:p>
          <a:p>
            <a:r>
              <a:rPr lang="en-US" dirty="0">
                <a:solidFill>
                  <a:srgbClr val="FF0000"/>
                </a:solidFill>
              </a:rPr>
              <a:t>The relative importance of these metrics varies depending on where you are in the design process (what your goal 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FB91F-8620-9C4D-8A32-1AD02BFD54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97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Trading Off Speed, Flexibility,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763000" cy="5193723"/>
          </a:xfrm>
        </p:spPr>
        <p:txBody>
          <a:bodyPr/>
          <a:lstStyle/>
          <a:p>
            <a:r>
              <a:rPr lang="en-US" dirty="0"/>
              <a:t>Speed &amp; flexibility affect:</a:t>
            </a:r>
          </a:p>
          <a:p>
            <a:pPr lvl="1"/>
            <a:r>
              <a:rPr lang="en-US" dirty="0"/>
              <a:t>How quickly you can make design tradeoffs</a:t>
            </a:r>
          </a:p>
          <a:p>
            <a:pPr lvl="1"/>
            <a:endParaRPr lang="en-US" dirty="0"/>
          </a:p>
          <a:p>
            <a:r>
              <a:rPr lang="en-US" dirty="0"/>
              <a:t>Accuracy affects:</a:t>
            </a:r>
          </a:p>
          <a:p>
            <a:pPr lvl="1"/>
            <a:r>
              <a:rPr lang="en-US" dirty="0"/>
              <a:t>How good your design tradeoffs </a:t>
            </a:r>
            <a:r>
              <a:rPr lang="en-US" dirty="0">
                <a:solidFill>
                  <a:srgbClr val="0000FF"/>
                </a:solidFill>
              </a:rPr>
              <a:t>may</a:t>
            </a:r>
            <a:r>
              <a:rPr lang="en-US" dirty="0"/>
              <a:t> end up being</a:t>
            </a:r>
          </a:p>
          <a:p>
            <a:pPr lvl="1"/>
            <a:r>
              <a:rPr lang="en-US" dirty="0"/>
              <a:t>How fast you can build your simulator (simulator design time)</a:t>
            </a:r>
          </a:p>
          <a:p>
            <a:pPr lvl="1"/>
            <a:endParaRPr lang="en-US" dirty="0"/>
          </a:p>
          <a:p>
            <a:r>
              <a:rPr lang="en-US" dirty="0"/>
              <a:t>Flexibility also affects:</a:t>
            </a:r>
          </a:p>
          <a:p>
            <a:pPr lvl="1"/>
            <a:r>
              <a:rPr lang="en-US" dirty="0"/>
              <a:t>How much human effort you need to spend modifying the simulator</a:t>
            </a:r>
          </a:p>
          <a:p>
            <a:pPr lvl="1"/>
            <a:endParaRPr lang="en-US" dirty="0"/>
          </a:p>
          <a:p>
            <a:r>
              <a:rPr lang="en-US" dirty="0"/>
              <a:t>You can </a:t>
            </a:r>
            <a:r>
              <a:rPr lang="en-US" dirty="0">
                <a:solidFill>
                  <a:srgbClr val="FF0000"/>
                </a:solidFill>
              </a:rPr>
              <a:t>trade off between the three to achieve design exploration and decision goals</a:t>
            </a:r>
          </a:p>
          <a:p>
            <a:pPr marL="671512" lvl="2" indent="0">
              <a:buNone/>
            </a:pPr>
            <a:endParaRPr lang="en-US" dirty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FB91F-8620-9C4D-8A32-1AD02BFD54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4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400" dirty="0"/>
              <a:t>Key Idea: Raise the abstraction level of modeling to </a:t>
            </a:r>
            <a:r>
              <a:rPr lang="en-US" sz="2400" dirty="0">
                <a:solidFill>
                  <a:srgbClr val="0000FF"/>
                </a:solidFill>
              </a:rPr>
              <a:t>give up some accuracy to enable speed &amp; flexibility</a:t>
            </a:r>
            <a:r>
              <a:rPr lang="en-US" sz="2400" dirty="0"/>
              <a:t> (and quick simulator design)</a:t>
            </a:r>
          </a:p>
          <a:p>
            <a:pPr marL="0" lvl="1" indent="0">
              <a:buClr>
                <a:schemeClr val="accent1"/>
              </a:buClr>
              <a:buSzPct val="65000"/>
              <a:buNone/>
            </a:pPr>
            <a:endParaRPr lang="en-US" dirty="0">
              <a:sym typeface="Wingdings"/>
            </a:endParaRPr>
          </a:p>
          <a:p>
            <a:r>
              <a:rPr lang="en-US" dirty="0"/>
              <a:t>Advantage</a:t>
            </a:r>
          </a:p>
          <a:p>
            <a:pPr marL="344487" lvl="1" indent="0">
              <a:buNone/>
            </a:pPr>
            <a:r>
              <a:rPr lang="en-US" dirty="0"/>
              <a:t>+ C</a:t>
            </a:r>
            <a:r>
              <a:rPr lang="en-US" dirty="0">
                <a:sym typeface="Wingdings"/>
              </a:rPr>
              <a:t>an still make the right tradeoffs, and can do it quickly</a:t>
            </a:r>
          </a:p>
          <a:p>
            <a:pPr marL="344487" lvl="1" indent="0">
              <a:buNone/>
            </a:pPr>
            <a:r>
              <a:rPr lang="en-US" dirty="0">
                <a:sym typeface="Wingdings"/>
              </a:rPr>
              <a:t>    + All you need is modeling the key high-level factors, you can omit corner case conditions</a:t>
            </a:r>
          </a:p>
          <a:p>
            <a:pPr marL="344487" lvl="1" indent="0">
              <a:buNone/>
            </a:pPr>
            <a:r>
              <a:rPr lang="en-US" dirty="0">
                <a:sym typeface="Wingdings"/>
              </a:rPr>
              <a:t>    + All you need is to get the “relative trends” accurately, not exact performance numbers</a:t>
            </a:r>
          </a:p>
          <a:p>
            <a:pPr marL="344487" lvl="1" indent="0">
              <a:buNone/>
            </a:pP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Disadvantage</a:t>
            </a:r>
          </a:p>
          <a:p>
            <a:pPr marL="344487" lvl="1" indent="0">
              <a:buNone/>
            </a:pPr>
            <a:r>
              <a:rPr lang="en-US" dirty="0">
                <a:sym typeface="Wingdings"/>
              </a:rPr>
              <a:t>-- Opens up the possibility of potentially wrong decisions</a:t>
            </a:r>
          </a:p>
          <a:p>
            <a:pPr marL="344487" lvl="1" indent="0">
              <a:buNone/>
            </a:pPr>
            <a:r>
              <a:rPr lang="en-US" dirty="0">
                <a:sym typeface="Wingdings"/>
              </a:rPr>
              <a:t>   -- How do you ensure you get the “relative trends” accurately?</a:t>
            </a:r>
          </a:p>
          <a:p>
            <a:pPr marL="344487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FB91F-8620-9C4D-8A32-1AD02BFD54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183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as Progressive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High-level models (Abstract, C)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Medium-level models (Less abstract)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Low-level models (RTL with everything modeled)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Real design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dirty="0"/>
              <a:t>As you refine (go down the above list)</a:t>
            </a:r>
          </a:p>
          <a:p>
            <a:pPr lvl="1"/>
            <a:r>
              <a:rPr lang="en-US" dirty="0"/>
              <a:t>Abstraction level reduces</a:t>
            </a:r>
          </a:p>
          <a:p>
            <a:pPr lvl="1"/>
            <a:r>
              <a:rPr lang="en-US" dirty="0"/>
              <a:t>Accuracy (hopefully) increases (not necessarily, if not careful)</a:t>
            </a:r>
          </a:p>
          <a:p>
            <a:pPr lvl="1"/>
            <a:r>
              <a:rPr lang="en-US" dirty="0"/>
              <a:t>Flexibility reduces; Speed likely reduces except for real design</a:t>
            </a:r>
          </a:p>
          <a:p>
            <a:pPr lvl="1"/>
            <a:r>
              <a:rPr lang="en-US" dirty="0"/>
              <a:t>You can loop back and fix higher-level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FB91F-8620-9C4D-8A32-1AD02BFD54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66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Best of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A good architect is comfortable at all levels of refinement</a:t>
            </a:r>
          </a:p>
          <a:p>
            <a:pPr lvl="1"/>
            <a:r>
              <a:rPr lang="en-US" dirty="0"/>
              <a:t>Including the extremes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A good architect knows when to use what type of simulation </a:t>
            </a:r>
          </a:p>
          <a:p>
            <a:pPr lvl="1"/>
            <a:r>
              <a:rPr lang="en-US" dirty="0"/>
              <a:t>And, more generally, what type of evaluation method</a:t>
            </a:r>
          </a:p>
          <a:p>
            <a:pPr lvl="1"/>
            <a:endParaRPr lang="en-US" dirty="0"/>
          </a:p>
          <a:p>
            <a:r>
              <a:rPr lang="en-US" dirty="0"/>
              <a:t>Recall: A variety of evaluation methods are available:</a:t>
            </a:r>
          </a:p>
          <a:p>
            <a:pPr lvl="1"/>
            <a:r>
              <a:rPr lang="en-US" dirty="0"/>
              <a:t>Theoretical proof</a:t>
            </a:r>
          </a:p>
          <a:p>
            <a:pPr lvl="1"/>
            <a:r>
              <a:rPr lang="en-US" dirty="0"/>
              <a:t>Analytical modeling</a:t>
            </a:r>
          </a:p>
          <a:p>
            <a:pPr lvl="1"/>
            <a:r>
              <a:rPr lang="en-US" dirty="0"/>
              <a:t>Simulation (at varying degrees of abstraction and accuracy)</a:t>
            </a:r>
          </a:p>
          <a:p>
            <a:pPr lvl="1"/>
            <a:r>
              <a:rPr lang="en-US" dirty="0"/>
              <a:t>Prototyping with a real system (e.g., FPGAs)</a:t>
            </a:r>
          </a:p>
          <a:p>
            <a:pPr lvl="1"/>
            <a:r>
              <a:rPr lang="en-US" dirty="0"/>
              <a:t>Real implementation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FB91F-8620-9C4D-8A32-1AD02BFD54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04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924800" cy="1752600"/>
          </a:xfrm>
        </p:spPr>
        <p:txBody>
          <a:bodyPr/>
          <a:lstStyle/>
          <a:p>
            <a:r>
              <a:rPr lang="en-US" sz="4000" dirty="0" err="1"/>
              <a:t>Ramulator</a:t>
            </a:r>
            <a:r>
              <a:rPr lang="en-US" sz="4000" dirty="0"/>
              <a:t>: A Fast and Extensible DRAM Simulator </a:t>
            </a:r>
            <a:br>
              <a:rPr lang="en-US" sz="4000" dirty="0"/>
            </a:br>
            <a:r>
              <a:rPr lang="en-US" sz="4000" dirty="0"/>
              <a:t>	</a:t>
            </a:r>
            <a:r>
              <a:rPr lang="en-US" sz="3000" b="1" dirty="0"/>
              <a:t>[IEEE Comp Arch Letters’15]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0CAD05-5F98-C240-A41D-E171A63049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290227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Ramulator</a:t>
            </a:r>
            <a:r>
              <a:rPr lang="en-US" dirty="0"/>
              <a:t>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DRAM and Memory Controller landscape is changing</a:t>
            </a:r>
          </a:p>
          <a:p>
            <a:r>
              <a:rPr lang="en-US" sz="2000" dirty="0"/>
              <a:t>Many new and upcoming standards</a:t>
            </a:r>
          </a:p>
          <a:p>
            <a:r>
              <a:rPr lang="en-US" sz="2000" dirty="0"/>
              <a:t>Many new controller designs</a:t>
            </a:r>
          </a:p>
          <a:p>
            <a:r>
              <a:rPr lang="en-US" sz="2000" dirty="0"/>
              <a:t>A fast and easy-to-extend simulator is very much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52C56-4F8A-824F-A263-2404B5D536A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08920"/>
            <a:ext cx="7315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280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8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9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25.xml><?xml version="1.0" encoding="utf-8"?>
<a:theme xmlns:a="http://schemas.openxmlformats.org/drawingml/2006/main" name="98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Office 테마">
  <a:themeElements>
    <a:clrScheme name="기본">
      <a:dk1>
        <a:sysClr val="windowText" lastClr="000000"/>
      </a:dk1>
      <a:lt1>
        <a:sysClr val="window" lastClr="FFFFFF"/>
      </a:lt1>
      <a:dk2>
        <a:srgbClr val="1B6AA3"/>
      </a:dk2>
      <a:lt2>
        <a:srgbClr val="FFFFFF"/>
      </a:lt2>
      <a:accent1>
        <a:srgbClr val="5DA5DA"/>
      </a:accent1>
      <a:accent2>
        <a:srgbClr val="FAA43A"/>
      </a:accent2>
      <a:accent3>
        <a:srgbClr val="60BD68"/>
      </a:accent3>
      <a:accent4>
        <a:srgbClr val="F17CB0"/>
      </a:accent4>
      <a:accent5>
        <a:srgbClr val="B2912F"/>
      </a:accent5>
      <a:accent6>
        <a:srgbClr val="307D99"/>
      </a:accent6>
      <a:hlink>
        <a:srgbClr val="0563C1"/>
      </a:hlink>
      <a:folHlink>
        <a:srgbClr val="954F72"/>
      </a:folHlink>
    </a:clrScheme>
    <a:fontScheme name="Calibri - 나눔고딕">
      <a:majorFont>
        <a:latin typeface="Calibri"/>
        <a:ea typeface="나눔고딕"/>
        <a:cs typeface=""/>
      </a:majorFont>
      <a:minorFont>
        <a:latin typeface="Calibri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31.xml><?xml version="1.0" encoding="utf-8"?>
<a:theme xmlns:a="http://schemas.openxmlformats.org/drawingml/2006/main" name="1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5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safari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fari" id="{1E4A3212-A6D8-EB49-8049-412E3186FEB9}" vid="{93387931-C767-9D4F-BD0F-4952975219FD}"/>
    </a:ext>
  </a:extLst>
</a:theme>
</file>

<file path=ppt/theme/theme37.xml><?xml version="1.0" encoding="utf-8"?>
<a:theme xmlns:a="http://schemas.openxmlformats.org/drawingml/2006/main" name="5_Ed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just">
          <a:defRPr sz="400" b="1" dirty="0">
            <a:solidFill>
              <a:schemeClr val="bg2"/>
            </a:solidFill>
            <a:latin typeface="europa"/>
          </a:defRPr>
        </a:defPPr>
      </a:lstStyle>
    </a:sp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6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Sesha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8E595"/>
      </a:accent1>
      <a:accent2>
        <a:srgbClr val="C4442A"/>
      </a:accent2>
      <a:accent3>
        <a:srgbClr val="40627C"/>
      </a:accent3>
      <a:accent4>
        <a:srgbClr val="26393D"/>
      </a:accent4>
      <a:accent5>
        <a:srgbClr val="FFFAE4"/>
      </a:accent5>
      <a:accent6>
        <a:srgbClr val="5A5A5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3200" b="1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>
              <a:lumMod val="65000"/>
              <a:lumOff val="3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800" dirty="0" err="1" smtClean="0"/>
        </a:defPPr>
      </a:lstStyle>
    </a:txDef>
  </a:objectDefaults>
  <a:extraClrSchemeLst/>
</a:theme>
</file>

<file path=ppt/theme/theme44.xml><?xml version="1.0" encoding="utf-8"?>
<a:theme xmlns:a="http://schemas.openxmlformats.org/drawingml/2006/main" name="6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194769</TotalTime>
  <Words>5186</Words>
  <Application>Microsoft Macintosh PowerPoint</Application>
  <PresentationFormat>On-screen Show (4:3)</PresentationFormat>
  <Paragraphs>1048</Paragraphs>
  <Slides>104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44</vt:i4>
      </vt:variant>
      <vt:variant>
        <vt:lpstr>Slide Titles</vt:lpstr>
      </vt:variant>
      <vt:variant>
        <vt:i4>104</vt:i4>
      </vt:variant>
    </vt:vector>
  </HeadingPairs>
  <TitlesOfParts>
    <vt:vector size="161" baseType="lpstr">
      <vt:lpstr>ＭＳ Ｐゴシック</vt:lpstr>
      <vt:lpstr>나눔고딕</vt:lpstr>
      <vt:lpstr>Adobe Garamond Pro</vt:lpstr>
      <vt:lpstr>Arial</vt:lpstr>
      <vt:lpstr>Calibri</vt:lpstr>
      <vt:lpstr>Garamond</vt:lpstr>
      <vt:lpstr>Inconsolata</vt:lpstr>
      <vt:lpstr>Lucida Grande</vt:lpstr>
      <vt:lpstr>Symbol</vt:lpstr>
      <vt:lpstr>Tahoma</vt:lpstr>
      <vt:lpstr>Times New Roman</vt:lpstr>
      <vt:lpstr>Wingdings</vt:lpstr>
      <vt:lpstr>Zapf Dingbats</vt:lpstr>
      <vt:lpstr>Edge</vt:lpstr>
      <vt:lpstr>1_Edge</vt:lpstr>
      <vt:lpstr>3_Edge</vt:lpstr>
      <vt:lpstr>4_Edge</vt:lpstr>
      <vt:lpstr>6_Edge</vt:lpstr>
      <vt:lpstr>8_Edge</vt:lpstr>
      <vt:lpstr>2_Office Theme</vt:lpstr>
      <vt:lpstr>9_Edge</vt:lpstr>
      <vt:lpstr>16_Edge</vt:lpstr>
      <vt:lpstr>17_Edge</vt:lpstr>
      <vt:lpstr>13_Edge</vt:lpstr>
      <vt:lpstr>23_Edge</vt:lpstr>
      <vt:lpstr>35_Edge</vt:lpstr>
      <vt:lpstr>39_Edge</vt:lpstr>
      <vt:lpstr>49_Edge</vt:lpstr>
      <vt:lpstr>56_Edge</vt:lpstr>
      <vt:lpstr>57_Edge</vt:lpstr>
      <vt:lpstr>58_Edge</vt:lpstr>
      <vt:lpstr>59_Edge</vt:lpstr>
      <vt:lpstr>64_Edge</vt:lpstr>
      <vt:lpstr>85_Edge</vt:lpstr>
      <vt:lpstr>90_Edge</vt:lpstr>
      <vt:lpstr>91_Edge</vt:lpstr>
      <vt:lpstr>1_Metropolitan_bullet</vt:lpstr>
      <vt:lpstr>98_Edge</vt:lpstr>
      <vt:lpstr>1_Office 테마</vt:lpstr>
      <vt:lpstr>136_Edge</vt:lpstr>
      <vt:lpstr>144_Edge</vt:lpstr>
      <vt:lpstr>148_Edge</vt:lpstr>
      <vt:lpstr>3_Metropolitan_bullet</vt:lpstr>
      <vt:lpstr>151_Edge</vt:lpstr>
      <vt:lpstr>152_Edge</vt:lpstr>
      <vt:lpstr>154_Edge</vt:lpstr>
      <vt:lpstr>156_Edge</vt:lpstr>
      <vt:lpstr>159_Edge</vt:lpstr>
      <vt:lpstr>safari</vt:lpstr>
      <vt:lpstr>5_Edge</vt:lpstr>
      <vt:lpstr>7_Edge</vt:lpstr>
      <vt:lpstr>43_Edge</vt:lpstr>
      <vt:lpstr>46_Edge</vt:lpstr>
      <vt:lpstr>18_Edge</vt:lpstr>
      <vt:lpstr>60_Edge</vt:lpstr>
      <vt:lpstr>Sesha</vt:lpstr>
      <vt:lpstr>62_Edge</vt:lpstr>
      <vt:lpstr>Memory Systems  and Memory-Centric Computing Systems Lecture 2, Topic 1: Memory Trends and Basics</vt:lpstr>
      <vt:lpstr>What Will You Learn in This Course?</vt:lpstr>
      <vt:lpstr>Multiple Banks (Interleaving) and Channels</vt:lpstr>
      <vt:lpstr>How Multiple Banks Help</vt:lpstr>
      <vt:lpstr>Address Mapping (Single Channel)</vt:lpstr>
      <vt:lpstr>Bank Mapping Randomization</vt:lpstr>
      <vt:lpstr>Address Mapping (Multiple Channels)</vt:lpstr>
      <vt:lpstr>Interaction with VirtualPhysical Mapping</vt:lpstr>
      <vt:lpstr>Memory Channel Partitioning</vt:lpstr>
      <vt:lpstr>Application-to-Core Mapping</vt:lpstr>
      <vt:lpstr>More on Reducing Bank Conflicts</vt:lpstr>
      <vt:lpstr>Subarray Level Parallelism</vt:lpstr>
      <vt:lpstr>DRAM Refresh (I)</vt:lpstr>
      <vt:lpstr>DRAM Refresh (II)</vt:lpstr>
      <vt:lpstr>Downsides of DRAM Refresh</vt:lpstr>
      <vt:lpstr>More on DRAM Refresh</vt:lpstr>
      <vt:lpstr>DRAM Retention Analysis</vt:lpstr>
      <vt:lpstr>Data Retention in Memory [Liu et al., ISCA 2013]</vt:lpstr>
      <vt:lpstr>DRAM Refresh-Access Parallelization</vt:lpstr>
      <vt:lpstr>Memory Controllers</vt:lpstr>
      <vt:lpstr>DRAM versus Other Types of Memories</vt:lpstr>
      <vt:lpstr>Flash Memory (SSD) Controllers</vt:lpstr>
      <vt:lpstr>Another View of the SSD Controller</vt:lpstr>
      <vt:lpstr>On Modern SSD Controllers (I)</vt:lpstr>
      <vt:lpstr>On Modern SSD Controllers (II)</vt:lpstr>
      <vt:lpstr>On Modern SSD Controllers (III)</vt:lpstr>
      <vt:lpstr>DRAM Types</vt:lpstr>
      <vt:lpstr>DRAM Types (circa 2015)</vt:lpstr>
      <vt:lpstr>DRAM Controller: Functions</vt:lpstr>
      <vt:lpstr>A Modern DRAM Controller (I)</vt:lpstr>
      <vt:lpstr>A Modern DRAM Controller</vt:lpstr>
      <vt:lpstr>DRAM Scheduling Policies (I)</vt:lpstr>
      <vt:lpstr>Review: DRAM Bank Operation</vt:lpstr>
      <vt:lpstr>DRAM Scheduling Policies (II)</vt:lpstr>
      <vt:lpstr>Row Buffer Management Policies</vt:lpstr>
      <vt:lpstr>Open vs. Closed Row Policies</vt:lpstr>
      <vt:lpstr>DRAM Power Management</vt:lpstr>
      <vt:lpstr>Difficulty of DRAM Control</vt:lpstr>
      <vt:lpstr>Why are DRAM Controllers Difficult to Design?</vt:lpstr>
      <vt:lpstr>Many DRAM Timing Constraints</vt:lpstr>
      <vt:lpstr>More on DRAM Operation</vt:lpstr>
      <vt:lpstr>Why So Many Timing Constraints? (I)</vt:lpstr>
      <vt:lpstr>Why So Many Timing Constraints? (II)</vt:lpstr>
      <vt:lpstr>DRAM Controller Design Is Becoming More Difficult</vt:lpstr>
      <vt:lpstr>Reality and Dream</vt:lpstr>
      <vt:lpstr>Self-Optimizing DRAM Controllers</vt:lpstr>
      <vt:lpstr>Self-Optimizing DRAM Controllers</vt:lpstr>
      <vt:lpstr>Self-Optimizing DRAM Controllers</vt:lpstr>
      <vt:lpstr>Self-Optimizing DRAM Controllers</vt:lpstr>
      <vt:lpstr>States, Actions, Rewards</vt:lpstr>
      <vt:lpstr>Performance Results</vt:lpstr>
      <vt:lpstr>Self Optimizing DRAM Controllers</vt:lpstr>
      <vt:lpstr>More on Self-Optimizing DRAM Controllers</vt:lpstr>
      <vt:lpstr>Simulating Memory</vt:lpstr>
      <vt:lpstr>Ramulator: A Fast and Extensible DRAM Simulator   [IEEE Comp Arch Letters’15]</vt:lpstr>
      <vt:lpstr>Ramulator Motivation</vt:lpstr>
      <vt:lpstr>Ramulator </vt:lpstr>
      <vt:lpstr>Case Study: Comparison of DRAM Standards</vt:lpstr>
      <vt:lpstr>Ramulator Paper and Source Code</vt:lpstr>
      <vt:lpstr>Optional Assignment</vt:lpstr>
      <vt:lpstr>Topics We Will Not Cover</vt:lpstr>
      <vt:lpstr>No Time, Unfortunately, for:</vt:lpstr>
      <vt:lpstr>Some More Suggested Readings</vt:lpstr>
      <vt:lpstr>Some Key Readings on DRAM (I)</vt:lpstr>
      <vt:lpstr>Some Key Readings on DRAM (II)</vt:lpstr>
      <vt:lpstr>Reading on Simulating Main Memory</vt:lpstr>
      <vt:lpstr>Some Key Readings on Memory Control 1</vt:lpstr>
      <vt:lpstr>Some Key Readings on Memory Control 2</vt:lpstr>
      <vt:lpstr>More Readings</vt:lpstr>
      <vt:lpstr>Memory Systems  and Memory-Centric Computing Systems Lecture 2, Topic 1: Memory Trends and Basics</vt:lpstr>
      <vt:lpstr>Backup Slides</vt:lpstr>
      <vt:lpstr>Inside A DRAM Chip</vt:lpstr>
      <vt:lpstr>DRAM Module and Chip</vt:lpstr>
      <vt:lpstr>Goals</vt:lpstr>
      <vt:lpstr>DRAM Chip</vt:lpstr>
      <vt:lpstr>Sense Amplifier</vt:lpstr>
      <vt:lpstr>Sense Amplifier – Two Stable States</vt:lpstr>
      <vt:lpstr>Sense Amplifier Operation</vt:lpstr>
      <vt:lpstr>DRAM Cell – Capacitor</vt:lpstr>
      <vt:lpstr>Capacitor to Sense Amplifier</vt:lpstr>
      <vt:lpstr>DRAM Cell Operation</vt:lpstr>
      <vt:lpstr>DRAM Subarray – Building Block for DRAM Chip</vt:lpstr>
      <vt:lpstr>DRAM Bank</vt:lpstr>
      <vt:lpstr>DRAM Chip</vt:lpstr>
      <vt:lpstr>DRAM Operation</vt:lpstr>
      <vt:lpstr>Evaluating New Ideas  for New (Memory) Architectures</vt:lpstr>
      <vt:lpstr>Potential Evaluation Methods</vt:lpstr>
      <vt:lpstr>The Difficulty in Architectural Evaluation</vt:lpstr>
      <vt:lpstr>Simulation: The Field of Dreams</vt:lpstr>
      <vt:lpstr>Dreaming and Reality</vt:lpstr>
      <vt:lpstr>Why High-Level Simulation?</vt:lpstr>
      <vt:lpstr>Different Goals in Simulation</vt:lpstr>
      <vt:lpstr>Tradeoffs in Simulation</vt:lpstr>
      <vt:lpstr>Trading Off Speed, Flexibility, Accuracy</vt:lpstr>
      <vt:lpstr>High-Level Simulation</vt:lpstr>
      <vt:lpstr>Simulation as Progressive Refinement</vt:lpstr>
      <vt:lpstr>Making The Best of Architecture</vt:lpstr>
      <vt:lpstr>Ramulator: A Fast and Extensible DRAM Simulator   [IEEE Comp Arch Letters’15]</vt:lpstr>
      <vt:lpstr>Ramulator Motivation</vt:lpstr>
      <vt:lpstr>Ramulator </vt:lpstr>
      <vt:lpstr>Case Study: Comparison of DRAM Standards</vt:lpstr>
      <vt:lpstr>Ramulator Paper and Source Code</vt:lpstr>
      <vt:lpstr>Optional Assignment</vt:lpstr>
      <vt:lpstr>End of Backup Slides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Microsoft Office User</cp:lastModifiedBy>
  <cp:revision>2746</cp:revision>
  <cp:lastPrinted>2017-12-05T03:30:35Z</cp:lastPrinted>
  <dcterms:created xsi:type="dcterms:W3CDTF">2010-10-08T20:41:54Z</dcterms:created>
  <dcterms:modified xsi:type="dcterms:W3CDTF">2018-07-10T12:45:04Z</dcterms:modified>
</cp:coreProperties>
</file>