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50.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3.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4.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5.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87.jpg" ContentType="image/png"/>
  <Override PartName="/ppt/notesSlides/notesSlide50.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ppt/tags/tag3.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xml" ContentType="application/vnd.openxmlformats-officedocument.presentationml.tags+xml"/>
  <Override PartName="/ppt/notesSlides/notesSlide59.xml" ContentType="application/vnd.openxmlformats-officedocument.presentationml.notesSlide+xml"/>
  <Override PartName="/ppt/tags/tag5.xml" ContentType="application/vnd.openxmlformats-officedocument.presentationml.tags+xml"/>
  <Override PartName="/ppt/notesSlides/notesSlide60.xml" ContentType="application/vnd.openxmlformats-officedocument.presentationml.notesSlide+xml"/>
  <Override PartName="/ppt/tags/tag6.xml" ContentType="application/vnd.openxmlformats-officedocument.presentationml.tags+xml"/>
  <Override PartName="/ppt/notesSlides/notesSlide61.xml" ContentType="application/vnd.openxmlformats-officedocument.presentationml.notesSlide+xml"/>
  <Override PartName="/ppt/tags/tag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654" r:id="rId28"/>
    <p:sldMasterId id="2147486871" r:id="rId29"/>
    <p:sldMasterId id="2147487120" r:id="rId30"/>
    <p:sldMasterId id="2147487144" r:id="rId31"/>
    <p:sldMasterId id="2147487194" r:id="rId32"/>
    <p:sldMasterId id="2147487206" r:id="rId33"/>
    <p:sldMasterId id="2147487258" r:id="rId34"/>
    <p:sldMasterId id="2147487375" r:id="rId35"/>
    <p:sldMasterId id="2147487423" r:id="rId36"/>
    <p:sldMasterId id="2147487536" r:id="rId37"/>
    <p:sldMasterId id="2147487574" r:id="rId38"/>
    <p:sldMasterId id="2147487623" r:id="rId39"/>
    <p:sldMasterId id="2147487743" r:id="rId40"/>
    <p:sldMasterId id="2147488085" r:id="rId41"/>
    <p:sldMasterId id="2147488097" r:id="rId42"/>
    <p:sldMasterId id="2147488109" r:id="rId43"/>
    <p:sldMasterId id="2147488121" r:id="rId44"/>
    <p:sldMasterId id="2147488146" r:id="rId45"/>
    <p:sldMasterId id="2147488158" r:id="rId46"/>
    <p:sldMasterId id="2147488171" r:id="rId47"/>
    <p:sldMasterId id="2147488183" r:id="rId48"/>
    <p:sldMasterId id="2147488196" r:id="rId49"/>
    <p:sldMasterId id="2147488208" r:id="rId50"/>
    <p:sldMasterId id="2147488222" r:id="rId51"/>
    <p:sldMasterId id="2147488236" r:id="rId52"/>
    <p:sldMasterId id="2147488262" r:id="rId53"/>
    <p:sldMasterId id="2147488266" r:id="rId54"/>
    <p:sldMasterId id="2147488278" r:id="rId55"/>
    <p:sldMasterId id="2147488292" r:id="rId56"/>
  </p:sldMasterIdLst>
  <p:notesMasterIdLst>
    <p:notesMasterId r:id="rId288"/>
  </p:notesMasterIdLst>
  <p:handoutMasterIdLst>
    <p:handoutMasterId r:id="rId289"/>
  </p:handoutMasterIdLst>
  <p:sldIdLst>
    <p:sldId id="3122" r:id="rId57"/>
    <p:sldId id="1653" r:id="rId58"/>
    <p:sldId id="3917" r:id="rId59"/>
    <p:sldId id="4697" r:id="rId60"/>
    <p:sldId id="4147" r:id="rId61"/>
    <p:sldId id="4698" r:id="rId62"/>
    <p:sldId id="3929" r:id="rId63"/>
    <p:sldId id="3930" r:id="rId64"/>
    <p:sldId id="3581" r:id="rId65"/>
    <p:sldId id="3582" r:id="rId66"/>
    <p:sldId id="3609" r:id="rId67"/>
    <p:sldId id="4145" r:id="rId68"/>
    <p:sldId id="3583" r:id="rId69"/>
    <p:sldId id="3614" r:id="rId70"/>
    <p:sldId id="3615" r:id="rId71"/>
    <p:sldId id="4146" r:id="rId72"/>
    <p:sldId id="3584" r:id="rId73"/>
    <p:sldId id="3585" r:id="rId74"/>
    <p:sldId id="3586" r:id="rId75"/>
    <p:sldId id="3848" r:id="rId76"/>
    <p:sldId id="3710" r:id="rId77"/>
    <p:sldId id="3711" r:id="rId78"/>
    <p:sldId id="3712" r:id="rId79"/>
    <p:sldId id="3943" r:id="rId80"/>
    <p:sldId id="3944" r:id="rId81"/>
    <p:sldId id="3945" r:id="rId82"/>
    <p:sldId id="3946" r:id="rId83"/>
    <p:sldId id="3947" r:id="rId84"/>
    <p:sldId id="3948" r:id="rId85"/>
    <p:sldId id="3719" r:id="rId86"/>
    <p:sldId id="3950" r:id="rId87"/>
    <p:sldId id="3720" r:id="rId88"/>
    <p:sldId id="4838" r:id="rId89"/>
    <p:sldId id="2489" r:id="rId90"/>
    <p:sldId id="2490" r:id="rId91"/>
    <p:sldId id="2644" r:id="rId92"/>
    <p:sldId id="2491" r:id="rId93"/>
    <p:sldId id="4855" r:id="rId94"/>
    <p:sldId id="4893" r:id="rId95"/>
    <p:sldId id="3721" r:id="rId96"/>
    <p:sldId id="3722" r:id="rId97"/>
    <p:sldId id="1513" r:id="rId98"/>
    <p:sldId id="1512" r:id="rId99"/>
    <p:sldId id="4699" r:id="rId100"/>
    <p:sldId id="3723" r:id="rId101"/>
    <p:sldId id="1863" r:id="rId102"/>
    <p:sldId id="2356" r:id="rId103"/>
    <p:sldId id="2052" r:id="rId104"/>
    <p:sldId id="3958" r:id="rId105"/>
    <p:sldId id="3978" r:id="rId106"/>
    <p:sldId id="2054" r:id="rId107"/>
    <p:sldId id="4943" r:id="rId108"/>
    <p:sldId id="3602" r:id="rId109"/>
    <p:sldId id="3857" r:id="rId110"/>
    <p:sldId id="3983" r:id="rId111"/>
    <p:sldId id="3604" r:id="rId112"/>
    <p:sldId id="3726" r:id="rId113"/>
    <p:sldId id="3728" r:id="rId114"/>
    <p:sldId id="3855" r:id="rId115"/>
    <p:sldId id="4948" r:id="rId116"/>
    <p:sldId id="4945" r:id="rId117"/>
    <p:sldId id="4946" r:id="rId118"/>
    <p:sldId id="4947" r:id="rId119"/>
    <p:sldId id="4856" r:id="rId120"/>
    <p:sldId id="2299" r:id="rId121"/>
    <p:sldId id="2296" r:id="rId122"/>
    <p:sldId id="2297" r:id="rId123"/>
    <p:sldId id="2298" r:id="rId124"/>
    <p:sldId id="2355" r:id="rId125"/>
    <p:sldId id="2049" r:id="rId126"/>
    <p:sldId id="2050" r:id="rId127"/>
    <p:sldId id="2051" r:id="rId128"/>
    <p:sldId id="2357" r:id="rId129"/>
    <p:sldId id="2358" r:id="rId130"/>
    <p:sldId id="4860" r:id="rId131"/>
    <p:sldId id="4861" r:id="rId132"/>
    <p:sldId id="4862" r:id="rId133"/>
    <p:sldId id="4879" r:id="rId134"/>
    <p:sldId id="2350" r:id="rId135"/>
    <p:sldId id="2369" r:id="rId136"/>
    <p:sldId id="2370" r:id="rId137"/>
    <p:sldId id="4869" r:id="rId138"/>
    <p:sldId id="2371" r:id="rId139"/>
    <p:sldId id="2366" r:id="rId140"/>
    <p:sldId id="2476" r:id="rId141"/>
    <p:sldId id="2362" r:id="rId142"/>
    <p:sldId id="2493" r:id="rId143"/>
    <p:sldId id="2494" r:id="rId144"/>
    <p:sldId id="2495" r:id="rId145"/>
    <p:sldId id="2496" r:id="rId146"/>
    <p:sldId id="2372" r:id="rId147"/>
    <p:sldId id="2497" r:id="rId148"/>
    <p:sldId id="2498" r:id="rId149"/>
    <p:sldId id="4882" r:id="rId150"/>
    <p:sldId id="2465" r:id="rId151"/>
    <p:sldId id="2467" r:id="rId152"/>
    <p:sldId id="2439" r:id="rId153"/>
    <p:sldId id="2440" r:id="rId154"/>
    <p:sldId id="2441" r:id="rId155"/>
    <p:sldId id="2442" r:id="rId156"/>
    <p:sldId id="3271" r:id="rId157"/>
    <p:sldId id="4883" r:id="rId158"/>
    <p:sldId id="2478" r:id="rId159"/>
    <p:sldId id="2480" r:id="rId160"/>
    <p:sldId id="2481" r:id="rId161"/>
    <p:sldId id="2482" r:id="rId162"/>
    <p:sldId id="2548" r:id="rId163"/>
    <p:sldId id="2549" r:id="rId164"/>
    <p:sldId id="2550" r:id="rId165"/>
    <p:sldId id="2551" r:id="rId166"/>
    <p:sldId id="2483" r:id="rId167"/>
    <p:sldId id="2484" r:id="rId168"/>
    <p:sldId id="2499" r:id="rId169"/>
    <p:sldId id="4877" r:id="rId170"/>
    <p:sldId id="269" r:id="rId171"/>
    <p:sldId id="272" r:id="rId172"/>
    <p:sldId id="267" r:id="rId173"/>
    <p:sldId id="268" r:id="rId174"/>
    <p:sldId id="271" r:id="rId175"/>
    <p:sldId id="266" r:id="rId176"/>
    <p:sldId id="275" r:id="rId177"/>
    <p:sldId id="273" r:id="rId178"/>
    <p:sldId id="4878" r:id="rId179"/>
    <p:sldId id="4864" r:id="rId180"/>
    <p:sldId id="2317" r:id="rId181"/>
    <p:sldId id="3959" r:id="rId182"/>
    <p:sldId id="2378" r:id="rId183"/>
    <p:sldId id="3961" r:id="rId184"/>
    <p:sldId id="3985" r:id="rId185"/>
    <p:sldId id="4865" r:id="rId186"/>
    <p:sldId id="4866" r:id="rId187"/>
    <p:sldId id="4867" r:id="rId188"/>
    <p:sldId id="4868" r:id="rId189"/>
    <p:sldId id="4874" r:id="rId190"/>
    <p:sldId id="4942" r:id="rId191"/>
    <p:sldId id="3966" r:id="rId192"/>
    <p:sldId id="4875" r:id="rId193"/>
    <p:sldId id="4876" r:id="rId194"/>
    <p:sldId id="4870" r:id="rId195"/>
    <p:sldId id="3972" r:id="rId196"/>
    <p:sldId id="3989" r:id="rId197"/>
    <p:sldId id="4880" r:id="rId198"/>
    <p:sldId id="2411" r:id="rId199"/>
    <p:sldId id="2412" r:id="rId200"/>
    <p:sldId id="2413" r:id="rId201"/>
    <p:sldId id="2414" r:id="rId202"/>
    <p:sldId id="2415" r:id="rId203"/>
    <p:sldId id="2416" r:id="rId204"/>
    <p:sldId id="4881" r:id="rId205"/>
    <p:sldId id="2418" r:id="rId206"/>
    <p:sldId id="2419" r:id="rId207"/>
    <p:sldId id="2420" r:id="rId208"/>
    <p:sldId id="2433" r:id="rId209"/>
    <p:sldId id="2485" r:id="rId210"/>
    <p:sldId id="2486" r:id="rId211"/>
    <p:sldId id="2487" r:id="rId212"/>
    <p:sldId id="2422" r:id="rId213"/>
    <p:sldId id="2423" r:id="rId214"/>
    <p:sldId id="2424" r:id="rId215"/>
    <p:sldId id="2425" r:id="rId216"/>
    <p:sldId id="2426" r:id="rId217"/>
    <p:sldId id="2427" r:id="rId218"/>
    <p:sldId id="2428" r:id="rId219"/>
    <p:sldId id="2429" r:id="rId220"/>
    <p:sldId id="2430" r:id="rId221"/>
    <p:sldId id="2431" r:id="rId222"/>
    <p:sldId id="2641" r:id="rId223"/>
    <p:sldId id="2642" r:id="rId224"/>
    <p:sldId id="2643" r:id="rId225"/>
    <p:sldId id="2435" r:id="rId226"/>
    <p:sldId id="2436" r:id="rId227"/>
    <p:sldId id="4944" r:id="rId228"/>
    <p:sldId id="2473" r:id="rId229"/>
    <p:sldId id="2474" r:id="rId230"/>
    <p:sldId id="2500" r:id="rId231"/>
    <p:sldId id="4884" r:id="rId232"/>
    <p:sldId id="4885" r:id="rId233"/>
    <p:sldId id="4886" r:id="rId234"/>
    <p:sldId id="4887" r:id="rId235"/>
    <p:sldId id="4888" r:id="rId236"/>
    <p:sldId id="4889" r:id="rId237"/>
    <p:sldId id="4890" r:id="rId238"/>
    <p:sldId id="4891" r:id="rId239"/>
    <p:sldId id="4892" r:id="rId240"/>
    <p:sldId id="4939" r:id="rId241"/>
    <p:sldId id="4940" r:id="rId242"/>
    <p:sldId id="4405" r:id="rId243"/>
    <p:sldId id="4894" r:id="rId244"/>
    <p:sldId id="4895" r:id="rId245"/>
    <p:sldId id="4896" r:id="rId246"/>
    <p:sldId id="4897" r:id="rId247"/>
    <p:sldId id="4898" r:id="rId248"/>
    <p:sldId id="4899" r:id="rId249"/>
    <p:sldId id="4900" r:id="rId250"/>
    <p:sldId id="4901" r:id="rId251"/>
    <p:sldId id="4902" r:id="rId252"/>
    <p:sldId id="4903" r:id="rId253"/>
    <p:sldId id="4904" r:id="rId254"/>
    <p:sldId id="4905" r:id="rId255"/>
    <p:sldId id="4906" r:id="rId256"/>
    <p:sldId id="4907" r:id="rId257"/>
    <p:sldId id="4908" r:id="rId258"/>
    <p:sldId id="4909" r:id="rId259"/>
    <p:sldId id="4910" r:id="rId260"/>
    <p:sldId id="4911" r:id="rId261"/>
    <p:sldId id="4912" r:id="rId262"/>
    <p:sldId id="4913" r:id="rId263"/>
    <p:sldId id="4914" r:id="rId264"/>
    <p:sldId id="4915" r:id="rId265"/>
    <p:sldId id="4916" r:id="rId266"/>
    <p:sldId id="4917" r:id="rId267"/>
    <p:sldId id="4918" r:id="rId268"/>
    <p:sldId id="4919" r:id="rId269"/>
    <p:sldId id="4920" r:id="rId270"/>
    <p:sldId id="4921" r:id="rId271"/>
    <p:sldId id="4922" r:id="rId272"/>
    <p:sldId id="4923" r:id="rId273"/>
    <p:sldId id="4924" r:id="rId274"/>
    <p:sldId id="4925" r:id="rId275"/>
    <p:sldId id="4926" r:id="rId276"/>
    <p:sldId id="4927" r:id="rId277"/>
    <p:sldId id="4928" r:id="rId278"/>
    <p:sldId id="4929" r:id="rId279"/>
    <p:sldId id="4930" r:id="rId280"/>
    <p:sldId id="4931" r:id="rId281"/>
    <p:sldId id="4932" r:id="rId282"/>
    <p:sldId id="4933" r:id="rId283"/>
    <p:sldId id="4934" r:id="rId284"/>
    <p:sldId id="4935" r:id="rId285"/>
    <p:sldId id="4936" r:id="rId286"/>
    <p:sldId id="4937" r:id="rId28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7" autoAdjust="0"/>
    <p:restoredTop sz="99433" autoAdjust="0"/>
  </p:normalViewPr>
  <p:slideViewPr>
    <p:cSldViewPr>
      <p:cViewPr varScale="1">
        <p:scale>
          <a:sx n="97" d="100"/>
          <a:sy n="97" d="100"/>
        </p:scale>
        <p:origin x="153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slide" Target="slides/slide212.xml"/><Relationship Id="rId32" Type="http://schemas.openxmlformats.org/officeDocument/2006/relationships/slideMaster" Target="slideMasters/slideMaster32.xml"/><Relationship Id="rId74" Type="http://schemas.openxmlformats.org/officeDocument/2006/relationships/slide" Target="slides/slide18.xml"/><Relationship Id="rId128" Type="http://schemas.openxmlformats.org/officeDocument/2006/relationships/slide" Target="slides/slide72.xml"/><Relationship Id="rId5" Type="http://schemas.openxmlformats.org/officeDocument/2006/relationships/slideMaster" Target="slideMasters/slideMaster5.xml"/><Relationship Id="rId181" Type="http://schemas.openxmlformats.org/officeDocument/2006/relationships/slide" Target="slides/slide125.xml"/><Relationship Id="rId237" Type="http://schemas.openxmlformats.org/officeDocument/2006/relationships/slide" Target="slides/slide181.xml"/><Relationship Id="rId279" Type="http://schemas.openxmlformats.org/officeDocument/2006/relationships/slide" Target="slides/slide223.xml"/><Relationship Id="rId43" Type="http://schemas.openxmlformats.org/officeDocument/2006/relationships/slideMaster" Target="slideMasters/slideMaster43.xml"/><Relationship Id="rId139" Type="http://schemas.openxmlformats.org/officeDocument/2006/relationships/slide" Target="slides/slide83.xml"/><Relationship Id="rId290" Type="http://schemas.openxmlformats.org/officeDocument/2006/relationships/presProps" Target="presProps.xml"/><Relationship Id="rId85" Type="http://schemas.openxmlformats.org/officeDocument/2006/relationships/slide" Target="slides/slide29.xml"/><Relationship Id="rId150" Type="http://schemas.openxmlformats.org/officeDocument/2006/relationships/slide" Target="slides/slide94.xml"/><Relationship Id="rId192" Type="http://schemas.openxmlformats.org/officeDocument/2006/relationships/slide" Target="slides/slide136.xml"/><Relationship Id="rId206" Type="http://schemas.openxmlformats.org/officeDocument/2006/relationships/slide" Target="slides/slide150.xml"/><Relationship Id="rId248" Type="http://schemas.openxmlformats.org/officeDocument/2006/relationships/slide" Target="slides/slide19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280" Type="http://schemas.openxmlformats.org/officeDocument/2006/relationships/slide" Target="slides/slide224.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slide" Target="slides/slide214.xml"/><Relationship Id="rId291"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281" Type="http://schemas.openxmlformats.org/officeDocument/2006/relationships/slide" Target="slides/slide22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slide" Target="slides/slide215.xml"/><Relationship Id="rId292"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282" Type="http://schemas.openxmlformats.org/officeDocument/2006/relationships/slide" Target="slides/slide226.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272" Type="http://schemas.openxmlformats.org/officeDocument/2006/relationships/slide" Target="slides/slide216.xml"/><Relationship Id="rId293" Type="http://schemas.openxmlformats.org/officeDocument/2006/relationships/tableStyles" Target="tableStyles.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283" Type="http://schemas.openxmlformats.org/officeDocument/2006/relationships/slide" Target="slides/slide227.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273" Type="http://schemas.openxmlformats.org/officeDocument/2006/relationships/slide" Target="slides/slide217.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284" Type="http://schemas.openxmlformats.org/officeDocument/2006/relationships/slide" Target="slides/slide228.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4" Type="http://schemas.openxmlformats.org/officeDocument/2006/relationships/slide" Target="slides/slide21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285" Type="http://schemas.openxmlformats.org/officeDocument/2006/relationships/slide" Target="slides/slide22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275" Type="http://schemas.openxmlformats.org/officeDocument/2006/relationships/slide" Target="slides/slide219.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286" Type="http://schemas.openxmlformats.org/officeDocument/2006/relationships/slide" Target="slides/slide230.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276" Type="http://schemas.openxmlformats.org/officeDocument/2006/relationships/slide" Target="slides/slide220.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287" Type="http://schemas.openxmlformats.org/officeDocument/2006/relationships/slide" Target="slides/slide231.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277" Type="http://schemas.openxmlformats.org/officeDocument/2006/relationships/slide" Target="slides/slide221.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slide" Target="slides/slide211.xml"/><Relationship Id="rId288" Type="http://schemas.openxmlformats.org/officeDocument/2006/relationships/notesMaster" Target="notesMasters/notesMaster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278" Type="http://schemas.openxmlformats.org/officeDocument/2006/relationships/slide" Target="slides/slide222.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 Id="rId289" Type="http://schemas.openxmlformats.org/officeDocument/2006/relationships/handoutMaster" Target="handoutMasters/handoutMaster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3.xml"/><Relationship Id="rId95" Type="http://schemas.openxmlformats.org/officeDocument/2006/relationships/slide" Target="slides/slide39.xml"/><Relationship Id="rId160" Type="http://schemas.openxmlformats.org/officeDocument/2006/relationships/slide" Target="slides/slide104.xml"/><Relationship Id="rId216" Type="http://schemas.openxmlformats.org/officeDocument/2006/relationships/slide" Target="slides/slide160.xml"/><Relationship Id="rId258" Type="http://schemas.openxmlformats.org/officeDocument/2006/relationships/slide" Target="slides/slide202.xml"/><Relationship Id="rId22" Type="http://schemas.openxmlformats.org/officeDocument/2006/relationships/slideMaster" Target="slideMasters/slideMaster22.xml"/><Relationship Id="rId64" Type="http://schemas.openxmlformats.org/officeDocument/2006/relationships/slide" Target="slides/slide8.xml"/><Relationship Id="rId118" Type="http://schemas.openxmlformats.org/officeDocument/2006/relationships/slide" Target="slides/slide62.xml"/><Relationship Id="rId171" Type="http://schemas.openxmlformats.org/officeDocument/2006/relationships/slide" Target="slides/slide115.xml"/><Relationship Id="rId227" Type="http://schemas.openxmlformats.org/officeDocument/2006/relationships/slide" Target="slides/slide171.xml"/><Relationship Id="rId269" Type="http://schemas.openxmlformats.org/officeDocument/2006/relationships/slide" Target="slides/slide213.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C:\Users\kevincha\Dropbox\hpca2014-plots\results_al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kevincha\Dropbox\hpca2014-plots\results_al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1321741032370901E-2"/>
          <c:y val="6.0185185185185203E-2"/>
          <c:w val="0.89094356955380605"/>
          <c:h val="0.82246937882764704"/>
        </c:manualLayout>
      </c:layout>
      <c:barChart>
        <c:barDir val="col"/>
        <c:grouping val="clustered"/>
        <c:varyColors val="0"/>
        <c:ser>
          <c:idx val="0"/>
          <c:order val="0"/>
          <c:tx>
            <c:strRef>
              <c:f>PERF!$B$1</c:f>
              <c:strCache>
                <c:ptCount val="1"/>
                <c:pt idx="0">
                  <c:v>AVATAR (1yr)</c:v>
                </c:pt>
              </c:strCache>
            </c:strRef>
          </c:tx>
          <c:invertIfNegative val="0"/>
          <c:cat>
            <c:strRef>
              <c:f>PERF!$A$2:$A$5</c:f>
              <c:strCache>
                <c:ptCount val="4"/>
                <c:pt idx="0">
                  <c:v>8Gb</c:v>
                </c:pt>
                <c:pt idx="1">
                  <c:v>16Gb</c:v>
                </c:pt>
                <c:pt idx="2">
                  <c:v>32Gb</c:v>
                </c:pt>
                <c:pt idx="3">
                  <c:v>64Gb</c:v>
                </c:pt>
              </c:strCache>
            </c:strRef>
          </c:cat>
          <c:val>
            <c:numRef>
              <c:f>PERF!$B$2:$B$5</c:f>
              <c:numCache>
                <c:formatCode>General</c:formatCode>
                <c:ptCount val="4"/>
                <c:pt idx="0">
                  <c:v>1.04</c:v>
                </c:pt>
                <c:pt idx="1">
                  <c:v>1.0649999999999999</c:v>
                </c:pt>
                <c:pt idx="2">
                  <c:v>1.1299999999999999</c:v>
                </c:pt>
                <c:pt idx="3">
                  <c:v>1.35</c:v>
                </c:pt>
              </c:numCache>
            </c:numRef>
          </c:val>
          <c:extLst>
            <c:ext xmlns:c16="http://schemas.microsoft.com/office/drawing/2014/chart" uri="{C3380CC4-5D6E-409C-BE32-E72D297353CC}">
              <c16:uniqueId val="{00000000-46D7-D746-8CAB-444F142C5276}"/>
            </c:ext>
          </c:extLst>
        </c:ser>
        <c:ser>
          <c:idx val="1"/>
          <c:order val="1"/>
          <c:tx>
            <c:strRef>
              <c:f>PERF!$C$1</c:f>
              <c:strCache>
                <c:ptCount val="1"/>
                <c:pt idx="0">
                  <c:v>NoRefresh</c:v>
                </c:pt>
              </c:strCache>
            </c:strRef>
          </c:tx>
          <c:invertIfNegative val="0"/>
          <c:cat>
            <c:strRef>
              <c:f>PERF!$A$2:$A$5</c:f>
              <c:strCache>
                <c:ptCount val="4"/>
                <c:pt idx="0">
                  <c:v>8Gb</c:v>
                </c:pt>
                <c:pt idx="1">
                  <c:v>16Gb</c:v>
                </c:pt>
                <c:pt idx="2">
                  <c:v>32Gb</c:v>
                </c:pt>
                <c:pt idx="3">
                  <c:v>64Gb</c:v>
                </c:pt>
              </c:strCache>
            </c:strRef>
          </c:cat>
          <c:val>
            <c:numRef>
              <c:f>PERF!$C$2:$C$5</c:f>
              <c:numCache>
                <c:formatCode>General</c:formatCode>
                <c:ptCount val="4"/>
                <c:pt idx="0">
                  <c:v>1.05</c:v>
                </c:pt>
                <c:pt idx="1">
                  <c:v>1.0900000000000001</c:v>
                </c:pt>
                <c:pt idx="2">
                  <c:v>1.21</c:v>
                </c:pt>
                <c:pt idx="3">
                  <c:v>1.54</c:v>
                </c:pt>
              </c:numCache>
            </c:numRef>
          </c:val>
          <c:extLst>
            <c:ext xmlns:c16="http://schemas.microsoft.com/office/drawing/2014/chart" uri="{C3380CC4-5D6E-409C-BE32-E72D297353CC}">
              <c16:uniqueId val="{00000001-46D7-D746-8CAB-444F142C5276}"/>
            </c:ext>
          </c:extLst>
        </c:ser>
        <c:dLbls>
          <c:showLegendKey val="0"/>
          <c:showVal val="0"/>
          <c:showCatName val="0"/>
          <c:showSerName val="0"/>
          <c:showPercent val="0"/>
          <c:showBubbleSize val="0"/>
        </c:dLbls>
        <c:gapWidth val="150"/>
        <c:axId val="691148464"/>
        <c:axId val="691152480"/>
      </c:barChart>
      <c:catAx>
        <c:axId val="691148464"/>
        <c:scaling>
          <c:orientation val="minMax"/>
        </c:scaling>
        <c:delete val="0"/>
        <c:axPos val="b"/>
        <c:numFmt formatCode="General" sourceLinked="0"/>
        <c:majorTickMark val="out"/>
        <c:minorTickMark val="none"/>
        <c:tickLblPos val="nextTo"/>
        <c:txPr>
          <a:bodyPr/>
          <a:lstStyle/>
          <a:p>
            <a:pPr>
              <a:defRPr sz="2000"/>
            </a:pPr>
            <a:endParaRPr lang="en-US"/>
          </a:p>
        </c:txPr>
        <c:crossAx val="691152480"/>
        <c:crosses val="autoZero"/>
        <c:auto val="1"/>
        <c:lblAlgn val="ctr"/>
        <c:lblOffset val="100"/>
        <c:noMultiLvlLbl val="0"/>
      </c:catAx>
      <c:valAx>
        <c:axId val="691152480"/>
        <c:scaling>
          <c:orientation val="minMax"/>
          <c:max val="1.6"/>
          <c:min val="1"/>
        </c:scaling>
        <c:delete val="0"/>
        <c:axPos val="l"/>
        <c:majorGridlines/>
        <c:numFmt formatCode="#,##0.00" sourceLinked="0"/>
        <c:majorTickMark val="out"/>
        <c:minorTickMark val="none"/>
        <c:tickLblPos val="nextTo"/>
        <c:txPr>
          <a:bodyPr/>
          <a:lstStyle/>
          <a:p>
            <a:pPr>
              <a:defRPr sz="2000"/>
            </a:pPr>
            <a:endParaRPr lang="en-US"/>
          </a:p>
        </c:txPr>
        <c:crossAx val="691148464"/>
        <c:crosses val="autoZero"/>
        <c:crossBetween val="between"/>
      </c:valAx>
    </c:plotArea>
    <c:legend>
      <c:legendPos val="r"/>
      <c:layout>
        <c:manualLayout>
          <c:xMode val="edge"/>
          <c:yMode val="edge"/>
          <c:x val="8.7469954413592996E-2"/>
          <c:y val="3.7938271930055598E-2"/>
          <c:w val="0.69465748743432398"/>
          <c:h val="0.18595290172061801"/>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0380358705161803E-2"/>
          <c:y val="6.0185185185185203E-2"/>
          <c:w val="0.859270559930009"/>
          <c:h val="0.82246937882764704"/>
        </c:manualLayout>
      </c:layout>
      <c:barChart>
        <c:barDir val="col"/>
        <c:grouping val="clustered"/>
        <c:varyColors val="0"/>
        <c:ser>
          <c:idx val="0"/>
          <c:order val="0"/>
          <c:tx>
            <c:strRef>
              <c:f>EDP!$B$1</c:f>
              <c:strCache>
                <c:ptCount val="1"/>
                <c:pt idx="0">
                  <c:v>AVATAR (1yr)</c:v>
                </c:pt>
              </c:strCache>
            </c:strRef>
          </c:tx>
          <c:invertIfNegative val="0"/>
          <c:cat>
            <c:strRef>
              <c:f>EDP!$A$2:$A$5</c:f>
              <c:strCache>
                <c:ptCount val="4"/>
                <c:pt idx="0">
                  <c:v>8Gb</c:v>
                </c:pt>
                <c:pt idx="1">
                  <c:v>16Gb</c:v>
                </c:pt>
                <c:pt idx="2">
                  <c:v>32Gb</c:v>
                </c:pt>
                <c:pt idx="3">
                  <c:v>64Gb</c:v>
                </c:pt>
              </c:strCache>
            </c:strRef>
          </c:cat>
          <c:val>
            <c:numRef>
              <c:f>EDP!$B$2:$B$5</c:f>
              <c:numCache>
                <c:formatCode>General</c:formatCode>
                <c:ptCount val="4"/>
                <c:pt idx="0">
                  <c:v>0.95</c:v>
                </c:pt>
                <c:pt idx="1">
                  <c:v>0.88</c:v>
                </c:pt>
                <c:pt idx="2">
                  <c:v>0.75</c:v>
                </c:pt>
                <c:pt idx="3">
                  <c:v>0.52</c:v>
                </c:pt>
              </c:numCache>
            </c:numRef>
          </c:val>
          <c:extLst>
            <c:ext xmlns:c16="http://schemas.microsoft.com/office/drawing/2014/chart" uri="{C3380CC4-5D6E-409C-BE32-E72D297353CC}">
              <c16:uniqueId val="{00000000-EDC0-2640-8565-00DD2F3738AB}"/>
            </c:ext>
          </c:extLst>
        </c:ser>
        <c:ser>
          <c:idx val="1"/>
          <c:order val="1"/>
          <c:tx>
            <c:strRef>
              <c:f>EDP!$C$1</c:f>
              <c:strCache>
                <c:ptCount val="1"/>
                <c:pt idx="0">
                  <c:v>NoRefresh</c:v>
                </c:pt>
              </c:strCache>
            </c:strRef>
          </c:tx>
          <c:invertIfNegative val="0"/>
          <c:cat>
            <c:strRef>
              <c:f>EDP!$A$2:$A$5</c:f>
              <c:strCache>
                <c:ptCount val="4"/>
                <c:pt idx="0">
                  <c:v>8Gb</c:v>
                </c:pt>
                <c:pt idx="1">
                  <c:v>16Gb</c:v>
                </c:pt>
                <c:pt idx="2">
                  <c:v>32Gb</c:v>
                </c:pt>
                <c:pt idx="3">
                  <c:v>64Gb</c:v>
                </c:pt>
              </c:strCache>
            </c:strRef>
          </c:cat>
          <c:val>
            <c:numRef>
              <c:f>EDP!$C$2:$C$5</c:f>
              <c:numCache>
                <c:formatCode>General</c:formatCode>
                <c:ptCount val="4"/>
                <c:pt idx="0">
                  <c:v>0.91</c:v>
                </c:pt>
                <c:pt idx="1">
                  <c:v>0.83</c:v>
                </c:pt>
                <c:pt idx="2">
                  <c:v>0.68</c:v>
                </c:pt>
                <c:pt idx="3">
                  <c:v>0.41</c:v>
                </c:pt>
              </c:numCache>
            </c:numRef>
          </c:val>
          <c:extLst>
            <c:ext xmlns:c16="http://schemas.microsoft.com/office/drawing/2014/chart" uri="{C3380CC4-5D6E-409C-BE32-E72D297353CC}">
              <c16:uniqueId val="{00000001-EDC0-2640-8565-00DD2F3738AB}"/>
            </c:ext>
          </c:extLst>
        </c:ser>
        <c:dLbls>
          <c:showLegendKey val="0"/>
          <c:showVal val="0"/>
          <c:showCatName val="0"/>
          <c:showSerName val="0"/>
          <c:showPercent val="0"/>
          <c:showBubbleSize val="0"/>
        </c:dLbls>
        <c:gapWidth val="150"/>
        <c:axId val="691343696"/>
        <c:axId val="691347712"/>
      </c:barChart>
      <c:catAx>
        <c:axId val="691343696"/>
        <c:scaling>
          <c:orientation val="minMax"/>
        </c:scaling>
        <c:delete val="0"/>
        <c:axPos val="b"/>
        <c:numFmt formatCode="General" sourceLinked="0"/>
        <c:majorTickMark val="out"/>
        <c:minorTickMark val="none"/>
        <c:tickLblPos val="nextTo"/>
        <c:txPr>
          <a:bodyPr/>
          <a:lstStyle/>
          <a:p>
            <a:pPr>
              <a:defRPr sz="2000"/>
            </a:pPr>
            <a:endParaRPr lang="en-US"/>
          </a:p>
        </c:txPr>
        <c:crossAx val="691347712"/>
        <c:crosses val="autoZero"/>
        <c:auto val="1"/>
        <c:lblAlgn val="ctr"/>
        <c:lblOffset val="100"/>
        <c:noMultiLvlLbl val="0"/>
      </c:catAx>
      <c:valAx>
        <c:axId val="691347712"/>
        <c:scaling>
          <c:orientation val="minMax"/>
        </c:scaling>
        <c:delete val="0"/>
        <c:axPos val="l"/>
        <c:majorGridlines/>
        <c:numFmt formatCode="#,##0.0" sourceLinked="0"/>
        <c:majorTickMark val="out"/>
        <c:minorTickMark val="none"/>
        <c:tickLblPos val="nextTo"/>
        <c:txPr>
          <a:bodyPr/>
          <a:lstStyle/>
          <a:p>
            <a:pPr>
              <a:defRPr sz="2000"/>
            </a:pPr>
            <a:endParaRPr lang="en-US"/>
          </a:p>
        </c:txPr>
        <c:crossAx val="691343696"/>
        <c:crosses val="autoZero"/>
        <c:crossBetween val="between"/>
        <c:majorUnit val="0.1"/>
      </c:valAx>
    </c:plotArea>
    <c:legend>
      <c:legendPos val="r"/>
      <c:layout>
        <c:manualLayout>
          <c:xMode val="edge"/>
          <c:yMode val="edge"/>
          <c:x val="0.30128717243677899"/>
          <c:y val="2.6586051743532099E-3"/>
          <c:w val="0.655851685206016"/>
          <c:h val="0.18595290172061801"/>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845577472811199"/>
          <c:y val="4.6774261390403103E-2"/>
          <c:w val="0.66449901047837101"/>
          <c:h val="0.69581079881811203"/>
        </c:manualLayout>
      </c:layout>
      <c:barChart>
        <c:barDir val="col"/>
        <c:grouping val="clustered"/>
        <c:varyColors val="0"/>
        <c:ser>
          <c:idx val="4"/>
          <c:order val="0"/>
          <c:tx>
            <c:v>All-Bank</c:v>
          </c:tx>
          <c:spPr>
            <a:pattFill prst="divot">
              <a:fgClr>
                <a:schemeClr val="tx1">
                  <a:lumMod val="95000"/>
                  <a:lumOff val="5000"/>
                </a:schemeClr>
              </a:fgClr>
              <a:bgClr>
                <a:schemeClr val="bg1"/>
              </a:bgClr>
            </a:pattFill>
            <a:ln>
              <a:solidFill>
                <a:schemeClr val="tx1"/>
              </a:solidFill>
            </a:ln>
          </c:spPr>
          <c:invertIfNegative val="0"/>
          <c:val>
            <c:numRef>
              <c:f>scurves_all!$G$64:$I$64</c:f>
              <c:numCache>
                <c:formatCode>General</c:formatCode>
                <c:ptCount val="3"/>
                <c:pt idx="0">
                  <c:v>5.535874973633975</c:v>
                </c:pt>
                <c:pt idx="1">
                  <c:v>5.3024180477919236</c:v>
                </c:pt>
                <c:pt idx="2">
                  <c:v>4.83113468138753</c:v>
                </c:pt>
              </c:numCache>
            </c:numRef>
          </c:val>
          <c:extLst>
            <c:ext xmlns:c16="http://schemas.microsoft.com/office/drawing/2014/chart" uri="{C3380CC4-5D6E-409C-BE32-E72D297353CC}">
              <c16:uniqueId val="{00000000-0896-2241-9C92-941BF3D52638}"/>
            </c:ext>
          </c:extLst>
        </c:ser>
        <c:ser>
          <c:idx val="1"/>
          <c:order val="1"/>
          <c:tx>
            <c:v>Per-Bank</c:v>
          </c:tx>
          <c:spPr>
            <a:pattFill prst="ltDnDiag">
              <a:fgClr>
                <a:schemeClr val="tx1"/>
              </a:fgClr>
              <a:bgClr>
                <a:prstClr val="white"/>
              </a:bgClr>
            </a:pattFill>
            <a:ln>
              <a:solidFill>
                <a:schemeClr val="tx1"/>
              </a:solidFill>
            </a:ln>
            <a:effectLst/>
          </c:spPr>
          <c:invertIfNegative val="0"/>
          <c:cat>
            <c:strRef>
              <c:f>'multi-core-fix'!$B$45:$D$45</c:f>
              <c:strCache>
                <c:ptCount val="3"/>
                <c:pt idx="0">
                  <c:v>8Gb</c:v>
                </c:pt>
                <c:pt idx="1">
                  <c:v>16Gb</c:v>
                </c:pt>
                <c:pt idx="2">
                  <c:v>32Gb</c:v>
                </c:pt>
              </c:strCache>
            </c:strRef>
          </c:cat>
          <c:val>
            <c:numRef>
              <c:f>scurves_all!$G$65:$I$65</c:f>
              <c:numCache>
                <c:formatCode>General</c:formatCode>
                <c:ptCount val="3"/>
                <c:pt idx="0">
                  <c:v>5.7551134950893124</c:v>
                </c:pt>
                <c:pt idx="1">
                  <c:v>5.52556439580259</c:v>
                </c:pt>
                <c:pt idx="2">
                  <c:v>5.0271282827438997</c:v>
                </c:pt>
              </c:numCache>
            </c:numRef>
          </c:val>
          <c:extLst>
            <c:ext xmlns:c16="http://schemas.microsoft.com/office/drawing/2014/chart" uri="{C3380CC4-5D6E-409C-BE32-E72D297353CC}">
              <c16:uniqueId val="{00000001-0896-2241-9C92-941BF3D52638}"/>
            </c:ext>
          </c:extLst>
        </c:ser>
        <c:ser>
          <c:idx val="2"/>
          <c:order val="2"/>
          <c:tx>
            <c:strRef>
              <c:f>'multi-core-fix'!$A$48</c:f>
              <c:strCache>
                <c:ptCount val="1"/>
                <c:pt idx="0">
                  <c:v>Elastic</c:v>
                </c:pt>
              </c:strCache>
            </c:strRef>
          </c:tx>
          <c:spPr>
            <a:solidFill>
              <a:schemeClr val="tx1">
                <a:lumMod val="50000"/>
                <a:lumOff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scurves_all!$G$66:$I$66</c:f>
              <c:numCache>
                <c:formatCode>General</c:formatCode>
                <c:ptCount val="3"/>
                <c:pt idx="0">
                  <c:v>5.6343416184977757</c:v>
                </c:pt>
                <c:pt idx="1">
                  <c:v>5.3802979580278203</c:v>
                </c:pt>
                <c:pt idx="2">
                  <c:v>4.8910551779414266</c:v>
                </c:pt>
              </c:numCache>
            </c:numRef>
          </c:val>
          <c:extLst>
            <c:ext xmlns:c16="http://schemas.microsoft.com/office/drawing/2014/chart" uri="{C3380CC4-5D6E-409C-BE32-E72D297353CC}">
              <c16:uniqueId val="{00000002-0896-2241-9C92-941BF3D52638}"/>
            </c:ext>
          </c:extLst>
        </c:ser>
        <c:ser>
          <c:idx val="3"/>
          <c:order val="3"/>
          <c:tx>
            <c:strRef>
              <c:f>scurves_all!$A$67</c:f>
              <c:strCache>
                <c:ptCount val="1"/>
                <c:pt idx="0">
                  <c:v>DARP</c:v>
                </c:pt>
              </c:strCache>
            </c:strRef>
          </c:tx>
          <c:spPr>
            <a:solidFill>
              <a:srgbClr val="6699FF"/>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scurves_all!$G$67:$I$67</c:f>
              <c:numCache>
                <c:formatCode>General</c:formatCode>
                <c:ptCount val="3"/>
                <c:pt idx="0">
                  <c:v>5.9537070340936697</c:v>
                </c:pt>
                <c:pt idx="1">
                  <c:v>5.8161935025885203</c:v>
                </c:pt>
                <c:pt idx="2">
                  <c:v>5.2316717469173701</c:v>
                </c:pt>
              </c:numCache>
            </c:numRef>
          </c:val>
          <c:extLst>
            <c:ext xmlns:c16="http://schemas.microsoft.com/office/drawing/2014/chart" uri="{C3380CC4-5D6E-409C-BE32-E72D297353CC}">
              <c16:uniqueId val="{00000003-0896-2241-9C92-941BF3D52638}"/>
            </c:ext>
          </c:extLst>
        </c:ser>
        <c:ser>
          <c:idx val="6"/>
          <c:order val="4"/>
          <c:tx>
            <c:v>SARP</c:v>
          </c:tx>
          <c:spPr>
            <a:solidFill>
              <a:schemeClr val="accent3">
                <a:lumMod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scurves_all!$G$71:$I$71</c:f>
              <c:numCache>
                <c:formatCode>General</c:formatCode>
                <c:ptCount val="3"/>
                <c:pt idx="0">
                  <c:v>5.97768586340373</c:v>
                </c:pt>
                <c:pt idx="1">
                  <c:v>5.9151601519346002</c:v>
                </c:pt>
                <c:pt idx="2">
                  <c:v>5.7295097932583401</c:v>
                </c:pt>
              </c:numCache>
            </c:numRef>
          </c:val>
          <c:extLst>
            <c:ext xmlns:c16="http://schemas.microsoft.com/office/drawing/2014/chart" uri="{C3380CC4-5D6E-409C-BE32-E72D297353CC}">
              <c16:uniqueId val="{00000004-0896-2241-9C92-941BF3D52638}"/>
            </c:ext>
          </c:extLst>
        </c:ser>
        <c:ser>
          <c:idx val="5"/>
          <c:order val="5"/>
          <c:tx>
            <c:v>DSARP</c:v>
          </c:tx>
          <c:spPr>
            <a:solidFill>
              <a:schemeClr val="accent6"/>
            </a:solidFill>
            <a:ln w="6350">
              <a:solidFill>
                <a:schemeClr val="tx1"/>
              </a:solidFill>
            </a:ln>
          </c:spPr>
          <c:invertIfNegative val="0"/>
          <c:val>
            <c:numRef>
              <c:f>scurves_all!$G$70:$I$70</c:f>
              <c:numCache>
                <c:formatCode>General</c:formatCode>
                <c:ptCount val="3"/>
                <c:pt idx="0">
                  <c:v>5.9722963874028299</c:v>
                </c:pt>
                <c:pt idx="1">
                  <c:v>5.9542767527726204</c:v>
                </c:pt>
                <c:pt idx="2">
                  <c:v>5.8058514839384801</c:v>
                </c:pt>
              </c:numCache>
            </c:numRef>
          </c:val>
          <c:extLst>
            <c:ext xmlns:c16="http://schemas.microsoft.com/office/drawing/2014/chart" uri="{C3380CC4-5D6E-409C-BE32-E72D297353CC}">
              <c16:uniqueId val="{00000005-0896-2241-9C92-941BF3D52638}"/>
            </c:ext>
          </c:extLst>
        </c:ser>
        <c:ser>
          <c:idx val="0"/>
          <c:order val="6"/>
          <c:tx>
            <c:v>Ideal</c:v>
          </c:tx>
          <c:spPr>
            <a:solidFill>
              <a:schemeClr val="bg1">
                <a:lumMod val="85000"/>
              </a:schemeClr>
            </a:solidFill>
            <a:ln>
              <a:solidFill>
                <a:schemeClr val="tx1"/>
              </a:solidFill>
            </a:ln>
            <a:effectLst/>
          </c:spPr>
          <c:invertIfNegative val="0"/>
          <c:cat>
            <c:strRef>
              <c:f>'multi-core-fix'!$B$45:$D$45</c:f>
              <c:strCache>
                <c:ptCount val="3"/>
                <c:pt idx="0">
                  <c:v>8Gb</c:v>
                </c:pt>
                <c:pt idx="1">
                  <c:v>16Gb</c:v>
                </c:pt>
                <c:pt idx="2">
                  <c:v>32Gb</c:v>
                </c:pt>
              </c:strCache>
            </c:strRef>
          </c:cat>
          <c:val>
            <c:numRef>
              <c:f>scurves_all!$G$69:$I$69</c:f>
              <c:numCache>
                <c:formatCode>General</c:formatCode>
                <c:ptCount val="3"/>
                <c:pt idx="0">
                  <c:v>6.0252416888498468</c:v>
                </c:pt>
                <c:pt idx="1">
                  <c:v>6.0252416888498468</c:v>
                </c:pt>
                <c:pt idx="2">
                  <c:v>6.0252416888498468</c:v>
                </c:pt>
              </c:numCache>
            </c:numRef>
          </c:val>
          <c:extLst>
            <c:ext xmlns:c16="http://schemas.microsoft.com/office/drawing/2014/chart" uri="{C3380CC4-5D6E-409C-BE32-E72D297353CC}">
              <c16:uniqueId val="{00000006-0896-2241-9C92-941BF3D52638}"/>
            </c:ext>
          </c:extLst>
        </c:ser>
        <c:dLbls>
          <c:showLegendKey val="0"/>
          <c:showVal val="0"/>
          <c:showCatName val="0"/>
          <c:showSerName val="0"/>
          <c:showPercent val="0"/>
          <c:showBubbleSize val="0"/>
        </c:dLbls>
        <c:gapWidth val="150"/>
        <c:axId val="1809916472"/>
        <c:axId val="1809922056"/>
      </c:barChart>
      <c:catAx>
        <c:axId val="1809916472"/>
        <c:scaling>
          <c:orientation val="minMax"/>
        </c:scaling>
        <c:delete val="0"/>
        <c:axPos val="b"/>
        <c:title>
          <c:tx>
            <c:rich>
              <a:bodyPr/>
              <a:lstStyle/>
              <a:p>
                <a:pPr>
                  <a:defRPr/>
                </a:pPr>
                <a:r>
                  <a:rPr lang="en-US"/>
                  <a:t>DRAM Chip Density</a:t>
                </a:r>
              </a:p>
            </c:rich>
          </c:tx>
          <c:layout>
            <c:manualLayout>
              <c:xMode val="edge"/>
              <c:yMode val="edge"/>
              <c:x val="0.34372953380827398"/>
              <c:y val="0.83765605020526301"/>
            </c:manualLayout>
          </c:layout>
          <c:overlay val="0"/>
        </c:title>
        <c:numFmt formatCode="General" sourceLinked="1"/>
        <c:majorTickMark val="out"/>
        <c:minorTickMark val="none"/>
        <c:tickLblPos val="nextTo"/>
        <c:spPr>
          <a:ln w="1270">
            <a:solidFill>
              <a:schemeClr val="bg1">
                <a:lumMod val="65000"/>
              </a:schemeClr>
            </a:solidFill>
          </a:ln>
        </c:spPr>
        <c:crossAx val="1809922056"/>
        <c:crosses val="autoZero"/>
        <c:auto val="1"/>
        <c:lblAlgn val="ctr"/>
        <c:lblOffset val="100"/>
        <c:noMultiLvlLbl val="0"/>
      </c:catAx>
      <c:valAx>
        <c:axId val="1809922056"/>
        <c:scaling>
          <c:orientation val="minMax"/>
          <c:max val="6.5"/>
          <c:min val="0"/>
        </c:scaling>
        <c:delete val="0"/>
        <c:axPos val="l"/>
        <c:majorGridlines>
          <c:spPr>
            <a:ln w="3175">
              <a:solidFill>
                <a:schemeClr val="bg1">
                  <a:lumMod val="65000"/>
                </a:schemeClr>
              </a:solidFill>
              <a:prstDash val="dash"/>
            </a:ln>
          </c:spPr>
        </c:majorGridlines>
        <c:title>
          <c:tx>
            <c:rich>
              <a:bodyPr rot="-5400000" vert="horz"/>
              <a:lstStyle/>
              <a:p>
                <a:pPr>
                  <a:defRPr sz="2400"/>
                </a:pPr>
                <a:r>
                  <a:rPr lang="en-US" sz="2400" dirty="0"/>
                  <a:t>Weighted Speedup</a:t>
                </a:r>
                <a:r>
                  <a:rPr lang="en-US" sz="2400" baseline="0" dirty="0"/>
                  <a:t> (</a:t>
                </a:r>
                <a:r>
                  <a:rPr lang="en-US" sz="2400" baseline="0" dirty="0" err="1"/>
                  <a:t>GeoMean</a:t>
                </a:r>
                <a:r>
                  <a:rPr lang="en-US" sz="2400" baseline="0" dirty="0"/>
                  <a:t>)</a:t>
                </a:r>
                <a:endParaRPr lang="en-US" sz="2400" dirty="0"/>
              </a:p>
            </c:rich>
          </c:tx>
          <c:layout>
            <c:manualLayout>
              <c:xMode val="edge"/>
              <c:yMode val="edge"/>
              <c:x val="4.6134084782097004E-3"/>
              <c:y val="0.112259386999466"/>
            </c:manualLayout>
          </c:layout>
          <c:overlay val="0"/>
        </c:title>
        <c:numFmt formatCode="General" sourceLinked="1"/>
        <c:majorTickMark val="out"/>
        <c:minorTickMark val="none"/>
        <c:tickLblPos val="nextTo"/>
        <c:spPr>
          <a:ln w="1270">
            <a:solidFill>
              <a:schemeClr val="bg1">
                <a:lumMod val="65000"/>
              </a:schemeClr>
            </a:solidFill>
          </a:ln>
        </c:spPr>
        <c:crossAx val="1809916472"/>
        <c:crosses val="autoZero"/>
        <c:crossBetween val="between"/>
        <c:majorUnit val="1"/>
      </c:valAx>
      <c:spPr>
        <a:ln>
          <a:noFill/>
        </a:ln>
      </c:spPr>
    </c:plotArea>
    <c:legend>
      <c:legendPos val="r"/>
      <c:layout>
        <c:manualLayout>
          <c:xMode val="edge"/>
          <c:yMode val="edge"/>
          <c:x val="0.80338560745925203"/>
          <c:y val="9.72403089036947E-2"/>
          <c:w val="0.196614392540748"/>
          <c:h val="0.64690454064460101"/>
        </c:manualLayout>
      </c:layout>
      <c:overlay val="0"/>
      <c:spPr>
        <a:noFill/>
        <a:ln>
          <a:noFill/>
        </a:ln>
      </c:spPr>
    </c:legend>
    <c:plotVisOnly val="1"/>
    <c:dispBlanksAs val="gap"/>
    <c:showDLblsOverMax val="0"/>
  </c:chart>
  <c:spPr>
    <a:ln>
      <a:noFill/>
    </a:ln>
  </c:spPr>
  <c:txPr>
    <a:bodyPr/>
    <a:lstStyle/>
    <a:p>
      <a:pPr>
        <a:defRPr sz="2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471523753109801"/>
          <c:y val="4.6774261390403103E-2"/>
          <c:w val="0.67823946065704299"/>
          <c:h val="0.69581079881811203"/>
        </c:manualLayout>
      </c:layout>
      <c:barChart>
        <c:barDir val="col"/>
        <c:grouping val="clustered"/>
        <c:varyColors val="0"/>
        <c:ser>
          <c:idx val="4"/>
          <c:order val="0"/>
          <c:tx>
            <c:v>All-Bank</c:v>
          </c:tx>
          <c:spPr>
            <a:pattFill prst="divot">
              <a:fgClr>
                <a:schemeClr val="accent1"/>
              </a:fgClr>
              <a:bgClr>
                <a:schemeClr val="bg1"/>
              </a:bgClr>
            </a:pattFill>
            <a:ln>
              <a:solidFill>
                <a:schemeClr val="tx1"/>
              </a:solidFill>
            </a:ln>
          </c:spPr>
          <c:invertIfNegative val="0"/>
          <c:val>
            <c:numRef>
              <c:f>energy!$B$22:$D$22</c:f>
              <c:numCache>
                <c:formatCode>General</c:formatCode>
                <c:ptCount val="3"/>
                <c:pt idx="0">
                  <c:v>38.297374859999998</c:v>
                </c:pt>
                <c:pt idx="1">
                  <c:v>40.280029570000004</c:v>
                </c:pt>
                <c:pt idx="2">
                  <c:v>44.896680479999993</c:v>
                </c:pt>
              </c:numCache>
            </c:numRef>
          </c:val>
          <c:extLst>
            <c:ext xmlns:c16="http://schemas.microsoft.com/office/drawing/2014/chart" uri="{C3380CC4-5D6E-409C-BE32-E72D297353CC}">
              <c16:uniqueId val="{00000000-4A54-AC49-93AC-253465826669}"/>
            </c:ext>
          </c:extLst>
        </c:ser>
        <c:ser>
          <c:idx val="1"/>
          <c:order val="1"/>
          <c:tx>
            <c:v>Per-Bank</c:v>
          </c:tx>
          <c:spPr>
            <a:pattFill prst="ltDnDiag">
              <a:fgClr>
                <a:schemeClr val="tx1"/>
              </a:fgClr>
              <a:bgClr>
                <a:prstClr val="white"/>
              </a:bgClr>
            </a:pattFill>
            <a:ln>
              <a:solidFill>
                <a:schemeClr val="tx1"/>
              </a:solidFill>
            </a:ln>
            <a:effectLst/>
          </c:spPr>
          <c:invertIfNegative val="0"/>
          <c:cat>
            <c:strRef>
              <c:f>'multi-core-fix'!$B$45:$D$45</c:f>
              <c:strCache>
                <c:ptCount val="3"/>
                <c:pt idx="0">
                  <c:v>8Gb</c:v>
                </c:pt>
                <c:pt idx="1">
                  <c:v>16Gb</c:v>
                </c:pt>
                <c:pt idx="2">
                  <c:v>32Gb</c:v>
                </c:pt>
              </c:strCache>
            </c:strRef>
          </c:cat>
          <c:val>
            <c:numRef>
              <c:f>energy!$B$24:$D$24</c:f>
              <c:numCache>
                <c:formatCode>General</c:formatCode>
                <c:ptCount val="3"/>
                <c:pt idx="0">
                  <c:v>38.013399839999998</c:v>
                </c:pt>
                <c:pt idx="1">
                  <c:v>39.989341719999999</c:v>
                </c:pt>
                <c:pt idx="2">
                  <c:v>44.552129819999998</c:v>
                </c:pt>
              </c:numCache>
            </c:numRef>
          </c:val>
          <c:extLst>
            <c:ext xmlns:c16="http://schemas.microsoft.com/office/drawing/2014/chart" uri="{C3380CC4-5D6E-409C-BE32-E72D297353CC}">
              <c16:uniqueId val="{00000001-4A54-AC49-93AC-253465826669}"/>
            </c:ext>
          </c:extLst>
        </c:ser>
        <c:ser>
          <c:idx val="2"/>
          <c:order val="2"/>
          <c:tx>
            <c:strRef>
              <c:f>'multi-core-fix'!$A$48</c:f>
              <c:strCache>
                <c:ptCount val="1"/>
                <c:pt idx="0">
                  <c:v>Elastic</c:v>
                </c:pt>
              </c:strCache>
            </c:strRef>
          </c:tx>
          <c:spPr>
            <a:solidFill>
              <a:schemeClr val="tx1">
                <a:lumMod val="50000"/>
                <a:lumOff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energy!$B$23:$D$23</c:f>
              <c:numCache>
                <c:formatCode>General</c:formatCode>
                <c:ptCount val="3"/>
                <c:pt idx="0">
                  <c:v>37.504872839999997</c:v>
                </c:pt>
                <c:pt idx="1">
                  <c:v>39.316860320000004</c:v>
                </c:pt>
                <c:pt idx="2">
                  <c:v>44.150899649999999</c:v>
                </c:pt>
              </c:numCache>
            </c:numRef>
          </c:val>
          <c:extLst>
            <c:ext xmlns:c16="http://schemas.microsoft.com/office/drawing/2014/chart" uri="{C3380CC4-5D6E-409C-BE32-E72D297353CC}">
              <c16:uniqueId val="{00000002-4A54-AC49-93AC-253465826669}"/>
            </c:ext>
          </c:extLst>
        </c:ser>
        <c:ser>
          <c:idx val="3"/>
          <c:order val="3"/>
          <c:tx>
            <c:strRef>
              <c:f>scurves_all!$A$67</c:f>
              <c:strCache>
                <c:ptCount val="1"/>
                <c:pt idx="0">
                  <c:v>DARP</c:v>
                </c:pt>
              </c:strCache>
            </c:strRef>
          </c:tx>
          <c:spPr>
            <a:solidFill>
              <a:srgbClr val="6699FF"/>
            </a:solidFill>
            <a:ln w="6350">
              <a:solidFill>
                <a:schemeClr val="tx1"/>
              </a:solidFill>
            </a:ln>
            <a:effectLst/>
          </c:spPr>
          <c:invertIfNegative val="0"/>
          <c:cat>
            <c:strRef>
              <c:f>'multi-core-fix'!$B$45:$D$45</c:f>
              <c:strCache>
                <c:ptCount val="3"/>
                <c:pt idx="0">
                  <c:v>8Gb</c:v>
                </c:pt>
                <c:pt idx="1">
                  <c:v>16Gb</c:v>
                </c:pt>
                <c:pt idx="2">
                  <c:v>32Gb</c:v>
                </c:pt>
              </c:strCache>
            </c:strRef>
          </c:cat>
          <c:val>
            <c:numRef>
              <c:f>energy!$B$25:$D$25</c:f>
              <c:numCache>
                <c:formatCode>General</c:formatCode>
                <c:ptCount val="3"/>
                <c:pt idx="0">
                  <c:v>37.191014979999999</c:v>
                </c:pt>
                <c:pt idx="1">
                  <c:v>38.588055400000002</c:v>
                </c:pt>
                <c:pt idx="2">
                  <c:v>43.249987599999997</c:v>
                </c:pt>
              </c:numCache>
            </c:numRef>
          </c:val>
          <c:extLst>
            <c:ext xmlns:c16="http://schemas.microsoft.com/office/drawing/2014/chart" uri="{C3380CC4-5D6E-409C-BE32-E72D297353CC}">
              <c16:uniqueId val="{00000003-4A54-AC49-93AC-253465826669}"/>
            </c:ext>
          </c:extLst>
        </c:ser>
        <c:ser>
          <c:idx val="6"/>
          <c:order val="4"/>
          <c:tx>
            <c:v>SARP</c:v>
          </c:tx>
          <c:spPr>
            <a:solidFill>
              <a:schemeClr val="accent3">
                <a:lumMod val="50000"/>
              </a:schemeClr>
            </a:solidFill>
            <a:ln w="6350">
              <a:solidFill>
                <a:schemeClr val="tx1"/>
              </a:solidFill>
            </a:ln>
            <a:effectLst/>
          </c:spPr>
          <c:invertIfNegative val="0"/>
          <c:cat>
            <c:strRef>
              <c:f>'multi-core-fix'!$B$45:$D$45</c:f>
              <c:strCache>
                <c:ptCount val="3"/>
                <c:pt idx="0">
                  <c:v>8Gb</c:v>
                </c:pt>
                <c:pt idx="1">
                  <c:v>16Gb</c:v>
                </c:pt>
                <c:pt idx="2">
                  <c:v>32Gb</c:v>
                </c:pt>
              </c:strCache>
            </c:strRef>
          </c:cat>
          <c:val>
            <c:numRef>
              <c:f>energy!$B$26:$D$26</c:f>
              <c:numCache>
                <c:formatCode>General</c:formatCode>
                <c:ptCount val="3"/>
                <c:pt idx="0">
                  <c:v>37.109562189999998</c:v>
                </c:pt>
                <c:pt idx="1">
                  <c:v>38.32202032</c:v>
                </c:pt>
                <c:pt idx="2">
                  <c:v>41.080885100000003</c:v>
                </c:pt>
              </c:numCache>
            </c:numRef>
          </c:val>
          <c:extLst>
            <c:ext xmlns:c16="http://schemas.microsoft.com/office/drawing/2014/chart" uri="{C3380CC4-5D6E-409C-BE32-E72D297353CC}">
              <c16:uniqueId val="{00000004-4A54-AC49-93AC-253465826669}"/>
            </c:ext>
          </c:extLst>
        </c:ser>
        <c:ser>
          <c:idx val="5"/>
          <c:order val="5"/>
          <c:tx>
            <c:v>DSARP</c:v>
          </c:tx>
          <c:spPr>
            <a:solidFill>
              <a:schemeClr val="accent6"/>
            </a:solidFill>
            <a:ln w="6350">
              <a:solidFill>
                <a:schemeClr val="tx1"/>
              </a:solidFill>
            </a:ln>
          </c:spPr>
          <c:invertIfNegative val="0"/>
          <c:val>
            <c:numRef>
              <c:f>energy!$B$27:$D$27</c:f>
              <c:numCache>
                <c:formatCode>General</c:formatCode>
                <c:ptCount val="3"/>
                <c:pt idx="0">
                  <c:v>37.136964390000003</c:v>
                </c:pt>
                <c:pt idx="1">
                  <c:v>38.19702453</c:v>
                </c:pt>
                <c:pt idx="2">
                  <c:v>40.849460350000001</c:v>
                </c:pt>
              </c:numCache>
            </c:numRef>
          </c:val>
          <c:extLst>
            <c:ext xmlns:c16="http://schemas.microsoft.com/office/drawing/2014/chart" uri="{C3380CC4-5D6E-409C-BE32-E72D297353CC}">
              <c16:uniqueId val="{00000005-4A54-AC49-93AC-253465826669}"/>
            </c:ext>
          </c:extLst>
        </c:ser>
        <c:ser>
          <c:idx val="0"/>
          <c:order val="6"/>
          <c:tx>
            <c:v>Ideal</c:v>
          </c:tx>
          <c:spPr>
            <a:solidFill>
              <a:schemeClr val="bg1">
                <a:lumMod val="85000"/>
              </a:schemeClr>
            </a:solidFill>
            <a:ln>
              <a:solidFill>
                <a:schemeClr val="tx1"/>
              </a:solidFill>
            </a:ln>
            <a:effectLst/>
          </c:spPr>
          <c:invertIfNegative val="0"/>
          <c:cat>
            <c:strRef>
              <c:f>'multi-core-fix'!$B$45:$D$45</c:f>
              <c:strCache>
                <c:ptCount val="3"/>
                <c:pt idx="0">
                  <c:v>8Gb</c:v>
                </c:pt>
                <c:pt idx="1">
                  <c:v>16Gb</c:v>
                </c:pt>
                <c:pt idx="2">
                  <c:v>32Gb</c:v>
                </c:pt>
              </c:strCache>
            </c:strRef>
          </c:cat>
          <c:val>
            <c:numRef>
              <c:f>energy!$B$28:$D$28</c:f>
              <c:numCache>
                <c:formatCode>General</c:formatCode>
                <c:ptCount val="3"/>
                <c:pt idx="0">
                  <c:v>36.628373789999998</c:v>
                </c:pt>
                <c:pt idx="1">
                  <c:v>36.628373789999998</c:v>
                </c:pt>
                <c:pt idx="2">
                  <c:v>36.628373789999998</c:v>
                </c:pt>
              </c:numCache>
            </c:numRef>
          </c:val>
          <c:extLst>
            <c:ext xmlns:c16="http://schemas.microsoft.com/office/drawing/2014/chart" uri="{C3380CC4-5D6E-409C-BE32-E72D297353CC}">
              <c16:uniqueId val="{00000006-4A54-AC49-93AC-253465826669}"/>
            </c:ext>
          </c:extLst>
        </c:ser>
        <c:dLbls>
          <c:showLegendKey val="0"/>
          <c:showVal val="0"/>
          <c:showCatName val="0"/>
          <c:showSerName val="0"/>
          <c:showPercent val="0"/>
          <c:showBubbleSize val="0"/>
        </c:dLbls>
        <c:gapWidth val="150"/>
        <c:axId val="1810061928"/>
        <c:axId val="1810067512"/>
      </c:barChart>
      <c:catAx>
        <c:axId val="1810061928"/>
        <c:scaling>
          <c:orientation val="minMax"/>
        </c:scaling>
        <c:delete val="0"/>
        <c:axPos val="b"/>
        <c:title>
          <c:tx>
            <c:rich>
              <a:bodyPr/>
              <a:lstStyle/>
              <a:p>
                <a:pPr>
                  <a:defRPr/>
                </a:pPr>
                <a:r>
                  <a:rPr lang="en-US"/>
                  <a:t>DRAM Chip Density</a:t>
                </a:r>
              </a:p>
            </c:rich>
          </c:tx>
          <c:layout>
            <c:manualLayout>
              <c:xMode val="edge"/>
              <c:yMode val="edge"/>
              <c:x val="0.34372953380827398"/>
              <c:y val="0.83765605020526301"/>
            </c:manualLayout>
          </c:layout>
          <c:overlay val="0"/>
        </c:title>
        <c:numFmt formatCode="General" sourceLinked="1"/>
        <c:majorTickMark val="out"/>
        <c:minorTickMark val="none"/>
        <c:tickLblPos val="nextTo"/>
        <c:spPr>
          <a:ln w="1270">
            <a:solidFill>
              <a:schemeClr val="bg1">
                <a:lumMod val="65000"/>
              </a:schemeClr>
            </a:solidFill>
          </a:ln>
        </c:spPr>
        <c:crossAx val="1810067512"/>
        <c:crosses val="autoZero"/>
        <c:auto val="1"/>
        <c:lblAlgn val="ctr"/>
        <c:lblOffset val="100"/>
        <c:noMultiLvlLbl val="0"/>
      </c:catAx>
      <c:valAx>
        <c:axId val="1810067512"/>
        <c:scaling>
          <c:orientation val="minMax"/>
          <c:max val="45"/>
          <c:min val="0"/>
        </c:scaling>
        <c:delete val="0"/>
        <c:axPos val="l"/>
        <c:majorGridlines>
          <c:spPr>
            <a:ln w="3175">
              <a:solidFill>
                <a:schemeClr val="bg1">
                  <a:lumMod val="65000"/>
                </a:schemeClr>
              </a:solidFill>
              <a:prstDash val="dash"/>
            </a:ln>
          </c:spPr>
        </c:majorGridlines>
        <c:title>
          <c:tx>
            <c:rich>
              <a:bodyPr rot="-5400000" vert="horz"/>
              <a:lstStyle/>
              <a:p>
                <a:pPr>
                  <a:defRPr/>
                </a:pPr>
                <a:r>
                  <a:rPr lang="en-US"/>
                  <a:t>Energy per Access (nJ)</a:t>
                </a:r>
              </a:p>
            </c:rich>
          </c:tx>
          <c:layout>
            <c:manualLayout>
              <c:xMode val="edge"/>
              <c:yMode val="edge"/>
              <c:x val="4.0329001550466798E-6"/>
              <c:y val="0.128101020558781"/>
            </c:manualLayout>
          </c:layout>
          <c:overlay val="0"/>
        </c:title>
        <c:numFmt formatCode="General" sourceLinked="1"/>
        <c:majorTickMark val="out"/>
        <c:minorTickMark val="none"/>
        <c:tickLblPos val="nextTo"/>
        <c:spPr>
          <a:ln w="1270">
            <a:solidFill>
              <a:schemeClr val="bg1">
                <a:lumMod val="65000"/>
              </a:schemeClr>
            </a:solidFill>
          </a:ln>
        </c:spPr>
        <c:crossAx val="1810061928"/>
        <c:crosses val="autoZero"/>
        <c:crossBetween val="between"/>
        <c:majorUnit val="5"/>
      </c:valAx>
      <c:spPr>
        <a:ln>
          <a:noFill/>
        </a:ln>
      </c:spPr>
    </c:plotArea>
    <c:legend>
      <c:legendPos val="r"/>
      <c:layout>
        <c:manualLayout>
          <c:xMode val="edge"/>
          <c:yMode val="edge"/>
          <c:x val="0.80959382951611203"/>
          <c:y val="9.72403089036947E-2"/>
          <c:w val="0.190406170483888"/>
          <c:h val="0.64690454064460101"/>
        </c:manualLayout>
      </c:layout>
      <c:overlay val="0"/>
      <c:spPr>
        <a:noFill/>
        <a:ln>
          <a:noFill/>
        </a:ln>
      </c:spPr>
    </c:legend>
    <c:plotVisOnly val="1"/>
    <c:dispBlanksAs val="gap"/>
    <c:showDLblsOverMax val="0"/>
  </c:chart>
  <c:spPr>
    <a:ln>
      <a:noFill/>
    </a:ln>
  </c:spPr>
  <c:txPr>
    <a:bodyPr/>
    <a:lstStyle/>
    <a:p>
      <a:pPr>
        <a:defRPr sz="2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1321741032370901E-2"/>
          <c:y val="6.0185185185185203E-2"/>
          <c:w val="0.89094356955380605"/>
          <c:h val="0.82246937882764704"/>
        </c:manualLayout>
      </c:layout>
      <c:barChart>
        <c:barDir val="col"/>
        <c:grouping val="clustered"/>
        <c:varyColors val="0"/>
        <c:ser>
          <c:idx val="0"/>
          <c:order val="0"/>
          <c:tx>
            <c:strRef>
              <c:f>PERF!$B$1</c:f>
              <c:strCache>
                <c:ptCount val="1"/>
                <c:pt idx="0">
                  <c:v>AVATAR (1yr)</c:v>
                </c:pt>
              </c:strCache>
            </c:strRef>
          </c:tx>
          <c:invertIfNegative val="0"/>
          <c:cat>
            <c:strRef>
              <c:f>PERF!$A$2:$A$5</c:f>
              <c:strCache>
                <c:ptCount val="4"/>
                <c:pt idx="0">
                  <c:v>8Gb</c:v>
                </c:pt>
                <c:pt idx="1">
                  <c:v>16Gb</c:v>
                </c:pt>
                <c:pt idx="2">
                  <c:v>32Gb</c:v>
                </c:pt>
                <c:pt idx="3">
                  <c:v>64Gb</c:v>
                </c:pt>
              </c:strCache>
            </c:strRef>
          </c:cat>
          <c:val>
            <c:numRef>
              <c:f>PERF!$B$2:$B$5</c:f>
              <c:numCache>
                <c:formatCode>General</c:formatCode>
                <c:ptCount val="4"/>
                <c:pt idx="0">
                  <c:v>1.04</c:v>
                </c:pt>
                <c:pt idx="1">
                  <c:v>1.0649999999999999</c:v>
                </c:pt>
                <c:pt idx="2">
                  <c:v>1.1299999999999999</c:v>
                </c:pt>
                <c:pt idx="3">
                  <c:v>1.35</c:v>
                </c:pt>
              </c:numCache>
            </c:numRef>
          </c:val>
          <c:extLst>
            <c:ext xmlns:c16="http://schemas.microsoft.com/office/drawing/2014/chart" uri="{C3380CC4-5D6E-409C-BE32-E72D297353CC}">
              <c16:uniqueId val="{00000000-8827-8C46-992A-EE6039417074}"/>
            </c:ext>
          </c:extLst>
        </c:ser>
        <c:ser>
          <c:idx val="1"/>
          <c:order val="1"/>
          <c:tx>
            <c:strRef>
              <c:f>PERF!$C$1</c:f>
              <c:strCache>
                <c:ptCount val="1"/>
                <c:pt idx="0">
                  <c:v>NoRefresh</c:v>
                </c:pt>
              </c:strCache>
            </c:strRef>
          </c:tx>
          <c:invertIfNegative val="0"/>
          <c:cat>
            <c:strRef>
              <c:f>PERF!$A$2:$A$5</c:f>
              <c:strCache>
                <c:ptCount val="4"/>
                <c:pt idx="0">
                  <c:v>8Gb</c:v>
                </c:pt>
                <c:pt idx="1">
                  <c:v>16Gb</c:v>
                </c:pt>
                <c:pt idx="2">
                  <c:v>32Gb</c:v>
                </c:pt>
                <c:pt idx="3">
                  <c:v>64Gb</c:v>
                </c:pt>
              </c:strCache>
            </c:strRef>
          </c:cat>
          <c:val>
            <c:numRef>
              <c:f>PERF!$C$2:$C$5</c:f>
              <c:numCache>
                <c:formatCode>General</c:formatCode>
                <c:ptCount val="4"/>
                <c:pt idx="0">
                  <c:v>1.05</c:v>
                </c:pt>
                <c:pt idx="1">
                  <c:v>1.0900000000000001</c:v>
                </c:pt>
                <c:pt idx="2">
                  <c:v>1.21</c:v>
                </c:pt>
                <c:pt idx="3">
                  <c:v>1.54</c:v>
                </c:pt>
              </c:numCache>
            </c:numRef>
          </c:val>
          <c:extLst>
            <c:ext xmlns:c16="http://schemas.microsoft.com/office/drawing/2014/chart" uri="{C3380CC4-5D6E-409C-BE32-E72D297353CC}">
              <c16:uniqueId val="{00000001-8827-8C46-992A-EE6039417074}"/>
            </c:ext>
          </c:extLst>
        </c:ser>
        <c:dLbls>
          <c:showLegendKey val="0"/>
          <c:showVal val="0"/>
          <c:showCatName val="0"/>
          <c:showSerName val="0"/>
          <c:showPercent val="0"/>
          <c:showBubbleSize val="0"/>
        </c:dLbls>
        <c:gapWidth val="150"/>
        <c:axId val="1811568488"/>
        <c:axId val="1811571496"/>
      </c:barChart>
      <c:catAx>
        <c:axId val="1811568488"/>
        <c:scaling>
          <c:orientation val="minMax"/>
        </c:scaling>
        <c:delete val="0"/>
        <c:axPos val="b"/>
        <c:numFmt formatCode="General" sourceLinked="0"/>
        <c:majorTickMark val="out"/>
        <c:minorTickMark val="none"/>
        <c:tickLblPos val="nextTo"/>
        <c:txPr>
          <a:bodyPr/>
          <a:lstStyle/>
          <a:p>
            <a:pPr>
              <a:defRPr sz="2000"/>
            </a:pPr>
            <a:endParaRPr lang="en-US"/>
          </a:p>
        </c:txPr>
        <c:crossAx val="1811571496"/>
        <c:crosses val="autoZero"/>
        <c:auto val="1"/>
        <c:lblAlgn val="ctr"/>
        <c:lblOffset val="100"/>
        <c:noMultiLvlLbl val="0"/>
      </c:catAx>
      <c:valAx>
        <c:axId val="1811571496"/>
        <c:scaling>
          <c:orientation val="minMax"/>
          <c:max val="1.6"/>
          <c:min val="1"/>
        </c:scaling>
        <c:delete val="0"/>
        <c:axPos val="l"/>
        <c:majorGridlines/>
        <c:numFmt formatCode="#,##0.00" sourceLinked="0"/>
        <c:majorTickMark val="out"/>
        <c:minorTickMark val="none"/>
        <c:tickLblPos val="nextTo"/>
        <c:txPr>
          <a:bodyPr/>
          <a:lstStyle/>
          <a:p>
            <a:pPr>
              <a:defRPr sz="2000"/>
            </a:pPr>
            <a:endParaRPr lang="en-US"/>
          </a:p>
        </c:txPr>
        <c:crossAx val="1811568488"/>
        <c:crosses val="autoZero"/>
        <c:crossBetween val="between"/>
      </c:valAx>
    </c:plotArea>
    <c:legend>
      <c:legendPos val="r"/>
      <c:layout>
        <c:manualLayout>
          <c:xMode val="edge"/>
          <c:yMode val="edge"/>
          <c:x val="8.7469954413592996E-2"/>
          <c:y val="3.7938271930055598E-2"/>
          <c:w val="0.69465748743432398"/>
          <c:h val="0.18595290172061801"/>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0380358705161803E-2"/>
          <c:y val="6.0185185185185203E-2"/>
          <c:w val="0.859270559930009"/>
          <c:h val="0.82246937882764704"/>
        </c:manualLayout>
      </c:layout>
      <c:barChart>
        <c:barDir val="col"/>
        <c:grouping val="clustered"/>
        <c:varyColors val="0"/>
        <c:ser>
          <c:idx val="0"/>
          <c:order val="0"/>
          <c:tx>
            <c:strRef>
              <c:f>EDP!$B$1</c:f>
              <c:strCache>
                <c:ptCount val="1"/>
                <c:pt idx="0">
                  <c:v>AVATAR (1yr)</c:v>
                </c:pt>
              </c:strCache>
            </c:strRef>
          </c:tx>
          <c:invertIfNegative val="0"/>
          <c:cat>
            <c:strRef>
              <c:f>EDP!$A$2:$A$5</c:f>
              <c:strCache>
                <c:ptCount val="4"/>
                <c:pt idx="0">
                  <c:v>8Gb</c:v>
                </c:pt>
                <c:pt idx="1">
                  <c:v>16Gb</c:v>
                </c:pt>
                <c:pt idx="2">
                  <c:v>32Gb</c:v>
                </c:pt>
                <c:pt idx="3">
                  <c:v>64Gb</c:v>
                </c:pt>
              </c:strCache>
            </c:strRef>
          </c:cat>
          <c:val>
            <c:numRef>
              <c:f>EDP!$B$2:$B$5</c:f>
              <c:numCache>
                <c:formatCode>General</c:formatCode>
                <c:ptCount val="4"/>
                <c:pt idx="0">
                  <c:v>0.95</c:v>
                </c:pt>
                <c:pt idx="1">
                  <c:v>0.88</c:v>
                </c:pt>
                <c:pt idx="2">
                  <c:v>0.75</c:v>
                </c:pt>
                <c:pt idx="3">
                  <c:v>0.52</c:v>
                </c:pt>
              </c:numCache>
            </c:numRef>
          </c:val>
          <c:extLst>
            <c:ext xmlns:c16="http://schemas.microsoft.com/office/drawing/2014/chart" uri="{C3380CC4-5D6E-409C-BE32-E72D297353CC}">
              <c16:uniqueId val="{00000000-AA1E-6E4C-BEDD-AB1330C85EBF}"/>
            </c:ext>
          </c:extLst>
        </c:ser>
        <c:ser>
          <c:idx val="1"/>
          <c:order val="1"/>
          <c:tx>
            <c:strRef>
              <c:f>EDP!$C$1</c:f>
              <c:strCache>
                <c:ptCount val="1"/>
                <c:pt idx="0">
                  <c:v>NoRefresh</c:v>
                </c:pt>
              </c:strCache>
            </c:strRef>
          </c:tx>
          <c:invertIfNegative val="0"/>
          <c:cat>
            <c:strRef>
              <c:f>EDP!$A$2:$A$5</c:f>
              <c:strCache>
                <c:ptCount val="4"/>
                <c:pt idx="0">
                  <c:v>8Gb</c:v>
                </c:pt>
                <c:pt idx="1">
                  <c:v>16Gb</c:v>
                </c:pt>
                <c:pt idx="2">
                  <c:v>32Gb</c:v>
                </c:pt>
                <c:pt idx="3">
                  <c:v>64Gb</c:v>
                </c:pt>
              </c:strCache>
            </c:strRef>
          </c:cat>
          <c:val>
            <c:numRef>
              <c:f>EDP!$C$2:$C$5</c:f>
              <c:numCache>
                <c:formatCode>General</c:formatCode>
                <c:ptCount val="4"/>
                <c:pt idx="0">
                  <c:v>0.91</c:v>
                </c:pt>
                <c:pt idx="1">
                  <c:v>0.83</c:v>
                </c:pt>
                <c:pt idx="2">
                  <c:v>0.68</c:v>
                </c:pt>
                <c:pt idx="3">
                  <c:v>0.41</c:v>
                </c:pt>
              </c:numCache>
            </c:numRef>
          </c:val>
          <c:extLst>
            <c:ext xmlns:c16="http://schemas.microsoft.com/office/drawing/2014/chart" uri="{C3380CC4-5D6E-409C-BE32-E72D297353CC}">
              <c16:uniqueId val="{00000001-AA1E-6E4C-BEDD-AB1330C85EBF}"/>
            </c:ext>
          </c:extLst>
        </c:ser>
        <c:dLbls>
          <c:showLegendKey val="0"/>
          <c:showVal val="0"/>
          <c:showCatName val="0"/>
          <c:showSerName val="0"/>
          <c:showPercent val="0"/>
          <c:showBubbleSize val="0"/>
        </c:dLbls>
        <c:gapWidth val="150"/>
        <c:axId val="1811591272"/>
        <c:axId val="1811594280"/>
      </c:barChart>
      <c:catAx>
        <c:axId val="1811591272"/>
        <c:scaling>
          <c:orientation val="minMax"/>
        </c:scaling>
        <c:delete val="0"/>
        <c:axPos val="b"/>
        <c:numFmt formatCode="General" sourceLinked="0"/>
        <c:majorTickMark val="out"/>
        <c:minorTickMark val="none"/>
        <c:tickLblPos val="nextTo"/>
        <c:txPr>
          <a:bodyPr/>
          <a:lstStyle/>
          <a:p>
            <a:pPr>
              <a:defRPr sz="2000"/>
            </a:pPr>
            <a:endParaRPr lang="en-US"/>
          </a:p>
        </c:txPr>
        <c:crossAx val="1811594280"/>
        <c:crosses val="autoZero"/>
        <c:auto val="1"/>
        <c:lblAlgn val="ctr"/>
        <c:lblOffset val="100"/>
        <c:noMultiLvlLbl val="0"/>
      </c:catAx>
      <c:valAx>
        <c:axId val="1811594280"/>
        <c:scaling>
          <c:orientation val="minMax"/>
        </c:scaling>
        <c:delete val="0"/>
        <c:axPos val="l"/>
        <c:majorGridlines/>
        <c:numFmt formatCode="#,##0.0" sourceLinked="0"/>
        <c:majorTickMark val="out"/>
        <c:minorTickMark val="none"/>
        <c:tickLblPos val="nextTo"/>
        <c:txPr>
          <a:bodyPr/>
          <a:lstStyle/>
          <a:p>
            <a:pPr>
              <a:defRPr sz="2000"/>
            </a:pPr>
            <a:endParaRPr lang="en-US"/>
          </a:p>
        </c:txPr>
        <c:crossAx val="1811591272"/>
        <c:crosses val="autoZero"/>
        <c:crossBetween val="between"/>
        <c:majorUnit val="0.1"/>
      </c:valAx>
    </c:plotArea>
    <c:legend>
      <c:legendPos val="r"/>
      <c:layout>
        <c:manualLayout>
          <c:xMode val="edge"/>
          <c:yMode val="edge"/>
          <c:x val="0.30128717243677899"/>
          <c:y val="2.6586051743532099E-3"/>
          <c:w val="0.655851685206016"/>
          <c:h val="0.18595290172061801"/>
        </c:manualLayout>
      </c:layout>
      <c:overlay val="0"/>
      <c:txPr>
        <a:bodyPr/>
        <a:lstStyle/>
        <a:p>
          <a:pPr>
            <a:defRPr sz="20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3A3D9-BADB-734B-A983-EA6AF1EA18FE}" type="slidenum">
              <a:rPr lang="en-US" sz="1200">
                <a:solidFill>
                  <a:prstClr val="black"/>
                </a:solidFill>
                <a:cs typeface="Arial" charset="0"/>
              </a:rPr>
              <a:pPr eaLnBrk="1" hangingPunct="1"/>
              <a:t>46</a:t>
            </a:fld>
            <a:endParaRPr lang="en-US" sz="1200">
              <a:solidFill>
                <a:prstClr val="black"/>
              </a:solidFill>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93458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526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69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448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19</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5049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14831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243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146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889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874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785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962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061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10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3410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2531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a cell has lost enough charge, this noise can be large enough to cause a failure on a read</a:t>
            </a:r>
          </a:p>
          <a:p>
            <a:r>
              <a:rPr lang="en-US">
                <a:latin typeface="Arial" charset="0"/>
                <a:ea typeface="ＭＳ Ｐゴシック" charset="0"/>
                <a:cs typeface="ＭＳ Ｐゴシック" charset="0"/>
              </a:rPr>
              <a:t>(normally, there is enough noise margin to tolerate the coupling noise)</a:t>
            </a:r>
          </a:p>
        </p:txBody>
      </p:sp>
      <p:sp>
        <p:nvSpPr>
          <p:cNvPr id="310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371F93-1368-364E-BACD-3968E0AEB8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22695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38880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194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954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106</a:t>
            </a:fld>
            <a:endParaRPr lang="en-US"/>
          </a:p>
        </p:txBody>
      </p:sp>
    </p:spTree>
    <p:extLst>
      <p:ext uri="{BB962C8B-B14F-4D97-AF65-F5344CB8AC3E}">
        <p14:creationId xmlns:p14="http://schemas.microsoft.com/office/powerpoint/2010/main" val="3436894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0570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77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97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Hi, I’m Minesh Patel from ETH</a:t>
            </a:r>
            <a:r>
              <a:rPr lang="en-US" altLang="ko-KR" sz="1200" kern="1200" baseline="0" dirty="0">
                <a:solidFill>
                  <a:schemeClr val="tx1"/>
                </a:solidFill>
                <a:effectLst/>
                <a:latin typeface="+mn-lt"/>
                <a:ea typeface="+mn-ea"/>
                <a:cs typeface="+mn-cs"/>
              </a:rPr>
              <a:t> Zurich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baseline="0" dirty="0">
                <a:solidFill>
                  <a:schemeClr val="tx1"/>
                </a:solidFill>
                <a:effectLst/>
                <a:latin typeface="+mn-lt"/>
                <a:ea typeface="+mn-ea"/>
                <a:cs typeface="+mn-cs"/>
              </a:rPr>
              <a:t>and today, I’ll talk about the reach profiler, a new methodology for DRAM retention failure profiling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74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composed of a heterogeneous set of cells with various different</a:t>
            </a:r>
            <a:r>
              <a:rPr lang="en-US" baseline="0" dirty="0"/>
              <a:t> leakage rates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896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requires</a:t>
            </a:r>
            <a:r>
              <a:rPr lang="en-US" baseline="0" dirty="0"/>
              <a:t> a process called DRAM refresh in order to periodically restore charge to the leaky cells</a:t>
            </a:r>
          </a:p>
          <a:p>
            <a:endParaRPr lang="en-US" baseline="0" dirty="0"/>
          </a:p>
          <a:p>
            <a:r>
              <a:rPr lang="en-US" baseline="0" dirty="0"/>
              <a:t>However, this results in significant system performance and energy penalties.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791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a:t>
            </a:r>
            <a:r>
              <a:rPr lang="en-US" baseline="0" dirty="0"/>
              <a:t> we would like to identify all the cells that fail at a given refresh interval so that we can extend the default refresh interval past 64ms and mitigate DRAM refresh overhead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6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there are a number of unwanted effects that complicate profiling, which I will go into in detail in my talk later this afternoon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159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better</a:t>
            </a:r>
            <a:r>
              <a:rPr lang="en-US" baseline="0" dirty="0"/>
              <a:t> understand these effects in modern DRAM, we perform the first extensive characterization of 368 LPDDR4 DRAM chips</a:t>
            </a:r>
          </a:p>
          <a:p>
            <a:endParaRPr lang="en-US" baseline="0" dirty="0"/>
          </a:p>
          <a:p>
            <a:r>
              <a:rPr lang="en-US" baseline="0" dirty="0"/>
              <a:t>We make two major observations</a:t>
            </a:r>
          </a:p>
          <a:p>
            <a:endParaRPr lang="en-US" baseline="0" dirty="0"/>
          </a:p>
          <a:p>
            <a:r>
              <a:rPr lang="en-US" baseline="0" dirty="0"/>
              <a:t>First, we find that cells are more likely to fail at an increased refresh interval or temperature</a:t>
            </a:r>
          </a:p>
          <a:p>
            <a:endParaRPr lang="en-US" baseline="0" dirty="0"/>
          </a:p>
          <a:p>
            <a:r>
              <a:rPr lang="en-US" baseline="0" dirty="0"/>
              <a:t>Second, we identify a complex tradeoff space surrounding profiling, and characterize it in terms of profiling speed, failure coverage, and false positive rate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163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leverage these observations to develop the</a:t>
            </a:r>
            <a:r>
              <a:rPr lang="en-US" baseline="0" dirty="0"/>
              <a:t> reach profiler, which searches for failures NOT at the operating conditions,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1696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rather at</a:t>
            </a:r>
            <a:r>
              <a:rPr lang="en-US" baseline="0" dirty="0"/>
              <a:t> reach conditions, where cells are more likely to fail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937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this not only increases profiling speed and reliability beyond</a:t>
            </a:r>
            <a:r>
              <a:rPr lang="en-US" baseline="0" dirty="0"/>
              <a:t> prior approaches to profiling, </a:t>
            </a:r>
          </a:p>
          <a:p>
            <a:endParaRPr lang="en-US" baseline="0" dirty="0"/>
          </a:p>
          <a:p>
            <a:r>
              <a:rPr lang="en-US" baseline="0" dirty="0"/>
              <a:t>But also enables longer refresh intervals that were previously unreasonable due to profiling overhead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024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06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397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21677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3F22A-D283-BD47-9E59-796EDCCC2D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70865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4B16A-A8BD-244A-A6C6-576159C115D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067965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C9ADEB-8BBF-1542-A789-E3417689B7C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799553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D6164-23B8-B046-BED0-9C1285A065B8}"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86588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1A3721-F261-6E4E-AC12-4A172EDBF29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18297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3212D5-35D4-D540-A8DC-0FFC637E356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031331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1B18DF-D3E9-1B4A-AA18-92767ACC8EF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345530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B7274C-C746-1245-8EC9-47D814B7B19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25583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C48932-6149-C740-8971-A25EA3723F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1625427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E1217C-28FF-D34A-9FE1-C109057AC2E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73566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3AB9CB-DE53-BF46-ADB8-1FDD70EFBE7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70101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RDR exploits each cell’s read disturb resistance. </a:t>
            </a:r>
          </a:p>
          <a:p>
            <a:r>
              <a:rPr lang="en-US" altLang="en-US">
                <a:latin typeface="Arial" charset="0"/>
                <a:ea typeface="ＭＳ Ｐゴシック" charset="-128"/>
              </a:rPr>
              <a:t>Because of process variation, each cell can be classified as either disturb resistant or disturb prone.</a:t>
            </a:r>
          </a:p>
          <a:p>
            <a:r>
              <a:rPr lang="en-US" altLang="en-US">
                <a:latin typeface="Arial" charset="0"/>
                <a:ea typeface="ＭＳ Ｐゴシック" charset="-128"/>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E1B6AA-D03F-394B-8F13-3F8818C44026}"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603271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As our fourth observation, we find some flash cells are more prone to read disturb.</a:t>
            </a:r>
          </a:p>
          <a:p>
            <a:r>
              <a:rPr lang="en-US" altLang="en-US">
                <a:latin typeface="Arial" charset="0"/>
                <a:ea typeface="ＭＳ Ｐゴシック" charset="-128"/>
              </a:rPr>
              <a:t>Now lets look at an example of the erased and P1 state.</a:t>
            </a:r>
          </a:p>
          <a:p>
            <a:r>
              <a:rPr lang="en-US" altLang="en-US">
                <a:latin typeface="Arial" charset="0"/>
                <a:ea typeface="ＭＳ Ｐゴシック" charset="-128"/>
              </a:rPr>
              <a:t>With no read disturb, the threshold voltage of disturb prone and resistant cells are randomly distributed.</a:t>
            </a:r>
          </a:p>
          <a:p>
            <a:r>
              <a:rPr lang="en-US" altLang="en-US">
                <a:latin typeface="Arial" charset="0"/>
                <a:ea typeface="ＭＳ Ｐゴシック" charset="-128"/>
              </a:rPr>
              <a:t>After a significant amount of read disturb, the cells redistribute because of read disturb.</a:t>
            </a:r>
          </a:p>
          <a:p>
            <a:r>
              <a:rPr lang="en-US" altLang="en-US">
                <a:latin typeface="Arial" charset="0"/>
                <a:ea typeface="ＭＳ Ｐゴシック" charset="-128"/>
              </a:rPr>
              <a:t>At this point, we can see that disturb-prone cells have higher threshold voltages within each state,</a:t>
            </a:r>
          </a:p>
          <a:p>
            <a:r>
              <a:rPr lang="en-US" altLang="en-US">
                <a:latin typeface="Arial" charset="0"/>
                <a:ea typeface="ＭＳ Ｐゴシック" charset="-128"/>
              </a:rPr>
              <a:t>And disturb-resistant cells have lower threshold voltages.</a:t>
            </a:r>
          </a:p>
          <a:p>
            <a:r>
              <a:rPr lang="en-US" altLang="en-US">
                <a:latin typeface="Arial" charset="0"/>
                <a:ea typeface="ＭＳ Ｐゴシック" charset="-128"/>
              </a:rPr>
              <a:t>Now, if we look at the cells susceptible to errors, which are cells with threshold voltage closer to the boundary.</a:t>
            </a:r>
          </a:p>
          <a:p>
            <a:r>
              <a:rPr lang="en-US" altLang="en-US">
                <a:latin typeface="Arial" charset="0"/>
                <a:ea typeface="ＭＳ Ｐゴシック" charset="-128"/>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E0505-953E-2B42-9D41-653C021C3D5F}"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22996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Based on this finding, we propose read disturb oriented error recovery to identify disturb-prone and resistant cells after a failure has happened to recover from read disturb errors.</a:t>
            </a:r>
          </a:p>
          <a:p>
            <a:r>
              <a:rPr lang="en-US" altLang="en-US">
                <a:latin typeface="Arial" charset="0"/>
                <a:ea typeface="ＭＳ Ｐゴシック" charset="-128"/>
              </a:rPr>
              <a:t>After an uncorrectable flash error, the following steps are triggered.</a:t>
            </a:r>
          </a:p>
          <a:p>
            <a:endParaRPr lang="en-US" altLang="en-US">
              <a:latin typeface="Arial" charset="0"/>
              <a:ea typeface="ＭＳ Ｐゴシック" charset="-128"/>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EC825F-F971-CF4F-8BC4-3424B71EDA79}"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85716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7824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405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8517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463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893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2205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114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1647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5584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5734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1638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60F916-6C97-E94D-9CB7-52CBDA6F7E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63774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8212E5-32B0-1B40-8DB6-AB53737688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511983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a:t>
            </a:r>
            <a:r>
              <a:rPr lang="en-US" baseline="0" dirty="0"/>
              <a:t> design for online profiling system is based to thee key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8893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a:t>
            </a:r>
            <a:r>
              <a:rPr lang="en-US" baseline="0" dirty="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43FFD-D063-514F-A548-7BE898989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49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55750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8113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3096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D215-8349-204F-BC92-9713F59A7B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013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829022896"/>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7/10/18</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2298763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7/10/18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392839880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7/10/18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46217914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7/10/18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185476918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7/10/18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181701585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7/10/18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37458632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7/10/18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40914653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7/10/18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378185663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7/10/18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9179700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7/10/18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2789811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7/10/18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3983931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1EC4E2-6E65-4B38-A9F0-2491CD022231}"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3F32364-6BA0-48AA-B029-3ED2192016FC}"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7347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42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3F32364-6BA0-48AA-B029-3ED2192016FC}" type="slidenum">
              <a:rPr lang="en-US" smtClean="0">
                <a:solidFill>
                  <a:prstClr val="black"/>
                </a:solidFill>
                <a:latin typeface="Calibri"/>
              </a:rPr>
              <a:pPr/>
              <a:t>‹#›</a:t>
            </a:fld>
            <a:endParaRPr lang="en-US" dirty="0">
              <a:solidFill>
                <a:prstClr val="black"/>
              </a:solidFill>
              <a:latin typeface="Calibri"/>
            </a:endParaRPr>
          </a:p>
        </p:txBody>
      </p:sp>
      <p:cxnSp>
        <p:nvCxnSpPr>
          <p:cNvPr id="5" name="Straight Connector 4"/>
          <p:cNvCxnSpPr/>
          <p:nvPr userDrawn="1"/>
        </p:nvCxnSpPr>
        <p:spPr>
          <a:xfrm>
            <a:off x="304800" y="1143000"/>
            <a:ext cx="8534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373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707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6157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6097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833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7798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6480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980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5268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262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000832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3460251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932952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165806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620145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72489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251022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528675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481232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350292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1642996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201805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758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430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4624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6107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82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3230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07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8072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0006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3555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3885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B32FADCB-48B2-EA48-842F-00DFB3F26DD3}" type="slidenum">
              <a:rPr lang="en-US"/>
              <a:pPr>
                <a:defRPr/>
              </a:pPr>
              <a:t>‹#›</a:t>
            </a:fld>
            <a:endParaRPr lang="en-US"/>
          </a:p>
        </p:txBody>
      </p:sp>
    </p:spTree>
    <p:extLst>
      <p:ext uri="{BB962C8B-B14F-4D97-AF65-F5344CB8AC3E}">
        <p14:creationId xmlns:p14="http://schemas.microsoft.com/office/powerpoint/2010/main" val="1901995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5B7879-3FBA-B54E-968A-FC666650947C}" type="slidenum">
              <a:rPr lang="en-US"/>
              <a:pPr>
                <a:defRPr/>
              </a:pPr>
              <a:t>‹#›</a:t>
            </a:fld>
            <a:endParaRPr lang="en-US"/>
          </a:p>
        </p:txBody>
      </p:sp>
    </p:spTree>
    <p:extLst>
      <p:ext uri="{BB962C8B-B14F-4D97-AF65-F5344CB8AC3E}">
        <p14:creationId xmlns:p14="http://schemas.microsoft.com/office/powerpoint/2010/main" val="174114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1DEA502-C52A-234B-A385-176FDBE489C0}" type="slidenum">
              <a:rPr lang="en-US"/>
              <a:pPr>
                <a:defRPr/>
              </a:pPr>
              <a:t>‹#›</a:t>
            </a:fld>
            <a:endParaRPr lang="en-US"/>
          </a:p>
        </p:txBody>
      </p:sp>
    </p:spTree>
    <p:extLst>
      <p:ext uri="{BB962C8B-B14F-4D97-AF65-F5344CB8AC3E}">
        <p14:creationId xmlns:p14="http://schemas.microsoft.com/office/powerpoint/2010/main" val="1147778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5175F4F-A033-0F4C-9EC5-6505BC2B7B77}" type="slidenum">
              <a:rPr lang="en-US"/>
              <a:pPr>
                <a:defRPr/>
              </a:pPr>
              <a:t>‹#›</a:t>
            </a:fld>
            <a:endParaRPr lang="en-US"/>
          </a:p>
        </p:txBody>
      </p:sp>
    </p:spTree>
    <p:extLst>
      <p:ext uri="{BB962C8B-B14F-4D97-AF65-F5344CB8AC3E}">
        <p14:creationId xmlns:p14="http://schemas.microsoft.com/office/powerpoint/2010/main" val="379446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9276FF62-1895-FF4A-A6F6-800069378C19}" type="slidenum">
              <a:rPr lang="en-US"/>
              <a:pPr>
                <a:defRPr/>
              </a:pPr>
              <a:t>‹#›</a:t>
            </a:fld>
            <a:endParaRPr lang="en-US"/>
          </a:p>
        </p:txBody>
      </p:sp>
    </p:spTree>
    <p:extLst>
      <p:ext uri="{BB962C8B-B14F-4D97-AF65-F5344CB8AC3E}">
        <p14:creationId xmlns:p14="http://schemas.microsoft.com/office/powerpoint/2010/main" val="189008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33EAC695-E190-B34F-BEE3-61EF86E36CCB}" type="slidenum">
              <a:rPr lang="en-US"/>
              <a:pPr>
                <a:defRPr/>
              </a:pPr>
              <a:t>‹#›</a:t>
            </a:fld>
            <a:endParaRPr lang="en-US"/>
          </a:p>
        </p:txBody>
      </p:sp>
    </p:spTree>
    <p:extLst>
      <p:ext uri="{BB962C8B-B14F-4D97-AF65-F5344CB8AC3E}">
        <p14:creationId xmlns:p14="http://schemas.microsoft.com/office/powerpoint/2010/main" val="161544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4185E6B8-289B-D940-8844-711DD1502687}" type="slidenum">
              <a:rPr lang="en-US"/>
              <a:pPr>
                <a:defRPr/>
              </a:pPr>
              <a:t>‹#›</a:t>
            </a:fld>
            <a:endParaRPr lang="en-US"/>
          </a:p>
        </p:txBody>
      </p:sp>
    </p:spTree>
    <p:extLst>
      <p:ext uri="{BB962C8B-B14F-4D97-AF65-F5344CB8AC3E}">
        <p14:creationId xmlns:p14="http://schemas.microsoft.com/office/powerpoint/2010/main" val="4109598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A7E31048-1417-DA43-8EBC-A96804AD6F00}" type="slidenum">
              <a:rPr lang="en-US"/>
              <a:pPr>
                <a:defRPr/>
              </a:pPr>
              <a:t>‹#›</a:t>
            </a:fld>
            <a:endParaRPr lang="en-US"/>
          </a:p>
        </p:txBody>
      </p:sp>
    </p:spTree>
    <p:extLst>
      <p:ext uri="{BB962C8B-B14F-4D97-AF65-F5344CB8AC3E}">
        <p14:creationId xmlns:p14="http://schemas.microsoft.com/office/powerpoint/2010/main" val="253510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7F9417F-2C14-6144-830B-E42ADEEC4F85}" type="slidenum">
              <a:rPr lang="en-US"/>
              <a:pPr>
                <a:defRPr/>
              </a:pPr>
              <a:t>‹#›</a:t>
            </a:fld>
            <a:endParaRPr lang="en-US"/>
          </a:p>
        </p:txBody>
      </p:sp>
    </p:spTree>
    <p:extLst>
      <p:ext uri="{BB962C8B-B14F-4D97-AF65-F5344CB8AC3E}">
        <p14:creationId xmlns:p14="http://schemas.microsoft.com/office/powerpoint/2010/main" val="1841650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5E171BC-6E8C-F74F-B79B-7105B67BD042}" type="slidenum">
              <a:rPr lang="en-US"/>
              <a:pPr>
                <a:defRPr/>
              </a:pPr>
              <a:t>‹#›</a:t>
            </a:fld>
            <a:endParaRPr lang="en-US"/>
          </a:p>
        </p:txBody>
      </p:sp>
    </p:spTree>
    <p:extLst>
      <p:ext uri="{BB962C8B-B14F-4D97-AF65-F5344CB8AC3E}">
        <p14:creationId xmlns:p14="http://schemas.microsoft.com/office/powerpoint/2010/main" val="425589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2FE64C83-2A46-4D4A-84F8-78075880C1B7}" type="slidenum">
              <a:rPr lang="en-US"/>
              <a:pPr>
                <a:defRPr/>
              </a:pPr>
              <a:t>‹#›</a:t>
            </a:fld>
            <a:endParaRPr lang="en-US"/>
          </a:p>
        </p:txBody>
      </p:sp>
    </p:spTree>
    <p:extLst>
      <p:ext uri="{BB962C8B-B14F-4D97-AF65-F5344CB8AC3E}">
        <p14:creationId xmlns:p14="http://schemas.microsoft.com/office/powerpoint/2010/main" val="3631615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C1AAAFD-47E5-3243-864F-EBDDB63070B4}" type="slidenum">
              <a:rPr lang="en-US"/>
              <a:pPr>
                <a:defRPr/>
              </a:pPr>
              <a:t>‹#›</a:t>
            </a:fld>
            <a:endParaRPr lang="en-US"/>
          </a:p>
        </p:txBody>
      </p:sp>
    </p:spTree>
    <p:extLst>
      <p:ext uri="{BB962C8B-B14F-4D97-AF65-F5344CB8AC3E}">
        <p14:creationId xmlns:p14="http://schemas.microsoft.com/office/powerpoint/2010/main" val="416835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charset="0"/>
                <a:ea typeface="+mn-ea"/>
                <a:cs typeface="Arial" charset="0"/>
              </a:defRPr>
            </a:lvl1pPr>
          </a:lstStyle>
          <a:p>
            <a:pPr defTabSz="913696">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398D8DB-F6DE-7C4E-AD24-F611E08CA3EB}" type="slidenum">
              <a:rPr lang="en-US"/>
              <a:pPr>
                <a:defRPr/>
              </a:pPr>
              <a:t>‹#›</a:t>
            </a:fld>
            <a:endParaRPr lang="en-US"/>
          </a:p>
        </p:txBody>
      </p:sp>
    </p:spTree>
    <p:extLst>
      <p:ext uri="{BB962C8B-B14F-4D97-AF65-F5344CB8AC3E}">
        <p14:creationId xmlns:p14="http://schemas.microsoft.com/office/powerpoint/2010/main" val="248538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4A9B989-1DDC-A546-AF44-8CE1EC44B2B8}" type="datetime1">
              <a:rPr lang="en-US" smtClean="0">
                <a:solidFill>
                  <a:prstClr val="black">
                    <a:tint val="75000"/>
                  </a:prstClr>
                </a:solidFill>
              </a:rPr>
              <a:pPr>
                <a:defRPr/>
              </a:pPr>
              <a:t>7/10/18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FF91FF-D894-6140-848C-994C3FF0AA80}"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352943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SzPct val="120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E36A4BA-E04F-6046-9ED7-9ADF7E148717}" type="datetime1">
              <a:rPr lang="en-US" smtClean="0">
                <a:solidFill>
                  <a:prstClr val="black">
                    <a:tint val="75000"/>
                  </a:prstClr>
                </a:solidFill>
              </a:rPr>
              <a:pPr>
                <a:defRPr/>
              </a:pPr>
              <a:t>7/10/18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6DA6C0-E8D2-8D44-A834-246A4BF6B0E5}"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705903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E59C1B5-126E-294E-8011-7E99B19B2715}" type="datetime1">
              <a:rPr lang="en-US" smtClean="0">
                <a:solidFill>
                  <a:prstClr val="black">
                    <a:tint val="75000"/>
                  </a:prstClr>
                </a:solidFill>
              </a:rPr>
              <a:pPr>
                <a:defRPr/>
              </a:pPr>
              <a:t>7/10/18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3F148-38EE-9D41-A399-46640A86DCFE}"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4217488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77FBC39C-3586-B343-8EA2-23724747138B}" type="datetime1">
              <a:rPr lang="en-US" smtClean="0">
                <a:solidFill>
                  <a:prstClr val="black">
                    <a:tint val="75000"/>
                  </a:prstClr>
                </a:solidFill>
              </a:rPr>
              <a:pPr>
                <a:defRPr/>
              </a:pPr>
              <a:t>7/10/18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5CE7248-CC89-3641-A7E7-47B62CEA8426}"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01176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a:defRPr/>
            </a:lvl1pPr>
          </a:lstStyle>
          <a:p>
            <a:pPr>
              <a:defRPr/>
            </a:pPr>
            <a:fld id="{213ECBEB-1D09-0648-BA66-44A8D313B1AC}" type="datetime1">
              <a:rPr lang="en-US" smtClean="0">
                <a:solidFill>
                  <a:prstClr val="black">
                    <a:tint val="75000"/>
                  </a:prstClr>
                </a:solidFill>
              </a:rPr>
              <a:pPr>
                <a:defRPr/>
              </a:pPr>
              <a:t>7/10/18</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197AEE38-385D-F945-8ABA-6CFF9E8196B2}"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61854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4EBE4C7B-9664-7B46-842B-7DC00B0DD9F0}" type="datetime1">
              <a:rPr lang="en-US" smtClean="0">
                <a:solidFill>
                  <a:prstClr val="black">
                    <a:tint val="75000"/>
                  </a:prstClr>
                </a:solidFill>
              </a:rPr>
              <a:pPr>
                <a:defRPr/>
              </a:pPr>
              <a:t>7/10/18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CB3398-78C0-5B46-8BCF-97493A0BAED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22670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FFC218DE-2B62-5242-9D74-C392291347B9}" type="datetime1">
              <a:rPr lang="en-US" smtClean="0">
                <a:solidFill>
                  <a:prstClr val="black">
                    <a:tint val="75000"/>
                  </a:prstClr>
                </a:solidFill>
              </a:rPr>
              <a:pPr>
                <a:defRPr/>
              </a:pPr>
              <a:t>7/10/18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CB12DC-9BA3-E849-8DAB-53097B1F748C}"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82447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9A73A221-8A2B-A645-A3F8-C7819C3CE5BE}" type="datetime1">
              <a:rPr lang="en-US" smtClean="0">
                <a:solidFill>
                  <a:prstClr val="black">
                    <a:tint val="75000"/>
                  </a:prstClr>
                </a:solidFill>
              </a:rPr>
              <a:pPr>
                <a:defRPr/>
              </a:pPr>
              <a:t>7/10/18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1BA44EC-0D86-C44E-97A0-48A19801D204}"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57287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8D7EB322-1335-B747-8FD4-F55BB3B2815F}" type="datetime1">
              <a:rPr lang="en-US" smtClean="0">
                <a:solidFill>
                  <a:prstClr val="black">
                    <a:tint val="75000"/>
                  </a:prstClr>
                </a:solidFill>
              </a:rPr>
              <a:pPr>
                <a:defRPr/>
              </a:pPr>
              <a:t>7/10/18</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FC0C591-9DB5-3C46-BAB1-1FD3C04251A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844616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9AB0B2-58B9-A44C-A5A6-A8FBBE530850}" type="datetime1">
              <a:rPr lang="en-US" smtClean="0">
                <a:solidFill>
                  <a:prstClr val="black">
                    <a:tint val="75000"/>
                  </a:prstClr>
                </a:solidFill>
              </a:rPr>
              <a:pPr>
                <a:defRPr/>
              </a:pPr>
              <a:t>7/10/18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C9B385-7E4F-D648-854E-B5FBE5911DB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97178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9481B22-01FA-A943-9BB9-8B65F5C80F50}" type="datetime1">
              <a:rPr lang="en-US" smtClean="0">
                <a:solidFill>
                  <a:prstClr val="black">
                    <a:tint val="75000"/>
                  </a:prstClr>
                </a:solidFill>
              </a:rPr>
              <a:pPr>
                <a:defRPr/>
              </a:pPr>
              <a:t>7/10/18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709091-ADEF-0E4F-807D-32AD63D403A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7578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a:t>Click to edit Master title style</a:t>
            </a:r>
          </a:p>
        </p:txBody>
      </p:sp>
      <p:sp>
        <p:nvSpPr>
          <p:cNvPr id="3" name="Text Placeholder 2"/>
          <p:cNvSpPr>
            <a:spLocks noGrp="1"/>
          </p:cNvSpPr>
          <p:nvPr>
            <p:ph type="body" sz="half" idx="1"/>
          </p:nvPr>
        </p:nvSpPr>
        <p:spPr>
          <a:xfrm>
            <a:off x="242888" y="1200150"/>
            <a:ext cx="411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10088" y="1200150"/>
            <a:ext cx="41148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403E011-89A9-6E48-A945-79C971F164E7}" type="datetime1">
              <a:rPr lang="en-US" smtClean="0">
                <a:solidFill>
                  <a:prstClr val="black">
                    <a:tint val="75000"/>
                  </a:prstClr>
                </a:solidFill>
              </a:rPr>
              <a:pPr>
                <a:defRPr/>
              </a:pPr>
              <a:t>7/10/18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97A91E-0216-8544-A00D-3713641DF831}"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4049819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a:t>Click to edit Master title style</a:t>
            </a:r>
          </a:p>
        </p:txBody>
      </p:sp>
      <p:sp>
        <p:nvSpPr>
          <p:cNvPr id="3" name="Table Placeholder 2"/>
          <p:cNvSpPr>
            <a:spLocks noGrp="1"/>
          </p:cNvSpPr>
          <p:nvPr>
            <p:ph type="tbl" idx="1"/>
          </p:nvPr>
        </p:nvSpPr>
        <p:spPr>
          <a:xfrm>
            <a:off x="242888" y="1200150"/>
            <a:ext cx="8382000" cy="4830763"/>
          </a:xfrm>
        </p:spPr>
        <p:txBody>
          <a:body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pPr>
              <a:defRPr/>
            </a:pPr>
            <a:fld id="{8715C56D-A987-284F-BCDA-11A8D583DC1B}" type="datetime1">
              <a:rPr lang="en-US" smtClean="0">
                <a:solidFill>
                  <a:prstClr val="black">
                    <a:tint val="75000"/>
                  </a:prstClr>
                </a:solidFill>
              </a:rPr>
              <a:pPr>
                <a:defRPr/>
              </a:pPr>
              <a:t>7/10/18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BFA2E4-188F-1F44-91FC-27C47CA5D22F}"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245983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3144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25035654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0" y="2130425"/>
            <a:ext cx="9144000" cy="1470025"/>
          </a:xfrm>
        </p:spPr>
        <p:txBody>
          <a:bodyPr/>
          <a:lstStyle/>
          <a:p>
            <a:r>
              <a:rPr lang="en-US"/>
              <a:t>Click to edit Master title style</a:t>
            </a:r>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fld id="{3D111DDF-CE5D-1340-85B9-7351368DD73F}" type="datetime1">
              <a:rPr lang="en-US" altLang="en-US"/>
              <a:pPr/>
              <a:t>7/10/18</a:t>
            </a:fld>
            <a:endParaRPr lang="en-US" alt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454D8C8-9E63-0C4A-8A55-49D6B9D26701}" type="slidenum">
              <a:rPr lang="en-US" altLang="en-US"/>
              <a:pPr/>
              <a:t>‹#›</a:t>
            </a:fld>
            <a:endParaRPr lang="en-US" altLang="en-US"/>
          </a:p>
        </p:txBody>
      </p:sp>
    </p:spTree>
    <p:extLst>
      <p:ext uri="{BB962C8B-B14F-4D97-AF65-F5344CB8AC3E}">
        <p14:creationId xmlns:p14="http://schemas.microsoft.com/office/powerpoint/2010/main" val="207407083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F71410-AE3B-6E4B-9A5B-19AA1965431B}" type="datetime1">
              <a:rPr lang="en-US" altLang="en-US"/>
              <a:pPr/>
              <a:t>7/10/18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1E747-192E-A44E-A44A-7265100F09F9}" type="slidenum">
              <a:rPr lang="en-US" altLang="en-US"/>
              <a:pPr/>
              <a:t>‹#›</a:t>
            </a:fld>
            <a:endParaRPr lang="en-US" altLang="en-US"/>
          </a:p>
        </p:txBody>
      </p:sp>
    </p:spTree>
    <p:extLst>
      <p:ext uri="{BB962C8B-B14F-4D97-AF65-F5344CB8AC3E}">
        <p14:creationId xmlns:p14="http://schemas.microsoft.com/office/powerpoint/2010/main" val="48195469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1354E26-1947-C543-B500-1CEB277D005A}" type="datetime1">
              <a:rPr lang="en-US" altLang="en-US"/>
              <a:pPr/>
              <a:t>7/10/18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1A456-7885-A347-A29B-DA5894AF9982}" type="slidenum">
              <a:rPr lang="en-US" altLang="en-US"/>
              <a:pPr/>
              <a:t>‹#›</a:t>
            </a:fld>
            <a:endParaRPr lang="en-US" altLang="en-US"/>
          </a:p>
        </p:txBody>
      </p:sp>
    </p:spTree>
    <p:extLst>
      <p:ext uri="{BB962C8B-B14F-4D97-AF65-F5344CB8AC3E}">
        <p14:creationId xmlns:p14="http://schemas.microsoft.com/office/powerpoint/2010/main" val="417759963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3DCAB24-E800-874A-B7BC-1E00ADD730CE}" type="datetime1">
              <a:rPr lang="en-US" altLang="en-US"/>
              <a:pPr/>
              <a:t>7/10/18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46F4456-6352-8045-AE1E-DE67907047B4}" type="slidenum">
              <a:rPr lang="en-US" altLang="en-US"/>
              <a:pPr/>
              <a:t>‹#›</a:t>
            </a:fld>
            <a:endParaRPr lang="en-US" altLang="en-US"/>
          </a:p>
        </p:txBody>
      </p:sp>
    </p:spTree>
    <p:extLst>
      <p:ext uri="{BB962C8B-B14F-4D97-AF65-F5344CB8AC3E}">
        <p14:creationId xmlns:p14="http://schemas.microsoft.com/office/powerpoint/2010/main" val="251824852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F5A82B1-3786-084B-B556-367AAB5F9380}" type="datetime1">
              <a:rPr lang="en-US" altLang="en-US"/>
              <a:pPr/>
              <a:t>7/10/18</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45778B-260E-5145-A11E-483F092793C6}" type="slidenum">
              <a:rPr lang="en-US" altLang="en-US"/>
              <a:pPr/>
              <a:t>‹#›</a:t>
            </a:fld>
            <a:endParaRPr lang="en-US" altLang="en-US"/>
          </a:p>
        </p:txBody>
      </p:sp>
    </p:spTree>
    <p:extLst>
      <p:ext uri="{BB962C8B-B14F-4D97-AF65-F5344CB8AC3E}">
        <p14:creationId xmlns:p14="http://schemas.microsoft.com/office/powerpoint/2010/main" val="4150419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3BC6F92-476E-FC4B-B973-3C532C371110}" type="datetime1">
              <a:rPr lang="en-US" altLang="en-US"/>
              <a:pPr/>
              <a:t>7/10/18</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0557A78-AC88-674B-8A8F-E0F389E5B577}" type="slidenum">
              <a:rPr lang="en-US" altLang="en-US"/>
              <a:pPr/>
              <a:t>‹#›</a:t>
            </a:fld>
            <a:endParaRPr lang="en-US" altLang="en-US"/>
          </a:p>
        </p:txBody>
      </p:sp>
    </p:spTree>
    <p:extLst>
      <p:ext uri="{BB962C8B-B14F-4D97-AF65-F5344CB8AC3E}">
        <p14:creationId xmlns:p14="http://schemas.microsoft.com/office/powerpoint/2010/main" val="53418867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7F6214-8C79-F74D-BA3A-189A98CB02B0}" type="datetime1">
              <a:rPr lang="en-US" altLang="en-US"/>
              <a:pPr/>
              <a:t>7/10/18</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6A05079-38FD-A04B-AB14-542A94C2DCFA}" type="slidenum">
              <a:rPr lang="en-US" altLang="en-US"/>
              <a:pPr/>
              <a:t>‹#›</a:t>
            </a:fld>
            <a:endParaRPr lang="en-US" altLang="en-US"/>
          </a:p>
        </p:txBody>
      </p:sp>
    </p:spTree>
    <p:extLst>
      <p:ext uri="{BB962C8B-B14F-4D97-AF65-F5344CB8AC3E}">
        <p14:creationId xmlns:p14="http://schemas.microsoft.com/office/powerpoint/2010/main" val="340357330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43FA56-75FC-2841-A04A-ECE6CE5774A3}" type="datetime1">
              <a:rPr lang="en-US" altLang="en-US"/>
              <a:pPr/>
              <a:t>7/10/18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280B98-C087-4744-84A9-033277D89F1C}" type="slidenum">
              <a:rPr lang="en-US" altLang="en-US"/>
              <a:pPr/>
              <a:t>‹#›</a:t>
            </a:fld>
            <a:endParaRPr lang="en-US" altLang="en-US"/>
          </a:p>
        </p:txBody>
      </p:sp>
    </p:spTree>
    <p:extLst>
      <p:ext uri="{BB962C8B-B14F-4D97-AF65-F5344CB8AC3E}">
        <p14:creationId xmlns:p14="http://schemas.microsoft.com/office/powerpoint/2010/main" val="210181882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FDDD366-4DDD-E748-83C5-AAEE8F2448F1}" type="datetime1">
              <a:rPr lang="en-US" altLang="en-US"/>
              <a:pPr/>
              <a:t>7/10/18</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EA406B8-FD82-FD41-A471-0D4C70A4C927}" type="slidenum">
              <a:rPr lang="en-US" altLang="en-US"/>
              <a:pPr/>
              <a:t>‹#›</a:t>
            </a:fld>
            <a:endParaRPr lang="en-US" altLang="en-US"/>
          </a:p>
        </p:txBody>
      </p:sp>
    </p:spTree>
    <p:extLst>
      <p:ext uri="{BB962C8B-B14F-4D97-AF65-F5344CB8AC3E}">
        <p14:creationId xmlns:p14="http://schemas.microsoft.com/office/powerpoint/2010/main" val="319690881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1F07FC-4604-DD45-AF64-BFDF2DBEAD05}" type="datetime1">
              <a:rPr lang="en-US" altLang="en-US"/>
              <a:pPr/>
              <a:t>7/10/18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147A3-0760-8042-8A5E-B148C5E904A2}" type="slidenum">
              <a:rPr lang="en-US" altLang="en-US"/>
              <a:pPr/>
              <a:t>‹#›</a:t>
            </a:fld>
            <a:endParaRPr lang="en-US" altLang="en-US"/>
          </a:p>
        </p:txBody>
      </p:sp>
    </p:spTree>
    <p:extLst>
      <p:ext uri="{BB962C8B-B14F-4D97-AF65-F5344CB8AC3E}">
        <p14:creationId xmlns:p14="http://schemas.microsoft.com/office/powerpoint/2010/main" val="366997778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296F80-6DFD-1740-9124-3482C86291DA}" type="datetime1">
              <a:rPr lang="en-US" altLang="en-US"/>
              <a:pPr/>
              <a:t>7/10/18</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FEF165-1051-E24D-83E6-262B47BF529D}" type="slidenum">
              <a:rPr lang="en-US" altLang="en-US"/>
              <a:pPr/>
              <a:t>‹#›</a:t>
            </a:fld>
            <a:endParaRPr lang="en-US" altLang="en-US"/>
          </a:p>
        </p:txBody>
      </p:sp>
    </p:spTree>
    <p:extLst>
      <p:ext uri="{BB962C8B-B14F-4D97-AF65-F5344CB8AC3E}">
        <p14:creationId xmlns:p14="http://schemas.microsoft.com/office/powerpoint/2010/main" val="149375649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906445801"/>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81617126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229070893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61249852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1047868674"/>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1533542642"/>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3324597058"/>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24926847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379061780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4245717759"/>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2735407320"/>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053497523"/>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653183040"/>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7911191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0924264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04857752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342289700"/>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71611482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981554969"/>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86565070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98275063"/>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597667706"/>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075019947"/>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1572318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55903017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5" Type="http://schemas.openxmlformats.org/officeDocument/2006/relationships/slideLayout" Target="../slideLayouts/slideLayout276.xml"/><Relationship Id="rId4"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31.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1.pn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1.pn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theme" Target="../theme/theme4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9.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slideLayout" Target="../slideLayouts/slideLayout548.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slideLayout" Target="../slideLayouts/slideLayout547.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slideLayout" Target="../slideLayouts/slideLayout561.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5" Type="http://schemas.openxmlformats.org/officeDocument/2006/relationships/image" Target="../media/image7.jpeg"/><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image" Target="../media/image1.png"/><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54.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3.xml"/><Relationship Id="rId13" Type="http://schemas.openxmlformats.org/officeDocument/2006/relationships/slideLayout" Target="../slideLayouts/slideLayout598.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slideLayout" Target="../slideLayouts/slideLayout597.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theme" Target="../theme/theme5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826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7/10/18</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823723"/>
      </p:ext>
    </p:extLst>
  </p:cSld>
  <p:clrMap bg1="lt1" tx1="dk1" bg2="lt2" tx2="dk2" accent1="accent1" accent2="accent2" accent3="accent3" accent4="accent4" accent5="accent5" accent6="accent6" hlink="hlink" folHlink="folHlink"/>
  <p:sldLayoutIdLst>
    <p:sldLayoutId id="2147488147" r:id="rId1"/>
    <p:sldLayoutId id="2147488148" r:id="rId2"/>
    <p:sldLayoutId id="2147488149" r:id="rId3"/>
    <p:sldLayoutId id="2147488150" r:id="rId4"/>
    <p:sldLayoutId id="2147488151" r:id="rId5"/>
    <p:sldLayoutId id="2147488152" r:id="rId6"/>
    <p:sldLayoutId id="2147488153" r:id="rId7"/>
    <p:sldLayoutId id="2147488154" r:id="rId8"/>
    <p:sldLayoutId id="2147488155" r:id="rId9"/>
    <p:sldLayoutId id="2147488156" r:id="rId10"/>
    <p:sldLayoutId id="2147488157"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Calibri"/>
              </a:rPr>
              <a:pPr/>
              <a:t>7/10/18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3013354"/>
      </p:ext>
    </p:extLst>
  </p:cSld>
  <p:clrMap bg1="lt1" tx1="dk1" bg2="lt2" tx2="dk2" accent1="accent1" accent2="accent2" accent3="accent3" accent4="accent4" accent5="accent5" accent6="accent6" hlink="hlink" folHlink="folHlink"/>
  <p:sldLayoutIdLst>
    <p:sldLayoutId id="2147488172" r:id="rId1"/>
    <p:sldLayoutId id="2147488173" r:id="rId2"/>
    <p:sldLayoutId id="2147488174" r:id="rId3"/>
    <p:sldLayoutId id="2147488175" r:id="rId4"/>
    <p:sldLayoutId id="2147488176" r:id="rId5"/>
    <p:sldLayoutId id="2147488177" r:id="rId6"/>
    <p:sldLayoutId id="2147488178" r:id="rId7"/>
    <p:sldLayoutId id="2147488179" r:id="rId8"/>
    <p:sldLayoutId id="2147488180" r:id="rId9"/>
    <p:sldLayoutId id="2147488181" r:id="rId10"/>
    <p:sldLayoutId id="21474881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25897231"/>
      </p:ext>
    </p:extLst>
  </p:cSld>
  <p:clrMap bg1="lt1" tx1="dk1" bg2="lt2" tx2="dk2" accent1="accent1" accent2="accent2" accent3="accent3" accent4="accent4" accent5="accent5" accent6="accent6" hlink="hlink" folHlink="folHlink"/>
  <p:sldLayoutIdLst>
    <p:sldLayoutId id="2147488184" r:id="rId1"/>
    <p:sldLayoutId id="2147488185" r:id="rId2"/>
    <p:sldLayoutId id="2147488186" r:id="rId3"/>
    <p:sldLayoutId id="2147488187" r:id="rId4"/>
    <p:sldLayoutId id="2147488188" r:id="rId5"/>
    <p:sldLayoutId id="2147488189" r:id="rId6"/>
    <p:sldLayoutId id="2147488190" r:id="rId7"/>
    <p:sldLayoutId id="2147488191" r:id="rId8"/>
    <p:sldLayoutId id="2147488192" r:id="rId9"/>
    <p:sldLayoutId id="2147488193" r:id="rId10"/>
    <p:sldLayoutId id="2147488194" r:id="rId11"/>
    <p:sldLayoutId id="214748819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7/10/18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31895114"/>
      </p:ext>
    </p:extLst>
  </p:cSld>
  <p:clrMap bg1="lt1" tx1="dk1" bg2="lt2" tx2="dk2" accent1="accent1" accent2="accent2" accent3="accent3" accent4="accent4" accent5="accent5" accent6="accent6" hlink="hlink" folHlink="folHlink"/>
  <p:sldLayoutIdLst>
    <p:sldLayoutId id="2147488197" r:id="rId1"/>
    <p:sldLayoutId id="2147488198" r:id="rId2"/>
    <p:sldLayoutId id="2147488199" r:id="rId3"/>
    <p:sldLayoutId id="2147488200" r:id="rId4"/>
    <p:sldLayoutId id="2147488201" r:id="rId5"/>
    <p:sldLayoutId id="2147488202" r:id="rId6"/>
    <p:sldLayoutId id="2147488203" r:id="rId7"/>
    <p:sldLayoutId id="2147488204" r:id="rId8"/>
    <p:sldLayoutId id="2147488205" r:id="rId9"/>
    <p:sldLayoutId id="2147488206" r:id="rId10"/>
    <p:sldLayoutId id="214748820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9DF91429-77CF-4443-9858-4275C45EE4F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6079605"/>
      </p:ext>
    </p:extLst>
  </p:cSld>
  <p:clrMap bg1="lt1" tx1="dk1" bg2="lt2" tx2="dk2" accent1="accent1" accent2="accent2" accent3="accent3" accent4="accent4" accent5="accent5" accent6="accent6" hlink="hlink" folHlink="folHlink"/>
  <p:sldLayoutIdLst>
    <p:sldLayoutId id="2147488209" r:id="rId1"/>
    <p:sldLayoutId id="2147488210" r:id="rId2"/>
    <p:sldLayoutId id="2147488211" r:id="rId3"/>
    <p:sldLayoutId id="2147488212" r:id="rId4"/>
    <p:sldLayoutId id="2147488213" r:id="rId5"/>
    <p:sldLayoutId id="2147488214" r:id="rId6"/>
    <p:sldLayoutId id="2147488215" r:id="rId7"/>
    <p:sldLayoutId id="2147488216" r:id="rId8"/>
    <p:sldLayoutId id="2147488217" r:id="rId9"/>
    <p:sldLayoutId id="2147488218" r:id="rId10"/>
    <p:sldLayoutId id="2147488219" r:id="rId11"/>
    <p:sldLayoutId id="2147488220" r:id="rId12"/>
    <p:sldLayoutId id="2147488221"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6658960"/>
            <a:ext cx="9144000" cy="210312"/>
          </a:xfrm>
          <a:prstGeom prst="rect">
            <a:avLst/>
          </a:prstGeom>
          <a:solidFill>
            <a:srgbClr val="FFD86D"/>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sz="2400" dirty="0">
              <a:solidFill>
                <a:prstClr val="black"/>
              </a:solidFill>
              <a:latin typeface="Arial"/>
              <a:cs typeface="Arial"/>
            </a:endParaRPr>
          </a:p>
        </p:txBody>
      </p:sp>
      <p:sp>
        <p:nvSpPr>
          <p:cNvPr id="2" name="Title Placeholder 1"/>
          <p:cNvSpPr>
            <a:spLocks noGrp="1"/>
          </p:cNvSpPr>
          <p:nvPr>
            <p:ph type="title"/>
          </p:nvPr>
        </p:nvSpPr>
        <p:spPr>
          <a:xfrm>
            <a:off x="247650" y="198438"/>
            <a:ext cx="8382000" cy="487362"/>
          </a:xfrm>
          <a:prstGeom prst="rect">
            <a:avLst/>
          </a:prstGeom>
        </p:spPr>
        <p:txBody>
          <a:bodyPr vert="horz" lIns="91440" tIns="45720" rIns="91440" bIns="45720" rtlCol="0" anchor="ctr">
            <a:noAutofit/>
          </a:bodyPr>
          <a:lstStyle/>
          <a:p>
            <a:r>
              <a:rPr lang="en-US" dirty="0"/>
              <a:t>Click to edit Master title style</a:t>
            </a:r>
          </a:p>
        </p:txBody>
      </p:sp>
      <p:sp>
        <p:nvSpPr>
          <p:cNvPr id="1027" name="Text Placeholder 2"/>
          <p:cNvSpPr>
            <a:spLocks noGrp="1"/>
          </p:cNvSpPr>
          <p:nvPr>
            <p:ph type="body" idx="1"/>
          </p:nvPr>
        </p:nvSpPr>
        <p:spPr bwMode="auto">
          <a:xfrm>
            <a:off x="242888" y="1192213"/>
            <a:ext cx="8382000" cy="483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507672" y="635028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Arial"/>
              </a:defRPr>
            </a:lvl1pPr>
          </a:lstStyle>
          <a:p>
            <a:pPr>
              <a:defRPr/>
            </a:pPr>
            <a:fld id="{C2A80D79-0A62-9B4C-BD4A-0EA49338626F}" type="datetime1">
              <a:rPr lang="en-US" smtClean="0">
                <a:solidFill>
                  <a:prstClr val="black">
                    <a:tint val="75000"/>
                  </a:prstClr>
                </a:solidFill>
              </a:rPr>
              <a:pPr>
                <a:defRPr/>
              </a:pPr>
              <a:t>7/10/18</a:t>
            </a:fld>
            <a:endParaRPr lang="en-US">
              <a:solidFill>
                <a:prstClr val="black">
                  <a:tint val="75000"/>
                </a:prstClr>
              </a:solidFill>
            </a:endParaRPr>
          </a:p>
        </p:txBody>
      </p:sp>
      <p:sp>
        <p:nvSpPr>
          <p:cNvPr id="5" name="Footer Placeholder 4"/>
          <p:cNvSpPr>
            <a:spLocks noGrp="1"/>
          </p:cNvSpPr>
          <p:nvPr>
            <p:ph type="ftr" sz="quarter" idx="3"/>
          </p:nvPr>
        </p:nvSpPr>
        <p:spPr>
          <a:xfrm>
            <a:off x="132506" y="63502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a:ea typeface="+mn-ea"/>
                <a:cs typeface="Arial"/>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6901995" y="6632222"/>
            <a:ext cx="2133600" cy="242215"/>
          </a:xfrm>
          <a:prstGeom prst="rect">
            <a:avLst/>
          </a:prstGeom>
        </p:spPr>
        <p:txBody>
          <a:bodyPr vert="horz" lIns="91440" tIns="45720" rIns="91440" bIns="45720" rtlCol="0" anchor="ctr"/>
          <a:lstStyle>
            <a:lvl1pPr algn="r" fontAlgn="auto">
              <a:spcBef>
                <a:spcPts val="0"/>
              </a:spcBef>
              <a:spcAft>
                <a:spcPts val="0"/>
              </a:spcAft>
              <a:defRPr sz="1400" b="1">
                <a:solidFill>
                  <a:schemeClr val="accent3"/>
                </a:solidFill>
                <a:latin typeface="Arial"/>
                <a:ea typeface="+mn-ea"/>
                <a:cs typeface="Arial"/>
              </a:defRPr>
            </a:lvl1pPr>
          </a:lstStyle>
          <a:p>
            <a:pPr>
              <a:defRPr/>
            </a:pPr>
            <a:fld id="{306E2C30-8F45-0448-8EF4-5E9D60815DBD}" type="slidenum">
              <a:rPr lang="en-US" smtClean="0">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335053589"/>
      </p:ext>
    </p:extLst>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 id="2147488234" r:id="rId12"/>
    <p:sldLayoutId id="2147488235"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1" fontAlgn="base" hangingPunct="1">
        <a:spcBef>
          <a:spcPct val="0"/>
        </a:spcBef>
        <a:spcAft>
          <a:spcPct val="0"/>
        </a:spcAft>
        <a:defRPr sz="2800" b="1" kern="1200" cap="all">
          <a:solidFill>
            <a:schemeClr val="tx1"/>
          </a:solidFill>
          <a:effectLst>
            <a:outerShdw blurRad="50800" dist="25400" dir="2700000" algn="tl">
              <a:srgbClr val="000000">
                <a:alpha val="24000"/>
              </a:srgbClr>
            </a:outerShdw>
          </a:effectLst>
          <a:latin typeface="Arial"/>
          <a:ea typeface="ＭＳ Ｐゴシック" charset="0"/>
          <a:cs typeface="Arial"/>
        </a:defRPr>
      </a:lvl1pPr>
      <a:lvl2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2pPr>
      <a:lvl3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3pPr>
      <a:lvl4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4pPr>
      <a:lvl5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Arial"/>
          <a:ea typeface="ＭＳ Ｐゴシック" charset="0"/>
          <a:cs typeface="Arial"/>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76583"/>
      </p:ext>
    </p:extLst>
  </p:cSld>
  <p:clrMap bg1="lt1" tx1="dk1" bg2="lt2" tx2="dk2" accent1="accent1" accent2="accent2" accent3="accent3" accent4="accent4" accent5="accent5" accent6="accent6" hlink="hlink" folHlink="folHlink"/>
  <p:sldLayoutIdLst>
    <p:sldLayoutId id="2147488263" r:id="rId1"/>
    <p:sldLayoutId id="21474882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4751BC5-B0E0-E443-8949-067518C160A5}" type="datetime1">
              <a:rPr lang="en-US" altLang="en-US" smtClean="0">
                <a:ea typeface="ＭＳ Ｐゴシック" charset="-128"/>
              </a:rPr>
              <a:pPr fontAlgn="base">
                <a:spcBef>
                  <a:spcPct val="0"/>
                </a:spcBef>
                <a:spcAft>
                  <a:spcPct val="0"/>
                </a:spcAft>
              </a:pPr>
              <a:t>7/10/18</a:t>
            </a:fld>
            <a:endParaRPr lang="en-US" altLang="en-US">
              <a:ea typeface="ＭＳ Ｐゴシック" charset="-128"/>
            </a:endParaRPr>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AAF45EC-5E16-644D-A730-B617B7486FE1}"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861592"/>
      </p:ext>
    </p:extLst>
  </p:cSld>
  <p:clrMap bg1="lt1" tx1="dk1" bg2="lt2" tx2="dk2" accent1="accent1" accent2="accent2" accent3="accent3" accent4="accent4" accent5="accent5" accent6="accent6" hlink="hlink" folHlink="folHlink"/>
  <p:sldLayoutIdLst>
    <p:sldLayoutId id="2147488267" r:id="rId1"/>
    <p:sldLayoutId id="2147488268" r:id="rId2"/>
    <p:sldLayoutId id="2147488269" r:id="rId3"/>
    <p:sldLayoutId id="2147488270" r:id="rId4"/>
    <p:sldLayoutId id="2147488271" r:id="rId5"/>
    <p:sldLayoutId id="2147488272" r:id="rId6"/>
    <p:sldLayoutId id="2147488273" r:id="rId7"/>
    <p:sldLayoutId id="2147488274" r:id="rId8"/>
    <p:sldLayoutId id="2147488275" r:id="rId9"/>
    <p:sldLayoutId id="2147488276" r:id="rId10"/>
    <p:sldLayoutId id="2147488277" r:id="rId11"/>
  </p:sldLayoutIdLst>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333730"/>
      </p:ext>
    </p:extLst>
  </p:cSld>
  <p:clrMap bg1="lt1" tx1="dk1" bg2="lt2" tx2="dk2" accent1="accent1" accent2="accent2" accent3="accent3" accent4="accent4" accent5="accent5" accent6="accent6" hlink="hlink" folHlink="folHlink"/>
  <p:sldLayoutIdLst>
    <p:sldLayoutId id="2147488279" r:id="rId1"/>
    <p:sldLayoutId id="2147488280" r:id="rId2"/>
    <p:sldLayoutId id="2147488281" r:id="rId3"/>
    <p:sldLayoutId id="2147488282" r:id="rId4"/>
    <p:sldLayoutId id="2147488283" r:id="rId5"/>
    <p:sldLayoutId id="2147488284" r:id="rId6"/>
    <p:sldLayoutId id="2147488285" r:id="rId7"/>
    <p:sldLayoutId id="2147488286" r:id="rId8"/>
    <p:sldLayoutId id="2147488287" r:id="rId9"/>
    <p:sldLayoutId id="2147488288" r:id="rId10"/>
    <p:sldLayoutId id="2147488289" r:id="rId11"/>
    <p:sldLayoutId id="2147488290" r:id="rId12"/>
    <p:sldLayoutId id="2147488291"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84813673"/>
      </p:ext>
    </p:extLst>
  </p:cSld>
  <p:clrMap bg1="lt1" tx1="dk1" bg2="lt2" tx2="dk2" accent1="accent1" accent2="accent2" accent3="accent3" accent4="accent4" accent5="accent5" accent6="accent6" hlink="hlink" folHlink="folHlink"/>
  <p:sldLayoutIdLst>
    <p:sldLayoutId id="2147488293" r:id="rId1"/>
    <p:sldLayoutId id="2147488294" r:id="rId2"/>
    <p:sldLayoutId id="2147488295" r:id="rId3"/>
    <p:sldLayoutId id="2147488296" r:id="rId4"/>
    <p:sldLayoutId id="2147488297" r:id="rId5"/>
    <p:sldLayoutId id="2147488298" r:id="rId6"/>
    <p:sldLayoutId id="2147488299" r:id="rId7"/>
    <p:sldLayoutId id="2147488300" r:id="rId8"/>
    <p:sldLayoutId id="2147488301" r:id="rId9"/>
    <p:sldLayoutId id="2147488302" r:id="rId10"/>
    <p:sldLayoutId id="2147488303" r:id="rId11"/>
    <p:sldLayoutId id="21474883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1.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600.xml"/><Relationship Id="rId5" Type="http://schemas.openxmlformats.org/officeDocument/2006/relationships/image" Target="../media/image72.png"/><Relationship Id="rId4" Type="http://schemas.openxmlformats.org/officeDocument/2006/relationships/hyperlink" Target="http://users.ece.cmu.edu/~omutlu/pub/liu_isca12_talk.pdf"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103.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6.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526.xml"/><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6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0.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550.xml"/></Relationships>
</file>

<file path=ppt/slides/_rels/slide10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550.xml"/></Relationships>
</file>

<file path=ppt/slides/_rels/slide1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61.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1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50.xml"/></Relationships>
</file>

<file path=ppt/slides/_rels/slide11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261.xml"/><Relationship Id="rId6" Type="http://schemas.openxmlformats.org/officeDocument/2006/relationships/image" Target="../media/image78.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26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9.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80.png"/><Relationship Id="rId1" Type="http://schemas.openxmlformats.org/officeDocument/2006/relationships/slideLayout" Target="../slideLayouts/slideLayout26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57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57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7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7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7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74.xml"/></Relationships>
</file>

<file path=ppt/slides/_rels/slide1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2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9.png"/><Relationship Id="rId1" Type="http://schemas.openxmlformats.org/officeDocument/2006/relationships/slideLayout" Target="../slideLayouts/slideLayout291.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7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7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74.xml"/></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80.png"/><Relationship Id="rId1" Type="http://schemas.openxmlformats.org/officeDocument/2006/relationships/slideLayout" Target="../slideLayouts/slideLayout261.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7.jpg"/><Relationship Id="rId2" Type="http://schemas.openxmlformats.org/officeDocument/2006/relationships/notesSlide" Target="../notesSlides/notesSlide49.xml"/><Relationship Id="rId1" Type="http://schemas.openxmlformats.org/officeDocument/2006/relationships/slideLayout" Target="../slideLayouts/slideLayout57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1.xml"/></Relationships>
</file>

<file path=ppt/slides/_rels/slide130.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4.jpeg"/><Relationship Id="rId1" Type="http://schemas.openxmlformats.org/officeDocument/2006/relationships/slideLayout" Target="../slideLayouts/slideLayout237.xml"/><Relationship Id="rId4" Type="http://schemas.openxmlformats.org/officeDocument/2006/relationships/image" Target="../media/image55.png"/></Relationships>
</file>

<file path=ppt/slides/_rels/slide131.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88.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89.emf"/><Relationship Id="rId1" Type="http://schemas.openxmlformats.org/officeDocument/2006/relationships/slideLayout" Target="../slideLayouts/slideLayout237.xml"/></Relationships>
</file>

<file path=ppt/slides/_rels/slide133.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37.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90.png"/></Relationships>
</file>

<file path=ppt/slides/_rels/slide134.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237.xml"/><Relationship Id="rId4" Type="http://schemas.openxmlformats.org/officeDocument/2006/relationships/image" Target="../media/image91.png"/></Relationships>
</file>

<file path=ppt/slides/_rels/slide135.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23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0.xml"/><Relationship Id="rId1" Type="http://schemas.openxmlformats.org/officeDocument/2006/relationships/slideLayout" Target="../slideLayouts/slideLayout254.xml"/><Relationship Id="rId4" Type="http://schemas.openxmlformats.org/officeDocument/2006/relationships/image" Target="../media/image92.jpeg"/></Relationships>
</file>

<file path=ppt/slides/_rels/slide13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6.xml"/></Relationships>
</file>

<file path=ppt/slides/_rels/slide1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error-patterns_date12.pdf" TargetMode="External"/><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hyperlink" Target="http://users.ece.cmu.edu/~omutlu/pub/cai_date12_talk.ppt"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flash-correct-and-refresh_iccd12.pdf" TargetMode="External"/><Relationship Id="rId1" Type="http://schemas.openxmlformats.org/officeDocument/2006/relationships/slideLayout" Target="../slideLayouts/slideLayout13.xml"/><Relationship Id="rId6" Type="http://schemas.openxmlformats.org/officeDocument/2006/relationships/image" Target="../media/image101.png"/><Relationship Id="rId5" Type="http://schemas.openxmlformats.org/officeDocument/2006/relationships/hyperlink" Target="https://people.inf.ethz.ch/omutlu/pub/mutlu_iccd12_talk.pdf" TargetMode="External"/><Relationship Id="rId4" Type="http://schemas.openxmlformats.org/officeDocument/2006/relationships/hyperlink" Target="https://people.inf.ethz.ch/omutlu/pub/mutlu_iccd12_talk.ppt" TargetMode="External"/></Relationships>
</file>

<file path=ppt/slides/_rels/slide155.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4.jpeg"/><Relationship Id="rId1" Type="http://schemas.openxmlformats.org/officeDocument/2006/relationships/slideLayout" Target="../slideLayouts/slideLayout237.xml"/><Relationship Id="rId4" Type="http://schemas.openxmlformats.org/officeDocument/2006/relationships/image" Target="../media/image5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84.xml"/><Relationship Id="rId1" Type="http://schemas.openxmlformats.org/officeDocument/2006/relationships/tags" Target="../tags/tag1.xml"/><Relationship Id="rId4" Type="http://schemas.openxmlformats.org/officeDocument/2006/relationships/image" Target="../media/image103.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84.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84.xml"/><Relationship Id="rId1" Type="http://schemas.openxmlformats.org/officeDocument/2006/relationships/tags" Target="../tags/tag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8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84.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84.xml"/><Relationship Id="rId1" Type="http://schemas.openxmlformats.org/officeDocument/2006/relationships/tags" Target="../tags/tag4.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84.xml"/><Relationship Id="rId1" Type="http://schemas.openxmlformats.org/officeDocument/2006/relationships/tags" Target="../tags/tag5.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84.xml"/><Relationship Id="rId1" Type="http://schemas.openxmlformats.org/officeDocument/2006/relationships/tags" Target="../tags/tag6.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80.xml"/><Relationship Id="rId1" Type="http://schemas.openxmlformats.org/officeDocument/2006/relationships/tags" Target="../tags/tag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8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8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7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17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flash-read-disturb-errors_dsn15.pdf" TargetMode="External"/><Relationship Id="rId1" Type="http://schemas.openxmlformats.org/officeDocument/2006/relationships/slideLayout" Target="../slideLayouts/slideLayout491.xml"/><Relationship Id="rId4" Type="http://schemas.openxmlformats.org/officeDocument/2006/relationships/image" Target="../media/image104.png"/></Relationships>
</file>

<file path=ppt/slides/_rels/slide171.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491.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62.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proceedingsoftheieee.ieee.org/" TargetMode="External"/><Relationship Id="rId2" Type="http://schemas.openxmlformats.org/officeDocument/2006/relationships/hyperlink" Target="https://arxiv.org/pdf/1706.08642.pdf" TargetMode="External"/><Relationship Id="rId1" Type="http://schemas.openxmlformats.org/officeDocument/2006/relationships/slideLayout" Target="../slideLayouts/slideLayout237.xml"/></Relationships>
</file>

<file path=ppt/slides/_rels/slide173.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89.emf"/><Relationship Id="rId1" Type="http://schemas.openxmlformats.org/officeDocument/2006/relationships/slideLayout" Target="../slideLayouts/slideLayout237.xml"/></Relationships>
</file>

<file path=ppt/slides/_rels/slide174.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4.jpeg"/><Relationship Id="rId1" Type="http://schemas.openxmlformats.org/officeDocument/2006/relationships/slideLayout" Target="../slideLayouts/slideLayout237.xml"/><Relationship Id="rId4" Type="http://schemas.openxmlformats.org/officeDocument/2006/relationships/image" Target="../media/image55.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91.xml"/></Relationships>
</file>

<file path=ppt/slides/_rels/slide178.xml.rels><?xml version="1.0" encoding="UTF-8" standalone="yes"?>
<Relationships xmlns="http://schemas.openxmlformats.org/package/2006/relationships"><Relationship Id="rId3" Type="http://schemas.openxmlformats.org/officeDocument/2006/relationships/hyperlink" Target="http://www.date-conference.com/" TargetMode="External"/><Relationship Id="rId2"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491.xml"/><Relationship Id="rId5" Type="http://schemas.openxmlformats.org/officeDocument/2006/relationships/image" Target="../media/image105.png"/><Relationship Id="rId4" Type="http://schemas.openxmlformats.org/officeDocument/2006/relationships/hyperlink" Target="http://users.ece.cmu.edu/~omutlu/pub/cai_date13_talk.ppt"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www.iccd-conf.com/" TargetMode="External"/><Relationship Id="rId7" Type="http://schemas.openxmlformats.org/officeDocument/2006/relationships/image" Target="../media/image106.png"/><Relationship Id="rId2" Type="http://schemas.openxmlformats.org/officeDocument/2006/relationships/hyperlink" Target="http://users.ece.cmu.edu/~omutlu/pub/flash-programming-interference_iccd13.pdf" TargetMode="External"/><Relationship Id="rId1" Type="http://schemas.openxmlformats.org/officeDocument/2006/relationships/slideLayout" Target="../slideLayouts/slideLayout491.xml"/><Relationship Id="rId6" Type="http://schemas.openxmlformats.org/officeDocument/2006/relationships/hyperlink" Target="http://users.ece.cmu.edu/~omutlu/pub/cai_iccd13_lightning-talk.pdf" TargetMode="External"/><Relationship Id="rId5" Type="http://schemas.openxmlformats.org/officeDocument/2006/relationships/hyperlink" Target="http://users.ece.cmu.edu/~omutlu/pub/cai_iccd13_talk.pdf" TargetMode="External"/><Relationship Id="rId4" Type="http://schemas.openxmlformats.org/officeDocument/2006/relationships/hyperlink" Target="http://users.ece.cmu.edu/~omutlu/pub/cai_iccd13_talk.pptx"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1.xml"/></Relationships>
</file>

<file path=ppt/slides/_rels/slide180.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2" Type="http://schemas.openxmlformats.org/officeDocument/2006/relationships/hyperlink" Target="http://users.ece.cmu.edu/~omutlu/pub/neighbor-assisted-error-correction-in-flash_sigmetrics14.pdf" TargetMode="External"/><Relationship Id="rId1" Type="http://schemas.openxmlformats.org/officeDocument/2006/relationships/slideLayout" Target="../slideLayouts/slideLayout491.xml"/><Relationship Id="rId6" Type="http://schemas.openxmlformats.org/officeDocument/2006/relationships/image" Target="../media/image107.png"/><Relationship Id="rId5" Type="http://schemas.openxmlformats.org/officeDocument/2006/relationships/hyperlink" Target="http://users.ece.cmu.edu/~omutlu/pub/neighbor-assisted-error-correction-in-flash_cai_sigmetrics14-talk.pdf" TargetMode="External"/><Relationship Id="rId4" Type="http://schemas.openxmlformats.org/officeDocument/2006/relationships/hyperlink" Target="http://users.ece.cmu.edu/~omutlu/pub/neighbor-assisted-error-correction-in-flash_cai_sigmetrics14-talk.ppt"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darksilicon.org/hpca/" TargetMode="External"/><Relationship Id="rId2" Type="http://schemas.openxmlformats.org/officeDocument/2006/relationships/hyperlink" Target="http://users.ece.cmu.edu/~omutlu/pub/flash-memory-data-retention_hpca15.pdf" TargetMode="External"/><Relationship Id="rId1" Type="http://schemas.openxmlformats.org/officeDocument/2006/relationships/slideLayout" Target="../slideLayouts/slideLayout491.xml"/><Relationship Id="rId6" Type="http://schemas.openxmlformats.org/officeDocument/2006/relationships/image" Target="../media/image108.png"/><Relationship Id="rId5" Type="http://schemas.openxmlformats.org/officeDocument/2006/relationships/hyperlink" Target="http://users.ece.cmu.edu/~omutlu/pub/flash-memory-data-retention_yixin_hpca15-talk.pdf" TargetMode="External"/><Relationship Id="rId4" Type="http://schemas.openxmlformats.org/officeDocument/2006/relationships/hyperlink" Target="http://users.ece.cmu.edu/~omutlu/pub/flash-memory-data-retention_yixin_hpca15-talk.pptx"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491.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10" Type="http://schemas.openxmlformats.org/officeDocument/2006/relationships/image" Target="../media/image62.png"/><Relationship Id="rId4" Type="http://schemas.openxmlformats.org/officeDocument/2006/relationships/hyperlink" Target="http://users.ece.cmu.edu/~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s://people.inf.ethz.ch/omutlu/pub/flash-memory-programming-vulnerabilities_hpca17-lightning-talk.pptx" TargetMode="External"/><Relationship Id="rId3" Type="http://schemas.openxmlformats.org/officeDocument/2006/relationships/image" Target="../media/image110.png"/><Relationship Id="rId7" Type="http://schemas.openxmlformats.org/officeDocument/2006/relationships/hyperlink" Target="https://people.inf.ethz.ch/omutlu/pub/flash-memory-programming-vulnerabilities_hpca17-talk.pdf" TargetMode="External"/><Relationship Id="rId2" Type="http://schemas.openxmlformats.org/officeDocument/2006/relationships/image" Target="../media/image109.png"/><Relationship Id="rId1" Type="http://schemas.openxmlformats.org/officeDocument/2006/relationships/slideLayout" Target="../slideLayouts/slideLayout491.xml"/><Relationship Id="rId6" Type="http://schemas.openxmlformats.org/officeDocument/2006/relationships/hyperlink" Target="https://people.inf.ethz.ch/omutlu/pub/flash-memory-programming-vulnerabilities_hpca17-talk.pptx" TargetMode="External"/><Relationship Id="rId5" Type="http://schemas.openxmlformats.org/officeDocument/2006/relationships/hyperlink" Target="https://hpca2017.org/" TargetMode="External"/><Relationship Id="rId4" Type="http://schemas.openxmlformats.org/officeDocument/2006/relationships/hyperlink" Target="https://people.inf.ethz.ch/omutlu/pub/flash-memory-programming-vulnerabilities_hpca17.pdf" TargetMode="External"/><Relationship Id="rId9" Type="http://schemas.openxmlformats.org/officeDocument/2006/relationships/hyperlink" Target="https://people.inf.ethz.ch/omutlu/pub/flash-memory-programming-vulnerabilities_hpca17-lightning-talk.pdf"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www.comsoc.org/jsac" TargetMode="External"/><Relationship Id="rId2" Type="http://schemas.openxmlformats.org/officeDocument/2006/relationships/hyperlink" Target="https://people.inf.ethz.ch/omutlu/pub/online-nand-flash-memory-channel-model_jsac16.pdf" TargetMode="External"/><Relationship Id="rId1" Type="http://schemas.openxmlformats.org/officeDocument/2006/relationships/slideLayout" Target="../slideLayouts/slideLayout491.xml"/><Relationship Id="rId4" Type="http://schemas.openxmlformats.org/officeDocument/2006/relationships/image" Target="../media/image111.png"/></Relationships>
</file>

<file path=ppt/slides/_rels/slide185.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37.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90.png"/></Relationships>
</file>

<file path=ppt/slides/_rels/slide186.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237.xml"/><Relationship Id="rId4" Type="http://schemas.openxmlformats.org/officeDocument/2006/relationships/image" Target="../media/image91.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xml"/><Relationship Id="rId1" Type="http://schemas.openxmlformats.org/officeDocument/2006/relationships/slideLayout" Target="../slideLayouts/slideLayout36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03.xml"/></Relationships>
</file>

<file path=ppt/slides/_rels/slide191.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67.xml"/><Relationship Id="rId1" Type="http://schemas.openxmlformats.org/officeDocument/2006/relationships/slideLayout" Target="../slideLayouts/slideLayout503.xml"/><Relationship Id="rId4" Type="http://schemas.openxmlformats.org/officeDocument/2006/relationships/image" Target="../media/image113.PNG"/></Relationships>
</file>

<file path=ppt/slides/_rels/slide1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50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0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03.xml"/></Relationships>
</file>

<file path=ppt/slides/_rels/slide1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1.xml"/><Relationship Id="rId1" Type="http://schemas.openxmlformats.org/officeDocument/2006/relationships/slideLayout" Target="../slideLayouts/slideLayout503.xml"/></Relationships>
</file>

<file path=ppt/slides/_rels/slide1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50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0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03.xml"/></Relationships>
</file>

<file path=ppt/slides/_rels/slide19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5.xml"/><Relationship Id="rId1" Type="http://schemas.openxmlformats.org/officeDocument/2006/relationships/slideLayout" Target="../slideLayouts/slideLayout50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91.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20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03.xml"/></Relationships>
</file>

<file path=ppt/slides/_rels/slide201.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14.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4.xml"/></Relationships>
</file>

<file path=ppt/slides/_rels/slide2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5.png"/><Relationship Id="rId1" Type="http://schemas.openxmlformats.org/officeDocument/2006/relationships/slideLayout" Target="../slideLayouts/slideLayout336.xml"/></Relationships>
</file>

<file path=ppt/slides/_rels/slide20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47.xml"/></Relationships>
</file>

<file path=ppt/slides/_rels/slide206.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347.xml"/></Relationships>
</file>

<file path=ppt/slides/_rels/slide2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6.xml"/><Relationship Id="rId1" Type="http://schemas.openxmlformats.org/officeDocument/2006/relationships/slideLayout" Target="../slideLayouts/slideLayout347.xml"/></Relationships>
</file>

<file path=ppt/slides/_rels/slide2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47.xml"/></Relationships>
</file>

<file path=ppt/slides/_rels/slide20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380.xml"/><Relationship Id="rId4" Type="http://schemas.openxmlformats.org/officeDocument/2006/relationships/image" Target="../media/image29.jpg"/></Relationships>
</file>

<file path=ppt/slides/_rels/slide2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hyperlink" Target="http://users.ece.cmu.edu/~omutlu/pub/liu_isca12_talk.pdf" TargetMode="Externa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1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77.xml"/><Relationship Id="rId1" Type="http://schemas.openxmlformats.org/officeDocument/2006/relationships/slideLayout" Target="../slideLayouts/slideLayout26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18.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63.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380.xml"/><Relationship Id="rId4" Type="http://schemas.openxmlformats.org/officeDocument/2006/relationships/image" Target="../media/image29.jp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26.xml"/></Relationships>
</file>

<file path=ppt/slides/_rels/slide2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526.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6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36.xml"/></Relationships>
</file>

<file path=ppt/slides/_rels/slide22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61.xml"/><Relationship Id="rId6" Type="http://schemas.openxmlformats.org/officeDocument/2006/relationships/image" Target="../media/image76.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50.xml"/></Relationships>
</file>

<file path=ppt/slides/_rels/slide2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550.xml"/></Relationships>
</file>

<file path=ppt/slides/_rels/slide2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3.xml"/><Relationship Id="rId1" Type="http://schemas.openxmlformats.org/officeDocument/2006/relationships/slideLayout" Target="../slideLayouts/slideLayout550.xml"/></Relationships>
</file>

<file path=ppt/slides/_rels/slide2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50.xml"/></Relationships>
</file>

<file path=ppt/slides/_rels/slide22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380.xml"/><Relationship Id="rId4" Type="http://schemas.openxmlformats.org/officeDocument/2006/relationships/image" Target="../media/image29.jp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1.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1.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1.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1.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57.xml"/><Relationship Id="rId6" Type="http://schemas.openxmlformats.org/officeDocument/2006/relationships/hyperlink" Target="https://github.com/CMU-SAFARI/rowhammer" TargetMode="External"/><Relationship Id="rId5" Type="http://schemas.openxmlformats.org/officeDocument/2006/relationships/image" Target="../media/image31.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3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3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37.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3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237.xml"/><Relationship Id="rId4" Type="http://schemas.openxmlformats.org/officeDocument/2006/relationships/hyperlink" Target="http://dl.acm.org/citation.cfm?doid=2872362.2872390"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237.xml"/></Relationships>
</file>

<file path=ppt/slides/_rels/slide37.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237.xml"/></Relationships>
</file>

<file path=ppt/slides/_rels/slide38.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237.xml"/></Relationships>
</file>

<file path=ppt/slides/_rels/slide39.xml.rels><?xml version="1.0" encoding="UTF-8" standalone="yes"?>
<Relationships xmlns="http://schemas.openxmlformats.org/package/2006/relationships"><Relationship Id="rId2" Type="http://schemas.openxmlformats.org/officeDocument/2006/relationships/hyperlink" Target="https://arxiv.org/pdf/1805.04956.pdf" TargetMode="External"/><Relationship Id="rId1" Type="http://schemas.openxmlformats.org/officeDocument/2006/relationships/slideLayout" Target="../slideLayouts/slideLayout2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68.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8.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68.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3.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support.apple.com/en-gb/HT204934" TargetMode="External"/><Relationship Id="rId1" Type="http://schemas.openxmlformats.org/officeDocument/2006/relationships/slideLayout" Target="../slideLayouts/slideLayout23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53.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9.png"/><Relationship Id="rId1" Type="http://schemas.openxmlformats.org/officeDocument/2006/relationships/slideLayout" Target="../slideLayouts/slideLayout261.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50.png"/><Relationship Id="rId1" Type="http://schemas.openxmlformats.org/officeDocument/2006/relationships/slideLayout" Target="../slideLayouts/slideLayout261.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1.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7.xml"/></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54.jpeg"/><Relationship Id="rId1" Type="http://schemas.openxmlformats.org/officeDocument/2006/relationships/slideLayout" Target="../slideLayouts/slideLayout237.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3.xml"/></Relationships>
</file>

<file path=ppt/slides/_rels/slide66.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2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3.xml"/><Relationship Id="rId1" Type="http://schemas.openxmlformats.org/officeDocument/2006/relationships/slideLayout" Target="../slideLayouts/slideLayout563.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563.xml"/><Relationship Id="rId4" Type="http://schemas.openxmlformats.org/officeDocument/2006/relationships/image" Target="../media/image57.jp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6.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563.xml"/><Relationship Id="rId4" Type="http://schemas.openxmlformats.org/officeDocument/2006/relationships/image" Target="../media/image59.jpg"/></Relationships>
</file>

<file path=ppt/slides/_rels/slide7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563.xml"/><Relationship Id="rId4" Type="http://schemas.openxmlformats.org/officeDocument/2006/relationships/image" Target="../media/image61.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3.xml"/></Relationships>
</file>

<file path=ppt/slides/_rels/slide7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49.png"/><Relationship Id="rId1" Type="http://schemas.openxmlformats.org/officeDocument/2006/relationships/slideLayout" Target="../slideLayouts/slideLayout261.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50.png"/><Relationship Id="rId1" Type="http://schemas.openxmlformats.org/officeDocument/2006/relationships/slideLayout" Target="../slideLayouts/slideLayout261.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6.xml"/></Relationships>
</file>

<file path=ppt/slides/_rels/slide8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1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7" Type="http://schemas.openxmlformats.org/officeDocument/2006/relationships/image" Target="../media/image62.png"/><Relationship Id="rId2"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2.xml"/><Relationship Id="rId6" Type="http://schemas.openxmlformats.org/officeDocument/2006/relationships/hyperlink" Target="http://www.zdnet.com/article/facebooks-ssd-experience/" TargetMode="External"/><Relationship Id="rId5" Type="http://schemas.openxmlformats.org/officeDocument/2006/relationships/hyperlink" Target="http://users.ece.cmu.edu/~omutlu/pub/flash-memory-failures-in-the-field-at-facebook_sigmetrics15-talk.pdf" TargetMode="External"/><Relationship Id="rId4" Type="http://schemas.openxmlformats.org/officeDocument/2006/relationships/hyperlink" Target="http://users.ece.cmu.edu/~omutlu/pub/flash-memory-failures-in-the-field-at-facebook_sigmetrics15-talk.pptx"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63.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1.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6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9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61.xml"/></Relationships>
</file>

<file path=ppt/slides/_rels/slide9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3.xml"/><Relationship Id="rId1" Type="http://schemas.openxmlformats.org/officeDocument/2006/relationships/slideLayout" Target="../slideLayouts/slideLayout261.xml"/></Relationships>
</file>

<file path=ppt/slides/_rels/slide9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61.xml"/></Relationships>
</file>

<file path=ppt/slides/_rels/slide94.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1.xml"/><Relationship Id="rId6" Type="http://schemas.openxmlformats.org/officeDocument/2006/relationships/image" Target="../media/image63.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1.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1.xml"/></Relationships>
</file>

<file path=ppt/slides/_rels/slide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4.xml"/></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4.xml"/></Relationships>
</file>

<file path=ppt/slides/_rels/slide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35496"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err="1">
                <a:solidFill>
                  <a:srgbClr val="FF0000"/>
                </a:solidFill>
              </a:rPr>
              <a:t>Lec</a:t>
            </a:r>
            <a:r>
              <a:rPr lang="en-US" sz="3600" dirty="0">
                <a:solidFill>
                  <a:srgbClr val="FF0000"/>
                </a:solidFill>
              </a:rPr>
              <a:t> 2 Topic 2: Memory Reliability and Security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4617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a:t>RAIDR: Eliminating Unnecessary Refreshes</a:t>
            </a:r>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DRAM rows can be refreshed much less often without losing data </a:t>
            </a:r>
            <a:r>
              <a:rPr lang="en-US" sz="1500" b="1" dirty="0">
                <a:solidFill>
                  <a:schemeClr val="accent6">
                    <a:lumMod val="75000"/>
                  </a:schemeClr>
                </a:solidFill>
              </a:rPr>
              <a:t>[Kim+, EDL’09][Liu+ ISCA’13]</a:t>
            </a:r>
          </a:p>
          <a:p>
            <a:endParaRPr lang="en-US" sz="800" dirty="0"/>
          </a:p>
          <a:p>
            <a:r>
              <a:rPr lang="en-US" sz="2200" dirty="0"/>
              <a:t>Key idea: </a:t>
            </a:r>
            <a:r>
              <a:rPr lang="en-US" sz="2200" dirty="0">
                <a:solidFill>
                  <a:srgbClr val="0000FF"/>
                </a:solidFill>
              </a:rPr>
              <a:t>Refresh rows containing weak cells </a:t>
            </a:r>
          </a:p>
          <a:p>
            <a:pPr marL="0" indent="0">
              <a:buNone/>
            </a:pPr>
            <a:r>
              <a:rPr lang="en-US" sz="2200" dirty="0">
                <a:solidFill>
                  <a:srgbClr val="0000FF"/>
                </a:solidFill>
              </a:rPr>
              <a:t>    more frequently, other rows less frequently</a:t>
            </a:r>
          </a:p>
          <a:p>
            <a:pPr marL="344487" lvl="1" indent="0">
              <a:buNone/>
            </a:pPr>
            <a:r>
              <a:rPr lang="en-US" sz="2000" dirty="0">
                <a:solidFill>
                  <a:srgbClr val="FF0000"/>
                </a:solidFill>
              </a:rPr>
              <a:t>1. Profiling: </a:t>
            </a:r>
            <a:r>
              <a:rPr lang="en-US" sz="2000" dirty="0">
                <a:solidFill>
                  <a:srgbClr val="000000"/>
                </a:solidFill>
              </a:rPr>
              <a:t>Profile retention time of all rows</a:t>
            </a:r>
          </a:p>
          <a:p>
            <a:pPr marL="344487" lvl="1" indent="0">
              <a:buNone/>
            </a:pPr>
            <a:r>
              <a:rPr lang="en-US" sz="2000" dirty="0">
                <a:solidFill>
                  <a:srgbClr val="FF0000"/>
                </a:solidFill>
              </a:rPr>
              <a:t>2. Binning: </a:t>
            </a:r>
            <a:r>
              <a:rPr lang="en-US" sz="2000" dirty="0">
                <a:solidFill>
                  <a:srgbClr val="000000"/>
                </a:solidFill>
              </a:rPr>
              <a:t>Store rows into bins by retention time in memory controller</a:t>
            </a:r>
          </a:p>
          <a:p>
            <a:pPr marL="344487" lvl="1" indent="0">
              <a:buNone/>
            </a:pPr>
            <a:r>
              <a:rPr lang="en-US" sz="2000" dirty="0">
                <a:solidFill>
                  <a:srgbClr val="000000"/>
                </a:solidFill>
                <a:sym typeface="Wingdings"/>
              </a:rPr>
              <a:t>	</a:t>
            </a:r>
            <a:r>
              <a:rPr lang="en-US" sz="2000" i="1" dirty="0">
                <a:solidFill>
                  <a:srgbClr val="000000"/>
                </a:solidFill>
                <a:sym typeface="Wingdings"/>
              </a:rPr>
              <a:t>Efficient storage with Bloom Filters</a:t>
            </a:r>
            <a:r>
              <a:rPr lang="en-US" sz="2000" dirty="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a:p>
          <a:p>
            <a:r>
              <a:rPr lang="en-US" sz="2200" dirty="0"/>
              <a:t>Results: 8-core, 32GB, SPEC, TPC-C, TPC-H</a:t>
            </a:r>
          </a:p>
          <a:p>
            <a:pPr lvl="1"/>
            <a:r>
              <a:rPr lang="en-US" sz="1800" dirty="0">
                <a:solidFill>
                  <a:srgbClr val="0000FF"/>
                </a:solidFill>
              </a:rPr>
              <a:t>74.6% refresh reduction @ 1.25KB storage</a:t>
            </a:r>
          </a:p>
          <a:p>
            <a:pPr lvl="1"/>
            <a:r>
              <a:rPr lang="en-US" sz="1800" dirty="0">
                <a:solidFill>
                  <a:srgbClr val="0000FF"/>
                </a:solidFill>
              </a:rPr>
              <a:t>~16%/20% DRAM dynamic/idle power reduction</a:t>
            </a:r>
          </a:p>
          <a:p>
            <a:pPr lvl="1"/>
            <a:r>
              <a:rPr lang="en-US" sz="1800" dirty="0">
                <a:solidFill>
                  <a:srgbClr val="0000FF"/>
                </a:solidFill>
              </a:rPr>
              <a:t>~9% performance improvement </a:t>
            </a:r>
          </a:p>
          <a:p>
            <a:pPr lvl="1"/>
            <a:r>
              <a:rPr lang="en-US" sz="1800" dirty="0">
                <a:solidFill>
                  <a:srgbClr val="0000FF"/>
                </a:solidFill>
              </a:rPr>
              <a:t>Benefits increase with DRAM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26860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RAIDR: </a:t>
            </a:r>
            <a:r>
              <a:rPr lang="en-US" dirty="0" err="1"/>
              <a:t>Perf+Energy</a:t>
            </a:r>
            <a:r>
              <a:rPr lang="en-US" dirty="0"/>
              <a:t> Perspective</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13680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2057-7287-C345-BF29-B63A6837E3BE}"/>
              </a:ext>
            </a:extLst>
          </p:cNvPr>
          <p:cNvSpPr>
            <a:spLocks noGrp="1"/>
          </p:cNvSpPr>
          <p:nvPr>
            <p:ph type="title"/>
          </p:nvPr>
        </p:nvSpPr>
        <p:spPr/>
        <p:txBody>
          <a:bodyPr/>
          <a:lstStyle/>
          <a:p>
            <a:r>
              <a:rPr lang="en-US" dirty="0"/>
              <a:t>Finding DRAM Retention Failures</a:t>
            </a:r>
          </a:p>
        </p:txBody>
      </p:sp>
      <p:sp>
        <p:nvSpPr>
          <p:cNvPr id="3" name="Content Placeholder 2">
            <a:extLst>
              <a:ext uri="{FF2B5EF4-FFF2-40B4-BE49-F238E27FC236}">
                <a16:creationId xmlns:a16="http://schemas.microsoft.com/office/drawing/2014/main" id="{EE857701-414A-C94B-ABA6-F4C9FB4BFC89}"/>
              </a:ext>
            </a:extLst>
          </p:cNvPr>
          <p:cNvSpPr>
            <a:spLocks noGrp="1"/>
          </p:cNvSpPr>
          <p:nvPr>
            <p:ph idx="1"/>
          </p:nvPr>
        </p:nvSpPr>
        <p:spPr>
          <a:xfrm>
            <a:off x="228600" y="1187605"/>
            <a:ext cx="8610600" cy="5193723"/>
          </a:xfrm>
        </p:spPr>
        <p:txBody>
          <a:bodyPr/>
          <a:lstStyle/>
          <a:p>
            <a:r>
              <a:rPr lang="en-US" dirty="0"/>
              <a:t>How can we reliably find the retention time of all DRAM cells?</a:t>
            </a:r>
          </a:p>
          <a:p>
            <a:endParaRPr lang="en-US" dirty="0"/>
          </a:p>
          <a:p>
            <a:r>
              <a:rPr lang="en-US" dirty="0"/>
              <a:t>Goals: so that we can</a:t>
            </a:r>
          </a:p>
          <a:p>
            <a:pPr lvl="1"/>
            <a:r>
              <a:rPr lang="en-US" dirty="0"/>
              <a:t>Make DRAM reliable and secure</a:t>
            </a:r>
          </a:p>
          <a:p>
            <a:pPr lvl="1"/>
            <a:r>
              <a:rPr lang="en-US" dirty="0"/>
              <a:t>Make techniques like RAIDR work </a:t>
            </a:r>
          </a:p>
          <a:p>
            <a:pPr marL="344487" lvl="1" indent="0">
              <a:buNone/>
            </a:pPr>
            <a:r>
              <a:rPr lang="en-US" dirty="0">
                <a:sym typeface="Wingdings" pitchFamily="2" charset="2"/>
              </a:rPr>
              <a:t>     improve performance and energy</a:t>
            </a:r>
            <a:endParaRPr lang="en-US" dirty="0"/>
          </a:p>
        </p:txBody>
      </p:sp>
      <p:sp>
        <p:nvSpPr>
          <p:cNvPr id="4" name="Slide Number Placeholder 3">
            <a:extLst>
              <a:ext uri="{FF2B5EF4-FFF2-40B4-BE49-F238E27FC236}">
                <a16:creationId xmlns:a16="http://schemas.microsoft.com/office/drawing/2014/main" id="{2E16E39B-DB4B-B646-AF03-3914C82C2D5E}"/>
              </a:ext>
            </a:extLst>
          </p:cNvPr>
          <p:cNvSpPr>
            <a:spLocks noGrp="1"/>
          </p:cNvSpPr>
          <p:nvPr>
            <p:ph type="sldNum" sz="quarter" idx="11"/>
          </p:nvPr>
        </p:nvSpPr>
        <p:spPr/>
        <p:txBody>
          <a:bodyPr/>
          <a:lstStyle/>
          <a:p>
            <a:pPr>
              <a:defRPr/>
            </a:pPr>
            <a:fld id="{76BB4180-6920-9C42-9DA1-4829E0437063}" type="slidenum">
              <a:rPr lang="en-US" smtClean="0"/>
              <a:pPr>
                <a:defRPr/>
              </a:pPr>
              <a:t>102</a:t>
            </a:fld>
            <a:endParaRPr lang="en-US"/>
          </a:p>
        </p:txBody>
      </p:sp>
    </p:spTree>
    <p:extLst>
      <p:ext uri="{BB962C8B-B14F-4D97-AF65-F5344CB8AC3E}">
        <p14:creationId xmlns:p14="http://schemas.microsoft.com/office/powerpoint/2010/main" val="1436340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315955099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8255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68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28600" y="152400"/>
            <a:ext cx="8915400" cy="884238"/>
          </a:xfrm>
        </p:spPr>
        <p:txBody>
          <a:bodyPr/>
          <a:lstStyle/>
          <a:p>
            <a:r>
              <a:rPr lang="en-US" dirty="0"/>
              <a:t>Handling Variable Retention Time </a:t>
            </a:r>
            <a:r>
              <a:rPr lang="en-US" sz="2600" b="1" dirty="0">
                <a:solidFill>
                  <a:srgbClr val="006633"/>
                </a:solidFill>
              </a:rPr>
              <a:t>[DSN’15]</a:t>
            </a:r>
            <a:r>
              <a:rPr lang="en-US" sz="3400" dirty="0"/>
              <a:t> </a:t>
            </a:r>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413804367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AVATAR</a:t>
            </a:r>
          </a:p>
        </p:txBody>
      </p:sp>
      <p:sp>
        <p:nvSpPr>
          <p:cNvPr id="3" name="Content Placeholder 2"/>
          <p:cNvSpPr>
            <a:spLocks noGrp="1"/>
          </p:cNvSpPr>
          <p:nvPr>
            <p:ph idx="1"/>
          </p:nvPr>
        </p:nvSpPr>
        <p:spPr>
          <a:xfrm>
            <a:off x="0" y="1092597"/>
            <a:ext cx="9144000" cy="1011810"/>
          </a:xfrm>
        </p:spPr>
        <p:txBody>
          <a:bodyPr/>
          <a:lstStyle/>
          <a:p>
            <a:pPr marL="0" indent="0">
              <a:buNone/>
            </a:pPr>
            <a:r>
              <a:rPr lang="en-US" sz="2400" dirty="0">
                <a:solidFill>
                  <a:srgbClr val="800000"/>
                </a:solidFill>
              </a:rPr>
              <a:t>Insight: </a:t>
            </a:r>
            <a:r>
              <a:rPr lang="en-US" sz="2400" dirty="0"/>
              <a:t>Avoid retention failures </a:t>
            </a:r>
            <a:r>
              <a:rPr lang="en-US" sz="2400" dirty="0">
                <a:sym typeface="Wingdings"/>
              </a:rPr>
              <a:t> </a:t>
            </a:r>
            <a:r>
              <a:rPr lang="en-US" sz="2400" dirty="0"/>
              <a:t>Upgrade row on ECC error</a:t>
            </a:r>
          </a:p>
          <a:p>
            <a:pPr marL="0" indent="0">
              <a:buNone/>
            </a:pPr>
            <a:r>
              <a:rPr lang="en-US" sz="2400" dirty="0">
                <a:solidFill>
                  <a:srgbClr val="800000"/>
                </a:solidFill>
              </a:rPr>
              <a:t>Observation: </a:t>
            </a:r>
            <a:r>
              <a:rPr lang="en-US" sz="2400" dirty="0"/>
              <a:t>Rate of VRT &gt;&gt; Rate of soft error (50x-2500x)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4" name="Rectangle 13"/>
          <p:cNvSpPr/>
          <p:nvPr/>
        </p:nvSpPr>
        <p:spPr>
          <a:xfrm>
            <a:off x="2230904" y="2801005"/>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A</a:t>
            </a:r>
          </a:p>
        </p:txBody>
      </p:sp>
      <p:sp>
        <p:nvSpPr>
          <p:cNvPr id="15" name="Rectangle 14"/>
          <p:cNvSpPr/>
          <p:nvPr/>
        </p:nvSpPr>
        <p:spPr>
          <a:xfrm>
            <a:off x="2230904" y="314621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B</a:t>
            </a:r>
          </a:p>
        </p:txBody>
      </p:sp>
      <p:sp>
        <p:nvSpPr>
          <p:cNvPr id="16" name="Rectangle 15"/>
          <p:cNvSpPr/>
          <p:nvPr/>
        </p:nvSpPr>
        <p:spPr>
          <a:xfrm>
            <a:off x="2230904" y="349142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C</a:t>
            </a:r>
          </a:p>
        </p:txBody>
      </p:sp>
      <p:sp>
        <p:nvSpPr>
          <p:cNvPr id="18" name="Rectangle 17"/>
          <p:cNvSpPr/>
          <p:nvPr/>
        </p:nvSpPr>
        <p:spPr>
          <a:xfrm>
            <a:off x="2230904" y="383663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D</a:t>
            </a:r>
          </a:p>
        </p:txBody>
      </p:sp>
      <p:sp>
        <p:nvSpPr>
          <p:cNvPr id="20" name="Rectangle 19"/>
          <p:cNvSpPr/>
          <p:nvPr/>
        </p:nvSpPr>
        <p:spPr>
          <a:xfrm>
            <a:off x="2230904" y="418184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E</a:t>
            </a:r>
          </a:p>
        </p:txBody>
      </p:sp>
      <p:sp>
        <p:nvSpPr>
          <p:cNvPr id="21" name="Rectangle 20"/>
          <p:cNvSpPr/>
          <p:nvPr/>
        </p:nvSpPr>
        <p:spPr>
          <a:xfrm>
            <a:off x="2230904" y="452705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a:t>
            </a:r>
          </a:p>
        </p:txBody>
      </p:sp>
      <p:sp>
        <p:nvSpPr>
          <p:cNvPr id="22" name="Rectangle 21"/>
          <p:cNvSpPr/>
          <p:nvPr/>
        </p:nvSpPr>
        <p:spPr>
          <a:xfrm>
            <a:off x="2230904" y="487226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G</a:t>
            </a:r>
          </a:p>
        </p:txBody>
      </p:sp>
      <p:sp>
        <p:nvSpPr>
          <p:cNvPr id="23" name="Rectangle 22"/>
          <p:cNvSpPr/>
          <p:nvPr/>
        </p:nvSpPr>
        <p:spPr>
          <a:xfrm>
            <a:off x="2230904" y="5217479"/>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H</a:t>
            </a:r>
          </a:p>
        </p:txBody>
      </p:sp>
      <p:sp>
        <p:nvSpPr>
          <p:cNvPr id="24" name="TextBox 23"/>
          <p:cNvSpPr txBox="1"/>
          <p:nvPr/>
        </p:nvSpPr>
        <p:spPr>
          <a:xfrm>
            <a:off x="2253726" y="2314691"/>
            <a:ext cx="1945965"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DRAM Rows</a:t>
            </a:r>
          </a:p>
        </p:txBody>
      </p:sp>
      <p:sp>
        <p:nvSpPr>
          <p:cNvPr id="25" name="Right Arrow 24"/>
          <p:cNvSpPr/>
          <p:nvPr/>
        </p:nvSpPr>
        <p:spPr>
          <a:xfrm>
            <a:off x="4006377" y="3848986"/>
            <a:ext cx="1627518" cy="1035630"/>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PROFILING</a:t>
            </a:r>
          </a:p>
        </p:txBody>
      </p:sp>
      <p:grpSp>
        <p:nvGrpSpPr>
          <p:cNvPr id="26" name="Group 25"/>
          <p:cNvGrpSpPr/>
          <p:nvPr/>
        </p:nvGrpSpPr>
        <p:grpSpPr>
          <a:xfrm>
            <a:off x="2244853" y="3029762"/>
            <a:ext cx="3110003" cy="2113735"/>
            <a:chOff x="849330" y="1917828"/>
            <a:chExt cx="3475204" cy="2113735"/>
          </a:xfrm>
        </p:grpSpPr>
        <p:sp>
          <p:nvSpPr>
            <p:cNvPr id="27" name="7-Point Star 26"/>
            <p:cNvSpPr/>
            <p:nvPr/>
          </p:nvSpPr>
          <p:spPr>
            <a:xfrm>
              <a:off x="2082298" y="3740672"/>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7-Point Star 27"/>
            <p:cNvSpPr/>
            <p:nvPr/>
          </p:nvSpPr>
          <p:spPr>
            <a:xfrm>
              <a:off x="849330"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9" name="7-Point Star 28"/>
            <p:cNvSpPr/>
            <p:nvPr/>
          </p:nvSpPr>
          <p:spPr>
            <a:xfrm>
              <a:off x="3481728"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0" name="TextBox 29"/>
            <p:cNvSpPr txBox="1"/>
            <p:nvPr/>
          </p:nvSpPr>
          <p:spPr>
            <a:xfrm>
              <a:off x="2932857" y="1917828"/>
              <a:ext cx="1391677" cy="400110"/>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Weak Cell</a:t>
              </a:r>
            </a:p>
          </p:txBody>
        </p:sp>
      </p:grpSp>
      <p:sp>
        <p:nvSpPr>
          <p:cNvPr id="31" name="7-Point Star 30"/>
          <p:cNvSpPr/>
          <p:nvPr/>
        </p:nvSpPr>
        <p:spPr>
          <a:xfrm>
            <a:off x="2491453" y="4872268"/>
            <a:ext cx="263073" cy="301296"/>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32" name="Group 31"/>
          <p:cNvGrpSpPr/>
          <p:nvPr/>
        </p:nvGrpSpPr>
        <p:grpSpPr>
          <a:xfrm>
            <a:off x="4960296" y="2273245"/>
            <a:ext cx="2300479" cy="3277116"/>
            <a:chOff x="3529108" y="1148973"/>
            <a:chExt cx="2300479" cy="3277116"/>
          </a:xfrm>
        </p:grpSpPr>
        <p:sp>
          <p:nvSpPr>
            <p:cNvPr id="33" name="Rectangle 32"/>
            <p:cNvSpPr/>
            <p:nvPr/>
          </p:nvSpPr>
          <p:spPr>
            <a:xfrm>
              <a:off x="4268782" y="168356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4" name="Rectangle 33"/>
            <p:cNvSpPr/>
            <p:nvPr/>
          </p:nvSpPr>
          <p:spPr>
            <a:xfrm>
              <a:off x="4268782" y="2028779"/>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5" name="Rectangle 34"/>
            <p:cNvSpPr/>
            <p:nvPr/>
          </p:nvSpPr>
          <p:spPr>
            <a:xfrm>
              <a:off x="4268782" y="2366103"/>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a:t>
              </a:r>
            </a:p>
          </p:txBody>
        </p:sp>
        <p:sp>
          <p:nvSpPr>
            <p:cNvPr id="36" name="Rectangle 35"/>
            <p:cNvSpPr/>
            <p:nvPr/>
          </p:nvSpPr>
          <p:spPr>
            <a:xfrm>
              <a:off x="4268782" y="2711314"/>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7" name="Rectangle 36"/>
            <p:cNvSpPr/>
            <p:nvPr/>
          </p:nvSpPr>
          <p:spPr>
            <a:xfrm>
              <a:off x="4268782" y="3056525"/>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8" name="Rectangle 37"/>
            <p:cNvSpPr/>
            <p:nvPr/>
          </p:nvSpPr>
          <p:spPr>
            <a:xfrm>
              <a:off x="4268782" y="340173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9" name="Rectangle 38"/>
            <p:cNvSpPr/>
            <p:nvPr/>
          </p:nvSpPr>
          <p:spPr>
            <a:xfrm>
              <a:off x="4268782" y="3746947"/>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a:t>
              </a:r>
            </a:p>
          </p:txBody>
        </p:sp>
        <p:sp>
          <p:nvSpPr>
            <p:cNvPr id="43" name="Rectangle 42"/>
            <p:cNvSpPr/>
            <p:nvPr/>
          </p:nvSpPr>
          <p:spPr>
            <a:xfrm>
              <a:off x="4268782" y="408087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44" name="Rectangle 43"/>
            <p:cNvSpPr/>
            <p:nvPr/>
          </p:nvSpPr>
          <p:spPr>
            <a:xfrm>
              <a:off x="4256452" y="1683568"/>
              <a:ext cx="391838" cy="2742521"/>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extBox 44"/>
            <p:cNvSpPr txBox="1"/>
            <p:nvPr/>
          </p:nvSpPr>
          <p:spPr>
            <a:xfrm>
              <a:off x="3529108" y="1148973"/>
              <a:ext cx="2300479"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Ref. Rate Table</a:t>
              </a:r>
            </a:p>
          </p:txBody>
        </p:sp>
      </p:grpSp>
      <p:sp>
        <p:nvSpPr>
          <p:cNvPr id="46" name="7-Point Star 45"/>
          <p:cNvSpPr/>
          <p:nvPr/>
        </p:nvSpPr>
        <p:spPr>
          <a:xfrm>
            <a:off x="2398650" y="5224407"/>
            <a:ext cx="263073" cy="301296"/>
          </a:xfrm>
          <a:prstGeom prst="star7">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1" name="Rectangle 50"/>
          <p:cNvSpPr/>
          <p:nvPr/>
        </p:nvSpPr>
        <p:spPr>
          <a:xfrm>
            <a:off x="1718203" y="2787612"/>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2" name="Rectangle 51"/>
          <p:cNvSpPr/>
          <p:nvPr/>
        </p:nvSpPr>
        <p:spPr>
          <a:xfrm>
            <a:off x="1721191" y="3139244"/>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3" name="Rectangle 52"/>
          <p:cNvSpPr/>
          <p:nvPr/>
        </p:nvSpPr>
        <p:spPr>
          <a:xfrm>
            <a:off x="1715215" y="3485006"/>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4" name="Rectangle 53"/>
          <p:cNvSpPr/>
          <p:nvPr/>
        </p:nvSpPr>
        <p:spPr>
          <a:xfrm>
            <a:off x="1718203" y="3836638"/>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5" name="Rectangle 54"/>
          <p:cNvSpPr/>
          <p:nvPr/>
        </p:nvSpPr>
        <p:spPr>
          <a:xfrm>
            <a:off x="1712227" y="4173825"/>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6" name="Rectangle 55"/>
          <p:cNvSpPr/>
          <p:nvPr/>
        </p:nvSpPr>
        <p:spPr>
          <a:xfrm>
            <a:off x="1715215" y="4525457"/>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7" name="Rectangle 56"/>
          <p:cNvSpPr/>
          <p:nvPr/>
        </p:nvSpPr>
        <p:spPr>
          <a:xfrm>
            <a:off x="1709239" y="4871219"/>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8" name="Rectangle 57"/>
          <p:cNvSpPr/>
          <p:nvPr/>
        </p:nvSpPr>
        <p:spPr>
          <a:xfrm>
            <a:off x="1712227" y="5222851"/>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cxnSp>
        <p:nvCxnSpPr>
          <p:cNvPr id="8" name="Curved Connector 7"/>
          <p:cNvCxnSpPr/>
          <p:nvPr/>
        </p:nvCxnSpPr>
        <p:spPr>
          <a:xfrm rot="5400000" flipH="1" flipV="1">
            <a:off x="2271732" y="5301523"/>
            <a:ext cx="54705" cy="503070"/>
          </a:xfrm>
          <a:prstGeom prst="curvedConnector3">
            <a:avLst>
              <a:gd name="adj1" fmla="val -417878"/>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8" idx="2"/>
          </p:cNvCxnSpPr>
          <p:nvPr/>
        </p:nvCxnSpPr>
        <p:spPr>
          <a:xfrm rot="5400000" flipH="1" flipV="1">
            <a:off x="3740012" y="3632782"/>
            <a:ext cx="176194" cy="3719062"/>
          </a:xfrm>
          <a:prstGeom prst="curvedConnector4">
            <a:avLst>
              <a:gd name="adj1" fmla="val -129743"/>
              <a:gd name="adj2" fmla="val 53446"/>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687640" y="519608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a:ea typeface="+mn-ea"/>
                <a:cs typeface="Arial"/>
              </a:rPr>
              <a:t>1</a:t>
            </a:r>
          </a:p>
        </p:txBody>
      </p:sp>
      <p:sp>
        <p:nvSpPr>
          <p:cNvPr id="61" name="TextBox 60"/>
          <p:cNvSpPr txBox="1"/>
          <p:nvPr/>
        </p:nvSpPr>
        <p:spPr>
          <a:xfrm>
            <a:off x="0" y="5974911"/>
            <a:ext cx="9144000" cy="523220"/>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mitigates VRT by increasing refresh rate on error</a:t>
            </a:r>
          </a:p>
        </p:txBody>
      </p:sp>
      <p:sp>
        <p:nvSpPr>
          <p:cNvPr id="63" name="Freeform 62"/>
          <p:cNvSpPr/>
          <p:nvPr/>
        </p:nvSpPr>
        <p:spPr>
          <a:xfrm>
            <a:off x="640252" y="3039339"/>
            <a:ext cx="394443" cy="2520599"/>
          </a:xfrm>
          <a:custGeom>
            <a:avLst/>
            <a:gdLst>
              <a:gd name="connsiteX0" fmla="*/ 383816 w 394443"/>
              <a:gd name="connsiteY0" fmla="*/ 752675 h 1534803"/>
              <a:gd name="connsiteX1" fmla="*/ 369068 w 394443"/>
              <a:gd name="connsiteY1" fmla="*/ 664184 h 1534803"/>
              <a:gd name="connsiteX2" fmla="*/ 162591 w 394443"/>
              <a:gd name="connsiteY2" fmla="*/ 507 h 1534803"/>
              <a:gd name="connsiteX3" fmla="*/ 358 w 394443"/>
              <a:gd name="connsiteY3" fmla="*/ 782171 h 1534803"/>
              <a:gd name="connsiteX4" fmla="*/ 206836 w 394443"/>
              <a:gd name="connsiteY4" fmla="*/ 1534339 h 1534803"/>
              <a:gd name="connsiteX5" fmla="*/ 383816 w 394443"/>
              <a:gd name="connsiteY5" fmla="*/ 870662 h 15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3" h="1534803">
                <a:moveTo>
                  <a:pt x="383816" y="752675"/>
                </a:moveTo>
                <a:cubicBezTo>
                  <a:pt x="394877" y="771110"/>
                  <a:pt x="405939" y="789545"/>
                  <a:pt x="369068" y="664184"/>
                </a:cubicBezTo>
                <a:cubicBezTo>
                  <a:pt x="332197" y="538823"/>
                  <a:pt x="224043" y="-19157"/>
                  <a:pt x="162591" y="507"/>
                </a:cubicBezTo>
                <a:cubicBezTo>
                  <a:pt x="101139" y="20171"/>
                  <a:pt x="-7016" y="526532"/>
                  <a:pt x="358" y="782171"/>
                </a:cubicBezTo>
                <a:cubicBezTo>
                  <a:pt x="7732" y="1037810"/>
                  <a:pt x="142926" y="1519590"/>
                  <a:pt x="206836" y="1534339"/>
                </a:cubicBezTo>
                <a:cubicBezTo>
                  <a:pt x="270746" y="1549088"/>
                  <a:pt x="327281" y="1209875"/>
                  <a:pt x="383816" y="870662"/>
                </a:cubicBezTo>
              </a:path>
            </a:pathLst>
          </a:custGeom>
          <a:noFill/>
          <a:ln w="635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842966" y="4129772"/>
            <a:ext cx="191729" cy="201696"/>
          </a:xfrm>
          <a:prstGeom prst="ellipse">
            <a:avLst/>
          </a:prstGeom>
          <a:solidFill>
            <a:srgbClr val="FF30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2" name="TextBox 11"/>
          <p:cNvSpPr txBox="1"/>
          <p:nvPr/>
        </p:nvSpPr>
        <p:spPr>
          <a:xfrm>
            <a:off x="347817" y="2242832"/>
            <a:ext cx="1313430" cy="1200328"/>
          </a:xfrm>
          <a:prstGeom prst="rect">
            <a:avLst/>
          </a:prstGeom>
          <a:noFill/>
          <a:ln w="254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Scrub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(15 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7" name="Rounded Rectangular Callout 66"/>
          <p:cNvSpPr/>
          <p:nvPr/>
        </p:nvSpPr>
        <p:spPr>
          <a:xfrm>
            <a:off x="6337766" y="3824604"/>
            <a:ext cx="2677648" cy="1060011"/>
          </a:xfrm>
          <a:prstGeom prst="wedgeRoundRectCallout">
            <a:avLst>
              <a:gd name="adj1" fmla="val -60728"/>
              <a:gd name="adj2" fmla="val 93207"/>
              <a:gd name="adj3" fmla="val 1666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Row protected from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retention failures</a:t>
            </a:r>
          </a:p>
        </p:txBody>
      </p:sp>
    </p:spTree>
    <p:extLst>
      <p:ext uri="{BB962C8B-B14F-4D97-AF65-F5344CB8AC3E}">
        <p14:creationId xmlns:p14="http://schemas.microsoft.com/office/powerpoint/2010/main" val="4024325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path" presetSubtype="0" repeatCount="indefinite" accel="50000" decel="50000" fill="remove" grpId="0" nodeType="clickEffect">
                                  <p:stCondLst>
                                    <p:cond delay="0"/>
                                  </p:stCondLst>
                                  <p:childTnLst>
                                    <p:animMotion origin="layout" path="M 0.01094 -1.30495E-6 C 0.00816 -0.09023 -0.00452 -0.18394 -0.01112 -0.18325 C -0.01755 -0.18278 -0.02901 -0.12633 -0.02901 0.00324 C -0.02727 0.20731 -0.01164 0.19297 -0.00539 0.19274 C 0.00121 0.19181 0.0099 0.09024 0.01094 -1.30495E-6 Z " pathEditMode="relative" rAng="0" ptsTypes="AAAAA">
                                      <p:cBhvr>
                                        <p:cTn id="52" dur="3000" fill="hold"/>
                                        <p:tgtEl>
                                          <p:spTgt spid="65"/>
                                        </p:tgtEl>
                                        <p:attrNameLst>
                                          <p:attrName>ppt_x</p:attrName>
                                          <p:attrName>ppt_y</p:attrName>
                                        </p:attrNameLst>
                                      </p:cBhvr>
                                      <p:rCtr x="-1998"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0" grpId="0" animBg="1"/>
      <p:bldP spid="61" grpId="0" animBg="1"/>
      <p:bldP spid="63" grpId="0" animBg="1"/>
      <p:bldP spid="65" grpId="0" animBg="1"/>
      <p:bldP spid="65" grpId="1" animBg="1"/>
      <p:bldP spid="12" grpId="0"/>
      <p:bldP spid="67" grpId="0" animBg="1"/>
      <p:bldP spid="67"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REFRESH SAVINGS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grpSp>
        <p:nvGrpSpPr>
          <p:cNvPr id="5" name="Group 4"/>
          <p:cNvGrpSpPr/>
          <p:nvPr/>
        </p:nvGrpSpPr>
        <p:grpSpPr>
          <a:xfrm>
            <a:off x="162986" y="1220284"/>
            <a:ext cx="8894762" cy="4196825"/>
            <a:chOff x="247651" y="1375506"/>
            <a:chExt cx="8894762" cy="4196825"/>
          </a:xfrm>
        </p:grpSpPr>
        <p:pic>
          <p:nvPicPr>
            <p:cNvPr id="7" name="Picture 6"/>
            <p:cNvPicPr>
              <a:picLocks noChangeAspect="1"/>
            </p:cNvPicPr>
            <p:nvPr/>
          </p:nvPicPr>
          <p:blipFill>
            <a:blip r:embed="rId3"/>
            <a:stretch>
              <a:fillRect/>
            </a:stretch>
          </p:blipFill>
          <p:spPr>
            <a:xfrm>
              <a:off x="247651" y="1375506"/>
              <a:ext cx="8894762" cy="4196825"/>
            </a:xfrm>
            <a:prstGeom prst="rect">
              <a:avLst/>
            </a:prstGeom>
          </p:spPr>
        </p:pic>
        <p:sp>
          <p:nvSpPr>
            <p:cNvPr id="3" name="TextBox 2"/>
            <p:cNvSpPr txBox="1"/>
            <p:nvPr/>
          </p:nvSpPr>
          <p:spPr>
            <a:xfrm>
              <a:off x="3245950" y="3990407"/>
              <a:ext cx="1737285"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AVATAR</a:t>
              </a:r>
            </a:p>
          </p:txBody>
        </p:sp>
        <p:sp>
          <p:nvSpPr>
            <p:cNvPr id="6" name="TextBox 5"/>
            <p:cNvSpPr txBox="1"/>
            <p:nvPr/>
          </p:nvSpPr>
          <p:spPr>
            <a:xfrm>
              <a:off x="3253619" y="3687081"/>
              <a:ext cx="2128762"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No VRT</a:t>
              </a:r>
            </a:p>
          </p:txBody>
        </p:sp>
      </p:grpSp>
      <p:sp>
        <p:nvSpPr>
          <p:cNvPr id="8" name="TextBox 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refresh by 60%-70%, similar to multi rate refresh but with VRT tolerance</a:t>
            </a:r>
          </a:p>
        </p:txBody>
      </p:sp>
      <p:sp>
        <p:nvSpPr>
          <p:cNvPr id="9" name="TextBox 8"/>
          <p:cNvSpPr txBox="1"/>
          <p:nvPr/>
        </p:nvSpPr>
        <p:spPr>
          <a:xfrm>
            <a:off x="16933" y="345491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Retention Testing Once a Year can revert refresh saving from 60% to 70%</a:t>
            </a:r>
          </a:p>
        </p:txBody>
      </p:sp>
    </p:spTree>
    <p:extLst>
      <p:ext uri="{BB962C8B-B14F-4D97-AF65-F5344CB8AC3E}">
        <p14:creationId xmlns:p14="http://schemas.microsoft.com/office/powerpoint/2010/main" val="3468586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5" name="TextBox 14"/>
          <p:cNvSpPr txBox="1"/>
          <p:nvPr/>
        </p:nvSpPr>
        <p:spPr>
          <a:xfrm rot="16200000">
            <a:off x="-513935" y="2994214"/>
            <a:ext cx="152317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Speedup</a:t>
            </a:r>
          </a:p>
        </p:txBody>
      </p:sp>
      <p:graphicFrame>
        <p:nvGraphicFramePr>
          <p:cNvPr id="16" name="Chart 15"/>
          <p:cNvGraphicFramePr>
            <a:graphicFrameLocks/>
          </p:cNvGraphicFramePr>
          <p:nvPr>
            <p:extLst/>
          </p:nvPr>
        </p:nvGraphicFramePr>
        <p:xfrm>
          <a:off x="493874" y="1548243"/>
          <a:ext cx="86868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gets 2/3</a:t>
            </a:r>
            <a:r>
              <a:rPr kumimoji="0" lang="en-US" sz="2800" b="1" i="0" u="none" strike="noStrike" kern="1200" cap="none" spc="0" normalizeH="0" baseline="30000" noProof="0" dirty="0">
                <a:ln>
                  <a:noFill/>
                </a:ln>
                <a:solidFill>
                  <a:prstClr val="black"/>
                </a:solidFill>
                <a:effectLst/>
                <a:uLnTx/>
                <a:uFillTx/>
                <a:latin typeface="Calibri"/>
                <a:ea typeface="+mn-ea"/>
                <a:cs typeface="+mn-cs"/>
              </a:rPr>
              <a:t>rd</a:t>
            </a:r>
            <a:r>
              <a:rPr kumimoji="0" lang="en-US" sz="2800" b="1" i="0" u="none" strike="noStrike" kern="1200" cap="none" spc="0" normalizeH="0" baseline="0" noProof="0" dirty="0">
                <a:ln>
                  <a:noFill/>
                </a:ln>
                <a:solidFill>
                  <a:prstClr val="black"/>
                </a:solidFill>
                <a:effectLst/>
                <a:uLnTx/>
                <a:uFillTx/>
                <a:latin typeface="Calibri"/>
                <a:ea typeface="+mn-ea"/>
                <a:cs typeface="+mn-cs"/>
              </a:rPr>
              <a:t> the performance of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NoRefresh</a:t>
            </a:r>
            <a:r>
              <a:rPr kumimoji="0" lang="en-US" sz="2800" b="1" i="0" u="none" strike="noStrike" kern="1200" cap="none" spc="0" normalizeH="0" baseline="0" noProof="0" dirty="0">
                <a:ln>
                  <a:noFill/>
                </a:ln>
                <a:solidFill>
                  <a:prstClr val="black"/>
                </a:solidFill>
                <a:effectLst/>
                <a:uLnTx/>
                <a:uFillTx/>
                <a:latin typeface="Calibri"/>
                <a:ea typeface="+mn-ea"/>
                <a:cs typeface="+mn-cs"/>
              </a:rPr>
              <a:t>. More gains at higher capacity nodes</a:t>
            </a:r>
          </a:p>
        </p:txBody>
      </p:sp>
      <p:sp>
        <p:nvSpPr>
          <p:cNvPr id="3" name="Rectangle 2"/>
          <p:cNvSpPr/>
          <p:nvPr/>
        </p:nvSpPr>
        <p:spPr>
          <a:xfrm>
            <a:off x="1180448" y="1770961"/>
            <a:ext cx="7726568" cy="307682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Rounded Rectangle 4"/>
          <p:cNvSpPr/>
          <p:nvPr/>
        </p:nvSpPr>
        <p:spPr>
          <a:xfrm>
            <a:off x="1377189" y="4311126"/>
            <a:ext cx="1556045" cy="1070193"/>
          </a:xfrm>
          <a:prstGeom prst="round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375377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nvPr>
        </p:nvGraphicFramePr>
        <p:xfrm>
          <a:off x="763236" y="1310107"/>
          <a:ext cx="8135774" cy="37894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ENERGY DELAY PRODUCT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26" name="TextBox 25"/>
          <p:cNvSpPr txBox="1"/>
          <p:nvPr/>
        </p:nvSpPr>
        <p:spPr>
          <a:xfrm rot="16200000">
            <a:off x="-1255277" y="2840262"/>
            <a:ext cx="342914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Energy Delay Product</a:t>
            </a:r>
          </a:p>
        </p:txBody>
      </p:sp>
      <p:sp>
        <p:nvSpPr>
          <p:cNvPr id="27" name="Rectangle 26"/>
          <p:cNvSpPr/>
          <p:nvPr/>
        </p:nvSpPr>
        <p:spPr>
          <a:xfrm>
            <a:off x="1430568" y="1545641"/>
            <a:ext cx="6977482" cy="309211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TextBox 2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EDP,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Significant reduction at higher capacity nodes</a:t>
            </a:r>
          </a:p>
        </p:txBody>
      </p:sp>
    </p:spTree>
    <p:extLst>
      <p:ext uri="{BB962C8B-B14F-4D97-AF65-F5344CB8AC3E}">
        <p14:creationId xmlns:p14="http://schemas.microsoft.com/office/powerpoint/2010/main" val="3136791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7" name="Title 1"/>
          <p:cNvSpPr>
            <a:spLocks noGrp="1"/>
          </p:cNvSpPr>
          <p:nvPr>
            <p:ph type="title"/>
          </p:nvPr>
        </p:nvSpPr>
        <p:spPr>
          <a:xfrm>
            <a:off x="228600" y="152400"/>
            <a:ext cx="8610600" cy="1066800"/>
          </a:xfrm>
        </p:spPr>
        <p:txBody>
          <a:bodyPr/>
          <a:lstStyle/>
          <a:p>
            <a:r>
              <a:rPr lang="en-US" dirty="0"/>
              <a:t>Handling Data-Dependent Failures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79501880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Handling Data-Dependent </a:t>
            </a:r>
            <a:r>
              <a:rPr lang="en-US"/>
              <a:t>Failures </a:t>
            </a:r>
            <a:r>
              <a:rPr lang="en-US" sz="2600" b="1">
                <a:solidFill>
                  <a:srgbClr val="006633"/>
                </a:solidFill>
              </a:rPr>
              <a:t>[MICRO’17]</a:t>
            </a:r>
            <a:r>
              <a:rPr lang="en-US" sz="2600"/>
              <a:t> </a:t>
            </a:r>
            <a:r>
              <a:rPr lang="en-US"/>
              <a:t> </a:t>
            </a:r>
            <a:endParaRPr lang="en-US" dirty="0"/>
          </a:p>
        </p:txBody>
      </p:sp>
    </p:spTree>
    <p:extLst>
      <p:ext uri="{BB962C8B-B14F-4D97-AF65-F5344CB8AC3E}">
        <p14:creationId xmlns:p14="http://schemas.microsoft.com/office/powerpoint/2010/main" val="419194685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1362857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0"/>
            <a:ext cx="9144000" cy="238508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0332"/>
            <a:ext cx="9144000" cy="2051158"/>
          </a:xfrm>
          <a:prstGeom prst="rect">
            <a:avLst/>
          </a:prstGeom>
          <a:noFill/>
        </p:spPr>
        <p:txBody>
          <a:bodyPr anchor="ctr">
            <a:noAutofit/>
          </a:bodyPr>
          <a:lstStyle/>
          <a:p>
            <a:pPr algn="ctr">
              <a:lnSpc>
                <a:spcPct val="100000"/>
              </a:lnSpc>
            </a:pPr>
            <a:r>
              <a:rPr lang="tr-TR" sz="5000" b="1" i="1" dirty="0">
                <a:solidFill>
                  <a:schemeClr val="bg1">
                    <a:lumMod val="95000"/>
                  </a:schemeClr>
                </a:solidFill>
                <a:latin typeface="Cambria"/>
                <a:cs typeface="Cambria"/>
              </a:rPr>
              <a:t>The Reach Profiler (REAPER):</a:t>
            </a:r>
            <a:br>
              <a:rPr lang="tr-TR" sz="5400" b="1" i="1" dirty="0">
                <a:solidFill>
                  <a:schemeClr val="bg1">
                    <a:lumMod val="95000"/>
                  </a:schemeClr>
                </a:solidFill>
                <a:latin typeface="Cambria"/>
                <a:cs typeface="Cambria"/>
              </a:rPr>
            </a:br>
            <a:r>
              <a:rPr lang="en-US" sz="2800" dirty="0">
                <a:solidFill>
                  <a:schemeClr val="bg1">
                    <a:lumMod val="95000"/>
                  </a:schemeClr>
                </a:solidFill>
                <a:latin typeface="Cambria"/>
                <a:cs typeface="Cambria"/>
              </a:rPr>
              <a:t>Enabling the Mitigation of DRAM Retention Failures</a:t>
            </a:r>
            <a:br>
              <a:rPr lang="en-US" sz="2800" dirty="0">
                <a:solidFill>
                  <a:schemeClr val="bg1">
                    <a:lumMod val="95000"/>
                  </a:schemeClr>
                </a:solidFill>
                <a:latin typeface="Cambria"/>
                <a:cs typeface="Cambria"/>
              </a:rPr>
            </a:br>
            <a:r>
              <a:rPr lang="en-US" sz="2800" dirty="0">
                <a:solidFill>
                  <a:schemeClr val="bg1">
                    <a:lumMod val="95000"/>
                  </a:schemeClr>
                </a:solidFill>
                <a:latin typeface="Cambria"/>
                <a:cs typeface="Cambria"/>
              </a:rPr>
              <a:t>via Profiling at Aggressive Conditions</a:t>
            </a:r>
            <a:endParaRPr lang="en-US" sz="28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52803"/>
            <a:ext cx="8686800" cy="724829"/>
          </a:xfrm>
          <a:prstGeom prst="rect">
            <a:avLst/>
          </a:prstGeom>
        </p:spPr>
        <p:txBody>
          <a:bodyPr anchor="ctr">
            <a:noAutofit/>
          </a:bodyPr>
          <a:lstStyle/>
          <a:p>
            <a:pPr marL="0" indent="0" algn="ctr">
              <a:buNone/>
            </a:pPr>
            <a:r>
              <a:rPr lang="en-US" sz="2800" b="1" dirty="0">
                <a:latin typeface="Cambria"/>
                <a:cs typeface="Cambria"/>
              </a:rPr>
              <a:t>Minesh Patel	</a:t>
            </a:r>
            <a:r>
              <a:rPr lang="en-US" sz="2800" b="1" dirty="0" err="1">
                <a:latin typeface="Cambria"/>
                <a:cs typeface="Cambria"/>
              </a:rPr>
              <a:t>Jeremie</a:t>
            </a:r>
            <a:r>
              <a:rPr lang="en-US" sz="2800" b="1" dirty="0">
                <a:latin typeface="Cambria"/>
                <a:cs typeface="Cambria"/>
              </a:rPr>
              <a:t> S. Kim</a:t>
            </a:r>
          </a:p>
          <a:p>
            <a:pPr marL="0" indent="0" algn="ctr">
              <a:buNone/>
            </a:pP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8896" y="577956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330469" y="5740299"/>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18133" y="4320722"/>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69942" y="4246496"/>
            <a:ext cx="1323444" cy="1123439"/>
          </a:xfrm>
          <a:prstGeom prst="rect">
            <a:avLst/>
          </a:prstGeom>
        </p:spPr>
      </p:pic>
    </p:spTree>
    <p:extLst>
      <p:ext uri="{BB962C8B-B14F-4D97-AF65-F5344CB8AC3E}">
        <p14:creationId xmlns:p14="http://schemas.microsoft.com/office/powerpoint/2010/main" val="35588244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4340" y="1905711"/>
            <a:ext cx="1499046" cy="3408260"/>
          </a:xfrm>
          <a:prstGeom prst="rect">
            <a:avLst/>
          </a:prstGeom>
        </p:spPr>
      </p:pic>
      <p:sp>
        <p:nvSpPr>
          <p:cNvPr id="5" name="Rounded Rectangle 4"/>
          <p:cNvSpPr/>
          <p:nvPr/>
        </p:nvSpPr>
        <p:spPr>
          <a:xfrm>
            <a:off x="800576" y="2193361"/>
            <a:ext cx="630556" cy="491490"/>
          </a:xfrm>
          <a:prstGeom prst="roundRect">
            <a:avLst>
              <a:gd name="adj" fmla="val 11582"/>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rot="16200000">
            <a:off x="3315767" y="334157"/>
            <a:ext cx="5230028" cy="6067514"/>
          </a:xfrm>
          <a:prstGeom prst="roundRect">
            <a:avLst>
              <a:gd name="adj" fmla="val 712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mn-cs"/>
            </a:endParaRPr>
          </a:p>
        </p:txBody>
      </p:sp>
      <p:cxnSp>
        <p:nvCxnSpPr>
          <p:cNvPr id="9" name="Straight Connector 8"/>
          <p:cNvCxnSpPr/>
          <p:nvPr/>
        </p:nvCxnSpPr>
        <p:spPr>
          <a:xfrm flipV="1">
            <a:off x="1412072" y="844060"/>
            <a:ext cx="1615949" cy="13493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22504" y="2684851"/>
            <a:ext cx="1506870" cy="308290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3238602" y="1057397"/>
            <a:ext cx="5409741" cy="4633800"/>
            <a:chOff x="664770" y="253326"/>
            <a:chExt cx="5095950" cy="4365017"/>
          </a:xfrm>
        </p:grpSpPr>
        <p:grpSp>
          <p:nvGrpSpPr>
            <p:cNvPr id="20" name="Group 19"/>
            <p:cNvGrpSpPr/>
            <p:nvPr/>
          </p:nvGrpSpPr>
          <p:grpSpPr>
            <a:xfrm>
              <a:off x="1143000" y="1272846"/>
              <a:ext cx="4191000" cy="2148948"/>
              <a:chOff x="1143000" y="2139658"/>
              <a:chExt cx="4191000" cy="2148948"/>
            </a:xfrm>
          </p:grpSpPr>
          <p:cxnSp>
            <p:nvCxnSpPr>
              <p:cNvPr id="21" name="Straight Connector 20"/>
              <p:cNvCxnSpPr/>
              <p:nvPr/>
            </p:nvCxnSpPr>
            <p:spPr>
              <a:xfrm flipH="1">
                <a:off x="1143000" y="2139658"/>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3000" y="285391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43000" y="3571260"/>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43000" y="428860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820505" y="253326"/>
              <a:ext cx="2560320" cy="3937674"/>
              <a:chOff x="3179064" y="1120138"/>
              <a:chExt cx="2560320" cy="3937674"/>
            </a:xfrm>
          </p:grpSpPr>
          <p:grpSp>
            <p:nvGrpSpPr>
              <p:cNvPr id="26" name="Group 25"/>
              <p:cNvGrpSpPr/>
              <p:nvPr/>
            </p:nvGrpSpPr>
            <p:grpSpPr>
              <a:xfrm>
                <a:off x="4451604" y="1120138"/>
                <a:ext cx="0" cy="3937674"/>
                <a:chOff x="3179064" y="1173480"/>
                <a:chExt cx="0" cy="3937674"/>
              </a:xfrm>
            </p:grpSpPr>
            <p:cxnSp>
              <p:nvCxnSpPr>
                <p:cNvPr id="39" name="Straight Connector 38"/>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99304" y="1120138"/>
                <a:ext cx="0" cy="3937674"/>
                <a:chOff x="3179064" y="1173480"/>
                <a:chExt cx="0" cy="3937674"/>
              </a:xfrm>
            </p:grpSpPr>
            <p:cxnSp>
              <p:nvCxnSpPr>
                <p:cNvPr id="37" name="Straight Connector 36"/>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739384" y="1120138"/>
                <a:ext cx="0" cy="3937674"/>
                <a:chOff x="3179064" y="1173480"/>
                <a:chExt cx="0" cy="3937674"/>
              </a:xfrm>
            </p:grpSpPr>
            <p:cxnSp>
              <p:nvCxnSpPr>
                <p:cNvPr id="35" name="Straight Connector 34"/>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819144" y="1120138"/>
                <a:ext cx="0" cy="3937674"/>
                <a:chOff x="3179064" y="1173480"/>
                <a:chExt cx="0" cy="3937674"/>
              </a:xfrm>
            </p:grpSpPr>
            <p:cxnSp>
              <p:nvCxnSpPr>
                <p:cNvPr id="33" name="Straight Connector 32"/>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179064" y="1120138"/>
                <a:ext cx="0" cy="3937674"/>
                <a:chOff x="3179064" y="1173480"/>
                <a:chExt cx="0" cy="3937674"/>
              </a:xfrm>
            </p:grpSpPr>
            <p:cxnSp>
              <p:nvCxnSpPr>
                <p:cNvPr id="31" name="Straight Connector 30"/>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1500464" y="4198360"/>
              <a:ext cx="3200401" cy="419983"/>
              <a:chOff x="2219757" y="4707294"/>
              <a:chExt cx="3200401" cy="419983"/>
            </a:xfrm>
          </p:grpSpPr>
          <p:sp>
            <p:nvSpPr>
              <p:cNvPr id="52" name="Rounded Rectangle 51"/>
              <p:cNvSpPr/>
              <p:nvPr/>
            </p:nvSpPr>
            <p:spPr>
              <a:xfrm>
                <a:off x="221975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3" name="Rounded Rectangle 52"/>
              <p:cNvSpPr/>
              <p:nvPr/>
            </p:nvSpPr>
            <p:spPr>
              <a:xfrm>
                <a:off x="2859839"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4" name="Rounded Rectangle 53"/>
              <p:cNvSpPr/>
              <p:nvPr/>
            </p:nvSpPr>
            <p:spPr>
              <a:xfrm>
                <a:off x="349991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5" name="Rounded Rectangle 54"/>
              <p:cNvSpPr/>
              <p:nvPr/>
            </p:nvSpPr>
            <p:spPr>
              <a:xfrm>
                <a:off x="413999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sp>
            <p:nvSpPr>
              <p:cNvPr id="56" name="Rounded Rectangle 55"/>
              <p:cNvSpPr/>
              <p:nvPr/>
            </p:nvSpPr>
            <p:spPr>
              <a:xfrm>
                <a:off x="478007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SA</a:t>
                </a:r>
              </a:p>
            </p:txBody>
          </p:sp>
        </p:grpSp>
        <p:sp>
          <p:nvSpPr>
            <p:cNvPr id="57" name="Rounded Rectangle 56"/>
            <p:cNvSpPr/>
            <p:nvPr/>
          </p:nvSpPr>
          <p:spPr>
            <a:xfrm>
              <a:off x="664770" y="868750"/>
              <a:ext cx="528438" cy="2972519"/>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Row Decoder</a:t>
              </a:r>
            </a:p>
          </p:txBody>
        </p:sp>
        <p:cxnSp>
          <p:nvCxnSpPr>
            <p:cNvPr id="68" name="Straight Connector 67"/>
            <p:cNvCxnSpPr/>
            <p:nvPr/>
          </p:nvCxnSpPr>
          <p:spPr>
            <a:xfrm rot="5400000" flipV="1">
              <a:off x="5585460" y="181184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V="1">
              <a:off x="5585460" y="253680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V="1">
              <a:off x="5585460" y="325415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V="1">
              <a:off x="5585460" y="109914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4056951" y="1809174"/>
            <a:ext cx="3430134" cy="3023990"/>
            <a:chOff x="2004111" y="1572024"/>
            <a:chExt cx="3242130" cy="2858244"/>
          </a:xfrm>
        </p:grpSpPr>
        <p:grpSp>
          <p:nvGrpSpPr>
            <p:cNvPr id="76" name="Group 75"/>
            <p:cNvGrpSpPr/>
            <p:nvPr/>
          </p:nvGrpSpPr>
          <p:grpSpPr>
            <a:xfrm>
              <a:off x="2118912" y="3705314"/>
              <a:ext cx="3003170" cy="714255"/>
              <a:chOff x="787346" y="2255094"/>
              <a:chExt cx="3003169" cy="714256"/>
            </a:xfrm>
            <a:solidFill>
              <a:srgbClr val="C39BE1"/>
            </a:solidFill>
          </p:grpSpPr>
          <p:sp>
            <p:nvSpPr>
              <p:cNvPr id="147" name="Oval 146"/>
              <p:cNvSpPr/>
              <p:nvPr/>
            </p:nvSpPr>
            <p:spPr>
              <a:xfrm>
                <a:off x="787346" y="2370867"/>
                <a:ext cx="482708" cy="48270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1311652" y="2255094"/>
                <a:ext cx="714256" cy="714256"/>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p:cNvSpPr/>
              <p:nvPr/>
            </p:nvSpPr>
            <p:spPr>
              <a:xfrm>
                <a:off x="2064251" y="2373962"/>
                <a:ext cx="484632" cy="484632"/>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605740" y="2269021"/>
                <a:ext cx="686400" cy="68640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p:cNvSpPr/>
              <p:nvPr/>
            </p:nvSpPr>
            <p:spPr>
              <a:xfrm>
                <a:off x="3387525" y="2410725"/>
                <a:ext cx="402990" cy="40299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78"/>
            <p:cNvGrpSpPr/>
            <p:nvPr/>
          </p:nvGrpSpPr>
          <p:grpSpPr>
            <a:xfrm>
              <a:off x="2042471" y="2316946"/>
              <a:ext cx="3200401" cy="640081"/>
              <a:chOff x="708660" y="2292181"/>
              <a:chExt cx="3200400" cy="640081"/>
            </a:xfrm>
            <a:solidFill>
              <a:srgbClr val="C39BE1"/>
            </a:solidFill>
          </p:grpSpPr>
          <p:sp>
            <p:nvSpPr>
              <p:cNvPr id="137" name="Oval 136"/>
              <p:cNvSpPr/>
              <p:nvPr/>
            </p:nvSpPr>
            <p:spPr>
              <a:xfrm>
                <a:off x="70866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386839" y="2330280"/>
                <a:ext cx="563882" cy="563882"/>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p:cNvSpPr/>
              <p:nvPr/>
            </p:nvSpPr>
            <p:spPr>
              <a:xfrm>
                <a:off x="198882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2708875" y="2372156"/>
                <a:ext cx="480130" cy="48013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p:cNvSpPr/>
              <p:nvPr/>
            </p:nvSpPr>
            <p:spPr>
              <a:xfrm>
                <a:off x="3268980" y="2292182"/>
                <a:ext cx="640080" cy="64008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0" name="Group 79"/>
            <p:cNvGrpSpPr/>
            <p:nvPr/>
          </p:nvGrpSpPr>
          <p:grpSpPr>
            <a:xfrm>
              <a:off x="2116395" y="1572024"/>
              <a:ext cx="3052552" cy="697364"/>
              <a:chOff x="782584" y="2263539"/>
              <a:chExt cx="3052551" cy="697364"/>
            </a:xfrm>
            <a:solidFill>
              <a:srgbClr val="C39BE1"/>
            </a:solidFill>
          </p:grpSpPr>
          <p:sp>
            <p:nvSpPr>
              <p:cNvPr id="132" name="Oval 131"/>
              <p:cNvSpPr/>
              <p:nvPr/>
            </p:nvSpPr>
            <p:spPr>
              <a:xfrm>
                <a:off x="782584" y="2368486"/>
                <a:ext cx="487471" cy="48747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p:cNvSpPr/>
              <p:nvPr/>
            </p:nvSpPr>
            <p:spPr>
              <a:xfrm>
                <a:off x="1315336" y="2263539"/>
                <a:ext cx="697364" cy="697364"/>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2122480" y="2425841"/>
                <a:ext cx="367998" cy="36799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p:cNvSpPr/>
              <p:nvPr/>
            </p:nvSpPr>
            <p:spPr>
              <a:xfrm>
                <a:off x="2628900" y="2292181"/>
                <a:ext cx="640080" cy="640080"/>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3347667" y="2370868"/>
                <a:ext cx="487468" cy="487468"/>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Group 80"/>
            <p:cNvGrpSpPr/>
            <p:nvPr/>
          </p:nvGrpSpPr>
          <p:grpSpPr>
            <a:xfrm>
              <a:off x="2010462" y="3001216"/>
              <a:ext cx="3156104" cy="704097"/>
              <a:chOff x="676651" y="2260172"/>
              <a:chExt cx="3156103" cy="704098"/>
            </a:xfrm>
            <a:solidFill>
              <a:srgbClr val="C39BE1"/>
            </a:solidFill>
          </p:grpSpPr>
          <p:sp>
            <p:nvSpPr>
              <p:cNvPr id="127" name="Oval 126"/>
              <p:cNvSpPr/>
              <p:nvPr/>
            </p:nvSpPr>
            <p:spPr>
              <a:xfrm>
                <a:off x="676651" y="2260172"/>
                <a:ext cx="704098" cy="704098"/>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1471107" y="2414548"/>
                <a:ext cx="395346" cy="395346"/>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val 128"/>
              <p:cNvSpPr/>
              <p:nvPr/>
            </p:nvSpPr>
            <p:spPr>
              <a:xfrm>
                <a:off x="2041147" y="2344508"/>
                <a:ext cx="535426" cy="535426"/>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2628900" y="2292181"/>
                <a:ext cx="640080" cy="640080"/>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p:cNvSpPr/>
              <p:nvPr/>
            </p:nvSpPr>
            <p:spPr>
              <a:xfrm>
                <a:off x="3345286" y="2368487"/>
                <a:ext cx="487468" cy="487468"/>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3" name="Chord 82"/>
            <p:cNvSpPr/>
            <p:nvPr/>
          </p:nvSpPr>
          <p:spPr>
            <a:xfrm>
              <a:off x="2116396" y="1676971"/>
              <a:ext cx="487468" cy="487467"/>
            </a:xfrm>
            <a:prstGeom prst="chord">
              <a:avLst>
                <a:gd name="adj1" fmla="val 12607174"/>
                <a:gd name="adj2" fmla="val 199280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Chord 83"/>
            <p:cNvSpPr/>
            <p:nvPr/>
          </p:nvSpPr>
          <p:spPr>
            <a:xfrm>
              <a:off x="2658671" y="1576785"/>
              <a:ext cx="687841" cy="687840"/>
            </a:xfrm>
            <a:prstGeom prst="chord">
              <a:avLst>
                <a:gd name="adj1" fmla="val 12936225"/>
                <a:gd name="adj2" fmla="val 194876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Chord 84"/>
            <p:cNvSpPr/>
            <p:nvPr/>
          </p:nvSpPr>
          <p:spPr>
            <a:xfrm>
              <a:off x="3458672" y="1736706"/>
              <a:ext cx="367999" cy="367997"/>
            </a:xfrm>
            <a:prstGeom prst="chord">
              <a:avLst>
                <a:gd name="adj1" fmla="val 12887391"/>
                <a:gd name="adj2" fmla="val 1944152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Chord 85"/>
            <p:cNvSpPr/>
            <p:nvPr/>
          </p:nvSpPr>
          <p:spPr>
            <a:xfrm>
              <a:off x="3962712" y="1600665"/>
              <a:ext cx="640080" cy="640080"/>
            </a:xfrm>
            <a:prstGeom prst="chord">
              <a:avLst>
                <a:gd name="adj1" fmla="val 12686614"/>
                <a:gd name="adj2" fmla="val 197342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Chord 86"/>
            <p:cNvSpPr/>
            <p:nvPr/>
          </p:nvSpPr>
          <p:spPr>
            <a:xfrm>
              <a:off x="4679097" y="1676971"/>
              <a:ext cx="487468" cy="487467"/>
            </a:xfrm>
            <a:prstGeom prst="chord">
              <a:avLst>
                <a:gd name="adj1" fmla="val 11467201"/>
                <a:gd name="adj2" fmla="val 2091506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p:cNvGrpSpPr/>
            <p:nvPr/>
          </p:nvGrpSpPr>
          <p:grpSpPr>
            <a:xfrm>
              <a:off x="2114898" y="1574796"/>
              <a:ext cx="3056430" cy="695387"/>
              <a:chOff x="784861" y="2264527"/>
              <a:chExt cx="3056429" cy="695388"/>
            </a:xfrm>
            <a:noFill/>
          </p:grpSpPr>
          <p:sp>
            <p:nvSpPr>
              <p:cNvPr id="122" name="Oval 121"/>
              <p:cNvSpPr/>
              <p:nvPr/>
            </p:nvSpPr>
            <p:spPr>
              <a:xfrm>
                <a:off x="784861" y="2366001"/>
                <a:ext cx="487678" cy="48767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1321086" y="2264527"/>
                <a:ext cx="695388" cy="69538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121087" y="2424448"/>
                <a:ext cx="375546" cy="37554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262890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3346274" y="2364713"/>
                <a:ext cx="495016" cy="49501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Chord 88"/>
            <p:cNvSpPr/>
            <p:nvPr/>
          </p:nvSpPr>
          <p:spPr>
            <a:xfrm>
              <a:off x="2038697" y="2319262"/>
              <a:ext cx="640080" cy="640080"/>
            </a:xfrm>
            <a:prstGeom prst="chord">
              <a:avLst>
                <a:gd name="adj1" fmla="val 13355366"/>
                <a:gd name="adj2" fmla="val 1897614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Chord 89"/>
            <p:cNvSpPr/>
            <p:nvPr/>
          </p:nvSpPr>
          <p:spPr>
            <a:xfrm>
              <a:off x="2714561" y="2355045"/>
              <a:ext cx="568514" cy="568514"/>
            </a:xfrm>
            <a:prstGeom prst="chord">
              <a:avLst>
                <a:gd name="adj1" fmla="val 12882336"/>
                <a:gd name="adj2" fmla="val 1965577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Chord 90"/>
            <p:cNvSpPr/>
            <p:nvPr/>
          </p:nvSpPr>
          <p:spPr>
            <a:xfrm>
              <a:off x="3318858" y="2319262"/>
              <a:ext cx="640080" cy="640080"/>
            </a:xfrm>
            <a:prstGeom prst="chord">
              <a:avLst>
                <a:gd name="adj1" fmla="val 13209651"/>
                <a:gd name="adj2" fmla="val 1910299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Chord 91"/>
            <p:cNvSpPr/>
            <p:nvPr/>
          </p:nvSpPr>
          <p:spPr>
            <a:xfrm>
              <a:off x="4037520" y="2395463"/>
              <a:ext cx="487679" cy="487677"/>
            </a:xfrm>
            <a:prstGeom prst="chord">
              <a:avLst>
                <a:gd name="adj1" fmla="val 13575736"/>
                <a:gd name="adj2" fmla="val 1880027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Chord 92"/>
            <p:cNvSpPr/>
            <p:nvPr/>
          </p:nvSpPr>
          <p:spPr>
            <a:xfrm>
              <a:off x="4606161" y="2316881"/>
              <a:ext cx="640080" cy="640080"/>
            </a:xfrm>
            <a:prstGeom prst="chord">
              <a:avLst>
                <a:gd name="adj1" fmla="val 12820362"/>
                <a:gd name="adj2" fmla="val 1974893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Chord 93"/>
            <p:cNvSpPr/>
            <p:nvPr/>
          </p:nvSpPr>
          <p:spPr>
            <a:xfrm>
              <a:off x="2004111" y="2999517"/>
              <a:ext cx="716798" cy="716798"/>
            </a:xfrm>
            <a:prstGeom prst="chord">
              <a:avLst>
                <a:gd name="adj1" fmla="val 11845807"/>
                <a:gd name="adj2" fmla="val 2055253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Chord 94"/>
            <p:cNvSpPr/>
            <p:nvPr/>
          </p:nvSpPr>
          <p:spPr>
            <a:xfrm>
              <a:off x="2803793" y="3154356"/>
              <a:ext cx="393192" cy="393191"/>
            </a:xfrm>
            <a:prstGeom prst="chord">
              <a:avLst>
                <a:gd name="adj1" fmla="val 13562103"/>
                <a:gd name="adj2" fmla="val 1879981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Chord 95"/>
            <p:cNvSpPr/>
            <p:nvPr/>
          </p:nvSpPr>
          <p:spPr>
            <a:xfrm>
              <a:off x="3374958" y="3090203"/>
              <a:ext cx="535426" cy="535425"/>
            </a:xfrm>
            <a:prstGeom prst="chord">
              <a:avLst>
                <a:gd name="adj1" fmla="val 12586967"/>
                <a:gd name="adj2" fmla="val 197652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Chord 96"/>
            <p:cNvSpPr/>
            <p:nvPr/>
          </p:nvSpPr>
          <p:spPr>
            <a:xfrm>
              <a:off x="3962711" y="3037876"/>
              <a:ext cx="640080" cy="640080"/>
            </a:xfrm>
            <a:prstGeom prst="chord">
              <a:avLst>
                <a:gd name="adj1" fmla="val 13682893"/>
                <a:gd name="adj2" fmla="val 18756371"/>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Chord 97"/>
            <p:cNvSpPr/>
            <p:nvPr/>
          </p:nvSpPr>
          <p:spPr>
            <a:xfrm>
              <a:off x="4679096" y="3114182"/>
              <a:ext cx="487468" cy="487467"/>
            </a:xfrm>
            <a:prstGeom prst="chord">
              <a:avLst>
                <a:gd name="adj1" fmla="val 12850463"/>
                <a:gd name="adj2" fmla="val 1956900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Chord 98"/>
            <p:cNvSpPr/>
            <p:nvPr/>
          </p:nvSpPr>
          <p:spPr>
            <a:xfrm>
              <a:off x="2121156" y="3823153"/>
              <a:ext cx="482708" cy="482707"/>
            </a:xfrm>
            <a:prstGeom prst="chord">
              <a:avLst>
                <a:gd name="adj1" fmla="val 13799213"/>
                <a:gd name="adj2" fmla="val 1863375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Chord 99"/>
            <p:cNvSpPr/>
            <p:nvPr/>
          </p:nvSpPr>
          <p:spPr>
            <a:xfrm>
              <a:off x="2644828" y="3709918"/>
              <a:ext cx="713232" cy="713232"/>
            </a:xfrm>
            <a:prstGeom prst="chord">
              <a:avLst>
                <a:gd name="adj1" fmla="val 12484864"/>
                <a:gd name="adj2" fmla="val 1992802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Chord 100"/>
            <p:cNvSpPr/>
            <p:nvPr/>
          </p:nvSpPr>
          <p:spPr>
            <a:xfrm>
              <a:off x="3401316" y="3823153"/>
              <a:ext cx="482708" cy="484632"/>
            </a:xfrm>
            <a:prstGeom prst="chord">
              <a:avLst>
                <a:gd name="adj1" fmla="val 11239432"/>
                <a:gd name="adj2" fmla="val 2119144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Chord 101"/>
            <p:cNvSpPr/>
            <p:nvPr/>
          </p:nvSpPr>
          <p:spPr>
            <a:xfrm>
              <a:off x="3938353" y="3744468"/>
              <a:ext cx="685800" cy="685800"/>
            </a:xfrm>
            <a:prstGeom prst="chord">
              <a:avLst>
                <a:gd name="adj1" fmla="val 13799049"/>
                <a:gd name="adj2" fmla="val 1857639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Chord 102"/>
            <p:cNvSpPr/>
            <p:nvPr/>
          </p:nvSpPr>
          <p:spPr>
            <a:xfrm>
              <a:off x="4721336" y="3863013"/>
              <a:ext cx="402990" cy="402990"/>
            </a:xfrm>
            <a:prstGeom prst="chord">
              <a:avLst>
                <a:gd name="adj1" fmla="val 11957783"/>
                <a:gd name="adj2" fmla="val 203788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oup 103"/>
            <p:cNvGrpSpPr/>
            <p:nvPr/>
          </p:nvGrpSpPr>
          <p:grpSpPr>
            <a:xfrm>
              <a:off x="2038697" y="2315201"/>
              <a:ext cx="3205162" cy="642461"/>
              <a:chOff x="708660" y="2289800"/>
              <a:chExt cx="3205162" cy="642461"/>
            </a:xfrm>
            <a:noFill/>
          </p:grpSpPr>
          <p:sp>
            <p:nvSpPr>
              <p:cNvPr id="117" name="Oval 116"/>
              <p:cNvSpPr/>
              <p:nvPr/>
            </p:nvSpPr>
            <p:spPr>
              <a:xfrm>
                <a:off x="70866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1390873" y="2327964"/>
                <a:ext cx="562164" cy="56216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198882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2711451" y="2370763"/>
                <a:ext cx="481328" cy="48132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3273742" y="2289800"/>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p:cNvGrpSpPr/>
            <p:nvPr/>
          </p:nvGrpSpPr>
          <p:grpSpPr>
            <a:xfrm>
              <a:off x="2010396" y="3001199"/>
              <a:ext cx="3156168" cy="696680"/>
              <a:chOff x="680360" y="2263881"/>
              <a:chExt cx="3156168" cy="696680"/>
            </a:xfrm>
            <a:noFill/>
          </p:grpSpPr>
          <p:sp>
            <p:nvSpPr>
              <p:cNvPr id="112" name="Oval 111"/>
              <p:cNvSpPr/>
              <p:nvPr/>
            </p:nvSpPr>
            <p:spPr>
              <a:xfrm>
                <a:off x="680360" y="2263881"/>
                <a:ext cx="696680" cy="6966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1473684" y="2417919"/>
                <a:ext cx="394954" cy="39495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2043723" y="2347084"/>
                <a:ext cx="536624" cy="536624"/>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p:cNvSpPr/>
              <p:nvPr/>
            </p:nvSpPr>
            <p:spPr>
              <a:xfrm>
                <a:off x="2628900" y="2292181"/>
                <a:ext cx="640080" cy="64008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3347862" y="2373444"/>
                <a:ext cx="488666" cy="48866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6" name="Group 105"/>
            <p:cNvGrpSpPr/>
            <p:nvPr/>
          </p:nvGrpSpPr>
          <p:grpSpPr>
            <a:xfrm>
              <a:off x="2118677" y="3706163"/>
              <a:ext cx="3003403" cy="713232"/>
              <a:chOff x="788641" y="2243382"/>
              <a:chExt cx="3003403" cy="713232"/>
            </a:xfrm>
            <a:noFill/>
          </p:grpSpPr>
          <p:sp>
            <p:nvSpPr>
              <p:cNvPr id="107" name="Oval 106"/>
              <p:cNvSpPr/>
              <p:nvPr/>
            </p:nvSpPr>
            <p:spPr>
              <a:xfrm>
                <a:off x="788641" y="2358660"/>
                <a:ext cx="483998" cy="483998"/>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1315021" y="2243382"/>
                <a:ext cx="713232" cy="713232"/>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p:cNvSpPr/>
              <p:nvPr/>
            </p:nvSpPr>
            <p:spPr>
              <a:xfrm>
                <a:off x="2069403" y="2366414"/>
                <a:ext cx="484632" cy="484632"/>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2608746" y="2260671"/>
                <a:ext cx="685800" cy="685800"/>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p:nvPr/>
            </p:nvSpPr>
            <p:spPr>
              <a:xfrm>
                <a:off x="3389708" y="2403384"/>
                <a:ext cx="402336" cy="402336"/>
              </a:xfrm>
              <a:prstGeom prst="ellipse">
                <a:avLst/>
              </a:prstGeom>
              <a:grp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2" name="Title 1"/>
          <p:cNvSpPr txBox="1">
            <a:spLocks/>
          </p:cNvSpPr>
          <p:nvPr/>
        </p:nvSpPr>
        <p:spPr>
          <a:xfrm>
            <a:off x="122529" y="1262183"/>
            <a:ext cx="1753387" cy="663686"/>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j-ea"/>
                <a:cs typeface="+mj-cs"/>
              </a:rPr>
              <a:t>DRAM</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sp>
        <p:nvSpPr>
          <p:cNvPr id="143" name="Title 1"/>
          <p:cNvSpPr txBox="1">
            <a:spLocks/>
          </p:cNvSpPr>
          <p:nvPr/>
        </p:nvSpPr>
        <p:spPr>
          <a:xfrm>
            <a:off x="7372513" y="832129"/>
            <a:ext cx="1516518" cy="557558"/>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mj-ea"/>
                <a:cs typeface="+mj-cs"/>
              </a:rPr>
              <a:t>Leaky</a:t>
            </a:r>
          </a:p>
        </p:txBody>
      </p:sp>
      <p:sp>
        <p:nvSpPr>
          <p:cNvPr id="144" name="Down Arrow 143"/>
          <p:cNvSpPr/>
          <p:nvPr/>
        </p:nvSpPr>
        <p:spPr>
          <a:xfrm rot="2845537">
            <a:off x="7485720" y="1339819"/>
            <a:ext cx="276604" cy="657617"/>
          </a:xfrm>
          <a:prstGeom prst="downArrow">
            <a:avLst>
              <a:gd name="adj1" fmla="val 50000"/>
              <a:gd name="adj2" fmla="val 61672"/>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555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4388570" y="2028825"/>
            <a:ext cx="380751" cy="701260"/>
          </a:xfrm>
          <a:prstGeom prst="downArrow">
            <a:avLst>
              <a:gd name="adj1" fmla="val 50000"/>
              <a:gd name="adj2" fmla="val 6167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Down Arrow 142"/>
          <p:cNvSpPr/>
          <p:nvPr/>
        </p:nvSpPr>
        <p:spPr>
          <a:xfrm>
            <a:off x="4376341" y="4113588"/>
            <a:ext cx="380751" cy="701260"/>
          </a:xfrm>
          <a:prstGeom prst="downArrow">
            <a:avLst>
              <a:gd name="adj1" fmla="val 50000"/>
              <a:gd name="adj2" fmla="val 6167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ounded Rectangle 143"/>
          <p:cNvSpPr/>
          <p:nvPr/>
        </p:nvSpPr>
        <p:spPr>
          <a:xfrm>
            <a:off x="232965" y="851290"/>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Leaky Cells</a:t>
            </a:r>
          </a:p>
        </p:txBody>
      </p:sp>
      <p:sp>
        <p:nvSpPr>
          <p:cNvPr id="145" name="Rounded Rectangle 144"/>
          <p:cNvSpPr/>
          <p:nvPr/>
        </p:nvSpPr>
        <p:spPr>
          <a:xfrm>
            <a:off x="232965" y="2936053"/>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Periodic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DRAM Refresh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6" name="Rounded Rectangle 145"/>
          <p:cNvSpPr/>
          <p:nvPr/>
        </p:nvSpPr>
        <p:spPr>
          <a:xfrm>
            <a:off x="232965" y="4966029"/>
            <a:ext cx="8691960" cy="971567"/>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Performance + Energy Overhead</a:t>
            </a:r>
          </a:p>
        </p:txBody>
      </p:sp>
    </p:spTree>
    <p:extLst>
      <p:ext uri="{BB962C8B-B14F-4D97-AF65-F5344CB8AC3E}">
        <p14:creationId xmlns:p14="http://schemas.microsoft.com/office/powerpoint/2010/main" val="21601830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 y="165706"/>
            <a:ext cx="9063613" cy="1025067"/>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j-ea"/>
                <a:cs typeface="+mj-cs"/>
              </a:rPr>
              <a:t>Goal: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find </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all</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 retention failures for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 refresh interval </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mj-ea"/>
                <a:cs typeface="+mj-cs"/>
              </a:rPr>
              <a:t>T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&gt; default (64ms)</a:t>
            </a:r>
          </a:p>
        </p:txBody>
      </p:sp>
      <p:grpSp>
        <p:nvGrpSpPr>
          <p:cNvPr id="75" name="Group 74"/>
          <p:cNvGrpSpPr/>
          <p:nvPr/>
        </p:nvGrpSpPr>
        <p:grpSpPr>
          <a:xfrm>
            <a:off x="1704482" y="1433636"/>
            <a:ext cx="6039343" cy="5173095"/>
            <a:chOff x="664770" y="253326"/>
            <a:chExt cx="5095950" cy="4365017"/>
          </a:xfrm>
        </p:grpSpPr>
        <p:grpSp>
          <p:nvGrpSpPr>
            <p:cNvPr id="20" name="Group 19"/>
            <p:cNvGrpSpPr/>
            <p:nvPr/>
          </p:nvGrpSpPr>
          <p:grpSpPr>
            <a:xfrm>
              <a:off x="1143000" y="1272846"/>
              <a:ext cx="4191000" cy="2148948"/>
              <a:chOff x="1143000" y="2139658"/>
              <a:chExt cx="4191000" cy="2148948"/>
            </a:xfrm>
          </p:grpSpPr>
          <p:cxnSp>
            <p:nvCxnSpPr>
              <p:cNvPr id="21" name="Straight Connector 20"/>
              <p:cNvCxnSpPr/>
              <p:nvPr/>
            </p:nvCxnSpPr>
            <p:spPr>
              <a:xfrm flipH="1">
                <a:off x="1143000" y="2139658"/>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3000" y="285391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43000" y="3571260"/>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43000" y="4288606"/>
                <a:ext cx="4191000" cy="0"/>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820505" y="253326"/>
              <a:ext cx="2560320" cy="3937674"/>
              <a:chOff x="3179064" y="1120138"/>
              <a:chExt cx="2560320" cy="3937674"/>
            </a:xfrm>
          </p:grpSpPr>
          <p:grpSp>
            <p:nvGrpSpPr>
              <p:cNvPr id="26" name="Group 25"/>
              <p:cNvGrpSpPr/>
              <p:nvPr/>
            </p:nvGrpSpPr>
            <p:grpSpPr>
              <a:xfrm>
                <a:off x="4451604" y="1120138"/>
                <a:ext cx="0" cy="3937674"/>
                <a:chOff x="3179064" y="1173480"/>
                <a:chExt cx="0" cy="3937674"/>
              </a:xfrm>
            </p:grpSpPr>
            <p:cxnSp>
              <p:nvCxnSpPr>
                <p:cNvPr id="39" name="Straight Connector 38"/>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099304" y="1120138"/>
                <a:ext cx="0" cy="3937674"/>
                <a:chOff x="3179064" y="1173480"/>
                <a:chExt cx="0" cy="3937674"/>
              </a:xfrm>
            </p:grpSpPr>
            <p:cxnSp>
              <p:nvCxnSpPr>
                <p:cNvPr id="37" name="Straight Connector 36"/>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739384" y="1120138"/>
                <a:ext cx="0" cy="3937674"/>
                <a:chOff x="3179064" y="1173480"/>
                <a:chExt cx="0" cy="3937674"/>
              </a:xfrm>
            </p:grpSpPr>
            <p:cxnSp>
              <p:nvCxnSpPr>
                <p:cNvPr id="35" name="Straight Connector 34"/>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819144" y="1120138"/>
                <a:ext cx="0" cy="3937674"/>
                <a:chOff x="3179064" y="1173480"/>
                <a:chExt cx="0" cy="3937674"/>
              </a:xfrm>
            </p:grpSpPr>
            <p:cxnSp>
              <p:nvCxnSpPr>
                <p:cNvPr id="33" name="Straight Connector 32"/>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179064" y="1120138"/>
                <a:ext cx="0" cy="3937674"/>
                <a:chOff x="3179064" y="1173480"/>
                <a:chExt cx="0" cy="3937674"/>
              </a:xfrm>
            </p:grpSpPr>
            <p:cxnSp>
              <p:nvCxnSpPr>
                <p:cNvPr id="31" name="Straight Connector 30"/>
                <p:cNvCxnSpPr/>
                <p:nvPr/>
              </p:nvCxnSpPr>
              <p:spPr>
                <a:xfrm flipV="1">
                  <a:off x="3179064" y="1600200"/>
                  <a:ext cx="0" cy="3510954"/>
                </a:xfrm>
                <a:prstGeom prst="line">
                  <a:avLst/>
                </a:prstGeom>
                <a:solidFill>
                  <a:schemeClr val="tx1">
                    <a:lumMod val="65000"/>
                    <a:lumOff val="35000"/>
                  </a:schemeClr>
                </a:solidFill>
                <a:ln w="38100"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179064" y="1173480"/>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sp>
          <p:nvSpPr>
            <p:cNvPr id="41" name="Oval 40"/>
            <p:cNvSpPr/>
            <p:nvPr/>
          </p:nvSpPr>
          <p:spPr>
            <a:xfrm>
              <a:off x="1447800" y="2332824"/>
              <a:ext cx="745410" cy="74541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2200829" y="2445773"/>
              <a:ext cx="519512" cy="51951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818050" y="242291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3420705" y="2385489"/>
              <a:ext cx="640080" cy="64008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098210" y="242291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159334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2080261" y="3041485"/>
              <a:ext cx="760648" cy="760648"/>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287350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3513584" y="3194648"/>
              <a:ext cx="454322" cy="4543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3975525" y="3016509"/>
              <a:ext cx="810600" cy="81060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p:cNvGrpSpPr/>
            <p:nvPr/>
          </p:nvGrpSpPr>
          <p:grpSpPr>
            <a:xfrm>
              <a:off x="1500465" y="4198360"/>
              <a:ext cx="3200400" cy="419983"/>
              <a:chOff x="2219758" y="4707294"/>
              <a:chExt cx="3200400" cy="419983"/>
            </a:xfrm>
          </p:grpSpPr>
          <p:sp>
            <p:nvSpPr>
              <p:cNvPr id="52" name="Rounded Rectangle 51"/>
              <p:cNvSpPr/>
              <p:nvPr/>
            </p:nvSpPr>
            <p:spPr>
              <a:xfrm>
                <a:off x="221975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3" name="Rounded Rectangle 52"/>
              <p:cNvSpPr/>
              <p:nvPr/>
            </p:nvSpPr>
            <p:spPr>
              <a:xfrm>
                <a:off x="2859839"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4" name="Rounded Rectangle 53"/>
              <p:cNvSpPr/>
              <p:nvPr/>
            </p:nvSpPr>
            <p:spPr>
              <a:xfrm>
                <a:off x="349991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5" name="Rounded Rectangle 54"/>
              <p:cNvSpPr/>
              <p:nvPr/>
            </p:nvSpPr>
            <p:spPr>
              <a:xfrm>
                <a:off x="4139998"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sp>
            <p:nvSpPr>
              <p:cNvPr id="56" name="Rounded Rectangle 55"/>
              <p:cNvSpPr/>
              <p:nvPr/>
            </p:nvSpPr>
            <p:spPr>
              <a:xfrm>
                <a:off x="4780077" y="4707294"/>
                <a:ext cx="640081" cy="419983"/>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SA</a:t>
                </a:r>
              </a:p>
            </p:txBody>
          </p:sp>
        </p:grpSp>
        <p:sp>
          <p:nvSpPr>
            <p:cNvPr id="57" name="Rounded Rectangle 56"/>
            <p:cNvSpPr/>
            <p:nvPr/>
          </p:nvSpPr>
          <p:spPr>
            <a:xfrm>
              <a:off x="664770" y="868750"/>
              <a:ext cx="528438" cy="2972519"/>
            </a:xfrm>
            <a:prstGeom prst="roundRect">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Row Decoder</a:t>
              </a:r>
            </a:p>
          </p:txBody>
        </p:sp>
        <p:sp>
          <p:nvSpPr>
            <p:cNvPr id="58" name="Oval 57"/>
            <p:cNvSpPr/>
            <p:nvPr/>
          </p:nvSpPr>
          <p:spPr>
            <a:xfrm>
              <a:off x="1500465" y="1669209"/>
              <a:ext cx="640080" cy="64008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2267036" y="1795700"/>
              <a:ext cx="387098" cy="387098"/>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2836754" y="1725338"/>
              <a:ext cx="527822" cy="5278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3368040" y="1616544"/>
              <a:ext cx="745410" cy="74541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4116914" y="1725338"/>
              <a:ext cx="527822" cy="52782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1593344" y="1045808"/>
              <a:ext cx="454322" cy="454322"/>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2103119" y="915503"/>
              <a:ext cx="714932" cy="714932"/>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2818050" y="99035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3566924" y="1099148"/>
              <a:ext cx="347642" cy="347642"/>
            </a:xfrm>
            <a:prstGeom prst="ellipse">
              <a:avLst/>
            </a:prstGeom>
            <a:solidFill>
              <a:srgbClr val="FF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4098210" y="990354"/>
              <a:ext cx="565230" cy="565230"/>
            </a:xfrm>
            <a:prstGeom prst="ellipse">
              <a:avLst/>
            </a:prstGeom>
            <a:solidFill>
              <a:schemeClr val="bg1"/>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rot="5400000" flipV="1">
              <a:off x="5585460" y="181184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V="1">
              <a:off x="5585460" y="253680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V="1">
              <a:off x="5585460" y="3254154"/>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V="1">
              <a:off x="5585460" y="1099148"/>
              <a:ext cx="0" cy="350520"/>
            </a:xfrm>
            <a:prstGeom prst="line">
              <a:avLst/>
            </a:prstGeom>
            <a:solidFill>
              <a:schemeClr val="tx1">
                <a:lumMod val="65000"/>
                <a:lumOff val="35000"/>
              </a:schemeClr>
            </a:solidFill>
            <a:ln w="381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2" name="Lightning Bolt 71"/>
            <p:cNvSpPr/>
            <p:nvPr/>
          </p:nvSpPr>
          <p:spPr>
            <a:xfrm rot="20981993">
              <a:off x="3190387" y="715877"/>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Lightning Bolt 72"/>
            <p:cNvSpPr/>
            <p:nvPr/>
          </p:nvSpPr>
          <p:spPr>
            <a:xfrm rot="20981993">
              <a:off x="1253918" y="710439"/>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Lightning Bolt 73"/>
            <p:cNvSpPr/>
            <p:nvPr/>
          </p:nvSpPr>
          <p:spPr>
            <a:xfrm rot="20981993">
              <a:off x="1942927" y="1454221"/>
              <a:ext cx="493094" cy="579267"/>
            </a:xfrm>
            <a:prstGeom prst="lightningBol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24551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8150" y="2900344"/>
            <a:ext cx="8362950" cy="1085868"/>
          </a:xfrm>
          <a:prstGeom prst="roundRect">
            <a:avLst>
              <a:gd name="adj" fmla="val 965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Variable retention time</a:t>
            </a:r>
          </a:p>
        </p:txBody>
      </p:sp>
      <p:sp>
        <p:nvSpPr>
          <p:cNvPr id="11" name="Rounded Rectangle 10"/>
          <p:cNvSpPr/>
          <p:nvPr/>
        </p:nvSpPr>
        <p:spPr>
          <a:xfrm>
            <a:off x="438150" y="4867270"/>
            <a:ext cx="8362950" cy="1095375"/>
          </a:xfrm>
          <a:prstGeom prst="roundRect">
            <a:avLst>
              <a:gd name="adj" fmla="val 1058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Data pattern dependence</a:t>
            </a:r>
          </a:p>
        </p:txBody>
      </p:sp>
      <p:sp>
        <p:nvSpPr>
          <p:cNvPr id="5" name="Rounded Rectangle 4"/>
          <p:cNvSpPr/>
          <p:nvPr/>
        </p:nvSpPr>
        <p:spPr>
          <a:xfrm>
            <a:off x="438150" y="914384"/>
            <a:ext cx="8362950" cy="1066800"/>
          </a:xfrm>
          <a:prstGeom prst="roundRect">
            <a:avLst>
              <a:gd name="adj" fmla="val 11310"/>
            </a:avLst>
          </a:prstGeom>
          <a:solidFill>
            <a:schemeClr val="bg1">
              <a:lumMod val="95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Process, voltage, temperature</a:t>
            </a:r>
          </a:p>
        </p:txBody>
      </p:sp>
    </p:spTree>
    <p:extLst>
      <p:ext uri="{BB962C8B-B14F-4D97-AF65-F5344CB8AC3E}">
        <p14:creationId xmlns:p14="http://schemas.microsoft.com/office/powerpoint/2010/main" val="40116202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853" y="202901"/>
            <a:ext cx="8585022" cy="1464312"/>
          </a:xfrm>
        </p:spPr>
        <p:txBody>
          <a:bodyPr/>
          <a:lstStyle/>
          <a:p>
            <a:pPr marL="0" indent="0" algn="ctr">
              <a:lnSpc>
                <a:spcPct val="100000"/>
              </a:lnSpc>
              <a:spcBef>
                <a:spcPts val="0"/>
              </a:spcBef>
              <a:buNone/>
            </a:pPr>
            <a:r>
              <a:rPr lang="en-US" sz="4400" b="1" dirty="0"/>
              <a:t>Characterization of </a:t>
            </a:r>
          </a:p>
          <a:p>
            <a:pPr marL="0" indent="0" algn="ctr">
              <a:lnSpc>
                <a:spcPct val="100000"/>
              </a:lnSpc>
              <a:spcBef>
                <a:spcPts val="0"/>
              </a:spcBef>
              <a:buNone/>
            </a:pPr>
            <a:r>
              <a:rPr lang="en-US" sz="4400" b="1" dirty="0"/>
              <a:t>368 LPDDR4 DRAM Chips</a:t>
            </a:r>
          </a:p>
        </p:txBody>
      </p:sp>
      <p:sp>
        <p:nvSpPr>
          <p:cNvPr id="11" name="Content Placeholder 2"/>
          <p:cNvSpPr txBox="1">
            <a:spLocks/>
          </p:cNvSpPr>
          <p:nvPr/>
        </p:nvSpPr>
        <p:spPr>
          <a:xfrm>
            <a:off x="-12522" y="2904213"/>
            <a:ext cx="9251772" cy="13262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 name="Oval 1"/>
          <p:cNvSpPr/>
          <p:nvPr/>
        </p:nvSpPr>
        <p:spPr>
          <a:xfrm>
            <a:off x="4030840" y="1919352"/>
            <a:ext cx="733425" cy="7334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sp>
        <p:nvSpPr>
          <p:cNvPr id="9" name="Oval 8"/>
          <p:cNvSpPr/>
          <p:nvPr/>
        </p:nvSpPr>
        <p:spPr>
          <a:xfrm>
            <a:off x="4030840" y="4469486"/>
            <a:ext cx="733425" cy="7334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4" name="Rounded Rectangle 13"/>
          <p:cNvSpPr/>
          <p:nvPr/>
        </p:nvSpPr>
        <p:spPr>
          <a:xfrm>
            <a:off x="254178" y="2796581"/>
            <a:ext cx="8718372" cy="1279778"/>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Cells are </a:t>
            </a: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more likely to fail </a:t>
            </a: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increased (refresh interval | temperature)</a:t>
            </a:r>
          </a:p>
        </p:txBody>
      </p:sp>
      <p:sp>
        <p:nvSpPr>
          <p:cNvPr id="15" name="Rounded Rectangle 14"/>
          <p:cNvSpPr/>
          <p:nvPr/>
        </p:nvSpPr>
        <p:spPr>
          <a:xfrm>
            <a:off x="254178" y="5310607"/>
            <a:ext cx="8718372" cy="1283206"/>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Complex tradeoff space </a:t>
            </a:r>
            <a:r>
              <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between profiling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(speed &amp; coverage &amp; false positives)</a:t>
            </a:r>
          </a:p>
        </p:txBody>
      </p:sp>
    </p:spTree>
    <p:extLst>
      <p:ext uri="{BB962C8B-B14F-4D97-AF65-F5344CB8AC3E}">
        <p14:creationId xmlns:p14="http://schemas.microsoft.com/office/powerpoint/2010/main" val="785321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76359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764622" y="495586"/>
            <a:ext cx="0" cy="54622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764622" y="5956699"/>
            <a:ext cx="6132454" cy="117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52428" y="6038604"/>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77" name="TextBox 76"/>
          <p:cNvSpPr txBox="1"/>
          <p:nvPr/>
        </p:nvSpPr>
        <p:spPr>
          <a:xfrm rot="16200000">
            <a:off x="-124160" y="2613042"/>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grpSp>
        <p:nvGrpSpPr>
          <p:cNvPr id="40" name="Group 39"/>
          <p:cNvGrpSpPr/>
          <p:nvPr/>
        </p:nvGrpSpPr>
        <p:grpSpPr>
          <a:xfrm>
            <a:off x="2809714" y="4127971"/>
            <a:ext cx="1554480" cy="1554480"/>
            <a:chOff x="2401074" y="3818835"/>
            <a:chExt cx="1579537" cy="1554480"/>
          </a:xfrm>
        </p:grpSpPr>
        <p:sp>
          <p:nvSpPr>
            <p:cNvPr id="25" name="Oval 24"/>
            <p:cNvSpPr/>
            <p:nvPr/>
          </p:nvSpPr>
          <p:spPr>
            <a:xfrm>
              <a:off x="2413603" y="3818835"/>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TextBox 32"/>
            <p:cNvSpPr txBox="1"/>
            <p:nvPr/>
          </p:nvSpPr>
          <p:spPr>
            <a:xfrm>
              <a:off x="2401074" y="4122511"/>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Tree>
    <p:extLst>
      <p:ext uri="{BB962C8B-B14F-4D97-AF65-F5344CB8AC3E}">
        <p14:creationId xmlns:p14="http://schemas.microsoft.com/office/powerpoint/2010/main" val="8729031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764622" y="495586"/>
            <a:ext cx="0" cy="546228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764622" y="5956699"/>
            <a:ext cx="6132454" cy="117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52428" y="6038604"/>
            <a:ext cx="4193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 interval</a:t>
            </a:r>
          </a:p>
        </p:txBody>
      </p:sp>
      <p:sp>
        <p:nvSpPr>
          <p:cNvPr id="77" name="TextBox 76"/>
          <p:cNvSpPr txBox="1"/>
          <p:nvPr/>
        </p:nvSpPr>
        <p:spPr>
          <a:xfrm rot="16200000">
            <a:off x="-124160" y="2613042"/>
            <a:ext cx="2886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temperature</a:t>
            </a:r>
          </a:p>
        </p:txBody>
      </p:sp>
      <p:sp>
        <p:nvSpPr>
          <p:cNvPr id="29" name="TextBox 28"/>
          <p:cNvSpPr txBox="1"/>
          <p:nvPr/>
        </p:nvSpPr>
        <p:spPr>
          <a:xfrm rot="19076909">
            <a:off x="2316164" y="1599488"/>
            <a:ext cx="31087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rPr>
              <a:t>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rPr>
              <a:t>PROFILING</a:t>
            </a:r>
            <a:endParaRPr kumimoji="0" lang="en-US" sz="4800" b="0" i="0" u="none" strike="noStrike" kern="1200" cap="none" spc="0" normalizeH="0" baseline="0" noProof="0" dirty="0">
              <a:ln w="12700">
                <a:solidFill>
                  <a:prstClr val="black"/>
                </a:solidFill>
              </a:ln>
              <a:solidFill>
                <a:sysClr val="windowText" lastClr="000000"/>
              </a:solidFill>
              <a:effectLst/>
              <a:uLnTx/>
              <a:uFillTx/>
              <a:latin typeface="Cambria" panose="02040503050406030204" pitchFamily="18" charset="0"/>
              <a:ea typeface="+mn-ea"/>
              <a:cs typeface="+mn-cs"/>
            </a:endParaRPr>
          </a:p>
        </p:txBody>
      </p:sp>
      <p:grpSp>
        <p:nvGrpSpPr>
          <p:cNvPr id="41" name="Group 40"/>
          <p:cNvGrpSpPr/>
          <p:nvPr/>
        </p:nvGrpSpPr>
        <p:grpSpPr>
          <a:xfrm>
            <a:off x="6026010" y="1223892"/>
            <a:ext cx="1554480" cy="1554480"/>
            <a:chOff x="4389341" y="2108717"/>
            <a:chExt cx="1554480" cy="1554480"/>
          </a:xfrm>
        </p:grpSpPr>
        <p:sp>
          <p:nvSpPr>
            <p:cNvPr id="27" name="Oval 26"/>
            <p:cNvSpPr/>
            <p:nvPr/>
          </p:nvSpPr>
          <p:spPr>
            <a:xfrm>
              <a:off x="4389341" y="2108717"/>
              <a:ext cx="1554480" cy="1554480"/>
            </a:xfrm>
            <a:prstGeom prst="ellipse">
              <a:avLst/>
            </a:prstGeom>
            <a:solidFill>
              <a:srgbClr val="5B9BD5">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0" name="TextBox 29"/>
            <p:cNvSpPr txBox="1"/>
            <p:nvPr/>
          </p:nvSpPr>
          <p:spPr>
            <a:xfrm>
              <a:off x="4501027" y="2408903"/>
              <a:ext cx="13311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grpSp>
        <p:nvGrpSpPr>
          <p:cNvPr id="40" name="Group 39"/>
          <p:cNvGrpSpPr/>
          <p:nvPr/>
        </p:nvGrpSpPr>
        <p:grpSpPr>
          <a:xfrm>
            <a:off x="2809714" y="4127971"/>
            <a:ext cx="1554480" cy="1554480"/>
            <a:chOff x="2401074" y="3818835"/>
            <a:chExt cx="1579537" cy="1554480"/>
          </a:xfrm>
        </p:grpSpPr>
        <p:sp>
          <p:nvSpPr>
            <p:cNvPr id="25" name="Oval 24"/>
            <p:cNvSpPr/>
            <p:nvPr/>
          </p:nvSpPr>
          <p:spPr>
            <a:xfrm>
              <a:off x="2413603" y="3818835"/>
              <a:ext cx="1554480" cy="1554480"/>
            </a:xfrm>
            <a:prstGeom prst="ellipse">
              <a:avLst/>
            </a:prstGeom>
            <a:solidFill>
              <a:schemeClr val="accent6">
                <a:alpha val="50196"/>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3" name="TextBox 32"/>
            <p:cNvSpPr txBox="1"/>
            <p:nvPr/>
          </p:nvSpPr>
          <p:spPr>
            <a:xfrm>
              <a:off x="2401074" y="4122511"/>
              <a:ext cx="15795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here</a:t>
              </a:r>
            </a:p>
          </p:txBody>
        </p:sp>
      </p:grpSp>
      <p:sp>
        <p:nvSpPr>
          <p:cNvPr id="3" name="Arc 2"/>
          <p:cNvSpPr/>
          <p:nvPr/>
        </p:nvSpPr>
        <p:spPr>
          <a:xfrm rot="19126289">
            <a:off x="2212814" y="1011004"/>
            <a:ext cx="4544423" cy="3534736"/>
          </a:xfrm>
          <a:prstGeom prst="arc">
            <a:avLst>
              <a:gd name="adj1" fmla="val 10751546"/>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7460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5311" y="3704123"/>
            <a:ext cx="9156522" cy="161925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Faster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 more reliable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current approaches</a:t>
            </a:r>
          </a:p>
        </p:txBody>
      </p:sp>
      <p:sp>
        <p:nvSpPr>
          <p:cNvPr id="8" name="Content Placeholder 2"/>
          <p:cNvSpPr txBox="1">
            <a:spLocks/>
          </p:cNvSpPr>
          <p:nvPr/>
        </p:nvSpPr>
        <p:spPr>
          <a:xfrm>
            <a:off x="-12522" y="254020"/>
            <a:ext cx="9156522" cy="1012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Reach Profiling</a:t>
            </a:r>
          </a:p>
        </p:txBody>
      </p:sp>
      <p:sp>
        <p:nvSpPr>
          <p:cNvPr id="5" name="Rounded Rectangle 4"/>
          <p:cNvSpPr/>
          <p:nvPr/>
        </p:nvSpPr>
        <p:spPr>
          <a:xfrm>
            <a:off x="523875" y="1589574"/>
            <a:ext cx="8058150" cy="1685925"/>
          </a:xfrm>
          <a:prstGeom prst="roundRect">
            <a:avLst>
              <a:gd name="adj" fmla="val 8130"/>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new DRAM retention failure profiling methodology</a:t>
            </a:r>
          </a:p>
        </p:txBody>
      </p:sp>
      <p:sp>
        <p:nvSpPr>
          <p:cNvPr id="6" name="Rectangle 5"/>
          <p:cNvSpPr/>
          <p:nvPr/>
        </p:nvSpPr>
        <p:spPr>
          <a:xfrm>
            <a:off x="182720" y="5646122"/>
            <a:ext cx="8766038"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Enables </a:t>
            </a:r>
            <a:r>
              <a:rPr kumimoji="0" lang="en-US" sz="44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longer refresh intervals</a:t>
            </a:r>
          </a:p>
        </p:txBody>
      </p:sp>
    </p:spTree>
    <p:extLst>
      <p:ext uri="{BB962C8B-B14F-4D97-AF65-F5344CB8AC3E}">
        <p14:creationId xmlns:p14="http://schemas.microsoft.com/office/powerpoint/2010/main" val="518739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Both DPD and VRT </a:t>
            </a:r>
            <a:r>
              <a:rPr lang="en-US" sz="2600" b="1" dirty="0"/>
              <a:t>[ISCA’17]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71229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5979493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6292227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9303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0" y="1268760"/>
            <a:ext cx="9144000" cy="5112568"/>
          </a:xfrm>
        </p:spPr>
        <p:txBody>
          <a:bodyPr/>
          <a:lstStyle/>
          <a:p>
            <a:r>
              <a:rPr lang="en-US" dirty="0">
                <a:solidFill>
                  <a:srgbClr val="FF0000"/>
                </a:solidFill>
              </a:rPr>
              <a:t>Understand:</a:t>
            </a:r>
            <a:r>
              <a:rPr lang="en-US" dirty="0">
                <a:solidFill>
                  <a:srgbClr val="0000FF"/>
                </a:solidFill>
              </a:rPr>
              <a:t> Solid methodologies for failure modeling and discovery</a:t>
            </a:r>
          </a:p>
          <a:p>
            <a:pPr lvl="1"/>
            <a:r>
              <a:rPr lang="en-US" dirty="0"/>
              <a:t>Modeling based on real device data – small scale and large scale</a:t>
            </a:r>
          </a:p>
          <a:p>
            <a:pPr lvl="1"/>
            <a:r>
              <a:rPr lang="en-US" dirty="0"/>
              <a:t>Metrics for secure architectures</a:t>
            </a:r>
          </a:p>
          <a:p>
            <a:pPr marL="0" indent="0">
              <a:buNone/>
            </a:pPr>
            <a:endParaRPr lang="en-US" dirty="0"/>
          </a:p>
          <a:p>
            <a:r>
              <a:rPr lang="en-US" dirty="0">
                <a:solidFill>
                  <a:srgbClr val="FF0000"/>
                </a:solidFill>
              </a:rPr>
              <a:t>Architect:</a:t>
            </a:r>
            <a:r>
              <a:rPr lang="en-US" dirty="0">
                <a:solidFill>
                  <a:srgbClr val="0000FF"/>
                </a:solidFill>
              </a:rPr>
              <a:t> Principled co-architecting of system and memory</a:t>
            </a:r>
          </a:p>
          <a:p>
            <a:pPr lvl="1"/>
            <a:r>
              <a:rPr lang="en-US" dirty="0"/>
              <a:t>Good partitioning of duties across the stack</a:t>
            </a:r>
          </a:p>
          <a:p>
            <a:pPr lvl="1"/>
            <a:r>
              <a:rPr lang="en-US" dirty="0"/>
              <a:t>Patch-ability in the field</a:t>
            </a:r>
          </a:p>
          <a:p>
            <a:endParaRPr lang="en-US" dirty="0"/>
          </a:p>
          <a:p>
            <a:r>
              <a:rPr lang="en-US" dirty="0">
                <a:solidFill>
                  <a:srgbClr val="FF0000"/>
                </a:solidFill>
              </a:rPr>
              <a:t>Design &amp; Test:</a:t>
            </a:r>
            <a:r>
              <a:rPr lang="en-US" dirty="0">
                <a:solidFill>
                  <a:srgbClr val="0000FF"/>
                </a:solidFill>
              </a:rPr>
              <a:t> Principled electronic design, automation, testing</a:t>
            </a:r>
          </a:p>
          <a:p>
            <a:pPr lvl="1"/>
            <a:r>
              <a:rPr lang="en-US" dirty="0"/>
              <a:t>Design for security</a:t>
            </a:r>
          </a:p>
          <a:p>
            <a:pPr lvl="1"/>
            <a:r>
              <a:rPr lang="en-US" dirty="0"/>
              <a:t>High coverage and good interaction with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96091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376840283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PIEEE’17, HPCA’18, SIGMETRICS’18]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5824487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Understanding Flash Memory Reliability</a:t>
            </a:r>
            <a:endParaRPr lang="en-US" sz="3000" b="1" dirty="0"/>
          </a:p>
        </p:txBody>
      </p:sp>
    </p:spTree>
    <p:extLst>
      <p:ext uri="{BB962C8B-B14F-4D97-AF65-F5344CB8AC3E}">
        <p14:creationId xmlns:p14="http://schemas.microsoft.com/office/powerpoint/2010/main" val="133867069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3610723912"/>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32987995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103336970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234752397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solidFill>
                  <a:srgbClr val="006633"/>
                </a:solidFill>
              </a:rPr>
              <a:t>If Time Permits: NAND Flash Vulnerabilities</a:t>
            </a:r>
            <a:endParaRPr lang="en-US" sz="35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664398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r>
              <a:rPr lang="en-US" b="1" dirty="0">
                <a:solidFill>
                  <a:schemeClr val="accent2">
                    <a:lumMod val="75000"/>
                  </a:schemeClr>
                </a:solidFill>
              </a:rPr>
              <a:t>    [Luo+ DSN 2014]</a:t>
            </a:r>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870404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2708824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148305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989658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90170888"/>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918330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Flash Memory</a:t>
            </a:r>
            <a:br>
              <a:rPr lang="en-US" sz="5000" dirty="0">
                <a:latin typeface="Garamond" charset="0"/>
              </a:rPr>
            </a:br>
            <a:r>
              <a:rPr lang="en-US" sz="5000" dirty="0">
                <a:latin typeface="Garamond" charset="0"/>
              </a:rPr>
              <a:t>Reliability and Security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9355376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charset="0"/>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CMOS scaling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49DB7D-5EF2-3747-9747-0A1E16FC5B8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04470770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
                <a:srgbClr val="400561"/>
              </a:buClr>
              <a:buSzTx/>
              <a:buFont typeface="Wingdings" pitchFamily="2" charset="2"/>
              <a:buChar char="§"/>
              <a:tabLst/>
              <a:defRPr/>
            </a:pPr>
            <a:r>
              <a:rPr kumimoji="0" lang="en-US" altLang="ko-KR" sz="1800" b="1" i="0" u="none" strike="noStrike" kern="0" cap="none" spc="0" normalizeH="0" baseline="0" noProof="0" dirty="0">
                <a:ln>
                  <a:noFill/>
                </a:ln>
                <a:solidFill>
                  <a:srgbClr val="000000"/>
                </a:solidFill>
                <a:effectLst/>
                <a:uLnTx/>
                <a:uFillTx/>
                <a:latin typeface="Tahoma"/>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Writing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full capacity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of the drive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10 times per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for 5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&gt; 50k P/E cycles</a:t>
            </a:r>
          </a:p>
        </p:txBody>
      </p:sp>
      <p:sp>
        <p:nvSpPr>
          <p:cNvPr id="208905"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B08329-B652-724B-978B-915F0D48DA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2646535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21095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0627D4-C87F-CD43-AD6C-67E22DBAAE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1842581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Memory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Signal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Error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Raw Bit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Uncorrectable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BER &lt; 10</a:t>
              </a:r>
              <a:r>
                <a:rPr kumimoji="0" lang="en-US" sz="1800" b="0" i="0" u="none" strike="noStrike" kern="1200" cap="none" spc="0" normalizeH="0" baseline="30000" noProof="0">
                  <a:ln>
                    <a:noFill/>
                  </a:ln>
                  <a:solidFill>
                    <a:srgbClr val="000000"/>
                  </a:solidFill>
                  <a:effectLst/>
                  <a:uLnTx/>
                  <a:uFillTx/>
                  <a:latin typeface="Arial" charset="0"/>
                  <a:ea typeface="ＭＳ Ｐゴシック" charset="0"/>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Lower</a:t>
            </a:r>
          </a:p>
        </p:txBody>
      </p:sp>
      <p:sp>
        <p:nvSpPr>
          <p:cNvPr id="211980"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C87E67-9A24-9A4D-9794-E3D0DFA14B4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ＭＳ Ｐゴシック" charset="0"/>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Better</a:t>
            </a:r>
          </a:p>
        </p:txBody>
      </p:sp>
    </p:spTree>
    <p:extLst>
      <p:ext uri="{BB962C8B-B14F-4D97-AF65-F5344CB8AC3E}">
        <p14:creationId xmlns:p14="http://schemas.microsoft.com/office/powerpoint/2010/main" val="1831070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16114451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dirty="0">
                <a:latin typeface="Tahoma" charset="0"/>
              </a:rPr>
              <a:t>Goals:</a:t>
            </a:r>
          </a:p>
          <a:p>
            <a:pPr lvl="1"/>
            <a:r>
              <a:rPr lang="en-US" dirty="0">
                <a:solidFill>
                  <a:srgbClr val="0000FF"/>
                </a:solidFill>
                <a:latin typeface="Tahoma" charset="0"/>
              </a:rPr>
              <a:t>Understand error mechanisms and develop reliable predictive models </a:t>
            </a:r>
            <a:r>
              <a:rPr lang="en-US" dirty="0">
                <a:latin typeface="Tahoma" charset="0"/>
              </a:rPr>
              <a:t>for MLC NAND flash memory errors</a:t>
            </a:r>
          </a:p>
          <a:p>
            <a:pPr lvl="1"/>
            <a:r>
              <a:rPr lang="en-US" dirty="0">
                <a:solidFill>
                  <a:srgbClr val="0000FF"/>
                </a:solidFill>
                <a:latin typeface="Tahoma" charset="0"/>
              </a:rPr>
              <a:t>Develop efficient error management techniques </a:t>
            </a:r>
            <a:r>
              <a:rPr lang="en-US" dirty="0">
                <a:latin typeface="Tahoma" charset="0"/>
              </a:rPr>
              <a:t>to mitigate errors and improve flash reliability and endurance</a:t>
            </a:r>
          </a:p>
          <a:p>
            <a:endParaRPr lang="en-US" dirty="0">
              <a:latin typeface="Tahoma" charset="0"/>
            </a:endParaRPr>
          </a:p>
          <a:p>
            <a:r>
              <a:rPr lang="en-US" dirty="0">
                <a:latin typeface="Tahoma" charset="0"/>
              </a:rPr>
              <a:t>Approach:</a:t>
            </a:r>
          </a:p>
          <a:p>
            <a:pPr lvl="1"/>
            <a:r>
              <a:rPr lang="en-US" dirty="0">
                <a:latin typeface="Tahoma" charset="0"/>
              </a:rPr>
              <a:t>Solid </a:t>
            </a:r>
            <a:r>
              <a:rPr lang="en-US" dirty="0">
                <a:solidFill>
                  <a:srgbClr val="FF0000"/>
                </a:solidFill>
                <a:latin typeface="Tahoma" charset="0"/>
              </a:rPr>
              <a:t>experimental analyses of errors in real MLC NAND flash </a:t>
            </a:r>
            <a:r>
              <a:rPr lang="en-US" dirty="0">
                <a:latin typeface="Tahoma" charset="0"/>
              </a:rPr>
              <a:t>memory </a:t>
            </a:r>
            <a:r>
              <a:rPr lang="en-US" dirty="0">
                <a:latin typeface="Tahoma" charset="0"/>
                <a:sym typeface="Wingdings" charset="0"/>
              </a:rPr>
              <a:t> drive the understanding and models</a:t>
            </a:r>
          </a:p>
          <a:p>
            <a:pPr lvl="1"/>
            <a:r>
              <a:rPr lang="en-US" dirty="0">
                <a:solidFill>
                  <a:srgbClr val="FF0000"/>
                </a:solidFill>
                <a:latin typeface="Tahoma" charset="0"/>
                <a:sym typeface="Wingdings" charset="0"/>
              </a:rPr>
              <a:t>Understanding, models, and creativity </a:t>
            </a:r>
            <a:r>
              <a:rPr lang="en-US" dirty="0">
                <a:latin typeface="Tahoma" charset="0"/>
                <a:sym typeface="Wingdings" charset="0"/>
              </a:rPr>
              <a:t> drive the new techniques</a:t>
            </a:r>
            <a:endParaRPr lang="en-US" dirty="0">
              <a:latin typeface="Tahoma" charset="0"/>
            </a:endParaRPr>
          </a:p>
          <a:p>
            <a:pPr lvl="1"/>
            <a:endParaRPr lang="en-US" dirty="0">
              <a:latin typeface="Tahoma" charset="0"/>
            </a:endParaRP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E853FF-C699-1F45-9011-37D75239EA8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46624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solidFill>
                  <a:srgbClr val="006633"/>
                </a:solidFill>
                <a:latin typeface="Garamond" charset="0"/>
              </a:rPr>
              <a:t>Experimental Testing Platform</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1771606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11EBAE-8EF2-2C41-8609-8DC2CFFBA5B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1834099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76C40-A8C2-6749-A54E-AD8A0DE3FDE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Cai et al., </a:t>
            </a:r>
            <a:r>
              <a:rPr kumimoji="0" lang="en-US" sz="1800" b="0" i="0" u="none" strike="noStrike" kern="1200" cap="none" spc="0" normalizeH="0" baseline="0" noProof="0">
                <a:ln>
                  <a:noFill/>
                </a:ln>
                <a:solidFill>
                  <a:srgbClr val="0000FF"/>
                </a:solidFill>
                <a:effectLst/>
                <a:uLnTx/>
                <a:uFillTx/>
                <a:latin typeface="Arial" charset="0"/>
                <a:ea typeface="ＭＳ Ｐゴシック" charset="0"/>
              </a:rPr>
              <a:t>Error Patterns in MLC NAND Flash Memory</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DATE 2012.</a:t>
            </a:r>
          </a:p>
        </p:txBody>
      </p:sp>
    </p:spTree>
    <p:extLst>
      <p:ext uri="{BB962C8B-B14F-4D97-AF65-F5344CB8AC3E}">
        <p14:creationId xmlns:p14="http://schemas.microsoft.com/office/powerpoint/2010/main" val="3742166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a:xfrm>
            <a:off x="228600" y="1124744"/>
            <a:ext cx="8610600" cy="4876800"/>
          </a:xfrm>
        </p:spPr>
        <p:txBody>
          <a:bodyPr/>
          <a:lstStyle/>
          <a:p>
            <a:r>
              <a:rPr lang="en-US" dirty="0">
                <a:latin typeface="Tahoma" charset="0"/>
              </a:rPr>
              <a:t>Yu Cai, Erich F. </a:t>
            </a:r>
            <a:r>
              <a:rPr lang="en-US" dirty="0" err="1">
                <a:latin typeface="Tahoma" charset="0"/>
              </a:rPr>
              <a:t>Haratsch</a:t>
            </a:r>
            <a:r>
              <a:rPr lang="en-US" dirty="0">
                <a:latin typeface="Tahoma" charset="0"/>
              </a:rPr>
              <a:t>, Onur Mutlu, and Ken Mai,</a:t>
            </a:r>
            <a:br>
              <a:rPr lang="en-US" dirty="0">
                <a:latin typeface="Tahoma" charset="0"/>
              </a:rPr>
            </a:br>
            <a:r>
              <a:rPr lang="en-US" b="1" dirty="0">
                <a:latin typeface="Tahoma" charset="0"/>
                <a:hlinkClick r:id="rId2"/>
              </a:rPr>
              <a:t>"Error Patterns in MLC NAND Flash Memory: Measurement, Characterization, and Analysis"</a:t>
            </a:r>
            <a:r>
              <a:rPr lang="en-US" dirty="0">
                <a:latin typeface="Tahoma" charset="0"/>
              </a:rPr>
              <a:t> </a:t>
            </a:r>
            <a:br>
              <a:rPr lang="en-US" dirty="0">
                <a:latin typeface="Tahoma" charset="0"/>
              </a:rPr>
            </a:br>
            <a:r>
              <a:rPr lang="en-US" i="1" dirty="0">
                <a:latin typeface="Tahoma" charset="0"/>
              </a:rPr>
              <a:t>Proceedings of the </a:t>
            </a:r>
            <a:r>
              <a:rPr lang="en-US" i="1" dirty="0">
                <a:latin typeface="Tahoma" charset="0"/>
                <a:hlinkClick r:id="rId3"/>
              </a:rPr>
              <a:t>Design, Automation, and Test in Europe Conference</a:t>
            </a:r>
            <a:r>
              <a:rPr lang="en-US" i="1" dirty="0">
                <a:latin typeface="Tahoma" charset="0"/>
              </a:rPr>
              <a:t> (</a:t>
            </a:r>
            <a:r>
              <a:rPr lang="en-US" b="1" i="1" dirty="0">
                <a:latin typeface="Tahoma" charset="0"/>
              </a:rPr>
              <a:t>DATE</a:t>
            </a:r>
            <a:r>
              <a:rPr lang="en-US" i="1" dirty="0">
                <a:latin typeface="Tahoma" charset="0"/>
              </a:rPr>
              <a:t>)</a:t>
            </a:r>
            <a:r>
              <a:rPr lang="en-US" dirty="0">
                <a:latin typeface="Tahoma" charset="0"/>
              </a:rPr>
              <a:t>, Dresden, Germany, March 2012. </a:t>
            </a:r>
            <a:r>
              <a:rPr lang="en-US" dirty="0">
                <a:latin typeface="Tahoma" charset="0"/>
                <a:hlinkClick r:id="rId4"/>
              </a:rPr>
              <a:t>Slides (ppt)</a:t>
            </a:r>
            <a:endParaRPr lang="en-US" dirty="0">
              <a:latin typeface="Tahoma" charset="0"/>
            </a:endParaRPr>
          </a:p>
          <a:p>
            <a:endParaRPr lang="en-US" dirty="0">
              <a:latin typeface="Tahoma" charset="0"/>
            </a:endParaRPr>
          </a:p>
          <a:p>
            <a:endParaRPr lang="en-US" dirty="0">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C5A756-10A1-6C48-8C00-705E2B8E71E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0" y="3998757"/>
            <a:ext cx="9144000" cy="2094539"/>
          </a:xfrm>
          <a:prstGeom prst="rect">
            <a:avLst/>
          </a:prstGeom>
        </p:spPr>
      </p:pic>
    </p:spTree>
    <p:extLst>
      <p:ext uri="{BB962C8B-B14F-4D97-AF65-F5344CB8AC3E}">
        <p14:creationId xmlns:p14="http://schemas.microsoft.com/office/powerpoint/2010/main" val="234204191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to Retention Errors</a:t>
            </a:r>
          </a:p>
        </p:txBody>
      </p:sp>
      <p:sp>
        <p:nvSpPr>
          <p:cNvPr id="3" name="Content Placeholder 2"/>
          <p:cNvSpPr>
            <a:spLocks noGrp="1"/>
          </p:cNvSpPr>
          <p:nvPr>
            <p:ph idx="1"/>
          </p:nvPr>
        </p:nvSpPr>
        <p:spPr>
          <a:xfrm>
            <a:off x="228600" y="1124744"/>
            <a:ext cx="8610600" cy="4979640"/>
          </a:xfrm>
        </p:spPr>
        <p:txBody>
          <a:bodyPr/>
          <a:lstStyle/>
          <a:p>
            <a:r>
              <a:rPr lang="en-US" dirty="0"/>
              <a:t>Refresh periodically</a:t>
            </a:r>
          </a:p>
          <a:p>
            <a:endParaRPr lang="en-US" dirty="0"/>
          </a:p>
          <a:p>
            <a:r>
              <a:rPr lang="en-US" dirty="0"/>
              <a:t>Change the period based on P/E cycle </a:t>
            </a:r>
            <a:r>
              <a:rPr lang="en-US" dirty="0" err="1"/>
              <a:t>wearout</a:t>
            </a:r>
            <a:endParaRPr lang="en-US" dirty="0"/>
          </a:p>
          <a:p>
            <a:pPr lvl="1"/>
            <a:r>
              <a:rPr lang="en-US" dirty="0"/>
              <a:t>Refresh more often at higher P/E cycles</a:t>
            </a:r>
          </a:p>
          <a:p>
            <a:endParaRPr lang="en-US" dirty="0"/>
          </a:p>
          <a:p>
            <a:r>
              <a:rPr lang="en-US" dirty="0"/>
              <a:t>Use a combination of </a:t>
            </a:r>
            <a:r>
              <a:rPr lang="en-US" dirty="0">
                <a:solidFill>
                  <a:srgbClr val="0000FF"/>
                </a:solidFill>
              </a:rPr>
              <a:t>in-place </a:t>
            </a:r>
            <a:r>
              <a:rPr lang="en-US" dirty="0"/>
              <a:t>and </a:t>
            </a:r>
            <a:r>
              <a:rPr lang="en-US" dirty="0">
                <a:solidFill>
                  <a:srgbClr val="0000FF"/>
                </a:solidFill>
              </a:rPr>
              <a:t>remapping-based </a:t>
            </a:r>
            <a:r>
              <a:rPr lang="en-US" dirty="0"/>
              <a:t>refresh</a:t>
            </a:r>
          </a:p>
          <a:p>
            <a:endParaRPr lang="en-US" dirty="0"/>
          </a:p>
          <a:p>
            <a:endParaRPr lang="en-US" dirty="0"/>
          </a:p>
          <a:p>
            <a:r>
              <a:rPr lang="en-US" dirty="0"/>
              <a:t>Cai et al. “</a:t>
            </a:r>
            <a:r>
              <a:rPr lang="en-US" dirty="0">
                <a:solidFill>
                  <a:srgbClr val="0000FF"/>
                </a:solidFill>
              </a:rPr>
              <a:t>Flash Correct-and-Refresh: Retention-Aware Error Management for Increased Flash Memory Lifetime</a:t>
            </a:r>
            <a:r>
              <a:rPr lang="en-US" dirty="0"/>
              <a:t>”, ICCD 2012.</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4803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Correct-and-Refresh </a:t>
            </a:r>
            <a:r>
              <a:rPr lang="en-US" sz="3200" b="1" dirty="0"/>
              <a:t>[ICCD’12]</a:t>
            </a:r>
          </a:p>
        </p:txBody>
      </p:sp>
      <p:sp>
        <p:nvSpPr>
          <p:cNvPr id="3" name="Content Placeholder 2"/>
          <p:cNvSpPr>
            <a:spLocks noGrp="1"/>
          </p:cNvSpPr>
          <p:nvPr>
            <p:ph idx="1"/>
          </p:nvPr>
        </p:nvSpPr>
        <p:spPr>
          <a:xfrm>
            <a:off x="228600" y="1124744"/>
            <a:ext cx="8610600" cy="4979640"/>
          </a:xfrm>
        </p:spPr>
        <p:txBody>
          <a:bodyPr/>
          <a:lstStyle/>
          <a:p>
            <a:r>
              <a:rPr lang="en-US" sz="2000" dirty="0"/>
              <a:t>Yu Cai, </a:t>
            </a:r>
            <a:r>
              <a:rPr lang="en-US" sz="2000" dirty="0" err="1"/>
              <a:t>Gulay</a:t>
            </a:r>
            <a:r>
              <a:rPr lang="en-US" sz="2000" dirty="0"/>
              <a:t> </a:t>
            </a:r>
            <a:r>
              <a:rPr lang="en-US" sz="2000" dirty="0" err="1"/>
              <a:t>Yalcin</a:t>
            </a:r>
            <a:r>
              <a:rPr lang="en-US" sz="2000" dirty="0"/>
              <a:t>, Onur Mutlu, Erich F. </a:t>
            </a:r>
            <a:r>
              <a:rPr lang="en-US" sz="2000" dirty="0" err="1"/>
              <a:t>Haratsch</a:t>
            </a:r>
            <a:r>
              <a:rPr lang="en-US" sz="2000" dirty="0"/>
              <a:t>, Adrian Cristal, Osman </a:t>
            </a:r>
            <a:r>
              <a:rPr lang="en-US" sz="2000" dirty="0" err="1"/>
              <a:t>Unsal</a:t>
            </a:r>
            <a:r>
              <a:rPr lang="en-US" sz="2000" dirty="0"/>
              <a:t>, and Ken Mai,</a:t>
            </a:r>
            <a:br>
              <a:rPr lang="en-US" sz="2000" dirty="0"/>
            </a:br>
            <a:r>
              <a:rPr lang="en-US" sz="2000" b="1" dirty="0">
                <a:hlinkClick r:id="rId2"/>
              </a:rPr>
              <a:t>"Flash Correct-and-Refresh: Retention-Aware Error Management for Increased Flash Memory Lifetime"</a:t>
            </a:r>
            <a:br>
              <a:rPr lang="en-US" sz="2000" dirty="0"/>
            </a:br>
            <a:r>
              <a:rPr lang="en-US" sz="2000" i="1" dirty="0"/>
              <a:t>Proceedings of the </a:t>
            </a:r>
            <a:r>
              <a:rPr lang="en-US" sz="2000" i="1" dirty="0">
                <a:hlinkClick r:id="rId3"/>
              </a:rPr>
              <a:t>30th IEEE International Conference on Computer Design</a:t>
            </a:r>
            <a:r>
              <a:rPr lang="en-US" sz="2000" i="1" dirty="0"/>
              <a:t> (</a:t>
            </a:r>
            <a:r>
              <a:rPr lang="en-US" sz="2000" b="1" i="1" dirty="0"/>
              <a:t>ICCD</a:t>
            </a:r>
            <a:r>
              <a:rPr lang="en-US" sz="2000" i="1" dirty="0"/>
              <a:t>)</a:t>
            </a:r>
            <a:r>
              <a:rPr lang="en-US" sz="2000" dirty="0"/>
              <a:t>, Montreal, Quebec, Canada, September 2012. </a:t>
            </a:r>
            <a:r>
              <a:rPr lang="en-US" sz="2000" dirty="0">
                <a:hlinkClick r:id="rId4"/>
              </a:rPr>
              <a:t>Slides (ppt)</a:t>
            </a:r>
            <a:r>
              <a:rPr lang="en-US" sz="2000" dirty="0">
                <a:hlinkClick r:id="rId5"/>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3836494"/>
            <a:ext cx="9144000" cy="2112786"/>
          </a:xfrm>
          <a:prstGeom prst="rect">
            <a:avLst/>
          </a:prstGeom>
        </p:spPr>
      </p:pic>
    </p:spTree>
    <p:extLst>
      <p:ext uri="{BB962C8B-B14F-4D97-AF65-F5344CB8AC3E}">
        <p14:creationId xmlns:p14="http://schemas.microsoft.com/office/powerpoint/2010/main" val="67116617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763688" y="980728"/>
            <a:ext cx="4968552" cy="5077860"/>
          </a:xfrm>
          <a:prstGeom prst="rect">
            <a:avLst/>
          </a:prstGeom>
        </p:spPr>
      </p:pic>
      <p:sp>
        <p:nvSpPr>
          <p:cNvPr id="6" name="TextBox 5"/>
          <p:cNvSpPr txBox="1"/>
          <p:nvPr/>
        </p:nvSpPr>
        <p:spPr>
          <a:xfrm>
            <a:off x="-19422" y="609329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370599054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Many Errors and Their Mitigation </a:t>
            </a:r>
            <a:r>
              <a:rPr lang="en-US" sz="3000" b="1" dirty="0"/>
              <a:t>[PIEEE’17]</a:t>
            </a:r>
          </a:p>
        </p:txBody>
      </p:sp>
    </p:spTree>
    <p:extLst>
      <p:ext uri="{BB962C8B-B14F-4D97-AF65-F5344CB8AC3E}">
        <p14:creationId xmlns:p14="http://schemas.microsoft.com/office/powerpoint/2010/main" val="281957846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One Issue: Read Disturb in Flash Memory</a:t>
            </a:r>
          </a:p>
        </p:txBody>
      </p:sp>
      <p:sp>
        <p:nvSpPr>
          <p:cNvPr id="256002" name="Content Placeholder 2"/>
          <p:cNvSpPr>
            <a:spLocks noGrp="1"/>
          </p:cNvSpPr>
          <p:nvPr>
            <p:ph idx="1"/>
          </p:nvPr>
        </p:nvSpPr>
        <p:spPr>
          <a:xfrm>
            <a:off x="228600" y="1055688"/>
            <a:ext cx="8610600" cy="5192712"/>
          </a:xfrm>
        </p:spPr>
        <p:txBody>
          <a:bodyPr/>
          <a:lstStyle/>
          <a:p>
            <a:r>
              <a:rPr lang="en-US" dirty="0">
                <a:latin typeface="Tahoma" charset="0"/>
              </a:rPr>
              <a:t>All scaled memories are prone to read disturb errors</a:t>
            </a:r>
          </a:p>
          <a:p>
            <a:endParaRPr lang="en-US" dirty="0">
              <a:latin typeface="Tahoma" charset="0"/>
            </a:endParaRPr>
          </a:p>
          <a:p>
            <a:r>
              <a:rPr lang="en-US" dirty="0">
                <a:latin typeface="Tahoma" charset="0"/>
              </a:rPr>
              <a:t>DRAM</a:t>
            </a:r>
          </a:p>
          <a:p>
            <a:r>
              <a:rPr lang="en-US" dirty="0">
                <a:latin typeface="Tahoma" charset="0"/>
              </a:rPr>
              <a:t>SRAM</a:t>
            </a:r>
          </a:p>
          <a:p>
            <a:r>
              <a:rPr lang="en-US" dirty="0">
                <a:latin typeface="Tahoma" charset="0"/>
              </a:rPr>
              <a:t>Hard Disks: Adjacent Track Interference</a:t>
            </a:r>
          </a:p>
          <a:p>
            <a:r>
              <a:rPr lang="en-US" dirty="0">
                <a:latin typeface="Tahoma" charset="0"/>
              </a:rPr>
              <a:t>NAND Flash</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31453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 xmlns:a14="http://schemas.microsoft.com/office/drawing/2010/main">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F4636-A662-B64F-9DC7-C5F87E7AE8AC}"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940152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0"/>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1"/>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2"/>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3"/>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extLst>
                  <a:ext uri="{0D108BD9-81ED-4DB2-BD59-A6C34878D82A}">
                    <a16:rowId xmlns:a16="http://schemas.microsoft.com/office/drawing/2014/main" val="10004"/>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5"/>
                  </a:ext>
                </a:extLst>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extLst>
                  <a:ext uri="{0D108BD9-81ED-4DB2-BD59-A6C34878D82A}">
                    <a16:rowId xmlns:a16="http://schemas.microsoft.com/office/drawing/2014/main" val="10006"/>
                  </a:ext>
                </a:extLst>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extLst>
                  <a:ext uri="{0D108BD9-81ED-4DB2-BD59-A6C34878D82A}">
                    <a16:rowId xmlns:a16="http://schemas.microsoft.com/office/drawing/2014/main" val="10007"/>
                  </a:ext>
                </a:extLst>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27A8D-1323-994F-9FF2-8ED90404E46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Column</a:t>
            </a:r>
          </a:p>
        </p:txBody>
      </p:sp>
    </p:spTree>
    <p:custDataLst>
      <p:tags r:id="rId1"/>
    </p:custDataLst>
    <p:extLst>
      <p:ext uri="{BB962C8B-B14F-4D97-AF65-F5344CB8AC3E}">
        <p14:creationId xmlns:p14="http://schemas.microsoft.com/office/powerpoint/2010/main" val="38165294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16</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Floating Gate Transistor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err="1">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err="1">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2.5 V</a:t>
            </a:r>
          </a:p>
        </p:txBody>
      </p:sp>
      <p:sp>
        <p:nvSpPr>
          <p:cNvPr id="26727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ADDF3E-DCCD-534F-AF72-8E885048EA5A}"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5633625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D8E9E-0794-AB42-90A8-55FBB22B4597}"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spTree>
    <p:extLst>
      <p:ext uri="{BB962C8B-B14F-4D97-AF65-F5344CB8AC3E}">
        <p14:creationId xmlns:p14="http://schemas.microsoft.com/office/powerpoint/2010/main" val="7660148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2 V</a:t>
            </a:r>
          </a:p>
        </p:txBody>
      </p:sp>
      <p:sp>
        <p:nvSpPr>
          <p:cNvPr id="41" name="TextBox 40"/>
          <p:cNvSpPr txBox="1"/>
          <p:nvPr/>
        </p:nvSpPr>
        <p:spPr>
          <a:xfrm>
            <a:off x="3441700" y="4826000"/>
            <a:ext cx="846138"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A2294-A763-6F4F-8C69-365F9A7EE623}"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white"/>
                </a:solidFill>
                <a:effectLst/>
                <a:uLnTx/>
                <a:uFillTx/>
                <a:latin typeface="Calibri"/>
                <a:ea typeface="+mn-ea"/>
                <a:cs typeface="+mn-cs"/>
              </a:rPr>
              <a:t>V</a:t>
            </a:r>
            <a:r>
              <a:rPr kumimoji="0" lang="en-US" sz="2400" b="0" i="0" u="none" strike="noStrike" kern="1200" cap="none" spc="-150" normalizeH="0" baseline="-25000" noProof="0" dirty="0">
                <a:ln>
                  <a:noFill/>
                </a:ln>
                <a:solidFill>
                  <a:prstClr val="white"/>
                </a:solidFill>
                <a:effectLst/>
                <a:uLnTx/>
                <a:uFillTx/>
                <a:latin typeface="Calibri"/>
                <a:ea typeface="+mn-ea"/>
                <a:cs typeface="+mn-cs"/>
              </a:rPr>
              <a:t>th</a:t>
            </a:r>
            <a:r>
              <a:rPr kumimoji="0" lang="en-US" sz="2400" b="0" i="0" u="none" strike="noStrike" kern="1200" cap="none" spc="-150" normalizeH="0" baseline="0" noProof="0" dirty="0">
                <a:ln>
                  <a:noFill/>
                </a:ln>
                <a:solidFill>
                  <a:prstClr val="white"/>
                </a:solidFill>
                <a:effectLst/>
                <a:uLnTx/>
                <a:uFillTx/>
                <a:latin typeface="Calibri"/>
                <a:ea typeface="+mn-ea"/>
                <a:cs typeface="+mn-cs"/>
              </a:rPr>
              <a:t> = 3 V</a:t>
            </a:r>
          </a:p>
        </p:txBody>
      </p:sp>
    </p:spTree>
    <p:extLst>
      <p:ext uri="{BB962C8B-B14F-4D97-AF65-F5344CB8AC3E}">
        <p14:creationId xmlns:p14="http://schemas.microsoft.com/office/powerpoint/2010/main" val="2659457845"/>
      </p:ext>
    </p:extLst>
  </p:cSld>
  <p:clrMapOvr>
    <a:masterClrMapping/>
  </p:clrMapOvr>
  <p:transition spd="slow"/>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3" name="TextBox 2"/>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1E706-D33F-9145-94D0-77477036B81D}"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Tree>
    <p:custDataLst>
      <p:tags r:id="rId1"/>
    </p:custDataLst>
    <p:extLst>
      <p:ext uri="{BB962C8B-B14F-4D97-AF65-F5344CB8AC3E}">
        <p14:creationId xmlns:p14="http://schemas.microsoft.com/office/powerpoint/2010/main" val="36302094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8181F-60E9-2445-9F07-EED147A49496}"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172107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FF"/>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00FF"/>
                </a:solidFill>
                <a:effectLst/>
                <a:uLnTx/>
                <a:uFillTx/>
                <a:latin typeface="Calibri"/>
                <a:ea typeface="ＭＳ Ｐゴシック" charset="0"/>
                <a:cs typeface="ＭＳ Ｐゴシック" charset="0"/>
              </a:rPr>
              <a:t>read</a:t>
            </a:r>
            <a:r>
              <a:rPr kumimoji="0" lang="en-US" sz="24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lumMod val="75000"/>
                  </a:srgbClr>
                </a:solidFill>
                <a:effectLst/>
                <a:uLnTx/>
                <a:uFillTx/>
                <a:latin typeface="Calibri"/>
                <a:ea typeface="ＭＳ Ｐゴシック" charset="0"/>
                <a:cs typeface="ＭＳ Ｐゴシック" charset="0"/>
              </a:rPr>
              <a:t>V</a:t>
            </a:r>
            <a:r>
              <a:rPr kumimoji="0" lang="en-US" sz="2400" b="0" i="0" u="none" strike="noStrike" kern="1200" cap="none" spc="0" normalizeH="0" baseline="-25000" noProof="0" dirty="0" err="1">
                <a:ln>
                  <a:noFill/>
                </a:ln>
                <a:solidFill>
                  <a:srgbClr val="00B050">
                    <a:lumMod val="75000"/>
                  </a:srgbClr>
                </a:solidFill>
                <a:effectLst/>
                <a:uLnTx/>
                <a:uFillTx/>
                <a:latin typeface="Calibri"/>
                <a:ea typeface="ＭＳ Ｐゴシック" charset="0"/>
                <a:cs typeface="ＭＳ Ｐゴシック" charset="0"/>
              </a:rPr>
              <a:t>pass</a:t>
            </a:r>
            <a:r>
              <a:rPr kumimoji="0" lang="en-US" sz="2400" b="0" i="0" u="none" strike="noStrike" kern="1200" cap="none" spc="0" normalizeH="0" baseline="0" noProof="0" dirty="0">
                <a:ln>
                  <a:noFill/>
                </a:ln>
                <a:solidFill>
                  <a:srgbClr val="00B050">
                    <a:lumMod val="75000"/>
                  </a:srgbClr>
                </a:solidFill>
                <a:effectLst/>
                <a:uLnTx/>
                <a:uFillTx/>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a:ea typeface="+mj-ea"/>
                <a:cs typeface="+mj-cs"/>
              </a:rPr>
              <a:t>Read Disturb Problem: “Weak Programming” Effect</a:t>
            </a: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88" name="TextBox 187"/>
          <p:cNvSpPr txBox="1"/>
          <p:nvPr/>
        </p:nvSpPr>
        <p:spPr>
          <a:xfrm>
            <a:off x="979488" y="6396038"/>
            <a:ext cx="8240712"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50" normalizeH="0" baseline="0" noProof="0" dirty="0">
                <a:ln>
                  <a:noFill/>
                </a:ln>
                <a:solidFill>
                  <a:prstClr val="white"/>
                </a:solidFill>
                <a:effectLst/>
                <a:uLnTx/>
                <a:uFillTx/>
                <a:latin typeface="Calibri"/>
                <a:ea typeface="+mn-ea"/>
                <a:cs typeface="+mn-cs"/>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D8C927-3C1A-594C-9E7F-68C36B80AD42}"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lumMod val="50000"/>
                  </a:srgbClr>
                </a:solidFill>
                <a:effectLst/>
                <a:uLnTx/>
                <a:uFillTx/>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17077686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dirty="0">
                <a:latin typeface="Calibri" charset="0"/>
              </a:rPr>
              <a:t>Executive Summary [DSN’15]</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Apply 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read</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rPr>
              <a:t>Repeated application of </a:t>
            </a:r>
            <a:r>
              <a:rPr lang="en-US" sz="2400" i="1" spc="-150" dirty="0" err="1">
                <a:solidFill>
                  <a:srgbClr val="FF0000"/>
                </a:solidFill>
                <a:sym typeface="Wingdings" panose="05000000000000000000" pitchFamily="2" charset="2"/>
              </a:rPr>
              <a:t>V</a:t>
            </a:r>
            <a:r>
              <a:rPr lang="en-US" sz="2400" i="1" spc="-150" baseline="-25000" dirty="0" err="1">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a:solidFill>
                  <a:srgbClr val="FF0000"/>
                </a:solidFill>
                <a:ea typeface="+mn-ea"/>
              </a:rPr>
              <a:t>can alter stored values in unread pages</a:t>
            </a:r>
          </a:p>
          <a:p>
            <a:pPr marL="182880" indent="-182880" eaLnBrk="1" fontAlgn="auto" hangingPunct="1">
              <a:spcAft>
                <a:spcPts val="0"/>
              </a:spcAft>
              <a:buClr>
                <a:prstClr val="black"/>
              </a:buClr>
              <a:buFont typeface="Arial" pitchFamily="34" charset="0"/>
              <a:buChar char="•"/>
              <a:defRPr/>
            </a:pPr>
            <a:endParaRPr lang="en-US" sz="800" dirty="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prone to 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ea typeface="+mn-ea"/>
                <a:cs typeface="+mn-cs"/>
              </a:rPr>
              <a:t>Technique 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a:solidFill>
                  <a:prstClr val="black"/>
                </a:solidFill>
                <a:ea typeface="+mn-ea"/>
              </a:rPr>
              <a:t>V</a:t>
            </a:r>
            <a:r>
              <a:rPr lang="en-US" sz="2400" baseline="-25000" dirty="0" err="1">
                <a:solidFill>
                  <a:prstClr val="black"/>
                </a:solidFill>
                <a:ea typeface="+mn-ea"/>
              </a:rPr>
              <a:t>pass</a:t>
            </a:r>
            <a:r>
              <a:rPr lang="en-US" sz="2400" baseline="-25000" dirty="0">
                <a:solidFill>
                  <a:prstClr val="black"/>
                </a:solidFill>
                <a:ea typeface="+mn-ea"/>
              </a:rPr>
              <a:t> </a:t>
            </a:r>
            <a:r>
              <a:rPr lang="en-US" sz="2400" dirty="0">
                <a:solidFill>
                  <a:prstClr val="black"/>
                </a:solidFill>
                <a:ea typeface="+mn-ea"/>
              </a:rPr>
              <a:t>per block</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a:solidFill>
                  <a:srgbClr val="000000"/>
                </a:solidFill>
                <a:ea typeface="+mn-ea"/>
                <a:cs typeface="+mn-cs"/>
              </a:rPr>
              <a:t>Technique 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19C2D1-B1A1-A048-8394-5D276675F714}"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898989"/>
              </a:solidFill>
              <a:effectLst/>
              <a:uLnTx/>
              <a:uFillTx/>
              <a:latin typeface="Calibri" charset="0"/>
              <a:ea typeface="ＭＳ Ｐゴシック" charset="0"/>
            </a:endParaRPr>
          </a:p>
        </p:txBody>
      </p:sp>
    </p:spTree>
    <p:custDataLst>
      <p:tags r:id="rId1"/>
    </p:custDataLst>
    <p:extLst>
      <p:ext uri="{BB962C8B-B14F-4D97-AF65-F5344CB8AC3E}">
        <p14:creationId xmlns:p14="http://schemas.microsoft.com/office/powerpoint/2010/main" val="28479498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tLang="en-US" dirty="0">
                <a:ea typeface="ＭＳ Ｐゴシック" charset="-128"/>
              </a:rPr>
              <a:t>Read Disturb Prone vs. Resistant Cells</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ADEE51-741B-6245-9CFB-CADA85613FF0}"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12" name="Rectangle 11"/>
          <p:cNvSpPr/>
          <p:nvPr/>
        </p:nvSpPr>
        <p:spPr>
          <a:xfrm>
            <a:off x="468313" y="2513013"/>
            <a:ext cx="3227387" cy="5857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00B050"/>
                </a:solidFill>
                <a:effectLst/>
                <a:uLnTx/>
                <a:uFillTx/>
                <a:latin typeface="Calibri"/>
                <a:ea typeface="Dotum" pitchFamily="34" charset="-127"/>
                <a:cs typeface="+mn-cs"/>
              </a:rPr>
              <a:t>R</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esistant</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13" name="Rectangle 12"/>
          <p:cNvSpPr/>
          <p:nvPr/>
        </p:nvSpPr>
        <p:spPr>
          <a:xfrm>
            <a:off x="468313" y="3829050"/>
            <a:ext cx="2751137" cy="58420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Disturb-</a:t>
            </a:r>
            <a:r>
              <a:rPr kumimoji="0" lang="en-US" altLang="ko-KR" sz="3200" b="0" i="0" u="none" strike="noStrike" kern="1200" cap="none" spc="0" normalizeH="0" baseline="0" noProof="0" dirty="0">
                <a:ln>
                  <a:noFill/>
                </a:ln>
                <a:solidFill>
                  <a:srgbClr val="FF0000"/>
                </a:solidFill>
                <a:effectLst/>
                <a:uLnTx/>
                <a:uFillTx/>
                <a:latin typeface="Calibri"/>
                <a:ea typeface="Dotum" pitchFamily="34" charset="-127"/>
                <a:cs typeface="+mn-cs"/>
              </a:rPr>
              <a:t>P</a:t>
            </a: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1" name="Rectangle 20"/>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4735513" y="3597275"/>
            <a:ext cx="2143125"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Dotum" pitchFamily="34" charset="-127"/>
                <a:cs typeface="+mn-cs"/>
              </a:rPr>
              <a:t>N read disturbs</a:t>
            </a:r>
            <a:endParaRPr kumimoji="0" lang="ko-KR" altLang="ko-KR" sz="24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Tree>
    <p:extLst>
      <p:ext uri="{BB962C8B-B14F-4D97-AF65-F5344CB8AC3E}">
        <p14:creationId xmlns:p14="http://schemas.microsoft.com/office/powerpoint/2010/main" val="26833110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 Some Flash Cells Are</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E60B42-C28B-3C4B-AC2C-8640A08C6182}"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368824" y="1776987"/>
              <a:ext cx="957204"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P1</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2367710" y="1776987"/>
              <a:ext cx="958318"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ER</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grpSp>
      <p:sp>
        <p:nvSpPr>
          <p:cNvPr id="26" name="Rectangle 25"/>
          <p:cNvSpPr/>
          <p:nvPr/>
        </p:nvSpPr>
        <p:spPr>
          <a:xfrm>
            <a:off x="5967413" y="6269038"/>
            <a:ext cx="3048000"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Normalized V</a:t>
            </a:r>
            <a:r>
              <a:rPr kumimoji="0" lang="en-US" altLang="ko-KR" sz="3200" b="0" i="0" u="none" strike="noStrike" kern="1200" cap="none" spc="0" normalizeH="0" baseline="-25000" noProof="0" dirty="0">
                <a:ln>
                  <a:noFill/>
                </a:ln>
                <a:solidFill>
                  <a:prstClr val="black"/>
                </a:solidFill>
                <a:effectLst/>
                <a:uLnTx/>
                <a:uFillTx/>
                <a:latin typeface="Calibri"/>
                <a:ea typeface="Dotum" pitchFamily="34" charset="-127"/>
                <a:cs typeface="+mn-cs"/>
              </a:rPr>
              <a:t>th</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sp>
        <p:nvSpPr>
          <p:cNvPr id="27" name="Rectangle 26"/>
          <p:cNvSpPr/>
          <p:nvPr/>
        </p:nvSpPr>
        <p:spPr>
          <a:xfrm>
            <a:off x="-130175" y="1447800"/>
            <a:ext cx="900113" cy="58420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a:ea typeface="Dotum" pitchFamily="34" charset="-127"/>
                <a:cs typeface="+mn-cs"/>
              </a:rPr>
              <a:t>PDF</a:t>
            </a:r>
            <a:endParaRPr kumimoji="0" lang="ko-KR" altLang="ko-KR" sz="3200" b="0" i="0" u="none" strike="noStrike" kern="1200" cap="none" spc="0" normalizeH="0" baseline="0" noProof="0" dirty="0">
              <a:ln>
                <a:noFill/>
              </a:ln>
              <a:solidFill>
                <a:prstClr val="black"/>
              </a:solidFill>
              <a:effectLst/>
              <a:uLnTx/>
              <a:uFillTx/>
              <a:latin typeface="Calibri"/>
              <a:ea typeface="Dotum" pitchFamily="34" charset="-127"/>
              <a:cs typeface="+mn-cs"/>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75000"/>
                  </a:prstClr>
                </a:solidFill>
                <a:effectLst/>
                <a:uLnTx/>
                <a:uFillTx/>
                <a:latin typeface="Calibri"/>
                <a:ea typeface="+mn-ea"/>
                <a:cs typeface="+mn-cs"/>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a:ea typeface="+mn-ea"/>
                <a:cs typeface="+mn-cs"/>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0000FF"/>
                </a:solidFill>
                <a:effectLst/>
                <a:uLnTx/>
                <a:uFillTx/>
                <a:latin typeface="Calibri"/>
                <a:ea typeface="Dotum" pitchFamily="34" charset="-127"/>
                <a:cs typeface="+mn-cs"/>
              </a:rPr>
              <a:t>After 250K read disturbs:</a:t>
            </a:r>
            <a:endParaRPr kumimoji="0" lang="ko-KR" altLang="ko-KR" sz="2800" b="0" i="0" u="none" strike="noStrike" kern="1200" cap="none" spc="0" normalizeH="0" baseline="0" noProof="0" dirty="0">
              <a:ln>
                <a:noFill/>
              </a:ln>
              <a:solidFill>
                <a:srgbClr val="0000FF"/>
              </a:solidFill>
              <a:effectLst/>
              <a:uLnTx/>
              <a:uFillTx/>
              <a:latin typeface="Calibri"/>
              <a:ea typeface="Dotum" pitchFamily="34" charset="-127"/>
              <a:cs typeface="+mn-cs"/>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236788" y="5195888"/>
            <a:ext cx="236220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Disturb-prone</a:t>
            </a: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ER state</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6107113" y="5008563"/>
            <a:ext cx="2660650" cy="9540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a:ea typeface="+mn-ea"/>
                <a:cs typeface="+mn-cs"/>
              </a:rPr>
              <a:t>Disturb-resistant</a:t>
            </a:r>
            <a:br>
              <a:rPr kumimoji="0" lang="en-US" sz="2800" b="0" i="0" u="none" strike="noStrike" kern="1200" cap="none" spc="0" normalizeH="0" baseline="0" noProof="0" dirty="0">
                <a:ln>
                  <a:noFill/>
                </a:ln>
                <a:solidFill>
                  <a:srgbClr val="00B050"/>
                </a:solidFill>
                <a:effectLst/>
                <a:uLnTx/>
                <a:uFillTx/>
                <a:latin typeface="Calibri"/>
                <a:ea typeface="+mn-ea"/>
                <a:cs typeface="+mn-cs"/>
              </a:rPr>
            </a:br>
            <a:r>
              <a:rPr kumimoji="0" lang="en-US" sz="2800" b="0" i="0" u="none" strike="noStrike" kern="1200" cap="none" spc="0" normalizeH="0" baseline="0" noProof="0" dirty="0">
                <a:ln>
                  <a:noFill/>
                </a:ln>
                <a:solidFill>
                  <a:srgbClr val="00B050"/>
                </a:solidFill>
                <a:effectLst/>
                <a:uLnTx/>
                <a:uFillTx/>
                <a:latin typeface="Calibri"/>
                <a:ea typeface="+mn-ea"/>
                <a:cs typeface="+mn-cs"/>
                <a:sym typeface="Wingdings" panose="05000000000000000000" pitchFamily="2" charset="2"/>
              </a:rPr>
              <a:t>P1 state</a:t>
            </a:r>
            <a:endParaRPr kumimoji="0" lang="en-US" sz="2800" b="0" i="0" u="none" strike="noStrike" kern="1200" cap="none" spc="0" normalizeH="0" baseline="0" noProof="0" dirty="0">
              <a:ln>
                <a:noFill/>
              </a:ln>
              <a:solidFill>
                <a:srgbClr val="00B050"/>
              </a:solidFill>
              <a:effectLst/>
              <a:uLnTx/>
              <a:uFillTx/>
              <a:latin typeface="Calibri"/>
              <a:ea typeface="+mn-ea"/>
              <a:cs typeface="+mn-cs"/>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9190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Read Disturb Oriented Error Recovery (RDR)</a:t>
            </a:r>
          </a:p>
        </p:txBody>
      </p:sp>
      <p:sp>
        <p:nvSpPr>
          <p:cNvPr id="4" name="Content Placeholder 3"/>
          <p:cNvSpPr>
            <a:spLocks noGrp="1"/>
          </p:cNvSpPr>
          <p:nvPr>
            <p:ph idx="1"/>
          </p:nvPr>
        </p:nvSpPr>
        <p:spPr/>
        <p:txBody>
          <a:bodyPr/>
          <a:lstStyle/>
          <a:p>
            <a:pPr eaLnBrk="1" hangingPunct="1"/>
            <a:r>
              <a:rPr lang="en-US" altLang="en-US">
                <a:ea typeface="ＭＳ Ｐゴシック" charset="-128"/>
              </a:rPr>
              <a:t>Triggered by an uncorrectable flash error</a:t>
            </a:r>
          </a:p>
          <a:p>
            <a:pPr lvl="1" eaLnBrk="1" hangingPunct="1"/>
            <a:r>
              <a:rPr lang="en-US" altLang="en-US">
                <a:solidFill>
                  <a:schemeClr val="accent1"/>
                </a:solidFill>
                <a:ea typeface="ＭＳ Ｐゴシック" charset="-128"/>
              </a:rPr>
              <a:t>Back up </a:t>
            </a:r>
            <a:r>
              <a:rPr lang="en-US" altLang="en-US">
                <a:ea typeface="ＭＳ Ｐゴシック" charset="-128"/>
              </a:rPr>
              <a:t>all valid data in the faulty block</a:t>
            </a:r>
          </a:p>
          <a:p>
            <a:pPr lvl="1" eaLnBrk="1" hangingPunct="1"/>
            <a:r>
              <a:rPr lang="en-US" altLang="en-US">
                <a:solidFill>
                  <a:schemeClr val="accent1"/>
                </a:solidFill>
                <a:ea typeface="ＭＳ Ｐゴシック" charset="-128"/>
              </a:rPr>
              <a:t>Disturb </a:t>
            </a:r>
            <a:r>
              <a:rPr lang="en-US" altLang="en-US">
                <a:ea typeface="ＭＳ Ｐゴシック" charset="-128"/>
              </a:rPr>
              <a:t>the faulty page </a:t>
            </a:r>
            <a:r>
              <a:rPr lang="en-US" altLang="en-US">
                <a:solidFill>
                  <a:schemeClr val="accent1"/>
                </a:solidFill>
                <a:ea typeface="ＭＳ Ｐゴシック" charset="-128"/>
              </a:rPr>
              <a:t>100K</a:t>
            </a:r>
            <a:r>
              <a:rPr lang="en-US" altLang="en-US">
                <a:ea typeface="ＭＳ Ｐゴシック" charset="-128"/>
              </a:rPr>
              <a:t> times (more)</a:t>
            </a:r>
          </a:p>
          <a:p>
            <a:pPr lvl="1" eaLnBrk="1" hangingPunct="1"/>
            <a:r>
              <a:rPr lang="en-US" altLang="en-US">
                <a:solidFill>
                  <a:schemeClr val="accent1"/>
                </a:solidFill>
                <a:ea typeface="ＭＳ Ｐゴシック" charset="-128"/>
              </a:rPr>
              <a:t>Compare</a:t>
            </a:r>
            <a:r>
              <a:rPr lang="en-US" altLang="en-US">
                <a:ea typeface="ＭＳ Ｐゴシック" charset="-128"/>
              </a:rPr>
              <a:t> V</a:t>
            </a:r>
            <a:r>
              <a:rPr lang="en-US" altLang="en-US" baseline="-25000">
                <a:ea typeface="ＭＳ Ｐゴシック" charset="-128"/>
              </a:rPr>
              <a:t>th</a:t>
            </a:r>
            <a:r>
              <a:rPr lang="en-US" altLang="en-US">
                <a:ea typeface="ＭＳ Ｐゴシック" charset="-128"/>
              </a:rPr>
              <a:t>’s before and after read disturb</a:t>
            </a:r>
          </a:p>
          <a:p>
            <a:pPr lvl="1" eaLnBrk="1" hangingPunct="1"/>
            <a:r>
              <a:rPr lang="en-US" altLang="en-US">
                <a:solidFill>
                  <a:schemeClr val="accent1"/>
                </a:solidFill>
                <a:ea typeface="ＭＳ Ｐゴシック" charset="-128"/>
              </a:rPr>
              <a:t>Select</a:t>
            </a:r>
            <a:r>
              <a:rPr lang="en-US" altLang="en-US">
                <a:ea typeface="ＭＳ Ｐゴシック" charset="-128"/>
              </a:rPr>
              <a:t> cells susceptible to flash errors (V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&lt;V</a:t>
            </a:r>
            <a:r>
              <a:rPr lang="en-US" altLang="en-US" baseline="-25000">
                <a:ea typeface="ＭＳ Ｐゴシック" charset="-128"/>
              </a:rPr>
              <a:t>th</a:t>
            </a:r>
            <a:r>
              <a:rPr lang="en-US" altLang="en-US">
                <a:ea typeface="ＭＳ Ｐゴシック" charset="-128"/>
              </a:rPr>
              <a:t>&lt;V</a:t>
            </a:r>
            <a:r>
              <a:rPr lang="en-US" altLang="en-US" baseline="-25000">
                <a:ea typeface="ＭＳ Ｐゴシック" charset="-128"/>
              </a:rPr>
              <a:t>ref</a:t>
            </a:r>
            <a:r>
              <a:rPr lang="en-US" altLang="en-US">
                <a:ea typeface="ＭＳ Ｐゴシック" charset="-128"/>
              </a:rPr>
              <a:t>−</a:t>
            </a:r>
            <a:r>
              <a:rPr lang="el-GR" altLang="en-US">
                <a:ea typeface="ＭＳ Ｐゴシック" charset="-128"/>
              </a:rPr>
              <a:t>σ</a:t>
            </a:r>
            <a:r>
              <a:rPr lang="en-US" altLang="en-US">
                <a:ea typeface="ＭＳ Ｐゴシック" charset="-128"/>
              </a:rPr>
              <a:t>)</a:t>
            </a:r>
          </a:p>
          <a:p>
            <a:pPr lvl="1" eaLnBrk="1" hangingPunct="1"/>
            <a:r>
              <a:rPr lang="en-US" altLang="en-US">
                <a:solidFill>
                  <a:schemeClr val="accent1"/>
                </a:solidFill>
                <a:ea typeface="ＭＳ Ｐゴシック" charset="-128"/>
              </a:rPr>
              <a:t>Predict</a:t>
            </a:r>
            <a:r>
              <a:rPr lang="en-US" altLang="en-US">
                <a:ea typeface="ＭＳ Ｐゴシック" charset="-128"/>
              </a:rPr>
              <a:t> among these susceptible cells</a:t>
            </a:r>
          </a:p>
          <a:p>
            <a:pPr lvl="2" eaLnBrk="1" hangingPunct="1"/>
            <a:r>
              <a:rPr lang="en-US" altLang="en-US">
                <a:ea typeface="ＭＳ Ｐゴシック" charset="-128"/>
              </a:rPr>
              <a:t>Cells with more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disturb-prone </a:t>
            </a:r>
            <a:r>
              <a:rPr lang="en-US" altLang="en-US">
                <a:solidFill>
                  <a:schemeClr val="accent1"/>
                </a:solidFill>
                <a:ea typeface="ＭＳ Ｐゴシック" charset="-128"/>
                <a:sym typeface="Wingdings" charset="2"/>
              </a:rPr>
              <a:t> Higher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a:p>
            <a:pPr lvl="2" eaLnBrk="1" hangingPunct="1"/>
            <a:r>
              <a:rPr lang="en-US" altLang="en-US">
                <a:ea typeface="ＭＳ Ｐゴシック" charset="-128"/>
              </a:rPr>
              <a:t>Cells with less V</a:t>
            </a:r>
            <a:r>
              <a:rPr lang="en-US" altLang="en-US" baseline="-25000">
                <a:ea typeface="ＭＳ Ｐゴシック" charset="-128"/>
              </a:rPr>
              <a:t>th</a:t>
            </a:r>
            <a:r>
              <a:rPr lang="en-US" altLang="en-US">
                <a:ea typeface="ＭＳ Ｐゴシック" charset="-128"/>
              </a:rPr>
              <a:t> shifts are </a:t>
            </a:r>
            <a:r>
              <a:rPr lang="en-US" altLang="en-US">
                <a:solidFill>
                  <a:schemeClr val="accent1"/>
                </a:solidFill>
                <a:ea typeface="ＭＳ Ｐゴシック" charset="-128"/>
              </a:rPr>
              <a:t>disturb-resistant </a:t>
            </a:r>
            <a:r>
              <a:rPr lang="en-US" altLang="en-US">
                <a:solidFill>
                  <a:schemeClr val="accent1"/>
                </a:solidFill>
                <a:ea typeface="ＭＳ Ｐゴシック" charset="-128"/>
                <a:sym typeface="Wingdings" charset="2"/>
              </a:rPr>
              <a:t> Lower V</a:t>
            </a:r>
            <a:r>
              <a:rPr lang="en-US" altLang="en-US" baseline="-25000">
                <a:solidFill>
                  <a:schemeClr val="accent1"/>
                </a:solidFill>
                <a:ea typeface="ＭＳ Ｐゴシック" charset="-128"/>
                <a:sym typeface="Wingdings" charset="2"/>
              </a:rPr>
              <a:t>th</a:t>
            </a:r>
            <a:r>
              <a:rPr lang="en-US" altLang="en-US">
                <a:solidFill>
                  <a:schemeClr val="accent1"/>
                </a:solidFill>
                <a:ea typeface="ＭＳ Ｐゴシック" charset="-128"/>
                <a:sym typeface="Wingdings" charset="2"/>
              </a:rPr>
              <a:t> state</a:t>
            </a:r>
            <a:endParaRPr lang="en-US" altLang="en-US">
              <a:solidFill>
                <a:schemeClr val="accent1"/>
              </a:solidFill>
              <a:ea typeface="ＭＳ Ｐゴシック" charset="-128"/>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43C377-6231-2546-89F2-CD5D971522D7}"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5" name="TextBox 4"/>
          <p:cNvSpPr txBox="1"/>
          <p:nvPr/>
        </p:nvSpPr>
        <p:spPr>
          <a:xfrm>
            <a:off x="231775" y="5416550"/>
            <a:ext cx="7683500" cy="83026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Reduces total </a:t>
            </a:r>
            <a:r>
              <a:rPr kumimoji="0" lang="en-US" sz="2400" b="0" i="0" u="none" strike="noStrike" kern="1200" cap="none" spc="0" normalizeH="0" baseline="0" noProof="0">
                <a:ln>
                  <a:noFill/>
                </a:ln>
                <a:solidFill>
                  <a:srgbClr val="0000FF"/>
                </a:solidFill>
                <a:effectLst/>
                <a:uLnTx/>
                <a:uFillTx/>
                <a:latin typeface="Calibri"/>
                <a:ea typeface="+mn-ea"/>
                <a:cs typeface="+mn-cs"/>
              </a:rPr>
              <a:t>error count </a:t>
            </a:r>
            <a:r>
              <a:rPr kumimoji="0" lang="en-US" sz="2400" b="0" i="0" u="none" strike="noStrike" kern="1200" cap="none" spc="0" normalizeH="0" baseline="0" noProof="0" dirty="0">
                <a:ln>
                  <a:noFill/>
                </a:ln>
                <a:solidFill>
                  <a:srgbClr val="0000FF"/>
                </a:solidFill>
                <a:effectLst/>
                <a:uLnTx/>
                <a:uFillTx/>
                <a:latin typeface="Calibri"/>
                <a:ea typeface="+mn-ea"/>
                <a:cs typeface="+mn-cs"/>
              </a:rPr>
              <a:t>by up to 36% @ 1M read disturbs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ECC can be used to correct the remaining errors</a:t>
            </a:r>
          </a:p>
        </p:txBody>
      </p:sp>
    </p:spTree>
    <p:extLst>
      <p:ext uri="{BB962C8B-B14F-4D97-AF65-F5344CB8AC3E}">
        <p14:creationId xmlns:p14="http://schemas.microsoft.com/office/powerpoint/2010/main" val="5677290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180528" y="152400"/>
            <a:ext cx="9144000" cy="1066800"/>
          </a:xfrm>
        </p:spPr>
        <p:txBody>
          <a:bodyPr/>
          <a:lstStyle/>
          <a:p>
            <a:r>
              <a:rPr lang="en-US" dirty="0">
                <a:latin typeface="Garamond" charset="0"/>
              </a:rPr>
              <a:t>More on Flash Read Disturb Errors</a:t>
            </a:r>
            <a:r>
              <a:rPr lang="en-US" sz="3200" b="1" dirty="0">
                <a:latin typeface="Garamond" charset="0"/>
              </a:rPr>
              <a:t> [DSN’15]</a:t>
            </a:r>
          </a:p>
        </p:txBody>
      </p:sp>
      <p:sp>
        <p:nvSpPr>
          <p:cNvPr id="256002" name="Content Placeholder 2"/>
          <p:cNvSpPr>
            <a:spLocks noGrp="1"/>
          </p:cNvSpPr>
          <p:nvPr>
            <p:ph idx="1"/>
          </p:nvPr>
        </p:nvSpPr>
        <p:spPr>
          <a:xfrm>
            <a:off x="228600" y="1055688"/>
            <a:ext cx="8610600" cy="5192712"/>
          </a:xfrm>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4"/>
          <a:stretch>
            <a:fillRect/>
          </a:stretch>
        </p:blipFill>
        <p:spPr>
          <a:xfrm>
            <a:off x="0" y="4213019"/>
            <a:ext cx="9144000" cy="1808269"/>
          </a:xfrm>
          <a:prstGeom prst="rect">
            <a:avLst/>
          </a:prstGeom>
        </p:spPr>
      </p:pic>
    </p:spTree>
    <p:extLst>
      <p:ext uri="{BB962C8B-B14F-4D97-AF65-F5344CB8AC3E}">
        <p14:creationId xmlns:p14="http://schemas.microsoft.com/office/powerpoint/2010/main" val="2996424015"/>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Large-Scale SSD Error Analysis </a:t>
            </a:r>
            <a:r>
              <a:rPr lang="en-US" sz="2300" b="1" dirty="0">
                <a:solidFill>
                  <a:srgbClr val="006633"/>
                </a:solidFill>
                <a:latin typeface="Garamond" charset="0"/>
              </a:rPr>
              <a:t>[SIGMETRICS’15]</a:t>
            </a:r>
            <a:endParaRPr lang="en-US" sz="2300" dirty="0"/>
          </a:p>
        </p:txBody>
      </p:sp>
      <p:sp>
        <p:nvSpPr>
          <p:cNvPr id="3" name="Content Placeholder 2"/>
          <p:cNvSpPr>
            <a:spLocks noGrp="1"/>
          </p:cNvSpPr>
          <p:nvPr>
            <p:ph idx="1"/>
          </p:nvPr>
        </p:nvSpPr>
        <p:spPr/>
        <p:txBody>
          <a:bodyPr/>
          <a:lstStyle/>
          <a:p>
            <a:r>
              <a:rPr lang="en-US" dirty="0">
                <a:solidFill>
                  <a:srgbClr val="0000FF"/>
                </a:solidFill>
              </a:rPr>
              <a:t>First large-scale field study of flash memory errors</a:t>
            </a:r>
          </a:p>
          <a:p>
            <a:endParaRPr lang="en-US" sz="2200" dirty="0">
              <a:solidFill>
                <a:srgbClr val="0000FF"/>
              </a:solidFill>
            </a:endParaRPr>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353260537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solidFill>
                  <a:srgbClr val="006633"/>
                </a:solidFill>
              </a:rPr>
              <a:t>Another Lecture: NAND Flash Reliability</a:t>
            </a:r>
            <a:endParaRPr lang="en-US" sz="4200" dirty="0"/>
          </a:p>
        </p:txBody>
      </p:sp>
      <p:sp>
        <p:nvSpPr>
          <p:cNvPr id="3" name="Content Placeholder 2"/>
          <p:cNvSpPr>
            <a:spLocks noGrp="1"/>
          </p:cNvSpPr>
          <p:nvPr>
            <p:ph idx="1"/>
          </p:nvPr>
        </p:nvSpPr>
        <p:spPr>
          <a:xfrm>
            <a:off x="228600" y="908720"/>
            <a:ext cx="8915400" cy="5256584"/>
          </a:xfrm>
        </p:spPr>
        <p:txBody>
          <a:bodyPr/>
          <a:lstStyle/>
          <a:p>
            <a:r>
              <a:rPr lang="en-US" sz="1800" dirty="0"/>
              <a:t>Yu Cai, Saugata Ghose, Erich F. </a:t>
            </a:r>
            <a:r>
              <a:rPr lang="en-US" sz="1800" dirty="0" err="1"/>
              <a:t>Haratsch</a:t>
            </a:r>
            <a:r>
              <a:rPr lang="en-US" sz="1800" dirty="0"/>
              <a:t>, Yixin Luo, and Onur Mutlu,</a:t>
            </a:r>
            <a:br>
              <a:rPr lang="en-US" sz="1800" dirty="0"/>
            </a:br>
            <a:r>
              <a:rPr lang="en-US" sz="1800" b="1" dirty="0">
                <a:hlinkClick r:id="rId2"/>
              </a:rPr>
              <a:t>"Error Characterization, Mitigation, and Recovery in Flash Memory Based Solid State Drives"</a:t>
            </a:r>
            <a:br>
              <a:rPr lang="en-US" sz="1800" dirty="0"/>
            </a:br>
            <a:r>
              <a:rPr lang="en-US" sz="1800" i="1" dirty="0">
                <a:hlinkClick r:id="rId3"/>
              </a:rPr>
              <a:t>Proceedings of the IEEE</a:t>
            </a:r>
            <a:r>
              <a:rPr lang="en-US" sz="1800" dirty="0"/>
              <a:t>, September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3600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81242408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dirty="0"/>
              <a:t>NAND Flash Errors: A Modern Survey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92938594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476129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Works on Flash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580784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143369" name="TextBox 102"/>
          <p:cNvSpPr txBox="1">
            <a:spLocks noChangeArrowheads="1"/>
          </p:cNvSpPr>
          <p:nvPr/>
        </p:nvSpPr>
        <p:spPr bwMode="auto">
          <a:xfrm>
            <a:off x="1089025" y="2740918"/>
            <a:ext cx="6969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3B812F"/>
                </a:solidFill>
                <a:effectLst/>
                <a:uLnTx/>
                <a:uFillTx/>
                <a:latin typeface="Arial" charset="0"/>
                <a:ea typeface="ＭＳ Ｐゴシック" charset="0"/>
              </a:rPr>
              <a:t>Experimentally characterize and model dominant errors</a:t>
            </a:r>
          </a:p>
        </p:txBody>
      </p:sp>
      <p:grpSp>
        <p:nvGrpSpPr>
          <p:cNvPr id="4" name="Group 3"/>
          <p:cNvGrpSpPr>
            <a:grpSpLocks/>
          </p:cNvGrpSpPr>
          <p:nvPr/>
        </p:nvGrpSpPr>
        <p:grpSpPr bwMode="auto">
          <a:xfrm>
            <a:off x="3549650" y="3617913"/>
            <a:ext cx="217447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Neighbor page </a:t>
              </a:r>
              <a:r>
                <a:rPr kumimoji="0" lang="en-US" sz="1600" b="1" i="0" u="none" strike="noStrike" kern="0" cap="none" spc="0" normalizeH="0" baseline="0" noProof="0" dirty="0" err="1">
                  <a:ln>
                    <a:noFill/>
                  </a:ln>
                  <a:solidFill>
                    <a:srgbClr val="000000"/>
                  </a:solidFill>
                  <a:effectLst/>
                  <a:uLnTx/>
                  <a:uFillTx/>
                  <a:latin typeface="Tahoma"/>
                  <a:ea typeface="ＭＳ Ｐゴシック" charset="-128"/>
                  <a:cs typeface="+mn-cs"/>
                </a:rPr>
                <a:t>prog</a:t>
              </a: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/read (c-to-c interference)</a:t>
              </a: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Erase block</a:t>
              </a:r>
            </a:p>
            <a:p>
              <a:pPr marL="91440" marR="0" lvl="0" indent="-91440" algn="l" defTabSz="914400" rtl="0" eaLnBrk="0" fontAlgn="base" latinLnBrk="0" hangingPunct="0">
                <a:lnSpc>
                  <a:spcPct val="100000"/>
                </a:lnSpc>
                <a:spcBef>
                  <a:spcPct val="20000"/>
                </a:spcBef>
                <a:spcAft>
                  <a:spcPct val="0"/>
                </a:spcAft>
                <a:buClr>
                  <a:srgbClr val="400561"/>
                </a:buClr>
                <a:buSzTx/>
                <a:buFont typeface="Wingdings" charset="2"/>
                <a:buChar char="§"/>
                <a:tabLst/>
                <a:defRPr/>
              </a:pPr>
              <a:r>
                <a:rPr kumimoji="0" lang="en-US" sz="1600" b="1" i="0" u="none" strike="noStrike" kern="0" cap="none" spc="0" normalizeH="0" baseline="0" noProof="0" dirty="0">
                  <a:ln>
                    <a:noFill/>
                  </a:ln>
                  <a:solidFill>
                    <a:srgbClr val="000000"/>
                  </a:solidFill>
                  <a:effectLst/>
                  <a:uLnTx/>
                  <a:uFillTx/>
                  <a:latin typeface="Tahoma"/>
                  <a:ea typeface="ＭＳ Ｐゴシック" charset="-128"/>
                  <a:cs typeface="+mn-cs"/>
                </a:rPr>
                <a:t> Program page</a:t>
              </a: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ahoma"/>
                <a:ea typeface="+mn-ea"/>
                <a:cs typeface="+mn-cs"/>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rPr>
              <a:t>Read</a:t>
            </a:r>
          </a:p>
        </p:txBody>
      </p:sp>
      <p:sp>
        <p:nvSpPr>
          <p:cNvPr id="33" name="TextBox 32"/>
          <p:cNvSpPr txBox="1">
            <a:spLocks noChangeArrowheads="1"/>
          </p:cNvSpPr>
          <p:nvPr/>
        </p:nvSpPr>
        <p:spPr bwMode="auto">
          <a:xfrm>
            <a:off x="79375" y="4581128"/>
            <a:ext cx="283644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Threshold voltage distribution in MLC NAND Flash Memory: Characterization, Analysis, and Modeling</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DATE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Vulnerabilities in MLC NAND Flash Memory Programming: Experimental Analysis, Exploits, and Mitigation Techniques</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HPCA 2017</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Flash Correct-and-Refresh: Retention-aware error management for increased flash memory lifetime</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2012</a:t>
            </a: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13012" name="Slide Number Placeholder 1"/>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EE30EC-A97F-1C49-9637-E521652DD1D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Program Interference in MLC NAND Flash Memory: Characterization, Modeling, and Mitigation</a:t>
            </a:r>
            <a:r>
              <a:rPr kumimoji="0" lang="ja-JP" altLang="en-US" sz="1200" b="0"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altLang="ja-JP" sz="1200" b="0" i="0" u="none" strike="noStrike" kern="1200" cap="none" spc="0" normalizeH="0" baseline="0" noProof="0" dirty="0">
                <a:ln>
                  <a:noFill/>
                </a:ln>
                <a:solidFill>
                  <a:srgbClr val="0000FF"/>
                </a:solidFill>
                <a:effectLst/>
                <a:uLnTx/>
                <a:uFillTx/>
                <a:latin typeface="Arial" charset="0"/>
                <a:ea typeface="ＭＳ Ｐゴシック" charset="0"/>
              </a:rPr>
              <a:t>, </a:t>
            </a:r>
            <a:r>
              <a:rPr kumimoji="0" lang="en-US" altLang="ja-JP" sz="1200" b="1" i="0" u="none" strike="noStrike" kern="1200" cap="none" spc="0" normalizeH="0" baseline="0" noProof="0" dirty="0">
                <a:ln>
                  <a:noFill/>
                </a:ln>
                <a:solidFill>
                  <a:srgbClr val="0000FF"/>
                </a:solidFill>
                <a:effectLst/>
                <a:uLnTx/>
                <a:uFillTx/>
                <a:latin typeface="Arial" charset="0"/>
                <a:ea typeface="ＭＳ Ｐゴシック" charset="0"/>
              </a:rPr>
              <a:t>ICCD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2C6123"/>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“Neighbor-Cell Assisted Error Correction in MLC NAND Flash Memories”,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SIGMETRICS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Cai et al., “Read Disturb Errors in MLC NAND Flash Memory: Characterization and Mitigation”, </a:t>
            </a: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DSN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FF"/>
              </a:solidFill>
              <a:effectLst/>
              <a:uLnTx/>
              <a:uFillTx/>
              <a:latin typeface="Arial" charset="0"/>
              <a:ea typeface="ＭＳ Ｐゴシック" charset="0"/>
            </a:endParaRPr>
          </a:p>
        </p:txBody>
      </p:sp>
      <p:sp>
        <p:nvSpPr>
          <p:cNvPr id="2" name="Rectangle 1"/>
          <p:cNvSpPr>
            <a:spLocks noChangeArrowheads="1"/>
          </p:cNvSpPr>
          <p:nvPr/>
        </p:nvSpPr>
        <p:spPr bwMode="auto">
          <a:xfrm>
            <a:off x="635000" y="3068960"/>
            <a:ext cx="80391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Cai et al., “Error Patterns in MLC NAND Flash Memory: Measurement, Characterization, and Analysis””, </a:t>
            </a:r>
            <a:r>
              <a:rPr kumimoji="0" lang="en-US" sz="1200" b="1" i="0" u="none" strike="noStrike" kern="1200" cap="none" spc="0" normalizeH="0" baseline="0" noProof="0" dirty="0">
                <a:ln>
                  <a:noFill/>
                </a:ln>
                <a:solidFill>
                  <a:srgbClr val="0000FF"/>
                </a:solidFill>
                <a:effectLst/>
                <a:uLnTx/>
                <a:uFillTx/>
                <a:latin typeface="Tahoma"/>
                <a:ea typeface="+mn-ea"/>
                <a:cs typeface="+mn-cs"/>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“Error Analysis and Retention-Aware Error Management for NAND Flash Memory</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ITJ 2013</a:t>
            </a:r>
          </a:p>
        </p:txBody>
      </p:sp>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Arial" charset="0"/>
              </a:rPr>
              <a:t>Cai et al., “Data Retention in MLC NAND Flash Memory: Characterization, Optimization and Recovery" </a:t>
            </a:r>
            <a:r>
              <a:rPr kumimoji="0" lang="en-US" sz="1200" b="1" i="0" u="none" strike="noStrike" kern="1200" cap="none" spc="0" normalizeH="0" baseline="0" noProof="0" dirty="0">
                <a:ln>
                  <a:noFill/>
                </a:ln>
                <a:solidFill>
                  <a:srgbClr val="0000FF"/>
                </a:solidFill>
                <a:effectLst/>
                <a:uLnTx/>
                <a:uFillTx/>
                <a:latin typeface="Tahoma"/>
                <a:ea typeface="+mn-ea"/>
                <a:cs typeface="Arial" charset="0"/>
              </a:rPr>
              <a:t>, HPCA 2015</a:t>
            </a:r>
          </a:p>
        </p:txBody>
      </p:sp>
      <p:sp>
        <p:nvSpPr>
          <p:cNvPr id="37" name="Rectangle 36"/>
          <p:cNvSpPr>
            <a:spLocks noChangeArrowheads="1"/>
          </p:cNvSpPr>
          <p:nvPr/>
        </p:nvSpPr>
        <p:spPr bwMode="auto">
          <a:xfrm>
            <a:off x="251520" y="3255487"/>
            <a:ext cx="878497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rPr>
              <a:t>Luo et al., “Enabling Accurate and Practical Online Flash Channel Modeling for Modern MLC NAND Flash Memory”, </a:t>
            </a:r>
            <a:r>
              <a:rPr kumimoji="0" lang="en-US" sz="1200" b="1" i="0" u="none" strike="noStrike" kern="1200" cap="none" spc="0" normalizeH="0" baseline="0" noProof="0" dirty="0">
                <a:ln>
                  <a:noFill/>
                </a:ln>
                <a:solidFill>
                  <a:srgbClr val="0000FF"/>
                </a:solidFill>
                <a:effectLst/>
                <a:uLnTx/>
                <a:uFillTx/>
                <a:latin typeface="Tahoma"/>
                <a:ea typeface="+mn-ea"/>
                <a:cs typeface="+mn-cs"/>
              </a:rPr>
              <a:t>JSAC 2016</a:t>
            </a:r>
          </a:p>
        </p:txBody>
      </p:sp>
    </p:spTree>
    <p:extLst>
      <p:ext uri="{BB962C8B-B14F-4D97-AF65-F5344CB8AC3E}">
        <p14:creationId xmlns:p14="http://schemas.microsoft.com/office/powerpoint/2010/main" val="2792938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P spid="3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a:latin typeface="Garamond" charset="0"/>
              </a:rPr>
              <a:t>Threshold Voltage Distribution</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1FF60C-2D8A-1345-BC30-FDA3D120B9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20560246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dirty="0">
                <a:latin typeface="Garamond" charset="0"/>
              </a:rPr>
              <a:t>Program Interference and </a:t>
            </a:r>
            <a:r>
              <a:rPr lang="en-US" dirty="0" err="1">
                <a:latin typeface="Garamond" charset="0"/>
              </a:rPr>
              <a:t>Vref</a:t>
            </a:r>
            <a:r>
              <a:rPr lang="en-US" dirty="0">
                <a:latin typeface="Garamond" charset="0"/>
              </a:rPr>
              <a:t>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66C632-2AB3-BE41-B63C-DC9C0093198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7"/>
          <a:stretch>
            <a:fillRect/>
          </a:stretch>
        </p:blipFill>
        <p:spPr>
          <a:xfrm>
            <a:off x="0" y="4509120"/>
            <a:ext cx="9144000" cy="1751960"/>
          </a:xfrm>
          <a:prstGeom prst="rect">
            <a:avLst/>
          </a:prstGeom>
        </p:spPr>
      </p:pic>
    </p:spTree>
    <p:extLst>
      <p:ext uri="{BB962C8B-B14F-4D97-AF65-F5344CB8AC3E}">
        <p14:creationId xmlns:p14="http://schemas.microsoft.com/office/powerpoint/2010/main" val="3499514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18</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a:latin typeface="Garamond" charset="0"/>
              </a:rPr>
              <a:t>Neighbor-Assisted Error Correction</a:t>
            </a: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86FEB7-C7BC-2442-889E-F00F9BCF27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 name="Picture 1"/>
          <p:cNvPicPr>
            <a:picLocks noChangeAspect="1"/>
          </p:cNvPicPr>
          <p:nvPr/>
        </p:nvPicPr>
        <p:blipFill>
          <a:blip r:embed="rId6"/>
          <a:stretch>
            <a:fillRect/>
          </a:stretch>
        </p:blipFill>
        <p:spPr>
          <a:xfrm>
            <a:off x="0" y="4221088"/>
            <a:ext cx="9144000" cy="2018805"/>
          </a:xfrm>
          <a:prstGeom prst="rect">
            <a:avLst/>
          </a:prstGeom>
        </p:spPr>
      </p:pic>
    </p:spTree>
    <p:extLst>
      <p:ext uri="{BB962C8B-B14F-4D97-AF65-F5344CB8AC3E}">
        <p14:creationId xmlns:p14="http://schemas.microsoft.com/office/powerpoint/2010/main" val="22011588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rPr>
              <a:t>Data Retention</a:t>
            </a: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8D43E4-1AEE-4448-972F-6510E7266E3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3" name="Picture 2"/>
          <p:cNvPicPr>
            <a:picLocks noChangeAspect="1"/>
          </p:cNvPicPr>
          <p:nvPr/>
        </p:nvPicPr>
        <p:blipFill>
          <a:blip r:embed="rId6"/>
          <a:stretch>
            <a:fillRect/>
          </a:stretch>
        </p:blipFill>
        <p:spPr>
          <a:xfrm>
            <a:off x="0" y="4077072"/>
            <a:ext cx="9144000" cy="2061523"/>
          </a:xfrm>
          <a:prstGeom prst="rect">
            <a:avLst/>
          </a:prstGeom>
        </p:spPr>
      </p:pic>
    </p:spTree>
    <p:extLst>
      <p:ext uri="{BB962C8B-B14F-4D97-AF65-F5344CB8AC3E}">
        <p14:creationId xmlns:p14="http://schemas.microsoft.com/office/powerpoint/2010/main" val="39088888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r>
              <a:rPr lang="en-US" sz="2200" dirty="0"/>
              <a:t>Justin 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p>
          <a:p>
            <a:endParaRPr lang="en-US" sz="2200" dirty="0"/>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30321097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Flash Memory Programming Vulnerabilities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2"/>
          <a:stretch>
            <a:fillRect/>
          </a:stretch>
        </p:blipFill>
        <p:spPr>
          <a:xfrm>
            <a:off x="0" y="4559137"/>
            <a:ext cx="9144000" cy="814079"/>
          </a:xfrm>
          <a:prstGeom prst="rect">
            <a:avLst/>
          </a:prstGeom>
        </p:spPr>
      </p:pic>
      <p:pic>
        <p:nvPicPr>
          <p:cNvPr id="7" name="Picture 6"/>
          <p:cNvPicPr>
            <a:picLocks noChangeAspect="1"/>
          </p:cNvPicPr>
          <p:nvPr/>
        </p:nvPicPr>
        <p:blipFill>
          <a:blip r:embed="rId3"/>
          <a:stretch>
            <a:fillRect/>
          </a:stretch>
        </p:blipFill>
        <p:spPr>
          <a:xfrm>
            <a:off x="0" y="5529541"/>
            <a:ext cx="9144000" cy="635763"/>
          </a:xfrm>
          <a:prstGeom prst="rect">
            <a:avLst/>
          </a:prstGeom>
        </p:spPr>
      </p:pic>
      <p:sp>
        <p:nvSpPr>
          <p:cNvPr id="8" name="Content Placeholder 2"/>
          <p:cNvSpPr>
            <a:spLocks noGrp="1"/>
          </p:cNvSpPr>
          <p:nvPr>
            <p:ph idx="1"/>
          </p:nvPr>
        </p:nvSpPr>
        <p:spPr>
          <a:xfrm>
            <a:off x="228600" y="1055688"/>
            <a:ext cx="8915400" cy="5037608"/>
          </a:xfrm>
        </p:spPr>
        <p:txBody>
          <a:bodyPr/>
          <a:lstStyle/>
          <a:p>
            <a:r>
              <a:rPr lang="en-US" sz="2000" dirty="0"/>
              <a:t>Yu Cai, </a:t>
            </a:r>
            <a:r>
              <a:rPr lang="en-US" sz="2000" dirty="0" err="1"/>
              <a:t>Saugata</a:t>
            </a:r>
            <a:r>
              <a:rPr lang="en-US" sz="2000" dirty="0"/>
              <a:t> </a:t>
            </a:r>
            <a:r>
              <a:rPr lang="en-US" sz="2000" dirty="0" err="1"/>
              <a:t>Ghose</a:t>
            </a:r>
            <a:r>
              <a:rPr lang="en-US" sz="2000" dirty="0"/>
              <a:t>, </a:t>
            </a:r>
            <a:r>
              <a:rPr lang="en-US" sz="2000" dirty="0" err="1"/>
              <a:t>Yixin</a:t>
            </a:r>
            <a:r>
              <a:rPr lang="en-US" sz="2000" dirty="0"/>
              <a:t> Luo, Ken Mai, </a:t>
            </a:r>
            <a:r>
              <a:rPr lang="en-US" sz="2000" u="sng" dirty="0"/>
              <a:t>Onur Mutlu</a:t>
            </a:r>
            <a:r>
              <a:rPr lang="en-US" sz="2000" dirty="0"/>
              <a:t>, and Erich F. </a:t>
            </a:r>
            <a:r>
              <a:rPr lang="en-US" sz="2000" dirty="0" err="1"/>
              <a:t>Haratsch</a:t>
            </a:r>
            <a:r>
              <a:rPr lang="en-US" sz="2000" dirty="0"/>
              <a:t>,</a:t>
            </a:r>
            <a:br>
              <a:rPr lang="en-US" sz="2000" dirty="0"/>
            </a:br>
            <a:r>
              <a:rPr lang="en-US" sz="2000" b="1" dirty="0">
                <a:hlinkClick r:id="rId4"/>
              </a:rPr>
              <a:t>"Vulnerabilities in MLC NAND Flash Memory Programming: Experimental Analysis, Exploits, and Mitigation Techniques"</a:t>
            </a:r>
            <a:r>
              <a:rPr lang="en-US" sz="2000" dirty="0"/>
              <a:t> </a:t>
            </a:r>
            <a:br>
              <a:rPr lang="en-US" sz="2000" dirty="0"/>
            </a:br>
            <a:r>
              <a:rPr lang="en-US" sz="2000" i="1" dirty="0"/>
              <a:t>Proceedings of the </a:t>
            </a:r>
            <a:r>
              <a:rPr lang="en-US" sz="2000" i="1" dirty="0">
                <a:hlinkClick r:id="rId5"/>
              </a:rPr>
              <a:t>23rd International Symposium on High-Performance Computer Architecture</a:t>
            </a:r>
            <a:r>
              <a:rPr lang="en-US" sz="2000" i="1" dirty="0"/>
              <a:t> (</a:t>
            </a:r>
            <a:r>
              <a:rPr lang="en-US" sz="2000" b="1" i="1" dirty="0"/>
              <a:t>HPCA</a:t>
            </a:r>
            <a:r>
              <a:rPr lang="en-US" sz="2000" i="1" dirty="0"/>
              <a:t>) Industrial Session</a:t>
            </a:r>
            <a:r>
              <a:rPr lang="en-US" sz="2000" dirty="0"/>
              <a:t>, Austin, TX, USA, February 2017. </a:t>
            </a:r>
            <a:br>
              <a:rPr lang="en-US" sz="2000" dirty="0"/>
            </a:br>
            <a:r>
              <a:rPr lang="en-US" sz="2000" dirty="0"/>
              <a:t>[</a:t>
            </a:r>
            <a:r>
              <a:rPr lang="en-US" sz="2000" dirty="0">
                <a:hlinkClick r:id="rId6"/>
              </a:rPr>
              <a:t>Slides (pptx)</a:t>
            </a:r>
            <a:r>
              <a:rPr lang="en-US" sz="2000" dirty="0"/>
              <a:t> </a:t>
            </a:r>
            <a:r>
              <a:rPr lang="en-US" sz="2000" dirty="0">
                <a:hlinkClick r:id="rId7"/>
              </a:rPr>
              <a:t>(pdf)</a:t>
            </a:r>
            <a:r>
              <a:rPr lang="en-US" sz="2000" dirty="0"/>
              <a:t>] [</a:t>
            </a:r>
            <a:r>
              <a:rPr lang="en-US" sz="2000" dirty="0">
                <a:hlinkClick r:id="rId8"/>
              </a:rPr>
              <a:t>Lightning Session Slides (pptx)</a:t>
            </a:r>
            <a:r>
              <a:rPr lang="en-US" sz="2000" dirty="0"/>
              <a:t> </a:t>
            </a:r>
            <a:r>
              <a:rPr lang="en-US" sz="2000" dirty="0">
                <a:hlinkClick r:id="rId9"/>
              </a:rPr>
              <a:t>(pdf)</a:t>
            </a:r>
            <a:r>
              <a:rPr lang="en-US" sz="2000" dirty="0"/>
              <a:t>] </a:t>
            </a:r>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Tree>
    <p:extLst>
      <p:ext uri="{BB962C8B-B14F-4D97-AF65-F5344CB8AC3E}">
        <p14:creationId xmlns:p14="http://schemas.microsoft.com/office/powerpoint/2010/main" val="56008788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Accurate and Online Channel Modeling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1055688"/>
            <a:ext cx="8915400" cy="5037608"/>
          </a:xfrm>
        </p:spPr>
        <p:txBody>
          <a:bodyPr/>
          <a:lstStyle/>
          <a:p>
            <a:r>
              <a:rPr lang="en-US" sz="2000" dirty="0" err="1"/>
              <a:t>Yixin</a:t>
            </a:r>
            <a:r>
              <a:rPr lang="en-US" sz="2000" dirty="0"/>
              <a:t> Luo, </a:t>
            </a:r>
            <a:r>
              <a:rPr lang="en-US" sz="2000" dirty="0" err="1"/>
              <a:t>Saugata</a:t>
            </a:r>
            <a:r>
              <a:rPr lang="en-US" sz="2000" dirty="0"/>
              <a:t> </a:t>
            </a:r>
            <a:r>
              <a:rPr lang="en-US" sz="2000" dirty="0" err="1"/>
              <a:t>Ghose</a:t>
            </a:r>
            <a:r>
              <a:rPr lang="en-US" sz="2000" dirty="0"/>
              <a:t>, Yu Cai, Erich F. </a:t>
            </a:r>
            <a:r>
              <a:rPr lang="en-US" sz="2000" dirty="0" err="1"/>
              <a:t>Haratsch</a:t>
            </a:r>
            <a:r>
              <a:rPr lang="en-US" sz="2000" dirty="0"/>
              <a:t>, and </a:t>
            </a:r>
            <a:r>
              <a:rPr lang="en-US" sz="2000" u="sng" dirty="0"/>
              <a:t>Onur Mutlu</a:t>
            </a:r>
            <a:r>
              <a:rPr lang="en-US" sz="2000" dirty="0"/>
              <a:t>,</a:t>
            </a:r>
            <a:br>
              <a:rPr lang="en-US" sz="2000" dirty="0"/>
            </a:br>
            <a:r>
              <a:rPr lang="en-US" sz="2000" b="1" dirty="0">
                <a:hlinkClick r:id="rId2"/>
              </a:rPr>
              <a:t>"Enabling Accurate and Practical Online Flash Channel Modeling for Modern MLC NAND Flash Memory"</a:t>
            </a:r>
            <a:br>
              <a:rPr lang="en-US" sz="2000" dirty="0"/>
            </a:br>
            <a:r>
              <a:rPr lang="en-US" sz="2000" i="1" dirty="0"/>
              <a:t>to appear in </a:t>
            </a:r>
            <a:r>
              <a:rPr lang="en-US" sz="2000" i="1" dirty="0">
                <a:hlinkClick r:id="rId3"/>
              </a:rPr>
              <a:t>IEEE Journal on Selected Areas in Communications</a:t>
            </a:r>
            <a:r>
              <a:rPr lang="en-US" sz="2000" i="1" dirty="0"/>
              <a:t> (</a:t>
            </a:r>
            <a:r>
              <a:rPr lang="en-US" sz="2000" b="1" i="1" dirty="0"/>
              <a:t>JSAC</a:t>
            </a:r>
            <a:r>
              <a:rPr lang="en-US" sz="2000" i="1" dirty="0"/>
              <a:t>)</a:t>
            </a:r>
            <a:r>
              <a:rPr lang="en-US" sz="2000" dirty="0"/>
              <a:t>, 2016. </a:t>
            </a:r>
            <a:endParaRPr lang="en-US" dirty="0">
              <a:latin typeface="Tahoma" charset="0"/>
            </a:endParaRPr>
          </a:p>
          <a:p>
            <a:endParaRPr lang="en-US" dirty="0">
              <a:latin typeface="Tahoma" charset="0"/>
            </a:endParaRPr>
          </a:p>
          <a:p>
            <a:endParaRPr lang="en-US" dirty="0">
              <a:latin typeface="Tahoma" charset="0"/>
            </a:endParaRPr>
          </a:p>
        </p:txBody>
      </p:sp>
      <p:pic>
        <p:nvPicPr>
          <p:cNvPr id="3" name="Picture 2"/>
          <p:cNvPicPr>
            <a:picLocks noChangeAspect="1"/>
          </p:cNvPicPr>
          <p:nvPr/>
        </p:nvPicPr>
        <p:blipFill>
          <a:blip r:embed="rId4"/>
          <a:stretch>
            <a:fillRect/>
          </a:stretch>
        </p:blipFill>
        <p:spPr>
          <a:xfrm>
            <a:off x="292100" y="3726780"/>
            <a:ext cx="8559800" cy="2222500"/>
          </a:xfrm>
          <a:prstGeom prst="rect">
            <a:avLst/>
          </a:prstGeom>
        </p:spPr>
      </p:pic>
    </p:spTree>
    <p:extLst>
      <p:ext uri="{BB962C8B-B14F-4D97-AF65-F5344CB8AC3E}">
        <p14:creationId xmlns:p14="http://schemas.microsoft.com/office/powerpoint/2010/main" val="156084659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76519372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90722491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0962811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More on DRAM Refresh</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69316823"/>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14381"/>
            <a:ext cx="6912768" cy="648072"/>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4011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19</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Refresh-Access Parallelization</a:t>
            </a:r>
          </a:p>
        </p:txBody>
      </p:sp>
      <p:sp>
        <p:nvSpPr>
          <p:cNvPr id="3" name="Content Placeholder 2"/>
          <p:cNvSpPr>
            <a:spLocks noGrp="1"/>
          </p:cNvSpPr>
          <p:nvPr>
            <p:ph idx="1"/>
          </p:nvPr>
        </p:nvSpPr>
        <p:spPr>
          <a:xfrm>
            <a:off x="304800" y="1143000"/>
            <a:ext cx="8534400" cy="5334000"/>
          </a:xfrm>
        </p:spPr>
        <p:txBody>
          <a:bodyPr>
            <a:noAutofit/>
          </a:bodyPr>
          <a:lstStyle/>
          <a:p>
            <a:r>
              <a:rPr lang="en-US" sz="2400" dirty="0"/>
              <a:t>DRAM </a:t>
            </a:r>
            <a:r>
              <a:rPr lang="en-US" sz="2400" b="1" dirty="0"/>
              <a:t>refresh interferes with memory accesses</a:t>
            </a:r>
            <a:r>
              <a:rPr lang="en-US" sz="2400" dirty="0"/>
              <a:t> </a:t>
            </a:r>
          </a:p>
          <a:p>
            <a:pPr lvl="1"/>
            <a:r>
              <a:rPr lang="en-US" sz="2000" dirty="0">
                <a:solidFill>
                  <a:srgbClr val="FF0000"/>
                </a:solidFill>
              </a:rPr>
              <a:t>Degrades system performance and energy efficiency</a:t>
            </a:r>
          </a:p>
          <a:p>
            <a:pPr lvl="1"/>
            <a:r>
              <a:rPr lang="en-US" sz="2000" dirty="0">
                <a:solidFill>
                  <a:srgbClr val="FF0000"/>
                </a:solidFill>
              </a:rPr>
              <a:t>Becomes exacerbated as DRAM density increases</a:t>
            </a:r>
          </a:p>
          <a:p>
            <a:r>
              <a:rPr lang="en-US" sz="2400" u="sng" dirty="0"/>
              <a:t>Goal</a:t>
            </a:r>
            <a:r>
              <a:rPr lang="en-US" sz="2400" dirty="0"/>
              <a:t>: Serve memory accesses in parallel with refreshes to reduce refresh interference on demand requests</a:t>
            </a:r>
          </a:p>
          <a:p>
            <a:r>
              <a:rPr lang="en-US" sz="2400" u="sng" dirty="0"/>
              <a:t>Our mechanisms</a:t>
            </a:r>
            <a:r>
              <a:rPr lang="en-US" sz="2400" dirty="0"/>
              <a:t>:</a:t>
            </a:r>
          </a:p>
          <a:p>
            <a:pPr lvl="1"/>
            <a:r>
              <a:rPr lang="en-US" sz="2000" dirty="0"/>
              <a:t>1. Enable more parallelization between refreshes and accesses across different banks with </a:t>
            </a:r>
            <a:r>
              <a:rPr lang="en-US" sz="2000" dirty="0">
                <a:solidFill>
                  <a:srgbClr val="064FBA"/>
                </a:solidFill>
              </a:rPr>
              <a:t>new per-bank refresh scheduling algorithms</a:t>
            </a:r>
          </a:p>
          <a:p>
            <a:pPr lvl="1"/>
            <a:r>
              <a:rPr lang="en-US" sz="2000" dirty="0"/>
              <a:t>2. Enable serving accesses concurrently with refreshes in the same bank by </a:t>
            </a:r>
            <a:r>
              <a:rPr lang="en-US" sz="2000" dirty="0">
                <a:solidFill>
                  <a:srgbClr val="064FBA"/>
                </a:solidFill>
              </a:rPr>
              <a:t>exploiting parallelism across DRAM subarrays</a:t>
            </a:r>
          </a:p>
          <a:p>
            <a:r>
              <a:rPr lang="en-US" sz="2400" dirty="0"/>
              <a:t>Improve system performance and energy efficiency for a wide variety of different workloads and DRAM densities</a:t>
            </a:r>
          </a:p>
          <a:p>
            <a:pPr lvl="1"/>
            <a:r>
              <a:rPr lang="en-US" sz="2000" dirty="0"/>
              <a:t>20.2% and 9.0% for 8-core systems using 32Gb DRAM at low cost</a:t>
            </a:r>
          </a:p>
          <a:p>
            <a:pPr lvl="1"/>
            <a:r>
              <a:rPr lang="en-US" sz="2000" dirty="0"/>
              <a:t>Very close to the ideal scheme without refreshes</a:t>
            </a:r>
          </a:p>
          <a:p>
            <a:pPr marL="457200" lvl="1" indent="0">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9"/>
          <p:cNvSpPr>
            <a:spLocks noChangeArrowheads="1"/>
          </p:cNvSpPr>
          <p:nvPr/>
        </p:nvSpPr>
        <p:spPr bwMode="auto">
          <a:xfrm>
            <a:off x="179461" y="6525344"/>
            <a:ext cx="8208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Chang+,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Improving DRAM Performance by Parallelizing Refreshes with Accesses</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HPCA 2014.</a:t>
            </a:r>
          </a:p>
        </p:txBody>
      </p:sp>
    </p:spTree>
    <p:extLst>
      <p:ext uri="{BB962C8B-B14F-4D97-AF65-F5344CB8AC3E}">
        <p14:creationId xmlns:p14="http://schemas.microsoft.com/office/powerpoint/2010/main" val="2196233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Refresh Penalty</a:t>
            </a:r>
          </a:p>
        </p:txBody>
      </p:sp>
      <p:grpSp>
        <p:nvGrpSpPr>
          <p:cNvPr id="13" name="Group 12"/>
          <p:cNvGrpSpPr/>
          <p:nvPr/>
        </p:nvGrpSpPr>
        <p:grpSpPr>
          <a:xfrm>
            <a:off x="489662" y="2951035"/>
            <a:ext cx="2329738" cy="1352803"/>
            <a:chOff x="575594" y="1712784"/>
            <a:chExt cx="2329738" cy="1352803"/>
          </a:xfrm>
        </p:grpSpPr>
        <p:grpSp>
          <p:nvGrpSpPr>
            <p:cNvPr id="12" name="Group 11"/>
            <p:cNvGrpSpPr/>
            <p:nvPr/>
          </p:nvGrpSpPr>
          <p:grpSpPr>
            <a:xfrm>
              <a:off x="575594" y="1751733"/>
              <a:ext cx="2329738" cy="1258166"/>
              <a:chOff x="718262" y="1751733"/>
              <a:chExt cx="2329738" cy="1258166"/>
            </a:xfrm>
          </p:grpSpPr>
          <p:grpSp>
            <p:nvGrpSpPr>
              <p:cNvPr id="8" name="Group 7"/>
              <p:cNvGrpSpPr/>
              <p:nvPr/>
            </p:nvGrpSpPr>
            <p:grpSpPr>
              <a:xfrm>
                <a:off x="752268" y="1751733"/>
                <a:ext cx="2295732" cy="1258166"/>
                <a:chOff x="218869" y="1446934"/>
                <a:chExt cx="2295732" cy="1258166"/>
              </a:xfrm>
            </p:grpSpPr>
            <p:sp>
              <p:nvSpPr>
                <p:cNvPr id="5" name="R"/>
                <p:cNvSpPr/>
                <p:nvPr/>
              </p:nvSpPr>
              <p:spPr>
                <a:xfrm>
                  <a:off x="218869" y="1447800"/>
                  <a:ext cx="2295732" cy="1257300"/>
                </a:xfrm>
                <a:prstGeom prst="roundRect">
                  <a:avLst>
                    <a:gd name="adj" fmla="val 5494"/>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6" name="R"/>
                <p:cNvSpPr/>
                <p:nvPr/>
              </p:nvSpPr>
              <p:spPr>
                <a:xfrm rot="16200000">
                  <a:off x="1577568" y="1771217"/>
                  <a:ext cx="1258166" cy="60959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R"/>
              <p:cNvSpPr/>
              <p:nvPr/>
            </p:nvSpPr>
            <p:spPr>
              <a:xfrm>
                <a:off x="718262" y="2194718"/>
                <a:ext cx="1710406"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Processor</a:t>
                </a:r>
              </a:p>
            </p:txBody>
          </p:sp>
        </p:grpSp>
        <p:sp>
          <p:nvSpPr>
            <p:cNvPr id="43" name="MC text"/>
            <p:cNvSpPr/>
            <p:nvPr/>
          </p:nvSpPr>
          <p:spPr>
            <a:xfrm rot="16200000">
              <a:off x="1891852" y="2084386"/>
              <a:ext cx="1352803" cy="60959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gr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Right Arrow 8"/>
          <p:cNvSpPr/>
          <p:nvPr/>
        </p:nvSpPr>
        <p:spPr>
          <a:xfrm>
            <a:off x="2895600" y="3276600"/>
            <a:ext cx="1309917"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RAM"/>
          <p:cNvSpPr/>
          <p:nvPr/>
        </p:nvSpPr>
        <p:spPr>
          <a:xfrm>
            <a:off x="4296014" y="2989984"/>
            <a:ext cx="2057400" cy="1258166"/>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DRAM</a:t>
            </a:r>
          </a:p>
        </p:txBody>
      </p:sp>
      <p:sp>
        <p:nvSpPr>
          <p:cNvPr id="14" name="Ref"/>
          <p:cNvSpPr/>
          <p:nvPr/>
        </p:nvSpPr>
        <p:spPr>
          <a:xfrm>
            <a:off x="2279715" y="3409953"/>
            <a:ext cx="1097280" cy="260805"/>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Refresh</a:t>
            </a:r>
          </a:p>
        </p:txBody>
      </p:sp>
      <p:sp>
        <p:nvSpPr>
          <p:cNvPr id="41" name="read"/>
          <p:cNvSpPr/>
          <p:nvPr/>
        </p:nvSpPr>
        <p:spPr>
          <a:xfrm>
            <a:off x="2279715" y="3552752"/>
            <a:ext cx="82296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Read</a:t>
            </a:r>
          </a:p>
        </p:txBody>
      </p:sp>
      <p:sp>
        <p:nvSpPr>
          <p:cNvPr id="44" name="data"/>
          <p:cNvSpPr/>
          <p:nvPr/>
        </p:nvSpPr>
        <p:spPr>
          <a:xfrm>
            <a:off x="4440556" y="3752851"/>
            <a:ext cx="822960" cy="265331"/>
          </a:xfrm>
          <a:prstGeom prst="roundRect">
            <a:avLst/>
          </a:prstGeom>
          <a:solidFill>
            <a:srgbClr val="404F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Data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9989" y="4324353"/>
            <a:ext cx="435217" cy="419098"/>
          </a:xfrm>
          <a:prstGeom prst="rect">
            <a:avLst/>
          </a:prstGeom>
        </p:spPr>
      </p:pic>
      <p:grpSp>
        <p:nvGrpSpPr>
          <p:cNvPr id="52" name="Group 51"/>
          <p:cNvGrpSpPr/>
          <p:nvPr/>
        </p:nvGrpSpPr>
        <p:grpSpPr>
          <a:xfrm>
            <a:off x="6044671" y="2457451"/>
            <a:ext cx="2692612" cy="2219276"/>
            <a:chOff x="6130603" y="1219200"/>
            <a:chExt cx="2692612" cy="2219276"/>
          </a:xfrm>
        </p:grpSpPr>
        <p:grpSp>
          <p:nvGrpSpPr>
            <p:cNvPr id="19" name="Group 18"/>
            <p:cNvGrpSpPr/>
            <p:nvPr/>
          </p:nvGrpSpPr>
          <p:grpSpPr>
            <a:xfrm>
              <a:off x="6794502" y="1386092"/>
              <a:ext cx="1663698" cy="1691003"/>
              <a:chOff x="6794502" y="899797"/>
              <a:chExt cx="1663698" cy="1691003"/>
            </a:xfrm>
          </p:grpSpPr>
          <p:cxnSp>
            <p:nvCxnSpPr>
              <p:cNvPr id="20" name="Straight Arrow Connector 19"/>
              <p:cNvCxnSpPr/>
              <p:nvPr/>
            </p:nvCxnSpPr>
            <p:spPr>
              <a:xfrm flipH="1">
                <a:off x="6794502" y="1287153"/>
                <a:ext cx="16636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6988345" y="1301115"/>
                <a:ext cx="1241256" cy="1289685"/>
                <a:chOff x="3145581" y="1582420"/>
                <a:chExt cx="1482167" cy="1615192"/>
              </a:xfrm>
            </p:grpSpPr>
            <p:cxnSp>
              <p:nvCxnSpPr>
                <p:cNvPr id="23" name="Straight Arrow Connector 22"/>
                <p:cNvCxnSpPr/>
                <p:nvPr/>
              </p:nvCxnSpPr>
              <p:spPr>
                <a:xfrm>
                  <a:off x="4399148" y="2917386"/>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170550" y="2802737"/>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399148" y="2802738"/>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689709" y="1737098"/>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469196" y="1880461"/>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908674" y="1978413"/>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469196" y="1978413"/>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08674" y="2207013"/>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99074" y="2207013"/>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469195" y="1978413"/>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689709" y="1582420"/>
                  <a:ext cx="1" cy="17603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3145581" y="2207013"/>
                  <a:ext cx="153494" cy="129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399148" y="2319211"/>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170550" y="2452811"/>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3995269" y="2207015"/>
                  <a:ext cx="403880" cy="228599"/>
                </a:xfrm>
                <a:prstGeom prst="bentConnector3">
                  <a:avLst>
                    <a:gd name="adj1" fmla="val -8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2" name="Straight Arrow Connector 21"/>
              <p:cNvCxnSpPr/>
              <p:nvPr/>
            </p:nvCxnSpPr>
            <p:spPr>
              <a:xfrm flipV="1">
                <a:off x="6988659" y="899797"/>
                <a:ext cx="0" cy="169100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7486984" y="2987872"/>
              <a:ext cx="11998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40" name="TextBox 39"/>
            <p:cNvSpPr txBox="1"/>
            <p:nvPr/>
          </p:nvSpPr>
          <p:spPr>
            <a:xfrm>
              <a:off x="7620000" y="1754285"/>
              <a:ext cx="1203215" cy="590931"/>
            </a:xfrm>
            <a:prstGeom prst="rect">
              <a:avLst/>
            </a:prstGeom>
            <a:noFill/>
          </p:spPr>
          <p:txBody>
            <a:bodyPr wrap="non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Access</a:t>
              </a:r>
              <a:br>
                <a:rPr kumimoji="0" lang="en-US" sz="2000" b="1" i="1" u="none" strike="noStrike" kern="1200" cap="none" spc="0" normalizeH="0" baseline="0" noProof="0" dirty="0">
                  <a:ln>
                    <a:noFill/>
                  </a:ln>
                  <a:solidFill>
                    <a:prstClr val="black"/>
                  </a:solidFill>
                  <a:effectLst/>
                  <a:uLnTx/>
                  <a:uFillTx/>
                  <a:latin typeface="Calibri"/>
                  <a:ea typeface="+mn-ea"/>
                  <a:cs typeface="+mn-cs"/>
                </a:rPr>
              </a:br>
              <a:r>
                <a:rPr kumimoji="0" lang="en-US" sz="2000" b="1" i="1" u="none" strike="noStrike" kern="1200" cap="none" spc="0" normalizeH="0" baseline="0" noProof="0" dirty="0">
                  <a:ln>
                    <a:noFill/>
                  </a:ln>
                  <a:solidFill>
                    <a:prstClr val="black"/>
                  </a:solidFill>
                  <a:effectLst/>
                  <a:uLnTx/>
                  <a:uFillTx/>
                  <a:latin typeface="Calibri"/>
                  <a:ea typeface="+mn-ea"/>
                  <a:cs typeface="+mn-cs"/>
                </a:rPr>
                <a:t>transistor</a:t>
              </a:r>
            </a:p>
          </p:txBody>
        </p:sp>
        <p:cxnSp>
          <p:nvCxnSpPr>
            <p:cNvPr id="46" name="Straight Connector 45"/>
            <p:cNvCxnSpPr/>
            <p:nvPr/>
          </p:nvCxnSpPr>
          <p:spPr>
            <a:xfrm flipV="1">
              <a:off x="6130603" y="1219200"/>
              <a:ext cx="663899" cy="120985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130603" y="2429055"/>
              <a:ext cx="922014" cy="100942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54" name="new lo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494" y="3157894"/>
            <a:ext cx="956906" cy="956906"/>
          </a:xfrm>
          <a:prstGeom prst="rect">
            <a:avLst/>
          </a:prstGeom>
        </p:spPr>
      </p:pic>
      <p:sp>
        <p:nvSpPr>
          <p:cNvPr id="45" name="capa"/>
          <p:cNvSpPr/>
          <p:nvPr/>
        </p:nvSpPr>
        <p:spPr>
          <a:xfrm>
            <a:off x="7760782" y="3744943"/>
            <a:ext cx="393192" cy="23774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leftover charge"/>
          <p:cNvSpPr/>
          <p:nvPr/>
        </p:nvSpPr>
        <p:spPr>
          <a:xfrm>
            <a:off x="7760782" y="3894693"/>
            <a:ext cx="393192" cy="879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discharge"/>
          <p:cNvGrpSpPr/>
          <p:nvPr/>
        </p:nvGrpSpPr>
        <p:grpSpPr>
          <a:xfrm>
            <a:off x="7036970" y="3494977"/>
            <a:ext cx="1297143" cy="699989"/>
            <a:chOff x="7036970" y="3494977"/>
            <a:chExt cx="1297143" cy="699989"/>
          </a:xfrm>
        </p:grpSpPr>
        <p:sp>
          <p:nvSpPr>
            <p:cNvPr id="15" name="Oval 14"/>
            <p:cNvSpPr/>
            <p:nvPr/>
          </p:nvSpPr>
          <p:spPr>
            <a:xfrm>
              <a:off x="7555314" y="3494977"/>
              <a:ext cx="778799" cy="699989"/>
            </a:xfrm>
            <a:prstGeom prst="ellipse">
              <a:avLst/>
            </a:prstGeom>
            <a:solidFill>
              <a:srgbClr val="FF0000">
                <a:alpha val="1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Lightning Bolt 16"/>
            <p:cNvSpPr/>
            <p:nvPr/>
          </p:nvSpPr>
          <p:spPr>
            <a:xfrm>
              <a:off x="7036970" y="3691897"/>
              <a:ext cx="463157" cy="488205"/>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recharge"/>
          <p:cNvGrpSpPr/>
          <p:nvPr/>
        </p:nvGrpSpPr>
        <p:grpSpPr>
          <a:xfrm>
            <a:off x="7036970" y="3494977"/>
            <a:ext cx="1297143" cy="699989"/>
            <a:chOff x="7036970" y="3494977"/>
            <a:chExt cx="1297143" cy="699989"/>
          </a:xfrm>
        </p:grpSpPr>
        <p:sp>
          <p:nvSpPr>
            <p:cNvPr id="53" name="Oval 52"/>
            <p:cNvSpPr/>
            <p:nvPr/>
          </p:nvSpPr>
          <p:spPr>
            <a:xfrm>
              <a:off x="7555314" y="3494977"/>
              <a:ext cx="778799" cy="699989"/>
            </a:xfrm>
            <a:prstGeom prst="ellipse">
              <a:avLst/>
            </a:prstGeom>
            <a:solidFill>
              <a:srgbClr val="6699FF">
                <a:alpha val="10000"/>
              </a:srgbClr>
            </a:solidFill>
            <a:ln w="57150">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Lightning Bolt 54"/>
            <p:cNvSpPr/>
            <p:nvPr/>
          </p:nvSpPr>
          <p:spPr>
            <a:xfrm>
              <a:off x="7036970" y="3691897"/>
              <a:ext cx="463157" cy="488205"/>
            </a:xfrm>
            <a:prstGeom prst="lightningBolt">
              <a:avLst/>
            </a:prstGeom>
            <a:solidFill>
              <a:srgbClr val="6699FF"/>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fresh penalty"/>
          <p:cNvSpPr txBox="1"/>
          <p:nvPr/>
        </p:nvSpPr>
        <p:spPr>
          <a:xfrm>
            <a:off x="828884" y="4805610"/>
            <a:ext cx="49946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alibri"/>
                <a:ea typeface="+mn-ea"/>
                <a:cs typeface="+mn-cs"/>
              </a:rPr>
              <a:t>Refresh delays requests by 100s of ns</a:t>
            </a:r>
          </a:p>
        </p:txBody>
      </p:sp>
      <p:grpSp>
        <p:nvGrpSpPr>
          <p:cNvPr id="3" name="cover"/>
          <p:cNvGrpSpPr/>
          <p:nvPr/>
        </p:nvGrpSpPr>
        <p:grpSpPr>
          <a:xfrm>
            <a:off x="0" y="1295399"/>
            <a:ext cx="9144000" cy="5410201"/>
            <a:chOff x="0" y="1295399"/>
            <a:chExt cx="9144000" cy="5410201"/>
          </a:xfrm>
        </p:grpSpPr>
        <p:sp>
          <p:nvSpPr>
            <p:cNvPr id="48" name="punchline"/>
            <p:cNvSpPr/>
            <p:nvPr/>
          </p:nvSpPr>
          <p:spPr>
            <a:xfrm>
              <a:off x="0" y="1295399"/>
              <a:ext cx="9144000" cy="5410201"/>
            </a:xfrm>
            <a:prstGeom prst="roundRect">
              <a:avLst>
                <a:gd name="adj" fmla="val 0"/>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rot="21013284">
              <a:off x="205573" y="3564934"/>
              <a:ext cx="8839728" cy="707886"/>
            </a:xfrm>
            <a:prstGeom prst="rect">
              <a:avLst/>
            </a:prstGeom>
            <a:solidFill>
              <a:srgbClr val="FF00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a:ea typeface="+mn-ea"/>
                  <a:cs typeface="+mn-cs"/>
                </a:rPr>
                <a:t>Refresh interferes with memory accesses</a:t>
              </a:r>
            </a:p>
          </p:txBody>
        </p:sp>
      </p:grpSp>
    </p:spTree>
    <p:extLst>
      <p:ext uri="{BB962C8B-B14F-4D97-AF65-F5344CB8AC3E}">
        <p14:creationId xmlns:p14="http://schemas.microsoft.com/office/powerpoint/2010/main" val="1231385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289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22" presetClass="exit" presetSubtype="1" fill="hold" grpId="1" nodeType="withEffect">
                                  <p:stCondLst>
                                    <p:cond delay="700"/>
                                  </p:stCondLst>
                                  <p:childTnLst>
                                    <p:animEffect transition="out" filter="wipe(up)">
                                      <p:cBhvr>
                                        <p:cTn id="16" dur="3300"/>
                                        <p:tgtEl>
                                          <p:spTgt spid="45"/>
                                        </p:tgtEl>
                                      </p:cBhvr>
                                    </p:animEffect>
                                    <p:set>
                                      <p:cBhvr>
                                        <p:cTn id="17" dur="1" fill="hold">
                                          <p:stCondLst>
                                            <p:cond delay="3299"/>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42" presetClass="path" presetSubtype="0" accel="50000" decel="50000" fill="hold" grpId="0" nodeType="withEffect">
                                  <p:stCondLst>
                                    <p:cond delay="0"/>
                                  </p:stCondLst>
                                  <p:childTnLst>
                                    <p:animMotion origin="layout" path="M 1.66667E-6 1.85185E-6 L 0.28646 -0.00232 " pathEditMode="relative" rAng="0" ptsTypes="AA">
                                      <p:cBhvr>
                                        <p:cTn id="23" dur="2000" fill="hold"/>
                                        <p:tgtEl>
                                          <p:spTgt spid="14"/>
                                        </p:tgtEl>
                                        <p:attrNameLst>
                                          <p:attrName>ppt_x</p:attrName>
                                          <p:attrName>ppt_y</p:attrName>
                                        </p:attrNameLst>
                                      </p:cBhvr>
                                      <p:rCtr x="14323" y="-116"/>
                                    </p:animMotion>
                                  </p:childTnLst>
                                </p:cTn>
                              </p:par>
                              <p:par>
                                <p:cTn id="24" presetID="1" presetClass="exit" presetSubtype="0" fill="hold" grpId="1" nodeType="withEffect">
                                  <p:stCondLst>
                                    <p:cond delay="200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mph" presetSubtype="2" fill="hold" nodeType="withEffect">
                                  <p:stCondLst>
                                    <p:cond delay="2000"/>
                                  </p:stCondLst>
                                  <p:childTnLst>
                                    <p:animClr clrSpc="rgb" dir="cw">
                                      <p:cBhvr>
                                        <p:cTn id="27" dur="2000" fill="hold"/>
                                        <p:tgtEl>
                                          <p:spTgt spid="11"/>
                                        </p:tgtEl>
                                        <p:attrNameLst>
                                          <p:attrName>fillcolor</p:attrName>
                                        </p:attrNameLst>
                                      </p:cBhvr>
                                      <p:to>
                                        <a:schemeClr val="accent2"/>
                                      </p:to>
                                    </p:animClr>
                                    <p:set>
                                      <p:cBhvr>
                                        <p:cTn id="28" dur="2000" fill="hold"/>
                                        <p:tgtEl>
                                          <p:spTgt spid="11"/>
                                        </p:tgtEl>
                                        <p:attrNameLst>
                                          <p:attrName>fill.type</p:attrName>
                                        </p:attrNameLst>
                                      </p:cBhvr>
                                      <p:to>
                                        <p:strVal val="solid"/>
                                      </p:to>
                                    </p:set>
                                    <p:set>
                                      <p:cBhvr>
                                        <p:cTn id="29" dur="2000" fill="hold"/>
                                        <p:tgtEl>
                                          <p:spTgt spid="11"/>
                                        </p:tgtEl>
                                        <p:attrNameLst>
                                          <p:attrName>fill.on</p:attrName>
                                        </p:attrNameLst>
                                      </p:cBhvr>
                                      <p:to>
                                        <p:strVal val="true"/>
                                      </p:to>
                                    </p:set>
                                  </p:childTnLst>
                                </p:cTn>
                              </p:par>
                              <p:par>
                                <p:cTn id="30" presetID="1" presetClass="entr" presetSubtype="0" fill="hold" nodeType="withEffect">
                                  <p:stCondLst>
                                    <p:cond delay="3900"/>
                                  </p:stCondLst>
                                  <p:childTnLst>
                                    <p:set>
                                      <p:cBhvr>
                                        <p:cTn id="31" dur="1" fill="hold">
                                          <p:stCondLst>
                                            <p:cond delay="0"/>
                                          </p:stCondLst>
                                        </p:cTn>
                                        <p:tgtEl>
                                          <p:spTgt spid="54"/>
                                        </p:tgtEl>
                                        <p:attrNameLst>
                                          <p:attrName>style.visibility</p:attrName>
                                        </p:attrNameLst>
                                      </p:cBhvr>
                                      <p:to>
                                        <p:strVal val="visible"/>
                                      </p:to>
                                    </p:set>
                                  </p:childTnLst>
                                </p:cTn>
                              </p:par>
                              <p:par>
                                <p:cTn id="32" presetID="22" presetClass="entr" presetSubtype="4" fill="hold" grpId="2" nodeType="withEffect">
                                  <p:stCondLst>
                                    <p:cond delay="390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4000"/>
                                        <p:tgtEl>
                                          <p:spTgt spid="45"/>
                                        </p:tgtEl>
                                      </p:cBhvr>
                                    </p:animEffect>
                                  </p:childTnLst>
                                </p:cTn>
                              </p:par>
                              <p:par>
                                <p:cTn id="35" presetID="1" presetClass="exit" presetSubtype="0" fill="hold" nodeType="withEffect">
                                  <p:stCondLst>
                                    <p:cond delay="210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nodeType="withEffect">
                                  <p:stCondLst>
                                    <p:cond delay="210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4"/>
                                        </p:tgtEl>
                                        <p:attrNameLst>
                                          <p:attrName>style.visibility</p:attrName>
                                        </p:attrNameLst>
                                      </p:cBhvr>
                                      <p:to>
                                        <p:strVal val="hidden"/>
                                      </p:to>
                                    </p:set>
                                  </p:childTnLst>
                                </p:cTn>
                              </p:par>
                              <p:par>
                                <p:cTn id="51" presetID="1" presetClass="emph" presetSubtype="2" fill="hold" nodeType="withEffect">
                                  <p:stCondLst>
                                    <p:cond delay="0"/>
                                  </p:stCondLst>
                                  <p:childTnLst>
                                    <p:animClr clrSpc="rgb" dir="cw">
                                      <p:cBhvr>
                                        <p:cTn id="52" dur="100" fill="hold"/>
                                        <p:tgtEl>
                                          <p:spTgt spid="11"/>
                                        </p:tgtEl>
                                        <p:attrNameLst>
                                          <p:attrName>fillcolor</p:attrName>
                                        </p:attrNameLst>
                                      </p:cBhvr>
                                      <p:to>
                                        <a:schemeClr val="bg1"/>
                                      </p:to>
                                    </p:animClr>
                                    <p:set>
                                      <p:cBhvr>
                                        <p:cTn id="53" dur="100" fill="hold"/>
                                        <p:tgtEl>
                                          <p:spTgt spid="11"/>
                                        </p:tgtEl>
                                        <p:attrNameLst>
                                          <p:attrName>fill.type</p:attrName>
                                        </p:attrNameLst>
                                      </p:cBhvr>
                                      <p:to>
                                        <p:strVal val="solid"/>
                                      </p:to>
                                    </p:set>
                                    <p:set>
                                      <p:cBhvr>
                                        <p:cTn id="54" dur="100" fill="hold"/>
                                        <p:tgtEl>
                                          <p:spTgt spid="11"/>
                                        </p:tgtEl>
                                        <p:attrNameLst>
                                          <p:attrName>fill.on</p:attrName>
                                        </p:attrNameLst>
                                      </p:cBhvr>
                                      <p:to>
                                        <p:strVal val="true"/>
                                      </p:to>
                                    </p:set>
                                  </p:childTnLst>
                                </p:cTn>
                              </p:par>
                              <p:par>
                                <p:cTn id="55" presetID="1" presetClass="exit" presetSubtype="0" fill="hold" nodeType="withEffect">
                                  <p:stCondLst>
                                    <p:cond delay="75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xit" presetSubtype="0" fill="hold" grpId="1" nodeType="withEffect">
                                  <p:stCondLst>
                                    <p:cond delay="75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8.33333E-7 -2.96296E-6 L 0.28906 0.00023 " pathEditMode="relative" rAng="0" ptsTypes="AA">
                                      <p:cBhvr>
                                        <p:cTn id="62" dur="2000" fill="hold"/>
                                        <p:tgtEl>
                                          <p:spTgt spid="41"/>
                                        </p:tgtEl>
                                        <p:attrNameLst>
                                          <p:attrName>ppt_x</p:attrName>
                                          <p:attrName>ppt_y</p:attrName>
                                        </p:attrNameLst>
                                      </p:cBhvr>
                                      <p:rCtr x="14444" y="0"/>
                                    </p:animMotion>
                                  </p:childTnLst>
                                </p:cTn>
                              </p:par>
                              <p:par>
                                <p:cTn id="63" presetID="1" presetClass="exit" presetSubtype="0" fill="hold" grpId="2" nodeType="withEffect">
                                  <p:stCondLst>
                                    <p:cond delay="200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ntr" presetSubtype="0" fill="hold" grpId="2" nodeType="withEffect">
                                  <p:stCondLst>
                                    <p:cond delay="200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2000"/>
                                  </p:stCondLst>
                                  <p:childTnLst>
                                    <p:set>
                                      <p:cBhvr>
                                        <p:cTn id="68" dur="1" fill="hold">
                                          <p:stCondLst>
                                            <p:cond delay="0"/>
                                          </p:stCondLst>
                                        </p:cTn>
                                        <p:tgtEl>
                                          <p:spTgt spid="44"/>
                                        </p:tgtEl>
                                        <p:attrNameLst>
                                          <p:attrName>style.visibility</p:attrName>
                                        </p:attrNameLst>
                                      </p:cBhvr>
                                      <p:to>
                                        <p:strVal val="visible"/>
                                      </p:to>
                                    </p:set>
                                  </p:childTnLst>
                                </p:cTn>
                              </p:par>
                              <p:par>
                                <p:cTn id="69" presetID="42" presetClass="path" presetSubtype="0" accel="50000" decel="50000" fill="hold" grpId="1" nodeType="withEffect">
                                  <p:stCondLst>
                                    <p:cond delay="2000"/>
                                  </p:stCondLst>
                                  <p:childTnLst>
                                    <p:animMotion origin="layout" path="M -3.88889E-6 3.7037E-7 L -0.30243 3.7037E-7 " pathEditMode="relative" rAng="0" ptsTypes="AA">
                                      <p:cBhvr>
                                        <p:cTn id="70" dur="2000" fill="hold"/>
                                        <p:tgtEl>
                                          <p:spTgt spid="44"/>
                                        </p:tgtEl>
                                        <p:attrNameLst>
                                          <p:attrName>ppt_x</p:attrName>
                                          <p:attrName>ppt_y</p:attrName>
                                        </p:attrNameLst>
                                      </p:cBhvr>
                                      <p:rCtr x="-15122" y="0"/>
                                    </p:animMotion>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41" grpId="0" animBg="1"/>
      <p:bldP spid="41" grpId="1" animBg="1"/>
      <p:bldP spid="41" grpId="2" animBg="1"/>
      <p:bldP spid="44" grpId="0" animBg="1"/>
      <p:bldP spid="44" grpId="1" animBg="1"/>
      <p:bldP spid="44" grpId="2" animBg="1"/>
      <p:bldP spid="45" grpId="0" animBg="1"/>
      <p:bldP spid="45" grpId="1" animBg="1"/>
      <p:bldP spid="45" grpId="2" animBg="1"/>
      <p:bldP spid="47" grpId="0" animBg="1"/>
      <p:bldP spid="38" grpId="0"/>
      <p:bldP spid="38" grpId="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165"/>
          <p:cNvGrpSpPr/>
          <p:nvPr/>
        </p:nvGrpSpPr>
        <p:grpSpPr>
          <a:xfrm>
            <a:off x="304800" y="3886200"/>
            <a:ext cx="6058069" cy="2290172"/>
            <a:chOff x="304800" y="3886200"/>
            <a:chExt cx="6058069" cy="2290172"/>
          </a:xfrm>
        </p:grpSpPr>
        <p:sp>
          <p:nvSpPr>
            <p:cNvPr id="101" name="TextBox 100"/>
            <p:cNvSpPr txBox="1"/>
            <p:nvPr/>
          </p:nvSpPr>
          <p:spPr>
            <a:xfrm>
              <a:off x="4547448" y="4614704"/>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grpSp>
          <p:nvGrpSpPr>
            <p:cNvPr id="165" name="Group 164"/>
            <p:cNvGrpSpPr/>
            <p:nvPr/>
          </p:nvGrpSpPr>
          <p:grpSpPr>
            <a:xfrm>
              <a:off x="304800" y="3886200"/>
              <a:ext cx="6058069" cy="2290172"/>
              <a:chOff x="304800" y="3886200"/>
              <a:chExt cx="6058069" cy="2290172"/>
            </a:xfrm>
          </p:grpSpPr>
          <p:sp>
            <p:nvSpPr>
              <p:cNvPr id="59" name="TextBox 58"/>
              <p:cNvSpPr txBox="1"/>
              <p:nvPr/>
            </p:nvSpPr>
            <p:spPr>
              <a:xfrm>
                <a:off x="304800" y="3886200"/>
                <a:ext cx="60580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Per-bank refresh </a:t>
                </a:r>
                <a:r>
                  <a:rPr kumimoji="0" lang="en-US" sz="2400" b="0" i="0" u="none" strike="noStrike" kern="1200" cap="none" spc="0" normalizeH="0" baseline="0" noProof="0" dirty="0">
                    <a:ln>
                      <a:noFill/>
                    </a:ln>
                    <a:solidFill>
                      <a:prstClr val="black"/>
                    </a:solidFill>
                    <a:effectLst/>
                    <a:uLnTx/>
                    <a:uFillTx/>
                    <a:latin typeface="Calibri"/>
                    <a:ea typeface="+mn-ea"/>
                    <a:cs typeface="+mn-cs"/>
                  </a:rPr>
                  <a:t>in mobile DRAM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LPDDRx</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103" name="timeline"/>
              <p:cNvCxnSpPr/>
              <p:nvPr/>
            </p:nvCxnSpPr>
            <p:spPr>
              <a:xfrm flipV="1">
                <a:off x="534524" y="4825488"/>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timeline"/>
              <p:cNvCxnSpPr/>
              <p:nvPr/>
            </p:nvCxnSpPr>
            <p:spPr>
              <a:xfrm flipV="1">
                <a:off x="534524" y="569922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timeline"/>
              <p:cNvCxnSpPr/>
              <p:nvPr/>
            </p:nvCxnSpPr>
            <p:spPr>
              <a:xfrm flipV="1">
                <a:off x="534524" y="6168423"/>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timeline"/>
              <p:cNvCxnSpPr/>
              <p:nvPr/>
            </p:nvCxnSpPr>
            <p:spPr>
              <a:xfrm flipV="1">
                <a:off x="533400" y="5249851"/>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dirty="0"/>
              <a:t>Existing Refresh Modes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4546324" y="1905000"/>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5" name="timeline"/>
          <p:cNvCxnSpPr/>
          <p:nvPr/>
        </p:nvCxnSpPr>
        <p:spPr>
          <a:xfrm flipV="1">
            <a:off x="533400" y="211578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04800" y="1219200"/>
            <a:ext cx="63658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All-bank refresh </a:t>
            </a:r>
            <a:r>
              <a:rPr kumimoji="0" lang="en-US" sz="2400" b="0" i="0" u="none" strike="noStrike" kern="1200" cap="none" spc="0" normalizeH="0" baseline="0" noProof="0" dirty="0">
                <a:ln>
                  <a:noFill/>
                </a:ln>
                <a:solidFill>
                  <a:prstClr val="black"/>
                </a:solidFill>
                <a:effectLst/>
                <a:uLnTx/>
                <a:uFillTx/>
                <a:latin typeface="Calibri"/>
                <a:ea typeface="+mn-ea"/>
                <a:cs typeface="+mn-cs"/>
              </a:rPr>
              <a:t>in commodity DRAM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DDRx</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8" name="DRAM"/>
          <p:cNvSpPr/>
          <p:nvPr/>
        </p:nvSpPr>
        <p:spPr>
          <a:xfrm>
            <a:off x="5332877" y="1842572"/>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39" name="DRAM"/>
          <p:cNvSpPr/>
          <p:nvPr/>
        </p:nvSpPr>
        <p:spPr>
          <a:xfrm>
            <a:off x="5332877" y="1842572"/>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40" name="DRAM"/>
          <p:cNvSpPr/>
          <p:nvPr/>
        </p:nvSpPr>
        <p:spPr>
          <a:xfrm>
            <a:off x="5332875" y="2281081"/>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41" name="DRAM"/>
          <p:cNvSpPr/>
          <p:nvPr/>
        </p:nvSpPr>
        <p:spPr>
          <a:xfrm>
            <a:off x="5332876" y="27195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42" name="DRAM"/>
          <p:cNvSpPr/>
          <p:nvPr/>
        </p:nvSpPr>
        <p:spPr>
          <a:xfrm>
            <a:off x="5332876" y="3157696"/>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43" name="TextBox 42"/>
          <p:cNvSpPr txBox="1"/>
          <p:nvPr/>
        </p:nvSpPr>
        <p:spPr>
          <a:xfrm rot="5400000">
            <a:off x="6772803" y="2269503"/>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6" name="Group 5"/>
          <p:cNvGrpSpPr/>
          <p:nvPr/>
        </p:nvGrpSpPr>
        <p:grpSpPr>
          <a:xfrm>
            <a:off x="5332874" y="1828800"/>
            <a:ext cx="3277723" cy="1769207"/>
            <a:chOff x="5332874" y="1828800"/>
            <a:chExt cx="3277723" cy="1769207"/>
          </a:xfrm>
        </p:grpSpPr>
        <p:sp>
          <p:nvSpPr>
            <p:cNvPr id="47" name="DRAM"/>
            <p:cNvSpPr/>
            <p:nvPr/>
          </p:nvSpPr>
          <p:spPr>
            <a:xfrm>
              <a:off x="5332874" y="1828800"/>
              <a:ext cx="3277723" cy="1769207"/>
            </a:xfrm>
            <a:prstGeom prst="roundRect">
              <a:avLst>
                <a:gd name="adj" fmla="val 988"/>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56"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209800"/>
              <a:ext cx="989474" cy="989474"/>
            </a:xfrm>
            <a:prstGeom prst="rect">
              <a:avLst/>
            </a:prstGeom>
          </p:spPr>
        </p:pic>
      </p:grpSp>
      <p:cxnSp>
        <p:nvCxnSpPr>
          <p:cNvPr id="58" name="Straight Connector 57"/>
          <p:cNvCxnSpPr/>
          <p:nvPr/>
        </p:nvCxnSpPr>
        <p:spPr>
          <a:xfrm>
            <a:off x="0" y="3810000"/>
            <a:ext cx="9144000" cy="0"/>
          </a:xfrm>
          <a:prstGeom prst="line">
            <a:avLst/>
          </a:prstGeom>
          <a:ln w="1270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 name="timeline"/>
          <p:cNvCxnSpPr/>
          <p:nvPr/>
        </p:nvCxnSpPr>
        <p:spPr>
          <a:xfrm flipV="1">
            <a:off x="533400" y="301107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timeline"/>
          <p:cNvCxnSpPr/>
          <p:nvPr/>
        </p:nvCxnSpPr>
        <p:spPr>
          <a:xfrm flipV="1">
            <a:off x="533400" y="345871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5333999" y="4552276"/>
            <a:ext cx="3277725" cy="1754842"/>
            <a:chOff x="5333999" y="4552276"/>
            <a:chExt cx="3277725" cy="1754842"/>
          </a:xfrm>
        </p:grpSpPr>
        <p:sp>
          <p:nvSpPr>
            <p:cNvPr id="106" name="DRAM"/>
            <p:cNvSpPr/>
            <p:nvPr/>
          </p:nvSpPr>
          <p:spPr>
            <a:xfrm>
              <a:off x="5334001" y="4552276"/>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7" name="DRAM"/>
            <p:cNvSpPr/>
            <p:nvPr/>
          </p:nvSpPr>
          <p:spPr>
            <a:xfrm>
              <a:off x="5334001" y="4552276"/>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108" name="DRAM"/>
            <p:cNvSpPr/>
            <p:nvPr/>
          </p:nvSpPr>
          <p:spPr>
            <a:xfrm>
              <a:off x="5333999" y="4990785"/>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9" name="DRAM"/>
            <p:cNvSpPr/>
            <p:nvPr/>
          </p:nvSpPr>
          <p:spPr>
            <a:xfrm>
              <a:off x="5334000" y="5429294"/>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110" name="DRAM"/>
            <p:cNvSpPr/>
            <p:nvPr/>
          </p:nvSpPr>
          <p:spPr>
            <a:xfrm>
              <a:off x="5334000" y="586740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111" name="TextBox 110"/>
            <p:cNvSpPr txBox="1"/>
            <p:nvPr/>
          </p:nvSpPr>
          <p:spPr>
            <a:xfrm rot="5400000">
              <a:off x="6773927" y="4979207"/>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cxnSp>
        <p:nvCxnSpPr>
          <p:cNvPr id="155" name="timeline"/>
          <p:cNvCxnSpPr/>
          <p:nvPr/>
        </p:nvCxnSpPr>
        <p:spPr>
          <a:xfrm flipV="1">
            <a:off x="533400" y="2563429"/>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f1"/>
          <p:cNvSpPr/>
          <p:nvPr/>
        </p:nvSpPr>
        <p:spPr>
          <a:xfrm>
            <a:off x="1981200" y="1981200"/>
            <a:ext cx="1143000" cy="1609344"/>
          </a:xfrm>
          <a:prstGeom prst="roundRect">
            <a:avLst>
              <a:gd name="adj" fmla="val 4273"/>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Refresh</a:t>
            </a:r>
          </a:p>
        </p:txBody>
      </p:sp>
      <p:grpSp>
        <p:nvGrpSpPr>
          <p:cNvPr id="188" name="Group 187"/>
          <p:cNvGrpSpPr/>
          <p:nvPr/>
        </p:nvGrpSpPr>
        <p:grpSpPr>
          <a:xfrm>
            <a:off x="1981200" y="5716126"/>
            <a:ext cx="6630523" cy="684674"/>
            <a:chOff x="1981200" y="5716126"/>
            <a:chExt cx="6630523" cy="684674"/>
          </a:xfrm>
        </p:grpSpPr>
        <p:sp>
          <p:nvSpPr>
            <p:cNvPr id="128" name="ref1"/>
            <p:cNvSpPr/>
            <p:nvPr/>
          </p:nvSpPr>
          <p:spPr>
            <a:xfrm>
              <a:off x="1981200" y="604339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4" name="Group 183"/>
            <p:cNvGrpSpPr/>
            <p:nvPr/>
          </p:nvGrpSpPr>
          <p:grpSpPr>
            <a:xfrm>
              <a:off x="5334000" y="5716126"/>
              <a:ext cx="3277723" cy="684674"/>
              <a:chOff x="5334000" y="5716126"/>
              <a:chExt cx="3277723" cy="684674"/>
            </a:xfrm>
          </p:grpSpPr>
          <p:sp>
            <p:nvSpPr>
              <p:cNvPr id="174" name="DRAM"/>
              <p:cNvSpPr/>
              <p:nvPr/>
            </p:nvSpPr>
            <p:spPr>
              <a:xfrm>
                <a:off x="5334000" y="5867400"/>
                <a:ext cx="3277723" cy="457200"/>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78"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5716126"/>
                <a:ext cx="684674" cy="684674"/>
              </a:xfrm>
              <a:prstGeom prst="rect">
                <a:avLst/>
              </a:prstGeom>
            </p:spPr>
          </p:pic>
        </p:grpSp>
      </p:grpSp>
      <p:grpSp>
        <p:nvGrpSpPr>
          <p:cNvPr id="189" name="Group 188"/>
          <p:cNvGrpSpPr/>
          <p:nvPr/>
        </p:nvGrpSpPr>
        <p:grpSpPr>
          <a:xfrm>
            <a:off x="2362200" y="5335126"/>
            <a:ext cx="6249523" cy="684674"/>
            <a:chOff x="2362200" y="5335126"/>
            <a:chExt cx="6249523" cy="684674"/>
          </a:xfrm>
        </p:grpSpPr>
        <p:sp>
          <p:nvSpPr>
            <p:cNvPr id="130" name="ref1"/>
            <p:cNvSpPr/>
            <p:nvPr/>
          </p:nvSpPr>
          <p:spPr>
            <a:xfrm>
              <a:off x="2362200" y="55626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5" name="Group 184"/>
            <p:cNvGrpSpPr/>
            <p:nvPr/>
          </p:nvGrpSpPr>
          <p:grpSpPr>
            <a:xfrm>
              <a:off x="5334000" y="5335126"/>
              <a:ext cx="3277723" cy="684674"/>
              <a:chOff x="5334000" y="5335126"/>
              <a:chExt cx="3277723" cy="684674"/>
            </a:xfrm>
          </p:grpSpPr>
          <p:sp>
            <p:nvSpPr>
              <p:cNvPr id="175" name="DRAM"/>
              <p:cNvSpPr/>
              <p:nvPr/>
            </p:nvSpPr>
            <p:spPr>
              <a:xfrm>
                <a:off x="5334000" y="5410200"/>
                <a:ext cx="3277723" cy="453625"/>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79"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5335126"/>
                <a:ext cx="684674" cy="684674"/>
              </a:xfrm>
              <a:prstGeom prst="rect">
                <a:avLst/>
              </a:prstGeom>
            </p:spPr>
          </p:pic>
        </p:grpSp>
      </p:grpSp>
      <p:grpSp>
        <p:nvGrpSpPr>
          <p:cNvPr id="190" name="Group 189"/>
          <p:cNvGrpSpPr/>
          <p:nvPr/>
        </p:nvGrpSpPr>
        <p:grpSpPr>
          <a:xfrm>
            <a:off x="2771756" y="4877926"/>
            <a:ext cx="5839967" cy="684674"/>
            <a:chOff x="2771756" y="4877926"/>
            <a:chExt cx="5839967" cy="684674"/>
          </a:xfrm>
        </p:grpSpPr>
        <p:sp>
          <p:nvSpPr>
            <p:cNvPr id="160" name="ref1"/>
            <p:cNvSpPr/>
            <p:nvPr/>
          </p:nvSpPr>
          <p:spPr>
            <a:xfrm>
              <a:off x="2771756" y="51054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6" name="Group 185"/>
            <p:cNvGrpSpPr/>
            <p:nvPr/>
          </p:nvGrpSpPr>
          <p:grpSpPr>
            <a:xfrm>
              <a:off x="5334000" y="4877926"/>
              <a:ext cx="3277723" cy="684674"/>
              <a:chOff x="5334000" y="4877926"/>
              <a:chExt cx="3277723" cy="684674"/>
            </a:xfrm>
          </p:grpSpPr>
          <p:sp>
            <p:nvSpPr>
              <p:cNvPr id="176" name="DRAM"/>
              <p:cNvSpPr/>
              <p:nvPr/>
            </p:nvSpPr>
            <p:spPr>
              <a:xfrm>
                <a:off x="5334000" y="4974336"/>
                <a:ext cx="3277723" cy="450049"/>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82"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4877926"/>
                <a:ext cx="684674" cy="684674"/>
              </a:xfrm>
              <a:prstGeom prst="rect">
                <a:avLst/>
              </a:prstGeom>
            </p:spPr>
          </p:pic>
        </p:grpSp>
      </p:grpSp>
      <p:grpSp>
        <p:nvGrpSpPr>
          <p:cNvPr id="191" name="Group 190"/>
          <p:cNvGrpSpPr/>
          <p:nvPr/>
        </p:nvGrpSpPr>
        <p:grpSpPr>
          <a:xfrm>
            <a:off x="3533756" y="4420726"/>
            <a:ext cx="5077967" cy="684674"/>
            <a:chOff x="3533756" y="4420726"/>
            <a:chExt cx="5077967" cy="684674"/>
          </a:xfrm>
        </p:grpSpPr>
        <p:sp>
          <p:nvSpPr>
            <p:cNvPr id="161" name="ref1"/>
            <p:cNvSpPr/>
            <p:nvPr/>
          </p:nvSpPr>
          <p:spPr>
            <a:xfrm>
              <a:off x="3533756" y="467179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7" name="Group 186"/>
            <p:cNvGrpSpPr/>
            <p:nvPr/>
          </p:nvGrpSpPr>
          <p:grpSpPr>
            <a:xfrm>
              <a:off x="5334000" y="4420726"/>
              <a:ext cx="3277723" cy="684674"/>
              <a:chOff x="5334000" y="4420726"/>
              <a:chExt cx="3277723" cy="684674"/>
            </a:xfrm>
          </p:grpSpPr>
          <p:sp>
            <p:nvSpPr>
              <p:cNvPr id="177" name="DRAM"/>
              <p:cNvSpPr/>
              <p:nvPr/>
            </p:nvSpPr>
            <p:spPr>
              <a:xfrm>
                <a:off x="5334000" y="4562856"/>
                <a:ext cx="3277723" cy="420623"/>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83"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4420726"/>
                <a:ext cx="684674" cy="684674"/>
              </a:xfrm>
              <a:prstGeom prst="rect">
                <a:avLst/>
              </a:prstGeom>
            </p:spPr>
          </p:pic>
        </p:grpSp>
      </p:grpSp>
      <p:grpSp>
        <p:nvGrpSpPr>
          <p:cNvPr id="197" name="Group 196"/>
          <p:cNvGrpSpPr/>
          <p:nvPr/>
        </p:nvGrpSpPr>
        <p:grpSpPr>
          <a:xfrm>
            <a:off x="780366" y="4343400"/>
            <a:ext cx="2767460" cy="2057400"/>
            <a:chOff x="780366" y="4343400"/>
            <a:chExt cx="2767460" cy="2057400"/>
          </a:xfrm>
        </p:grpSpPr>
        <p:sp>
          <p:nvSpPr>
            <p:cNvPr id="195" name="Circular Arrow 194"/>
            <p:cNvSpPr/>
            <p:nvPr/>
          </p:nvSpPr>
          <p:spPr>
            <a:xfrm>
              <a:off x="780366" y="4463366"/>
              <a:ext cx="822960" cy="1937434"/>
            </a:xfrm>
            <a:prstGeom prst="circularArrow">
              <a:avLst>
                <a:gd name="adj1" fmla="val 12500"/>
                <a:gd name="adj2" fmla="val 2962361"/>
                <a:gd name="adj3" fmla="val 20457681"/>
                <a:gd name="adj4" fmla="val 3523906"/>
                <a:gd name="adj5" fmla="val 19027"/>
              </a:avLst>
            </a:prstGeom>
            <a:solidFill>
              <a:srgbClr val="064FBA"/>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TextBox 195"/>
            <p:cNvSpPr txBox="1"/>
            <p:nvPr/>
          </p:nvSpPr>
          <p:spPr>
            <a:xfrm>
              <a:off x="1295400" y="4343400"/>
              <a:ext cx="22524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64FBA"/>
                  </a:solidFill>
                  <a:effectLst/>
                  <a:uLnTx/>
                  <a:uFillTx/>
                  <a:latin typeface="Calibri"/>
                  <a:ea typeface="+mn-ea"/>
                  <a:cs typeface="+mn-cs"/>
                </a:rPr>
                <a:t>Round-robin order</a:t>
              </a:r>
            </a:p>
          </p:txBody>
        </p:sp>
      </p:grpSp>
      <p:sp>
        <p:nvSpPr>
          <p:cNvPr id="66" name="ref1"/>
          <p:cNvSpPr/>
          <p:nvPr/>
        </p:nvSpPr>
        <p:spPr>
          <a:xfrm>
            <a:off x="2362200" y="55626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ref1"/>
          <p:cNvSpPr/>
          <p:nvPr/>
        </p:nvSpPr>
        <p:spPr>
          <a:xfrm>
            <a:off x="2770632" y="5105400"/>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ref1"/>
          <p:cNvSpPr/>
          <p:nvPr/>
        </p:nvSpPr>
        <p:spPr>
          <a:xfrm>
            <a:off x="3529584" y="467258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ref1"/>
          <p:cNvSpPr/>
          <p:nvPr/>
        </p:nvSpPr>
        <p:spPr>
          <a:xfrm>
            <a:off x="1981200" y="6044184"/>
            <a:ext cx="276244"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TextBox 69"/>
          <p:cNvSpPr txBox="1"/>
          <p:nvPr/>
        </p:nvSpPr>
        <p:spPr>
          <a:xfrm rot="8573043">
            <a:off x="3236943" y="4875255"/>
            <a:ext cx="3978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3" name="punch cover"/>
          <p:cNvGrpSpPr/>
          <p:nvPr/>
        </p:nvGrpSpPr>
        <p:grpSpPr>
          <a:xfrm>
            <a:off x="0" y="1295399"/>
            <a:ext cx="9144000" cy="5410201"/>
            <a:chOff x="0" y="1295399"/>
            <a:chExt cx="9144000" cy="5410201"/>
          </a:xfrm>
        </p:grpSpPr>
        <p:sp>
          <p:nvSpPr>
            <p:cNvPr id="64" name="punchline"/>
            <p:cNvSpPr/>
            <p:nvPr/>
          </p:nvSpPr>
          <p:spPr>
            <a:xfrm>
              <a:off x="0" y="1295399"/>
              <a:ext cx="9144000" cy="5410201"/>
            </a:xfrm>
            <a:prstGeom prst="roundRect">
              <a:avLst>
                <a:gd name="adj" fmla="val 0"/>
              </a:avLst>
            </a:prstGeom>
            <a:solidFill>
              <a:srgbClr val="FFFFF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Calibri"/>
                <a:ea typeface="+mn-ea"/>
                <a:cs typeface="+mn-cs"/>
              </a:endParaRPr>
            </a:p>
          </p:txBody>
        </p:sp>
        <p:sp>
          <p:nvSpPr>
            <p:cNvPr id="200" name="Rectangle 199"/>
            <p:cNvSpPr/>
            <p:nvPr/>
          </p:nvSpPr>
          <p:spPr>
            <a:xfrm>
              <a:off x="914400" y="3505200"/>
              <a:ext cx="7467600" cy="1077218"/>
            </a:xfrm>
            <a:prstGeom prst="rect">
              <a:avLst/>
            </a:prstGeom>
            <a:solidFill>
              <a:srgbClr val="064FBA"/>
            </a:solidFill>
            <a:ln>
              <a:solidFill>
                <a:srgbClr val="0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a:ea typeface="+mn-ea"/>
                  <a:cs typeface="+mn-cs"/>
                </a:rPr>
                <a:t>Per-bank refresh allows accesses to other banks while a bank is refreshing</a:t>
              </a:r>
            </a:p>
          </p:txBody>
        </p:sp>
      </p:grpSp>
    </p:spTree>
    <p:extLst>
      <p:ext uri="{BB962C8B-B14F-4D97-AF65-F5344CB8AC3E}">
        <p14:creationId xmlns:p14="http://schemas.microsoft.com/office/powerpoint/2010/main" val="31802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xit" presetSubtype="0" fill="hold" nodeType="withEffect">
                                  <p:stCondLst>
                                    <p:cond delay="500"/>
                                  </p:stCondLst>
                                  <p:childTnLst>
                                    <p:set>
                                      <p:cBhvr>
                                        <p:cTn id="30" dur="1" fill="hold">
                                          <p:stCondLst>
                                            <p:cond delay="0"/>
                                          </p:stCondLst>
                                        </p:cTn>
                                        <p:tgtEl>
                                          <p:spTgt spid="189"/>
                                        </p:tgtEl>
                                        <p:attrNameLst>
                                          <p:attrName>style.visibility</p:attrName>
                                        </p:attrNameLst>
                                      </p:cBhvr>
                                      <p:to>
                                        <p:strVal val="hidden"/>
                                      </p:to>
                                    </p:set>
                                  </p:childTnLst>
                                </p:cTn>
                              </p:par>
                              <p:par>
                                <p:cTn id="31" presetID="1" presetClass="entr" presetSubtype="0" fill="hold" grpId="0" nodeType="withEffect">
                                  <p:stCondLst>
                                    <p:cond delay="50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190"/>
                                        </p:tgtEl>
                                        <p:attrNameLst>
                                          <p:attrName>style.visibility</p:attrName>
                                        </p:attrNameLst>
                                      </p:cBhvr>
                                      <p:to>
                                        <p:strVal val="visible"/>
                                      </p:to>
                                    </p:set>
                                  </p:childTnLst>
                                </p:cTn>
                              </p:par>
                              <p:par>
                                <p:cTn id="35" presetID="1" presetClass="exit" presetSubtype="0" fill="hold" nodeType="withEffect">
                                  <p:stCondLst>
                                    <p:cond delay="1000"/>
                                  </p:stCondLst>
                                  <p:childTnLst>
                                    <p:set>
                                      <p:cBhvr>
                                        <p:cTn id="36" dur="1" fill="hold">
                                          <p:stCondLst>
                                            <p:cond delay="0"/>
                                          </p:stCondLst>
                                        </p:cTn>
                                        <p:tgtEl>
                                          <p:spTgt spid="190"/>
                                        </p:tgtEl>
                                        <p:attrNameLst>
                                          <p:attrName>style.visibility</p:attrName>
                                        </p:attrNameLst>
                                      </p:cBhvr>
                                      <p:to>
                                        <p:strVal val="hidden"/>
                                      </p:to>
                                    </p:set>
                                  </p:childTnLst>
                                </p:cTn>
                              </p:par>
                              <p:par>
                                <p:cTn id="37" presetID="1" presetClass="entr" presetSubtype="0" fill="hold" grpId="0" nodeType="withEffect">
                                  <p:stCondLst>
                                    <p:cond delay="100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191"/>
                                        </p:tgtEl>
                                        <p:attrNameLst>
                                          <p:attrName>style.visibility</p:attrName>
                                        </p:attrNameLst>
                                      </p:cBhvr>
                                      <p:to>
                                        <p:strVal val="visible"/>
                                      </p:to>
                                    </p:set>
                                  </p:childTnLst>
                                </p:cTn>
                              </p:par>
                              <p:par>
                                <p:cTn id="41" presetID="1" presetClass="entr" presetSubtype="0" fill="hold" grpId="0" nodeType="withEffect">
                                  <p:stCondLst>
                                    <p:cond delay="100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100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9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66" grpId="0" animBg="1"/>
      <p:bldP spid="67" grpId="0" animBg="1"/>
      <p:bldP spid="68" grpId="0" animBg="1"/>
      <p:bldP spid="69" grpId="0" animBg="1"/>
      <p:bldP spid="70"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1</a:t>
            </a:r>
            <a:r>
              <a:rPr lang="en-US" dirty="0"/>
              <a:t>: Refreshes to different banks are scheduled in a </a:t>
            </a:r>
            <a:r>
              <a:rPr lang="en-US" dirty="0">
                <a:solidFill>
                  <a:srgbClr val="FF0000"/>
                </a:solidFill>
              </a:rPr>
              <a:t>strict round-robin order </a:t>
            </a:r>
          </a:p>
          <a:p>
            <a:pPr lvl="1"/>
            <a:r>
              <a:rPr lang="en-US" dirty="0"/>
              <a:t>The static ordering is hardwired into DRAM chips</a:t>
            </a:r>
          </a:p>
          <a:p>
            <a:pPr lvl="1"/>
            <a:r>
              <a:rPr lang="en-US" dirty="0">
                <a:solidFill>
                  <a:srgbClr val="FF0000"/>
                </a:solidFill>
              </a:rPr>
              <a:t>Refreshes busy banks with many queued requests when other banks are idle</a:t>
            </a:r>
          </a:p>
          <a:p>
            <a:pPr lvl="1"/>
            <a:endParaRPr lang="en-US" dirty="0"/>
          </a:p>
          <a:p>
            <a:r>
              <a:rPr lang="en-US" u="sng" dirty="0">
                <a:solidFill>
                  <a:srgbClr val="064FBA"/>
                </a:solidFill>
              </a:rPr>
              <a:t>Key idea</a:t>
            </a:r>
            <a:r>
              <a:rPr lang="en-US" dirty="0">
                <a:solidFill>
                  <a:srgbClr val="064FBA"/>
                </a:solidFill>
              </a:rPr>
              <a:t>: Schedule per-bank refreshes to idle banks opportunistically in a dynamic order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First Approach: DARP</a:t>
            </a:r>
          </a:p>
        </p:txBody>
      </p:sp>
      <p:sp>
        <p:nvSpPr>
          <p:cNvPr id="3" name="Content Placeholder 2"/>
          <p:cNvSpPr>
            <a:spLocks noGrp="1"/>
          </p:cNvSpPr>
          <p:nvPr>
            <p:ph idx="1"/>
          </p:nvPr>
        </p:nvSpPr>
        <p:spPr/>
        <p:txBody>
          <a:bodyPr>
            <a:normAutofit/>
          </a:bodyPr>
          <a:lstStyle/>
          <a:p>
            <a:r>
              <a:rPr lang="en-US" b="1" dirty="0"/>
              <a:t>Dynamic Access-Refresh Parallelization (DARP)</a:t>
            </a:r>
          </a:p>
          <a:p>
            <a:pPr lvl="1"/>
            <a:r>
              <a:rPr lang="en-US" dirty="0"/>
              <a:t>An improved scheduling policy for </a:t>
            </a:r>
            <a:r>
              <a:rPr lang="en-US" dirty="0">
                <a:solidFill>
                  <a:srgbClr val="064FBA"/>
                </a:solidFill>
              </a:rPr>
              <a:t>per-bank refreshes</a:t>
            </a:r>
          </a:p>
          <a:p>
            <a:pPr lvl="1"/>
            <a:r>
              <a:rPr lang="en-US" dirty="0">
                <a:solidFill>
                  <a:srgbClr val="000000"/>
                </a:solidFill>
              </a:rPr>
              <a:t>Exploits </a:t>
            </a:r>
            <a:r>
              <a:rPr lang="en-US" dirty="0">
                <a:solidFill>
                  <a:srgbClr val="064FBA"/>
                </a:solidFill>
              </a:rPr>
              <a:t>refresh scheduling flexibility</a:t>
            </a:r>
            <a:r>
              <a:rPr lang="en-US" dirty="0">
                <a:solidFill>
                  <a:srgbClr val="000000"/>
                </a:solidFill>
              </a:rPr>
              <a:t> in DDR DRAM</a:t>
            </a:r>
          </a:p>
          <a:p>
            <a:endParaRPr lang="en-US" dirty="0"/>
          </a:p>
          <a:p>
            <a:r>
              <a:rPr lang="en-US" u="sng" dirty="0"/>
              <a:t>Component 1</a:t>
            </a:r>
            <a:r>
              <a:rPr lang="en-US" dirty="0"/>
              <a:t>: </a:t>
            </a:r>
            <a:r>
              <a:rPr lang="en-US" b="1" dirty="0"/>
              <a:t>Out-of-order per-bank refresh</a:t>
            </a:r>
          </a:p>
          <a:p>
            <a:pPr lvl="1"/>
            <a:r>
              <a:rPr lang="en-US" dirty="0"/>
              <a:t>Avoids poor static scheduling decisions</a:t>
            </a:r>
          </a:p>
          <a:p>
            <a:pPr lvl="1"/>
            <a:r>
              <a:rPr lang="en-US" dirty="0"/>
              <a:t>Dynamically issues per-bank refreshes to idle banks</a:t>
            </a:r>
          </a:p>
          <a:p>
            <a:pPr lvl="1"/>
            <a:endParaRPr lang="en-US" dirty="0"/>
          </a:p>
          <a:p>
            <a:r>
              <a:rPr lang="en-US" u="sng" dirty="0"/>
              <a:t>Component 2</a:t>
            </a:r>
            <a:r>
              <a:rPr lang="en-US" dirty="0"/>
              <a:t>: </a:t>
            </a:r>
            <a:r>
              <a:rPr lang="en-US" b="1" dirty="0"/>
              <a:t>Write-Refresh Parallelization</a:t>
            </a:r>
          </a:p>
          <a:p>
            <a:pPr lvl="1"/>
            <a:r>
              <a:rPr lang="en-US" dirty="0"/>
              <a:t>Avoids refresh interference on latency-critical reads</a:t>
            </a:r>
          </a:p>
          <a:p>
            <a:pPr lvl="1"/>
            <a:r>
              <a:rPr lang="en-US" dirty="0"/>
              <a:t>Parallelizes refreshes with </a:t>
            </a:r>
            <a:r>
              <a:rPr lang="en-US" b="1" dirty="0"/>
              <a:t>a batch of writes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Myriad Pro"/>
              <a:ea typeface="+mn-ea"/>
              <a:cs typeface="+mn-cs"/>
            </a:endParaRPr>
          </a:p>
        </p:txBody>
      </p:sp>
    </p:spTree>
    <p:extLst>
      <p:ext uri="{BB962C8B-B14F-4D97-AF65-F5344CB8AC3E}">
        <p14:creationId xmlns:p14="http://schemas.microsoft.com/office/powerpoint/2010/main" val="1994804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2</a:t>
            </a:r>
            <a:r>
              <a:rPr lang="en-US" dirty="0"/>
              <a:t>: Banks that are being refreshed cannot concurrently serve memory requests</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4393924" y="4319806"/>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7" name="timeline"/>
          <p:cNvCxnSpPr/>
          <p:nvPr/>
        </p:nvCxnSpPr>
        <p:spPr>
          <a:xfrm flipV="1">
            <a:off x="609600" y="42684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DRAM"/>
          <p:cNvSpPr/>
          <p:nvPr/>
        </p:nvSpPr>
        <p:spPr>
          <a:xfrm>
            <a:off x="5181600" y="3581400"/>
            <a:ext cx="3277723" cy="1295400"/>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30" name="ref1"/>
          <p:cNvSpPr/>
          <p:nvPr/>
        </p:nvSpPr>
        <p:spPr>
          <a:xfrm>
            <a:off x="3429000" y="4114800"/>
            <a:ext cx="533400" cy="28120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RD</a:t>
            </a:r>
          </a:p>
        </p:txBody>
      </p:sp>
      <p:grpSp>
        <p:nvGrpSpPr>
          <p:cNvPr id="36" name="Group 35"/>
          <p:cNvGrpSpPr/>
          <p:nvPr/>
        </p:nvGrpSpPr>
        <p:grpSpPr>
          <a:xfrm>
            <a:off x="1226036" y="3124200"/>
            <a:ext cx="2964964" cy="990600"/>
            <a:chOff x="1226036" y="3657600"/>
            <a:chExt cx="2964964" cy="990600"/>
          </a:xfrm>
        </p:grpSpPr>
        <p:sp>
          <p:nvSpPr>
            <p:cNvPr id="31" name="TextBox 30"/>
            <p:cNvSpPr txBox="1"/>
            <p:nvPr/>
          </p:nvSpPr>
          <p:spPr>
            <a:xfrm>
              <a:off x="1226036" y="3657600"/>
              <a:ext cx="29649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Delayed by refresh</a:t>
              </a:r>
            </a:p>
          </p:txBody>
        </p:sp>
        <p:cxnSp>
          <p:nvCxnSpPr>
            <p:cNvPr id="32" name="Curved Connector 31"/>
            <p:cNvCxnSpPr/>
            <p:nvPr/>
          </p:nvCxnSpPr>
          <p:spPr>
            <a:xfrm rot="16200000" flipH="1">
              <a:off x="2933700" y="4152900"/>
              <a:ext cx="533400" cy="457200"/>
            </a:xfrm>
            <a:prstGeom prst="curvedConnector3">
              <a:avLst>
                <a:gd name="adj1" fmla="val 30866"/>
              </a:avLst>
            </a:prstGeom>
            <a:ln w="571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990600" y="3581402"/>
            <a:ext cx="7467600" cy="1295402"/>
            <a:chOff x="990600" y="3581402"/>
            <a:chExt cx="7467600" cy="1295402"/>
          </a:xfrm>
        </p:grpSpPr>
        <p:sp>
          <p:nvSpPr>
            <p:cNvPr id="28" name="ref1"/>
            <p:cNvSpPr/>
            <p:nvPr/>
          </p:nvSpPr>
          <p:spPr>
            <a:xfrm>
              <a:off x="990600" y="4114800"/>
              <a:ext cx="2334768"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Per-Bank Refresh</a:t>
              </a:r>
            </a:p>
          </p:txBody>
        </p:sp>
        <p:grpSp>
          <p:nvGrpSpPr>
            <p:cNvPr id="39" name="Group 38"/>
            <p:cNvGrpSpPr/>
            <p:nvPr/>
          </p:nvGrpSpPr>
          <p:grpSpPr>
            <a:xfrm>
              <a:off x="5180477" y="3581402"/>
              <a:ext cx="3277723" cy="1295402"/>
              <a:chOff x="5334000" y="3745137"/>
              <a:chExt cx="3277723" cy="1252003"/>
            </a:xfrm>
          </p:grpSpPr>
          <p:sp>
            <p:nvSpPr>
              <p:cNvPr id="40" name="DRAM"/>
              <p:cNvSpPr/>
              <p:nvPr/>
            </p:nvSpPr>
            <p:spPr>
              <a:xfrm>
                <a:off x="5334000" y="3745137"/>
                <a:ext cx="3277723" cy="1252003"/>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41"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9723" y="3892431"/>
                <a:ext cx="684674" cy="684674"/>
              </a:xfrm>
              <a:prstGeom prst="rect">
                <a:avLst/>
              </a:prstGeom>
            </p:spPr>
          </p:pic>
        </p:grpSp>
      </p:grpSp>
    </p:spTree>
    <p:extLst>
      <p:ext uri="{BB962C8B-B14F-4D97-AF65-F5344CB8AC3E}">
        <p14:creationId xmlns:p14="http://schemas.microsoft.com/office/powerpoint/2010/main" val="128933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Shortcomings of Per-Bank Refresh</a:t>
            </a:r>
          </a:p>
        </p:txBody>
      </p:sp>
      <p:sp>
        <p:nvSpPr>
          <p:cNvPr id="3" name="Content Placeholder 2"/>
          <p:cNvSpPr>
            <a:spLocks noGrp="1"/>
          </p:cNvSpPr>
          <p:nvPr>
            <p:ph idx="1"/>
          </p:nvPr>
        </p:nvSpPr>
        <p:spPr/>
        <p:txBody>
          <a:bodyPr/>
          <a:lstStyle/>
          <a:p>
            <a:r>
              <a:rPr lang="en-US" u="sng" dirty="0"/>
              <a:t>Problem 2</a:t>
            </a:r>
            <a:r>
              <a:rPr lang="en-US" dirty="0"/>
              <a:t>: Refreshing banks cannot concurrently serve memory requests</a:t>
            </a:r>
          </a:p>
          <a:p>
            <a:r>
              <a:rPr lang="en-US" u="sng" dirty="0">
                <a:solidFill>
                  <a:srgbClr val="064FBA"/>
                </a:solidFill>
              </a:rPr>
              <a:t>Key idea</a:t>
            </a:r>
            <a:r>
              <a:rPr lang="en-US" dirty="0">
                <a:solidFill>
                  <a:srgbClr val="064FBA"/>
                </a:solidFill>
              </a:rPr>
              <a:t>: Exploit </a:t>
            </a:r>
            <a:r>
              <a:rPr lang="en-US" b="1" dirty="0">
                <a:solidFill>
                  <a:srgbClr val="064FBA"/>
                </a:solidFill>
              </a:rPr>
              <a:t>subarrays</a:t>
            </a:r>
            <a:r>
              <a:rPr lang="en-US" dirty="0">
                <a:solidFill>
                  <a:srgbClr val="064FBA"/>
                </a:solidFill>
              </a:rPr>
              <a:t> within a bank to parallelize refreshes and accesses across </a:t>
            </a:r>
            <a:r>
              <a:rPr lang="en-US" b="1" dirty="0">
                <a:solidFill>
                  <a:srgbClr val="064FBA"/>
                </a:solidFill>
              </a:rPr>
              <a:t>subarrays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4393924" y="3962400"/>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7" name="timeline"/>
          <p:cNvCxnSpPr/>
          <p:nvPr/>
        </p:nvCxnSpPr>
        <p:spPr>
          <a:xfrm flipV="1">
            <a:off x="609600" y="39636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DRAM"/>
          <p:cNvSpPr/>
          <p:nvPr/>
        </p:nvSpPr>
        <p:spPr>
          <a:xfrm>
            <a:off x="5181600" y="3581400"/>
            <a:ext cx="3277723" cy="1295400"/>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Bank 0</a:t>
            </a:r>
          </a:p>
        </p:txBody>
      </p:sp>
      <p:grpSp>
        <p:nvGrpSpPr>
          <p:cNvPr id="23" name="Group 22"/>
          <p:cNvGrpSpPr/>
          <p:nvPr/>
        </p:nvGrpSpPr>
        <p:grpSpPr>
          <a:xfrm>
            <a:off x="5181600" y="3581400"/>
            <a:ext cx="3277723" cy="1295400"/>
            <a:chOff x="4419600" y="4038600"/>
            <a:chExt cx="3277723" cy="457200"/>
          </a:xfrm>
        </p:grpSpPr>
        <p:sp>
          <p:nvSpPr>
            <p:cNvPr id="19" name="DRAM"/>
            <p:cNvSpPr/>
            <p:nvPr/>
          </p:nvSpPr>
          <p:spPr>
            <a:xfrm>
              <a:off x="4419600" y="4038600"/>
              <a:ext cx="3277723" cy="228600"/>
            </a:xfrm>
            <a:prstGeom prst="roundRect">
              <a:avLst>
                <a:gd name="adj" fmla="val 5494"/>
              </a:avLst>
            </a:prstGeom>
            <a:solidFill>
              <a:srgbClr val="064FB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Subarray 1</a:t>
              </a:r>
            </a:p>
          </p:txBody>
        </p:sp>
        <p:sp>
          <p:nvSpPr>
            <p:cNvPr id="21" name="DRAM"/>
            <p:cNvSpPr/>
            <p:nvPr/>
          </p:nvSpPr>
          <p:spPr>
            <a:xfrm>
              <a:off x="4419600" y="4267200"/>
              <a:ext cx="3277723" cy="228600"/>
            </a:xfrm>
            <a:prstGeom prst="roundRect">
              <a:avLst>
                <a:gd name="adj" fmla="val 5494"/>
              </a:avLst>
            </a:prstGeom>
            <a:solidFill>
              <a:srgbClr val="064FB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a:ea typeface="+mn-ea"/>
                  <a:cs typeface="+mn-cs"/>
                </a:rPr>
                <a:t>Subarray 0</a:t>
              </a:r>
            </a:p>
          </p:txBody>
        </p:sp>
      </p:grpSp>
      <p:sp>
        <p:nvSpPr>
          <p:cNvPr id="30" name="ref1"/>
          <p:cNvSpPr/>
          <p:nvPr/>
        </p:nvSpPr>
        <p:spPr>
          <a:xfrm>
            <a:off x="2133600" y="3810000"/>
            <a:ext cx="533400" cy="28120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RD</a:t>
            </a:r>
          </a:p>
        </p:txBody>
      </p:sp>
      <p:grpSp>
        <p:nvGrpSpPr>
          <p:cNvPr id="13" name="Group 12"/>
          <p:cNvGrpSpPr/>
          <p:nvPr/>
        </p:nvGrpSpPr>
        <p:grpSpPr>
          <a:xfrm>
            <a:off x="5181600" y="4190993"/>
            <a:ext cx="3352800" cy="708406"/>
            <a:chOff x="5335123" y="4334314"/>
            <a:chExt cx="3352800" cy="684674"/>
          </a:xfrm>
        </p:grpSpPr>
        <p:sp>
          <p:nvSpPr>
            <p:cNvPr id="14" name="DRAM"/>
            <p:cNvSpPr/>
            <p:nvPr/>
          </p:nvSpPr>
          <p:spPr>
            <a:xfrm>
              <a:off x="5335123" y="4369672"/>
              <a:ext cx="3277723" cy="627474"/>
            </a:xfrm>
            <a:prstGeom prst="roundRect">
              <a:avLst>
                <a:gd name="adj" fmla="val 5494"/>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5" name="new 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249" y="4334314"/>
              <a:ext cx="684674" cy="684674"/>
            </a:xfrm>
            <a:prstGeom prst="rect">
              <a:avLst/>
            </a:prstGeom>
          </p:spPr>
        </p:pic>
      </p:grpSp>
      <p:cxnSp>
        <p:nvCxnSpPr>
          <p:cNvPr id="17" name="timeline"/>
          <p:cNvCxnSpPr/>
          <p:nvPr/>
        </p:nvCxnSpPr>
        <p:spPr>
          <a:xfrm flipV="1">
            <a:off x="609600" y="4577778"/>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f1"/>
          <p:cNvSpPr/>
          <p:nvPr/>
        </p:nvSpPr>
        <p:spPr>
          <a:xfrm>
            <a:off x="990600" y="4424084"/>
            <a:ext cx="2334768" cy="281206"/>
          </a:xfrm>
          <a:prstGeom prst="roundRect">
            <a:avLst/>
          </a:prstGeom>
          <a:solidFill>
            <a:srgbClr val="FF8C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Subarray Refresh</a:t>
            </a:r>
          </a:p>
        </p:txBody>
      </p:sp>
      <p:grpSp>
        <p:nvGrpSpPr>
          <p:cNvPr id="5" name="Group 4"/>
          <p:cNvGrpSpPr/>
          <p:nvPr/>
        </p:nvGrpSpPr>
        <p:grpSpPr>
          <a:xfrm>
            <a:off x="609600" y="4268494"/>
            <a:ext cx="4495800" cy="451422"/>
            <a:chOff x="609600" y="4268494"/>
            <a:chExt cx="4495800" cy="451422"/>
          </a:xfrm>
        </p:grpSpPr>
        <p:sp>
          <p:nvSpPr>
            <p:cNvPr id="22" name="TextBox 21"/>
            <p:cNvSpPr txBox="1"/>
            <p:nvPr/>
          </p:nvSpPr>
          <p:spPr>
            <a:xfrm>
              <a:off x="4393924" y="4319806"/>
              <a:ext cx="711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4" name="timeline"/>
            <p:cNvCxnSpPr/>
            <p:nvPr/>
          </p:nvCxnSpPr>
          <p:spPr>
            <a:xfrm flipV="1">
              <a:off x="609600" y="4268494"/>
              <a:ext cx="4114800" cy="7949"/>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600200" y="3733800"/>
            <a:ext cx="1677330" cy="2209800"/>
            <a:chOff x="1600200" y="3733800"/>
            <a:chExt cx="1677330" cy="2209800"/>
          </a:xfrm>
        </p:grpSpPr>
        <p:cxnSp>
          <p:nvCxnSpPr>
            <p:cNvPr id="25" name="Straight Connector 24"/>
            <p:cNvCxnSpPr/>
            <p:nvPr/>
          </p:nvCxnSpPr>
          <p:spPr>
            <a:xfrm flipV="1">
              <a:off x="2667001" y="3733800"/>
              <a:ext cx="0" cy="1676400"/>
            </a:xfrm>
            <a:prstGeom prst="line">
              <a:avLst/>
            </a:prstGeom>
            <a:ln w="38100" cmpd="sng">
              <a:solidFill>
                <a:srgbClr val="77933C"/>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133600" y="3733800"/>
              <a:ext cx="0" cy="1676400"/>
            </a:xfrm>
            <a:prstGeom prst="line">
              <a:avLst/>
            </a:prstGeom>
            <a:ln w="38100" cmpd="sng">
              <a:solidFill>
                <a:srgbClr val="77933C"/>
              </a:solidFill>
              <a:prstDash val="dash"/>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600200" y="5420380"/>
              <a:ext cx="1677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Parallelize</a:t>
              </a:r>
            </a:p>
          </p:txBody>
        </p:sp>
      </p:grpSp>
    </p:spTree>
    <p:extLst>
      <p:ext uri="{BB962C8B-B14F-4D97-AF65-F5344CB8AC3E}">
        <p14:creationId xmlns:p14="http://schemas.microsoft.com/office/powerpoint/2010/main" val="1709103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18"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Methodology</a:t>
            </a:r>
          </a:p>
        </p:txBody>
      </p:sp>
      <p:sp>
        <p:nvSpPr>
          <p:cNvPr id="3" name="Content Placeholder 2"/>
          <p:cNvSpPr>
            <a:spLocks noGrp="1"/>
          </p:cNvSpPr>
          <p:nvPr>
            <p:ph idx="1"/>
          </p:nvPr>
        </p:nvSpPr>
        <p:spPr>
          <a:xfrm>
            <a:off x="304800" y="4971180"/>
            <a:ext cx="8534400" cy="1582020"/>
          </a:xfrm>
        </p:spPr>
        <p:txBody>
          <a:bodyPr>
            <a:noAutofit/>
          </a:bodyPr>
          <a:lstStyle/>
          <a:p>
            <a:pPr marL="457200" lvl="1" indent="0">
              <a:buNone/>
            </a:pPr>
            <a:endParaRPr lang="en-US" sz="1800" dirty="0"/>
          </a:p>
          <a:p>
            <a:r>
              <a:rPr lang="en-US" sz="2400" b="1" u="sng" dirty="0"/>
              <a:t>100 workloads</a:t>
            </a:r>
            <a:r>
              <a:rPr lang="en-US" sz="2400" dirty="0"/>
              <a:t>: </a:t>
            </a:r>
            <a:r>
              <a:rPr lang="en-US" sz="2000" dirty="0"/>
              <a:t>SPEC CPU2006, STREAM, TPC-C/H, random access</a:t>
            </a:r>
            <a:endParaRPr lang="en-US" sz="1800" dirty="0"/>
          </a:p>
          <a:p>
            <a:r>
              <a:rPr lang="en-US" sz="2400" b="1" u="sng" dirty="0"/>
              <a:t>System performance metric</a:t>
            </a:r>
            <a:r>
              <a:rPr lang="en-US" sz="2400" dirty="0"/>
              <a:t>: </a:t>
            </a:r>
            <a:r>
              <a:rPr lang="en-US" sz="2400" i="1" dirty="0"/>
              <a:t>Weighted 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p:cNvSpPr txBox="1"/>
          <p:nvPr/>
        </p:nvSpPr>
        <p:spPr>
          <a:xfrm>
            <a:off x="3505200" y="1676400"/>
            <a:ext cx="14574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BBB59">
                    <a:lumMod val="50000"/>
                  </a:srgbClr>
                </a:solidFill>
                <a:effectLst/>
                <a:uLnTx/>
                <a:uFillTx/>
                <a:latin typeface="Calibri"/>
                <a:ea typeface="+mn-ea"/>
                <a:cs typeface="+mn-cs"/>
              </a:rPr>
              <a:t>DDR3 Rank</a:t>
            </a:r>
          </a:p>
        </p:txBody>
      </p:sp>
      <p:sp>
        <p:nvSpPr>
          <p:cNvPr id="8" name="TextBox 7"/>
          <p:cNvSpPr txBox="1"/>
          <p:nvPr/>
        </p:nvSpPr>
        <p:spPr>
          <a:xfrm>
            <a:off x="336883" y="1219200"/>
            <a:ext cx="33207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mn-ea"/>
                <a:cs typeface="+mn-cs"/>
              </a:rPr>
              <a:t>Simulator configurations</a:t>
            </a:r>
          </a:p>
        </p:txBody>
      </p:sp>
      <p:grpSp>
        <p:nvGrpSpPr>
          <p:cNvPr id="11" name="Group 10"/>
          <p:cNvGrpSpPr/>
          <p:nvPr/>
        </p:nvGrpSpPr>
        <p:grpSpPr>
          <a:xfrm>
            <a:off x="671731" y="1281764"/>
            <a:ext cx="7097519" cy="3899836"/>
            <a:chOff x="671731" y="1175557"/>
            <a:chExt cx="7097519" cy="3899836"/>
          </a:xfrm>
        </p:grpSpPr>
        <p:sp>
          <p:nvSpPr>
            <p:cNvPr id="5" name="R"/>
            <p:cNvSpPr/>
            <p:nvPr/>
          </p:nvSpPr>
          <p:spPr>
            <a:xfrm>
              <a:off x="752268" y="1722602"/>
              <a:ext cx="2295732" cy="2725679"/>
            </a:xfrm>
            <a:prstGeom prst="roundRect">
              <a:avLst>
                <a:gd name="adj" fmla="val 61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6" name="R"/>
            <p:cNvSpPr/>
            <p:nvPr/>
          </p:nvSpPr>
          <p:spPr>
            <a:xfrm rot="16200000">
              <a:off x="2072450" y="2088544"/>
              <a:ext cx="1338349" cy="60644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sp>
          <p:nvSpPr>
            <p:cNvPr id="7" name="R"/>
            <p:cNvSpPr/>
            <p:nvPr/>
          </p:nvSpPr>
          <p:spPr>
            <a:xfrm>
              <a:off x="671731" y="2868549"/>
              <a:ext cx="1798337"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8-core</a:t>
              </a:r>
              <a:br>
                <a:rPr kumimoji="0" lang="en-US" sz="2800" b="1" i="1" u="none" strike="noStrike" kern="1200" cap="none" spc="0" normalizeH="0" baseline="0" noProof="0" dirty="0">
                  <a:ln>
                    <a:noFill/>
                  </a:ln>
                  <a:solidFill>
                    <a:prstClr val="black"/>
                  </a:solidFill>
                  <a:effectLst/>
                  <a:uLnTx/>
                  <a:uFillTx/>
                  <a:latin typeface="Calibri"/>
                  <a:ea typeface="+mn-ea"/>
                  <a:cs typeface="+mn-cs"/>
                </a:rPr>
              </a:br>
              <a:r>
                <a:rPr kumimoji="0" lang="en-US" sz="2800" b="1" i="1" u="none" strike="noStrike" kern="1200" cap="none" spc="0" normalizeH="0" baseline="0" noProof="0" dirty="0">
                  <a:ln>
                    <a:noFill/>
                  </a:ln>
                  <a:solidFill>
                    <a:prstClr val="black"/>
                  </a:solidFill>
                  <a:effectLst/>
                  <a:uLnTx/>
                  <a:uFillTx/>
                  <a:latin typeface="Calibri"/>
                  <a:ea typeface="+mn-ea"/>
                  <a:cs typeface="+mn-cs"/>
                </a:rPr>
                <a:t>processor</a:t>
              </a:r>
            </a:p>
          </p:txBody>
        </p:sp>
        <p:sp>
          <p:nvSpPr>
            <p:cNvPr id="9" name="Left-Right Arrow 8"/>
            <p:cNvSpPr/>
            <p:nvPr/>
          </p:nvSpPr>
          <p:spPr>
            <a:xfrm>
              <a:off x="3124200" y="2027393"/>
              <a:ext cx="1743074"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
            <p:cNvSpPr/>
            <p:nvPr/>
          </p:nvSpPr>
          <p:spPr>
            <a:xfrm rot="16200000">
              <a:off x="2046385" y="3449817"/>
              <a:ext cx="1387329" cy="609599"/>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Memory Controller</a:t>
              </a:r>
            </a:p>
          </p:txBody>
        </p:sp>
        <p:grpSp>
          <p:nvGrpSpPr>
            <p:cNvPr id="26" name="DRAM"/>
            <p:cNvGrpSpPr/>
            <p:nvPr/>
          </p:nvGrpSpPr>
          <p:grpSpPr>
            <a:xfrm>
              <a:off x="5029200" y="1322983"/>
              <a:ext cx="990600" cy="1758442"/>
              <a:chOff x="4723269" y="2353890"/>
              <a:chExt cx="3277726" cy="1758442"/>
            </a:xfrm>
          </p:grpSpPr>
          <p:sp>
            <p:nvSpPr>
              <p:cNvPr id="27"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28"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7</a:t>
                </a:r>
              </a:p>
            </p:txBody>
          </p:sp>
          <p:sp>
            <p:nvSpPr>
              <p:cNvPr id="29"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30"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1</a:t>
                </a:r>
              </a:p>
            </p:txBody>
          </p:sp>
          <p:sp>
            <p:nvSpPr>
              <p:cNvPr id="31"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Bank 0</a:t>
                </a:r>
              </a:p>
            </p:txBody>
          </p:sp>
          <p:sp>
            <p:nvSpPr>
              <p:cNvPr id="32" name="TextBox 31"/>
              <p:cNvSpPr txBox="1"/>
              <p:nvPr/>
            </p:nvSpPr>
            <p:spPr>
              <a:xfrm rot="5400000">
                <a:off x="6827251" y="2515194"/>
                <a:ext cx="343364" cy="9929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47" name="DRAM"/>
            <p:cNvGrpSpPr/>
            <p:nvPr/>
          </p:nvGrpSpPr>
          <p:grpSpPr>
            <a:xfrm>
              <a:off x="6778649" y="1320780"/>
              <a:ext cx="990600" cy="1758442"/>
              <a:chOff x="4723269" y="2353890"/>
              <a:chExt cx="3277726" cy="1758442"/>
            </a:xfrm>
          </p:grpSpPr>
          <p:sp>
            <p:nvSpPr>
              <p:cNvPr id="48"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49"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0"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1"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52"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54" name="Rectangle 53"/>
            <p:cNvSpPr/>
            <p:nvPr/>
          </p:nvSpPr>
          <p:spPr>
            <a:xfrm>
              <a:off x="6050279" y="2470189"/>
              <a:ext cx="728371"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Left-Right Arrow 54"/>
            <p:cNvSpPr/>
            <p:nvPr/>
          </p:nvSpPr>
          <p:spPr>
            <a:xfrm>
              <a:off x="3125061" y="3437091"/>
              <a:ext cx="1743074" cy="68579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6" name="DRAM"/>
            <p:cNvGrpSpPr/>
            <p:nvPr/>
          </p:nvGrpSpPr>
          <p:grpSpPr>
            <a:xfrm>
              <a:off x="5029200" y="3316951"/>
              <a:ext cx="990600" cy="1758442"/>
              <a:chOff x="4723269" y="2353890"/>
              <a:chExt cx="3277726" cy="1758442"/>
            </a:xfrm>
          </p:grpSpPr>
          <p:sp>
            <p:nvSpPr>
              <p:cNvPr id="60"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1"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2"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3"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4"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6" name="DRAM"/>
            <p:cNvGrpSpPr/>
            <p:nvPr/>
          </p:nvGrpSpPr>
          <p:grpSpPr>
            <a:xfrm>
              <a:off x="6778650" y="3314748"/>
              <a:ext cx="990600" cy="1758442"/>
              <a:chOff x="4723269" y="2353890"/>
              <a:chExt cx="3277726" cy="1758442"/>
            </a:xfrm>
          </p:grpSpPr>
          <p:sp>
            <p:nvSpPr>
              <p:cNvPr id="67" name="DRAM"/>
              <p:cNvSpPr/>
              <p:nvPr/>
            </p:nvSpPr>
            <p:spPr>
              <a:xfrm>
                <a:off x="4723272" y="2353890"/>
                <a:ext cx="3277723" cy="175484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8" name="DRAM"/>
              <p:cNvSpPr/>
              <p:nvPr/>
            </p:nvSpPr>
            <p:spPr>
              <a:xfrm>
                <a:off x="4723272" y="235389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69" name="DRAM"/>
              <p:cNvSpPr/>
              <p:nvPr/>
            </p:nvSpPr>
            <p:spPr>
              <a:xfrm>
                <a:off x="4723269" y="2792399"/>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70" name="DRAM"/>
              <p:cNvSpPr/>
              <p:nvPr/>
            </p:nvSpPr>
            <p:spPr>
              <a:xfrm>
                <a:off x="4723272" y="3230908"/>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sp>
            <p:nvSpPr>
              <p:cNvPr id="71" name="DRAM"/>
              <p:cNvSpPr/>
              <p:nvPr/>
            </p:nvSpPr>
            <p:spPr>
              <a:xfrm>
                <a:off x="4723269" y="3673420"/>
                <a:ext cx="3277723" cy="438912"/>
              </a:xfrm>
              <a:prstGeom prst="roundRect">
                <a:avLst>
                  <a:gd name="adj" fmla="val 54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72" name="Rectangle 71"/>
            <p:cNvSpPr/>
            <p:nvPr/>
          </p:nvSpPr>
          <p:spPr>
            <a:xfrm>
              <a:off x="6050279" y="4041474"/>
              <a:ext cx="728371"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4876800" y="1175557"/>
              <a:ext cx="1321183" cy="2039230"/>
            </a:xfrm>
            <a:prstGeom prst="roundRect">
              <a:avLst/>
            </a:prstGeom>
            <a:noFill/>
            <a:ln>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R"/>
          <p:cNvSpPr/>
          <p:nvPr/>
        </p:nvSpPr>
        <p:spPr>
          <a:xfrm>
            <a:off x="1143000" y="4648200"/>
            <a:ext cx="2743200" cy="388936"/>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L1 $: 32KB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L2 $: 512KB/core</a:t>
            </a:r>
          </a:p>
        </p:txBody>
      </p:sp>
    </p:spTree>
    <p:extLst>
      <p:ext uri="{BB962C8B-B14F-4D97-AF65-F5344CB8AC3E}">
        <p14:creationId xmlns:p14="http://schemas.microsoft.com/office/powerpoint/2010/main" val="304857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Points</a:t>
            </a:r>
          </a:p>
        </p:txBody>
      </p:sp>
      <p:sp>
        <p:nvSpPr>
          <p:cNvPr id="3" name="Content Placeholder 2"/>
          <p:cNvSpPr>
            <a:spLocks noGrp="1"/>
          </p:cNvSpPr>
          <p:nvPr>
            <p:ph idx="1"/>
          </p:nvPr>
        </p:nvSpPr>
        <p:spPr/>
        <p:txBody>
          <a:bodyPr>
            <a:normAutofit lnSpcReduction="10000"/>
          </a:bodyPr>
          <a:lstStyle/>
          <a:p>
            <a:r>
              <a:rPr lang="en-US" b="1" dirty="0"/>
              <a:t>All-bank refresh </a:t>
            </a:r>
            <a:r>
              <a:rPr lang="en-US" dirty="0"/>
              <a:t>[DDR3, LPDDR3, …]</a:t>
            </a:r>
          </a:p>
          <a:p>
            <a:endParaRPr lang="en-US" dirty="0"/>
          </a:p>
          <a:p>
            <a:r>
              <a:rPr lang="en-US" b="1" dirty="0"/>
              <a:t>Per-bank refresh </a:t>
            </a:r>
            <a:r>
              <a:rPr lang="en-US" dirty="0"/>
              <a:t>[LPDDR3]</a:t>
            </a:r>
          </a:p>
          <a:p>
            <a:endParaRPr lang="en-US" dirty="0"/>
          </a:p>
          <a:p>
            <a:r>
              <a:rPr lang="en-US" b="1" dirty="0"/>
              <a:t>Elastic refresh </a:t>
            </a:r>
            <a:r>
              <a:rPr lang="en-US" dirty="0"/>
              <a:t>[</a:t>
            </a:r>
            <a:r>
              <a:rPr lang="en-US" dirty="0" err="1"/>
              <a:t>Stuecheli</a:t>
            </a:r>
            <a:r>
              <a:rPr lang="en-US" dirty="0"/>
              <a:t> et al., MICRO ‘10]:</a:t>
            </a:r>
          </a:p>
          <a:p>
            <a:pPr lvl="1"/>
            <a:r>
              <a:rPr lang="en-US" dirty="0"/>
              <a:t>Postpones refreshes by a time delay based on the predicted rank idle time to avoid interference on memory requests</a:t>
            </a:r>
          </a:p>
          <a:p>
            <a:pPr lvl="1"/>
            <a:r>
              <a:rPr lang="en-US" dirty="0">
                <a:solidFill>
                  <a:srgbClr val="FF0000"/>
                </a:solidFill>
              </a:rPr>
              <a:t>Proposed to schedule all-bank refreshes without exploiting per-bank refreshes</a:t>
            </a:r>
          </a:p>
          <a:p>
            <a:pPr lvl="1"/>
            <a:r>
              <a:rPr lang="en-US" dirty="0">
                <a:solidFill>
                  <a:srgbClr val="FF0000"/>
                </a:solidFill>
              </a:rPr>
              <a:t>Cannot parallelize refreshes and accesses within a rank</a:t>
            </a:r>
          </a:p>
          <a:p>
            <a:pPr marL="457200" lvl="1" indent="0">
              <a:buNone/>
            </a:pPr>
            <a:endParaRPr lang="en-US" dirty="0"/>
          </a:p>
          <a:p>
            <a:r>
              <a:rPr lang="en-US" b="1" dirty="0"/>
              <a:t>Ideal (no refresh)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771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381000" y="1023945"/>
          <a:ext cx="8534400" cy="4810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System Performance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DS"/>
          <p:cNvGrpSpPr/>
          <p:nvPr/>
        </p:nvGrpSpPr>
        <p:grpSpPr>
          <a:xfrm>
            <a:off x="2438400" y="1084560"/>
            <a:ext cx="4545125" cy="461665"/>
            <a:chOff x="2438400" y="1154668"/>
            <a:chExt cx="4545125" cy="461665"/>
          </a:xfrm>
        </p:grpSpPr>
        <p:sp>
          <p:nvSpPr>
            <p:cNvPr id="21" name="TextBox 20"/>
            <p:cNvSpPr txBox="1"/>
            <p:nvPr/>
          </p:nvSpPr>
          <p:spPr>
            <a:xfrm>
              <a:off x="2438400" y="1154668"/>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7.9%</a:t>
              </a:r>
            </a:p>
          </p:txBody>
        </p:sp>
        <p:sp>
          <p:nvSpPr>
            <p:cNvPr id="22" name="TextBox 21"/>
            <p:cNvSpPr txBox="1"/>
            <p:nvPr/>
          </p:nvSpPr>
          <p:spPr>
            <a:xfrm>
              <a:off x="4191000" y="1154668"/>
              <a:ext cx="963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12.3%</a:t>
              </a:r>
            </a:p>
          </p:txBody>
        </p:sp>
        <p:sp>
          <p:nvSpPr>
            <p:cNvPr id="23" name="TextBox 22"/>
            <p:cNvSpPr txBox="1"/>
            <p:nvPr/>
          </p:nvSpPr>
          <p:spPr>
            <a:xfrm>
              <a:off x="6019800" y="1154668"/>
              <a:ext cx="963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20.2%</a:t>
              </a:r>
            </a:p>
          </p:txBody>
        </p:sp>
      </p:grpSp>
      <p:sp>
        <p:nvSpPr>
          <p:cNvPr id="15" name="Rounded Rectangle 14"/>
          <p:cNvSpPr/>
          <p:nvPr/>
        </p:nvSpPr>
        <p:spPr>
          <a:xfrm>
            <a:off x="533400" y="5410200"/>
            <a:ext cx="7854167" cy="8699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1. Both DARP &amp; SARP provide performance gains and combining them (DSARP) improves even more</a:t>
            </a:r>
          </a:p>
        </p:txBody>
      </p:sp>
      <p:sp>
        <p:nvSpPr>
          <p:cNvPr id="11" name="Rounded Rectangle 10"/>
          <p:cNvSpPr/>
          <p:nvPr/>
        </p:nvSpPr>
        <p:spPr>
          <a:xfrm>
            <a:off x="533400" y="5410200"/>
            <a:ext cx="7848600" cy="8699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white"/>
                </a:solidFill>
                <a:effectLst/>
                <a:uLnTx/>
                <a:uFillTx/>
                <a:latin typeface="Calibri"/>
                <a:ea typeface="+mn-ea"/>
                <a:cs typeface="+mn-cs"/>
              </a:rPr>
              <a:t>2. Consistent system performance improvement across DRAM densities (within </a:t>
            </a:r>
            <a:r>
              <a:rPr kumimoji="0" lang="en-US" sz="2600" b="1" i="1" u="none" strike="noStrike" kern="1200" cap="none" spc="0" normalizeH="0" baseline="0" noProof="0" dirty="0">
                <a:ln>
                  <a:noFill/>
                </a:ln>
                <a:solidFill>
                  <a:prstClr val="white"/>
                </a:solidFill>
                <a:effectLst/>
                <a:uLnTx/>
                <a:uFillTx/>
                <a:latin typeface="Calibri"/>
                <a:ea typeface="+mn-ea"/>
                <a:cs typeface="+mn-cs"/>
              </a:rPr>
              <a:t>0.9%, 1.2%, and 3.8% </a:t>
            </a:r>
            <a:r>
              <a:rPr kumimoji="0" lang="en-US" sz="2600" b="0" i="1" u="none" strike="noStrike" kern="1200" cap="none" spc="0" normalizeH="0" baseline="0" noProof="0" dirty="0">
                <a:ln>
                  <a:noFill/>
                </a:ln>
                <a:solidFill>
                  <a:prstClr val="white"/>
                </a:solidFill>
                <a:effectLst/>
                <a:uLnTx/>
                <a:uFillTx/>
                <a:latin typeface="Calibri"/>
                <a:ea typeface="+mn-ea"/>
                <a:cs typeface="+mn-cs"/>
              </a:rPr>
              <a:t>of ideal)</a:t>
            </a:r>
          </a:p>
        </p:txBody>
      </p:sp>
    </p:spTree>
    <p:extLst>
      <p:ext uri="{BB962C8B-B14F-4D97-AF65-F5344CB8AC3E}">
        <p14:creationId xmlns:p14="http://schemas.microsoft.com/office/powerpoint/2010/main" val="2604435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graphicEl>
                                              <a:chart seriesIdx="3"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graphicEl>
                                              <a:chart seriesIdx="4"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graphicEl>
                                              <a:chart seriesIdx="5" categoryIdx="-4" bldStep="series"/>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27">
                                            <p:graphicEl>
                                              <a:chart seriesIdx="6"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Sub>
          <a:bldChart bld="series"/>
        </p:bldSub>
      </p:bldGraphic>
      <p:bldP spid="15"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solidFill>
                  <a:srgbClr val="FF0000"/>
                </a:solidFill>
                <a:latin typeface="Tahoma" charset="0"/>
                <a:ea typeface="ＭＳ Ｐゴシック" charset="0"/>
              </a:rPr>
              <a:t>Topic 2: Memory Reliability &amp; Security: RowHammer and Beyond</a:t>
            </a:r>
            <a:endParaRPr lang="en-US" dirty="0">
              <a:solidFill>
                <a:srgbClr val="FF0000"/>
              </a:solidFill>
              <a:latin typeface="Tahoma" charset="0"/>
              <a:ea typeface="ＭＳ Ｐゴシック" charset="0"/>
            </a:endParaRPr>
          </a:p>
          <a:p>
            <a:r>
              <a:rPr lang="en-US" sz="2300" dirty="0">
                <a:latin typeface="Tahoma" charset="0"/>
                <a:ea typeface="ＭＳ Ｐゴシック" charset="0"/>
              </a:rPr>
              <a:t>Topic 3: In-memory Computation</a:t>
            </a:r>
          </a:p>
          <a:p>
            <a:r>
              <a:rPr lang="en-US" sz="2300" dirty="0">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 name="Rectangle 4">
            <a:extLst>
              <a:ext uri="{FF2B5EF4-FFF2-40B4-BE49-F238E27FC236}">
                <a16:creationId xmlns:a16="http://schemas.microsoft.com/office/drawing/2014/main" id="{C00F155F-F4E2-9E48-B989-B5E799FF32AB}"/>
              </a:ext>
            </a:extLst>
          </p:cNvPr>
          <p:cNvSpPr/>
          <p:nvPr/>
        </p:nvSpPr>
        <p:spPr>
          <a:xfrm>
            <a:off x="539552" y="2708920"/>
            <a:ext cx="8604448" cy="4078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366916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20</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Efficiency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DS"/>
          <p:cNvGrpSpPr/>
          <p:nvPr/>
        </p:nvGrpSpPr>
        <p:grpSpPr>
          <a:xfrm>
            <a:off x="2590800" y="1367135"/>
            <a:ext cx="4495800" cy="690265"/>
            <a:chOff x="2438400" y="1302603"/>
            <a:chExt cx="4495800" cy="690265"/>
          </a:xfrm>
        </p:grpSpPr>
        <p:sp>
          <p:nvSpPr>
            <p:cNvPr id="7" name="TextBox 6"/>
            <p:cNvSpPr txBox="1"/>
            <p:nvPr/>
          </p:nvSpPr>
          <p:spPr>
            <a:xfrm>
              <a:off x="2438400" y="1531203"/>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3.0%</a:t>
              </a:r>
            </a:p>
          </p:txBody>
        </p:sp>
        <p:sp>
          <p:nvSpPr>
            <p:cNvPr id="8" name="TextBox 7"/>
            <p:cNvSpPr txBox="1"/>
            <p:nvPr/>
          </p:nvSpPr>
          <p:spPr>
            <a:xfrm>
              <a:off x="4298769" y="1383268"/>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5.2%</a:t>
              </a:r>
            </a:p>
          </p:txBody>
        </p:sp>
        <p:sp>
          <p:nvSpPr>
            <p:cNvPr id="9" name="TextBox 8"/>
            <p:cNvSpPr txBox="1"/>
            <p:nvPr/>
          </p:nvSpPr>
          <p:spPr>
            <a:xfrm>
              <a:off x="6127569" y="1302603"/>
              <a:ext cx="8066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Calibri"/>
                  <a:ea typeface="+mn-ea"/>
                  <a:cs typeface="+mn-cs"/>
                </a:rPr>
                <a:t>9.0%</a:t>
              </a:r>
            </a:p>
          </p:txBody>
        </p:sp>
      </p:grpSp>
      <p:sp>
        <p:nvSpPr>
          <p:cNvPr id="10" name="Rounded Rectangle 9"/>
          <p:cNvSpPr/>
          <p:nvPr/>
        </p:nvSpPr>
        <p:spPr>
          <a:xfrm>
            <a:off x="990600" y="5607050"/>
            <a:ext cx="7086600" cy="717550"/>
          </a:xfrm>
          <a:prstGeom prst="roundRect">
            <a:avLst>
              <a:gd name="adj" fmla="val 0"/>
            </a:avLst>
          </a:prstGeom>
          <a:solidFill>
            <a:srgbClr val="064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Consistent reduction on energy consumption</a:t>
            </a:r>
          </a:p>
        </p:txBody>
      </p:sp>
      <p:graphicFrame>
        <p:nvGraphicFramePr>
          <p:cNvPr id="11" name="Chart 10"/>
          <p:cNvGraphicFramePr>
            <a:graphicFrameLocks/>
          </p:cNvGraphicFramePr>
          <p:nvPr>
            <p:extLst/>
          </p:nvPr>
        </p:nvGraphicFramePr>
        <p:xfrm>
          <a:off x="533400" y="1219200"/>
          <a:ext cx="8068397" cy="48101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1464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300" dirty="0"/>
              <a:t>More Information on Refresh-Access Parallelization</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217179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2036190"/>
            <a:ext cx="6120680" cy="93610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65677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Refreshes Are Unnecessary</a:t>
            </a:r>
          </a:p>
        </p:txBody>
      </p:sp>
      <p:sp>
        <p:nvSpPr>
          <p:cNvPr id="3" name="Content Placeholder 2"/>
          <p:cNvSpPr>
            <a:spLocks noGrp="1"/>
          </p:cNvSpPr>
          <p:nvPr>
            <p:ph idx="1"/>
          </p:nvPr>
        </p:nvSpPr>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Tree>
    <p:extLst>
      <p:ext uri="{BB962C8B-B14F-4D97-AF65-F5344CB8AC3E}">
        <p14:creationId xmlns:p14="http://schemas.microsoft.com/office/powerpoint/2010/main" val="3856136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52513"/>
            <a:ext cx="8610600" cy="5195887"/>
          </a:xfrm>
        </p:spPr>
        <p:txBody>
          <a:bodyPr/>
          <a:lstStyle/>
          <a:p>
            <a:pPr marL="0" indent="0">
              <a:buFont typeface="Wingdings" charset="0"/>
              <a:buNone/>
            </a:pPr>
            <a:r>
              <a:rPr lang="en-US">
                <a:solidFill>
                  <a:srgbClr val="FF0000"/>
                </a:solidFill>
                <a:latin typeface="Tahoma" charset="0"/>
              </a:rPr>
              <a:t>1. Profiling: </a:t>
            </a:r>
            <a:r>
              <a:rPr lang="en-US">
                <a:solidFill>
                  <a:srgbClr val="0000FF"/>
                </a:solidFill>
                <a:latin typeface="Tahoma" charset="0"/>
              </a:rPr>
              <a:t>Profile the retention time of all DRAM rows</a:t>
            </a: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r>
              <a:rPr lang="en-US">
                <a:solidFill>
                  <a:srgbClr val="FF0000"/>
                </a:solidFill>
                <a:latin typeface="Tahoma" charset="0"/>
              </a:rPr>
              <a:t>2. Binning: </a:t>
            </a:r>
            <a:r>
              <a:rPr lang="en-US">
                <a:solidFill>
                  <a:srgbClr val="0000FF"/>
                </a:solidFill>
                <a:latin typeface="Tahoma" charset="0"/>
              </a:rPr>
              <a:t>Store rows into bins by retention time</a:t>
            </a:r>
          </a:p>
          <a:p>
            <a:pPr marL="0" indent="0">
              <a:buFont typeface="Wingdings" charset="0"/>
              <a:buNone/>
            </a:pPr>
            <a:r>
              <a:rPr lang="en-US">
                <a:solidFill>
                  <a:srgbClr val="0000FF"/>
                </a:solidFill>
                <a:latin typeface="Tahoma" charset="0"/>
              </a:rPr>
              <a:t>   </a:t>
            </a:r>
            <a:r>
              <a:rPr lang="en-US">
                <a:latin typeface="Tahoma" charset="0"/>
                <a:sym typeface="Wingdings" charset="0"/>
              </a:rPr>
              <a:t> u</a:t>
            </a:r>
            <a:r>
              <a:rPr lang="en-US">
                <a:latin typeface="Tahoma" charset="0"/>
              </a:rPr>
              <a:t>se Bloom Filters for efficient and scalable storage</a:t>
            </a: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endParaRPr lang="en-US">
              <a:solidFill>
                <a:srgbClr val="0000FF"/>
              </a:solidFill>
              <a:latin typeface="Tahoma" charset="0"/>
            </a:endParaRPr>
          </a:p>
          <a:p>
            <a:pPr marL="0" indent="0">
              <a:buFont typeface="Wingdings" charset="0"/>
              <a:buNone/>
            </a:pPr>
            <a:r>
              <a:rPr lang="en-US">
                <a:solidFill>
                  <a:srgbClr val="FF0000"/>
                </a:solidFill>
                <a:latin typeface="Tahoma" charset="0"/>
              </a:rPr>
              <a:t>3. Refreshing: </a:t>
            </a:r>
            <a:r>
              <a:rPr lang="en-US">
                <a:solidFill>
                  <a:srgbClr val="0000FF"/>
                </a:solidFill>
                <a:latin typeface="Tahoma" charset="0"/>
              </a:rPr>
              <a:t>Memory controller refreshes rows in different bins at different rates</a:t>
            </a:r>
          </a:p>
          <a:p>
            <a:pPr marL="0" indent="0">
              <a:buFont typeface="Wingdings" charset="0"/>
              <a:buNone/>
            </a:pPr>
            <a:r>
              <a:rPr lang="en-US">
                <a:latin typeface="Tahoma" charset="0"/>
              </a:rPr>
              <a:t>   </a:t>
            </a:r>
            <a:r>
              <a:rPr lang="en-US">
                <a:latin typeface="Tahoma" charset="0"/>
                <a:sym typeface="Wingdings" charset="0"/>
              </a:rPr>
              <a:t> probe Bloom Filters to determine refresh rate of a row</a:t>
            </a:r>
            <a:endParaRPr lang="en-US">
              <a:latin typeface="Tahom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4225"/>
            <a:ext cx="9144000" cy="267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6028A3-F7A4-A942-B3C7-EBDF36001B3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8"/>
            <a:ext cx="9144000" cy="4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539750" y="3716338"/>
            <a:ext cx="7524750" cy="461962"/>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1.25KB storage in controller for 32GB DRAM memory</a:t>
            </a:r>
          </a:p>
        </p:txBody>
      </p:sp>
      <p:sp>
        <p:nvSpPr>
          <p:cNvPr id="8" name="TextBox 7"/>
          <p:cNvSpPr txBox="1">
            <a:spLocks noChangeArrowheads="1"/>
          </p:cNvSpPr>
          <p:nvPr/>
        </p:nvSpPr>
        <p:spPr bwMode="auto">
          <a:xfrm>
            <a:off x="0" y="5486400"/>
            <a:ext cx="9144000" cy="830263"/>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Can reduce refreshes by ~75%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4D26"/>
                </a:solidFill>
                <a:effectLst/>
                <a:uLnTx/>
                <a:uFillTx/>
                <a:latin typeface="Tahoma" charset="0"/>
                <a:ea typeface="ＭＳ Ｐゴシック" charset="0"/>
                <a:sym typeface="Wingdings" charset="0"/>
              </a:rPr>
              <a:t> reduces </a:t>
            </a:r>
            <a:r>
              <a:rPr kumimoji="0" lang="en-US" sz="2400" b="0" i="0" u="none" strike="noStrike" kern="1200" cap="none" spc="0" normalizeH="0" baseline="0" noProof="0">
                <a:ln>
                  <a:noFill/>
                </a:ln>
                <a:solidFill>
                  <a:srgbClr val="004D26"/>
                </a:solidFill>
                <a:effectLst/>
                <a:uLnTx/>
                <a:uFillTx/>
                <a:latin typeface="Tahoma" charset="0"/>
                <a:ea typeface="ＭＳ Ｐゴシック" charset="0"/>
              </a:rPr>
              <a:t>energy consumption and improves performance</a:t>
            </a:r>
          </a:p>
        </p:txBody>
      </p:sp>
      <p:sp>
        <p:nvSpPr>
          <p:cNvPr id="218121"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11" name="Title 1"/>
          <p:cNvSpPr>
            <a:spLocks noGrp="1"/>
          </p:cNvSpPr>
          <p:nvPr>
            <p:ph type="title"/>
          </p:nvPr>
        </p:nvSpPr>
        <p:spPr>
          <a:xfrm>
            <a:off x="228600" y="152400"/>
            <a:ext cx="8915400" cy="1066800"/>
          </a:xfrm>
        </p:spPr>
        <p:txBody>
          <a:bodyPr/>
          <a:lstStyle/>
          <a:p>
            <a:r>
              <a:rPr lang="en-US" dirty="0"/>
              <a:t>RAIDR: Eliminating Unnecessary Refreshes</a:t>
            </a:r>
          </a:p>
        </p:txBody>
      </p:sp>
    </p:spTree>
    <p:extLst>
      <p:ext uri="{BB962C8B-B14F-4D97-AF65-F5344CB8AC3E}">
        <p14:creationId xmlns:p14="http://schemas.microsoft.com/office/powerpoint/2010/main" val="1952965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r>
              <a:rPr lang="en-US">
                <a:latin typeface="Garamond" charset="0"/>
              </a:rPr>
              <a:t>RAIDR: Baseline Design</a:t>
            </a:r>
          </a:p>
        </p:txBody>
      </p:sp>
      <p:sp>
        <p:nvSpPr>
          <p:cNvPr id="16077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823DA-3129-DE45-970B-03596A06A6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60771" name="Picture 9" descr="raidr_base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67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a:spLocks noChangeArrowheads="1"/>
          </p:cNvSpPr>
          <p:nvPr/>
        </p:nvSpPr>
        <p:spPr bwMode="auto">
          <a:xfrm>
            <a:off x="250825" y="5157788"/>
            <a:ext cx="8642350" cy="460375"/>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ahoma" charset="0"/>
                <a:ea typeface="ＭＳ Ｐゴシック" charset="0"/>
              </a:rPr>
              <a:t>Refresh control is in DRAM in today’s auto-refresh systems</a:t>
            </a:r>
          </a:p>
        </p:txBody>
      </p:sp>
      <p:sp>
        <p:nvSpPr>
          <p:cNvPr id="13" name="TextBox 12"/>
          <p:cNvSpPr txBox="1">
            <a:spLocks noChangeArrowheads="1"/>
          </p:cNvSpPr>
          <p:nvPr/>
        </p:nvSpPr>
        <p:spPr bwMode="auto">
          <a:xfrm>
            <a:off x="250825" y="5618163"/>
            <a:ext cx="8642350" cy="461962"/>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RAIDR can be implemented in either the controller or DRAM</a:t>
            </a:r>
          </a:p>
        </p:txBody>
      </p:sp>
    </p:spTree>
    <p:extLst>
      <p:ext uri="{BB962C8B-B14F-4D97-AF65-F5344CB8AC3E}">
        <p14:creationId xmlns:p14="http://schemas.microsoft.com/office/powerpoint/2010/main" val="379292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p:txBody>
          <a:bodyPr/>
          <a:lstStyle/>
          <a:p>
            <a:r>
              <a:rPr lang="en-US">
                <a:latin typeface="Garamond" charset="0"/>
              </a:rPr>
              <a:t>RAIDR in Memory Controller: Option 1</a:t>
            </a:r>
          </a:p>
        </p:txBody>
      </p:sp>
      <p:sp>
        <p:nvSpPr>
          <p:cNvPr id="16179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34758A-7687-444D-997D-9F964FC2CC5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61795" name="Picture 9" descr="raidr_m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68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a:spLocks noChangeArrowheads="1"/>
          </p:cNvSpPr>
          <p:nvPr/>
        </p:nvSpPr>
        <p:spPr bwMode="auto">
          <a:xfrm>
            <a:off x="250825" y="5084763"/>
            <a:ext cx="8642350" cy="1200150"/>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charset="0"/>
                <a:ea typeface="ＭＳ Ｐゴシック" charset="0"/>
              </a:rPr>
              <a:t>Overhead of RAIDR in DRAM controller: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1.25 KB Bloom Filters, 3 counters, additional commands    issued for per-row refresh </a:t>
            </a:r>
            <a:r>
              <a:rPr kumimoji="0" lang="en-US" sz="2400" b="0" i="0" u="none" strike="noStrike" kern="1200" cap="none" spc="0" normalizeH="0" baseline="0" noProof="0">
                <a:ln>
                  <a:noFill/>
                </a:ln>
                <a:solidFill>
                  <a:srgbClr val="FF0000"/>
                </a:solidFill>
                <a:effectLst/>
                <a:uLnTx/>
                <a:uFillTx/>
                <a:latin typeface="Tahoma" charset="0"/>
                <a:ea typeface="ＭＳ Ｐゴシック" charset="0"/>
              </a:rPr>
              <a:t>(all accounted for in evaluations)</a:t>
            </a:r>
          </a:p>
        </p:txBody>
      </p:sp>
    </p:spTree>
    <p:extLst>
      <p:ext uri="{BB962C8B-B14F-4D97-AF65-F5344CB8AC3E}">
        <p14:creationId xmlns:p14="http://schemas.microsoft.com/office/powerpoint/2010/main" val="917366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p:txBody>
          <a:bodyPr/>
          <a:lstStyle/>
          <a:p>
            <a:r>
              <a:rPr lang="en-US">
                <a:latin typeface="Garamond" charset="0"/>
              </a:rPr>
              <a:t>RAIDR in DRAM Chip: Option 2</a:t>
            </a:r>
          </a:p>
        </p:txBody>
      </p:sp>
      <p:sp>
        <p:nvSpPr>
          <p:cNvPr id="16281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EC5D3D-8F1B-674A-84E9-D0E872DECC4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 name="TextBox 7"/>
          <p:cNvSpPr txBox="1">
            <a:spLocks noChangeArrowheads="1"/>
          </p:cNvSpPr>
          <p:nvPr/>
        </p:nvSpPr>
        <p:spPr bwMode="auto">
          <a:xfrm>
            <a:off x="34925" y="5084763"/>
            <a:ext cx="9037638" cy="1200150"/>
          </a:xfrm>
          <a:prstGeom prst="rect">
            <a:avLst/>
          </a:prstGeom>
          <a:solidFill>
            <a:srgbClr val="FFFFFF"/>
          </a:solidFill>
          <a:ln w="25400">
            <a:solidFill>
              <a:srgbClr val="0000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charset="0"/>
                <a:ea typeface="ＭＳ Ｐゴシック" charset="0"/>
              </a:rPr>
              <a:t>Overhead of RAIDR in DRAM chip: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Per-chip overhead: 20B Bloom Filters, 1 counter (4 Gbit chip)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ahoma" charset="0"/>
                <a:ea typeface="ＭＳ Ｐゴシック" charset="0"/>
              </a:rPr>
              <a:t>Total overhead: 1.25KB Bloom Filters, 64 counters (32 GB DRAM)</a:t>
            </a:r>
            <a:endParaRPr kumimoji="0" lang="en-US" sz="2400" b="0" i="0" u="none" strike="noStrike" kern="1200" cap="none" spc="0" normalizeH="0" baseline="0" noProof="0">
              <a:ln>
                <a:noFill/>
              </a:ln>
              <a:solidFill>
                <a:srgbClr val="FF0000"/>
              </a:solidFill>
              <a:effectLst/>
              <a:uLnTx/>
              <a:uFillTx/>
              <a:latin typeface="Tahoma" charset="0"/>
              <a:ea typeface="ＭＳ Ｐゴシック" charset="0"/>
            </a:endParaRPr>
          </a:p>
        </p:txBody>
      </p:sp>
      <p:pic>
        <p:nvPicPr>
          <p:cNvPr id="162820" name="Picture 8" descr="raidr_dram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144000" cy="367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391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r>
              <a:rPr lang="en-US">
                <a:latin typeface="Garamond" charset="0"/>
              </a:rPr>
              <a:t>RAIDR: Results and Takeaways</a:t>
            </a:r>
          </a:p>
        </p:txBody>
      </p:sp>
      <p:sp>
        <p:nvSpPr>
          <p:cNvPr id="3" name="Content Placeholder 2"/>
          <p:cNvSpPr>
            <a:spLocks noGrp="1"/>
          </p:cNvSpPr>
          <p:nvPr>
            <p:ph idx="1"/>
          </p:nvPr>
        </p:nvSpPr>
        <p:spPr>
          <a:xfrm>
            <a:off x="228600" y="869950"/>
            <a:ext cx="8807450" cy="5124450"/>
          </a:xfrm>
        </p:spPr>
        <p:txBody>
          <a:bodyPr/>
          <a:lstStyle/>
          <a:p>
            <a:r>
              <a:rPr lang="en-US">
                <a:latin typeface="Tahoma" charset="0"/>
              </a:rPr>
              <a:t>System: 32GB DRAM, 8-core; SPEC, TPC-C, TPC-H workloads</a:t>
            </a:r>
          </a:p>
          <a:p>
            <a:endParaRPr lang="en-US" sz="800">
              <a:latin typeface="Tahoma" charset="0"/>
            </a:endParaRPr>
          </a:p>
          <a:p>
            <a:r>
              <a:rPr lang="en-US">
                <a:solidFill>
                  <a:srgbClr val="0000FF"/>
                </a:solidFill>
                <a:latin typeface="Tahoma" charset="0"/>
              </a:rPr>
              <a:t>RAIDR hardware cost: </a:t>
            </a:r>
            <a:r>
              <a:rPr lang="en-US">
                <a:solidFill>
                  <a:srgbClr val="FF0000"/>
                </a:solidFill>
                <a:latin typeface="Tahoma" charset="0"/>
              </a:rPr>
              <a:t>1.25 kB (2 Bloom filters)</a:t>
            </a:r>
          </a:p>
          <a:p>
            <a:r>
              <a:rPr lang="en-US">
                <a:solidFill>
                  <a:srgbClr val="0000FF"/>
                </a:solidFill>
                <a:latin typeface="Tahoma" charset="0"/>
              </a:rPr>
              <a:t>Refresh reduction:</a:t>
            </a:r>
            <a:r>
              <a:rPr lang="en-US">
                <a:latin typeface="Tahoma" charset="0"/>
              </a:rPr>
              <a:t> </a:t>
            </a:r>
            <a:r>
              <a:rPr lang="en-US">
                <a:solidFill>
                  <a:srgbClr val="FF0000"/>
                </a:solidFill>
                <a:latin typeface="Tahoma" charset="0"/>
              </a:rPr>
              <a:t>74.6%</a:t>
            </a:r>
          </a:p>
          <a:p>
            <a:r>
              <a:rPr lang="en-US">
                <a:solidFill>
                  <a:srgbClr val="0000FF"/>
                </a:solidFill>
                <a:latin typeface="Tahoma" charset="0"/>
              </a:rPr>
              <a:t>Dynamic DRAM energy reduction:</a:t>
            </a:r>
            <a:r>
              <a:rPr lang="en-US">
                <a:latin typeface="Tahoma" charset="0"/>
              </a:rPr>
              <a:t> </a:t>
            </a:r>
            <a:r>
              <a:rPr lang="en-US">
                <a:solidFill>
                  <a:srgbClr val="FF0000"/>
                </a:solidFill>
                <a:latin typeface="Tahoma" charset="0"/>
              </a:rPr>
              <a:t>16%</a:t>
            </a:r>
          </a:p>
          <a:p>
            <a:r>
              <a:rPr lang="en-US">
                <a:solidFill>
                  <a:srgbClr val="0000FF"/>
                </a:solidFill>
                <a:latin typeface="Tahoma" charset="0"/>
              </a:rPr>
              <a:t>Idle DRAM power reduction:</a:t>
            </a:r>
            <a:r>
              <a:rPr lang="en-US">
                <a:latin typeface="Tahoma" charset="0"/>
              </a:rPr>
              <a:t> </a:t>
            </a:r>
            <a:r>
              <a:rPr lang="en-US">
                <a:solidFill>
                  <a:srgbClr val="FF0000"/>
                </a:solidFill>
                <a:latin typeface="Tahoma" charset="0"/>
              </a:rPr>
              <a:t>20%</a:t>
            </a:r>
          </a:p>
          <a:p>
            <a:r>
              <a:rPr lang="en-US">
                <a:solidFill>
                  <a:srgbClr val="0000FF"/>
                </a:solidFill>
                <a:latin typeface="Tahoma" charset="0"/>
              </a:rPr>
              <a:t>Performance improvement: </a:t>
            </a:r>
            <a:r>
              <a:rPr lang="en-US">
                <a:solidFill>
                  <a:srgbClr val="FF0000"/>
                </a:solidFill>
                <a:latin typeface="Tahoma" charset="0"/>
              </a:rPr>
              <a:t>9%</a:t>
            </a:r>
          </a:p>
          <a:p>
            <a:endParaRPr lang="en-US" sz="800">
              <a:latin typeface="Tahoma" charset="0"/>
            </a:endParaRPr>
          </a:p>
          <a:p>
            <a:r>
              <a:rPr lang="en-US">
                <a:solidFill>
                  <a:srgbClr val="FF0000"/>
                </a:solidFill>
                <a:latin typeface="Tahoma" charset="0"/>
              </a:rPr>
              <a:t>Benefits increase as DRAM scales in density</a:t>
            </a:r>
          </a:p>
        </p:txBody>
      </p:sp>
      <p:sp>
        <p:nvSpPr>
          <p:cNvPr id="16486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8274DD-0D0B-C842-A329-E318DCDCCF4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411663"/>
            <a:ext cx="3460750" cy="244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387850"/>
            <a:ext cx="3311525" cy="244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1699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DRAM Device Capacity Scaling: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p:cNvSpPr/>
          <p:nvPr/>
        </p:nvSpPr>
        <p:spPr>
          <a:xfrm>
            <a:off x="125760" y="5949280"/>
            <a:ext cx="732656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charset="0"/>
                <a:ea typeface="+mn-ea"/>
                <a:cs typeface="+mn-cs"/>
              </a:rPr>
              <a:t>RAIDR performance benefits increase with DRAM chip capacity</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p:cNvPicPr>
            <a:picLocks noChangeAspect="1"/>
          </p:cNvPicPr>
          <p:nvPr/>
        </p:nvPicPr>
        <p:blipFill>
          <a:blip r:embed="rId2"/>
          <a:stretch>
            <a:fillRect/>
          </a:stretch>
        </p:blipFill>
        <p:spPr>
          <a:xfrm>
            <a:off x="1020688" y="1052736"/>
            <a:ext cx="6575648" cy="4871564"/>
          </a:xfrm>
          <a:prstGeom prst="rect">
            <a:avLst/>
          </a:prstGeom>
        </p:spPr>
      </p:pic>
      <p:sp>
        <p:nvSpPr>
          <p:cNvPr id="7"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100228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21</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6633"/>
                </a:solidFill>
              </a:rPr>
              <a:t>DRAM Device Capacity Scaling: Energy</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25760" y="5949280"/>
            <a:ext cx="61024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charset="0"/>
                <a:ea typeface="+mn-ea"/>
                <a:cs typeface="+mn-cs"/>
              </a:rPr>
              <a:t>RAIDR energy benefits increase with DRAM chip capacity</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755576" y="1052736"/>
            <a:ext cx="6840760" cy="4894516"/>
          </a:xfrm>
          <a:prstGeom prst="rect">
            <a:avLst/>
          </a:prstGeom>
        </p:spPr>
      </p:pic>
      <p:sp>
        <p:nvSpPr>
          <p:cNvPr id="8" name="Rectangle 9"/>
          <p:cNvSpPr>
            <a:spLocks noChangeArrowheads="1"/>
          </p:cNvSpPr>
          <p:nvPr/>
        </p:nvSpPr>
        <p:spPr bwMode="auto">
          <a:xfrm>
            <a:off x="1352550" y="6475413"/>
            <a:ext cx="82089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3010971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a:t>RAIDR: Eliminating Unnecessary Refreshes</a:t>
            </a:r>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DRAM rows can be refreshed much less often without losing data </a:t>
            </a:r>
            <a:r>
              <a:rPr lang="en-US" sz="1500" b="1" dirty="0">
                <a:solidFill>
                  <a:schemeClr val="accent6">
                    <a:lumMod val="75000"/>
                  </a:schemeClr>
                </a:solidFill>
              </a:rPr>
              <a:t>[Kim+, EDL’09][Liu+ ISCA’13]</a:t>
            </a:r>
          </a:p>
          <a:p>
            <a:endParaRPr lang="en-US" sz="800" dirty="0"/>
          </a:p>
          <a:p>
            <a:r>
              <a:rPr lang="en-US" sz="2200" dirty="0"/>
              <a:t>Key idea: </a:t>
            </a:r>
            <a:r>
              <a:rPr lang="en-US" sz="2200" dirty="0">
                <a:solidFill>
                  <a:srgbClr val="0000FF"/>
                </a:solidFill>
              </a:rPr>
              <a:t>Refresh rows containing weak cells </a:t>
            </a:r>
          </a:p>
          <a:p>
            <a:pPr marL="0" indent="0">
              <a:buNone/>
            </a:pPr>
            <a:r>
              <a:rPr lang="en-US" sz="2200" dirty="0">
                <a:solidFill>
                  <a:srgbClr val="0000FF"/>
                </a:solidFill>
              </a:rPr>
              <a:t>    more frequently, other rows less frequently</a:t>
            </a:r>
          </a:p>
          <a:p>
            <a:pPr marL="344487" lvl="1" indent="0">
              <a:buNone/>
            </a:pPr>
            <a:r>
              <a:rPr lang="en-US" sz="2000" dirty="0">
                <a:solidFill>
                  <a:srgbClr val="FF0000"/>
                </a:solidFill>
              </a:rPr>
              <a:t>1. Profiling: </a:t>
            </a:r>
            <a:r>
              <a:rPr lang="en-US" sz="2000" dirty="0">
                <a:solidFill>
                  <a:srgbClr val="000000"/>
                </a:solidFill>
              </a:rPr>
              <a:t>Profile retention time of all rows</a:t>
            </a:r>
          </a:p>
          <a:p>
            <a:pPr marL="344487" lvl="1" indent="0">
              <a:buNone/>
            </a:pPr>
            <a:r>
              <a:rPr lang="en-US" sz="2000" dirty="0">
                <a:solidFill>
                  <a:srgbClr val="FF0000"/>
                </a:solidFill>
              </a:rPr>
              <a:t>2. Binning: </a:t>
            </a:r>
            <a:r>
              <a:rPr lang="en-US" sz="2000" dirty="0">
                <a:solidFill>
                  <a:srgbClr val="000000"/>
                </a:solidFill>
              </a:rPr>
              <a:t>Store rows into bins by retention time in memory controller</a:t>
            </a:r>
          </a:p>
          <a:p>
            <a:pPr marL="344487" lvl="1" indent="0">
              <a:buNone/>
            </a:pPr>
            <a:r>
              <a:rPr lang="en-US" sz="2000" dirty="0">
                <a:solidFill>
                  <a:srgbClr val="000000"/>
                </a:solidFill>
                <a:sym typeface="Wingdings"/>
              </a:rPr>
              <a:t>	</a:t>
            </a:r>
            <a:r>
              <a:rPr lang="en-US" sz="2000" i="1" dirty="0">
                <a:solidFill>
                  <a:srgbClr val="000000"/>
                </a:solidFill>
                <a:sym typeface="Wingdings"/>
              </a:rPr>
              <a:t>Efficient storage with Bloom Filters</a:t>
            </a:r>
            <a:r>
              <a:rPr lang="en-US" sz="2000" dirty="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a:p>
          <a:p>
            <a:r>
              <a:rPr lang="en-US" sz="2200" dirty="0"/>
              <a:t>Results: 8-core, 32GB, SPEC, TPC-C, TPC-H</a:t>
            </a:r>
          </a:p>
          <a:p>
            <a:pPr lvl="1"/>
            <a:r>
              <a:rPr lang="en-US" sz="1800" dirty="0">
                <a:solidFill>
                  <a:srgbClr val="0000FF"/>
                </a:solidFill>
              </a:rPr>
              <a:t>74.6% refresh reduction @ 1.25KB storage</a:t>
            </a:r>
          </a:p>
          <a:p>
            <a:pPr lvl="1"/>
            <a:r>
              <a:rPr lang="en-US" sz="1800" dirty="0">
                <a:solidFill>
                  <a:srgbClr val="0000FF"/>
                </a:solidFill>
              </a:rPr>
              <a:t>~16%/20% DRAM dynamic/idle power reduction</a:t>
            </a:r>
          </a:p>
          <a:p>
            <a:pPr lvl="1"/>
            <a:r>
              <a:rPr lang="en-US" sz="1800" dirty="0">
                <a:solidFill>
                  <a:srgbClr val="0000FF"/>
                </a:solidFill>
              </a:rPr>
              <a:t>~9% performance improvement </a:t>
            </a:r>
          </a:p>
          <a:p>
            <a:pPr lvl="1"/>
            <a:r>
              <a:rPr lang="en-US" sz="1800" dirty="0">
                <a:solidFill>
                  <a:srgbClr val="0000FF"/>
                </a:solidFill>
              </a:rPr>
              <a:t>Benefits increase with DRAM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676510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RAIDR</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4032544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4797152"/>
            <a:ext cx="7848872" cy="72008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85555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r>
              <a:rPr lang="en-US" dirty="0">
                <a:latin typeface="Garamond" charset="0"/>
                <a:ea typeface="ＭＳ Ｐゴシック" charset="0"/>
                <a:cs typeface="ＭＳ Ｐゴシック" charset="0"/>
              </a:rPr>
              <a:t>Motivation: Understanding Retention</a:t>
            </a:r>
          </a:p>
        </p:txBody>
      </p:sp>
      <p:sp>
        <p:nvSpPr>
          <p:cNvPr id="3" name="Content Placeholder 2"/>
          <p:cNvSpPr>
            <a:spLocks noGrp="1"/>
          </p:cNvSpPr>
          <p:nvPr>
            <p:ph idx="1"/>
          </p:nvPr>
        </p:nvSpPr>
        <p:spPr/>
        <p:txBody>
          <a:bodyPr/>
          <a:lstStyle/>
          <a:p>
            <a:r>
              <a:rPr lang="en-US">
                <a:latin typeface="Tahoma" charset="0"/>
                <a:ea typeface="ＭＳ Ｐゴシック" charset="0"/>
                <a:cs typeface="ＭＳ Ｐゴシック" charset="0"/>
              </a:rPr>
              <a:t>Past works require </a:t>
            </a:r>
            <a:r>
              <a:rPr lang="en-US">
                <a:solidFill>
                  <a:srgbClr val="FF0000"/>
                </a:solidFill>
                <a:latin typeface="Tahoma" charset="0"/>
                <a:ea typeface="ＭＳ Ｐゴシック" charset="0"/>
                <a:cs typeface="ＭＳ Ｐゴシック" charset="0"/>
              </a:rPr>
              <a:t>accurate and reliable measurement of retention time of each DRAM row</a:t>
            </a:r>
          </a:p>
          <a:p>
            <a:pPr lvl="1"/>
            <a:r>
              <a:rPr lang="en-US">
                <a:latin typeface="Tahoma" charset="0"/>
                <a:ea typeface="ＭＳ Ｐゴシック" charset="0"/>
                <a:cs typeface="ＭＳ Ｐゴシック" charset="0"/>
              </a:rPr>
              <a:t>To maintain data integrity while reducing refreshes</a:t>
            </a:r>
            <a:endParaRPr lang="en-US">
              <a:solidFill>
                <a:srgbClr val="FF0000"/>
              </a:solidFill>
              <a:latin typeface="Tahoma" charset="0"/>
              <a:ea typeface="ＭＳ Ｐゴシック" charset="0"/>
              <a:cs typeface="ＭＳ Ｐゴシック" charset="0"/>
            </a:endParaRPr>
          </a:p>
          <a:p>
            <a:pPr lvl="1"/>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Assumption: worst-case retention time of each row can be determined and stays the same at a given temperature</a:t>
            </a:r>
          </a:p>
          <a:p>
            <a:pPr lvl="1"/>
            <a:r>
              <a:rPr lang="en-US">
                <a:latin typeface="Tahoma" charset="0"/>
                <a:ea typeface="ＭＳ Ｐゴシック" charset="0"/>
              </a:rPr>
              <a:t>Some works propose writing all 1’s and 0’s to a row, and measuring the time before data corruption</a:t>
            </a:r>
          </a:p>
          <a:p>
            <a:pPr lvl="1"/>
            <a:endParaRPr lang="en-US">
              <a:latin typeface="Tahoma" charset="0"/>
              <a:ea typeface="ＭＳ Ｐゴシック" charset="0"/>
            </a:endParaRPr>
          </a:p>
          <a:p>
            <a:r>
              <a:rPr lang="en-US">
                <a:latin typeface="Tahoma" charset="0"/>
                <a:ea typeface="ＭＳ Ｐゴシック" charset="0"/>
                <a:cs typeface="ＭＳ Ｐゴシック" charset="0"/>
              </a:rPr>
              <a:t>Question:</a:t>
            </a:r>
          </a:p>
          <a:p>
            <a:pPr lvl="1"/>
            <a:r>
              <a:rPr lang="en-US">
                <a:latin typeface="Tahoma" charset="0"/>
                <a:ea typeface="ＭＳ Ｐゴシック" charset="0"/>
              </a:rPr>
              <a:t>Can we reliably and accurately determine retention times of all DRAM rows?</a:t>
            </a:r>
          </a:p>
          <a:p>
            <a:pPr lvl="1"/>
            <a:endParaRPr lang="en-US">
              <a:latin typeface="Tahoma" charset="0"/>
              <a:ea typeface="ＭＳ Ｐゴシック" charset="0"/>
            </a:endParaRPr>
          </a:p>
        </p:txBody>
      </p:sp>
      <p:sp>
        <p:nvSpPr>
          <p:cNvPr id="21913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07F6522-63C6-124D-A08A-0DFE8A5AF26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7541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3576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409916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a:xfrm>
            <a:off x="228600" y="152400"/>
            <a:ext cx="8915400" cy="884238"/>
          </a:xfrm>
        </p:spPr>
        <p:txBody>
          <a:bodyPr/>
          <a:lstStyle/>
          <a:p>
            <a:r>
              <a:rPr lang="en-US">
                <a:latin typeface="Garamond" charset="0"/>
                <a:ea typeface="ＭＳ Ｐゴシック" charset="0"/>
                <a:cs typeface="ＭＳ Ｐゴシック" charset="0"/>
              </a:rPr>
              <a:t>VRT: Implications on Profiling Mechanisms</a:t>
            </a:r>
          </a:p>
        </p:txBody>
      </p:sp>
      <p:sp>
        <p:nvSpPr>
          <p:cNvPr id="3" name="Content Placeholder 2"/>
          <p:cNvSpPr>
            <a:spLocks noGrp="1"/>
          </p:cNvSpPr>
          <p:nvPr>
            <p:ph idx="1"/>
          </p:nvPr>
        </p:nvSpPr>
        <p:spPr>
          <a:xfrm>
            <a:off x="228600" y="968375"/>
            <a:ext cx="8610600" cy="5153025"/>
          </a:xfrm>
        </p:spPr>
        <p:txBody>
          <a:bodyPr/>
          <a:lstStyle/>
          <a:p>
            <a:pPr>
              <a:defRPr/>
            </a:pPr>
            <a:r>
              <a:rPr lang="en-US" dirty="0"/>
              <a:t>Problem 1: </a:t>
            </a:r>
            <a:r>
              <a:rPr lang="en-US" dirty="0">
                <a:solidFill>
                  <a:srgbClr val="FF0000"/>
                </a:solidFill>
              </a:rPr>
              <a:t>There does not seem to be a way of determining if a cell exhibits VRT without actually observing a cell exhibiting VRT</a:t>
            </a:r>
          </a:p>
          <a:p>
            <a:pPr lvl="1">
              <a:defRPr/>
            </a:pPr>
            <a:r>
              <a:rPr lang="en-US" sz="2000" dirty="0"/>
              <a:t>VRT is a </a:t>
            </a:r>
            <a:r>
              <a:rPr lang="en-US" sz="2000" dirty="0" err="1"/>
              <a:t>memoryless</a:t>
            </a:r>
            <a:r>
              <a:rPr lang="en-US" sz="2000" dirty="0"/>
              <a:t> random process </a:t>
            </a:r>
            <a:r>
              <a:rPr lang="en-US" sz="1800" b="1" dirty="0">
                <a:solidFill>
                  <a:srgbClr val="2C6123"/>
                </a:solidFill>
              </a:rPr>
              <a:t>[Kim+ JJAP 2010]</a:t>
            </a:r>
          </a:p>
          <a:p>
            <a:pPr lvl="1">
              <a:defRPr/>
            </a:pPr>
            <a:endParaRPr lang="en-US" sz="1500" dirty="0"/>
          </a:p>
          <a:p>
            <a:pPr>
              <a:defRPr/>
            </a:pPr>
            <a:r>
              <a:rPr lang="en-US" dirty="0"/>
              <a:t>Problem 2</a:t>
            </a:r>
            <a:r>
              <a:rPr lang="en-US" dirty="0">
                <a:solidFill>
                  <a:srgbClr val="FF0000"/>
                </a:solidFill>
              </a:rPr>
              <a:t>: VRT complicates retention time profiling by DRAM manufacturers</a:t>
            </a:r>
          </a:p>
          <a:p>
            <a:pPr lvl="1">
              <a:defRPr/>
            </a:pPr>
            <a:r>
              <a:rPr lang="en-US" sz="2000" dirty="0"/>
              <a:t>Exposure to very high temperatures can induce VRT in cells that were not previously susceptible </a:t>
            </a:r>
          </a:p>
          <a:p>
            <a:pPr marL="344487" lvl="1" indent="0">
              <a:buFont typeface="Wingdings" charset="0"/>
              <a:buNone/>
              <a:defRPr/>
            </a:pPr>
            <a:r>
              <a:rPr lang="en-US" sz="2000" dirty="0"/>
              <a:t>    </a:t>
            </a:r>
            <a:r>
              <a:rPr lang="en-US" sz="2000" dirty="0">
                <a:sym typeface="Wingdings"/>
              </a:rPr>
              <a:t> </a:t>
            </a:r>
            <a:r>
              <a:rPr lang="en-US" sz="2000" dirty="0"/>
              <a:t>can happen during soldering of DRAM chips</a:t>
            </a:r>
          </a:p>
          <a:p>
            <a:pPr marL="344487" lvl="1" indent="0">
              <a:buFont typeface="Wingdings" charset="0"/>
              <a:buNone/>
              <a:defRPr/>
            </a:pPr>
            <a:r>
              <a:rPr lang="en-US" sz="2000" dirty="0">
                <a:sym typeface="Wingdings"/>
              </a:rPr>
              <a:t>     manufacturer’s retention time profile may not be accurate</a:t>
            </a:r>
            <a:endParaRPr lang="en-US" sz="2000" dirty="0"/>
          </a:p>
          <a:p>
            <a:pPr>
              <a:defRPr/>
            </a:pPr>
            <a:endParaRPr lang="en-US" sz="1500" dirty="0"/>
          </a:p>
          <a:p>
            <a:pPr>
              <a:defRPr/>
            </a:pPr>
            <a:r>
              <a:rPr lang="en-US" dirty="0"/>
              <a:t>One option for future work: </a:t>
            </a:r>
            <a:r>
              <a:rPr lang="en-US" dirty="0">
                <a:solidFill>
                  <a:srgbClr val="0000FF"/>
                </a:solidFill>
              </a:rPr>
              <a:t>Use ECC to continuously profile DRAM online while aggressively reducing refresh rate</a:t>
            </a:r>
          </a:p>
          <a:p>
            <a:pPr lvl="1">
              <a:defRPr/>
            </a:pPr>
            <a:r>
              <a:rPr lang="en-US" sz="2000" dirty="0"/>
              <a:t>Need to keep ECC overhead in check</a:t>
            </a:r>
          </a:p>
          <a:p>
            <a:pPr lvl="1">
              <a:defRPr/>
            </a:pPr>
            <a:endParaRPr lang="en-US" dirty="0"/>
          </a:p>
          <a:p>
            <a:pPr lvl="1">
              <a:defRPr/>
            </a:pPr>
            <a:endParaRPr lang="en-US" dirty="0"/>
          </a:p>
          <a:p>
            <a:pPr>
              <a:defRPr/>
            </a:pPr>
            <a:endParaRPr lang="en-US" dirty="0"/>
          </a:p>
        </p:txBody>
      </p:sp>
      <p:sp>
        <p:nvSpPr>
          <p:cNvPr id="30105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E8F060-6476-DF4F-B22D-19F74906D26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6753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Retention Analysis</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83554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Refresh: Solutions</a:t>
            </a:r>
          </a:p>
        </p:txBody>
      </p:sp>
      <p:sp>
        <p:nvSpPr>
          <p:cNvPr id="3" name="Content Placeholder 2"/>
          <p:cNvSpPr>
            <a:spLocks noGrp="1"/>
          </p:cNvSpPr>
          <p:nvPr>
            <p:ph idx="1"/>
          </p:nvPr>
        </p:nvSpPr>
        <p:spPr>
          <a:xfrm>
            <a:off x="228600" y="1196752"/>
            <a:ext cx="8610600" cy="5051648"/>
          </a:xfrm>
        </p:spPr>
        <p:txBody>
          <a:bodyPr/>
          <a:lstStyle/>
          <a:p>
            <a:r>
              <a:rPr lang="en-US" dirty="0">
                <a:solidFill>
                  <a:srgbClr val="0000FF"/>
                </a:solidFill>
              </a:rPr>
              <a:t>Parallelize refreshes with accesses </a:t>
            </a:r>
            <a:r>
              <a:rPr lang="en-US" sz="1800" dirty="0">
                <a:solidFill>
                  <a:srgbClr val="0000FF"/>
                </a:solidFill>
              </a:rPr>
              <a:t>[Chang+ HPCA’14]</a:t>
            </a:r>
          </a:p>
          <a:p>
            <a:endParaRPr lang="en-US" dirty="0">
              <a:solidFill>
                <a:srgbClr val="0000FF"/>
              </a:solidFill>
            </a:endParaRPr>
          </a:p>
          <a:p>
            <a:r>
              <a:rPr lang="en-US" dirty="0">
                <a:solidFill>
                  <a:srgbClr val="0000FF"/>
                </a:solidFill>
              </a:rPr>
              <a:t>Eliminate unnecessary refreshes </a:t>
            </a:r>
            <a:r>
              <a:rPr lang="en-US" sz="1800" dirty="0">
                <a:solidFill>
                  <a:srgbClr val="0000FF"/>
                </a:solidFill>
              </a:rPr>
              <a:t>[Liu+ ISCA’12]</a:t>
            </a:r>
          </a:p>
          <a:p>
            <a:pPr lvl="1"/>
            <a:r>
              <a:rPr lang="en-US" dirty="0"/>
              <a:t>Exploit device characteristics </a:t>
            </a:r>
          </a:p>
          <a:p>
            <a:pPr lvl="1"/>
            <a:r>
              <a:rPr lang="en-US" dirty="0"/>
              <a:t>Exploit data and application characteristics</a:t>
            </a:r>
          </a:p>
          <a:p>
            <a:pPr marL="0" indent="0">
              <a:buNone/>
            </a:pPr>
            <a:endParaRPr lang="en-US" dirty="0"/>
          </a:p>
          <a:p>
            <a:r>
              <a:rPr lang="en-US" dirty="0">
                <a:solidFill>
                  <a:srgbClr val="0000FF"/>
                </a:solidFill>
              </a:rPr>
              <a:t>Reduce refresh rate and </a:t>
            </a:r>
            <a:r>
              <a:rPr lang="en-US" dirty="0" err="1">
                <a:solidFill>
                  <a:srgbClr val="0000FF"/>
                </a:solidFill>
              </a:rPr>
              <a:t>detect+correct</a:t>
            </a:r>
            <a:r>
              <a:rPr lang="en-US" dirty="0">
                <a:solidFill>
                  <a:srgbClr val="0000FF"/>
                </a:solidFill>
              </a:rPr>
              <a:t> errors that occur </a:t>
            </a:r>
            <a:r>
              <a:rPr lang="en-US" sz="1800" dirty="0">
                <a:solidFill>
                  <a:srgbClr val="0000FF"/>
                </a:solidFill>
              </a:rPr>
              <a:t>[Khan+ SIGMETRICS’14]</a:t>
            </a:r>
          </a:p>
          <a:p>
            <a:endParaRPr lang="en-US" dirty="0"/>
          </a:p>
          <a:p>
            <a:r>
              <a:rPr lang="en-US" dirty="0">
                <a:solidFill>
                  <a:schemeClr val="accent2">
                    <a:lumMod val="75000"/>
                  </a:schemeClr>
                </a:solidFill>
              </a:rPr>
              <a:t>Understand retention time behavior in DRAM </a:t>
            </a:r>
            <a:r>
              <a:rPr lang="en-US" sz="1800" dirty="0">
                <a:solidFill>
                  <a:schemeClr val="accent2">
                    <a:lumMod val="75000"/>
                  </a:schemeClr>
                </a:solidFill>
              </a:rPr>
              <a:t>[Liu+ ISCA’13]</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3789040"/>
            <a:ext cx="7992888" cy="72008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920963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22</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9520"/>
            <a:ext cx="9144000" cy="4525963"/>
          </a:xfrm>
        </p:spPr>
        <p:txBody>
          <a:bodyPr/>
          <a:lstStyle/>
          <a:p>
            <a:pPr marL="0" indent="0">
              <a:buNone/>
            </a:pPr>
            <a:r>
              <a:rPr lang="en-US" sz="4000" b="1" i="1" dirty="0">
                <a:solidFill>
                  <a:schemeClr val="tx2"/>
                </a:solidFill>
              </a:rPr>
              <a:t>   Key Observations:</a:t>
            </a:r>
          </a:p>
          <a:p>
            <a:r>
              <a:rPr lang="en-US" b="1" dirty="0">
                <a:solidFill>
                  <a:srgbClr val="FF0000"/>
                </a:solidFill>
              </a:rPr>
              <a:t>Testing </a:t>
            </a:r>
            <a:r>
              <a:rPr lang="en-US" b="1" dirty="0"/>
              <a:t>alone</a:t>
            </a:r>
            <a:r>
              <a:rPr lang="en-US" b="1" dirty="0">
                <a:solidFill>
                  <a:srgbClr val="FF0000"/>
                </a:solidFill>
              </a:rPr>
              <a:t> cannot detect </a:t>
            </a:r>
            <a:r>
              <a:rPr lang="en-US" b="1" dirty="0">
                <a:solidFill>
                  <a:srgbClr val="000000"/>
                </a:solidFill>
              </a:rPr>
              <a:t>all possible failures</a:t>
            </a:r>
          </a:p>
          <a:p>
            <a:r>
              <a:rPr lang="en-US" b="1" dirty="0">
                <a:solidFill>
                  <a:srgbClr val="FF0000"/>
                </a:solidFill>
              </a:rPr>
              <a:t>Combination </a:t>
            </a:r>
            <a:r>
              <a:rPr lang="en-US" b="1" dirty="0">
                <a:solidFill>
                  <a:srgbClr val="000000"/>
                </a:solidFill>
              </a:rPr>
              <a:t>of ECC and other mitigation techniques is much more</a:t>
            </a:r>
            <a:r>
              <a:rPr lang="en-US" b="1" dirty="0">
                <a:solidFill>
                  <a:srgbClr val="FF0000"/>
                </a:solidFill>
              </a:rPr>
              <a:t> effective</a:t>
            </a:r>
          </a:p>
          <a:p>
            <a:pPr lvl="1"/>
            <a:r>
              <a:rPr lang="en-US" b="1" dirty="0">
                <a:solidFill>
                  <a:srgbClr val="FF0000"/>
                </a:solidFill>
              </a:rPr>
              <a:t>But degrades performance</a:t>
            </a:r>
          </a:p>
          <a:p>
            <a:r>
              <a:rPr lang="en-US" b="1" dirty="0">
                <a:solidFill>
                  <a:srgbClr val="FF0000"/>
                </a:solidFill>
              </a:rPr>
              <a:t>Testing </a:t>
            </a:r>
            <a:r>
              <a:rPr lang="en-US" b="1" dirty="0">
                <a:solidFill>
                  <a:srgbClr val="000000"/>
                </a:solidFill>
              </a:rPr>
              <a:t>can help to reduce the </a:t>
            </a:r>
            <a:r>
              <a:rPr lang="en-US" b="1" dirty="0">
                <a:solidFill>
                  <a:srgbClr val="FF0000"/>
                </a:solidFill>
              </a:rPr>
              <a:t>ECC strength</a:t>
            </a:r>
          </a:p>
          <a:p>
            <a:pPr lvl="1"/>
            <a:r>
              <a:rPr lang="en-US" b="1" dirty="0">
                <a:solidFill>
                  <a:srgbClr val="000000"/>
                </a:solidFill>
              </a:rPr>
              <a:t>Even when starting with a</a:t>
            </a:r>
            <a:r>
              <a:rPr lang="en-US" b="1" dirty="0">
                <a:solidFill>
                  <a:srgbClr val="FF0000"/>
                </a:solidFill>
              </a:rPr>
              <a:t> higher strength ECC</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a:p>
            <a:endParaRPr lang="en-US" dirty="0"/>
          </a:p>
        </p:txBody>
      </p:sp>
      <p:sp>
        <p:nvSpPr>
          <p:cNvPr id="5" name="Title 1"/>
          <p:cNvSpPr>
            <a:spLocks noGrp="1"/>
          </p:cNvSpPr>
          <p:nvPr>
            <p:ph type="title"/>
          </p:nvPr>
        </p:nvSpPr>
        <p:spPr>
          <a:xfrm>
            <a:off x="457200" y="-113054"/>
            <a:ext cx="8229600" cy="1143000"/>
          </a:xfrm>
        </p:spPr>
        <p:txBody>
          <a:bodyPr>
            <a:normAutofit fontScale="90000"/>
          </a:bodyPr>
          <a:lstStyle/>
          <a:p>
            <a:r>
              <a:rPr lang="en-US" b="1" dirty="0"/>
              <a:t>Towards an Online Profiling System</a:t>
            </a:r>
          </a:p>
        </p:txBody>
      </p:sp>
      <p:sp>
        <p:nvSpPr>
          <p:cNvPr id="6" name="Rectangle 6"/>
          <p:cNvSpPr>
            <a:spLocks noChangeArrowheads="1"/>
          </p:cNvSpPr>
          <p:nvPr/>
        </p:nvSpPr>
        <p:spPr bwMode="auto">
          <a:xfrm>
            <a:off x="107504" y="6165304"/>
            <a:ext cx="8208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Khan+, “</a:t>
            </a:r>
            <a:r>
              <a:rPr kumimoji="0" lang="en-US" sz="14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The Efficacy of Error Mitigation Techniques for DRAM Retention Failures: A Comparative Experimental Study</a:t>
            </a:r>
            <a:r>
              <a:rPr kumimoji="0" lang="en-US" sz="14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SIGMETRICS 2014.</a:t>
            </a:r>
          </a:p>
        </p:txBody>
      </p:sp>
    </p:spTree>
    <p:extLst>
      <p:ext uri="{BB962C8B-B14F-4D97-AF65-F5344CB8AC3E}">
        <p14:creationId xmlns:p14="http://schemas.microsoft.com/office/powerpoint/2010/main" val="279075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Run tests periodically after a short interval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smaller regions of memory </a:t>
            </a:r>
          </a:p>
        </p:txBody>
      </p:sp>
      <p:sp>
        <p:nvSpPr>
          <p:cNvPr id="2" name="Title 1"/>
          <p:cNvSpPr>
            <a:spLocks noGrp="1"/>
          </p:cNvSpPr>
          <p:nvPr>
            <p:ph type="title"/>
          </p:nvPr>
        </p:nvSpPr>
        <p:spPr>
          <a:xfrm>
            <a:off x="457200" y="-263462"/>
            <a:ext cx="8229600" cy="1143000"/>
          </a:xfrm>
        </p:spPr>
        <p:txBody>
          <a:bodyPr>
            <a:normAutofit fontScale="90000"/>
          </a:bodyPr>
          <a:lstStyle/>
          <a:p>
            <a:r>
              <a:rPr lang="en-US" b="1" dirty="0"/>
              <a:t>Towards an Online Profiling System</a:t>
            </a: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5306" y="883373"/>
            <a:ext cx="3509244"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Initially Protect DRAM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with Strong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4332838" y="863581"/>
            <a:ext cx="262769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Periodically Test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ECC</a:t>
            </a: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Test</a:t>
              </a: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0"/>
          <p:cNvSpPr txBox="1"/>
          <p:nvPr/>
        </p:nvSpPr>
        <p:spPr>
          <a:xfrm>
            <a:off x="5058325" y="4702165"/>
            <a:ext cx="307460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Mitigate errors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55957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More on Online Profiling of DRAM</a:t>
            </a:r>
          </a:p>
        </p:txBody>
      </p:sp>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Tree>
    <p:extLst>
      <p:ext uri="{BB962C8B-B14F-4D97-AF65-F5344CB8AC3E}">
        <p14:creationId xmlns:p14="http://schemas.microsoft.com/office/powerpoint/2010/main" val="2366729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556792"/>
            <a:ext cx="8428037" cy="822325"/>
          </a:xfrm>
        </p:spPr>
        <p:txBody>
          <a:bodyPr/>
          <a:lstStyle/>
          <a:p>
            <a:pPr algn="ctr" eaLnBrk="1" hangingPunct="1"/>
            <a:r>
              <a:rPr lang="en-US" sz="4000" dirty="0">
                <a:latin typeface="Garamond" charset="0"/>
              </a:rPr>
              <a:t>How Do We Make RAIDR Work in the Presence of the VRT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0398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400" dirty="0"/>
              <a:t>Making RAIDR Work w/ Online Profiling &amp; ECC</a:t>
            </a:r>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738708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AVATAR</a:t>
            </a:r>
          </a:p>
        </p:txBody>
      </p:sp>
      <p:sp>
        <p:nvSpPr>
          <p:cNvPr id="3" name="Content Placeholder 2"/>
          <p:cNvSpPr>
            <a:spLocks noGrp="1"/>
          </p:cNvSpPr>
          <p:nvPr>
            <p:ph idx="1"/>
          </p:nvPr>
        </p:nvSpPr>
        <p:spPr>
          <a:xfrm>
            <a:off x="0" y="1092597"/>
            <a:ext cx="9144000" cy="1011810"/>
          </a:xfrm>
        </p:spPr>
        <p:txBody>
          <a:bodyPr/>
          <a:lstStyle/>
          <a:p>
            <a:pPr marL="0" indent="0">
              <a:buNone/>
            </a:pPr>
            <a:r>
              <a:rPr lang="en-US" sz="2400" dirty="0">
                <a:solidFill>
                  <a:srgbClr val="800000"/>
                </a:solidFill>
              </a:rPr>
              <a:t>Insight: </a:t>
            </a:r>
            <a:r>
              <a:rPr lang="en-US" sz="2400" dirty="0"/>
              <a:t>Avoid retention failures </a:t>
            </a:r>
            <a:r>
              <a:rPr lang="en-US" sz="2400" dirty="0">
                <a:sym typeface="Wingdings"/>
              </a:rPr>
              <a:t> </a:t>
            </a:r>
            <a:r>
              <a:rPr lang="en-US" sz="2400" dirty="0"/>
              <a:t>Upgrade row on ECC error</a:t>
            </a:r>
          </a:p>
          <a:p>
            <a:pPr marL="0" indent="0">
              <a:buNone/>
            </a:pPr>
            <a:r>
              <a:rPr lang="en-US" sz="2400" dirty="0">
                <a:solidFill>
                  <a:srgbClr val="800000"/>
                </a:solidFill>
              </a:rPr>
              <a:t>Observation: </a:t>
            </a:r>
            <a:r>
              <a:rPr lang="en-US" sz="2400" dirty="0"/>
              <a:t>Rate of VRT &gt;&gt; Rate of soft error (50x-2500x)</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4" name="Rectangle 13"/>
          <p:cNvSpPr/>
          <p:nvPr/>
        </p:nvSpPr>
        <p:spPr>
          <a:xfrm>
            <a:off x="2230904" y="2801005"/>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A</a:t>
            </a:r>
          </a:p>
        </p:txBody>
      </p:sp>
      <p:sp>
        <p:nvSpPr>
          <p:cNvPr id="15" name="Rectangle 14"/>
          <p:cNvSpPr/>
          <p:nvPr/>
        </p:nvSpPr>
        <p:spPr>
          <a:xfrm>
            <a:off x="2230904" y="314621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B</a:t>
            </a:r>
          </a:p>
        </p:txBody>
      </p:sp>
      <p:sp>
        <p:nvSpPr>
          <p:cNvPr id="16" name="Rectangle 15"/>
          <p:cNvSpPr/>
          <p:nvPr/>
        </p:nvSpPr>
        <p:spPr>
          <a:xfrm>
            <a:off x="2230904" y="349142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C</a:t>
            </a:r>
          </a:p>
        </p:txBody>
      </p:sp>
      <p:sp>
        <p:nvSpPr>
          <p:cNvPr id="18" name="Rectangle 17"/>
          <p:cNvSpPr/>
          <p:nvPr/>
        </p:nvSpPr>
        <p:spPr>
          <a:xfrm>
            <a:off x="2230904" y="383663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D</a:t>
            </a:r>
          </a:p>
        </p:txBody>
      </p:sp>
      <p:sp>
        <p:nvSpPr>
          <p:cNvPr id="20" name="Rectangle 19"/>
          <p:cNvSpPr/>
          <p:nvPr/>
        </p:nvSpPr>
        <p:spPr>
          <a:xfrm>
            <a:off x="2230904" y="418184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E</a:t>
            </a:r>
          </a:p>
        </p:txBody>
      </p:sp>
      <p:sp>
        <p:nvSpPr>
          <p:cNvPr id="21" name="Rectangle 20"/>
          <p:cNvSpPr/>
          <p:nvPr/>
        </p:nvSpPr>
        <p:spPr>
          <a:xfrm>
            <a:off x="2230904" y="452705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a:t>
            </a:r>
          </a:p>
        </p:txBody>
      </p:sp>
      <p:sp>
        <p:nvSpPr>
          <p:cNvPr id="22" name="Rectangle 21"/>
          <p:cNvSpPr/>
          <p:nvPr/>
        </p:nvSpPr>
        <p:spPr>
          <a:xfrm>
            <a:off x="2230904" y="487226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G</a:t>
            </a:r>
          </a:p>
        </p:txBody>
      </p:sp>
      <p:sp>
        <p:nvSpPr>
          <p:cNvPr id="23" name="Rectangle 22"/>
          <p:cNvSpPr/>
          <p:nvPr/>
        </p:nvSpPr>
        <p:spPr>
          <a:xfrm>
            <a:off x="2230904" y="5217479"/>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H</a:t>
            </a:r>
          </a:p>
        </p:txBody>
      </p:sp>
      <p:sp>
        <p:nvSpPr>
          <p:cNvPr id="24" name="TextBox 23"/>
          <p:cNvSpPr txBox="1"/>
          <p:nvPr/>
        </p:nvSpPr>
        <p:spPr>
          <a:xfrm>
            <a:off x="2253726" y="2314691"/>
            <a:ext cx="1945965"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DRAM Rows</a:t>
            </a:r>
          </a:p>
        </p:txBody>
      </p:sp>
      <p:sp>
        <p:nvSpPr>
          <p:cNvPr id="25" name="Right Arrow 24"/>
          <p:cNvSpPr/>
          <p:nvPr/>
        </p:nvSpPr>
        <p:spPr>
          <a:xfrm>
            <a:off x="4006377" y="3848986"/>
            <a:ext cx="1627518" cy="1035630"/>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PROFILING</a:t>
            </a:r>
          </a:p>
        </p:txBody>
      </p:sp>
      <p:grpSp>
        <p:nvGrpSpPr>
          <p:cNvPr id="26" name="Group 25"/>
          <p:cNvGrpSpPr/>
          <p:nvPr/>
        </p:nvGrpSpPr>
        <p:grpSpPr>
          <a:xfrm>
            <a:off x="2244853" y="3029762"/>
            <a:ext cx="3110003" cy="2113735"/>
            <a:chOff x="849330" y="1917828"/>
            <a:chExt cx="3475204" cy="2113735"/>
          </a:xfrm>
        </p:grpSpPr>
        <p:sp>
          <p:nvSpPr>
            <p:cNvPr id="27" name="7-Point Star 26"/>
            <p:cNvSpPr/>
            <p:nvPr/>
          </p:nvSpPr>
          <p:spPr>
            <a:xfrm>
              <a:off x="2082298" y="3740672"/>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7-Point Star 27"/>
            <p:cNvSpPr/>
            <p:nvPr/>
          </p:nvSpPr>
          <p:spPr>
            <a:xfrm>
              <a:off x="849330"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9" name="7-Point Star 28"/>
            <p:cNvSpPr/>
            <p:nvPr/>
          </p:nvSpPr>
          <p:spPr>
            <a:xfrm>
              <a:off x="3481728"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0" name="TextBox 29"/>
            <p:cNvSpPr txBox="1"/>
            <p:nvPr/>
          </p:nvSpPr>
          <p:spPr>
            <a:xfrm>
              <a:off x="2932857" y="1917828"/>
              <a:ext cx="1391677" cy="400110"/>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Weak Cell</a:t>
              </a:r>
            </a:p>
          </p:txBody>
        </p:sp>
      </p:grpSp>
      <p:sp>
        <p:nvSpPr>
          <p:cNvPr id="31" name="7-Point Star 30"/>
          <p:cNvSpPr/>
          <p:nvPr/>
        </p:nvSpPr>
        <p:spPr>
          <a:xfrm>
            <a:off x="2491453" y="4872268"/>
            <a:ext cx="263073" cy="301296"/>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32" name="Group 31"/>
          <p:cNvGrpSpPr/>
          <p:nvPr/>
        </p:nvGrpSpPr>
        <p:grpSpPr>
          <a:xfrm>
            <a:off x="4960296" y="2273245"/>
            <a:ext cx="2300479" cy="3277116"/>
            <a:chOff x="3529108" y="1148973"/>
            <a:chExt cx="2300479" cy="3277116"/>
          </a:xfrm>
        </p:grpSpPr>
        <p:sp>
          <p:nvSpPr>
            <p:cNvPr id="33" name="Rectangle 32"/>
            <p:cNvSpPr/>
            <p:nvPr/>
          </p:nvSpPr>
          <p:spPr>
            <a:xfrm>
              <a:off x="4268782" y="168356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4" name="Rectangle 33"/>
            <p:cNvSpPr/>
            <p:nvPr/>
          </p:nvSpPr>
          <p:spPr>
            <a:xfrm>
              <a:off x="4268782" y="2028779"/>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5" name="Rectangle 34"/>
            <p:cNvSpPr/>
            <p:nvPr/>
          </p:nvSpPr>
          <p:spPr>
            <a:xfrm>
              <a:off x="4268782" y="2366103"/>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a:t>
              </a:r>
            </a:p>
          </p:txBody>
        </p:sp>
        <p:sp>
          <p:nvSpPr>
            <p:cNvPr id="36" name="Rectangle 35"/>
            <p:cNvSpPr/>
            <p:nvPr/>
          </p:nvSpPr>
          <p:spPr>
            <a:xfrm>
              <a:off x="4268782" y="2711314"/>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7" name="Rectangle 36"/>
            <p:cNvSpPr/>
            <p:nvPr/>
          </p:nvSpPr>
          <p:spPr>
            <a:xfrm>
              <a:off x="4268782" y="3056525"/>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8" name="Rectangle 37"/>
            <p:cNvSpPr/>
            <p:nvPr/>
          </p:nvSpPr>
          <p:spPr>
            <a:xfrm>
              <a:off x="4268782" y="340173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39" name="Rectangle 38"/>
            <p:cNvSpPr/>
            <p:nvPr/>
          </p:nvSpPr>
          <p:spPr>
            <a:xfrm>
              <a:off x="4268782" y="3746947"/>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a:t>
              </a:r>
            </a:p>
          </p:txBody>
        </p:sp>
        <p:sp>
          <p:nvSpPr>
            <p:cNvPr id="43" name="Rectangle 42"/>
            <p:cNvSpPr/>
            <p:nvPr/>
          </p:nvSpPr>
          <p:spPr>
            <a:xfrm>
              <a:off x="4268782" y="408087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0</a:t>
              </a:r>
            </a:p>
          </p:txBody>
        </p:sp>
        <p:sp>
          <p:nvSpPr>
            <p:cNvPr id="44" name="Rectangle 43"/>
            <p:cNvSpPr/>
            <p:nvPr/>
          </p:nvSpPr>
          <p:spPr>
            <a:xfrm>
              <a:off x="4256452" y="1683568"/>
              <a:ext cx="391838" cy="2742521"/>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extBox 44"/>
            <p:cNvSpPr txBox="1"/>
            <p:nvPr/>
          </p:nvSpPr>
          <p:spPr>
            <a:xfrm>
              <a:off x="3529108" y="1148973"/>
              <a:ext cx="2300479" cy="461665"/>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Ref. Rate Table</a:t>
              </a:r>
            </a:p>
          </p:txBody>
        </p:sp>
      </p:grpSp>
      <p:sp>
        <p:nvSpPr>
          <p:cNvPr id="46" name="7-Point Star 45"/>
          <p:cNvSpPr/>
          <p:nvPr/>
        </p:nvSpPr>
        <p:spPr>
          <a:xfrm>
            <a:off x="2398650" y="5224407"/>
            <a:ext cx="263073" cy="301296"/>
          </a:xfrm>
          <a:prstGeom prst="star7">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1" name="Rectangle 50"/>
          <p:cNvSpPr/>
          <p:nvPr/>
        </p:nvSpPr>
        <p:spPr>
          <a:xfrm>
            <a:off x="1718203" y="2787612"/>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2" name="Rectangle 51"/>
          <p:cNvSpPr/>
          <p:nvPr/>
        </p:nvSpPr>
        <p:spPr>
          <a:xfrm>
            <a:off x="1721191" y="3139244"/>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3" name="Rectangle 52"/>
          <p:cNvSpPr/>
          <p:nvPr/>
        </p:nvSpPr>
        <p:spPr>
          <a:xfrm>
            <a:off x="1715215" y="3485006"/>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4" name="Rectangle 53"/>
          <p:cNvSpPr/>
          <p:nvPr/>
        </p:nvSpPr>
        <p:spPr>
          <a:xfrm>
            <a:off x="1718203" y="3836638"/>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5" name="Rectangle 54"/>
          <p:cNvSpPr/>
          <p:nvPr/>
        </p:nvSpPr>
        <p:spPr>
          <a:xfrm>
            <a:off x="1712227" y="4173825"/>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6" name="Rectangle 55"/>
          <p:cNvSpPr/>
          <p:nvPr/>
        </p:nvSpPr>
        <p:spPr>
          <a:xfrm>
            <a:off x="1715215" y="4525457"/>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7" name="Rectangle 56"/>
          <p:cNvSpPr/>
          <p:nvPr/>
        </p:nvSpPr>
        <p:spPr>
          <a:xfrm>
            <a:off x="1709239" y="4871219"/>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sp>
        <p:nvSpPr>
          <p:cNvPr id="58" name="Rectangle 57"/>
          <p:cNvSpPr/>
          <p:nvPr/>
        </p:nvSpPr>
        <p:spPr>
          <a:xfrm>
            <a:off x="1712227" y="5222851"/>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a:rPr>
              <a:t>ECC</a:t>
            </a:r>
          </a:p>
        </p:txBody>
      </p:sp>
      <p:cxnSp>
        <p:nvCxnSpPr>
          <p:cNvPr id="8" name="Curved Connector 7"/>
          <p:cNvCxnSpPr/>
          <p:nvPr/>
        </p:nvCxnSpPr>
        <p:spPr>
          <a:xfrm rot="5400000" flipH="1" flipV="1">
            <a:off x="2271732" y="5301523"/>
            <a:ext cx="54705" cy="503070"/>
          </a:xfrm>
          <a:prstGeom prst="curvedConnector3">
            <a:avLst>
              <a:gd name="adj1" fmla="val -417878"/>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8" idx="2"/>
          </p:cNvCxnSpPr>
          <p:nvPr/>
        </p:nvCxnSpPr>
        <p:spPr>
          <a:xfrm rot="5400000" flipH="1" flipV="1">
            <a:off x="3740012" y="3632782"/>
            <a:ext cx="176194" cy="3719062"/>
          </a:xfrm>
          <a:prstGeom prst="curvedConnector4">
            <a:avLst>
              <a:gd name="adj1" fmla="val -129743"/>
              <a:gd name="adj2" fmla="val 53446"/>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687640" y="519608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00"/>
                </a:solidFill>
                <a:effectLst/>
                <a:uLnTx/>
                <a:uFillTx/>
                <a:latin typeface="Arial"/>
                <a:ea typeface="+mn-ea"/>
                <a:cs typeface="Arial"/>
              </a:rPr>
              <a:t>1</a:t>
            </a:r>
          </a:p>
        </p:txBody>
      </p:sp>
      <p:sp>
        <p:nvSpPr>
          <p:cNvPr id="61" name="TextBox 60"/>
          <p:cNvSpPr txBox="1"/>
          <p:nvPr/>
        </p:nvSpPr>
        <p:spPr>
          <a:xfrm>
            <a:off x="0" y="5974911"/>
            <a:ext cx="9144000" cy="523220"/>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mitigates VRT by increasing refresh rate on error</a:t>
            </a:r>
          </a:p>
        </p:txBody>
      </p:sp>
      <p:sp>
        <p:nvSpPr>
          <p:cNvPr id="63" name="Freeform 62"/>
          <p:cNvSpPr/>
          <p:nvPr/>
        </p:nvSpPr>
        <p:spPr>
          <a:xfrm>
            <a:off x="640252" y="3039339"/>
            <a:ext cx="394443" cy="2520599"/>
          </a:xfrm>
          <a:custGeom>
            <a:avLst/>
            <a:gdLst>
              <a:gd name="connsiteX0" fmla="*/ 383816 w 394443"/>
              <a:gd name="connsiteY0" fmla="*/ 752675 h 1534803"/>
              <a:gd name="connsiteX1" fmla="*/ 369068 w 394443"/>
              <a:gd name="connsiteY1" fmla="*/ 664184 h 1534803"/>
              <a:gd name="connsiteX2" fmla="*/ 162591 w 394443"/>
              <a:gd name="connsiteY2" fmla="*/ 507 h 1534803"/>
              <a:gd name="connsiteX3" fmla="*/ 358 w 394443"/>
              <a:gd name="connsiteY3" fmla="*/ 782171 h 1534803"/>
              <a:gd name="connsiteX4" fmla="*/ 206836 w 394443"/>
              <a:gd name="connsiteY4" fmla="*/ 1534339 h 1534803"/>
              <a:gd name="connsiteX5" fmla="*/ 383816 w 394443"/>
              <a:gd name="connsiteY5" fmla="*/ 870662 h 15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3" h="1534803">
                <a:moveTo>
                  <a:pt x="383816" y="752675"/>
                </a:moveTo>
                <a:cubicBezTo>
                  <a:pt x="394877" y="771110"/>
                  <a:pt x="405939" y="789545"/>
                  <a:pt x="369068" y="664184"/>
                </a:cubicBezTo>
                <a:cubicBezTo>
                  <a:pt x="332197" y="538823"/>
                  <a:pt x="224043" y="-19157"/>
                  <a:pt x="162591" y="507"/>
                </a:cubicBezTo>
                <a:cubicBezTo>
                  <a:pt x="101139" y="20171"/>
                  <a:pt x="-7016" y="526532"/>
                  <a:pt x="358" y="782171"/>
                </a:cubicBezTo>
                <a:cubicBezTo>
                  <a:pt x="7732" y="1037810"/>
                  <a:pt x="142926" y="1519590"/>
                  <a:pt x="206836" y="1534339"/>
                </a:cubicBezTo>
                <a:cubicBezTo>
                  <a:pt x="270746" y="1549088"/>
                  <a:pt x="327281" y="1209875"/>
                  <a:pt x="383816" y="870662"/>
                </a:cubicBezTo>
              </a:path>
            </a:pathLst>
          </a:custGeom>
          <a:noFill/>
          <a:ln w="635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842966" y="4129772"/>
            <a:ext cx="191729" cy="201696"/>
          </a:xfrm>
          <a:prstGeom prst="ellipse">
            <a:avLst/>
          </a:prstGeom>
          <a:solidFill>
            <a:srgbClr val="FF30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2" name="TextBox 11"/>
          <p:cNvSpPr txBox="1"/>
          <p:nvPr/>
        </p:nvSpPr>
        <p:spPr>
          <a:xfrm>
            <a:off x="347817" y="2242832"/>
            <a:ext cx="1313430" cy="1200328"/>
          </a:xfrm>
          <a:prstGeom prst="rect">
            <a:avLst/>
          </a:prstGeom>
          <a:noFill/>
          <a:ln w="254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Scrub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(15 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7" name="Rounded Rectangular Callout 66"/>
          <p:cNvSpPr/>
          <p:nvPr/>
        </p:nvSpPr>
        <p:spPr>
          <a:xfrm>
            <a:off x="6337766" y="3824604"/>
            <a:ext cx="2677648" cy="1060011"/>
          </a:xfrm>
          <a:prstGeom prst="wedgeRoundRectCallout">
            <a:avLst>
              <a:gd name="adj1" fmla="val -60728"/>
              <a:gd name="adj2" fmla="val 93207"/>
              <a:gd name="adj3" fmla="val 1666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Row protected from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retention failures</a:t>
            </a:r>
          </a:p>
        </p:txBody>
      </p:sp>
    </p:spTree>
    <p:extLst>
      <p:ext uri="{BB962C8B-B14F-4D97-AF65-F5344CB8AC3E}">
        <p14:creationId xmlns:p14="http://schemas.microsoft.com/office/powerpoint/2010/main" val="162785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path" presetSubtype="0" repeatCount="indefinite" accel="50000" decel="50000" fill="remove" grpId="0" nodeType="clickEffect">
                                  <p:stCondLst>
                                    <p:cond delay="0"/>
                                  </p:stCondLst>
                                  <p:childTnLst>
                                    <p:animMotion origin="layout" path="M 0.01094 -1.30495E-6 C 0.00816 -0.09023 -0.00452 -0.18394 -0.01112 -0.18325 C -0.01755 -0.18278 -0.02901 -0.12633 -0.02901 0.00324 C -0.02727 0.20731 -0.01164 0.19297 -0.00539 0.19274 C 0.00121 0.19181 0.0099 0.09024 0.01094 -1.30495E-6 Z " pathEditMode="relative" rAng="0" ptsTypes="AAAAA">
                                      <p:cBhvr>
                                        <p:cTn id="52" dur="3000" fill="hold"/>
                                        <p:tgtEl>
                                          <p:spTgt spid="65"/>
                                        </p:tgtEl>
                                        <p:attrNameLst>
                                          <p:attrName>ppt_x</p:attrName>
                                          <p:attrName>ppt_y</p:attrName>
                                        </p:attrNameLst>
                                      </p:cBhvr>
                                      <p:rCtr x="-1998"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0" grpId="0" animBg="1"/>
      <p:bldP spid="61" grpId="0" animBg="1"/>
      <p:bldP spid="63" grpId="0" animBg="1"/>
      <p:bldP spid="65" grpId="0" animBg="1"/>
      <p:bldP spid="65" grpId="1" animBg="1"/>
      <p:bldP spid="12" grpId="0"/>
      <p:bldP spid="67" grpId="0" animBg="1"/>
      <p:bldP spid="67" grpId="1"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REFRESH SAVINGS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grpSp>
        <p:nvGrpSpPr>
          <p:cNvPr id="5" name="Group 4"/>
          <p:cNvGrpSpPr/>
          <p:nvPr/>
        </p:nvGrpSpPr>
        <p:grpSpPr>
          <a:xfrm>
            <a:off x="162986" y="1220284"/>
            <a:ext cx="8894762" cy="4196825"/>
            <a:chOff x="247651" y="1375506"/>
            <a:chExt cx="8894762" cy="4196825"/>
          </a:xfrm>
        </p:grpSpPr>
        <p:pic>
          <p:nvPicPr>
            <p:cNvPr id="7" name="Picture 6"/>
            <p:cNvPicPr>
              <a:picLocks noChangeAspect="1"/>
            </p:cNvPicPr>
            <p:nvPr/>
          </p:nvPicPr>
          <p:blipFill>
            <a:blip r:embed="rId3"/>
            <a:stretch>
              <a:fillRect/>
            </a:stretch>
          </p:blipFill>
          <p:spPr>
            <a:xfrm>
              <a:off x="247651" y="1375506"/>
              <a:ext cx="8894762" cy="4196825"/>
            </a:xfrm>
            <a:prstGeom prst="rect">
              <a:avLst/>
            </a:prstGeom>
          </p:spPr>
        </p:pic>
        <p:sp>
          <p:nvSpPr>
            <p:cNvPr id="3" name="TextBox 2"/>
            <p:cNvSpPr txBox="1"/>
            <p:nvPr/>
          </p:nvSpPr>
          <p:spPr>
            <a:xfrm>
              <a:off x="3245950" y="3990407"/>
              <a:ext cx="1737285"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AVATAR</a:t>
              </a:r>
            </a:p>
          </p:txBody>
        </p:sp>
        <p:sp>
          <p:nvSpPr>
            <p:cNvPr id="6" name="TextBox 5"/>
            <p:cNvSpPr txBox="1"/>
            <p:nvPr/>
          </p:nvSpPr>
          <p:spPr>
            <a:xfrm>
              <a:off x="3253619" y="3687081"/>
              <a:ext cx="2128762" cy="40011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No VRT</a:t>
              </a:r>
            </a:p>
          </p:txBody>
        </p:sp>
      </p:grpSp>
      <p:sp>
        <p:nvSpPr>
          <p:cNvPr id="8" name="TextBox 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refresh by 60%-70%, similar to multi rate refresh but with VRT tolerance</a:t>
            </a:r>
          </a:p>
        </p:txBody>
      </p:sp>
      <p:sp>
        <p:nvSpPr>
          <p:cNvPr id="9" name="TextBox 8"/>
          <p:cNvSpPr txBox="1"/>
          <p:nvPr/>
        </p:nvSpPr>
        <p:spPr>
          <a:xfrm>
            <a:off x="16933" y="345491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Retention Testing Once a Year can revert refresh saving from 60% to 70%</a:t>
            </a:r>
          </a:p>
        </p:txBody>
      </p:sp>
    </p:spTree>
    <p:extLst>
      <p:ext uri="{BB962C8B-B14F-4D97-AF65-F5344CB8AC3E}">
        <p14:creationId xmlns:p14="http://schemas.microsoft.com/office/powerpoint/2010/main" val="3516122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15" name="TextBox 14"/>
          <p:cNvSpPr txBox="1"/>
          <p:nvPr/>
        </p:nvSpPr>
        <p:spPr>
          <a:xfrm rot="16200000">
            <a:off x="-513935" y="2994214"/>
            <a:ext cx="152317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Speedup</a:t>
            </a:r>
          </a:p>
        </p:txBody>
      </p:sp>
      <p:graphicFrame>
        <p:nvGraphicFramePr>
          <p:cNvPr id="16" name="Chart 15"/>
          <p:cNvGraphicFramePr>
            <a:graphicFrameLocks/>
          </p:cNvGraphicFramePr>
          <p:nvPr>
            <p:extLst/>
          </p:nvPr>
        </p:nvGraphicFramePr>
        <p:xfrm>
          <a:off x="493874" y="1548243"/>
          <a:ext cx="86868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gets 2/3</a:t>
            </a:r>
            <a:r>
              <a:rPr kumimoji="0" lang="en-US" sz="2800" b="1" i="0" u="none" strike="noStrike" kern="1200" cap="none" spc="0" normalizeH="0" baseline="30000" noProof="0" dirty="0">
                <a:ln>
                  <a:noFill/>
                </a:ln>
                <a:solidFill>
                  <a:prstClr val="black"/>
                </a:solidFill>
                <a:effectLst/>
                <a:uLnTx/>
                <a:uFillTx/>
                <a:latin typeface="Calibri"/>
                <a:ea typeface="+mn-ea"/>
                <a:cs typeface="+mn-cs"/>
              </a:rPr>
              <a:t>rd</a:t>
            </a:r>
            <a:r>
              <a:rPr kumimoji="0" lang="en-US" sz="2800" b="1" i="0" u="none" strike="noStrike" kern="1200" cap="none" spc="0" normalizeH="0" baseline="0" noProof="0" dirty="0">
                <a:ln>
                  <a:noFill/>
                </a:ln>
                <a:solidFill>
                  <a:prstClr val="black"/>
                </a:solidFill>
                <a:effectLst/>
                <a:uLnTx/>
                <a:uFillTx/>
                <a:latin typeface="Calibri"/>
                <a:ea typeface="+mn-ea"/>
                <a:cs typeface="+mn-cs"/>
              </a:rPr>
              <a:t> the performance of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NoRefresh</a:t>
            </a:r>
            <a:r>
              <a:rPr kumimoji="0" lang="en-US" sz="2800" b="1" i="0" u="none" strike="noStrike" kern="1200" cap="none" spc="0" normalizeH="0" baseline="0" noProof="0" dirty="0">
                <a:ln>
                  <a:noFill/>
                </a:ln>
                <a:solidFill>
                  <a:prstClr val="black"/>
                </a:solidFill>
                <a:effectLst/>
                <a:uLnTx/>
                <a:uFillTx/>
                <a:latin typeface="Calibri"/>
                <a:ea typeface="+mn-ea"/>
                <a:cs typeface="+mn-cs"/>
              </a:rPr>
              <a:t>. More gains at higher capacity nodes</a:t>
            </a:r>
          </a:p>
        </p:txBody>
      </p:sp>
      <p:sp>
        <p:nvSpPr>
          <p:cNvPr id="3" name="Rectangle 2"/>
          <p:cNvSpPr/>
          <p:nvPr/>
        </p:nvSpPr>
        <p:spPr>
          <a:xfrm>
            <a:off x="1180448" y="1770961"/>
            <a:ext cx="7726568" cy="307682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Rounded Rectangle 4"/>
          <p:cNvSpPr/>
          <p:nvPr/>
        </p:nvSpPr>
        <p:spPr>
          <a:xfrm>
            <a:off x="1377189" y="4311126"/>
            <a:ext cx="1556045" cy="1070193"/>
          </a:xfrm>
          <a:prstGeom prst="round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870583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nvPr>
        </p:nvGraphicFramePr>
        <p:xfrm>
          <a:off x="763236" y="1310107"/>
          <a:ext cx="8135774" cy="37894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ENERGY DELAY PRODUCT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DA6C0-E8D2-8D44-A834-246A4BF6B0E5}" type="slidenum">
              <a:rPr kumimoji="0" lang="en-US" sz="1400" b="1" i="0" u="none" strike="noStrike" kern="1200" cap="none" spc="0" normalizeH="0" baseline="0" noProof="0" smtClean="0">
                <a:ln>
                  <a:noFill/>
                </a:ln>
                <a:solidFill>
                  <a:srgbClr val="9BBB59"/>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400" b="1" i="0" u="none" strike="noStrike" kern="1200" cap="none" spc="0" normalizeH="0" baseline="0" noProof="0">
              <a:ln>
                <a:noFill/>
              </a:ln>
              <a:solidFill>
                <a:srgbClr val="9BBB59"/>
              </a:solidFill>
              <a:effectLst/>
              <a:uLnTx/>
              <a:uFillTx/>
              <a:latin typeface="Arial"/>
              <a:ea typeface="+mn-ea"/>
              <a:cs typeface="Arial"/>
            </a:endParaRPr>
          </a:p>
        </p:txBody>
      </p:sp>
      <p:sp>
        <p:nvSpPr>
          <p:cNvPr id="26" name="TextBox 25"/>
          <p:cNvSpPr txBox="1"/>
          <p:nvPr/>
        </p:nvSpPr>
        <p:spPr>
          <a:xfrm rot="16200000">
            <a:off x="-1255277" y="2840262"/>
            <a:ext cx="3429144" cy="492443"/>
          </a:xfrm>
          <a:prstGeom prst="rect">
            <a:avLst/>
          </a:prstGeom>
          <a:noFill/>
          <a:ln w="254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
                <a:ea typeface="+mn-ea"/>
                <a:cs typeface="Arial"/>
              </a:rPr>
              <a:t>Energy Delay Product</a:t>
            </a:r>
          </a:p>
        </p:txBody>
      </p:sp>
      <p:sp>
        <p:nvSpPr>
          <p:cNvPr id="27" name="Rectangle 26"/>
          <p:cNvSpPr/>
          <p:nvPr/>
        </p:nvSpPr>
        <p:spPr>
          <a:xfrm>
            <a:off x="1430568" y="1545641"/>
            <a:ext cx="6977482" cy="309211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8" name="TextBox 2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AVATAR reduces EDP,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Significant reduction at higher capacity nodes</a:t>
            </a:r>
          </a:p>
        </p:txBody>
      </p:sp>
    </p:spTree>
    <p:extLst>
      <p:ext uri="{BB962C8B-B14F-4D97-AF65-F5344CB8AC3E}">
        <p14:creationId xmlns:p14="http://schemas.microsoft.com/office/powerpoint/2010/main" val="3467106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400" dirty="0"/>
              <a:t>Making RAIDR Work w/ Online Profiling &amp; ECC</a:t>
            </a:r>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1059207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23</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1"/>
          <p:cNvSpPr>
            <a:spLocks noGrp="1"/>
          </p:cNvSpPr>
          <p:nvPr>
            <p:ph type="title"/>
          </p:nvPr>
        </p:nvSpPr>
        <p:spPr>
          <a:xfrm>
            <a:off x="228600" y="152400"/>
            <a:ext cx="8915400" cy="884238"/>
          </a:xfrm>
        </p:spPr>
        <p:txBody>
          <a:bodyPr/>
          <a:lstStyle/>
          <a:p>
            <a:r>
              <a:rPr lang="en-US" dirty="0">
                <a:latin typeface="Garamond" charset="0"/>
                <a:ea typeface="ＭＳ Ｐゴシック" charset="0"/>
                <a:cs typeface="ＭＳ Ｐゴシック" charset="0"/>
              </a:rPr>
              <a:t>DRAM Refresh: Summary and Conclusions</a:t>
            </a:r>
          </a:p>
        </p:txBody>
      </p:sp>
      <p:sp>
        <p:nvSpPr>
          <p:cNvPr id="3" name="Content Placeholder 2"/>
          <p:cNvSpPr>
            <a:spLocks noGrp="1"/>
          </p:cNvSpPr>
          <p:nvPr>
            <p:ph idx="1"/>
          </p:nvPr>
        </p:nvSpPr>
        <p:spPr>
          <a:xfrm>
            <a:off x="0" y="980728"/>
            <a:ext cx="9144000" cy="5153025"/>
          </a:xfrm>
        </p:spPr>
        <p:txBody>
          <a:bodyPr/>
          <a:lstStyle/>
          <a:p>
            <a:r>
              <a:rPr lang="en-US" dirty="0">
                <a:solidFill>
                  <a:srgbClr val="FF0000"/>
                </a:solidFill>
                <a:latin typeface="Tahoma" charset="0"/>
                <a:ea typeface="ＭＳ Ｐゴシック" charset="0"/>
                <a:cs typeface="ＭＳ Ｐゴシック" charset="0"/>
              </a:rPr>
              <a:t>DRAM refresh is a critical challenge </a:t>
            </a:r>
          </a:p>
          <a:p>
            <a:pPr lvl="1"/>
            <a:r>
              <a:rPr lang="en-US" sz="2000" dirty="0">
                <a:solidFill>
                  <a:srgbClr val="000000"/>
                </a:solidFill>
                <a:latin typeface="Tahoma" charset="0"/>
                <a:ea typeface="ＭＳ Ｐゴシック" charset="0"/>
                <a:cs typeface="ＭＳ Ｐゴシック" charset="0"/>
              </a:rPr>
              <a:t>in scaling DRAM technology efficiently to higher capacities</a:t>
            </a:r>
          </a:p>
          <a:p>
            <a:pPr lvl="1"/>
            <a:endParaRPr lang="en-US" sz="1000" dirty="0">
              <a:solidFill>
                <a:srgbClr val="FF0000"/>
              </a:solidFill>
              <a:latin typeface="Tahoma" charset="0"/>
              <a:ea typeface="ＭＳ Ｐゴシック" charset="0"/>
              <a:cs typeface="ＭＳ Ｐゴシック" charset="0"/>
            </a:endParaRPr>
          </a:p>
          <a:p>
            <a:r>
              <a:rPr lang="en-US" dirty="0">
                <a:solidFill>
                  <a:srgbClr val="FF0000"/>
                </a:solidFill>
                <a:latin typeface="Tahoma" charset="0"/>
                <a:ea typeface="ＭＳ Ｐゴシック" charset="0"/>
                <a:cs typeface="ＭＳ Ｐゴシック" charset="0"/>
              </a:rPr>
              <a:t>Discussed several promising solution directions</a:t>
            </a:r>
          </a:p>
          <a:p>
            <a:pPr lvl="1"/>
            <a:r>
              <a:rPr lang="en-US" sz="2000" dirty="0">
                <a:solidFill>
                  <a:srgbClr val="0000FF"/>
                </a:solidFill>
              </a:rPr>
              <a:t>Parallelize refreshes with accesses </a:t>
            </a:r>
            <a:r>
              <a:rPr lang="en-US" sz="1600" dirty="0">
                <a:solidFill>
                  <a:schemeClr val="accent2">
                    <a:lumMod val="75000"/>
                  </a:schemeClr>
                </a:solidFill>
              </a:rPr>
              <a:t>[Chang+ HPCA’14]</a:t>
            </a:r>
            <a:endParaRPr lang="en-US" dirty="0">
              <a:solidFill>
                <a:schemeClr val="accent2">
                  <a:lumMod val="75000"/>
                </a:schemeClr>
              </a:solidFill>
            </a:endParaRPr>
          </a:p>
          <a:p>
            <a:pPr lvl="1"/>
            <a:r>
              <a:rPr lang="en-US" sz="2000" dirty="0">
                <a:solidFill>
                  <a:srgbClr val="0000FF"/>
                </a:solidFill>
              </a:rPr>
              <a:t>Eliminate unnecessary refreshes </a:t>
            </a:r>
            <a:r>
              <a:rPr lang="en-US" sz="1600" dirty="0">
                <a:solidFill>
                  <a:srgbClr val="2C6123"/>
                </a:solidFill>
              </a:rPr>
              <a:t>[Liu+ ISCA’12]</a:t>
            </a:r>
            <a:endParaRPr lang="en-US" dirty="0">
              <a:solidFill>
                <a:srgbClr val="2C6123"/>
              </a:solidFill>
            </a:endParaRPr>
          </a:p>
          <a:p>
            <a:pPr lvl="1"/>
            <a:r>
              <a:rPr lang="en-US" sz="2000" dirty="0">
                <a:solidFill>
                  <a:srgbClr val="0000FF"/>
                </a:solidFill>
              </a:rPr>
              <a:t>Reduce refresh rate and </a:t>
            </a:r>
            <a:r>
              <a:rPr lang="en-US" sz="2000" dirty="0" err="1">
                <a:solidFill>
                  <a:srgbClr val="0000FF"/>
                </a:solidFill>
              </a:rPr>
              <a:t>detect+correct</a:t>
            </a:r>
            <a:r>
              <a:rPr lang="en-US" sz="2000" dirty="0">
                <a:solidFill>
                  <a:srgbClr val="0000FF"/>
                </a:solidFill>
              </a:rPr>
              <a:t> errors that occur </a:t>
            </a:r>
            <a:r>
              <a:rPr lang="en-US" sz="1600" dirty="0">
                <a:solidFill>
                  <a:srgbClr val="2C6123"/>
                </a:solidFill>
              </a:rPr>
              <a:t>[Khan+ SIGMETRICS’14]</a:t>
            </a:r>
          </a:p>
          <a:p>
            <a:endParaRPr lang="en-US" sz="1000" dirty="0">
              <a:solidFill>
                <a:schemeClr val="accent2">
                  <a:lumMod val="75000"/>
                </a:schemeClr>
              </a:solidFill>
            </a:endParaRPr>
          </a:p>
          <a:p>
            <a:r>
              <a:rPr lang="en-US" dirty="0">
                <a:solidFill>
                  <a:srgbClr val="FF0000"/>
                </a:solidFill>
              </a:rPr>
              <a:t>Examined properties of retention time behavior </a:t>
            </a:r>
            <a:r>
              <a:rPr lang="en-US" sz="1800" dirty="0">
                <a:solidFill>
                  <a:srgbClr val="2C6123"/>
                </a:solidFill>
              </a:rPr>
              <a:t>[Liu+ ISCA’13]</a:t>
            </a:r>
          </a:p>
          <a:p>
            <a:pPr lvl="1">
              <a:buClr>
                <a:srgbClr val="3B812F"/>
              </a:buClr>
            </a:pPr>
            <a:r>
              <a:rPr lang="en-US" sz="2000" dirty="0">
                <a:solidFill>
                  <a:srgbClr val="0000FF"/>
                </a:solidFill>
                <a:latin typeface="Tahoma" charset="0"/>
                <a:ea typeface="ＭＳ Ｐゴシック" charset="0"/>
                <a:cs typeface="ＭＳ Ｐゴシック" charset="0"/>
              </a:rPr>
              <a:t>Enable realistic VRT-Aware refresh techniques </a:t>
            </a:r>
            <a:r>
              <a:rPr lang="en-US" sz="1600" dirty="0">
                <a:solidFill>
                  <a:srgbClr val="2C6123"/>
                </a:solidFill>
                <a:latin typeface="Tahoma" charset="0"/>
                <a:ea typeface="ＭＳ Ｐゴシック" charset="0"/>
                <a:cs typeface="ＭＳ Ｐゴシック" charset="0"/>
              </a:rPr>
              <a:t>[</a:t>
            </a:r>
            <a:r>
              <a:rPr lang="en-US" sz="1600" dirty="0" err="1">
                <a:solidFill>
                  <a:srgbClr val="2C6123"/>
                </a:solidFill>
              </a:rPr>
              <a:t>Qureshi</a:t>
            </a:r>
            <a:r>
              <a:rPr lang="en-US" sz="1600" dirty="0">
                <a:solidFill>
                  <a:srgbClr val="2C6123"/>
                </a:solidFill>
              </a:rPr>
              <a:t>+ DSN’15]</a:t>
            </a:r>
          </a:p>
          <a:p>
            <a:pPr lvl="1">
              <a:buClr>
                <a:srgbClr val="3B812F"/>
              </a:buClr>
            </a:pPr>
            <a:endParaRPr lang="en-US" sz="1000" dirty="0">
              <a:solidFill>
                <a:srgbClr val="FF0000"/>
              </a:solidFill>
              <a:latin typeface="Tahoma" charset="0"/>
              <a:ea typeface="ＭＳ Ｐゴシック" charset="0"/>
              <a:cs typeface="ＭＳ Ｐゴシック" charset="0"/>
            </a:endParaRPr>
          </a:p>
          <a:p>
            <a:r>
              <a:rPr lang="en-US" dirty="0">
                <a:solidFill>
                  <a:srgbClr val="FF0000"/>
                </a:solidFill>
                <a:latin typeface="Tahoma" charset="0"/>
                <a:ea typeface="ＭＳ Ｐゴシック" charset="0"/>
                <a:cs typeface="ＭＳ Ｐゴシック" charset="0"/>
              </a:rPr>
              <a:t>Many avenues for overcoming DRAM refresh challenges</a:t>
            </a:r>
          </a:p>
          <a:p>
            <a:pPr lvl="1"/>
            <a:r>
              <a:rPr lang="en-US" sz="2000" dirty="0">
                <a:solidFill>
                  <a:srgbClr val="0000FF"/>
                </a:solidFill>
                <a:latin typeface="Tahoma" charset="0"/>
                <a:ea typeface="ＭＳ Ｐゴシック" charset="0"/>
                <a:cs typeface="ＭＳ Ｐゴシック" charset="0"/>
              </a:rPr>
              <a:t>Handling DPD/VRT phenomena </a:t>
            </a:r>
          </a:p>
          <a:p>
            <a:pPr lvl="1"/>
            <a:r>
              <a:rPr lang="en-US" sz="2000" dirty="0">
                <a:solidFill>
                  <a:srgbClr val="0000FF"/>
                </a:solidFill>
                <a:latin typeface="Tahoma" charset="0"/>
                <a:ea typeface="ＭＳ Ｐゴシック" charset="0"/>
                <a:cs typeface="ＭＳ Ｐゴシック" charset="0"/>
              </a:rPr>
              <a:t>Enabling online retention time profiling and error mitigation</a:t>
            </a:r>
          </a:p>
          <a:p>
            <a:pPr lvl="1"/>
            <a:r>
              <a:rPr lang="en-US" sz="2000" dirty="0">
                <a:solidFill>
                  <a:srgbClr val="0000FF"/>
                </a:solidFill>
                <a:latin typeface="Tahoma" charset="0"/>
                <a:ea typeface="ＭＳ Ｐゴシック" charset="0"/>
                <a:cs typeface="ＭＳ Ｐゴシック" charset="0"/>
              </a:rPr>
              <a:t>Exploiting application behavior</a:t>
            </a:r>
            <a:endParaRPr lang="en-US" sz="2000" dirty="0">
              <a:latin typeface="Tahoma" charset="0"/>
              <a:ea typeface="ＭＳ Ｐゴシック" charset="0"/>
              <a:cs typeface="ＭＳ Ｐゴシック" charset="0"/>
            </a:endParaRPr>
          </a:p>
          <a:p>
            <a:endParaRPr lang="en-US" sz="2200" dirty="0">
              <a:latin typeface="Tahoma" charset="0"/>
              <a:ea typeface="ＭＳ Ｐゴシック" charset="0"/>
              <a:cs typeface="ＭＳ Ｐゴシック" charset="0"/>
            </a:endParaRPr>
          </a:p>
        </p:txBody>
      </p:sp>
      <p:sp>
        <p:nvSpPr>
          <p:cNvPr id="30208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BED20E-E718-0749-B170-6E440F70779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096593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618280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196752"/>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latin typeface="Tahoma" charset="0"/>
                <a:ea typeface="ＭＳ Ｐゴシック" charset="0"/>
                <a:cs typeface="ＭＳ Ｐゴシック" charset="0"/>
              </a:rPr>
              <a:t>What Will You Learn In This Course</a:t>
            </a:r>
          </a:p>
          <a:p>
            <a:pPr lvl="1" eaLnBrk="1" hangingPunct="1"/>
            <a:r>
              <a:rPr lang="en-US" dirty="0">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solidFill>
                  <a:srgbClr val="FF0000"/>
                </a:solidFill>
                <a:latin typeface="Tahoma" charset="0"/>
                <a:ea typeface="ＭＳ Ｐゴシック" charset="0"/>
                <a:cs typeface="ＭＳ Ｐゴシック" charset="0"/>
              </a:rPr>
              <a:t>Security, Reliability, Safety</a:t>
            </a:r>
          </a:p>
          <a:p>
            <a:pPr lvl="1" eaLnBrk="1" hangingPunct="1"/>
            <a:r>
              <a:rPr lang="en-US" dirty="0">
                <a:latin typeface="Tahoma" charset="0"/>
                <a:ea typeface="ＭＳ Ｐゴシック" charset="0"/>
                <a:cs typeface="ＭＳ Ｐゴシック" charset="0"/>
              </a:rPr>
              <a:t>Energy and Performance: Data-Centric Systems</a:t>
            </a:r>
          </a:p>
          <a:p>
            <a:pPr lvl="1" eaLnBrk="1" hangingPunct="1"/>
            <a:r>
              <a:rPr lang="en-US" dirty="0">
                <a:latin typeface="Tahoma" charset="0"/>
                <a:ea typeface="ＭＳ Ｐゴシック" charset="0"/>
                <a:cs typeface="ＭＳ Ｐゴシック" charset="0"/>
              </a:rPr>
              <a:t>Latency and Latency-Reliability Tradeoffs </a:t>
            </a:r>
          </a:p>
          <a:p>
            <a:pPr eaLnBrk="1" hangingPunct="1"/>
            <a:r>
              <a:rPr lang="en-US" dirty="0">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30</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32</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33</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252829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53122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lvl="1">
              <a:buFont typeface="Wingdings" pitchFamily="2" charset="2"/>
              <a:buChar char="n"/>
              <a:defRPr/>
            </a:pPr>
            <a:endParaRPr lang="en-US" sz="1800" dirty="0"/>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334298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a:t>
            </a:r>
            <a:r>
              <a:rPr lang="en-US" sz="1800" dirty="0" err="1"/>
              <a:t>Veen</a:t>
            </a:r>
            <a:r>
              <a:rPr lang="en-US" sz="1800" dirty="0"/>
              <a:t> et al.,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260473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a:defRPr/>
            </a:pPr>
            <a:fld id="{8E574D81-B5DE-384D-B24B-566C679AE608}" type="slidenum">
              <a:rPr lang="en-US" smtClean="0"/>
              <a:pPr>
                <a:defRPr/>
              </a:pPr>
              <a:t>38</a:t>
            </a:fld>
            <a:endParaRPr lang="en-US"/>
          </a:p>
        </p:txBody>
      </p:sp>
    </p:spTree>
    <p:extLst>
      <p:ext uri="{BB962C8B-B14F-4D97-AF65-F5344CB8AC3E}">
        <p14:creationId xmlns:p14="http://schemas.microsoft.com/office/powerpoint/2010/main" val="56675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a:defRPr/>
            </a:pPr>
            <a:fld id="{8E574D81-B5DE-384D-B24B-566C679AE608}" type="slidenum">
              <a:rPr lang="en-US" smtClean="0"/>
              <a:pPr>
                <a:defRPr/>
              </a:pPr>
              <a:t>39</a:t>
            </a:fld>
            <a:endParaRPr lang="en-US"/>
          </a:p>
        </p:txBody>
      </p:sp>
    </p:spTree>
    <p:extLst>
      <p:ext uri="{BB962C8B-B14F-4D97-AF65-F5344CB8AC3E}">
        <p14:creationId xmlns:p14="http://schemas.microsoft.com/office/powerpoint/2010/main" val="393278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074673"/>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3369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41</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45</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9197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47</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1007932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9559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TextBox 8"/>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r>
              <a:rPr lang="en-US" sz="800" dirty="0"/>
              <a:t>Source: By </a:t>
            </a:r>
            <a:r>
              <a:rPr lang="en-US" sz="800" dirty="0" err="1"/>
              <a:t>User:Factoryjoe</a:t>
            </a:r>
            <a:r>
              <a:rPr lang="en-US" sz="800" dirty="0"/>
              <a:t> - </a:t>
            </a:r>
            <a:r>
              <a:rPr lang="en-US" sz="800" dirty="0" err="1"/>
              <a:t>Mazlow's</a:t>
            </a:r>
            <a:r>
              <a:rPr lang="en-US" sz="800" dirty="0"/>
              <a:t> Hierarchy of </a:t>
            </a:r>
            <a:r>
              <a:rPr lang="en-US" sz="800" dirty="0" err="1"/>
              <a:t>Needs.svg</a:t>
            </a:r>
            <a:r>
              <a:rPr lang="en-US" sz="800" dirty="0"/>
              <a:t>, CC BY-SA 3.0, https://</a:t>
            </a:r>
            <a:r>
              <a:rPr lang="en-US" sz="800" dirty="0" err="1"/>
              <a:t>commons.wikimedia.org</a:t>
            </a:r>
            <a:r>
              <a:rPr lang="en-US" sz="800" dirty="0"/>
              <a:t>/w/</a:t>
            </a:r>
            <a:r>
              <a:rPr lang="en-US" sz="800" dirty="0" err="1"/>
              <a:t>index.php?curid</a:t>
            </a:r>
            <a:r>
              <a:rPr lang="en-US" sz="800" dirty="0"/>
              <a:t>=7964065</a:t>
            </a:r>
          </a:p>
        </p:txBody>
      </p:sp>
    </p:spTree>
    <p:extLst>
      <p:ext uri="{BB962C8B-B14F-4D97-AF65-F5344CB8AC3E}">
        <p14:creationId xmlns:p14="http://schemas.microsoft.com/office/powerpoint/2010/main" val="1798602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29713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a:t>
            </a:r>
          </a:p>
          <a:p>
            <a:pPr lvl="1"/>
            <a:r>
              <a:rPr lang="en-US" sz="2800" dirty="0"/>
              <a:t>Enough slack in timing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50717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53</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54</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55</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56</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err="1">
                <a:solidFill>
                  <a:srgbClr val="FFFF00"/>
                </a:solidFill>
              </a:rPr>
              <a:t>Virtex</a:t>
            </a:r>
            <a:r>
              <a:rPr lang="en-US" sz="1800" kern="0" dirty="0">
                <a:solidFill>
                  <a:srgbClr val="FFFF00"/>
                </a:solidFill>
              </a:rPr>
              <a:t>-V FPGA</a:t>
            </a:r>
          </a:p>
          <a:p>
            <a:pPr algn="ctr">
              <a:defRPr/>
            </a:pPr>
            <a:r>
              <a:rPr lang="en-US" sz="1800" kern="0" dirty="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dirty="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58</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59</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35496"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err="1">
                <a:solidFill>
                  <a:srgbClr val="FF0000"/>
                </a:solidFill>
              </a:rPr>
              <a:t>Lec</a:t>
            </a:r>
            <a:r>
              <a:rPr lang="en-US" sz="3600" dirty="0">
                <a:solidFill>
                  <a:srgbClr val="FF0000"/>
                </a:solidFill>
              </a:rPr>
              <a:t> 2 Topic 2: Memory Reliability and Security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4117800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4784"/>
            <a:ext cx="7924800" cy="1752600"/>
          </a:xfrm>
        </p:spPr>
        <p:txBody>
          <a:bodyPr/>
          <a:lstStyle/>
          <a:p>
            <a:r>
              <a:rPr lang="en-US" dirty="0"/>
              <a:t>We did not cover the remaining slides in Lecture 1.</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9667256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dirty="0"/>
              <a:t>The remaining slides are useful for more background.</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429508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1412776"/>
            <a:ext cx="8143056" cy="1752600"/>
          </a:xfrm>
        </p:spPr>
        <p:txBody>
          <a:bodyPr/>
          <a:lstStyle/>
          <a:p>
            <a:r>
              <a:rPr lang="en-US" dirty="0"/>
              <a:t>We may cover some (but not all) of them in the rest of the course. </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5650549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4360393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16866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11554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12931246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335246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8645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r>
              <a:rPr lang="en-US" sz="800" dirty="0"/>
              <a:t>http://</a:t>
            </a:r>
            <a:r>
              <a:rPr lang="en-US" sz="800" dirty="0" err="1"/>
              <a:t>www.wsdot.wa.gov</a:t>
            </a:r>
            <a:r>
              <a:rPr lang="en-US" sz="800" dirty="0"/>
              <a:t>/</a:t>
            </a:r>
            <a:r>
              <a:rPr lang="en-US" sz="800" dirty="0" err="1"/>
              <a:t>tnbhistory</a:t>
            </a:r>
            <a:r>
              <a:rPr lang="en-US" sz="800" dirty="0"/>
              <a:t>/connections/connections3.htm</a:t>
            </a:r>
          </a:p>
        </p:txBody>
      </p:sp>
    </p:spTree>
    <p:extLst>
      <p:ext uri="{BB962C8B-B14F-4D97-AF65-F5344CB8AC3E}">
        <p14:creationId xmlns:p14="http://schemas.microsoft.com/office/powerpoint/2010/main" val="12292746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140137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425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370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556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chemeClr val="tx2"/>
                </a:solidFill>
              </a:rPr>
              <a:t>As many as </a:t>
            </a:r>
            <a:r>
              <a:rPr lang="en-US" sz="3000" dirty="0">
                <a:solidFill>
                  <a:schemeClr val="tx2"/>
                </a:solidFill>
                <a:latin typeface="Cambria Math" panose="02040503050406030204" pitchFamily="18" charset="0"/>
                <a:ea typeface="Cambria Math" panose="02040503050406030204" pitchFamily="18" charset="0"/>
              </a:rPr>
              <a:t>4</a:t>
            </a:r>
            <a:r>
              <a:rPr lang="en-US" sz="3200" i="1" dirty="0">
                <a:solidFill>
                  <a:schemeClr val="tx2"/>
                </a:solidFill>
              </a:rPr>
              <a:t> errors per cache-line</a:t>
            </a:r>
            <a:endParaRPr lang="en-US" sz="3200" i="1" dirty="0">
              <a:solidFill>
                <a:schemeClr val="tx2"/>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chemeClr val="tx2"/>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62626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83553890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92918544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63100731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5620877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54017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353514468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non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xmlns="" val="1"/>
            </a:ext>
          </a:extLst>
        </p:spPr>
        <p:txBody>
          <a:bodyPr wrap="none" lIns="38466" tIns="38466" rIns="38466" bIns="38466" anchor="ctr">
            <a:spAutoFit/>
          </a:bodyPr>
          <a:lstStyle>
            <a:lvl1pPr>
              <a:defRPr sz="8000" b="1" spc="-79">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spc="0"/>
            </a:pPr>
            <a:r>
              <a:rPr kumimoji="0" lang="en-US" sz="6100" b="0" i="0" u="none" strike="noStrike" kern="1200" cap="none" spc="-60" normalizeH="0" baseline="0" noProof="0" dirty="0">
                <a:ln>
                  <a:noFill/>
                </a:ln>
                <a:solidFill>
                  <a:srgbClr val="000000"/>
                </a:solidFill>
                <a:effectLst/>
                <a:uLnTx/>
                <a:uFillTx/>
                <a:latin typeface="Tahoma"/>
                <a:ea typeface="+mn-ea"/>
                <a:cs typeface="+mn-cs"/>
              </a:rPr>
              <a:t>DRAM Reliability Reducing</a:t>
            </a:r>
            <a:endParaRPr kumimoji="0" sz="6100" b="0" i="0" u="none" strike="noStrike" kern="1200" cap="none" spc="-60" normalizeH="0" baseline="0" noProof="0" dirty="0">
              <a:ln>
                <a:noFill/>
              </a:ln>
              <a:solidFill>
                <a:srgbClr val="000000"/>
              </a:solidFill>
              <a:effectLst/>
              <a:uLnTx/>
              <a:uFillTx/>
              <a:latin typeface="Tahoma"/>
              <a:ea typeface="+mn-ea"/>
              <a:cs typeface="+mn-cs"/>
            </a:endParaRPr>
          </a:p>
        </p:txBody>
      </p:sp>
      <p:pic>
        <p:nvPicPr>
          <p:cNvPr id="3" name="Picture 2"/>
          <p:cNvPicPr>
            <a:picLocks noChangeAspect="1"/>
          </p:cNvPicPr>
          <p:nvPr/>
        </p:nvPicPr>
        <p:blipFill>
          <a:blip r:embed="rId2"/>
          <a:stretch>
            <a:fillRect/>
          </a:stretch>
        </p:blipFill>
        <p:spPr>
          <a:xfrm>
            <a:off x="1331640" y="1253197"/>
            <a:ext cx="5112568" cy="5128131"/>
          </a:xfrm>
          <a:prstGeom prst="rect">
            <a:avLst/>
          </a:prstGeom>
        </p:spPr>
      </p:pic>
      <p:sp>
        <p:nvSpPr>
          <p:cNvPr id="2" name="Rectangle 1"/>
          <p:cNvSpPr/>
          <p:nvPr/>
        </p:nvSpPr>
        <p:spPr>
          <a:xfrm>
            <a:off x="197768" y="6448497"/>
            <a:ext cx="86947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Meza+, “</a:t>
            </a:r>
            <a:r>
              <a:rPr kumimoji="0" lang="en-US" sz="1800" b="0" i="0" u="none" strike="noStrike" kern="1200" cap="none" spc="0" normalizeH="0" baseline="0" noProof="0" dirty="0">
                <a:ln>
                  <a:noFill/>
                </a:ln>
                <a:solidFill>
                  <a:srgbClr val="0000FF"/>
                </a:solidFill>
                <a:effectLst/>
                <a:uLnTx/>
                <a:uFillTx/>
                <a:latin typeface="Tahoma"/>
                <a:ea typeface="+mn-ea"/>
                <a:cs typeface="+mn-cs"/>
              </a:rPr>
              <a:t>Revisiting Memory Errors in Large-Scale Production Data Centers</a:t>
            </a:r>
            <a:r>
              <a:rPr kumimoji="0" lang="en-US" sz="1800" b="0" i="0" u="none" strike="noStrike" kern="1200" cap="none" spc="0" normalizeH="0" baseline="0" noProof="0" dirty="0">
                <a:ln>
                  <a:noFill/>
                </a:ln>
                <a:solidFill>
                  <a:srgbClr val="000000"/>
                </a:solidFill>
                <a:effectLst/>
                <a:uLnTx/>
                <a:uFillTx/>
                <a:latin typeface="Tahoma"/>
                <a:ea typeface="+mn-ea"/>
                <a:cs typeface="+mn-cs"/>
              </a:rPr>
              <a:t>,” DSN’15.</a:t>
            </a:r>
          </a:p>
        </p:txBody>
      </p:sp>
    </p:spTree>
    <p:extLst>
      <p:ext uri="{BB962C8B-B14F-4D97-AF65-F5344CB8AC3E}">
        <p14:creationId xmlns:p14="http://schemas.microsoft.com/office/powerpoint/2010/main" val="33076730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SSD Error Analysis in the Field</a:t>
            </a:r>
          </a:p>
        </p:txBody>
      </p:sp>
      <p:sp>
        <p:nvSpPr>
          <p:cNvPr id="3" name="Content Placeholder 2"/>
          <p:cNvSpPr>
            <a:spLocks noGrp="1"/>
          </p:cNvSpPr>
          <p:nvPr>
            <p:ph idx="1"/>
          </p:nvPr>
        </p:nvSpPr>
        <p:spPr/>
        <p:txBody>
          <a:bodyPr/>
          <a:lstStyle/>
          <a:p>
            <a:r>
              <a:rPr lang="en-US" sz="2200" dirty="0">
                <a:solidFill>
                  <a:srgbClr val="0000FF"/>
                </a:solidFill>
              </a:rPr>
              <a:t>First large-scale field study of flash memory errors</a:t>
            </a:r>
          </a:p>
          <a:p>
            <a:endParaRPr lang="en-US" sz="2200" dirty="0">
              <a:solidFill>
                <a:srgbClr val="0000FF"/>
              </a:solidFill>
            </a:endParaRPr>
          </a:p>
          <a:p>
            <a:r>
              <a:rPr lang="en-US" sz="2200" dirty="0"/>
              <a:t>Justin Meza, </a:t>
            </a:r>
            <a:r>
              <a:rPr lang="en-US" sz="2200" dirty="0" err="1"/>
              <a:t>Qiang</a:t>
            </a:r>
            <a:r>
              <a:rPr lang="en-US" sz="2200" dirty="0"/>
              <a:t> Wu, </a:t>
            </a:r>
            <a:r>
              <a:rPr lang="en-US" sz="2200" dirty="0" err="1"/>
              <a:t>Sanjeev</a:t>
            </a:r>
            <a:r>
              <a:rPr lang="en-US" sz="2200" dirty="0"/>
              <a:t> Kumar, and Onur Mutlu,</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a:t>
            </a:r>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708054"/>
            <a:ext cx="9144000" cy="1313234"/>
          </a:xfrm>
          <a:prstGeom prst="rect">
            <a:avLst/>
          </a:prstGeom>
        </p:spPr>
      </p:pic>
    </p:spTree>
    <p:extLst>
      <p:ext uri="{BB962C8B-B14F-4D97-AF65-F5344CB8AC3E}">
        <p14:creationId xmlns:p14="http://schemas.microsoft.com/office/powerpoint/2010/main" val="1217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496665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Data Retention Time Failures</a:t>
            </a:r>
          </a:p>
        </p:txBody>
      </p:sp>
      <p:sp>
        <p:nvSpPr>
          <p:cNvPr id="3" name="Content Placeholder 2"/>
          <p:cNvSpPr>
            <a:spLocks noGrp="1"/>
          </p:cNvSpPr>
          <p:nvPr>
            <p:ph idx="1"/>
          </p:nvPr>
        </p:nvSpPr>
        <p:spPr/>
        <p:txBody>
          <a:bodyPr/>
          <a:lstStyle/>
          <a:p>
            <a:r>
              <a:rPr lang="en-US" dirty="0"/>
              <a:t>Determining the data retention time of a cell/row is getting more difficult</a:t>
            </a:r>
          </a:p>
          <a:p>
            <a:endParaRPr lang="en-US" dirty="0"/>
          </a:p>
          <a:p>
            <a:r>
              <a:rPr lang="en-US" dirty="0"/>
              <a:t>Retention failures may already be slipping into the field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2164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208176338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238125" y="1095375"/>
            <a:ext cx="8905875" cy="5153025"/>
          </a:xfrm>
        </p:spPr>
        <p:txBody>
          <a:bodyPr/>
          <a:lstStyle/>
          <a:p>
            <a:pPr>
              <a:defRPr/>
            </a:pPr>
            <a:r>
              <a:rPr lang="en-US" dirty="0">
                <a:solidFill>
                  <a:srgbClr val="FF0000"/>
                </a:solidFill>
                <a:latin typeface="Tahoma" charset="0"/>
                <a:ea typeface="ＭＳ Ｐゴシック" charset="0"/>
                <a:cs typeface="ＭＳ Ｐゴシック" charset="0"/>
              </a:rPr>
              <a:t>Data Pattern Dependence (DPD) </a:t>
            </a:r>
            <a:r>
              <a:rPr lang="en-US" dirty="0">
                <a:latin typeface="Tahoma" charset="0"/>
                <a:ea typeface="ＭＳ Ｐゴシック" charset="0"/>
                <a:cs typeface="ＭＳ Ｐゴシック" charset="0"/>
              </a:rPr>
              <a:t>of retention time</a:t>
            </a: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a:defRPr/>
            </a:pPr>
            <a:endParaRPr lang="en-US" dirty="0">
              <a:solidFill>
                <a:srgbClr val="FF0000"/>
              </a:solidFill>
              <a:latin typeface="Tahoma" charset="0"/>
              <a:ea typeface="ＭＳ Ｐゴシック" charset="0"/>
              <a:cs typeface="ＭＳ Ｐゴシック" charset="0"/>
            </a:endParaRPr>
          </a:p>
          <a:p>
            <a:pPr marL="0" indent="0">
              <a:buFont typeface="Wingdings" charset="0"/>
              <a:buNone/>
              <a:defRPr/>
            </a:pPr>
            <a:endParaRPr lang="en-US" dirty="0">
              <a:solidFill>
                <a:srgbClr val="FF0000"/>
              </a:solidFill>
              <a:latin typeface="Tahoma" charset="0"/>
              <a:ea typeface="ＭＳ Ｐゴシック" charset="0"/>
              <a:cs typeface="ＭＳ Ｐゴシック" charset="0"/>
            </a:endParaRPr>
          </a:p>
          <a:p>
            <a:pPr>
              <a:defRPr/>
            </a:pPr>
            <a:r>
              <a:rPr lang="en-US" dirty="0">
                <a:solidFill>
                  <a:srgbClr val="FF0000"/>
                </a:solidFill>
                <a:latin typeface="Tahoma" charset="0"/>
                <a:ea typeface="ＭＳ Ｐゴシック" charset="0"/>
                <a:cs typeface="ＭＳ Ｐゴシック" charset="0"/>
              </a:rPr>
              <a:t>Variable Retention Time (VRT) </a:t>
            </a:r>
            <a:r>
              <a:rPr lang="en-US" dirty="0">
                <a:solidFill>
                  <a:srgbClr val="000000"/>
                </a:solidFill>
                <a:latin typeface="Tahoma" charset="0"/>
                <a:ea typeface="ＭＳ Ｐゴシック" charset="0"/>
                <a:cs typeface="ＭＳ Ｐゴシック" charset="0"/>
              </a:rPr>
              <a:t>phenomenon</a:t>
            </a:r>
          </a:p>
        </p:txBody>
      </p:sp>
      <p:sp>
        <p:nvSpPr>
          <p:cNvPr id="222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BADDEA-2833-0049-8538-3BDE34A5F6C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8780906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D2CC19-049F-354C-8180-33C2AEE3F68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2651108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Oval 7"/>
          <p:cNvSpPr/>
          <p:nvPr/>
        </p:nvSpPr>
        <p:spPr>
          <a:xfrm>
            <a:off x="5735638" y="3170238"/>
            <a:ext cx="187325" cy="17351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Oval 8"/>
          <p:cNvSpPr/>
          <p:nvPr/>
        </p:nvSpPr>
        <p:spPr>
          <a:xfrm>
            <a:off x="2895600" y="3171825"/>
            <a:ext cx="187325" cy="17351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Oval 9"/>
          <p:cNvSpPr/>
          <p:nvPr/>
        </p:nvSpPr>
        <p:spPr>
          <a:xfrm>
            <a:off x="2540000" y="3444875"/>
            <a:ext cx="4564063" cy="2143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26347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8" grpId="0" animBg="1"/>
      <p:bldP spid="8" grpId="1" animBg="1"/>
      <p:bldP spid="9" grpId="0" animBg="1"/>
      <p:bldP spid="9" grpId="1"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995363"/>
            <a:ext cx="8978900" cy="5153025"/>
          </a:xfrm>
        </p:spPr>
        <p:txBody>
          <a:bodyPr/>
          <a:lstStyle/>
          <a:p>
            <a:pPr>
              <a:defRPr/>
            </a:pPr>
            <a:r>
              <a:rPr lang="en-US" sz="2000" dirty="0">
                <a:latin typeface="Tahoma" charset="0"/>
                <a:ea typeface="ＭＳ Ｐゴシック" charset="0"/>
              </a:rPr>
              <a:t>Electrical noise on the </a:t>
            </a:r>
            <a:r>
              <a:rPr lang="en-US" sz="2000" dirty="0" err="1">
                <a:latin typeface="Tahoma" charset="0"/>
                <a:ea typeface="ＭＳ Ｐゴシック" charset="0"/>
              </a:rPr>
              <a:t>bitline</a:t>
            </a:r>
            <a:r>
              <a:rPr lang="en-US" sz="2000" dirty="0">
                <a:latin typeface="Tahoma" charset="0"/>
                <a:ea typeface="ＭＳ Ｐゴシック" charset="0"/>
              </a:rPr>
              <a:t> affects reliable sensing of a DRAM cell</a:t>
            </a:r>
          </a:p>
          <a:p>
            <a:pPr>
              <a:defRPr/>
            </a:pPr>
            <a:r>
              <a:rPr lang="en-US" sz="2000" dirty="0">
                <a:latin typeface="Tahoma" charset="0"/>
                <a:ea typeface="ＭＳ Ｐゴシック" charset="0"/>
              </a:rPr>
              <a:t>The magnitude of this noise is affected by values of nearby cells via</a:t>
            </a:r>
          </a:p>
          <a:p>
            <a:pPr lvl="1">
              <a:defRPr/>
            </a:pPr>
            <a:r>
              <a:rPr lang="en-US" sz="2000" dirty="0" err="1">
                <a:latin typeface="Tahoma" charset="0"/>
                <a:ea typeface="ＭＳ Ｐゴシック" charset="0"/>
              </a:rPr>
              <a:t>Bitline-bitline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adjacent </a:t>
            </a:r>
            <a:r>
              <a:rPr lang="en-US" sz="2000" dirty="0" err="1">
                <a:latin typeface="Tahoma" charset="0"/>
                <a:ea typeface="ＭＳ Ｐゴシック" charset="0"/>
                <a:sym typeface="Wingdings" charset="0"/>
              </a:rPr>
              <a:t>bitlines</a:t>
            </a:r>
            <a:endParaRPr lang="en-US" sz="2000" dirty="0">
              <a:latin typeface="Tahoma" charset="0"/>
              <a:ea typeface="ＭＳ Ｐゴシック" charset="0"/>
            </a:endParaRPr>
          </a:p>
          <a:p>
            <a:pPr lvl="1">
              <a:defRPr/>
            </a:pPr>
            <a:r>
              <a:rPr lang="en-US" sz="2000" dirty="0" err="1">
                <a:latin typeface="Tahoma" charset="0"/>
                <a:ea typeface="ＭＳ Ｐゴシック" charset="0"/>
              </a:rPr>
              <a:t>Bitline-wordline</a:t>
            </a:r>
            <a:r>
              <a:rPr lang="en-US" sz="2000" dirty="0">
                <a:latin typeface="Tahoma" charset="0"/>
                <a:ea typeface="ＭＳ Ｐゴシック" charset="0"/>
              </a:rPr>
              <a:t> coupling </a:t>
            </a:r>
            <a:r>
              <a:rPr lang="en-US" sz="2000" dirty="0">
                <a:latin typeface="Tahoma" charset="0"/>
                <a:ea typeface="ＭＳ Ｐゴシック" charset="0"/>
                <a:sym typeface="Wingdings" charset="0"/>
              </a:rPr>
              <a:t> electrical coupling between each </a:t>
            </a:r>
            <a:r>
              <a:rPr lang="en-US" sz="2000" dirty="0" err="1">
                <a:latin typeface="Tahoma" charset="0"/>
                <a:ea typeface="ＭＳ Ｐゴシック" charset="0"/>
                <a:sym typeface="Wingdings" charset="0"/>
              </a:rPr>
              <a:t>bitline</a:t>
            </a:r>
            <a:r>
              <a:rPr lang="en-US" sz="2000" dirty="0">
                <a:latin typeface="Tahoma" charset="0"/>
                <a:ea typeface="ＭＳ Ｐゴシック" charset="0"/>
                <a:sym typeface="Wingdings" charset="0"/>
              </a:rPr>
              <a:t> and the activated </a:t>
            </a:r>
            <a:r>
              <a:rPr lang="en-US" sz="2000" dirty="0" err="1">
                <a:latin typeface="Tahoma" charset="0"/>
                <a:ea typeface="ＭＳ Ｐゴシック" charset="0"/>
                <a:sym typeface="Wingdings" charset="0"/>
              </a:rPr>
              <a:t>wordline</a:t>
            </a: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lvl="1">
              <a:defRPr/>
            </a:pPr>
            <a:endParaRPr lang="en-US" sz="2000" dirty="0">
              <a:latin typeface="Tahoma" charset="0"/>
              <a:ea typeface="ＭＳ Ｐゴシック" charset="0"/>
              <a:sym typeface="Wingdings" charset="0"/>
            </a:endParaRPr>
          </a:p>
          <a:p>
            <a:pPr>
              <a:defRPr/>
            </a:pPr>
            <a:r>
              <a:rPr lang="en-US" dirty="0">
                <a:solidFill>
                  <a:srgbClr val="FF0000"/>
                </a:solidFill>
                <a:latin typeface="Tahoma" charset="0"/>
                <a:ea typeface="ＭＳ Ｐゴシック" charset="0"/>
              </a:rPr>
              <a:t>Retention time of a cell depends on data patterns stored in nearby cells </a:t>
            </a:r>
          </a:p>
          <a:p>
            <a:pPr marL="0" indent="0">
              <a:buFont typeface="Wingdings" charset="0"/>
              <a:buNone/>
              <a:defRPr/>
            </a:pPr>
            <a:r>
              <a:rPr lang="en-US" sz="2100" dirty="0">
                <a:solidFill>
                  <a:srgbClr val="FF0000"/>
                </a:solidFill>
                <a:latin typeface="Tahoma" charset="0"/>
                <a:ea typeface="ＭＳ Ｐゴシック" charset="0"/>
                <a:sym typeface="Wingdings" charset="0"/>
              </a:rPr>
              <a:t>     need to find the worst data pattern to find worst-case retention time</a:t>
            </a:r>
          </a:p>
          <a:p>
            <a:pPr marL="0" indent="0">
              <a:buFont typeface="Wingdings" charset="0"/>
              <a:buNone/>
              <a:defRPr/>
            </a:pPr>
            <a:r>
              <a:rPr lang="en-US" sz="2100" dirty="0">
                <a:solidFill>
                  <a:srgbClr val="FF0000"/>
                </a:solidFill>
                <a:latin typeface="Tahoma" charset="0"/>
                <a:ea typeface="ＭＳ Ｐゴシック" charset="0"/>
                <a:sym typeface="Wingdings" charset="0"/>
              </a:rPr>
              <a:t>    </a:t>
            </a:r>
            <a:r>
              <a:rPr lang="en-US" sz="2100" dirty="0">
                <a:solidFill>
                  <a:srgbClr val="FF0000"/>
                </a:solidFill>
                <a:latin typeface="Tahoma" charset="0"/>
                <a:ea typeface="ＭＳ Ｐゴシック" charset="0"/>
                <a:sym typeface="Wingdings"/>
              </a:rPr>
              <a:t> this pattern is location dependent</a:t>
            </a:r>
            <a:endParaRPr lang="en-US" sz="2100" dirty="0">
              <a:solidFill>
                <a:srgbClr val="FF0000"/>
              </a:solidFill>
              <a:latin typeface="Tahoma" charset="0"/>
              <a:ea typeface="ＭＳ Ｐゴシック" charset="0"/>
            </a:endParaRPr>
          </a:p>
          <a:p>
            <a:pPr>
              <a:defRPr/>
            </a:pPr>
            <a:endParaRPr lang="en-US" dirty="0">
              <a:latin typeface="Tahoma" charset="0"/>
              <a:ea typeface="ＭＳ Ｐゴシック" charset="0"/>
            </a:endParaRPr>
          </a:p>
        </p:txBody>
      </p:sp>
      <p:sp>
        <p:nvSpPr>
          <p:cNvPr id="224258"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Data Pattern Dependence</a:t>
            </a:r>
          </a:p>
        </p:txBody>
      </p:sp>
      <p:sp>
        <p:nvSpPr>
          <p:cNvPr id="224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F6AB2B-DEDA-4742-A655-AABB18ABF77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4181291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p>
          <a:p>
            <a:pPr lvl="2">
              <a:defRPr/>
            </a:pPr>
            <a:r>
              <a:rPr lang="en-US" dirty="0">
                <a:solidFill>
                  <a:srgbClr val="0000FF"/>
                </a:solidFill>
                <a:latin typeface="Tahoma" charset="0"/>
                <a:ea typeface="ＭＳ Ｐゴシック" charset="0"/>
              </a:rPr>
              <a:t>a cell alternates between multiple retention time states</a:t>
            </a: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process </a:t>
            </a:r>
            <a:r>
              <a:rPr lang="en-US" sz="1800" b="1" dirty="0">
                <a:solidFill>
                  <a:srgbClr val="2C6123"/>
                </a:solidFill>
                <a:latin typeface="Tahoma" charset="0"/>
                <a:ea typeface="ＭＳ Ｐゴシック" charset="0"/>
              </a:rPr>
              <a:t>[Kim+ IEEE TED’11]</a:t>
            </a:r>
          </a:p>
          <a:p>
            <a:pPr lvl="2">
              <a:defRPr/>
            </a:pPr>
            <a:endParaRPr lang="en-US" dirty="0">
              <a:latin typeface="Tahoma" charset="0"/>
              <a:ea typeface="ＭＳ Ｐゴシック" charset="0"/>
            </a:endParaRPr>
          </a:p>
          <a:p>
            <a:pPr lvl="1">
              <a:defRPr/>
            </a:pPr>
            <a:r>
              <a:rPr lang="en-US" dirty="0">
                <a:solidFill>
                  <a:srgbClr val="FF0000"/>
                </a:solidFill>
                <a:latin typeface="Tahoma" charset="0"/>
                <a:ea typeface="ＭＳ Ｐゴシック" charset="0"/>
              </a:rPr>
              <a:t>Worst-case retention time depends on a random process </a:t>
            </a:r>
          </a:p>
          <a:p>
            <a:pPr marL="671512" lvl="2" indent="0">
              <a:buFont typeface="Wingdings" charset="0"/>
              <a:buNone/>
              <a:defRPr/>
            </a:pPr>
            <a:r>
              <a:rPr lang="en-US" dirty="0">
                <a:solidFill>
                  <a:srgbClr val="FF0000"/>
                </a:solidFill>
                <a:latin typeface="Tahoma" charset="0"/>
                <a:ea typeface="ＭＳ Ｐゴシック" charset="0"/>
                <a:sym typeface="Wingdings" charset="0"/>
              </a:rPr>
              <a:t> 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74AD25-8CC2-CA49-83CB-00EA7636A2E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102358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a:xfrm>
            <a:off x="0" y="152400"/>
            <a:ext cx="9144000" cy="884238"/>
          </a:xfrm>
        </p:spPr>
        <p:txBody>
          <a:bodyPr/>
          <a:lstStyle/>
          <a:p>
            <a:r>
              <a:rPr lang="en-US" dirty="0">
                <a:latin typeface="Garamond" charset="0"/>
                <a:ea typeface="ＭＳ Ｐゴシック" charset="0"/>
                <a:cs typeface="ＭＳ Ｐゴシック" charset="0"/>
              </a:rPr>
              <a:t>Modern DRAM Retention Time Distribution</a:t>
            </a:r>
          </a:p>
        </p:txBody>
      </p:sp>
      <p:sp>
        <p:nvSpPr>
          <p:cNvPr id="241666" name="Slide Number Placeholder 3"/>
          <p:cNvSpPr>
            <a:spLocks noGrp="1"/>
          </p:cNvSpPr>
          <p:nvPr>
            <p:ph type="sldNum" sz="quarter" idx="11"/>
          </p:nvPr>
        </p:nvSpPr>
        <p:spPr>
          <a:xfrm>
            <a:off x="6946900" y="6424613"/>
            <a:ext cx="2133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01818D-C5CA-8E43-8FDB-60478C7F7E7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41667" name="Picture 4" descr="retention-distributi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949325"/>
            <a:ext cx="6929437" cy="509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7504" y="6029205"/>
            <a:ext cx="8594725" cy="830263"/>
          </a:xfrm>
          <a:prstGeom prst="rect">
            <a:avLst/>
          </a:prstGeom>
          <a:solidFill>
            <a:sysClr val="window" lastClr="FFFFFF"/>
          </a:solidFill>
          <a:ln w="25400" cap="flat" cmpd="sng" algn="ctr">
            <a:solidFill>
              <a:srgbClr val="0000FF"/>
            </a:solidFill>
            <a:prstDash val="soli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Newer device families have more weak cells than older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ＭＳ Ｐゴシック" charset="0"/>
                <a:cs typeface="ＭＳ Ｐゴシック" charset="0"/>
              </a:rPr>
              <a:t>Likely a result of technology scaling</a:t>
            </a:r>
          </a:p>
        </p:txBody>
      </p:sp>
      <p:sp>
        <p:nvSpPr>
          <p:cNvPr id="10" name="Oval 9"/>
          <p:cNvSpPr/>
          <p:nvPr/>
        </p:nvSpPr>
        <p:spPr>
          <a:xfrm>
            <a:off x="7423150" y="43656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Oval 10"/>
          <p:cNvSpPr/>
          <p:nvPr/>
        </p:nvSpPr>
        <p:spPr>
          <a:xfrm>
            <a:off x="7431088" y="240982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TextBox 38"/>
          <p:cNvSpPr txBox="1">
            <a:spLocks noChangeArrowheads="1"/>
          </p:cNvSpPr>
          <p:nvPr/>
        </p:nvSpPr>
        <p:spPr bwMode="auto">
          <a:xfrm>
            <a:off x="8329613" y="4356100"/>
            <a:ext cx="8905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3" name="TextBox 38"/>
          <p:cNvSpPr txBox="1">
            <a:spLocks noChangeArrowheads="1"/>
          </p:cNvSpPr>
          <p:nvPr/>
        </p:nvSpPr>
        <p:spPr bwMode="auto">
          <a:xfrm>
            <a:off x="8289925" y="2439988"/>
            <a:ext cx="94773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
        <p:nvSpPr>
          <p:cNvPr id="14" name="Oval 13"/>
          <p:cNvSpPr/>
          <p:nvPr/>
        </p:nvSpPr>
        <p:spPr>
          <a:xfrm>
            <a:off x="7386638" y="51466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TextBox 38"/>
          <p:cNvSpPr txBox="1">
            <a:spLocks noChangeArrowheads="1"/>
          </p:cNvSpPr>
          <p:nvPr/>
        </p:nvSpPr>
        <p:spPr bwMode="auto">
          <a:xfrm>
            <a:off x="8329613" y="5186363"/>
            <a:ext cx="8905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OLDER</a:t>
            </a:r>
          </a:p>
        </p:txBody>
      </p:sp>
      <p:sp>
        <p:nvSpPr>
          <p:cNvPr id="16" name="Oval 15"/>
          <p:cNvSpPr/>
          <p:nvPr/>
        </p:nvSpPr>
        <p:spPr>
          <a:xfrm>
            <a:off x="7432675" y="1882775"/>
            <a:ext cx="904875" cy="4318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38"/>
          <p:cNvSpPr txBox="1">
            <a:spLocks noChangeArrowheads="1"/>
          </p:cNvSpPr>
          <p:nvPr/>
        </p:nvSpPr>
        <p:spPr bwMode="auto">
          <a:xfrm>
            <a:off x="8291513" y="1912938"/>
            <a:ext cx="9477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charset="0"/>
                <a:ea typeface="ＭＳ Ｐゴシック" charset="0"/>
              </a:rPr>
              <a:t>NEWER</a:t>
            </a:r>
          </a:p>
        </p:txBody>
      </p:sp>
    </p:spTree>
    <p:extLst>
      <p:ext uri="{BB962C8B-B14F-4D97-AF65-F5344CB8AC3E}">
        <p14:creationId xmlns:p14="http://schemas.microsoft.com/office/powerpoint/2010/main" val="1567915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p:bldP spid="12" grpId="1"/>
      <p:bldP spid="13" grpId="0"/>
      <p:bldP spid="13" grpId="1"/>
      <p:bldP spid="14" grpId="0" animBg="1"/>
      <p:bldP spid="15" grpId="0"/>
      <p:bldP spid="16" grpId="0" animBg="1"/>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atin typeface="Garamond" charset="0"/>
                <a:ea typeface="ＭＳ Ｐゴシック" charset="0"/>
                <a:cs typeface="ＭＳ Ｐゴシック" charset="0"/>
              </a:rPr>
              <a:t>An Example VRT Cell</a:t>
            </a:r>
          </a:p>
        </p:txBody>
      </p:sp>
      <p:sp>
        <p:nvSpPr>
          <p:cNvPr id="25293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552D8-0273-8E46-90C3-4254DD19B0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2931" name="Picture 4" descr="single_cell_vrt-grap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00" y="977900"/>
            <a:ext cx="6680200" cy="53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Box 38"/>
          <p:cNvSpPr txBox="1">
            <a:spLocks noChangeArrowheads="1"/>
          </p:cNvSpPr>
          <p:nvPr/>
        </p:nvSpPr>
        <p:spPr bwMode="auto">
          <a:xfrm>
            <a:off x="3154363" y="5183188"/>
            <a:ext cx="41322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cell from E 2Gb chip family</a:t>
            </a:r>
          </a:p>
        </p:txBody>
      </p:sp>
    </p:spTree>
    <p:extLst>
      <p:ext uri="{BB962C8B-B14F-4D97-AF65-F5344CB8AC3E}">
        <p14:creationId xmlns:p14="http://schemas.microsoft.com/office/powerpoint/2010/main" val="3182989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atin typeface="Garamond" charset="0"/>
                <a:ea typeface="ＭＳ Ｐゴシック" charset="0"/>
                <a:cs typeface="ＭＳ Ｐゴシック" charset="0"/>
              </a:rPr>
              <a:t>Variable Retention Time</a:t>
            </a:r>
          </a:p>
        </p:txBody>
      </p:sp>
      <p:sp>
        <p:nvSpPr>
          <p:cNvPr id="2539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01DB56-A57E-A640-B61D-96363059E5F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3955" name="Picture 4" descr="minmaxret-log_a256mb.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16000"/>
            <a:ext cx="6858000" cy="538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TextBox 38"/>
          <p:cNvSpPr txBox="1">
            <a:spLocks noChangeArrowheads="1"/>
          </p:cNvSpPr>
          <p:nvPr/>
        </p:nvSpPr>
        <p:spPr bwMode="auto">
          <a:xfrm>
            <a:off x="3695700" y="5081588"/>
            <a:ext cx="25923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A 2Gb chip family</a:t>
            </a:r>
          </a:p>
        </p:txBody>
      </p:sp>
      <p:cxnSp>
        <p:nvCxnSpPr>
          <p:cNvPr id="8" name="Straight Connector 7"/>
          <p:cNvCxnSpPr/>
          <p:nvPr/>
        </p:nvCxnSpPr>
        <p:spPr>
          <a:xfrm flipV="1">
            <a:off x="2641600" y="1600200"/>
            <a:ext cx="3403600" cy="3314700"/>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38"/>
          <p:cNvSpPr txBox="1">
            <a:spLocks noChangeArrowheads="1"/>
          </p:cNvSpPr>
          <p:nvPr/>
        </p:nvSpPr>
        <p:spPr bwMode="auto">
          <a:xfrm>
            <a:off x="3563938" y="3971925"/>
            <a:ext cx="3074987"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0000"/>
                </a:solidFill>
                <a:effectLst/>
                <a:uLnTx/>
                <a:uFillTx/>
                <a:latin typeface="Arial" charset="0"/>
                <a:ea typeface="ＭＳ Ｐゴシック" charset="0"/>
              </a:rPr>
              <a:t>Min ret time = Max ret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Arial" charset="0"/>
                <a:ea typeface="ＭＳ Ｐゴシック" charset="0"/>
              </a:rPr>
              <a:t>Expected if no VRT</a:t>
            </a:r>
          </a:p>
        </p:txBody>
      </p:sp>
      <p:sp>
        <p:nvSpPr>
          <p:cNvPr id="18" name="Right Triangle 17"/>
          <p:cNvSpPr/>
          <p:nvPr/>
        </p:nvSpPr>
        <p:spPr>
          <a:xfrm rot="5400000">
            <a:off x="2679700" y="1536700"/>
            <a:ext cx="3162300" cy="3314700"/>
          </a:xfrm>
          <a:prstGeom prst="rtTriangle">
            <a:avLst/>
          </a:prstGeom>
          <a:solidFill>
            <a:srgbClr val="0000FF">
              <a:alpha val="1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TextBox 38"/>
          <p:cNvSpPr txBox="1">
            <a:spLocks noChangeArrowheads="1"/>
          </p:cNvSpPr>
          <p:nvPr/>
        </p:nvSpPr>
        <p:spPr bwMode="auto">
          <a:xfrm>
            <a:off x="2535238" y="2173288"/>
            <a:ext cx="2441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Most failing cells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Arial" charset="0"/>
                <a:ea typeface="ＭＳ Ｐゴシック" charset="0"/>
              </a:rPr>
              <a:t>exhibit VRT</a:t>
            </a:r>
          </a:p>
        </p:txBody>
      </p:sp>
      <p:cxnSp>
        <p:nvCxnSpPr>
          <p:cNvPr id="21" name="Straight Connector 20"/>
          <p:cNvCxnSpPr/>
          <p:nvPr/>
        </p:nvCxnSpPr>
        <p:spPr>
          <a:xfrm flipV="1">
            <a:off x="2606675" y="1673225"/>
            <a:ext cx="1782763" cy="15875"/>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23" name="TextBox 38"/>
          <p:cNvSpPr txBox="1">
            <a:spLocks noChangeArrowheads="1"/>
          </p:cNvSpPr>
          <p:nvPr/>
        </p:nvSpPr>
        <p:spPr bwMode="auto">
          <a:xfrm>
            <a:off x="2325688" y="1017588"/>
            <a:ext cx="37750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Many failing cells jump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00"/>
                </a:solidFill>
                <a:effectLst/>
                <a:uLnTx/>
                <a:uFillTx/>
                <a:latin typeface="Arial" charset="0"/>
                <a:ea typeface="ＭＳ Ｐゴシック" charset="0"/>
              </a:rPr>
              <a:t>very high retention time to very low</a:t>
            </a:r>
          </a:p>
        </p:txBody>
      </p:sp>
    </p:spTree>
    <p:extLst>
      <p:ext uri="{BB962C8B-B14F-4D97-AF65-F5344CB8AC3E}">
        <p14:creationId xmlns:p14="http://schemas.microsoft.com/office/powerpoint/2010/main" val="2277104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2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More on Data Retention Failures </a:t>
            </a:r>
            <a:r>
              <a:rPr lang="en-US" sz="3000" b="1" dirty="0"/>
              <a:t>[ISCA’13]</a:t>
            </a:r>
          </a:p>
        </p:txBody>
      </p:sp>
    </p:spTree>
    <p:extLst>
      <p:ext uri="{BB962C8B-B14F-4D97-AF65-F5344CB8AC3E}">
        <p14:creationId xmlns:p14="http://schemas.microsoft.com/office/powerpoint/2010/main" val="156023926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2231930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Industry Is Writing Papers About It, Too</a:t>
            </a:r>
          </a:p>
        </p:txBody>
      </p:sp>
    </p:spTree>
    <p:extLst>
      <p:ext uri="{BB962C8B-B14F-4D97-AF65-F5344CB8AC3E}">
        <p14:creationId xmlns:p14="http://schemas.microsoft.com/office/powerpoint/2010/main" val="127904777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1CABFF-B2FC-7446-B344-1DF3937ECF6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46%</a:t>
            </a:r>
          </a:p>
        </p:txBody>
      </p:sp>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8524642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8D7D63-AEFE-3544-81C8-F29D7B5104D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404040"/>
                </a:solidFill>
                <a:effectLst/>
                <a:uLnTx/>
                <a:uFillTx/>
                <a:latin typeface="Calibri" charset="0"/>
                <a:ea typeface="ＭＳ Ｐゴシック" charset="0"/>
              </a:rPr>
              <a:t>47%</a:t>
            </a:r>
          </a:p>
        </p:txBody>
      </p:sp>
      <p:sp>
        <p:nvSpPr>
          <p:cNvPr id="7" name="Rectangle 6"/>
          <p:cNvSpPr/>
          <p:nvPr/>
        </p:nvSpPr>
        <p:spPr>
          <a:xfrm>
            <a:off x="1403648" y="6577607"/>
            <a:ext cx="8208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Liu et al., “</a:t>
            </a:r>
            <a:r>
              <a:rPr kumimoji="0" lang="en-US" altLang="ja-JP" sz="1400" b="0" i="0" u="none" strike="noStrike" kern="1200" cap="none" spc="0" normalizeH="0" baseline="0" noProof="0" dirty="0">
                <a:ln>
                  <a:noFill/>
                </a:ln>
                <a:solidFill>
                  <a:srgbClr val="0000FF"/>
                </a:solidFill>
                <a:effectLst/>
                <a:uLnTx/>
                <a:uFillTx/>
                <a:latin typeface="Tahoma" charset="0"/>
                <a:ea typeface="+mn-ea"/>
                <a:cs typeface="+mn-cs"/>
              </a:rPr>
              <a:t>RAIDR: Retention-Aware Intelligent DRAM Refresh</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mn-ea"/>
                <a:cs typeface="+mn-cs"/>
              </a:rPr>
              <a:t> ISCA 2012.</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48508210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Time Profile of DRAM</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152225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8.3"/>
</p:tagLst>
</file>

<file path=ppt/tags/tag2.xml><?xml version="1.0" encoding="utf-8"?>
<p:tagLst xmlns:a="http://schemas.openxmlformats.org/drawingml/2006/main" xmlns:r="http://schemas.openxmlformats.org/officeDocument/2006/relationships" xmlns:p="http://schemas.openxmlformats.org/presentationml/2006/main">
  <p:tag name="TIMING" val="|24.9|0.8|1.5|1|1"/>
</p:tagLst>
</file>

<file path=ppt/tags/tag3.xml><?xml version="1.0" encoding="utf-8"?>
<p:tagLst xmlns:a="http://schemas.openxmlformats.org/drawingml/2006/main" xmlns:r="http://schemas.openxmlformats.org/officeDocument/2006/relationships" xmlns:p="http://schemas.openxmlformats.org/presentationml/2006/main">
  <p:tag name="TIMING" val="|37.7"/>
</p:tagLst>
</file>

<file path=ppt/tags/tag4.xml><?xml version="1.0" encoding="utf-8"?>
<p:tagLst xmlns:a="http://schemas.openxmlformats.org/drawingml/2006/main" xmlns:r="http://schemas.openxmlformats.org/officeDocument/2006/relationships" xmlns:p="http://schemas.openxmlformats.org/presentationml/2006/main">
  <p:tag name="TIMING" val="|14.4|20.5|11.3"/>
</p:tagLst>
</file>

<file path=ppt/tags/tag5.xml><?xml version="1.0" encoding="utf-8"?>
<p:tagLst xmlns:a="http://schemas.openxmlformats.org/drawingml/2006/main" xmlns:r="http://schemas.openxmlformats.org/officeDocument/2006/relationships" xmlns:p="http://schemas.openxmlformats.org/presentationml/2006/main">
  <p:tag name="TIMING" val="|12.8|11.1"/>
</p:tagLst>
</file>

<file path=ppt/tags/tag6.xml><?xml version="1.0" encoding="utf-8"?>
<p:tagLst xmlns:a="http://schemas.openxmlformats.org/drawingml/2006/main" xmlns:r="http://schemas.openxmlformats.org/officeDocument/2006/relationships" xmlns:p="http://schemas.openxmlformats.org/presentationml/2006/main">
  <p:tag name="TIMING" val="|3.7|3.2"/>
</p:tagLst>
</file>

<file path=ppt/tags/tag7.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2.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care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ln w="25400">
          <a:noFill/>
        </a:ln>
      </a:spPr>
      <a:bodyPr wrap="square" rtlCol="0">
        <a:spAutoFit/>
      </a:bodyPr>
      <a:lstStyle>
        <a:defPPr>
          <a:defRPr dirty="0" smtClean="0">
            <a:solidFill>
              <a:srgbClr val="000000"/>
            </a:solidFill>
            <a:latin typeface="Arial"/>
            <a:cs typeface="Arial"/>
          </a:defRPr>
        </a:defPPr>
      </a:lstStyle>
    </a:txDef>
  </a:objectDefaults>
  <a:extraClrSchemeLst/>
</a:theme>
</file>

<file path=ppt/theme/theme5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5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185063</TotalTime>
  <Words>13273</Words>
  <Application>Microsoft Macintosh PowerPoint</Application>
  <PresentationFormat>On-screen Show (4:3)</PresentationFormat>
  <Paragraphs>2260</Paragraphs>
  <Slides>231</Slides>
  <Notes>83</Notes>
  <HiddenSlides>0</HiddenSlides>
  <MMClips>0</MMClips>
  <ScaleCrop>false</ScaleCrop>
  <HeadingPairs>
    <vt:vector size="6" baseType="variant">
      <vt:variant>
        <vt:lpstr>Fonts Used</vt:lpstr>
      </vt:variant>
      <vt:variant>
        <vt:i4>22</vt:i4>
      </vt:variant>
      <vt:variant>
        <vt:lpstr>Theme</vt:lpstr>
      </vt:variant>
      <vt:variant>
        <vt:i4>56</vt:i4>
      </vt:variant>
      <vt:variant>
        <vt:lpstr>Slide Titles</vt:lpstr>
      </vt:variant>
      <vt:variant>
        <vt:i4>231</vt:i4>
      </vt:variant>
    </vt:vector>
  </HeadingPairs>
  <TitlesOfParts>
    <vt:vector size="309" baseType="lpstr">
      <vt:lpstr>Dotum</vt:lpstr>
      <vt:lpstr>굴림</vt:lpstr>
      <vt:lpstr>맑은 고딕</vt:lpstr>
      <vt:lpstr>MS PGothic</vt:lpstr>
      <vt:lpstr>MS PGothic</vt:lpstr>
      <vt:lpstr>나눔고딕</vt:lpstr>
      <vt:lpstr>宋体</vt:lpstr>
      <vt:lpstr>宋体</vt:lpstr>
      <vt:lpstr>Adobe Garamond Pro</vt:lpstr>
      <vt:lpstr>Arial</vt:lpstr>
      <vt:lpstr>Calibri</vt:lpstr>
      <vt:lpstr>Calibri Light</vt:lpstr>
      <vt:lpstr>Cambria</vt:lpstr>
      <vt:lpstr>Cambria Math</vt:lpstr>
      <vt:lpstr>Courier New</vt:lpstr>
      <vt:lpstr>Garamond</vt:lpstr>
      <vt:lpstr>Gill Sans MT</vt:lpstr>
      <vt:lpstr>Myriad Pro</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144_Edge</vt:lpstr>
      <vt:lpstr>148_Edge</vt:lpstr>
      <vt:lpstr>3_Metropolitan_bullet</vt:lpstr>
      <vt:lpstr>151_Edge</vt:lpstr>
      <vt:lpstr>152_Edge</vt:lpstr>
      <vt:lpstr>154_Edge</vt:lpstr>
      <vt:lpstr>24_Office Theme</vt:lpstr>
      <vt:lpstr>14_Office Theme</vt:lpstr>
      <vt:lpstr>19_Office Theme</vt:lpstr>
      <vt:lpstr>156_Edge</vt:lpstr>
      <vt:lpstr>159_Edge</vt:lpstr>
      <vt:lpstr>safari</vt:lpstr>
      <vt:lpstr>5_Edge</vt:lpstr>
      <vt:lpstr>7_Edge</vt:lpstr>
      <vt:lpstr>25_Office Theme</vt:lpstr>
      <vt:lpstr>10_Edge</vt:lpstr>
      <vt:lpstr>8_Office Theme</vt:lpstr>
      <vt:lpstr>11_Edge</vt:lpstr>
      <vt:lpstr>26_Office Theme</vt:lpstr>
      <vt:lpstr>150_Edge</vt:lpstr>
      <vt:lpstr>15_Office Theme</vt:lpstr>
      <vt:lpstr>157_Edge</vt:lpstr>
      <vt:lpstr>caret_template</vt:lpstr>
      <vt:lpstr>1_Office Theme</vt:lpstr>
      <vt:lpstr>3_Office Theme</vt:lpstr>
      <vt:lpstr>5_Office Theme</vt:lpstr>
      <vt:lpstr>65_Edge</vt:lpstr>
      <vt:lpstr>43_Edge</vt:lpstr>
      <vt:lpstr>Memory Systems  and Memory-Centric Computing Systems Lec 2 Topic 2: Memory Reliability and Security</vt:lpstr>
      <vt:lpstr>What Will You Learn in This Course?</vt:lpstr>
      <vt:lpstr>Agenda</vt:lpstr>
      <vt:lpstr>Four Key Directions</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More Security Implications (I)</vt:lpstr>
      <vt:lpstr>More Security Implications (II)</vt:lpstr>
      <vt:lpstr>More Security Implications (III)</vt:lpstr>
      <vt:lpstr>More Security Implications (IV)</vt:lpstr>
      <vt:lpstr>More Security Implications (V)</vt:lpstr>
      <vt:lpstr>More Security Implications?</vt:lpstr>
      <vt:lpstr>RowHammer Solutions</vt:lpstr>
      <vt:lpstr>Some Potential Solutions</vt:lpstr>
      <vt:lpstr>Naive Solutions</vt:lpstr>
      <vt:lpstr>Apple’s Patch for RowHammer</vt:lpstr>
      <vt:lpstr>Our Solution to RowHammer</vt:lpstr>
      <vt:lpstr>Advantages of PARA</vt:lpstr>
      <vt:lpstr>Requirements for PARA</vt:lpstr>
      <vt:lpstr>More on RowHammer Analysis</vt:lpstr>
      <vt:lpstr>Future of Memory Reliability</vt:lpstr>
      <vt:lpstr>Industry Is Writing Papers About It, Too</vt:lpstr>
      <vt:lpstr>Call for Intelligent Memory Controllers</vt:lpstr>
      <vt:lpstr>Aside: Intelligent Controller for NAND Flash</vt:lpstr>
      <vt:lpstr>Aside: Intelligent Controller for NAND Flash</vt:lpstr>
      <vt:lpstr>A Key Takeaway</vt:lpstr>
      <vt:lpstr>Memory Systems  and Memory-Centric Computing Systems Lec 2 Topic 2: Memory Reliability and Security</vt:lpstr>
      <vt:lpstr>We did not cover the remaining slides in Lecture 1.</vt:lpstr>
      <vt:lpstr>The remaining slides are useful for more background.</vt:lpstr>
      <vt:lpstr>We may cover some (but not all) of them in the rest of the course. </vt:lpstr>
      <vt:lpstr>Understanding RowHammer</vt:lpstr>
      <vt:lpstr>Root Causes of Disturbance Errors</vt:lpstr>
      <vt:lpstr>Experimental DRAM Testing Infrastructure</vt:lpstr>
      <vt:lpstr>Experimental DRAM Testing Infrastructure</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More on RowHammer Analysis</vt:lpstr>
      <vt:lpstr>Retrospective on RowHammer &amp; Future</vt:lpstr>
      <vt:lpstr>Challenge and Opportunity for Future</vt:lpstr>
      <vt:lpstr>Future Memory Reliability/Security Challenges</vt:lpstr>
      <vt:lpstr>Future of Main Memory</vt:lpstr>
      <vt:lpstr>Large-Scale Failure Analysis of DRAM Chips</vt:lpstr>
      <vt:lpstr>PowerPoint Presentation</vt:lpstr>
      <vt:lpstr>Aside: SSD Error Analysis in the Field</vt:lpstr>
      <vt:lpstr>Future of Main Memory</vt:lpstr>
      <vt:lpstr>DRAM Data Retention Time Failures</vt:lpstr>
      <vt:lpstr>Analysis of Data Retention Failures [ISCA’13]</vt:lpstr>
      <vt:lpstr>Two Challenges to Retention Time Profiling</vt:lpstr>
      <vt:lpstr>Two Challenges to Retention Time Profiling</vt:lpstr>
      <vt:lpstr>Data Pattern Dependence</vt:lpstr>
      <vt:lpstr>Data Pattern Dependence</vt:lpstr>
      <vt:lpstr>Two Challenges to Retention Time Profiling</vt:lpstr>
      <vt:lpstr>Modern DRAM Retention Time Distribution</vt:lpstr>
      <vt:lpstr>An Example VRT Cell</vt:lpstr>
      <vt:lpstr>Variable Retention Time</vt:lpstr>
      <vt:lpstr>More on Data Retention Failures [ISCA’13]</vt:lpstr>
      <vt:lpstr>Industry Is Writing Papers About It, Too</vt:lpstr>
      <vt:lpstr>Industry Is Writing Papers About It, Too</vt:lpstr>
      <vt:lpstr>Refresh Overhead: Performance</vt:lpstr>
      <vt:lpstr>Refresh Overhead: Energy</vt:lpstr>
      <vt:lpstr>Retention Time Profile of DRAM</vt:lpstr>
      <vt:lpstr>RAIDR: Eliminating Unnecessary Refreshes</vt:lpstr>
      <vt:lpstr>More on RAIDR: Perf+Energy Perspective</vt:lpstr>
      <vt:lpstr>Finding DRAM Retention Failures</vt:lpstr>
      <vt:lpstr>Mitigation of Retention Issues [SIGMETRICS’14]</vt:lpstr>
      <vt:lpstr>Towards an Online Profiling System</vt:lpstr>
      <vt:lpstr>Towards an Online Profiling System</vt:lpstr>
      <vt:lpstr>Handling Variable Retention Time [DSN’15] </vt:lpstr>
      <vt:lpstr>AVATAR</vt:lpstr>
      <vt:lpstr>RESULTS: REFRESH SAVINGS</vt:lpstr>
      <vt:lpstr>SPEEDUP</vt:lpstr>
      <vt:lpstr>ENERGY DELAY PRODUCT</vt:lpstr>
      <vt:lpstr>Handling Data-Dependent Failures [DSN’16]  </vt:lpstr>
      <vt:lpstr>Handling Data-Dependent Failures [MICRO’17]  </vt:lpstr>
      <vt:lpstr>Handling Both DPD and VRT [ISCA’17]</vt:lpstr>
      <vt:lpstr>The Reach Profiler (REAPER): Enabling the Mitigation of DRAM Retention Failures via Profiling at Aggressive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Handling Both DPD and VRT [ISCA’17]</vt:lpstr>
      <vt:lpstr>The DRAM Latency PUF:   Quickly Evaluating Physical Unclonable Functions  by Exploiting the Latency-Reliability Tradeoff  in Modern Commodity DRAM Devices</vt:lpstr>
      <vt:lpstr>How Do We Keep Memory Secure?</vt:lpstr>
      <vt:lpstr>Solution Direction: Principled Designs</vt:lpstr>
      <vt:lpstr>How Do We Keep Memory Secure?</vt:lpstr>
      <vt:lpstr>PowerPoint Presentation</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If Time Permits: NAND Flash Vulnerabilities</vt:lpstr>
      <vt:lpstr>There are Two Other Solution Directions</vt:lpstr>
      <vt:lpstr>Exploiting Memory Error Tolerance  with Hybrid Memory Systems</vt:lpstr>
      <vt:lpstr>More on Heterogeneous-Reliability Memory</vt:lpstr>
      <vt:lpstr>Summary: Memory Reliability and Security</vt:lpstr>
      <vt:lpstr>Challenge and Opportunity for Future</vt:lpstr>
      <vt:lpstr>One Important Takeaway</vt:lpstr>
      <vt:lpstr>Flash Memory Reliability and Security</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Error Types</vt:lpstr>
      <vt:lpstr>Observations: Flash Error Analysis</vt:lpstr>
      <vt:lpstr>More on Flash Error Analysis</vt:lpstr>
      <vt:lpstr>Solution to Retention Errors</vt:lpstr>
      <vt:lpstr>Flash Correct-and-Refresh [ICCD’12]</vt:lpstr>
      <vt:lpstr>Many Errors and Their Mitigation [PIEEE’17]</vt:lpstr>
      <vt:lpstr>Many Errors and Their Mitigation [PIEEE’17]</vt:lpstr>
      <vt:lpstr>One Issue: Read Disturb in Flash Memory</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Executive Summary [DSN’15]</vt:lpstr>
      <vt:lpstr>Read Disturb Prone vs. Resistant Cells</vt:lpstr>
      <vt:lpstr>Observation 2: Some Flash Cells Are More Prone to Read Disturb</vt:lpstr>
      <vt:lpstr>Read Disturb Oriented Error Recovery (RDR)</vt:lpstr>
      <vt:lpstr>More on Flash Read Disturb Errors [DSN’15]</vt:lpstr>
      <vt:lpstr>Large-Scale SSD Error Analysis [SIGMETRICS’15]</vt:lpstr>
      <vt:lpstr>Another Lecture: NAND Flash Reliability</vt:lpstr>
      <vt:lpstr>NAND Flash Vulnerabilities [HPCA’17]</vt:lpstr>
      <vt:lpstr>NAND Flash Errors: A Modern Survey </vt:lpstr>
      <vt:lpstr>Summary: Memory Reliability and Security</vt:lpstr>
      <vt:lpstr>Other Works on Flash Memory</vt:lpstr>
      <vt:lpstr>NAND Flash Error Model</vt:lpstr>
      <vt:lpstr>Threshold Voltage Distribution</vt:lpstr>
      <vt:lpstr>Program Interference and Vref Prediction</vt:lpstr>
      <vt:lpstr>Neighbor-Assisted Error Correction</vt:lpstr>
      <vt:lpstr>Data Retention</vt:lpstr>
      <vt:lpstr>SSD Error Analysis in the Field</vt:lpstr>
      <vt:lpstr>Flash Memory Programming Vulnerabilities</vt:lpstr>
      <vt:lpstr>Accurate and Online Channel Modeling</vt:lpstr>
      <vt:lpstr>3D NAND Flash Reliability I [HPCA’18] </vt:lpstr>
      <vt:lpstr>3D NAND Flash Reliability II [SIGMETRICS’18] </vt:lpstr>
      <vt:lpstr>Backup Slides</vt:lpstr>
      <vt:lpstr>More on DRAM Refresh</vt:lpstr>
      <vt:lpstr>Tackling Refresh: Solutions</vt:lpstr>
      <vt:lpstr>Summary: Refresh-Access Parallelization</vt:lpstr>
      <vt:lpstr>Refresh Penalty</vt:lpstr>
      <vt:lpstr>Existing Refresh Modes</vt:lpstr>
      <vt:lpstr>Shortcomings of Per-Bank Refresh</vt:lpstr>
      <vt:lpstr>Our First Approach: DARP</vt:lpstr>
      <vt:lpstr>Shortcomings of Per-Bank Refresh</vt:lpstr>
      <vt:lpstr>Shortcomings of Per-Bank Refresh</vt:lpstr>
      <vt:lpstr>Methodology</vt:lpstr>
      <vt:lpstr>Comparison Points</vt:lpstr>
      <vt:lpstr>System Performance</vt:lpstr>
      <vt:lpstr>Energy Efficiency</vt:lpstr>
      <vt:lpstr>More Information on Refresh-Access Parallelization</vt:lpstr>
      <vt:lpstr>Tackling Refresh: Solutions</vt:lpstr>
      <vt:lpstr>Most Refreshes Are Unnecessary</vt:lpstr>
      <vt:lpstr>RAIDR: Eliminating Unnecessary Refreshes</vt:lpstr>
      <vt:lpstr>RAIDR: Baseline Design</vt:lpstr>
      <vt:lpstr>RAIDR in Memory Controller: Option 1</vt:lpstr>
      <vt:lpstr>RAIDR in DRAM Chip: Option 2</vt:lpstr>
      <vt:lpstr>RAIDR: Results and Takeaways</vt:lpstr>
      <vt:lpstr>DRAM Device Capacity Scaling: Performance</vt:lpstr>
      <vt:lpstr>DRAM Device Capacity Scaling: Energy</vt:lpstr>
      <vt:lpstr>RAIDR: Eliminating Unnecessary Refreshes</vt:lpstr>
      <vt:lpstr>More on RAIDR</vt:lpstr>
      <vt:lpstr>Tackling Refresh: Solutions</vt:lpstr>
      <vt:lpstr>Motivation: Understanding Retention</vt:lpstr>
      <vt:lpstr>Two Challenges to Retention Time Profiling</vt:lpstr>
      <vt:lpstr>An Example VRT Cell</vt:lpstr>
      <vt:lpstr>VRT: Implications on Profiling Mechanisms</vt:lpstr>
      <vt:lpstr>More on DRAM Retention Analysis</vt:lpstr>
      <vt:lpstr>Tackling Refresh: Solutions</vt:lpstr>
      <vt:lpstr>Towards an Online Profiling System</vt:lpstr>
      <vt:lpstr>Towards an Online Profiling System</vt:lpstr>
      <vt:lpstr>More on Online Profiling of DRAM</vt:lpstr>
      <vt:lpstr>How Do We Make RAIDR Work in the Presence of the VRT Phenomenon?</vt:lpstr>
      <vt:lpstr>Making RAIDR Work w/ Online Profiling &amp; ECC</vt:lpstr>
      <vt:lpstr>AVATAR</vt:lpstr>
      <vt:lpstr>RESULTS: REFRESH SAVINGS</vt:lpstr>
      <vt:lpstr>SPEEDUP</vt:lpstr>
      <vt:lpstr>ENERGY DELAY PRODUCT</vt:lpstr>
      <vt:lpstr>Making RAIDR Work w/ Online Profiling &amp; ECC</vt:lpstr>
      <vt:lpstr>DRAM Refresh: Summary and Conclusions</vt:lpstr>
      <vt:lpstr>End of Backup Slides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2730</cp:revision>
  <cp:lastPrinted>2017-12-05T03:30:35Z</cp:lastPrinted>
  <dcterms:created xsi:type="dcterms:W3CDTF">2010-10-08T20:41:54Z</dcterms:created>
  <dcterms:modified xsi:type="dcterms:W3CDTF">2018-07-10T12:48:14Z</dcterms:modified>
</cp:coreProperties>
</file>