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5.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6.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47.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8.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9.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0.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1.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2.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3.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5.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7.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8.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60.jpg" ContentType="image/png"/>
  <Override PartName="/ppt/notesSlides/notesSlide64.xml" ContentType="application/vnd.openxmlformats-officedocument.presentationml.notesSlide+xml"/>
  <Override PartName="/ppt/charts/chart27.xml" ContentType="application/vnd.openxmlformats-officedocument.drawingml.chart+xml"/>
  <Override PartName="/ppt/theme/themeOverride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ppt/tags/tag2.xml" ContentType="application/vnd.openxmlformats-officedocument.presentationml.tags+xml"/>
  <Override PartName="/ppt/notesSlides/notesSlide72.xml" ContentType="application/vnd.openxmlformats-officedocument.presentationml.notesSlide+xml"/>
  <Override PartName="/ppt/tags/tag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xml" ContentType="application/vnd.openxmlformats-officedocument.presentationml.tags+xml"/>
  <Override PartName="/ppt/notesSlides/notesSlide76.xml" ContentType="application/vnd.openxmlformats-officedocument.presentationml.notesSlide+xml"/>
  <Override PartName="/ppt/tags/tag5.xml" ContentType="application/vnd.openxmlformats-officedocument.presentationml.tags+xml"/>
  <Override PartName="/ppt/notesSlides/notesSlide77.xml" ContentType="application/vnd.openxmlformats-officedocument.presentationml.notesSlide+xml"/>
  <Override PartName="/ppt/tags/tag6.xml" ContentType="application/vnd.openxmlformats-officedocument.presentationml.tags+xml"/>
  <Override PartName="/ppt/notesSlides/notesSlide78.xml" ContentType="application/vnd.openxmlformats-officedocument.presentationml.notesSlide+xml"/>
  <Override PartName="/ppt/tags/tag7.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654" r:id="rId28"/>
    <p:sldMasterId id="2147486871" r:id="rId29"/>
    <p:sldMasterId id="2147487120" r:id="rId30"/>
    <p:sldMasterId id="2147487144" r:id="rId31"/>
    <p:sldMasterId id="2147487194" r:id="rId32"/>
    <p:sldMasterId id="2147487206" r:id="rId33"/>
    <p:sldMasterId id="2147487258" r:id="rId34"/>
    <p:sldMasterId id="2147487574" r:id="rId35"/>
    <p:sldMasterId id="2147487623" r:id="rId36"/>
    <p:sldMasterId id="2147487743" r:id="rId37"/>
    <p:sldMasterId id="2147488085" r:id="rId38"/>
    <p:sldMasterId id="2147488097" r:id="rId39"/>
    <p:sldMasterId id="2147488146" r:id="rId40"/>
    <p:sldMasterId id="2147488158" r:id="rId41"/>
    <p:sldMasterId id="2147488171" r:id="rId42"/>
    <p:sldMasterId id="2147488183" r:id="rId43"/>
    <p:sldMasterId id="2147488196" r:id="rId44"/>
    <p:sldMasterId id="2147488208" r:id="rId45"/>
    <p:sldMasterId id="2147488222" r:id="rId46"/>
    <p:sldMasterId id="2147488236" r:id="rId47"/>
    <p:sldMasterId id="2147488262" r:id="rId48"/>
    <p:sldMasterId id="2147488266" r:id="rId49"/>
    <p:sldMasterId id="2147488278" r:id="rId50"/>
    <p:sldMasterId id="2147488292" r:id="rId51"/>
    <p:sldMasterId id="2147488305" r:id="rId52"/>
    <p:sldMasterId id="2147488318" r:id="rId53"/>
  </p:sldMasterIdLst>
  <p:notesMasterIdLst>
    <p:notesMasterId r:id="rId260"/>
  </p:notesMasterIdLst>
  <p:handoutMasterIdLst>
    <p:handoutMasterId r:id="rId261"/>
  </p:handoutMasterIdLst>
  <p:sldIdLst>
    <p:sldId id="3122" r:id="rId54"/>
    <p:sldId id="1653" r:id="rId55"/>
    <p:sldId id="4838" r:id="rId56"/>
    <p:sldId id="4856" r:id="rId57"/>
    <p:sldId id="2299" r:id="rId58"/>
    <p:sldId id="2296" r:id="rId59"/>
    <p:sldId id="2297" r:id="rId60"/>
    <p:sldId id="2298" r:id="rId61"/>
    <p:sldId id="2355" r:id="rId62"/>
    <p:sldId id="2049" r:id="rId63"/>
    <p:sldId id="2050" r:id="rId64"/>
    <p:sldId id="2051" r:id="rId65"/>
    <p:sldId id="2357" r:id="rId66"/>
    <p:sldId id="2358" r:id="rId67"/>
    <p:sldId id="4860" r:id="rId68"/>
    <p:sldId id="4861" r:id="rId69"/>
    <p:sldId id="4862" r:id="rId70"/>
    <p:sldId id="4879" r:id="rId71"/>
    <p:sldId id="2350" r:id="rId72"/>
    <p:sldId id="2369" r:id="rId73"/>
    <p:sldId id="2370" r:id="rId74"/>
    <p:sldId id="4869" r:id="rId75"/>
    <p:sldId id="2371" r:id="rId76"/>
    <p:sldId id="2366" r:id="rId77"/>
    <p:sldId id="2476" r:id="rId78"/>
    <p:sldId id="2362" r:id="rId79"/>
    <p:sldId id="2493" r:id="rId80"/>
    <p:sldId id="2494" r:id="rId81"/>
    <p:sldId id="2495" r:id="rId82"/>
    <p:sldId id="2496" r:id="rId83"/>
    <p:sldId id="2372" r:id="rId84"/>
    <p:sldId id="2497" r:id="rId85"/>
    <p:sldId id="2498" r:id="rId86"/>
    <p:sldId id="4882" r:id="rId87"/>
    <p:sldId id="2465" r:id="rId88"/>
    <p:sldId id="2467" r:id="rId89"/>
    <p:sldId id="2439" r:id="rId90"/>
    <p:sldId id="2440" r:id="rId91"/>
    <p:sldId id="2441" r:id="rId92"/>
    <p:sldId id="2442" r:id="rId93"/>
    <p:sldId id="3271" r:id="rId94"/>
    <p:sldId id="4883" r:id="rId95"/>
    <p:sldId id="2478" r:id="rId96"/>
    <p:sldId id="2480" r:id="rId97"/>
    <p:sldId id="2481" r:id="rId98"/>
    <p:sldId id="2482" r:id="rId99"/>
    <p:sldId id="2548" r:id="rId100"/>
    <p:sldId id="2549" r:id="rId101"/>
    <p:sldId id="2550" r:id="rId102"/>
    <p:sldId id="2551" r:id="rId103"/>
    <p:sldId id="2483" r:id="rId104"/>
    <p:sldId id="2484" r:id="rId105"/>
    <p:sldId id="2499" r:id="rId106"/>
    <p:sldId id="4877" r:id="rId107"/>
    <p:sldId id="269" r:id="rId108"/>
    <p:sldId id="272" r:id="rId109"/>
    <p:sldId id="267" r:id="rId110"/>
    <p:sldId id="268" r:id="rId111"/>
    <p:sldId id="271" r:id="rId112"/>
    <p:sldId id="266" r:id="rId113"/>
    <p:sldId id="275" r:id="rId114"/>
    <p:sldId id="273" r:id="rId115"/>
    <p:sldId id="314" r:id="rId116"/>
    <p:sldId id="4947" r:id="rId117"/>
    <p:sldId id="394" r:id="rId118"/>
    <p:sldId id="397" r:id="rId119"/>
    <p:sldId id="398" r:id="rId120"/>
    <p:sldId id="278" r:id="rId121"/>
    <p:sldId id="400" r:id="rId122"/>
    <p:sldId id="313" r:id="rId123"/>
    <p:sldId id="402" r:id="rId124"/>
    <p:sldId id="403" r:id="rId125"/>
    <p:sldId id="404" r:id="rId126"/>
    <p:sldId id="405" r:id="rId127"/>
    <p:sldId id="406" r:id="rId128"/>
    <p:sldId id="407" r:id="rId129"/>
    <p:sldId id="408" r:id="rId130"/>
    <p:sldId id="409" r:id="rId131"/>
    <p:sldId id="410" r:id="rId132"/>
    <p:sldId id="411" r:id="rId133"/>
    <p:sldId id="315" r:id="rId134"/>
    <p:sldId id="311" r:id="rId135"/>
    <p:sldId id="413" r:id="rId136"/>
    <p:sldId id="415" r:id="rId137"/>
    <p:sldId id="420" r:id="rId138"/>
    <p:sldId id="424" r:id="rId139"/>
    <p:sldId id="457" r:id="rId140"/>
    <p:sldId id="441" r:id="rId141"/>
    <p:sldId id="328" r:id="rId142"/>
    <p:sldId id="444" r:id="rId143"/>
    <p:sldId id="445" r:id="rId144"/>
    <p:sldId id="447" r:id="rId145"/>
    <p:sldId id="290" r:id="rId146"/>
    <p:sldId id="452" r:id="rId147"/>
    <p:sldId id="4878" r:id="rId148"/>
    <p:sldId id="4864" r:id="rId149"/>
    <p:sldId id="2317" r:id="rId150"/>
    <p:sldId id="3959" r:id="rId151"/>
    <p:sldId id="2378" r:id="rId152"/>
    <p:sldId id="3961" r:id="rId153"/>
    <p:sldId id="3985" r:id="rId154"/>
    <p:sldId id="4865" r:id="rId155"/>
    <p:sldId id="4866" r:id="rId156"/>
    <p:sldId id="4867" r:id="rId157"/>
    <p:sldId id="4868" r:id="rId158"/>
    <p:sldId id="4874" r:id="rId159"/>
    <p:sldId id="4942" r:id="rId160"/>
    <p:sldId id="3966" r:id="rId161"/>
    <p:sldId id="4875" r:id="rId162"/>
    <p:sldId id="4946" r:id="rId163"/>
    <p:sldId id="303" r:id="rId164"/>
    <p:sldId id="4876" r:id="rId165"/>
    <p:sldId id="4870" r:id="rId166"/>
    <p:sldId id="3972" r:id="rId167"/>
    <p:sldId id="3989" r:id="rId168"/>
    <p:sldId id="4948" r:id="rId169"/>
    <p:sldId id="4880" r:id="rId170"/>
    <p:sldId id="2411" r:id="rId171"/>
    <p:sldId id="2412" r:id="rId172"/>
    <p:sldId id="2413" r:id="rId173"/>
    <p:sldId id="2414" r:id="rId174"/>
    <p:sldId id="2415" r:id="rId175"/>
    <p:sldId id="2416" r:id="rId176"/>
    <p:sldId id="4881" r:id="rId177"/>
    <p:sldId id="2418" r:id="rId178"/>
    <p:sldId id="2419" r:id="rId179"/>
    <p:sldId id="2420" r:id="rId180"/>
    <p:sldId id="2433" r:id="rId181"/>
    <p:sldId id="2485" r:id="rId182"/>
    <p:sldId id="2486" r:id="rId183"/>
    <p:sldId id="2487" r:id="rId184"/>
    <p:sldId id="2422" r:id="rId185"/>
    <p:sldId id="2423" r:id="rId186"/>
    <p:sldId id="2424" r:id="rId187"/>
    <p:sldId id="2425" r:id="rId188"/>
    <p:sldId id="2426" r:id="rId189"/>
    <p:sldId id="2427" r:id="rId190"/>
    <p:sldId id="2428" r:id="rId191"/>
    <p:sldId id="2429" r:id="rId192"/>
    <p:sldId id="2430" r:id="rId193"/>
    <p:sldId id="2431" r:id="rId194"/>
    <p:sldId id="2641" r:id="rId195"/>
    <p:sldId id="2642" r:id="rId196"/>
    <p:sldId id="2643" r:id="rId197"/>
    <p:sldId id="2435" r:id="rId198"/>
    <p:sldId id="2436" r:id="rId199"/>
    <p:sldId id="4944" r:id="rId200"/>
    <p:sldId id="2473" r:id="rId201"/>
    <p:sldId id="2474" r:id="rId202"/>
    <p:sldId id="2500" r:id="rId203"/>
    <p:sldId id="4884" r:id="rId204"/>
    <p:sldId id="4885" r:id="rId205"/>
    <p:sldId id="4886" r:id="rId206"/>
    <p:sldId id="4887" r:id="rId207"/>
    <p:sldId id="4888" r:id="rId208"/>
    <p:sldId id="4889" r:id="rId209"/>
    <p:sldId id="4890" r:id="rId210"/>
    <p:sldId id="4891" r:id="rId211"/>
    <p:sldId id="4892" r:id="rId212"/>
    <p:sldId id="4939" r:id="rId213"/>
    <p:sldId id="4940" r:id="rId214"/>
    <p:sldId id="4405" r:id="rId215"/>
    <p:sldId id="4894" r:id="rId216"/>
    <p:sldId id="4895" r:id="rId217"/>
    <p:sldId id="4896" r:id="rId218"/>
    <p:sldId id="4897" r:id="rId219"/>
    <p:sldId id="4898" r:id="rId220"/>
    <p:sldId id="4899" r:id="rId221"/>
    <p:sldId id="4900" r:id="rId222"/>
    <p:sldId id="4901" r:id="rId223"/>
    <p:sldId id="4902" r:id="rId224"/>
    <p:sldId id="4903" r:id="rId225"/>
    <p:sldId id="4904" r:id="rId226"/>
    <p:sldId id="4905" r:id="rId227"/>
    <p:sldId id="4906" r:id="rId228"/>
    <p:sldId id="4907" r:id="rId229"/>
    <p:sldId id="4908" r:id="rId230"/>
    <p:sldId id="4909" r:id="rId231"/>
    <p:sldId id="4910" r:id="rId232"/>
    <p:sldId id="4911" r:id="rId233"/>
    <p:sldId id="4912" r:id="rId234"/>
    <p:sldId id="4913" r:id="rId235"/>
    <p:sldId id="4914" r:id="rId236"/>
    <p:sldId id="4915" r:id="rId237"/>
    <p:sldId id="4916" r:id="rId238"/>
    <p:sldId id="4917" r:id="rId239"/>
    <p:sldId id="4918" r:id="rId240"/>
    <p:sldId id="4919" r:id="rId241"/>
    <p:sldId id="4920" r:id="rId242"/>
    <p:sldId id="4921" r:id="rId243"/>
    <p:sldId id="4922" r:id="rId244"/>
    <p:sldId id="4923" r:id="rId245"/>
    <p:sldId id="4924" r:id="rId246"/>
    <p:sldId id="4925" r:id="rId247"/>
    <p:sldId id="4926" r:id="rId248"/>
    <p:sldId id="4927" r:id="rId249"/>
    <p:sldId id="4928" r:id="rId250"/>
    <p:sldId id="4929" r:id="rId251"/>
    <p:sldId id="4930" r:id="rId252"/>
    <p:sldId id="4931" r:id="rId253"/>
    <p:sldId id="4932" r:id="rId254"/>
    <p:sldId id="4933" r:id="rId255"/>
    <p:sldId id="4934" r:id="rId256"/>
    <p:sldId id="4935" r:id="rId257"/>
    <p:sldId id="4936" r:id="rId258"/>
    <p:sldId id="4937" r:id="rId2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57" autoAdjust="0"/>
    <p:restoredTop sz="99433" autoAdjust="0"/>
  </p:normalViewPr>
  <p:slideViewPr>
    <p:cSldViewPr>
      <p:cViewPr varScale="1">
        <p:scale>
          <a:sx n="63" d="100"/>
          <a:sy n="63" d="100"/>
        </p:scale>
        <p:origin x="57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58" Type="http://schemas.openxmlformats.org/officeDocument/2006/relationships/slide" Target="slides/slide20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slide" Target="slides/slide19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handoutMaster" Target="handoutMasters/handout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presProps" Target="presProps.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xml"/></Relationships>
</file>

<file path=ppt/charts/_rels/chart28.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46D7-D746-8CAB-444F142C5276}"/>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46D7-D746-8CAB-444F142C5276}"/>
            </c:ext>
          </c:extLst>
        </c:ser>
        <c:dLbls>
          <c:showLegendKey val="0"/>
          <c:showVal val="0"/>
          <c:showCatName val="0"/>
          <c:showSerName val="0"/>
          <c:showPercent val="0"/>
          <c:showBubbleSize val="0"/>
        </c:dLbls>
        <c:gapWidth val="150"/>
        <c:axId val="691148464"/>
        <c:axId val="691152480"/>
      </c:barChart>
      <c:catAx>
        <c:axId val="691148464"/>
        <c:scaling>
          <c:orientation val="minMax"/>
        </c:scaling>
        <c:delete val="0"/>
        <c:axPos val="b"/>
        <c:numFmt formatCode="General" sourceLinked="0"/>
        <c:majorTickMark val="out"/>
        <c:minorTickMark val="none"/>
        <c:tickLblPos val="nextTo"/>
        <c:txPr>
          <a:bodyPr/>
          <a:lstStyle/>
          <a:p>
            <a:pPr>
              <a:defRPr sz="2000"/>
            </a:pPr>
            <a:endParaRPr lang="en-US"/>
          </a:p>
        </c:txPr>
        <c:crossAx val="691152480"/>
        <c:crosses val="autoZero"/>
        <c:auto val="1"/>
        <c:lblAlgn val="ctr"/>
        <c:lblOffset val="100"/>
        <c:noMultiLvlLbl val="0"/>
      </c:catAx>
      <c:valAx>
        <c:axId val="691152480"/>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691148464"/>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AADE-4FE1-9F17-C1D63C5A3A21}"/>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AADE-4FE1-9F17-C1D63C5A3A21}"/>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AADE-4FE1-9F17-C1D63C5A3A21}"/>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AADE-4FE1-9F17-C1D63C5A3A21}"/>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AADE-4FE1-9F17-C1D63C5A3A21}"/>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AADE-4FE1-9F17-C1D63C5A3A21}"/>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AADE-4FE1-9F17-C1D63C5A3A21}"/>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AADE-4FE1-9F17-C1D63C5A3A21}"/>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AADE-4FE1-9F17-C1D63C5A3A21}"/>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AADE-4FE1-9F17-C1D63C5A3A21}"/>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AADE-4FE1-9F17-C1D63C5A3A21}"/>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AADE-4FE1-9F17-C1D63C5A3A21}"/>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AADE-4FE1-9F17-C1D63C5A3A21}"/>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AADE-4FE1-9F17-C1D63C5A3A21}"/>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AADE-4FE1-9F17-C1D63C5A3A21}"/>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AADE-4FE1-9F17-C1D63C5A3A21}"/>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AADE-4FE1-9F17-C1D63C5A3A21}"/>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AADE-4FE1-9F17-C1D63C5A3A21}"/>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AADE-4FE1-9F17-C1D63C5A3A21}"/>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EDC0-2640-8565-00DD2F3738AB}"/>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EDC0-2640-8565-00DD2F3738AB}"/>
            </c:ext>
          </c:extLst>
        </c:ser>
        <c:dLbls>
          <c:showLegendKey val="0"/>
          <c:showVal val="0"/>
          <c:showCatName val="0"/>
          <c:showSerName val="0"/>
          <c:showPercent val="0"/>
          <c:showBubbleSize val="0"/>
        </c:dLbls>
        <c:gapWidth val="150"/>
        <c:axId val="691343696"/>
        <c:axId val="691347712"/>
      </c:barChart>
      <c:catAx>
        <c:axId val="691343696"/>
        <c:scaling>
          <c:orientation val="minMax"/>
        </c:scaling>
        <c:delete val="0"/>
        <c:axPos val="b"/>
        <c:numFmt formatCode="General" sourceLinked="0"/>
        <c:majorTickMark val="out"/>
        <c:minorTickMark val="none"/>
        <c:tickLblPos val="nextTo"/>
        <c:txPr>
          <a:bodyPr/>
          <a:lstStyle/>
          <a:p>
            <a:pPr>
              <a:defRPr sz="2000"/>
            </a:pPr>
            <a:endParaRPr lang="en-US"/>
          </a:p>
        </c:txPr>
        <c:crossAx val="691347712"/>
        <c:crosses val="autoZero"/>
        <c:auto val="1"/>
        <c:lblAlgn val="ctr"/>
        <c:lblOffset val="100"/>
        <c:noMultiLvlLbl val="0"/>
      </c:catAx>
      <c:valAx>
        <c:axId val="691347712"/>
        <c:scaling>
          <c:orientation val="minMax"/>
        </c:scaling>
        <c:delete val="0"/>
        <c:axPos val="l"/>
        <c:majorGridlines/>
        <c:numFmt formatCode="#,##0.0" sourceLinked="0"/>
        <c:majorTickMark val="out"/>
        <c:minorTickMark val="none"/>
        <c:tickLblPos val="nextTo"/>
        <c:txPr>
          <a:bodyPr/>
          <a:lstStyle/>
          <a:p>
            <a:pPr>
              <a:defRPr sz="2000"/>
            </a:pPr>
            <a:endParaRPr lang="en-US"/>
          </a:p>
        </c:txPr>
        <c:crossAx val="691343696"/>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45577472811199"/>
          <c:y val="4.6774261390403103E-2"/>
          <c:w val="0.66449901047837101"/>
          <c:h val="0.69581079881811203"/>
        </c:manualLayout>
      </c:layout>
      <c:barChart>
        <c:barDir val="col"/>
        <c:grouping val="clustered"/>
        <c:varyColors val="0"/>
        <c:ser>
          <c:idx val="4"/>
          <c:order val="0"/>
          <c:tx>
            <c:v>All-Bank</c:v>
          </c:tx>
          <c:spPr>
            <a:pattFill prst="divot">
              <a:fgClr>
                <a:schemeClr val="tx1">
                  <a:lumMod val="95000"/>
                  <a:lumOff val="5000"/>
                </a:schemeClr>
              </a:fgClr>
              <a:bgClr>
                <a:schemeClr val="bg1"/>
              </a:bgClr>
            </a:pattFill>
            <a:ln>
              <a:solidFill>
                <a:schemeClr val="tx1"/>
              </a:solidFill>
            </a:ln>
          </c:spPr>
          <c:invertIfNegative val="0"/>
          <c:val>
            <c:numRef>
              <c:f>scurves_all!$G$64:$I$64</c:f>
              <c:numCache>
                <c:formatCode>General</c:formatCode>
                <c:ptCount val="3"/>
                <c:pt idx="0">
                  <c:v>5.535874973633975</c:v>
                </c:pt>
                <c:pt idx="1">
                  <c:v>5.3024180477919236</c:v>
                </c:pt>
                <c:pt idx="2">
                  <c:v>4.83113468138753</c:v>
                </c:pt>
              </c:numCache>
            </c:numRef>
          </c:val>
          <c:extLst>
            <c:ext xmlns:c16="http://schemas.microsoft.com/office/drawing/2014/chart" uri="{C3380CC4-5D6E-409C-BE32-E72D297353CC}">
              <c16:uniqueId val="{00000000-0896-2241-9C92-941BF3D52638}"/>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scurves_all!$G$65:$I$65</c:f>
              <c:numCache>
                <c:formatCode>General</c:formatCode>
                <c:ptCount val="3"/>
                <c:pt idx="0">
                  <c:v>5.7551134950893124</c:v>
                </c:pt>
                <c:pt idx="1">
                  <c:v>5.52556439580259</c:v>
                </c:pt>
                <c:pt idx="2">
                  <c:v>5.0271282827438997</c:v>
                </c:pt>
              </c:numCache>
            </c:numRef>
          </c:val>
          <c:extLst>
            <c:ext xmlns:c16="http://schemas.microsoft.com/office/drawing/2014/chart" uri="{C3380CC4-5D6E-409C-BE32-E72D297353CC}">
              <c16:uniqueId val="{00000001-0896-2241-9C92-941BF3D52638}"/>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scurves_all!$G$66:$I$66</c:f>
              <c:numCache>
                <c:formatCode>General</c:formatCode>
                <c:ptCount val="3"/>
                <c:pt idx="0">
                  <c:v>5.6343416184977757</c:v>
                </c:pt>
                <c:pt idx="1">
                  <c:v>5.3802979580278203</c:v>
                </c:pt>
                <c:pt idx="2">
                  <c:v>4.8910551779414266</c:v>
                </c:pt>
              </c:numCache>
            </c:numRef>
          </c:val>
          <c:extLst>
            <c:ext xmlns:c16="http://schemas.microsoft.com/office/drawing/2014/chart" uri="{C3380CC4-5D6E-409C-BE32-E72D297353CC}">
              <c16:uniqueId val="{00000002-0896-2241-9C92-941BF3D52638}"/>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scurves_all!$G$67:$I$67</c:f>
              <c:numCache>
                <c:formatCode>General</c:formatCode>
                <c:ptCount val="3"/>
                <c:pt idx="0">
                  <c:v>5.9537070340936697</c:v>
                </c:pt>
                <c:pt idx="1">
                  <c:v>5.8161935025885203</c:v>
                </c:pt>
                <c:pt idx="2">
                  <c:v>5.2316717469173701</c:v>
                </c:pt>
              </c:numCache>
            </c:numRef>
          </c:val>
          <c:extLst>
            <c:ext xmlns:c16="http://schemas.microsoft.com/office/drawing/2014/chart" uri="{C3380CC4-5D6E-409C-BE32-E72D297353CC}">
              <c16:uniqueId val="{00000003-0896-2241-9C92-941BF3D52638}"/>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scurves_all!$G$71:$I$71</c:f>
              <c:numCache>
                <c:formatCode>General</c:formatCode>
                <c:ptCount val="3"/>
                <c:pt idx="0">
                  <c:v>5.97768586340373</c:v>
                </c:pt>
                <c:pt idx="1">
                  <c:v>5.9151601519346002</c:v>
                </c:pt>
                <c:pt idx="2">
                  <c:v>5.7295097932583401</c:v>
                </c:pt>
              </c:numCache>
            </c:numRef>
          </c:val>
          <c:extLst>
            <c:ext xmlns:c16="http://schemas.microsoft.com/office/drawing/2014/chart" uri="{C3380CC4-5D6E-409C-BE32-E72D297353CC}">
              <c16:uniqueId val="{00000004-0896-2241-9C92-941BF3D52638}"/>
            </c:ext>
          </c:extLst>
        </c:ser>
        <c:ser>
          <c:idx val="5"/>
          <c:order val="5"/>
          <c:tx>
            <c:v>DSARP</c:v>
          </c:tx>
          <c:spPr>
            <a:solidFill>
              <a:schemeClr val="accent6"/>
            </a:solidFill>
            <a:ln w="6350">
              <a:solidFill>
                <a:schemeClr val="tx1"/>
              </a:solidFill>
            </a:ln>
          </c:spPr>
          <c:invertIfNegative val="0"/>
          <c:val>
            <c:numRef>
              <c:f>scurves_all!$G$70:$I$70</c:f>
              <c:numCache>
                <c:formatCode>General</c:formatCode>
                <c:ptCount val="3"/>
                <c:pt idx="0">
                  <c:v>5.9722963874028299</c:v>
                </c:pt>
                <c:pt idx="1">
                  <c:v>5.9542767527726204</c:v>
                </c:pt>
                <c:pt idx="2">
                  <c:v>5.8058514839384801</c:v>
                </c:pt>
              </c:numCache>
            </c:numRef>
          </c:val>
          <c:extLst>
            <c:ext xmlns:c16="http://schemas.microsoft.com/office/drawing/2014/chart" uri="{C3380CC4-5D6E-409C-BE32-E72D297353CC}">
              <c16:uniqueId val="{00000005-0896-2241-9C92-941BF3D52638}"/>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scurves_all!$G$69:$I$69</c:f>
              <c:numCache>
                <c:formatCode>General</c:formatCode>
                <c:ptCount val="3"/>
                <c:pt idx="0">
                  <c:v>6.0252416888498468</c:v>
                </c:pt>
                <c:pt idx="1">
                  <c:v>6.0252416888498468</c:v>
                </c:pt>
                <c:pt idx="2">
                  <c:v>6.0252416888498468</c:v>
                </c:pt>
              </c:numCache>
            </c:numRef>
          </c:val>
          <c:extLst>
            <c:ext xmlns:c16="http://schemas.microsoft.com/office/drawing/2014/chart" uri="{C3380CC4-5D6E-409C-BE32-E72D297353CC}">
              <c16:uniqueId val="{00000006-0896-2241-9C92-941BF3D52638}"/>
            </c:ext>
          </c:extLst>
        </c:ser>
        <c:dLbls>
          <c:showLegendKey val="0"/>
          <c:showVal val="0"/>
          <c:showCatName val="0"/>
          <c:showSerName val="0"/>
          <c:showPercent val="0"/>
          <c:showBubbleSize val="0"/>
        </c:dLbls>
        <c:gapWidth val="150"/>
        <c:axId val="1809916472"/>
        <c:axId val="1809922056"/>
      </c:barChart>
      <c:catAx>
        <c:axId val="1809916472"/>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09922056"/>
        <c:crosses val="autoZero"/>
        <c:auto val="1"/>
        <c:lblAlgn val="ctr"/>
        <c:lblOffset val="100"/>
        <c:noMultiLvlLbl val="0"/>
      </c:catAx>
      <c:valAx>
        <c:axId val="1809922056"/>
        <c:scaling>
          <c:orientation val="minMax"/>
          <c:max val="6.5"/>
          <c:min val="0"/>
        </c:scaling>
        <c:delete val="0"/>
        <c:axPos val="l"/>
        <c:majorGridlines>
          <c:spPr>
            <a:ln w="3175">
              <a:solidFill>
                <a:schemeClr val="bg1">
                  <a:lumMod val="65000"/>
                </a:schemeClr>
              </a:solidFill>
              <a:prstDash val="dash"/>
            </a:ln>
          </c:spPr>
        </c:majorGridlines>
        <c:title>
          <c:tx>
            <c:rich>
              <a:bodyPr rot="-5400000" vert="horz"/>
              <a:lstStyle/>
              <a:p>
                <a:pPr>
                  <a:defRPr sz="2400"/>
                </a:pPr>
                <a:r>
                  <a:rPr lang="en-US" sz="2400" dirty="0"/>
                  <a:t>Weighted Speedup</a:t>
                </a:r>
                <a:r>
                  <a:rPr lang="en-US" sz="2400" baseline="0" dirty="0"/>
                  <a:t> (</a:t>
                </a:r>
                <a:r>
                  <a:rPr lang="en-US" sz="2400" baseline="0" dirty="0" err="1"/>
                  <a:t>GeoMean</a:t>
                </a:r>
                <a:r>
                  <a:rPr lang="en-US" sz="2400" baseline="0" dirty="0"/>
                  <a:t>)</a:t>
                </a:r>
                <a:endParaRPr lang="en-US" sz="2400" dirty="0"/>
              </a:p>
            </c:rich>
          </c:tx>
          <c:layout>
            <c:manualLayout>
              <c:xMode val="edge"/>
              <c:yMode val="edge"/>
              <c:x val="4.6134084782097004E-3"/>
              <c:y val="0.112259386999466"/>
            </c:manualLayout>
          </c:layout>
          <c:overlay val="0"/>
        </c:title>
        <c:numFmt formatCode="General" sourceLinked="1"/>
        <c:majorTickMark val="out"/>
        <c:minorTickMark val="none"/>
        <c:tickLblPos val="nextTo"/>
        <c:spPr>
          <a:ln w="1270">
            <a:solidFill>
              <a:schemeClr val="bg1">
                <a:lumMod val="65000"/>
              </a:schemeClr>
            </a:solidFill>
          </a:ln>
        </c:spPr>
        <c:crossAx val="1809916472"/>
        <c:crosses val="autoZero"/>
        <c:crossBetween val="between"/>
        <c:majorUnit val="1"/>
      </c:valAx>
      <c:spPr>
        <a:ln>
          <a:noFill/>
        </a:ln>
      </c:spPr>
    </c:plotArea>
    <c:legend>
      <c:legendPos val="r"/>
      <c:layout>
        <c:manualLayout>
          <c:xMode val="edge"/>
          <c:yMode val="edge"/>
          <c:x val="0.80338560745925203"/>
          <c:y val="9.72403089036947E-2"/>
          <c:w val="0.19661439254074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471523753109801"/>
          <c:y val="4.6774261390403103E-2"/>
          <c:w val="0.67823946065704299"/>
          <c:h val="0.69581079881811203"/>
        </c:manualLayout>
      </c:layout>
      <c:barChart>
        <c:barDir val="col"/>
        <c:grouping val="clustered"/>
        <c:varyColors val="0"/>
        <c:ser>
          <c:idx val="4"/>
          <c:order val="0"/>
          <c:tx>
            <c:v>All-Bank</c:v>
          </c:tx>
          <c:spPr>
            <a:pattFill prst="divot">
              <a:fgClr>
                <a:schemeClr val="accent1"/>
              </a:fgClr>
              <a:bgClr>
                <a:schemeClr val="bg1"/>
              </a:bgClr>
            </a:pattFill>
            <a:ln>
              <a:solidFill>
                <a:schemeClr val="tx1"/>
              </a:solidFill>
            </a:ln>
          </c:spPr>
          <c:invertIfNegative val="0"/>
          <c:val>
            <c:numRef>
              <c:f>energy!$B$22:$D$22</c:f>
              <c:numCache>
                <c:formatCode>General</c:formatCode>
                <c:ptCount val="3"/>
                <c:pt idx="0">
                  <c:v>38.297374859999998</c:v>
                </c:pt>
                <c:pt idx="1">
                  <c:v>40.280029570000004</c:v>
                </c:pt>
                <c:pt idx="2">
                  <c:v>44.896680479999993</c:v>
                </c:pt>
              </c:numCache>
            </c:numRef>
          </c:val>
          <c:extLst>
            <c:ext xmlns:c16="http://schemas.microsoft.com/office/drawing/2014/chart" uri="{C3380CC4-5D6E-409C-BE32-E72D297353CC}">
              <c16:uniqueId val="{00000000-4A54-AC49-93AC-253465826669}"/>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energy!$B$24:$D$24</c:f>
              <c:numCache>
                <c:formatCode>General</c:formatCode>
                <c:ptCount val="3"/>
                <c:pt idx="0">
                  <c:v>38.013399839999998</c:v>
                </c:pt>
                <c:pt idx="1">
                  <c:v>39.989341719999999</c:v>
                </c:pt>
                <c:pt idx="2">
                  <c:v>44.552129819999998</c:v>
                </c:pt>
              </c:numCache>
            </c:numRef>
          </c:val>
          <c:extLst>
            <c:ext xmlns:c16="http://schemas.microsoft.com/office/drawing/2014/chart" uri="{C3380CC4-5D6E-409C-BE32-E72D297353CC}">
              <c16:uniqueId val="{00000001-4A54-AC49-93AC-253465826669}"/>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energy!$B$23:$D$23</c:f>
              <c:numCache>
                <c:formatCode>General</c:formatCode>
                <c:ptCount val="3"/>
                <c:pt idx="0">
                  <c:v>37.504872839999997</c:v>
                </c:pt>
                <c:pt idx="1">
                  <c:v>39.316860320000004</c:v>
                </c:pt>
                <c:pt idx="2">
                  <c:v>44.150899649999999</c:v>
                </c:pt>
              </c:numCache>
            </c:numRef>
          </c:val>
          <c:extLst>
            <c:ext xmlns:c16="http://schemas.microsoft.com/office/drawing/2014/chart" uri="{C3380CC4-5D6E-409C-BE32-E72D297353CC}">
              <c16:uniqueId val="{00000002-4A54-AC49-93AC-253465826669}"/>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energy!$B$25:$D$25</c:f>
              <c:numCache>
                <c:formatCode>General</c:formatCode>
                <c:ptCount val="3"/>
                <c:pt idx="0">
                  <c:v>37.191014979999999</c:v>
                </c:pt>
                <c:pt idx="1">
                  <c:v>38.588055400000002</c:v>
                </c:pt>
                <c:pt idx="2">
                  <c:v>43.249987599999997</c:v>
                </c:pt>
              </c:numCache>
            </c:numRef>
          </c:val>
          <c:extLst>
            <c:ext xmlns:c16="http://schemas.microsoft.com/office/drawing/2014/chart" uri="{C3380CC4-5D6E-409C-BE32-E72D297353CC}">
              <c16:uniqueId val="{00000003-4A54-AC49-93AC-253465826669}"/>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energy!$B$26:$D$26</c:f>
              <c:numCache>
                <c:formatCode>General</c:formatCode>
                <c:ptCount val="3"/>
                <c:pt idx="0">
                  <c:v>37.109562189999998</c:v>
                </c:pt>
                <c:pt idx="1">
                  <c:v>38.32202032</c:v>
                </c:pt>
                <c:pt idx="2">
                  <c:v>41.080885100000003</c:v>
                </c:pt>
              </c:numCache>
            </c:numRef>
          </c:val>
          <c:extLst>
            <c:ext xmlns:c16="http://schemas.microsoft.com/office/drawing/2014/chart" uri="{C3380CC4-5D6E-409C-BE32-E72D297353CC}">
              <c16:uniqueId val="{00000004-4A54-AC49-93AC-253465826669}"/>
            </c:ext>
          </c:extLst>
        </c:ser>
        <c:ser>
          <c:idx val="5"/>
          <c:order val="5"/>
          <c:tx>
            <c:v>DSARP</c:v>
          </c:tx>
          <c:spPr>
            <a:solidFill>
              <a:schemeClr val="accent6"/>
            </a:solidFill>
            <a:ln w="6350">
              <a:solidFill>
                <a:schemeClr val="tx1"/>
              </a:solidFill>
            </a:ln>
          </c:spPr>
          <c:invertIfNegative val="0"/>
          <c:val>
            <c:numRef>
              <c:f>energy!$B$27:$D$27</c:f>
              <c:numCache>
                <c:formatCode>General</c:formatCode>
                <c:ptCount val="3"/>
                <c:pt idx="0">
                  <c:v>37.136964390000003</c:v>
                </c:pt>
                <c:pt idx="1">
                  <c:v>38.19702453</c:v>
                </c:pt>
                <c:pt idx="2">
                  <c:v>40.849460350000001</c:v>
                </c:pt>
              </c:numCache>
            </c:numRef>
          </c:val>
          <c:extLst>
            <c:ext xmlns:c16="http://schemas.microsoft.com/office/drawing/2014/chart" uri="{C3380CC4-5D6E-409C-BE32-E72D297353CC}">
              <c16:uniqueId val="{00000005-4A54-AC49-93AC-253465826669}"/>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energy!$B$28:$D$28</c:f>
              <c:numCache>
                <c:formatCode>General</c:formatCode>
                <c:ptCount val="3"/>
                <c:pt idx="0">
                  <c:v>36.628373789999998</c:v>
                </c:pt>
                <c:pt idx="1">
                  <c:v>36.628373789999998</c:v>
                </c:pt>
                <c:pt idx="2">
                  <c:v>36.628373789999998</c:v>
                </c:pt>
              </c:numCache>
            </c:numRef>
          </c:val>
          <c:extLst>
            <c:ext xmlns:c16="http://schemas.microsoft.com/office/drawing/2014/chart" uri="{C3380CC4-5D6E-409C-BE32-E72D297353CC}">
              <c16:uniqueId val="{00000006-4A54-AC49-93AC-253465826669}"/>
            </c:ext>
          </c:extLst>
        </c:ser>
        <c:dLbls>
          <c:showLegendKey val="0"/>
          <c:showVal val="0"/>
          <c:showCatName val="0"/>
          <c:showSerName val="0"/>
          <c:showPercent val="0"/>
          <c:showBubbleSize val="0"/>
        </c:dLbls>
        <c:gapWidth val="150"/>
        <c:axId val="1810061928"/>
        <c:axId val="1810067512"/>
      </c:barChart>
      <c:catAx>
        <c:axId val="1810061928"/>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10067512"/>
        <c:crosses val="autoZero"/>
        <c:auto val="1"/>
        <c:lblAlgn val="ctr"/>
        <c:lblOffset val="100"/>
        <c:noMultiLvlLbl val="0"/>
      </c:catAx>
      <c:valAx>
        <c:axId val="1810067512"/>
        <c:scaling>
          <c:orientation val="minMax"/>
          <c:max val="45"/>
          <c:min val="0"/>
        </c:scaling>
        <c:delete val="0"/>
        <c:axPos val="l"/>
        <c:majorGridlines>
          <c:spPr>
            <a:ln w="3175">
              <a:solidFill>
                <a:schemeClr val="bg1">
                  <a:lumMod val="65000"/>
                </a:schemeClr>
              </a:solidFill>
              <a:prstDash val="dash"/>
            </a:ln>
          </c:spPr>
        </c:majorGridlines>
        <c:title>
          <c:tx>
            <c:rich>
              <a:bodyPr rot="-5400000" vert="horz"/>
              <a:lstStyle/>
              <a:p>
                <a:pPr>
                  <a:defRPr/>
                </a:pPr>
                <a:r>
                  <a:rPr lang="en-US"/>
                  <a:t>Energy per Access (nJ)</a:t>
                </a:r>
              </a:p>
            </c:rich>
          </c:tx>
          <c:layout>
            <c:manualLayout>
              <c:xMode val="edge"/>
              <c:yMode val="edge"/>
              <c:x val="4.0329001550466798E-6"/>
              <c:y val="0.128101020558781"/>
            </c:manualLayout>
          </c:layout>
          <c:overlay val="0"/>
        </c:title>
        <c:numFmt formatCode="General" sourceLinked="1"/>
        <c:majorTickMark val="out"/>
        <c:minorTickMark val="none"/>
        <c:tickLblPos val="nextTo"/>
        <c:spPr>
          <a:ln w="1270">
            <a:solidFill>
              <a:schemeClr val="bg1">
                <a:lumMod val="65000"/>
              </a:schemeClr>
            </a:solidFill>
          </a:ln>
        </c:spPr>
        <c:crossAx val="1810061928"/>
        <c:crosses val="autoZero"/>
        <c:crossBetween val="between"/>
        <c:majorUnit val="5"/>
      </c:valAx>
      <c:spPr>
        <a:ln>
          <a:noFill/>
        </a:ln>
      </c:spPr>
    </c:plotArea>
    <c:legend>
      <c:legendPos val="r"/>
      <c:layout>
        <c:manualLayout>
          <c:xMode val="edge"/>
          <c:yMode val="edge"/>
          <c:x val="0.80959382951611203"/>
          <c:y val="9.72403089036947E-2"/>
          <c:w val="0.19040617048388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180886687"/>
        <c:axId val="180884607"/>
      </c:scatterChart>
      <c:valAx>
        <c:axId val="180886687"/>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114E-3"/>
              <c:y val="6.8416137662899126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8827-8C46-992A-EE6039417074}"/>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8827-8C46-992A-EE6039417074}"/>
            </c:ext>
          </c:extLst>
        </c:ser>
        <c:dLbls>
          <c:showLegendKey val="0"/>
          <c:showVal val="0"/>
          <c:showCatName val="0"/>
          <c:showSerName val="0"/>
          <c:showPercent val="0"/>
          <c:showBubbleSize val="0"/>
        </c:dLbls>
        <c:gapWidth val="150"/>
        <c:axId val="1811568488"/>
        <c:axId val="1811571496"/>
      </c:barChart>
      <c:catAx>
        <c:axId val="1811568488"/>
        <c:scaling>
          <c:orientation val="minMax"/>
        </c:scaling>
        <c:delete val="0"/>
        <c:axPos val="b"/>
        <c:numFmt formatCode="General" sourceLinked="0"/>
        <c:majorTickMark val="out"/>
        <c:minorTickMark val="none"/>
        <c:tickLblPos val="nextTo"/>
        <c:txPr>
          <a:bodyPr/>
          <a:lstStyle/>
          <a:p>
            <a:pPr>
              <a:defRPr sz="2000"/>
            </a:pPr>
            <a:endParaRPr lang="en-US"/>
          </a:p>
        </c:txPr>
        <c:crossAx val="1811571496"/>
        <c:crosses val="autoZero"/>
        <c:auto val="1"/>
        <c:lblAlgn val="ctr"/>
        <c:lblOffset val="100"/>
        <c:noMultiLvlLbl val="0"/>
      </c:catAx>
      <c:valAx>
        <c:axId val="1811571496"/>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1811568488"/>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AA1E-6E4C-BEDD-AB1330C85EBF}"/>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AA1E-6E4C-BEDD-AB1330C85EBF}"/>
            </c:ext>
          </c:extLst>
        </c:ser>
        <c:dLbls>
          <c:showLegendKey val="0"/>
          <c:showVal val="0"/>
          <c:showCatName val="0"/>
          <c:showSerName val="0"/>
          <c:showPercent val="0"/>
          <c:showBubbleSize val="0"/>
        </c:dLbls>
        <c:gapWidth val="150"/>
        <c:axId val="1811591272"/>
        <c:axId val="1811594280"/>
      </c:barChart>
      <c:catAx>
        <c:axId val="1811591272"/>
        <c:scaling>
          <c:orientation val="minMax"/>
        </c:scaling>
        <c:delete val="0"/>
        <c:axPos val="b"/>
        <c:numFmt formatCode="General" sourceLinked="0"/>
        <c:majorTickMark val="out"/>
        <c:minorTickMark val="none"/>
        <c:tickLblPos val="nextTo"/>
        <c:txPr>
          <a:bodyPr/>
          <a:lstStyle/>
          <a:p>
            <a:pPr>
              <a:defRPr sz="2000"/>
            </a:pPr>
            <a:endParaRPr lang="en-US"/>
          </a:p>
        </c:txPr>
        <c:crossAx val="1811594280"/>
        <c:crosses val="autoZero"/>
        <c:auto val="1"/>
        <c:lblAlgn val="ctr"/>
        <c:lblOffset val="100"/>
        <c:noMultiLvlLbl val="0"/>
      </c:catAx>
      <c:valAx>
        <c:axId val="1811594280"/>
        <c:scaling>
          <c:orientation val="minMax"/>
        </c:scaling>
        <c:delete val="0"/>
        <c:axPos val="l"/>
        <c:majorGridlines/>
        <c:numFmt formatCode="#,##0.0" sourceLinked="0"/>
        <c:majorTickMark val="out"/>
        <c:minorTickMark val="none"/>
        <c:tickLblPos val="nextTo"/>
        <c:txPr>
          <a:bodyPr/>
          <a:lstStyle/>
          <a:p>
            <a:pPr>
              <a:defRPr sz="2000"/>
            </a:pPr>
            <a:endParaRPr lang="en-US"/>
          </a:p>
        </c:txPr>
        <c:crossAx val="1811591272"/>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180886687"/>
        <c:axId val="180884607"/>
      </c:scatterChart>
      <c:valAx>
        <c:axId val="180886687"/>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114E-3"/>
              <c:y val="6.8416137662899126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7/11/18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7/11/18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0612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1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0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41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2531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22695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3888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19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95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46</a:t>
            </a:fld>
            <a:endParaRPr lang="en-US"/>
          </a:p>
        </p:txBody>
      </p:sp>
    </p:spTree>
    <p:extLst>
      <p:ext uri="{BB962C8B-B14F-4D97-AF65-F5344CB8AC3E}">
        <p14:creationId xmlns:p14="http://schemas.microsoft.com/office/powerpoint/2010/main" val="343689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5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77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978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Hi, I’m Minesh Patel from ETH</a:t>
            </a:r>
            <a:r>
              <a:rPr lang="en-US" altLang="ko-KR" sz="1200" kern="1200" baseline="0" dirty="0">
                <a:solidFill>
                  <a:schemeClr val="tx1"/>
                </a:solidFill>
                <a:effectLst/>
                <a:latin typeface="+mn-lt"/>
                <a:ea typeface="+mn-ea"/>
                <a:cs typeface="+mn-cs"/>
              </a:rPr>
              <a:t> Zurich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chemeClr val="tx1"/>
                </a:solidFill>
                <a:effectLst/>
                <a:latin typeface="+mn-lt"/>
                <a:ea typeface="+mn-ea"/>
                <a:cs typeface="+mn-cs"/>
              </a:rPr>
              <a:t>and today, I’ll talk about the reach profiler, a new methodology for DRAM retention failure profiling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74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composed of a heterogeneous set of cells with various different</a:t>
            </a:r>
            <a:r>
              <a:rPr lang="en-US" baseline="0" dirty="0"/>
              <a:t> leakage rates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896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requires</a:t>
            </a:r>
            <a:r>
              <a:rPr lang="en-US" baseline="0" dirty="0"/>
              <a:t> a process called DRAM refresh in order to periodically restore charge to the leaky cells</a:t>
            </a:r>
          </a:p>
          <a:p>
            <a:endParaRPr lang="en-US" baseline="0" dirty="0"/>
          </a:p>
          <a:p>
            <a:r>
              <a:rPr lang="en-US" baseline="0" dirty="0"/>
              <a:t>However, this results in significant system performance and energy penalties.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9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a:t>
            </a:r>
            <a:r>
              <a:rPr lang="en-US" baseline="0" dirty="0"/>
              <a:t> we would like to identify all the cells that fail at a given refresh interval so that we can extend the default refresh interval past 64ms and mitigate DRAM refresh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672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are a number of unwanted effects that complicate profiling, which I will go into in detail in my talk later this afternoon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5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better</a:t>
            </a:r>
            <a:r>
              <a:rPr lang="en-US" baseline="0" dirty="0"/>
              <a:t> understand these effects in modern DRAM, we perform the first extensive characterization of 368 LPDDR4 DRAM chips</a:t>
            </a:r>
          </a:p>
          <a:p>
            <a:endParaRPr lang="en-US" baseline="0" dirty="0"/>
          </a:p>
          <a:p>
            <a:r>
              <a:rPr lang="en-US" baseline="0" dirty="0"/>
              <a:t>We make two major observations</a:t>
            </a:r>
          </a:p>
          <a:p>
            <a:endParaRPr lang="en-US" baseline="0" dirty="0"/>
          </a:p>
          <a:p>
            <a:r>
              <a:rPr lang="en-US" baseline="0" dirty="0"/>
              <a:t>First, we find that cells are more likely to fail at an increased refresh interval or temperature</a:t>
            </a:r>
          </a:p>
          <a:p>
            <a:endParaRPr lang="en-US" baseline="0" dirty="0"/>
          </a:p>
          <a:p>
            <a:r>
              <a:rPr lang="en-US" baseline="0" dirty="0"/>
              <a:t>Second, we identify a complex tradeoff space surrounding profiling, and characterize it in terms of profiling speed, failure coverage, and false positive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163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leverage these observations to develop the</a:t>
            </a:r>
            <a:r>
              <a:rPr lang="en-US" baseline="0" dirty="0"/>
              <a:t> reach profiler, which searches for failures NOT at the operating conditions,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69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rather at</a:t>
            </a:r>
            <a:r>
              <a:rPr lang="en-US" baseline="0" dirty="0"/>
              <a:t> reach conditions, where cells are more likely to fail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3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14831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this not only increases profiling speed and reliability beyond</a:t>
            </a:r>
            <a:r>
              <a:rPr lang="en-US" baseline="0" dirty="0"/>
              <a:t> prior approaches to profiling, </a:t>
            </a:r>
          </a:p>
          <a:p>
            <a:endParaRPr lang="en-US" baseline="0" dirty="0"/>
          </a:p>
          <a:p>
            <a:r>
              <a:rPr lang="en-US" baseline="0" dirty="0"/>
              <a:t>But also enables longer refresh intervals that were previously unreasonable due to profiling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24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this end, we perform an extensive characterization of LPDDR4 DRAM chips</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8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infrastructure we developed can test 368 state-of-the-art LPDDR4 DRAM chips.</a:t>
            </a:r>
          </a:p>
          <a:p>
            <a:endParaRPr lang="en-US" baseline="0" dirty="0"/>
          </a:p>
          <a:p>
            <a:r>
              <a:rPr lang="en-US" baseline="0" dirty="0"/>
              <a:t>Each chip is 4 </a:t>
            </a:r>
            <a:r>
              <a:rPr lang="en-US" baseline="0" dirty="0" err="1"/>
              <a:t>gigaBITS</a:t>
            </a:r>
            <a:r>
              <a:rPr lang="en-US" baseline="0" dirty="0"/>
              <a:t> in size, and we have chips from across three major DRAM vendors.</a:t>
            </a:r>
          </a:p>
          <a:p>
            <a:endParaRPr lang="en-US" baseline="0" dirty="0"/>
          </a:p>
          <a:p>
            <a:r>
              <a:rPr lang="en-US" baseline="0" dirty="0"/>
              <a:t>[CLICK]</a:t>
            </a:r>
          </a:p>
          <a:p>
            <a:endParaRPr lang="en-US" baseline="0" dirty="0"/>
          </a:p>
          <a:p>
            <a:r>
              <a:rPr lang="en-US" baseline="0" dirty="0"/>
              <a:t>We test within a thermally controlled chamber with an ambient temperature range of 40 to 55 degrees C with a tolerance of 0.25 degrees.</a:t>
            </a:r>
          </a:p>
          <a:p>
            <a:endParaRPr lang="en-US" baseline="0" dirty="0"/>
          </a:p>
          <a:p>
            <a:r>
              <a:rPr lang="en-US" baseline="0" dirty="0"/>
              <a:t>DRAM temperature is always held at 15 degrees C above ambient using a local heat source</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377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Here are the studies that we did using our infrastructure.</a:t>
            </a:r>
          </a:p>
          <a:p>
            <a:pPr marL="0" indent="0">
              <a:buNone/>
            </a:pPr>
            <a:endParaRPr lang="en-US" baseline="0" dirty="0"/>
          </a:p>
          <a:p>
            <a:pPr marL="0" indent="0">
              <a:buNone/>
            </a:pPr>
            <a:r>
              <a:rPr lang="en-US" baseline="0" dirty="0"/>
              <a:t>We find that the first three, temperature, data pattern dependence, and retention time distributions, show results similar to those in prior work using DDR3 DRAM.</a:t>
            </a:r>
          </a:p>
          <a:p>
            <a:pPr marL="0" indent="0">
              <a:buNone/>
            </a:pPr>
            <a:endParaRPr lang="en-US" baseline="0" dirty="0"/>
          </a:p>
          <a:p>
            <a:pPr marL="0" indent="0">
              <a:buNone/>
            </a:pPr>
            <a:r>
              <a:rPr lang="en-US" baseline="0" dirty="0"/>
              <a:t>[CLICK]</a:t>
            </a:r>
          </a:p>
          <a:p>
            <a:pPr marL="0" indent="0">
              <a:buNone/>
            </a:pPr>
            <a:endParaRPr lang="en-US" baseline="0" dirty="0"/>
          </a:p>
          <a:p>
            <a:pPr marL="0" indent="0">
              <a:buNone/>
            </a:pPr>
            <a:r>
              <a:rPr lang="en-US" baseline="0" dirty="0"/>
              <a:t>Therefore, in this talk I’m going to focus on  4 and 5, variable retention time, and individual cell characterization, </a:t>
            </a:r>
            <a:r>
              <a:rPr lang="en-US" b="1" baseline="0" dirty="0"/>
              <a:t>which show new results that help motivate our mechanism</a:t>
            </a:r>
            <a:r>
              <a:rPr lang="en-US" baseline="0" dirty="0"/>
              <a:t>.</a:t>
            </a:r>
          </a:p>
          <a:p>
            <a:pPr marL="0" indent="0">
              <a:buNone/>
            </a:pPr>
            <a:endParaRPr lang="en-US" baseline="0" dirty="0"/>
          </a:p>
          <a:p>
            <a:pPr marL="0" indent="0">
              <a:buNone/>
            </a:pPr>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409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043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74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5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347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135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70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243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30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61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169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130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9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976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37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678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leads us into the key idea of reach profiling</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08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146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is to profile NOT at the desired operating conditions, but rather at a longer refresh interval and/or a higher </a:t>
            </a:r>
            <a:r>
              <a:rPr lang="en-US" baseline="0" dirty="0" err="1"/>
              <a:t>tempereature</a:t>
            </a:r>
            <a:endParaRPr lang="en-US" baseline="0" dirty="0"/>
          </a:p>
          <a:p>
            <a:endParaRPr lang="en-US" baseline="0" dirty="0"/>
          </a:p>
          <a:p>
            <a:r>
              <a:rPr lang="en-US" baseline="0" dirty="0"/>
              <a:t>[CLICK]</a:t>
            </a:r>
          </a:p>
          <a:p>
            <a:endParaRPr lang="en-US" baseline="0" dirty="0"/>
          </a:p>
          <a:p>
            <a:r>
              <a:rPr lang="en-US" baseline="0" dirty="0"/>
              <a:t>The pros of this approach are that it’s faster and more reliable since we are profiling for failures where they are most likely to occur</a:t>
            </a:r>
          </a:p>
          <a:p>
            <a:endParaRPr lang="en-US" baseline="0" dirty="0"/>
          </a:p>
          <a:p>
            <a:r>
              <a:rPr lang="en-US" baseline="0" dirty="0"/>
              <a:t>[CLICK]</a:t>
            </a:r>
          </a:p>
          <a:p>
            <a:endParaRPr lang="en-US" baseline="0" dirty="0"/>
          </a:p>
          <a:p>
            <a:r>
              <a:rPr lang="en-US" baseline="0" dirty="0"/>
              <a:t>However, we may also identify false positives, which fail under profiling conditions but not under operating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77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is to profile NOT at the desired operating conditions, but rather at a longer refresh interval and/or a higher </a:t>
            </a:r>
            <a:r>
              <a:rPr lang="en-US" baseline="0" dirty="0" err="1"/>
              <a:t>tempereature</a:t>
            </a:r>
            <a:endParaRPr lang="en-US" baseline="0" dirty="0"/>
          </a:p>
          <a:p>
            <a:endParaRPr lang="en-US" baseline="0" dirty="0"/>
          </a:p>
          <a:p>
            <a:r>
              <a:rPr lang="en-US" baseline="0" dirty="0"/>
              <a:t>[CLICK]</a:t>
            </a:r>
          </a:p>
          <a:p>
            <a:endParaRPr lang="en-US" baseline="0" dirty="0"/>
          </a:p>
          <a:p>
            <a:r>
              <a:rPr lang="en-US" baseline="0" dirty="0"/>
              <a:t>The pros of this approach are that it’s faster and more reliable since we are profiling for failures where they are most likely to occur</a:t>
            </a:r>
          </a:p>
          <a:p>
            <a:endParaRPr lang="en-US" baseline="0" dirty="0"/>
          </a:p>
          <a:p>
            <a:r>
              <a:rPr lang="en-US" baseline="0" dirty="0"/>
              <a:t>[CLICK]</a:t>
            </a:r>
          </a:p>
          <a:p>
            <a:endParaRPr lang="en-US" baseline="0" dirty="0"/>
          </a:p>
          <a:p>
            <a:r>
              <a:rPr lang="en-US" baseline="0" dirty="0"/>
              <a:t>However, we may also identify false positives, which fail under profiling conditions but not under operating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21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is to profile NOT at the desired operating conditions, but rather at a longer refresh interval and/or a higher </a:t>
            </a:r>
            <a:r>
              <a:rPr lang="en-US" baseline="0" dirty="0" err="1"/>
              <a:t>tempereature</a:t>
            </a:r>
            <a:endParaRPr lang="en-US" baseline="0" dirty="0"/>
          </a:p>
          <a:p>
            <a:endParaRPr lang="en-US" baseline="0" dirty="0"/>
          </a:p>
          <a:p>
            <a:r>
              <a:rPr lang="en-US" baseline="0" dirty="0"/>
              <a:t>[CLICK]</a:t>
            </a:r>
          </a:p>
          <a:p>
            <a:endParaRPr lang="en-US" baseline="0" dirty="0"/>
          </a:p>
          <a:p>
            <a:r>
              <a:rPr lang="en-US" baseline="0" dirty="0"/>
              <a:t>The pros of this approach are that it’s faster and more reliable since we are profiling for failures where they are most likely to occur</a:t>
            </a:r>
          </a:p>
          <a:p>
            <a:endParaRPr lang="en-US" baseline="0" dirty="0"/>
          </a:p>
          <a:p>
            <a:r>
              <a:rPr lang="en-US" baseline="0" dirty="0"/>
              <a:t>[CLICK]</a:t>
            </a:r>
          </a:p>
          <a:p>
            <a:endParaRPr lang="en-US" baseline="0" dirty="0"/>
          </a:p>
          <a:p>
            <a:r>
              <a:rPr lang="en-US" baseline="0" dirty="0"/>
              <a:t>However, we may also identify false positives, which fail under profiling conditions but not under operating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67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Reach profiling as shown is a general methodology.</a:t>
            </a:r>
          </a:p>
          <a:p>
            <a:endParaRPr lang="en-US" baseline="0" dirty="0"/>
          </a:p>
          <a:p>
            <a:r>
              <a:rPr lang="en-US" baseline="0" dirty="0"/>
              <a:t>[CLICK]</a:t>
            </a:r>
          </a:p>
          <a:p>
            <a:endParaRPr lang="en-US" baseline="0" dirty="0"/>
          </a:p>
          <a:p>
            <a:r>
              <a:rPr lang="en-US" baseline="0" dirty="0"/>
              <a:t>In order to turn it into a concrete implementation, we need to answer three key questions</a:t>
            </a:r>
          </a:p>
          <a:p>
            <a:endParaRPr lang="en-US" baseline="0" dirty="0"/>
          </a:p>
          <a:p>
            <a:r>
              <a:rPr lang="en-US" baseline="0" dirty="0"/>
              <a:t>[CLICK]</a:t>
            </a:r>
          </a:p>
          <a:p>
            <a:endParaRPr lang="en-US" baseline="0" dirty="0"/>
          </a:p>
          <a:p>
            <a:r>
              <a:rPr lang="en-US" baseline="0" dirty="0"/>
              <a:t>First, what are the desirable profiling conditions?</a:t>
            </a:r>
          </a:p>
          <a:p>
            <a:endParaRPr lang="en-US" baseline="0" dirty="0"/>
          </a:p>
          <a:p>
            <a:r>
              <a:rPr lang="en-US" baseline="0" dirty="0"/>
              <a:t>[CLICK]</a:t>
            </a:r>
          </a:p>
          <a:p>
            <a:br>
              <a:rPr lang="en-US" baseline="0" dirty="0"/>
            </a:br>
            <a:r>
              <a:rPr lang="en-US" baseline="0" dirty="0"/>
              <a:t>Second, how often must we </a:t>
            </a:r>
            <a:r>
              <a:rPr lang="en-US" baseline="0" dirty="0" err="1"/>
              <a:t>reprofile</a:t>
            </a:r>
            <a:r>
              <a:rPr lang="en-US" baseline="0" dirty="0"/>
              <a:t>?</a:t>
            </a:r>
          </a:p>
          <a:p>
            <a:endParaRPr lang="en-US" baseline="0" dirty="0"/>
          </a:p>
          <a:p>
            <a:r>
              <a:rPr lang="en-US" baseline="0" dirty="0"/>
              <a:t>[CLICK]</a:t>
            </a:r>
          </a:p>
          <a:p>
            <a:endParaRPr lang="en-US" baseline="0" dirty="0"/>
          </a:p>
          <a:p>
            <a:r>
              <a:rPr lang="en-US" baseline="0" dirty="0"/>
              <a:t>Third, what information does the profiler need in order to figure all of this out?</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96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To this end, we identify three key metrics we can use to characterize any retention failure profiling mechanism.</a:t>
            </a:r>
          </a:p>
          <a:p>
            <a:endParaRPr lang="en-US" baseline="0" dirty="0"/>
          </a:p>
          <a:p>
            <a:r>
              <a:rPr lang="en-US" baseline="0" dirty="0"/>
              <a:t>[CLICK]</a:t>
            </a:r>
          </a:p>
          <a:p>
            <a:endParaRPr lang="en-US" baseline="0" dirty="0"/>
          </a:p>
          <a:p>
            <a:r>
              <a:rPr lang="en-US" baseline="0" dirty="0"/>
              <a:t>Runtime represents how long profiling actually takes</a:t>
            </a:r>
          </a:p>
          <a:p>
            <a:endParaRPr lang="en-US" baseline="0" dirty="0"/>
          </a:p>
          <a:p>
            <a:r>
              <a:rPr lang="en-US" baseline="0" dirty="0"/>
              <a:t>[CLICK]</a:t>
            </a:r>
          </a:p>
          <a:p>
            <a:endParaRPr lang="en-US" baseline="0" dirty="0"/>
          </a:p>
          <a:p>
            <a:r>
              <a:rPr lang="en-US" baseline="0" dirty="0"/>
              <a:t>Coverage represents the portion of all possible failures that are discovered by the profiling mechanism</a:t>
            </a:r>
          </a:p>
          <a:p>
            <a:endParaRPr lang="en-US" baseline="0" dirty="0"/>
          </a:p>
          <a:p>
            <a:r>
              <a:rPr lang="en-US" baseline="0" dirty="0"/>
              <a:t>[CLICK]</a:t>
            </a:r>
          </a:p>
          <a:p>
            <a:endParaRPr lang="en-US" baseline="0" dirty="0"/>
          </a:p>
          <a:p>
            <a:r>
              <a:rPr lang="en-US" baseline="0" dirty="0"/>
              <a:t>False positives represent the number of cells that are observed to fail during profiling, but never during actual operation</a:t>
            </a:r>
          </a:p>
          <a:p>
            <a:endParaRPr lang="en-US" baseline="0" dirty="0"/>
          </a:p>
          <a:p>
            <a:r>
              <a:rPr lang="en-US" baseline="0" dirty="0"/>
              <a:t>[CLICK]</a:t>
            </a:r>
          </a:p>
          <a:p>
            <a:endParaRPr lang="en-US" baseline="0" dirty="0"/>
          </a:p>
          <a:p>
            <a:r>
              <a:rPr lang="en-US" baseline="0" dirty="0"/>
              <a:t>We then perform a detailed exploration of how these three metrics change under many different profiling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618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To this end, we identify three key metrics we can use to characterize any retention failure profiling mechanism.</a:t>
            </a:r>
          </a:p>
          <a:p>
            <a:endParaRPr lang="en-US" baseline="0" dirty="0"/>
          </a:p>
          <a:p>
            <a:r>
              <a:rPr lang="en-US" baseline="0" dirty="0"/>
              <a:t>[CLICK]</a:t>
            </a:r>
          </a:p>
          <a:p>
            <a:endParaRPr lang="en-US" baseline="0" dirty="0"/>
          </a:p>
          <a:p>
            <a:r>
              <a:rPr lang="en-US" baseline="0" dirty="0"/>
              <a:t>Runtime represents how long profiling actually takes</a:t>
            </a:r>
          </a:p>
          <a:p>
            <a:endParaRPr lang="en-US" baseline="0" dirty="0"/>
          </a:p>
          <a:p>
            <a:r>
              <a:rPr lang="en-US" baseline="0" dirty="0"/>
              <a:t>[CLICK]</a:t>
            </a:r>
          </a:p>
          <a:p>
            <a:endParaRPr lang="en-US" baseline="0" dirty="0"/>
          </a:p>
          <a:p>
            <a:r>
              <a:rPr lang="en-US" baseline="0" dirty="0"/>
              <a:t>Coverage represents the portion of all possible failures that are discovered by the profiling mechanism</a:t>
            </a:r>
          </a:p>
          <a:p>
            <a:endParaRPr lang="en-US" baseline="0" dirty="0"/>
          </a:p>
          <a:p>
            <a:r>
              <a:rPr lang="en-US" baseline="0" dirty="0"/>
              <a:t>[CLICK]</a:t>
            </a:r>
          </a:p>
          <a:p>
            <a:endParaRPr lang="en-US" baseline="0" dirty="0"/>
          </a:p>
          <a:p>
            <a:r>
              <a:rPr lang="en-US" baseline="0" dirty="0"/>
              <a:t>False positives represent the number of cells that are observed to fail during profiling, but never during actual operation</a:t>
            </a:r>
          </a:p>
          <a:p>
            <a:endParaRPr lang="en-US" baseline="0" dirty="0"/>
          </a:p>
          <a:p>
            <a:r>
              <a:rPr lang="en-US" baseline="0" dirty="0"/>
              <a:t>[CLICK]</a:t>
            </a:r>
          </a:p>
          <a:p>
            <a:endParaRPr lang="en-US" baseline="0" dirty="0"/>
          </a:p>
          <a:p>
            <a:r>
              <a:rPr lang="en-US" baseline="0" dirty="0"/>
              <a:t>We then perform a detailed exploration of how these three metrics change under many different profiling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923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evaluate REAPER using </a:t>
            </a:r>
            <a:r>
              <a:rPr lang="en-US" baseline="0" dirty="0" err="1"/>
              <a:t>Ramulator</a:t>
            </a:r>
            <a:r>
              <a:rPr lang="en-US" baseline="0" dirty="0"/>
              <a:t> for performance and </a:t>
            </a:r>
            <a:r>
              <a:rPr lang="en-US" baseline="0" dirty="0" err="1"/>
              <a:t>DRAMPower</a:t>
            </a:r>
            <a:r>
              <a:rPr lang="en-US" baseline="0" dirty="0"/>
              <a:t> for DRAM energy.</a:t>
            </a:r>
          </a:p>
          <a:p>
            <a:endParaRPr lang="en-US" baseline="0" dirty="0"/>
          </a:p>
          <a:p>
            <a:r>
              <a:rPr lang="en-US" baseline="0" dirty="0"/>
              <a:t>We model a 4-core system using 4 channels of LPDDR4 DRAM</a:t>
            </a:r>
          </a:p>
          <a:p>
            <a:endParaRPr lang="en-US" baseline="0" dirty="0"/>
          </a:p>
          <a:p>
            <a:r>
              <a:rPr lang="en-US" baseline="0" dirty="0"/>
              <a:t>[CLICK]</a:t>
            </a:r>
          </a:p>
          <a:p>
            <a:endParaRPr lang="en-US" baseline="0" dirty="0"/>
          </a:p>
          <a:p>
            <a:r>
              <a:rPr lang="en-US" baseline="0" dirty="0"/>
              <a:t>We measure performance and energy across 20 random 4-core benchmark mixes drawn from the SPEC CPU2006 benchmark suite</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355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Here is a plot of our simulated end-to-end performance gain for operating at different refresh intervals.</a:t>
            </a:r>
          </a:p>
          <a:p>
            <a:endParaRPr lang="en-US" baseline="0" dirty="0"/>
          </a:p>
          <a:p>
            <a:r>
              <a:rPr lang="en-US" baseline="0" dirty="0"/>
              <a:t>The boxplots show the distribution of benchmark performance for brute-force profiling, REAPER, and the ideal profiling mechanism with no overhead.</a:t>
            </a:r>
          </a:p>
          <a:p>
            <a:endParaRPr lang="en-US" baseline="0" dirty="0"/>
          </a:p>
          <a:p>
            <a:r>
              <a:rPr lang="en-US" baseline="0" dirty="0"/>
              <a:t>[CLICK]</a:t>
            </a:r>
          </a:p>
          <a:p>
            <a:endParaRPr lang="en-US" baseline="0" dirty="0"/>
          </a:p>
          <a:p>
            <a:r>
              <a:rPr lang="en-US" baseline="0" dirty="0"/>
              <a:t>We see that for short refresh intervals, where we </a:t>
            </a:r>
            <a:r>
              <a:rPr lang="en-US" baseline="0" dirty="0" err="1"/>
              <a:t>reprofile</a:t>
            </a:r>
            <a:r>
              <a:rPr lang="en-US" baseline="0" dirty="0"/>
              <a:t> rarely, profiling overhead is not significant and both profiling mechanisms come close to ideal.</a:t>
            </a:r>
          </a:p>
          <a:p>
            <a:endParaRPr lang="en-US" baseline="0" dirty="0"/>
          </a:p>
          <a:p>
            <a:r>
              <a:rPr lang="en-US" baseline="0" dirty="0"/>
              <a:t>[CLICK]</a:t>
            </a:r>
          </a:p>
          <a:p>
            <a:endParaRPr lang="en-US" baseline="0" dirty="0"/>
          </a:p>
          <a:p>
            <a:r>
              <a:rPr lang="en-US" baseline="0" dirty="0"/>
              <a:t>However, for long refresh intervals where we </a:t>
            </a:r>
            <a:r>
              <a:rPr lang="en-US" baseline="0" dirty="0" err="1"/>
              <a:t>reprofile</a:t>
            </a:r>
            <a:r>
              <a:rPr lang="en-US" baseline="0" dirty="0"/>
              <a:t> often, profiling overhead is highly significant and actually begins to cause system performance degradation.</a:t>
            </a:r>
          </a:p>
          <a:p>
            <a:endParaRPr lang="en-US" baseline="0" dirty="0"/>
          </a:p>
          <a:p>
            <a:r>
              <a:rPr lang="en-US" baseline="0" dirty="0"/>
              <a:t>[CLICK]</a:t>
            </a:r>
          </a:p>
          <a:p>
            <a:endParaRPr lang="en-US" baseline="0" dirty="0"/>
          </a:p>
          <a:p>
            <a:r>
              <a:rPr lang="en-US" baseline="0" dirty="0"/>
              <a:t>We see that at 1024 and 1280 milliseconds, visibly REAPER outperforms brute-force profiling, maintaining more of the ideal profiler’s benefit than brute-force profiling is able to.</a:t>
            </a:r>
          </a:p>
          <a:p>
            <a:endParaRPr lang="en-US" baseline="0" dirty="0"/>
          </a:p>
          <a:p>
            <a:r>
              <a:rPr lang="en-US" baseline="0" dirty="0"/>
              <a:t>[CLICK]</a:t>
            </a:r>
          </a:p>
          <a:p>
            <a:endParaRPr lang="en-US" baseline="0" dirty="0"/>
          </a:p>
          <a:p>
            <a:r>
              <a:rPr lang="en-US" baseline="0" dirty="0"/>
              <a:t>Overall, we find that REAPER enables a best-case 16.3% system performance improvement and a 36.4% DRAM power reduction, which is shown in the paper.</a:t>
            </a:r>
          </a:p>
          <a:p>
            <a:endParaRPr lang="en-US" baseline="0" dirty="0"/>
          </a:p>
          <a:p>
            <a:r>
              <a:rPr lang="en-US" baseline="0" dirty="0"/>
              <a:t>[CLICK]</a:t>
            </a:r>
          </a:p>
          <a:p>
            <a:endParaRPr lang="en-US" baseline="0" dirty="0"/>
          </a:p>
          <a:p>
            <a:r>
              <a:rPr lang="en-US" baseline="0" dirty="0"/>
              <a:t>Furthermore, REAPER enables the 1280ms refresh interval, which is unreasonable with brute-force profiling due to profiling overhead.</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02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Here is a plot of our simulated end-to-end performance gain for operating at different refresh intervals.</a:t>
            </a:r>
          </a:p>
          <a:p>
            <a:endParaRPr lang="en-US" baseline="0" dirty="0"/>
          </a:p>
          <a:p>
            <a:r>
              <a:rPr lang="en-US" baseline="0" dirty="0"/>
              <a:t>The boxplots show the distribution of benchmark performance for brute-force profiling, REAPER, and the ideal profiling mechanism with no overhead.</a:t>
            </a:r>
          </a:p>
          <a:p>
            <a:endParaRPr lang="en-US" baseline="0" dirty="0"/>
          </a:p>
          <a:p>
            <a:r>
              <a:rPr lang="en-US" baseline="0" dirty="0"/>
              <a:t>[CLICK]</a:t>
            </a:r>
          </a:p>
          <a:p>
            <a:endParaRPr lang="en-US" baseline="0" dirty="0"/>
          </a:p>
          <a:p>
            <a:r>
              <a:rPr lang="en-US" baseline="0" dirty="0"/>
              <a:t>We see that for short refresh intervals, where we </a:t>
            </a:r>
            <a:r>
              <a:rPr lang="en-US" baseline="0" dirty="0" err="1"/>
              <a:t>reprofile</a:t>
            </a:r>
            <a:r>
              <a:rPr lang="en-US" baseline="0" dirty="0"/>
              <a:t> rarely, profiling overhead is not significant and both profiling mechanisms come close to ideal.</a:t>
            </a:r>
          </a:p>
          <a:p>
            <a:endParaRPr lang="en-US" baseline="0" dirty="0"/>
          </a:p>
          <a:p>
            <a:r>
              <a:rPr lang="en-US" baseline="0" dirty="0"/>
              <a:t>[CLICK]</a:t>
            </a:r>
          </a:p>
          <a:p>
            <a:endParaRPr lang="en-US" baseline="0" dirty="0"/>
          </a:p>
          <a:p>
            <a:r>
              <a:rPr lang="en-US" baseline="0" dirty="0"/>
              <a:t>However, for long refresh intervals where we </a:t>
            </a:r>
            <a:r>
              <a:rPr lang="en-US" baseline="0" dirty="0" err="1"/>
              <a:t>reprofile</a:t>
            </a:r>
            <a:r>
              <a:rPr lang="en-US" baseline="0" dirty="0"/>
              <a:t> often, profiling overhead is highly significant and actually begins to cause system performance degradation.</a:t>
            </a:r>
          </a:p>
          <a:p>
            <a:endParaRPr lang="en-US" baseline="0" dirty="0"/>
          </a:p>
          <a:p>
            <a:r>
              <a:rPr lang="en-US" baseline="0" dirty="0"/>
              <a:t>[CLICK]</a:t>
            </a:r>
          </a:p>
          <a:p>
            <a:endParaRPr lang="en-US" baseline="0" dirty="0"/>
          </a:p>
          <a:p>
            <a:r>
              <a:rPr lang="en-US" baseline="0" dirty="0"/>
              <a:t>We see that at 1024 and 1280 milliseconds, visibly REAPER outperforms brute-force profiling, maintaining more of the ideal profiler’s benefit than brute-force profiling is able to.</a:t>
            </a:r>
          </a:p>
          <a:p>
            <a:endParaRPr lang="en-US" baseline="0" dirty="0"/>
          </a:p>
          <a:p>
            <a:r>
              <a:rPr lang="en-US" baseline="0" dirty="0"/>
              <a:t>[CLICK]</a:t>
            </a:r>
          </a:p>
          <a:p>
            <a:endParaRPr lang="en-US" baseline="0" dirty="0"/>
          </a:p>
          <a:p>
            <a:r>
              <a:rPr lang="en-US" baseline="0" dirty="0"/>
              <a:t>Overall, we find that REAPER enables a best-case 16.3% system performance improvement and a 36.4% DRAM power reduction, which is shown in the paper.</a:t>
            </a:r>
          </a:p>
          <a:p>
            <a:endParaRPr lang="en-US" baseline="0" dirty="0"/>
          </a:p>
          <a:p>
            <a:r>
              <a:rPr lang="en-US" baseline="0" dirty="0"/>
              <a:t>[CLICK]</a:t>
            </a:r>
          </a:p>
          <a:p>
            <a:endParaRPr lang="en-US" baseline="0" dirty="0"/>
          </a:p>
          <a:p>
            <a:r>
              <a:rPr lang="en-US" baseline="0" dirty="0"/>
              <a:t>Furthermore, REAPER enables the 1280ms refresh interval, which is unreasonable with brute-force profiling due to profiling overhead.</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176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Here is a plot of our simulated end-to-end performance gain for operating at different refresh intervals.</a:t>
            </a:r>
          </a:p>
          <a:p>
            <a:endParaRPr lang="en-US" baseline="0" dirty="0"/>
          </a:p>
          <a:p>
            <a:r>
              <a:rPr lang="en-US" baseline="0" dirty="0"/>
              <a:t>The boxplots show the distribution of benchmark performance for brute-force profiling, REAPER, and the ideal profiling mechanism with no overhead.</a:t>
            </a:r>
          </a:p>
          <a:p>
            <a:endParaRPr lang="en-US" baseline="0" dirty="0"/>
          </a:p>
          <a:p>
            <a:r>
              <a:rPr lang="en-US" baseline="0" dirty="0"/>
              <a:t>[CLICK]</a:t>
            </a:r>
          </a:p>
          <a:p>
            <a:endParaRPr lang="en-US" baseline="0" dirty="0"/>
          </a:p>
          <a:p>
            <a:r>
              <a:rPr lang="en-US" baseline="0" dirty="0"/>
              <a:t>We see that for short refresh intervals, where we </a:t>
            </a:r>
            <a:r>
              <a:rPr lang="en-US" baseline="0" dirty="0" err="1"/>
              <a:t>reprofile</a:t>
            </a:r>
            <a:r>
              <a:rPr lang="en-US" baseline="0" dirty="0"/>
              <a:t> rarely, profiling overhead is not significant and both profiling mechanisms come close to ideal.</a:t>
            </a:r>
          </a:p>
          <a:p>
            <a:endParaRPr lang="en-US" baseline="0" dirty="0"/>
          </a:p>
          <a:p>
            <a:r>
              <a:rPr lang="en-US" baseline="0" dirty="0"/>
              <a:t>[CLICK]</a:t>
            </a:r>
          </a:p>
          <a:p>
            <a:endParaRPr lang="en-US" baseline="0" dirty="0"/>
          </a:p>
          <a:p>
            <a:r>
              <a:rPr lang="en-US" baseline="0" dirty="0"/>
              <a:t>However, for long refresh intervals where we </a:t>
            </a:r>
            <a:r>
              <a:rPr lang="en-US" baseline="0" dirty="0" err="1"/>
              <a:t>reprofile</a:t>
            </a:r>
            <a:r>
              <a:rPr lang="en-US" baseline="0" dirty="0"/>
              <a:t> often, profiling overhead is highly significant and actually begins to cause system performance degradation.</a:t>
            </a:r>
          </a:p>
          <a:p>
            <a:endParaRPr lang="en-US" baseline="0" dirty="0"/>
          </a:p>
          <a:p>
            <a:r>
              <a:rPr lang="en-US" baseline="0" dirty="0"/>
              <a:t>[CLICK]</a:t>
            </a:r>
          </a:p>
          <a:p>
            <a:endParaRPr lang="en-US" baseline="0" dirty="0"/>
          </a:p>
          <a:p>
            <a:r>
              <a:rPr lang="en-US" baseline="0" dirty="0"/>
              <a:t>We see that at 1024 and 1280 milliseconds, visibly REAPER outperforms brute-force profiling, maintaining more of the ideal profiler’s benefit than brute-force profiling is able to.</a:t>
            </a:r>
          </a:p>
          <a:p>
            <a:endParaRPr lang="en-US" baseline="0" dirty="0"/>
          </a:p>
          <a:p>
            <a:r>
              <a:rPr lang="en-US" baseline="0" dirty="0"/>
              <a:t>[CLICK]</a:t>
            </a:r>
          </a:p>
          <a:p>
            <a:endParaRPr lang="en-US" baseline="0" dirty="0"/>
          </a:p>
          <a:p>
            <a:r>
              <a:rPr lang="en-US" baseline="0" dirty="0"/>
              <a:t>Overall, we find that REAPER enables a best-case 16.3% system performance improvement and a 36.4% DRAM power reduction, which is shown in the paper.</a:t>
            </a:r>
          </a:p>
          <a:p>
            <a:endParaRPr lang="en-US" baseline="0" dirty="0"/>
          </a:p>
          <a:p>
            <a:r>
              <a:rPr lang="en-US" baseline="0" dirty="0"/>
              <a:t>[CLICK]</a:t>
            </a:r>
          </a:p>
          <a:p>
            <a:endParaRPr lang="en-US" baseline="0" dirty="0"/>
          </a:p>
          <a:p>
            <a:r>
              <a:rPr lang="en-US" baseline="0" dirty="0"/>
              <a:t>Furthermore, REAPER enables the 1280ms refresh interval, which is unreasonable with brute-force profiling due to profiling overhead.</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4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889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Here is a plot of our simulated end-to-end performance gain for operating at different refresh intervals.</a:t>
            </a:r>
          </a:p>
          <a:p>
            <a:endParaRPr lang="en-US" baseline="0" dirty="0"/>
          </a:p>
          <a:p>
            <a:r>
              <a:rPr lang="en-US" baseline="0" dirty="0"/>
              <a:t>The boxplots show the distribution of benchmark performance for brute-force profiling, REAPER, and the ideal profiling mechanism with no overhead.</a:t>
            </a:r>
          </a:p>
          <a:p>
            <a:endParaRPr lang="en-US" baseline="0" dirty="0"/>
          </a:p>
          <a:p>
            <a:r>
              <a:rPr lang="en-US" baseline="0" dirty="0"/>
              <a:t>[CLICK]</a:t>
            </a:r>
          </a:p>
          <a:p>
            <a:endParaRPr lang="en-US" baseline="0" dirty="0"/>
          </a:p>
          <a:p>
            <a:r>
              <a:rPr lang="en-US" baseline="0" dirty="0"/>
              <a:t>We see that for short refresh intervals, where we </a:t>
            </a:r>
            <a:r>
              <a:rPr lang="en-US" baseline="0" dirty="0" err="1"/>
              <a:t>reprofile</a:t>
            </a:r>
            <a:r>
              <a:rPr lang="en-US" baseline="0" dirty="0"/>
              <a:t> rarely, profiling overhead is not significant and both profiling mechanisms come close to ideal.</a:t>
            </a:r>
          </a:p>
          <a:p>
            <a:endParaRPr lang="en-US" baseline="0" dirty="0"/>
          </a:p>
          <a:p>
            <a:r>
              <a:rPr lang="en-US" baseline="0" dirty="0"/>
              <a:t>[CLICK]</a:t>
            </a:r>
          </a:p>
          <a:p>
            <a:endParaRPr lang="en-US" baseline="0" dirty="0"/>
          </a:p>
          <a:p>
            <a:r>
              <a:rPr lang="en-US" baseline="0" dirty="0"/>
              <a:t>However, for long refresh intervals where we </a:t>
            </a:r>
            <a:r>
              <a:rPr lang="en-US" baseline="0" dirty="0" err="1"/>
              <a:t>reprofile</a:t>
            </a:r>
            <a:r>
              <a:rPr lang="en-US" baseline="0" dirty="0"/>
              <a:t> often, profiling overhead is highly significant and actually begins to cause system performance degradation.</a:t>
            </a:r>
          </a:p>
          <a:p>
            <a:endParaRPr lang="en-US" baseline="0" dirty="0"/>
          </a:p>
          <a:p>
            <a:r>
              <a:rPr lang="en-US" baseline="0" dirty="0"/>
              <a:t>[CLICK]</a:t>
            </a:r>
          </a:p>
          <a:p>
            <a:endParaRPr lang="en-US" baseline="0" dirty="0"/>
          </a:p>
          <a:p>
            <a:r>
              <a:rPr lang="en-US" baseline="0" dirty="0"/>
              <a:t>We see that at 1024 and 1280 milliseconds, visibly REAPER outperforms brute-force profiling, maintaining more of the ideal profiler’s benefit than brute-force profiling is able to.</a:t>
            </a:r>
          </a:p>
          <a:p>
            <a:endParaRPr lang="en-US" baseline="0" dirty="0"/>
          </a:p>
          <a:p>
            <a:r>
              <a:rPr lang="en-US" baseline="0" dirty="0"/>
              <a:t>[CLICK]</a:t>
            </a:r>
          </a:p>
          <a:p>
            <a:endParaRPr lang="en-US" baseline="0" dirty="0"/>
          </a:p>
          <a:p>
            <a:r>
              <a:rPr lang="en-US" baseline="0" dirty="0"/>
              <a:t>Overall, we find that REAPER enables a best-case 16.3% system performance improvement and a 36.4% DRAM power reduction, which is shown in the paper.</a:t>
            </a:r>
          </a:p>
          <a:p>
            <a:endParaRPr lang="en-US" baseline="0" dirty="0"/>
          </a:p>
          <a:p>
            <a:r>
              <a:rPr lang="en-US" baseline="0" dirty="0"/>
              <a:t>[CLICK]</a:t>
            </a:r>
          </a:p>
          <a:p>
            <a:endParaRPr lang="en-US" baseline="0" dirty="0"/>
          </a:p>
          <a:p>
            <a:r>
              <a:rPr lang="en-US" baseline="0" dirty="0"/>
              <a:t>Furthermore, REAPER enables the 1280ms refresh interval, which is unreasonable with brute-force profiling due to profiling overhead.</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707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paper contains many other analyses that we didn’t have time to cover here today.</a:t>
            </a:r>
          </a:p>
          <a:p>
            <a:endParaRPr lang="en-US" baseline="0" dirty="0"/>
          </a:p>
          <a:p>
            <a:r>
              <a:rPr lang="en-US" baseline="0" dirty="0"/>
              <a:t>[CLICK]</a:t>
            </a:r>
          </a:p>
          <a:p>
            <a:endParaRPr lang="en-US" baseline="0" dirty="0"/>
          </a:p>
          <a:p>
            <a:r>
              <a:rPr lang="en-US" baseline="0" dirty="0"/>
              <a:t>These include a much more detailed characterization of LPDDR4 DRAM chips, including results and takeaways</a:t>
            </a:r>
          </a:p>
          <a:p>
            <a:endParaRPr lang="en-US" baseline="0" dirty="0"/>
          </a:p>
          <a:p>
            <a:r>
              <a:rPr lang="en-US" baseline="0" dirty="0"/>
              <a:t>[CLICK]</a:t>
            </a:r>
          </a:p>
          <a:p>
            <a:endParaRPr lang="en-US" baseline="0" dirty="0"/>
          </a:p>
          <a:p>
            <a:r>
              <a:rPr lang="en-US" baseline="0" dirty="0"/>
              <a:t>A much more in-depth analysis of the tradeoff space surrounding profiling</a:t>
            </a:r>
          </a:p>
          <a:p>
            <a:endParaRPr lang="en-US" baseline="0" dirty="0"/>
          </a:p>
          <a:p>
            <a:r>
              <a:rPr lang="en-US" baseline="0" dirty="0"/>
              <a:t>[CLICK]</a:t>
            </a:r>
          </a:p>
          <a:p>
            <a:endParaRPr lang="en-US" baseline="0" dirty="0"/>
          </a:p>
          <a:p>
            <a:r>
              <a:rPr lang="en-US" baseline="0" dirty="0"/>
              <a:t>A detailed analysis of the probabilistic model we use to compute how often we need to </a:t>
            </a:r>
            <a:r>
              <a:rPr lang="en-US" baseline="0" dirty="0" err="1"/>
              <a:t>reprofile</a:t>
            </a:r>
            <a:endParaRPr lang="en-US" baseline="0" dirty="0"/>
          </a:p>
          <a:p>
            <a:endParaRPr lang="en-US" baseline="0" dirty="0"/>
          </a:p>
          <a:p>
            <a:r>
              <a:rPr lang="en-US" baseline="0" dirty="0"/>
              <a:t>[CLICK]</a:t>
            </a:r>
          </a:p>
          <a:p>
            <a:endParaRPr lang="en-US" baseline="0" dirty="0"/>
          </a:p>
          <a:p>
            <a:r>
              <a:rPr lang="en-US" baseline="0" dirty="0"/>
              <a:t>And detailed results for our end-to-end evaluations, including both performance and energy</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24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To conclude, I’ll go over a summary of the talk.</a:t>
            </a:r>
          </a:p>
          <a:p>
            <a:endParaRPr lang="en-US" baseline="0" dirty="0"/>
          </a:p>
          <a:p>
            <a:r>
              <a:rPr lang="en-US" baseline="0" dirty="0"/>
              <a:t>The </a:t>
            </a:r>
            <a:r>
              <a:rPr lang="en-US" b="1" baseline="0" dirty="0"/>
              <a:t>high level motivation</a:t>
            </a:r>
            <a:r>
              <a:rPr lang="en-US" b="0" baseline="0" dirty="0"/>
              <a:t> for this work is that </a:t>
            </a:r>
            <a:r>
              <a:rPr lang="en-US" b="1" baseline="0" dirty="0"/>
              <a:t>DRAM refresh is a major impediment to scaling</a:t>
            </a:r>
            <a:r>
              <a:rPr lang="en-US" b="0" baseline="0" dirty="0"/>
              <a:t>, especially in terms of energy.</a:t>
            </a:r>
          </a:p>
          <a:p>
            <a:endParaRPr lang="en-US" b="0" baseline="0" dirty="0"/>
          </a:p>
          <a:p>
            <a:r>
              <a:rPr lang="en-US" b="0" baseline="0" dirty="0"/>
              <a:t>The </a:t>
            </a:r>
            <a:r>
              <a:rPr lang="en-US" b="1" baseline="0" dirty="0"/>
              <a:t>specific problem</a:t>
            </a:r>
            <a:r>
              <a:rPr lang="en-US" b="0" baseline="0" dirty="0"/>
              <a:t> that we focus on is that </a:t>
            </a:r>
            <a:r>
              <a:rPr lang="en-US" b="1" baseline="0" dirty="0"/>
              <a:t>DRAM retention failure profiling is hard</a:t>
            </a:r>
            <a:r>
              <a:rPr lang="en-US" b="0" baseline="0" dirty="0"/>
              <a:t>.</a:t>
            </a:r>
          </a:p>
          <a:p>
            <a:endParaRPr lang="en-US" b="0" baseline="0" dirty="0"/>
          </a:p>
          <a:p>
            <a:r>
              <a:rPr lang="en-US" b="0" baseline="0" dirty="0"/>
              <a:t>Our goals in this work are twofold. First, we would like to thoroughly analyze retention failure profiling tradeoffs</a:t>
            </a:r>
          </a:p>
          <a:p>
            <a:br>
              <a:rPr lang="en-US" b="0" baseline="0" dirty="0"/>
            </a:br>
            <a:r>
              <a:rPr lang="en-US" b="1" baseline="0" dirty="0"/>
              <a:t>Second, </a:t>
            </a:r>
            <a:r>
              <a:rPr lang="en-US" b="0" baseline="0" dirty="0"/>
              <a:t>we would like to </a:t>
            </a:r>
            <a:r>
              <a:rPr lang="en-US" b="1" baseline="0" dirty="0"/>
              <a:t>use what we learn </a:t>
            </a:r>
            <a:r>
              <a:rPr lang="en-US" b="0" baseline="0" dirty="0"/>
              <a:t>to develop a </a:t>
            </a:r>
            <a:r>
              <a:rPr lang="en-US" b="1" baseline="0" dirty="0"/>
              <a:t>fast, reliable profiling mechanism</a:t>
            </a:r>
            <a:r>
              <a:rPr lang="en-US" b="0" baseline="0" dirty="0"/>
              <a:t>.</a:t>
            </a:r>
          </a:p>
          <a:p>
            <a:endParaRPr lang="en-US" b="0" baseline="0" dirty="0"/>
          </a:p>
          <a:p>
            <a:r>
              <a:rPr lang="en-US" b="0" baseline="0" dirty="0"/>
              <a:t>We make two </a:t>
            </a:r>
            <a:r>
              <a:rPr lang="en-US" b="1" baseline="0" dirty="0"/>
              <a:t>key contributions </a:t>
            </a:r>
            <a:r>
              <a:rPr lang="en-US" b="0" baseline="0" dirty="0"/>
              <a:t>in this work.</a:t>
            </a:r>
          </a:p>
          <a:p>
            <a:endParaRPr lang="en-US" b="0" baseline="0" dirty="0"/>
          </a:p>
          <a:p>
            <a:r>
              <a:rPr lang="en-US" b="1" baseline="0" dirty="0"/>
              <a:t>First, </a:t>
            </a:r>
            <a:r>
              <a:rPr lang="en-US" b="0" baseline="0" dirty="0"/>
              <a:t>we perform the </a:t>
            </a:r>
            <a:r>
              <a:rPr lang="en-US" b="1" baseline="0" dirty="0"/>
              <a:t>first detailed retention failure characterization </a:t>
            </a:r>
            <a:r>
              <a:rPr lang="en-US" b="0" baseline="0" dirty="0"/>
              <a:t>of 368 LPDDR4 DRAM chips</a:t>
            </a:r>
          </a:p>
          <a:p>
            <a:br>
              <a:rPr lang="en-US" b="0" baseline="0" dirty="0"/>
            </a:br>
            <a:r>
              <a:rPr lang="en-US" b="1" baseline="0" dirty="0"/>
              <a:t>Second</a:t>
            </a:r>
            <a:r>
              <a:rPr lang="en-US" b="0" baseline="0" dirty="0"/>
              <a:t>, we use what we learn to </a:t>
            </a:r>
            <a:r>
              <a:rPr lang="en-US" b="1" baseline="0" dirty="0"/>
              <a:t>introduce the reach profiler</a:t>
            </a:r>
            <a:r>
              <a:rPr lang="en-US" b="0" baseline="0" dirty="0"/>
              <a:t>, which profiles for failures at a </a:t>
            </a:r>
            <a:r>
              <a:rPr lang="en-US" b="1" baseline="0" dirty="0"/>
              <a:t>longer refresh interval and/or a higher temperature</a:t>
            </a:r>
            <a:r>
              <a:rPr lang="en-US" b="0" baseline="0" dirty="0"/>
              <a:t>, where cells are more likely to fail.</a:t>
            </a:r>
          </a:p>
          <a:p>
            <a:endParaRPr lang="en-US" b="0" baseline="0" dirty="0"/>
          </a:p>
          <a:p>
            <a:r>
              <a:rPr lang="en-US" b="1" baseline="0" dirty="0"/>
              <a:t>Through our evaluations</a:t>
            </a:r>
            <a:r>
              <a:rPr lang="en-US" b="0" baseline="0" dirty="0"/>
              <a:t>, we find that reach profiling </a:t>
            </a:r>
            <a:r>
              <a:rPr lang="en-US" b="1" baseline="0" dirty="0"/>
              <a:t>increases profiling performance </a:t>
            </a:r>
            <a:r>
              <a:rPr lang="en-US" b="0" baseline="0" dirty="0"/>
              <a:t>by an average of 2.5x while maintaining high coverage and a moderate false positive rate. </a:t>
            </a:r>
          </a:p>
          <a:p>
            <a:endParaRPr lang="en-US" b="0" baseline="0" dirty="0"/>
          </a:p>
          <a:p>
            <a:r>
              <a:rPr lang="en-US" b="0" baseline="0" dirty="0"/>
              <a:t>Our implementation of reach profiling, called REAPER, enables significant system performance improvement and DRAM power reduction.</a:t>
            </a:r>
          </a:p>
          <a:p>
            <a:endParaRPr lang="en-US" b="0" baseline="0" dirty="0"/>
          </a:p>
          <a:p>
            <a:r>
              <a:rPr lang="en-US" b="0" baseline="0" dirty="0"/>
              <a:t>Finally, </a:t>
            </a:r>
            <a:r>
              <a:rPr lang="en-US" b="0" baseline="0"/>
              <a:t>reach profiling </a:t>
            </a:r>
            <a:r>
              <a:rPr lang="en-US" b="1" baseline="0" dirty="0"/>
              <a:t>enables longer refresh intervals </a:t>
            </a:r>
            <a:r>
              <a:rPr lang="en-US" b="0" baseline="0" dirty="0"/>
              <a:t>that were previously unreasonable due to profiling overhead.</a:t>
            </a:r>
          </a:p>
          <a:p>
            <a:endParaRPr lang="en-US" b="0" baseline="0" dirty="0"/>
          </a:p>
          <a:p>
            <a:r>
              <a:rPr lang="en-US" b="0" baseline="0" dirty="0"/>
              <a:t>[END]</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10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065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397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116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is a radar graph</a:t>
            </a:r>
            <a:r>
              <a:rPr lang="en-US" baseline="0" dirty="0"/>
              <a:t> for all 5 metrics and systems.</a:t>
            </a:r>
          </a:p>
          <a:p>
            <a:pPr marL="171450" indent="-171450">
              <a:buFontTx/>
              <a:buChar char="-"/>
            </a:pPr>
            <a:r>
              <a:rPr lang="en-US" baseline="0" dirty="0"/>
              <a:t>Each axis represents one of the metrics, each closed curve represents the results of the system its color stands for.</a:t>
            </a:r>
          </a:p>
          <a:p>
            <a:pPr marL="171450" indent="-171450">
              <a:buFontTx/>
              <a:buChar char="-"/>
            </a:pPr>
            <a:r>
              <a:rPr lang="en-US" baseline="0" dirty="0"/>
              <a:t>We show crashes and incorrect query rates in negative numbers so that, for all of the axes, outer is better.</a:t>
            </a:r>
          </a:p>
          <a:p>
            <a:pPr marL="171450" indent="-171450">
              <a:buFontTx/>
              <a:buChar char="-"/>
            </a:pPr>
            <a:r>
              <a:rPr lang="en-US" baseline="0" dirty="0"/>
              <a:t>We conclude that our HRM systems have the largest areas.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4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3417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216772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7086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8742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06796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799553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65887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18297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313313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55308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25583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162542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735664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7010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7858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60327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229969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857167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7824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405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8517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4634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8933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2055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11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9623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1647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5584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573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638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60F916-6C97-E94D-9CB7-52CBDA6F7E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637745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1198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8893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4990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55750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8113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30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829022896"/>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7/11/18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7/11/18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7/11/18</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229876338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7/11/18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392839880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7/11/18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6217914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7/11/18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85476918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7/11/18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81701585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7/11/18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37458632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7/11/18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409146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7/11/18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37818566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7/11/18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9179700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7/11/18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27898119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7/11/18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39839314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1EC4E2-6E65-4B38-A9F0-2491CD022231}"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7347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42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cxnSp>
        <p:nvCxnSpPr>
          <p:cNvPr id="5" name="Straight Connector 4"/>
          <p:cNvCxnSpPr/>
          <p:nvPr userDrawn="1"/>
        </p:nvCxnSpPr>
        <p:spPr>
          <a:xfrm>
            <a:off x="304800" y="1143000"/>
            <a:ext cx="8534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73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07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6157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609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33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79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480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80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26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26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00083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46025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932952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165806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62014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72489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5102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52867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48123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50292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4299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20180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758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43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62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107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82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23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7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07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00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55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3885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1901995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17411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1477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7944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1890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161544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410959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25351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184165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25589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363161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16835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248538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A9B989-1DDC-A546-AF44-8CE1EC44B2B8}" type="datetime1">
              <a:rPr lang="en-US" smtClean="0">
                <a:solidFill>
                  <a:prstClr val="black">
                    <a:tint val="75000"/>
                  </a:prstClr>
                </a:solidFill>
              </a:rPr>
              <a:pPr>
                <a:defRPr/>
              </a:pPr>
              <a:t>7/11/18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F91FF-D894-6140-848C-994C3FF0AA80}"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352943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2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E36A4BA-E04F-6046-9ED7-9ADF7E148717}" type="datetime1">
              <a:rPr lang="en-US" smtClean="0">
                <a:solidFill>
                  <a:prstClr val="black">
                    <a:tint val="75000"/>
                  </a:prstClr>
                </a:solidFill>
              </a:rPr>
              <a:pPr>
                <a:defRPr/>
              </a:pPr>
              <a:t>7/11/18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DA6C0-E8D2-8D44-A834-246A4BF6B0E5}"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70590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E59C1B5-126E-294E-8011-7E99B19B2715}" type="datetime1">
              <a:rPr lang="en-US" smtClean="0">
                <a:solidFill>
                  <a:prstClr val="black">
                    <a:tint val="75000"/>
                  </a:prstClr>
                </a:solidFill>
              </a:rPr>
              <a:pPr>
                <a:defRPr/>
              </a:pPr>
              <a:t>7/11/18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3F148-38EE-9D41-A399-46640A86DCFE}"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217488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77FBC39C-3586-B343-8EA2-23724747138B}" type="datetime1">
              <a:rPr lang="en-US" smtClean="0">
                <a:solidFill>
                  <a:prstClr val="black">
                    <a:tint val="75000"/>
                  </a:prstClr>
                </a:solidFill>
              </a:rPr>
              <a:pPr>
                <a:defRPr/>
              </a:pPr>
              <a:t>7/11/18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5CE7248-CC89-3641-A7E7-47B62CEA8426}"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01176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pPr>
              <a:defRPr/>
            </a:pPr>
            <a:fld id="{213ECBEB-1D09-0648-BA66-44A8D313B1AC}" type="datetime1">
              <a:rPr lang="en-US" smtClean="0">
                <a:solidFill>
                  <a:prstClr val="black">
                    <a:tint val="75000"/>
                  </a:prstClr>
                </a:solidFill>
              </a:rPr>
              <a:pPr>
                <a:defRPr/>
              </a:pPr>
              <a:t>7/11/18</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97AEE38-385D-F945-8ABA-6CFF9E8196B2}"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61854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4EBE4C7B-9664-7B46-842B-7DC00B0DD9F0}" type="datetime1">
              <a:rPr lang="en-US" smtClean="0">
                <a:solidFill>
                  <a:prstClr val="black">
                    <a:tint val="75000"/>
                  </a:prstClr>
                </a:solidFill>
              </a:rPr>
              <a:pPr>
                <a:defRPr/>
              </a:pPr>
              <a:t>7/11/18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CB3398-78C0-5B46-8BCF-97493A0BAED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22670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FC218DE-2B62-5242-9D74-C392291347B9}" type="datetime1">
              <a:rPr lang="en-US" smtClean="0">
                <a:solidFill>
                  <a:prstClr val="black">
                    <a:tint val="75000"/>
                  </a:prstClr>
                </a:solidFill>
              </a:rPr>
              <a:pPr>
                <a:defRPr/>
              </a:pPr>
              <a:t>7/11/18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CB12DC-9BA3-E849-8DAB-53097B1F748C}"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8244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9A73A221-8A2B-A645-A3F8-C7819C3CE5BE}" type="datetime1">
              <a:rPr lang="en-US" smtClean="0">
                <a:solidFill>
                  <a:prstClr val="black">
                    <a:tint val="75000"/>
                  </a:prstClr>
                </a:solidFill>
              </a:rPr>
              <a:pPr>
                <a:defRPr/>
              </a:pPr>
              <a:t>7/11/18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BA44EC-0D86-C44E-97A0-48A19801D204}"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57287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D7EB322-1335-B747-8FD4-F55BB3B2815F}" type="datetime1">
              <a:rPr lang="en-US" smtClean="0">
                <a:solidFill>
                  <a:prstClr val="black">
                    <a:tint val="75000"/>
                  </a:prstClr>
                </a:solidFill>
              </a:rPr>
              <a:pPr>
                <a:defRPr/>
              </a:pPr>
              <a:t>7/11/18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C0C591-9DB5-3C46-BAB1-1FD3C04251A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844616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9AB0B2-58B9-A44C-A5A6-A8FBBE530850}" type="datetime1">
              <a:rPr lang="en-US" smtClean="0">
                <a:solidFill>
                  <a:prstClr val="black">
                    <a:tint val="75000"/>
                  </a:prstClr>
                </a:solidFill>
              </a:rPr>
              <a:pPr>
                <a:defRPr/>
              </a:pPr>
              <a:t>7/11/18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C9B385-7E4F-D648-854E-B5FBE5911DB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97178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481B22-01FA-A943-9BB9-8B65F5C80F50}" type="datetime1">
              <a:rPr lang="en-US" smtClean="0">
                <a:solidFill>
                  <a:prstClr val="black">
                    <a:tint val="75000"/>
                  </a:prstClr>
                </a:solidFill>
              </a:rPr>
              <a:pPr>
                <a:defRPr/>
              </a:pPr>
              <a:t>7/11/18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09091-ADEF-0E4F-807D-32AD63D403A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757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ext Placeholder 2"/>
          <p:cNvSpPr>
            <a:spLocks noGrp="1"/>
          </p:cNvSpPr>
          <p:nvPr>
            <p:ph type="body" sz="half" idx="1"/>
          </p:nvPr>
        </p:nvSpPr>
        <p:spPr>
          <a:xfrm>
            <a:off x="2428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00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03E011-89A9-6E48-A945-79C971F164E7}" type="datetime1">
              <a:rPr lang="en-US" smtClean="0">
                <a:solidFill>
                  <a:prstClr val="black">
                    <a:tint val="75000"/>
                  </a:prstClr>
                </a:solidFill>
              </a:rPr>
              <a:pPr>
                <a:defRPr/>
              </a:pPr>
              <a:t>7/11/18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97A91E-0216-8544-A00D-3713641DF831}"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04981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able Placeholder 2"/>
          <p:cNvSpPr>
            <a:spLocks noGrp="1"/>
          </p:cNvSpPr>
          <p:nvPr>
            <p:ph type="tbl" idx="1"/>
          </p:nvPr>
        </p:nvSpPr>
        <p:spPr>
          <a:xfrm>
            <a:off x="242888" y="1200150"/>
            <a:ext cx="8382000" cy="4830763"/>
          </a:xfrm>
        </p:spPr>
        <p:txBody>
          <a:body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8715C56D-A987-284F-BCDA-11A8D583DC1B}" type="datetime1">
              <a:rPr lang="en-US" smtClean="0">
                <a:solidFill>
                  <a:prstClr val="black">
                    <a:tint val="75000"/>
                  </a:prstClr>
                </a:solidFill>
              </a:rPr>
              <a:pPr>
                <a:defRPr/>
              </a:pPr>
              <a:t>7/11/18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FA2E4-188F-1F44-91FC-27C47CA5D22F}"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245983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7/11/18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2074070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7/11/18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48195469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7/11/18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417759963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7/11/18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5182485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7/11/18</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415041924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7/11/18</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53418867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7/11/18</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340357330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7/11/18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210181882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7/11/18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1969088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7/11/18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366997778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7/11/18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493756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9064458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81617126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29070893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61249852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104786867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153354264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33245970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4926847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79061780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24571775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73540732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053497523"/>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65318304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7911191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09242642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04857752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34228970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7161148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81554969"/>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656507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82750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5976677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07501994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72318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55903017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7/11/18</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8862207"/>
      </p:ext>
    </p:extLst>
  </p:cSld>
  <p:clrMapOvr>
    <a:overrideClrMapping bg1="lt1" tx1="dk1" bg2="lt2" tx2="dk2" accent1="accent1" accent2="accent2" accent3="accent3" accent4="accent4" accent5="accent5" accent6="accent6" hlink="hlink" folHlink="folHlink"/>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7/11/18</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580814114"/>
      </p:ext>
    </p:extLst>
  </p:cSld>
  <p:clrMapOvr>
    <a:overrideClrMapping bg1="lt1" tx1="dk1" bg2="lt2" tx2="dk2" accent1="accent1" accent2="accent2" accent3="accent3" accent4="accent4" accent5="accent5" accent6="accent6" hlink="hlink" folHlink="folHlink"/>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7/11/18</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66605550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7/11/18</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1719495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7/11/18</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304298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7/11/18</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085080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7/11/18</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0928941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7/11/18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523717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7/11/18</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40165575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7/11/18</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562366815"/>
      </p:ext>
    </p:extLst>
  </p:cSld>
  <p:clrMapOvr>
    <a:overrideClrMapping bg1="dk1" tx1="lt1" bg2="dk2" tx2="lt2" accent1="accent1" accent2="accent2" accent3="accent3" accent4="accent4" accent5="accent5" accent6="accent6" hlink="hlink" folHlink="folHlink"/>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7/11/18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52608611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7/11/18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6805026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679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78952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43.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image" Target="../media/image7.jpeg"/><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4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18.xml"/><Relationship Id="rId1" Type="http://schemas.openxmlformats.org/officeDocument/2006/relationships/slideLayout" Target="../slideLayouts/slideLayout51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9.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slideLayout" Target="../slideLayouts/slideLayout542.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theme" Target="../theme/theme51.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theme" Target="../theme/theme5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26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7/11/18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7/11/18</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5823723"/>
      </p:ext>
    </p:extLst>
  </p:cSld>
  <p:clrMap bg1="lt1" tx1="dk1" bg2="lt2" tx2="dk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Calibri"/>
              </a:rPr>
              <a:pPr/>
              <a:t>7/11/18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3013354"/>
      </p:ext>
    </p:extLst>
  </p:cSld>
  <p:clrMap bg1="lt1" tx1="dk1" bg2="lt2" tx2="dk2" accent1="accent1" accent2="accent2" accent3="accent3" accent4="accent4" accent5="accent5" accent6="accent6" hlink="hlink" folHlink="folHlink"/>
  <p:sldLayoutIdLst>
    <p:sldLayoutId id="2147488172" r:id="rId1"/>
    <p:sldLayoutId id="2147488173" r:id="rId2"/>
    <p:sldLayoutId id="2147488174" r:id="rId3"/>
    <p:sldLayoutId id="2147488175" r:id="rId4"/>
    <p:sldLayoutId id="2147488176" r:id="rId5"/>
    <p:sldLayoutId id="2147488177" r:id="rId6"/>
    <p:sldLayoutId id="2147488178" r:id="rId7"/>
    <p:sldLayoutId id="2147488179" r:id="rId8"/>
    <p:sldLayoutId id="2147488180" r:id="rId9"/>
    <p:sldLayoutId id="2147488181" r:id="rId10"/>
    <p:sldLayoutId id="21474881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897231"/>
      </p:ext>
    </p:extLst>
  </p:cSld>
  <p:clrMap bg1="lt1" tx1="dk1" bg2="lt2" tx2="dk2" accent1="accent1" accent2="accent2" accent3="accent3" accent4="accent4" accent5="accent5" accent6="accent6" hlink="hlink" folHlink="folHlink"/>
  <p:sldLayoutIdLst>
    <p:sldLayoutId id="2147488184" r:id="rId1"/>
    <p:sldLayoutId id="2147488185" r:id="rId2"/>
    <p:sldLayoutId id="2147488186" r:id="rId3"/>
    <p:sldLayoutId id="2147488187" r:id="rId4"/>
    <p:sldLayoutId id="2147488188" r:id="rId5"/>
    <p:sldLayoutId id="2147488189" r:id="rId6"/>
    <p:sldLayoutId id="2147488190" r:id="rId7"/>
    <p:sldLayoutId id="2147488191" r:id="rId8"/>
    <p:sldLayoutId id="2147488192" r:id="rId9"/>
    <p:sldLayoutId id="2147488193" r:id="rId10"/>
    <p:sldLayoutId id="2147488194" r:id="rId11"/>
    <p:sldLayoutId id="214748819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7/11/18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1895114"/>
      </p:ext>
    </p:extLst>
  </p:cSld>
  <p:clrMap bg1="lt1" tx1="dk1" bg2="lt2" tx2="dk2" accent1="accent1" accent2="accent2" accent3="accent3" accent4="accent4" accent5="accent5" accent6="accent6" hlink="hlink" folHlink="folHlink"/>
  <p:sldLayoutIdLst>
    <p:sldLayoutId id="2147488197" r:id="rId1"/>
    <p:sldLayoutId id="2147488198" r:id="rId2"/>
    <p:sldLayoutId id="2147488199" r:id="rId3"/>
    <p:sldLayoutId id="2147488200" r:id="rId4"/>
    <p:sldLayoutId id="2147488201" r:id="rId5"/>
    <p:sldLayoutId id="2147488202" r:id="rId6"/>
    <p:sldLayoutId id="2147488203" r:id="rId7"/>
    <p:sldLayoutId id="2147488204" r:id="rId8"/>
    <p:sldLayoutId id="2147488205" r:id="rId9"/>
    <p:sldLayoutId id="2147488206" r:id="rId10"/>
    <p:sldLayoutId id="214748820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6079605"/>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 id="2147488220" r:id="rId12"/>
    <p:sldLayoutId id="2147488221"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6658960"/>
            <a:ext cx="9144000" cy="210312"/>
          </a:xfrm>
          <a:prstGeom prst="rect">
            <a:avLst/>
          </a:prstGeom>
          <a:solidFill>
            <a:srgbClr val="FFD86D"/>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400" dirty="0">
              <a:solidFill>
                <a:prstClr val="black"/>
              </a:solidFill>
              <a:latin typeface="Arial"/>
              <a:cs typeface="Arial"/>
            </a:endParaRPr>
          </a:p>
        </p:txBody>
      </p:sp>
      <p:sp>
        <p:nvSpPr>
          <p:cNvPr id="2" name="Title Placeholder 1"/>
          <p:cNvSpPr>
            <a:spLocks noGrp="1"/>
          </p:cNvSpPr>
          <p:nvPr>
            <p:ph type="title"/>
          </p:nvPr>
        </p:nvSpPr>
        <p:spPr>
          <a:xfrm>
            <a:off x="247650" y="198438"/>
            <a:ext cx="8382000" cy="487362"/>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242888" y="1192213"/>
            <a:ext cx="8382000" cy="483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07672" y="635028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fld id="{C2A80D79-0A62-9B4C-BD4A-0EA49338626F}" type="datetime1">
              <a:rPr lang="en-US" smtClean="0">
                <a:solidFill>
                  <a:prstClr val="black">
                    <a:tint val="75000"/>
                  </a:prstClr>
                </a:solidFill>
              </a:rPr>
              <a:pPr>
                <a:defRPr/>
              </a:pPr>
              <a:t>7/11/18</a:t>
            </a:fld>
            <a:endParaRPr lang="en-US">
              <a:solidFill>
                <a:prstClr val="black">
                  <a:tint val="75000"/>
                </a:prstClr>
              </a:solidFill>
            </a:endParaRPr>
          </a:p>
        </p:txBody>
      </p:sp>
      <p:sp>
        <p:nvSpPr>
          <p:cNvPr id="5" name="Footer Placeholder 4"/>
          <p:cNvSpPr>
            <a:spLocks noGrp="1"/>
          </p:cNvSpPr>
          <p:nvPr>
            <p:ph type="ftr" sz="quarter" idx="3"/>
          </p:nvPr>
        </p:nvSpPr>
        <p:spPr>
          <a:xfrm>
            <a:off x="132506" y="63502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a:ea typeface="+mn-ea"/>
                <a:cs typeface="Arial"/>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901995" y="6632222"/>
            <a:ext cx="2133600" cy="242215"/>
          </a:xfrm>
          <a:prstGeom prst="rect">
            <a:avLst/>
          </a:prstGeom>
        </p:spPr>
        <p:txBody>
          <a:bodyPr vert="horz" lIns="91440" tIns="45720" rIns="91440" bIns="45720" rtlCol="0" anchor="ctr"/>
          <a:lstStyle>
            <a:lvl1pPr algn="r" fontAlgn="auto">
              <a:spcBef>
                <a:spcPts val="0"/>
              </a:spcBef>
              <a:spcAft>
                <a:spcPts val="0"/>
              </a:spcAft>
              <a:defRPr sz="1400" b="1">
                <a:solidFill>
                  <a:schemeClr val="accent3"/>
                </a:solidFill>
                <a:latin typeface="Arial"/>
                <a:ea typeface="+mn-ea"/>
                <a:cs typeface="Arial"/>
              </a:defRPr>
            </a:lvl1pPr>
          </a:lstStyle>
          <a:p>
            <a:pPr>
              <a:defRPr/>
            </a:pPr>
            <a:fld id="{306E2C30-8F45-0448-8EF4-5E9D60815DBD}" type="slidenum">
              <a:rPr lang="en-US" smtClean="0">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335053589"/>
      </p:ext>
    </p:extLst>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 id="2147488234" r:id="rId12"/>
    <p:sldLayoutId id="2147488235"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1" fontAlgn="base" hangingPunct="1">
        <a:spcBef>
          <a:spcPct val="0"/>
        </a:spcBef>
        <a:spcAft>
          <a:spcPct val="0"/>
        </a:spcAft>
        <a:defRPr sz="2800" b="1" kern="1200" cap="all">
          <a:solidFill>
            <a:schemeClr val="tx1"/>
          </a:solidFill>
          <a:effectLst>
            <a:outerShdw blurRad="50800" dist="25400" dir="2700000" algn="tl">
              <a:srgbClr val="000000">
                <a:alpha val="24000"/>
              </a:srgbClr>
            </a:outerShdw>
          </a:effectLst>
          <a:latin typeface="Arial"/>
          <a:ea typeface="ＭＳ Ｐゴシック" charset="0"/>
          <a:cs typeface="Arial"/>
        </a:defRPr>
      </a:lvl1pPr>
      <a:lvl2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7/11/18</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861592"/>
      </p:ext>
    </p:extLst>
  </p:cSld>
  <p:clrMap bg1="lt1" tx1="dk1" bg2="lt2" tx2="dk2" accent1="accent1" accent2="accent2" accent3="accent3" accent4="accent4" accent5="accent5" accent6="accent6" hlink="hlink" folHlink="folHlink"/>
  <p:sldLayoutIdLst>
    <p:sldLayoutId id="2147488267" r:id="rId1"/>
    <p:sldLayoutId id="2147488268" r:id="rId2"/>
    <p:sldLayoutId id="2147488269" r:id="rId3"/>
    <p:sldLayoutId id="2147488270" r:id="rId4"/>
    <p:sldLayoutId id="2147488271" r:id="rId5"/>
    <p:sldLayoutId id="2147488272" r:id="rId6"/>
    <p:sldLayoutId id="2147488273" r:id="rId7"/>
    <p:sldLayoutId id="2147488274" r:id="rId8"/>
    <p:sldLayoutId id="2147488275" r:id="rId9"/>
    <p:sldLayoutId id="2147488276" r:id="rId10"/>
    <p:sldLayoutId id="214748827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333730"/>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 id="2147488291"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84813673"/>
      </p:ext>
    </p:extLst>
  </p:cSld>
  <p:clrMap bg1="lt1" tx1="dk1" bg2="lt2" tx2="dk2" accent1="accent1" accent2="accent2" accent3="accent3" accent4="accent4" accent5="accent5" accent6="accent6" hlink="hlink" folHlink="folHlink"/>
  <p:sldLayoutIdLst>
    <p:sldLayoutId id="2147488293" r:id="rId1"/>
    <p:sldLayoutId id="2147488294" r:id="rId2"/>
    <p:sldLayoutId id="2147488295" r:id="rId3"/>
    <p:sldLayoutId id="2147488296" r:id="rId4"/>
    <p:sldLayoutId id="2147488297" r:id="rId5"/>
    <p:sldLayoutId id="2147488298" r:id="rId6"/>
    <p:sldLayoutId id="2147488299" r:id="rId7"/>
    <p:sldLayoutId id="2147488300" r:id="rId8"/>
    <p:sldLayoutId id="2147488301" r:id="rId9"/>
    <p:sldLayoutId id="2147488302" r:id="rId10"/>
    <p:sldLayoutId id="2147488303" r:id="rId11"/>
    <p:sldLayoutId id="21474883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7/11/18</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45881120"/>
      </p:ext>
    </p:extLst>
  </p:cSld>
  <p:clrMap bg1="lt1" tx1="dk1" bg2="lt2" tx2="dk2" accent1="accent1" accent2="accent2" accent3="accent3" accent4="accent4" accent5="accent5" accent6="accent6" hlink="hlink" folHlink="folHlink"/>
  <p:sldLayoutIdLst>
    <p:sldLayoutId id="2147488306" r:id="rId1"/>
    <p:sldLayoutId id="2147488307" r:id="rId2"/>
    <p:sldLayoutId id="2147488308" r:id="rId3"/>
    <p:sldLayoutId id="2147488309" r:id="rId4"/>
    <p:sldLayoutId id="2147488310" r:id="rId5"/>
    <p:sldLayoutId id="2147488311" r:id="rId6"/>
    <p:sldLayoutId id="2147488312" r:id="rId7"/>
    <p:sldLayoutId id="2147488313" r:id="rId8"/>
    <p:sldLayoutId id="2147488314" r:id="rId9"/>
    <p:sldLayoutId id="2147488315" r:id="rId10"/>
    <p:sldLayoutId id="2147488316" r:id="rId11"/>
    <p:sldLayoutId id="214748831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72273"/>
      </p:ext>
    </p:extLst>
  </p:cSld>
  <p:clrMap bg1="lt1" tx1="dk1" bg2="lt2" tx2="dk2" accent1="accent1" accent2="accent2" accent3="accent3" accent4="accent4" accent5="accent5" accent6="accent6" hlink="hlink" folHlink="folHlink"/>
  <p:sldLayoutIdLst>
    <p:sldLayoutId id="2147488319" r:id="rId1"/>
    <p:sldLayoutId id="21474883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07.xml"/><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7.xml"/></Relationships>
</file>

<file path=ppt/slides/_rels/slide10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62.jpeg"/><Relationship Id="rId1" Type="http://schemas.openxmlformats.org/officeDocument/2006/relationships/slideLayout" Target="../slideLayouts/slideLayout237.xml"/><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64.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65.emf"/><Relationship Id="rId1" Type="http://schemas.openxmlformats.org/officeDocument/2006/relationships/slideLayout" Target="../slideLayouts/slideLayout237.xml"/></Relationships>
</file>

<file path=ppt/slides/_rels/slide105.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66.png"/></Relationships>
</file>

<file path=ppt/slides/_rels/slide106.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23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4.xml"/><Relationship Id="rId1" Type="http://schemas.openxmlformats.org/officeDocument/2006/relationships/slideLayout" Target="../slideLayouts/slideLayout254.xml"/><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507.xml"/><Relationship Id="rId4" Type="http://schemas.openxmlformats.org/officeDocument/2006/relationships/image" Target="../media/image22.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61.xml"/></Relationships>
</file>

<file path=ppt/slides/_rels/slide111.xml.rels><?xml version="1.0" encoding="UTF-8" standalone="yes"?>
<Relationships xmlns="http://schemas.openxmlformats.org/package/2006/relationships"><Relationship Id="rId3" Type="http://schemas.openxmlformats.org/officeDocument/2006/relationships/hyperlink" Target="http://www.cs.cmu.edu/afs/cs/usr/yixinluo/www/bin-debug/RadarChart_Demo.swf" TargetMode="External"/><Relationship Id="rId2" Type="http://schemas.openxmlformats.org/officeDocument/2006/relationships/notesSlide" Target="../notesSlides/notesSlide66.xml"/><Relationship Id="rId1" Type="http://schemas.openxmlformats.org/officeDocument/2006/relationships/slideLayout" Target="../slideLayouts/slideLayout561.xml"/><Relationship Id="rId4" Type="http://schemas.openxmlformats.org/officeDocument/2006/relationships/image" Target="../media/image69.tmp"/></Relationships>
</file>

<file path=ppt/slides/_rels/slide1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6.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7.xml"/></Relationships>
</file>

<file path=ppt/slides/_rels/slide1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hyperlink" Target="http://users.ece.cmu.edu/~omutlu/pub/cai_date12_talk.ppt"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7.xml"/></Relationships>
</file>

<file path=ppt/slides/_rels/slide13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62.jpeg"/><Relationship Id="rId1" Type="http://schemas.openxmlformats.org/officeDocument/2006/relationships/slideLayout" Target="../slideLayouts/slideLayout237.xml"/><Relationship Id="rId4" Type="http://schemas.openxmlformats.org/officeDocument/2006/relationships/image" Target="../media/image6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28.xml"/><Relationship Id="rId1" Type="http://schemas.openxmlformats.org/officeDocument/2006/relationships/tags" Target="../tags/tag1.xml"/><Relationship Id="rId4" Type="http://schemas.openxmlformats.org/officeDocument/2006/relationships/image" Target="../media/image80.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28.xml"/><Relationship Id="rId1" Type="http://schemas.openxmlformats.org/officeDocument/2006/relationships/tags" Target="../tags/tag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28.xml"/><Relationship Id="rId1" Type="http://schemas.openxmlformats.org/officeDocument/2006/relationships/tags" Target="../tags/tag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2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8.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28.xml"/><Relationship Id="rId1" Type="http://schemas.openxmlformats.org/officeDocument/2006/relationships/tags" Target="../tags/tag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28.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28.xml"/><Relationship Id="rId1" Type="http://schemas.openxmlformats.org/officeDocument/2006/relationships/tags" Target="../tags/tag6.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24.xml"/><Relationship Id="rId1" Type="http://schemas.openxmlformats.org/officeDocument/2006/relationships/tags" Target="../tags/tag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2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20.xml"/></Relationships>
</file>

<file path=ppt/slides/_rels/slide14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435.xml"/><Relationship Id="rId4" Type="http://schemas.openxmlformats.org/officeDocument/2006/relationships/image" Target="../media/image81.png"/></Relationships>
</file>

<file path=ppt/slides/_rels/slide146.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435.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27.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237.xml"/></Relationships>
</file>

<file path=ppt/slides/_rels/slide148.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65.emf"/><Relationship Id="rId1" Type="http://schemas.openxmlformats.org/officeDocument/2006/relationships/slideLayout" Target="../slideLayouts/slideLayout237.xml"/></Relationships>
</file>

<file path=ppt/slides/_rels/slide14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62.jpeg"/><Relationship Id="rId1" Type="http://schemas.openxmlformats.org/officeDocument/2006/relationships/slideLayout" Target="../slideLayouts/slideLayout237.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23.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35.xml"/></Relationships>
</file>

<file path=ppt/slides/_rels/slide153.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435.xml"/><Relationship Id="rId5" Type="http://schemas.openxmlformats.org/officeDocument/2006/relationships/image" Target="../media/image82.png"/><Relationship Id="rId4" Type="http://schemas.openxmlformats.org/officeDocument/2006/relationships/hyperlink" Target="http://users.ece.cmu.edu/~omutlu/pub/cai_date13_talk.ppt"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83.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435.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435.xml"/><Relationship Id="rId6" Type="http://schemas.openxmlformats.org/officeDocument/2006/relationships/image" Target="../media/image84.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435.xml"/><Relationship Id="rId6" Type="http://schemas.openxmlformats.org/officeDocument/2006/relationships/image" Target="../media/image85.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435.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27.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87.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86.png"/><Relationship Id="rId1" Type="http://schemas.openxmlformats.org/officeDocument/2006/relationships/slideLayout" Target="../slideLayouts/slideLayout435.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435.xml"/><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24.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66.png"/></Relationships>
</file>

<file path=ppt/slides/_rels/slide161.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6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47.xml"/></Relationships>
</file>

<file path=ppt/slides/_rels/slide16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84.xml"/><Relationship Id="rId1" Type="http://schemas.openxmlformats.org/officeDocument/2006/relationships/slideLayout" Target="../slideLayouts/slideLayout447.xml"/><Relationship Id="rId4" Type="http://schemas.openxmlformats.org/officeDocument/2006/relationships/image" Target="../media/image90.PNG"/></Relationships>
</file>

<file path=ppt/slides/_rels/slide1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44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447.xml"/></Relationships>
</file>

<file path=ppt/slides/_rels/slide1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4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4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47.xml"/></Relationships>
</file>

<file path=ppt/slides/_rels/slide17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2.xml"/><Relationship Id="rId1" Type="http://schemas.openxmlformats.org/officeDocument/2006/relationships/slideLayout" Target="../slideLayouts/slideLayout447.xml"/></Relationships>
</file>

<file path=ppt/slides/_rels/slide175.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47.xml"/></Relationships>
</file>

<file path=ppt/slides/_rels/slide176.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91.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8.xml"/></Relationships>
</file>

<file path=ppt/slides/_rels/slide1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2.png"/><Relationship Id="rId1" Type="http://schemas.openxmlformats.org/officeDocument/2006/relationships/slideLayout" Target="../slideLayouts/slideLayout3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6.xml"/></Relationships>
</file>

<file path=ppt/slides/_rels/slide1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7.xml"/></Relationships>
</file>

<file path=ppt/slides/_rels/slide18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47.xml"/></Relationships>
</file>

<file path=ppt/slides/_rels/slide1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347.xml"/></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47.xml"/></Relationships>
</file>

<file path=ppt/slides/_rels/slide1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users.ece.cmu.edu/~omutlu/pub/liu_isca12_talk.pdf"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9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4.xml"/><Relationship Id="rId1" Type="http://schemas.openxmlformats.org/officeDocument/2006/relationships/slideLayout" Target="../slideLayouts/slideLayout26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93.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8.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70.xml"/></Relationships>
</file>

<file path=ppt/slides/_rels/slide1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470.xml"/><Relationship Id="rId4" Type="http://schemas.openxmlformats.org/officeDocument/2006/relationships/image" Target="../media/image43.png"/></Relationships>
</file>

<file path=ppt/slides/_rels/slide19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1.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80.xml"/></Relationships>
</file>

<file path=ppt/slides/_rels/slide19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61.xml"/><Relationship Id="rId6" Type="http://schemas.openxmlformats.org/officeDocument/2006/relationships/image" Target="../media/image44.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2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94.xml"/></Relationships>
</file>

<file path=ppt/slides/_rels/slide2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9.xml"/><Relationship Id="rId1" Type="http://schemas.openxmlformats.org/officeDocument/2006/relationships/slideLayout" Target="../slideLayouts/slideLayout494.xml"/></Relationships>
</file>

<file path=ppt/slides/_rels/slide20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00.xml"/><Relationship Id="rId1" Type="http://schemas.openxmlformats.org/officeDocument/2006/relationships/slideLayout" Target="../slideLayouts/slideLayout494.xml"/></Relationships>
</file>

<file path=ppt/slides/_rels/slide20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494.xml"/></Relationships>
</file>

<file path=ppt/slides/_rels/slide20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27.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8.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61.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61.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61.xml"/></Relationships>
</file>

<file path=ppt/slides/_rels/slide34.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8.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8.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8.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44.xml"/><Relationship Id="rId5" Type="http://schemas.openxmlformats.org/officeDocument/2006/relationships/image" Target="../media/image40.png"/><Relationship Id="rId4" Type="http://schemas.openxmlformats.org/officeDocument/2006/relationships/hyperlink" Target="http://users.ece.cmu.edu/~omutlu/pub/liu_isca12_talk.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43.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0.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70.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6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94.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9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7.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4.xml"/></Relationships>
</file>

<file path=ppt/slides/_rels/slide5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61.xml"/><Relationship Id="rId6" Type="http://schemas.openxmlformats.org/officeDocument/2006/relationships/image" Target="../media/image46.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7.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8.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8.xml"/></Relationships>
</file>

<file path=ppt/slides/_rels/slide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5.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6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68.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68.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568.xml"/></Relationships>
</file>

<file path=ppt/slides/_rels/slide6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568.xml"/></Relationships>
</file>

<file path=ppt/slides/_rels/slide6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56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568.xml"/><Relationship Id="rId4" Type="http://schemas.openxmlformats.org/officeDocument/2006/relationships/chart" Target="../charts/chart6.xml"/></Relationships>
</file>

<file path=ppt/slides/_rels/slide7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568.xml"/><Relationship Id="rId4" Type="http://schemas.openxmlformats.org/officeDocument/2006/relationships/chart" Target="../charts/char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568.xml"/><Relationship Id="rId4" Type="http://schemas.openxmlformats.org/officeDocument/2006/relationships/chart" Target="../charts/chart10.xml"/></Relationships>
</file>

<file path=ppt/slides/_rels/slide7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568.xml"/><Relationship Id="rId4" Type="http://schemas.openxmlformats.org/officeDocument/2006/relationships/chart" Target="../charts/chart12.xml"/></Relationships>
</file>

<file path=ppt/slides/_rels/slide7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2.xml"/><Relationship Id="rId1" Type="http://schemas.openxmlformats.org/officeDocument/2006/relationships/slideLayout" Target="../slideLayouts/slideLayout568.xml"/><Relationship Id="rId4" Type="http://schemas.openxmlformats.org/officeDocument/2006/relationships/chart" Target="../charts/chart14.xml"/></Relationships>
</file>

<file path=ppt/slides/_rels/slide7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3.xml"/><Relationship Id="rId1" Type="http://schemas.openxmlformats.org/officeDocument/2006/relationships/slideLayout" Target="../slideLayouts/slideLayout568.xml"/><Relationship Id="rId4" Type="http://schemas.openxmlformats.org/officeDocument/2006/relationships/chart" Target="../charts/chart16.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4.xml"/><Relationship Id="rId1" Type="http://schemas.openxmlformats.org/officeDocument/2006/relationships/slideLayout" Target="../slideLayouts/slideLayout568.xml"/><Relationship Id="rId4" Type="http://schemas.openxmlformats.org/officeDocument/2006/relationships/chart" Target="../charts/chart18.xml"/></Relationships>
</file>

<file path=ppt/slides/_rels/slide7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568.xml"/><Relationship Id="rId4" Type="http://schemas.openxmlformats.org/officeDocument/2006/relationships/chart" Target="../charts/chart20.xml"/></Relationships>
</file>

<file path=ppt/slides/_rels/slide7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568.xml"/><Relationship Id="rId4" Type="http://schemas.openxmlformats.org/officeDocument/2006/relationships/chart" Target="../charts/chart22.xml"/></Relationships>
</file>

<file path=ppt/slides/_rels/slide7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7.xml"/><Relationship Id="rId1" Type="http://schemas.openxmlformats.org/officeDocument/2006/relationships/slideLayout" Target="../slideLayouts/slideLayout568.xml"/><Relationship Id="rId4" Type="http://schemas.openxmlformats.org/officeDocument/2006/relationships/chart" Target="../charts/chart24.xml"/></Relationships>
</file>

<file path=ppt/slides/_rels/slide8.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5.xml"/><Relationship Id="rId1" Type="http://schemas.openxmlformats.org/officeDocument/2006/relationships/slideLayout" Target="../slideLayouts/slideLayout507.xml"/></Relationships>
</file>

<file path=ppt/slides/_rels/slide8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8.xml"/><Relationship Id="rId1" Type="http://schemas.openxmlformats.org/officeDocument/2006/relationships/slideLayout" Target="../slideLayouts/slideLayout568.xml"/><Relationship Id="rId4" Type="http://schemas.openxmlformats.org/officeDocument/2006/relationships/chart" Target="../charts/char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6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6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68.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5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07.xml"/><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5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5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5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8.xml"/></Relationships>
</file>

<file path=ppt/slides/_rels/slide95.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8.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5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5496"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err="1">
                <a:solidFill>
                  <a:srgbClr val="FF0000"/>
                </a:solidFill>
              </a:rPr>
              <a:t>Lec</a:t>
            </a:r>
            <a:r>
              <a:rPr lang="en-US" sz="3600" dirty="0">
                <a:solidFill>
                  <a:srgbClr val="FF0000"/>
                </a:solidFill>
              </a:rPr>
              <a:t> 3 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140137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376840283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58244878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133867069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61072391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32987995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103336970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234752397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If Time Permits: NAND Flash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64398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870404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708824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425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7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1085849"/>
            <a:ext cx="9138223" cy="5772151"/>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Evaluation Results</a:t>
            </a:r>
          </a:p>
        </p:txBody>
      </p:sp>
      <p:pic>
        <p:nvPicPr>
          <p:cNvPr id="9" name="Picture 8" descr="C:\Users\Yixin\Adobe Flash Builder 4.7\radar-demo\bin-debug\RadarChart_Demo.swf - Internet Explorer">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713" t="16125" r="34430" b="1443"/>
          <a:stretch/>
        </p:blipFill>
        <p:spPr>
          <a:xfrm>
            <a:off x="262741" y="1085850"/>
            <a:ext cx="8612742" cy="5742789"/>
          </a:xfrm>
          <a:prstGeom prst="rect">
            <a:avLst/>
          </a:prstGeom>
        </p:spPr>
      </p:pic>
      <p:sp>
        <p:nvSpPr>
          <p:cNvPr id="16" name="Rectangle 15"/>
          <p:cNvSpPr/>
          <p:nvPr/>
        </p:nvSpPr>
        <p:spPr>
          <a:xfrm>
            <a:off x="6612757" y="1085850"/>
            <a:ext cx="2525466" cy="1682985"/>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6775862" y="1104542"/>
            <a:ext cx="2187937" cy="461665"/>
            <a:chOff x="6704298" y="1104541"/>
            <a:chExt cx="2187937" cy="461665"/>
          </a:xfrm>
        </p:grpSpPr>
        <p:sp>
          <p:nvSpPr>
            <p:cNvPr id="15" name="Oval 14"/>
            <p:cNvSpPr/>
            <p:nvPr/>
          </p:nvSpPr>
          <p:spPr>
            <a:xfrm>
              <a:off x="6704298" y="1185414"/>
              <a:ext cx="238364" cy="23836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942662" y="1104541"/>
              <a:ext cx="1949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Typical Server</a:t>
              </a:r>
            </a:p>
          </p:txBody>
        </p:sp>
      </p:grpSp>
      <p:grpSp>
        <p:nvGrpSpPr>
          <p:cNvPr id="19" name="Group 18"/>
          <p:cNvGrpSpPr/>
          <p:nvPr/>
        </p:nvGrpSpPr>
        <p:grpSpPr>
          <a:xfrm>
            <a:off x="6775862" y="1463808"/>
            <a:ext cx="2090153" cy="461665"/>
            <a:chOff x="6704298" y="1104541"/>
            <a:chExt cx="2090153" cy="461665"/>
          </a:xfrm>
        </p:grpSpPr>
        <p:sp>
          <p:nvSpPr>
            <p:cNvPr id="20" name="Oval 19"/>
            <p:cNvSpPr/>
            <p:nvPr/>
          </p:nvSpPr>
          <p:spPr>
            <a:xfrm>
              <a:off x="6704298" y="1185414"/>
              <a:ext cx="238364" cy="238364"/>
            </a:xfrm>
            <a:prstGeom prst="ellipse">
              <a:avLst/>
            </a:prstGeom>
            <a:solidFill>
              <a:srgbClr val="00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6942662" y="1104541"/>
              <a:ext cx="18517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Consumer PC</a:t>
              </a:r>
            </a:p>
          </p:txBody>
        </p:sp>
      </p:grpSp>
      <p:grpSp>
        <p:nvGrpSpPr>
          <p:cNvPr id="23" name="Group 22"/>
          <p:cNvGrpSpPr/>
          <p:nvPr/>
        </p:nvGrpSpPr>
        <p:grpSpPr>
          <a:xfrm>
            <a:off x="6775862" y="1823074"/>
            <a:ext cx="1059423" cy="461665"/>
            <a:chOff x="6704298" y="1104541"/>
            <a:chExt cx="1059423" cy="461665"/>
          </a:xfrm>
        </p:grpSpPr>
        <p:sp>
          <p:nvSpPr>
            <p:cNvPr id="24" name="Oval 23"/>
            <p:cNvSpPr/>
            <p:nvPr/>
          </p:nvSpPr>
          <p:spPr>
            <a:xfrm>
              <a:off x="6704298" y="1185414"/>
              <a:ext cx="238364" cy="238364"/>
            </a:xfrm>
            <a:prstGeom prst="ellipse">
              <a:avLst/>
            </a:prstGeom>
            <a:solidFill>
              <a:srgbClr val="01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942662" y="1104541"/>
              <a:ext cx="8210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HRM</a:t>
              </a:r>
            </a:p>
          </p:txBody>
        </p:sp>
      </p:grpSp>
      <p:grpSp>
        <p:nvGrpSpPr>
          <p:cNvPr id="33" name="Group 32"/>
          <p:cNvGrpSpPr/>
          <p:nvPr/>
        </p:nvGrpSpPr>
        <p:grpSpPr>
          <a:xfrm>
            <a:off x="6775862" y="2182340"/>
            <a:ext cx="2248273" cy="461665"/>
            <a:chOff x="6704298" y="1104541"/>
            <a:chExt cx="2248273" cy="461665"/>
          </a:xfrm>
        </p:grpSpPr>
        <p:sp>
          <p:nvSpPr>
            <p:cNvPr id="34" name="Oval 33"/>
            <p:cNvSpPr/>
            <p:nvPr/>
          </p:nvSpPr>
          <p:spPr>
            <a:xfrm>
              <a:off x="6704298" y="1185414"/>
              <a:ext cx="238364" cy="238364"/>
            </a:xfrm>
            <a:prstGeom prst="ellipse">
              <a:avLst/>
            </a:prstGeom>
            <a:solidFill>
              <a:srgbClr val="FF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6942662" y="1104541"/>
              <a:ext cx="20099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Less-Tested (L)</a:t>
              </a:r>
            </a:p>
          </p:txBody>
        </p:sp>
      </p:grpSp>
      <p:grpSp>
        <p:nvGrpSpPr>
          <p:cNvPr id="36" name="Group 35"/>
          <p:cNvGrpSpPr/>
          <p:nvPr/>
        </p:nvGrpSpPr>
        <p:grpSpPr>
          <a:xfrm>
            <a:off x="6775862" y="2541605"/>
            <a:ext cx="1322315" cy="461665"/>
            <a:chOff x="6704298" y="1104541"/>
            <a:chExt cx="1322315" cy="461665"/>
          </a:xfrm>
        </p:grpSpPr>
        <p:sp>
          <p:nvSpPr>
            <p:cNvPr id="37" name="Oval 36"/>
            <p:cNvSpPr/>
            <p:nvPr/>
          </p:nvSpPr>
          <p:spPr>
            <a:xfrm>
              <a:off x="6704298" y="1185414"/>
              <a:ext cx="238364" cy="2383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6942662" y="1104541"/>
              <a:ext cx="1083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HRM/L</a:t>
              </a:r>
            </a:p>
          </p:txBody>
        </p:sp>
      </p:grpSp>
      <p:grpSp>
        <p:nvGrpSpPr>
          <p:cNvPr id="3" name="Group 2"/>
          <p:cNvGrpSpPr/>
          <p:nvPr/>
        </p:nvGrpSpPr>
        <p:grpSpPr>
          <a:xfrm>
            <a:off x="0" y="6269492"/>
            <a:ext cx="9144000" cy="588509"/>
            <a:chOff x="0" y="6269492"/>
            <a:chExt cx="9144000" cy="588509"/>
          </a:xfrm>
        </p:grpSpPr>
        <p:sp>
          <p:nvSpPr>
            <p:cNvPr id="41" name="Rectangle 40"/>
            <p:cNvSpPr/>
            <p:nvPr/>
          </p:nvSpPr>
          <p:spPr>
            <a:xfrm>
              <a:off x="0" y="6269492"/>
              <a:ext cx="9144000" cy="588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Bigger area means better tradeoff</a:t>
              </a:r>
            </a:p>
          </p:txBody>
        </p:sp>
        <p:sp>
          <p:nvSpPr>
            <p:cNvPr id="47" name="Oval 46"/>
            <p:cNvSpPr/>
            <p:nvPr/>
          </p:nvSpPr>
          <p:spPr>
            <a:xfrm>
              <a:off x="954925" y="6445024"/>
              <a:ext cx="238364" cy="238364"/>
            </a:xfrm>
            <a:prstGeom prst="ellipse">
              <a:avLst/>
            </a:prstGeom>
            <a:solidFill>
              <a:srgbClr val="01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1333456" y="6445024"/>
              <a:ext cx="238364" cy="2383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p:cNvGrpSpPr/>
          <p:nvPr/>
        </p:nvGrpSpPr>
        <p:grpSpPr>
          <a:xfrm>
            <a:off x="3844758" y="4193256"/>
            <a:ext cx="5346865" cy="467317"/>
            <a:chOff x="3844758" y="4193256"/>
            <a:chExt cx="5346865" cy="467317"/>
          </a:xfrm>
        </p:grpSpPr>
        <p:cxnSp>
          <p:nvCxnSpPr>
            <p:cNvPr id="14" name="Straight Arrow Connector 13"/>
            <p:cNvCxnSpPr/>
            <p:nvPr/>
          </p:nvCxnSpPr>
          <p:spPr>
            <a:xfrm>
              <a:off x="4549433" y="4193256"/>
              <a:ext cx="402306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116847" y="4198908"/>
              <a:ext cx="207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Outer is better</a:t>
              </a:r>
            </a:p>
          </p:txBody>
        </p:sp>
        <p:sp>
          <p:nvSpPr>
            <p:cNvPr id="54" name="TextBox 53"/>
            <p:cNvSpPr txBox="1"/>
            <p:nvPr/>
          </p:nvSpPr>
          <p:spPr>
            <a:xfrm>
              <a:off x="3844758" y="4198908"/>
              <a:ext cx="207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Inner is worse</a:t>
              </a:r>
            </a:p>
          </p:txBody>
        </p:sp>
      </p:grpSp>
    </p:spTree>
    <p:extLst>
      <p:ext uri="{BB962C8B-B14F-4D97-AF65-F5344CB8AC3E}">
        <p14:creationId xmlns:p14="http://schemas.microsoft.com/office/powerpoint/2010/main" val="346005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14830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89658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9017088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918330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5496"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err="1">
                <a:solidFill>
                  <a:srgbClr val="FF0000"/>
                </a:solidFill>
              </a:rPr>
              <a:t>Lec</a:t>
            </a:r>
            <a:r>
              <a:rPr lang="en-US" sz="3600" dirty="0">
                <a:solidFill>
                  <a:srgbClr val="FF0000"/>
                </a:solidFill>
              </a:rPr>
              <a:t> 3 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616086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935537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04470770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264653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370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1842581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1831070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16114451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46624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771606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834099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3742166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234204191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480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6711661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6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370599054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281957846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31453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940152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38165294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5633625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7660148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659457845"/>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3630209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172107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chemeClr val="tx2"/>
                </a:solidFill>
              </a:rPr>
              <a:t>As many as </a:t>
            </a:r>
            <a:r>
              <a:rPr lang="en-US" sz="3000" dirty="0">
                <a:solidFill>
                  <a:schemeClr val="tx2"/>
                </a:solidFill>
                <a:latin typeface="Cambria Math" panose="02040503050406030204" pitchFamily="18" charset="0"/>
                <a:ea typeface="Cambria Math" panose="02040503050406030204" pitchFamily="18" charset="0"/>
              </a:rPr>
              <a:t>4</a:t>
            </a:r>
            <a:r>
              <a:rPr lang="en-US" sz="3200" i="1" dirty="0">
                <a:solidFill>
                  <a:schemeClr val="tx2"/>
                </a:solidFill>
              </a:rPr>
              <a:t> errors per cache-line</a:t>
            </a:r>
            <a:endParaRPr lang="en-US" sz="3200" i="1" dirty="0">
              <a:solidFill>
                <a:schemeClr val="tx2"/>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chemeClr val="tx2"/>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2626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7077686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8479498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26833110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919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5677290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299642401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5326053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3600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81242408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9293859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83553890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476129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80784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27929381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0560246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4995147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2201158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39088888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30321097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56008788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5608465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92918544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76519372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90722491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0962811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DRAM Refresh</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6931682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14381"/>
            <a:ext cx="6912768"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401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Refresh-Access Parallelization</a:t>
            </a:r>
          </a:p>
        </p:txBody>
      </p:sp>
      <p:sp>
        <p:nvSpPr>
          <p:cNvPr id="3" name="Content Placeholder 2"/>
          <p:cNvSpPr>
            <a:spLocks noGrp="1"/>
          </p:cNvSpPr>
          <p:nvPr>
            <p:ph idx="1"/>
          </p:nvPr>
        </p:nvSpPr>
        <p:spPr>
          <a:xfrm>
            <a:off x="304800" y="1143000"/>
            <a:ext cx="8534400" cy="5334000"/>
          </a:xfrm>
        </p:spPr>
        <p:txBody>
          <a:bodyPr>
            <a:noAutofit/>
          </a:bodyPr>
          <a:lstStyle/>
          <a:p>
            <a:r>
              <a:rPr lang="en-US" sz="2400" dirty="0"/>
              <a:t>DRAM </a:t>
            </a:r>
            <a:r>
              <a:rPr lang="en-US" sz="2400" b="1" dirty="0"/>
              <a:t>refresh interferes with memory accesses</a:t>
            </a:r>
            <a:r>
              <a:rPr lang="en-US" sz="2400" dirty="0"/>
              <a:t> </a:t>
            </a:r>
          </a:p>
          <a:p>
            <a:pPr lvl="1"/>
            <a:r>
              <a:rPr lang="en-US" sz="2000" dirty="0">
                <a:solidFill>
                  <a:srgbClr val="FF0000"/>
                </a:solidFill>
              </a:rPr>
              <a:t>Degrades system performance and energy efficiency</a:t>
            </a:r>
          </a:p>
          <a:p>
            <a:pPr lvl="1"/>
            <a:r>
              <a:rPr lang="en-US" sz="2000" dirty="0">
                <a:solidFill>
                  <a:srgbClr val="FF0000"/>
                </a:solidFill>
              </a:rPr>
              <a:t>Becomes exacerbated as DRAM density increases</a:t>
            </a:r>
          </a:p>
          <a:p>
            <a:r>
              <a:rPr lang="en-US" sz="2400" u="sng" dirty="0"/>
              <a:t>Goal</a:t>
            </a:r>
            <a:r>
              <a:rPr lang="en-US" sz="2400" dirty="0"/>
              <a:t>: Serve memory accesses in parallel with refreshes to reduce refresh interference on demand requests</a:t>
            </a:r>
          </a:p>
          <a:p>
            <a:r>
              <a:rPr lang="en-US" sz="2400" u="sng" dirty="0"/>
              <a:t>Our mechanisms</a:t>
            </a:r>
            <a:r>
              <a:rPr lang="en-US" sz="2400" dirty="0"/>
              <a:t>:</a:t>
            </a:r>
          </a:p>
          <a:p>
            <a:pPr lvl="1"/>
            <a:r>
              <a:rPr lang="en-US" sz="2000" dirty="0"/>
              <a:t>1. Enable more parallelization between refreshes and accesses across different banks with </a:t>
            </a:r>
            <a:r>
              <a:rPr lang="en-US" sz="2000" dirty="0">
                <a:solidFill>
                  <a:srgbClr val="064FBA"/>
                </a:solidFill>
              </a:rPr>
              <a:t>new per-bank refresh scheduling algorithms</a:t>
            </a:r>
          </a:p>
          <a:p>
            <a:pPr lvl="1"/>
            <a:r>
              <a:rPr lang="en-US" sz="2000" dirty="0"/>
              <a:t>2. Enable serving accesses concurrently with refreshes in the same bank by </a:t>
            </a:r>
            <a:r>
              <a:rPr lang="en-US" sz="2000" dirty="0">
                <a:solidFill>
                  <a:srgbClr val="064FBA"/>
                </a:solidFill>
              </a:rPr>
              <a:t>exploiting parallelism across DRAM subarrays</a:t>
            </a:r>
          </a:p>
          <a:p>
            <a:r>
              <a:rPr lang="en-US" sz="2400" dirty="0"/>
              <a:t>Improve system performance and energy efficiency for a wide variety of different workloads and DRAM densities</a:t>
            </a:r>
          </a:p>
          <a:p>
            <a:pPr lvl="1"/>
            <a:r>
              <a:rPr lang="en-US" sz="2000" dirty="0"/>
              <a:t>20.2% and 9.0% for 8-core systems using 32Gb DRAM at low cost</a:t>
            </a:r>
          </a:p>
          <a:p>
            <a:pPr lvl="1"/>
            <a:r>
              <a:rPr lang="en-US" sz="2000" dirty="0"/>
              <a:t>Very close to the ideal scheme without refreshes</a:t>
            </a:r>
          </a:p>
          <a:p>
            <a:pPr marL="457200" lvl="1" indent="0">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9"/>
          <p:cNvSpPr>
            <a:spLocks noChangeArrowheads="1"/>
          </p:cNvSpPr>
          <p:nvPr/>
        </p:nvSpPr>
        <p:spPr bwMode="auto">
          <a:xfrm>
            <a:off x="179461" y="6525344"/>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Chang+,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Improving DRAM Performance by Parallelizing Refreshes with Accesses</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HPCA 2014.</a:t>
            </a:r>
          </a:p>
        </p:txBody>
      </p:sp>
    </p:spTree>
    <p:extLst>
      <p:ext uri="{BB962C8B-B14F-4D97-AF65-F5344CB8AC3E}">
        <p14:creationId xmlns:p14="http://schemas.microsoft.com/office/powerpoint/2010/main" val="2196233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Refresh Penalty</a:t>
            </a:r>
          </a:p>
        </p:txBody>
      </p:sp>
      <p:grpSp>
        <p:nvGrpSpPr>
          <p:cNvPr id="13" name="Group 12"/>
          <p:cNvGrpSpPr/>
          <p:nvPr/>
        </p:nvGrpSpPr>
        <p:grpSpPr>
          <a:xfrm>
            <a:off x="489662" y="2951035"/>
            <a:ext cx="2329738" cy="1352803"/>
            <a:chOff x="575594" y="1712784"/>
            <a:chExt cx="2329738" cy="1352803"/>
          </a:xfrm>
        </p:grpSpPr>
        <p:grpSp>
          <p:nvGrpSpPr>
            <p:cNvPr id="12" name="Group 11"/>
            <p:cNvGrpSpPr/>
            <p:nvPr/>
          </p:nvGrpSpPr>
          <p:grpSpPr>
            <a:xfrm>
              <a:off x="575594" y="1751733"/>
              <a:ext cx="2329738" cy="1258166"/>
              <a:chOff x="718262" y="1751733"/>
              <a:chExt cx="2329738" cy="1258166"/>
            </a:xfrm>
          </p:grpSpPr>
          <p:grpSp>
            <p:nvGrpSpPr>
              <p:cNvPr id="8" name="Group 7"/>
              <p:cNvGrpSpPr/>
              <p:nvPr/>
            </p:nvGrpSpPr>
            <p:grpSpPr>
              <a:xfrm>
                <a:off x="752268" y="1751733"/>
                <a:ext cx="2295732" cy="1258166"/>
                <a:chOff x="218869" y="1446934"/>
                <a:chExt cx="2295732" cy="1258166"/>
              </a:xfrm>
            </p:grpSpPr>
            <p:sp>
              <p:nvSpPr>
                <p:cNvPr id="5" name="R"/>
                <p:cNvSpPr/>
                <p:nvPr/>
              </p:nvSpPr>
              <p:spPr>
                <a:xfrm>
                  <a:off x="218869" y="1447800"/>
                  <a:ext cx="2295732" cy="1257300"/>
                </a:xfrm>
                <a:prstGeom prst="roundRect">
                  <a:avLst>
                    <a:gd name="adj" fmla="val 549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1577568" y="1771217"/>
                  <a:ext cx="1258166"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
              <p:cNvSpPr/>
              <p:nvPr/>
            </p:nvSpPr>
            <p:spPr>
              <a:xfrm>
                <a:off x="718262" y="2194718"/>
                <a:ext cx="1710406"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grpSp>
        <p:sp>
          <p:nvSpPr>
            <p:cNvPr id="43" name="MC text"/>
            <p:cNvSpPr/>
            <p:nvPr/>
          </p:nvSpPr>
          <p:spPr>
            <a:xfrm rot="16200000">
              <a:off x="1891852" y="2084386"/>
              <a:ext cx="1352803" cy="60959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Right Arrow 8"/>
          <p:cNvSpPr/>
          <p:nvPr/>
        </p:nvSpPr>
        <p:spPr>
          <a:xfrm>
            <a:off x="2895600" y="3276600"/>
            <a:ext cx="1309917"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RAM"/>
          <p:cNvSpPr/>
          <p:nvPr/>
        </p:nvSpPr>
        <p:spPr>
          <a:xfrm>
            <a:off x="4296014" y="2989984"/>
            <a:ext cx="2057400" cy="1258166"/>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DRAM</a:t>
            </a:r>
          </a:p>
        </p:txBody>
      </p:sp>
      <p:sp>
        <p:nvSpPr>
          <p:cNvPr id="14" name="Ref"/>
          <p:cNvSpPr/>
          <p:nvPr/>
        </p:nvSpPr>
        <p:spPr>
          <a:xfrm>
            <a:off x="2279715" y="3409953"/>
            <a:ext cx="1097280" cy="260805"/>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sp>
        <p:nvSpPr>
          <p:cNvPr id="41" name="read"/>
          <p:cNvSpPr/>
          <p:nvPr/>
        </p:nvSpPr>
        <p:spPr>
          <a:xfrm>
            <a:off x="2279715" y="3552752"/>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Read</a:t>
            </a:r>
          </a:p>
        </p:txBody>
      </p:sp>
      <p:sp>
        <p:nvSpPr>
          <p:cNvPr id="44" name="data"/>
          <p:cNvSpPr/>
          <p:nvPr/>
        </p:nvSpPr>
        <p:spPr>
          <a:xfrm>
            <a:off x="4440556" y="3752851"/>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Data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989" y="4324353"/>
            <a:ext cx="435217" cy="419098"/>
          </a:xfrm>
          <a:prstGeom prst="rect">
            <a:avLst/>
          </a:prstGeom>
        </p:spPr>
      </p:pic>
      <p:grpSp>
        <p:nvGrpSpPr>
          <p:cNvPr id="52" name="Group 51"/>
          <p:cNvGrpSpPr/>
          <p:nvPr/>
        </p:nvGrpSpPr>
        <p:grpSpPr>
          <a:xfrm>
            <a:off x="6044671" y="2457451"/>
            <a:ext cx="2692612" cy="2219276"/>
            <a:chOff x="6130603" y="1219200"/>
            <a:chExt cx="2692612" cy="2219276"/>
          </a:xfrm>
        </p:grpSpPr>
        <p:grpSp>
          <p:nvGrpSpPr>
            <p:cNvPr id="19" name="Group 18"/>
            <p:cNvGrpSpPr/>
            <p:nvPr/>
          </p:nvGrpSpPr>
          <p:grpSpPr>
            <a:xfrm>
              <a:off x="6794502" y="1386092"/>
              <a:ext cx="1663698" cy="1691003"/>
              <a:chOff x="6794502" y="899797"/>
              <a:chExt cx="1663698" cy="1691003"/>
            </a:xfrm>
          </p:grpSpPr>
          <p:cxnSp>
            <p:nvCxnSpPr>
              <p:cNvPr id="20" name="Straight Arrow Connector 19"/>
              <p:cNvCxnSpPr/>
              <p:nvPr/>
            </p:nvCxnSpPr>
            <p:spPr>
              <a:xfrm flipH="1">
                <a:off x="6794502" y="1287153"/>
                <a:ext cx="16636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988345" y="1301115"/>
                <a:ext cx="1241256" cy="1289685"/>
                <a:chOff x="3145581" y="1582420"/>
                <a:chExt cx="1482167" cy="1615192"/>
              </a:xfrm>
            </p:grpSpPr>
            <p:cxnSp>
              <p:nvCxnSpPr>
                <p:cNvPr id="23" name="Straight Arrow Connector 22"/>
                <p:cNvCxnSpPr/>
                <p:nvPr/>
              </p:nvCxnSpPr>
              <p:spPr>
                <a:xfrm>
                  <a:off x="4399148" y="2917386"/>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170550" y="2802737"/>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399148" y="2802738"/>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689709" y="1737098"/>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469196" y="1880461"/>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908674"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469196" y="1978413"/>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08674" y="2207013"/>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99074" y="2207013"/>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469195"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89709" y="1582420"/>
                  <a:ext cx="1" cy="17603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3145581" y="2207013"/>
                  <a:ext cx="153494" cy="129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399148" y="2319211"/>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170550" y="2452811"/>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3995269" y="2207015"/>
                  <a:ext cx="403880" cy="228599"/>
                </a:xfrm>
                <a:prstGeom prst="bentConnector3">
                  <a:avLst>
                    <a:gd name="adj1" fmla="val -8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flipV="1">
                <a:off x="6988659" y="899797"/>
                <a:ext cx="0" cy="169100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486984" y="2987872"/>
              <a:ext cx="11998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40" name="TextBox 39"/>
            <p:cNvSpPr txBox="1"/>
            <p:nvPr/>
          </p:nvSpPr>
          <p:spPr>
            <a:xfrm>
              <a:off x="7620000" y="1754285"/>
              <a:ext cx="1203215" cy="590931"/>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Access</a:t>
              </a:r>
              <a:br>
                <a:rPr kumimoji="0" lang="en-US" sz="2000" b="1" i="1" u="none" strike="noStrike" kern="1200" cap="none" spc="0" normalizeH="0" baseline="0" noProof="0" dirty="0">
                  <a:ln>
                    <a:noFill/>
                  </a:ln>
                  <a:solidFill>
                    <a:prstClr val="black"/>
                  </a:solidFill>
                  <a:effectLst/>
                  <a:uLnTx/>
                  <a:uFillTx/>
                  <a:latin typeface="Calibri"/>
                  <a:ea typeface="+mn-ea"/>
                  <a:cs typeface="+mn-cs"/>
                </a:rPr>
              </a:br>
              <a:r>
                <a:rPr kumimoji="0" lang="en-US" sz="2000" b="1" i="1" u="none" strike="noStrike" kern="1200" cap="none" spc="0" normalizeH="0" baseline="0" noProof="0" dirty="0">
                  <a:ln>
                    <a:noFill/>
                  </a:ln>
                  <a:solidFill>
                    <a:prstClr val="black"/>
                  </a:solidFill>
                  <a:effectLst/>
                  <a:uLnTx/>
                  <a:uFillTx/>
                  <a:latin typeface="Calibri"/>
                  <a:ea typeface="+mn-ea"/>
                  <a:cs typeface="+mn-cs"/>
                </a:rPr>
                <a:t>transistor</a:t>
              </a:r>
            </a:p>
          </p:txBody>
        </p:sp>
        <p:cxnSp>
          <p:nvCxnSpPr>
            <p:cNvPr id="46" name="Straight Connector 45"/>
            <p:cNvCxnSpPr/>
            <p:nvPr/>
          </p:nvCxnSpPr>
          <p:spPr>
            <a:xfrm flipV="1">
              <a:off x="6130603" y="1219200"/>
              <a:ext cx="663899" cy="12098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130603" y="2429055"/>
              <a:ext cx="922014" cy="10094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4" name="new lo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494" y="3157894"/>
            <a:ext cx="956906" cy="956906"/>
          </a:xfrm>
          <a:prstGeom prst="rect">
            <a:avLst/>
          </a:prstGeom>
        </p:spPr>
      </p:pic>
      <p:sp>
        <p:nvSpPr>
          <p:cNvPr id="45" name="capa"/>
          <p:cNvSpPr/>
          <p:nvPr/>
        </p:nvSpPr>
        <p:spPr>
          <a:xfrm>
            <a:off x="7760782" y="3744943"/>
            <a:ext cx="393192" cy="2377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over charge"/>
          <p:cNvSpPr/>
          <p:nvPr/>
        </p:nvSpPr>
        <p:spPr>
          <a:xfrm>
            <a:off x="7760782" y="3894693"/>
            <a:ext cx="393192" cy="879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discharge"/>
          <p:cNvGrpSpPr/>
          <p:nvPr/>
        </p:nvGrpSpPr>
        <p:grpSpPr>
          <a:xfrm>
            <a:off x="7036970" y="3494977"/>
            <a:ext cx="1297143" cy="699989"/>
            <a:chOff x="7036970" y="3494977"/>
            <a:chExt cx="1297143" cy="699989"/>
          </a:xfrm>
        </p:grpSpPr>
        <p:sp>
          <p:nvSpPr>
            <p:cNvPr id="15" name="Oval 14"/>
            <p:cNvSpPr/>
            <p:nvPr/>
          </p:nvSpPr>
          <p:spPr>
            <a:xfrm>
              <a:off x="7555314" y="3494977"/>
              <a:ext cx="778799" cy="699989"/>
            </a:xfrm>
            <a:prstGeom prst="ellipse">
              <a:avLst/>
            </a:prstGeom>
            <a:solidFill>
              <a:srgbClr val="FF0000">
                <a:alpha val="1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Lightning Bolt 16"/>
            <p:cNvSpPr/>
            <p:nvPr/>
          </p:nvSpPr>
          <p:spPr>
            <a:xfrm>
              <a:off x="7036970" y="3691897"/>
              <a:ext cx="463157" cy="488205"/>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recharge"/>
          <p:cNvGrpSpPr/>
          <p:nvPr/>
        </p:nvGrpSpPr>
        <p:grpSpPr>
          <a:xfrm>
            <a:off x="7036970" y="3494977"/>
            <a:ext cx="1297143" cy="699989"/>
            <a:chOff x="7036970" y="3494977"/>
            <a:chExt cx="1297143" cy="699989"/>
          </a:xfrm>
        </p:grpSpPr>
        <p:sp>
          <p:nvSpPr>
            <p:cNvPr id="53" name="Oval 52"/>
            <p:cNvSpPr/>
            <p:nvPr/>
          </p:nvSpPr>
          <p:spPr>
            <a:xfrm>
              <a:off x="7555314" y="3494977"/>
              <a:ext cx="778799" cy="699989"/>
            </a:xfrm>
            <a:prstGeom prst="ellipse">
              <a:avLst/>
            </a:prstGeom>
            <a:solidFill>
              <a:srgbClr val="6699FF">
                <a:alpha val="10000"/>
              </a:srgbClr>
            </a:solidFill>
            <a:ln w="571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ightning Bolt 54"/>
            <p:cNvSpPr/>
            <p:nvPr/>
          </p:nvSpPr>
          <p:spPr>
            <a:xfrm>
              <a:off x="7036970" y="3691897"/>
              <a:ext cx="463157" cy="488205"/>
            </a:xfrm>
            <a:prstGeom prst="lightningBolt">
              <a:avLst/>
            </a:prstGeom>
            <a:solidFill>
              <a:srgbClr val="6699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fresh penalty"/>
          <p:cNvSpPr txBox="1"/>
          <p:nvPr/>
        </p:nvSpPr>
        <p:spPr>
          <a:xfrm>
            <a:off x="828884" y="4805610"/>
            <a:ext cx="4994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Refresh delays requests by 100s of ns</a:t>
            </a:r>
          </a:p>
        </p:txBody>
      </p:sp>
      <p:grpSp>
        <p:nvGrpSpPr>
          <p:cNvPr id="3" name="cover"/>
          <p:cNvGrpSpPr/>
          <p:nvPr/>
        </p:nvGrpSpPr>
        <p:grpSpPr>
          <a:xfrm>
            <a:off x="0" y="1295399"/>
            <a:ext cx="9144000" cy="5410201"/>
            <a:chOff x="0" y="1295399"/>
            <a:chExt cx="9144000" cy="5410201"/>
          </a:xfrm>
        </p:grpSpPr>
        <p:sp>
          <p:nvSpPr>
            <p:cNvPr id="48"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rot="21013284">
              <a:off x="205573" y="3564934"/>
              <a:ext cx="8839728" cy="707886"/>
            </a:xfrm>
            <a:prstGeom prst="rect">
              <a:avLst/>
            </a:prstGeom>
            <a:solidFill>
              <a:srgbClr val="FF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a:ea typeface="+mn-ea"/>
                  <a:cs typeface="+mn-cs"/>
                </a:rPr>
                <a:t>Refresh interferes with memory accesses</a:t>
              </a:r>
            </a:p>
          </p:txBody>
        </p:sp>
      </p:grpSp>
    </p:spTree>
    <p:extLst>
      <p:ext uri="{BB962C8B-B14F-4D97-AF65-F5344CB8AC3E}">
        <p14:creationId xmlns:p14="http://schemas.microsoft.com/office/powerpoint/2010/main" val="1231385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289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22" presetClass="exit" presetSubtype="1" fill="hold" grpId="1" nodeType="withEffect">
                                  <p:stCondLst>
                                    <p:cond delay="700"/>
                                  </p:stCondLst>
                                  <p:childTnLst>
                                    <p:animEffect transition="out" filter="wipe(up)">
                                      <p:cBhvr>
                                        <p:cTn id="16" dur="3300"/>
                                        <p:tgtEl>
                                          <p:spTgt spid="45"/>
                                        </p:tgtEl>
                                      </p:cBhvr>
                                    </p:animEffect>
                                    <p:set>
                                      <p:cBhvr>
                                        <p:cTn id="17" dur="1" fill="hold">
                                          <p:stCondLst>
                                            <p:cond delay="32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1.66667E-6 1.85185E-6 L 0.28646 -0.00232 " pathEditMode="relative" rAng="0" ptsTypes="AA">
                                      <p:cBhvr>
                                        <p:cTn id="23" dur="2000" fill="hold"/>
                                        <p:tgtEl>
                                          <p:spTgt spid="14"/>
                                        </p:tgtEl>
                                        <p:attrNameLst>
                                          <p:attrName>ppt_x</p:attrName>
                                          <p:attrName>ppt_y</p:attrName>
                                        </p:attrNameLst>
                                      </p:cBhvr>
                                      <p:rCtr x="14323" y="-116"/>
                                    </p:animMotion>
                                  </p:childTnLst>
                                </p:cTn>
                              </p:par>
                              <p:par>
                                <p:cTn id="24" presetID="1" presetClass="exit" presetSubtype="0" fill="hold" grpId="1" nodeType="withEffect">
                                  <p:stCondLst>
                                    <p:cond delay="200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mph" presetSubtype="2" fill="hold" nodeType="withEffect">
                                  <p:stCondLst>
                                    <p:cond delay="2000"/>
                                  </p:stCondLst>
                                  <p:childTnLst>
                                    <p:animClr clrSpc="rgb" dir="cw">
                                      <p:cBhvr>
                                        <p:cTn id="27" dur="2000" fill="hold"/>
                                        <p:tgtEl>
                                          <p:spTgt spid="11"/>
                                        </p:tgtEl>
                                        <p:attrNameLst>
                                          <p:attrName>fillcolor</p:attrName>
                                        </p:attrNameLst>
                                      </p:cBhvr>
                                      <p:to>
                                        <a:schemeClr val="accent2"/>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par>
                                <p:cTn id="30" presetID="1" presetClass="entr" presetSubtype="0" fill="hold" nodeType="withEffect">
                                  <p:stCondLst>
                                    <p:cond delay="3900"/>
                                  </p:stCondLst>
                                  <p:childTnLst>
                                    <p:set>
                                      <p:cBhvr>
                                        <p:cTn id="31" dur="1" fill="hold">
                                          <p:stCondLst>
                                            <p:cond delay="0"/>
                                          </p:stCondLst>
                                        </p:cTn>
                                        <p:tgtEl>
                                          <p:spTgt spid="54"/>
                                        </p:tgtEl>
                                        <p:attrNameLst>
                                          <p:attrName>style.visibility</p:attrName>
                                        </p:attrNameLst>
                                      </p:cBhvr>
                                      <p:to>
                                        <p:strVal val="visible"/>
                                      </p:to>
                                    </p:set>
                                  </p:childTnLst>
                                </p:cTn>
                              </p:par>
                              <p:par>
                                <p:cTn id="32" presetID="22" presetClass="entr" presetSubtype="4" fill="hold" grpId="2" nodeType="withEffect">
                                  <p:stCondLst>
                                    <p:cond delay="390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4000"/>
                                        <p:tgtEl>
                                          <p:spTgt spid="45"/>
                                        </p:tgtEl>
                                      </p:cBhvr>
                                    </p:animEffect>
                                  </p:childTnLst>
                                </p:cTn>
                              </p:par>
                              <p:par>
                                <p:cTn id="35" presetID="1" presetClass="exit" presetSubtype="0" fill="hold" nodeType="withEffect">
                                  <p:stCondLst>
                                    <p:cond delay="21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nodeType="withEffect">
                                  <p:stCondLst>
                                    <p:cond delay="210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par>
                                <p:cTn id="51" presetID="1" presetClass="emph" presetSubtype="2" fill="hold" nodeType="withEffect">
                                  <p:stCondLst>
                                    <p:cond delay="0"/>
                                  </p:stCondLst>
                                  <p:childTnLst>
                                    <p:animClr clrSpc="rgb" dir="cw">
                                      <p:cBhvr>
                                        <p:cTn id="52" dur="100" fill="hold"/>
                                        <p:tgtEl>
                                          <p:spTgt spid="11"/>
                                        </p:tgtEl>
                                        <p:attrNameLst>
                                          <p:attrName>fillcolor</p:attrName>
                                        </p:attrNameLst>
                                      </p:cBhvr>
                                      <p:to>
                                        <a:schemeClr val="bg1"/>
                                      </p:to>
                                    </p:animClr>
                                    <p:set>
                                      <p:cBhvr>
                                        <p:cTn id="53" dur="100" fill="hold"/>
                                        <p:tgtEl>
                                          <p:spTgt spid="11"/>
                                        </p:tgtEl>
                                        <p:attrNameLst>
                                          <p:attrName>fill.type</p:attrName>
                                        </p:attrNameLst>
                                      </p:cBhvr>
                                      <p:to>
                                        <p:strVal val="solid"/>
                                      </p:to>
                                    </p:set>
                                    <p:set>
                                      <p:cBhvr>
                                        <p:cTn id="54" dur="100" fill="hold"/>
                                        <p:tgtEl>
                                          <p:spTgt spid="11"/>
                                        </p:tgtEl>
                                        <p:attrNameLst>
                                          <p:attrName>fill.on</p:attrName>
                                        </p:attrNameLst>
                                      </p:cBhvr>
                                      <p:to>
                                        <p:strVal val="true"/>
                                      </p:to>
                                    </p:set>
                                  </p:childTnLst>
                                </p:cTn>
                              </p:par>
                              <p:par>
                                <p:cTn id="55" presetID="1" presetClass="exit" presetSubtype="0" fill="hold" nodeType="withEffect">
                                  <p:stCondLst>
                                    <p:cond delay="75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75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8.33333E-7 -2.96296E-6 L 0.28906 0.00023 " pathEditMode="relative" rAng="0" ptsTypes="AA">
                                      <p:cBhvr>
                                        <p:cTn id="62" dur="2000" fill="hold"/>
                                        <p:tgtEl>
                                          <p:spTgt spid="41"/>
                                        </p:tgtEl>
                                        <p:attrNameLst>
                                          <p:attrName>ppt_x</p:attrName>
                                          <p:attrName>ppt_y</p:attrName>
                                        </p:attrNameLst>
                                      </p:cBhvr>
                                      <p:rCtr x="14444" y="0"/>
                                    </p:animMotion>
                                  </p:childTnLst>
                                </p:cTn>
                              </p:par>
                              <p:par>
                                <p:cTn id="63" presetID="1" presetClass="exit" presetSubtype="0" fill="hold" grpId="2" nodeType="withEffect">
                                  <p:stCondLst>
                                    <p:cond delay="200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grpId="2" nodeType="withEffect">
                                  <p:stCondLst>
                                    <p:cond delay="200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2000"/>
                                  </p:stCondLst>
                                  <p:childTnLst>
                                    <p:set>
                                      <p:cBhvr>
                                        <p:cTn id="68" dur="1" fill="hold">
                                          <p:stCondLst>
                                            <p:cond delay="0"/>
                                          </p:stCondLst>
                                        </p:cTn>
                                        <p:tgtEl>
                                          <p:spTgt spid="44"/>
                                        </p:tgtEl>
                                        <p:attrNameLst>
                                          <p:attrName>style.visibility</p:attrName>
                                        </p:attrNameLst>
                                      </p:cBhvr>
                                      <p:to>
                                        <p:strVal val="visible"/>
                                      </p:to>
                                    </p:set>
                                  </p:childTnLst>
                                </p:cTn>
                              </p:par>
                              <p:par>
                                <p:cTn id="69" presetID="42" presetClass="path" presetSubtype="0" accel="50000" decel="50000" fill="hold" grpId="1" nodeType="withEffect">
                                  <p:stCondLst>
                                    <p:cond delay="2000"/>
                                  </p:stCondLst>
                                  <p:childTnLst>
                                    <p:animMotion origin="layout" path="M -3.88889E-6 3.7037E-7 L -0.30243 3.7037E-7 " pathEditMode="relative" rAng="0" ptsTypes="AA">
                                      <p:cBhvr>
                                        <p:cTn id="70" dur="2000" fill="hold"/>
                                        <p:tgtEl>
                                          <p:spTgt spid="44"/>
                                        </p:tgtEl>
                                        <p:attrNameLst>
                                          <p:attrName>ppt_x</p:attrName>
                                          <p:attrName>ppt_y</p:attrName>
                                        </p:attrNameLst>
                                      </p:cBhvr>
                                      <p:rCtr x="-15122" y="0"/>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41" grpId="0" animBg="1"/>
      <p:bldP spid="41" grpId="1" animBg="1"/>
      <p:bldP spid="41" grpId="2" animBg="1"/>
      <p:bldP spid="44" grpId="0" animBg="1"/>
      <p:bldP spid="44" grpId="1" animBg="1"/>
      <p:bldP spid="44" grpId="2" animBg="1"/>
      <p:bldP spid="45" grpId="0" animBg="1"/>
      <p:bldP spid="45" grpId="1" animBg="1"/>
      <p:bldP spid="45" grpId="2" animBg="1"/>
      <p:bldP spid="47" grpId="0" animBg="1"/>
      <p:bldP spid="38" grpId="0"/>
      <p:bldP spid="38" grpId="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p:cNvGrpSpPr/>
          <p:nvPr/>
        </p:nvGrpSpPr>
        <p:grpSpPr>
          <a:xfrm>
            <a:off x="304800" y="3886200"/>
            <a:ext cx="6058069" cy="2290172"/>
            <a:chOff x="304800" y="3886200"/>
            <a:chExt cx="6058069" cy="2290172"/>
          </a:xfrm>
        </p:grpSpPr>
        <p:sp>
          <p:nvSpPr>
            <p:cNvPr id="101" name="TextBox 100"/>
            <p:cNvSpPr txBox="1"/>
            <p:nvPr/>
          </p:nvSpPr>
          <p:spPr>
            <a:xfrm>
              <a:off x="4547448" y="4614704"/>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grpSp>
          <p:nvGrpSpPr>
            <p:cNvPr id="165" name="Group 164"/>
            <p:cNvGrpSpPr/>
            <p:nvPr/>
          </p:nvGrpSpPr>
          <p:grpSpPr>
            <a:xfrm>
              <a:off x="304800" y="3886200"/>
              <a:ext cx="6058069" cy="2290172"/>
              <a:chOff x="304800" y="3886200"/>
              <a:chExt cx="6058069" cy="2290172"/>
            </a:xfrm>
          </p:grpSpPr>
          <p:sp>
            <p:nvSpPr>
              <p:cNvPr id="59" name="TextBox 58"/>
              <p:cNvSpPr txBox="1"/>
              <p:nvPr/>
            </p:nvSpPr>
            <p:spPr>
              <a:xfrm>
                <a:off x="304800" y="3886200"/>
                <a:ext cx="60580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Per-bank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mobile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LPDDRx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03" name="timeline"/>
              <p:cNvCxnSpPr/>
              <p:nvPr/>
            </p:nvCxnSpPr>
            <p:spPr>
              <a:xfrm flipV="1">
                <a:off x="534524" y="482548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timeline"/>
              <p:cNvCxnSpPr/>
              <p:nvPr/>
            </p:nvCxnSpPr>
            <p:spPr>
              <a:xfrm flipV="1">
                <a:off x="534524" y="56992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timeline"/>
              <p:cNvCxnSpPr/>
              <p:nvPr/>
            </p:nvCxnSpPr>
            <p:spPr>
              <a:xfrm flipV="1">
                <a:off x="534524" y="6168423"/>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timeline"/>
              <p:cNvCxnSpPr/>
              <p:nvPr/>
            </p:nvCxnSpPr>
            <p:spPr>
              <a:xfrm flipV="1">
                <a:off x="533400" y="5249851"/>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a:t>Existing Refresh Modes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4546324" y="19050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5" name="timeline"/>
          <p:cNvCxnSpPr/>
          <p:nvPr/>
        </p:nvCxnSpPr>
        <p:spPr>
          <a:xfrm flipV="1">
            <a:off x="533400" y="211578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4800" y="1219200"/>
            <a:ext cx="63658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commodity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8" name="DRAM"/>
          <p:cNvSpPr/>
          <p:nvPr/>
        </p:nvSpPr>
        <p:spPr>
          <a:xfrm>
            <a:off x="5332877" y="1842572"/>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9" name="DRAM"/>
          <p:cNvSpPr/>
          <p:nvPr/>
        </p:nvSpPr>
        <p:spPr>
          <a:xfrm>
            <a:off x="5332877" y="1842572"/>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40" name="DRAM"/>
          <p:cNvSpPr/>
          <p:nvPr/>
        </p:nvSpPr>
        <p:spPr>
          <a:xfrm>
            <a:off x="5332875" y="2281081"/>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41" name="DRAM"/>
          <p:cNvSpPr/>
          <p:nvPr/>
        </p:nvSpPr>
        <p:spPr>
          <a:xfrm>
            <a:off x="5332876" y="27195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42" name="DRAM"/>
          <p:cNvSpPr/>
          <p:nvPr/>
        </p:nvSpPr>
        <p:spPr>
          <a:xfrm>
            <a:off x="5332876" y="315769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43" name="TextBox 42"/>
          <p:cNvSpPr txBox="1"/>
          <p:nvPr/>
        </p:nvSpPr>
        <p:spPr>
          <a:xfrm rot="5400000">
            <a:off x="6772803" y="2269503"/>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6" name="Group 5"/>
          <p:cNvGrpSpPr/>
          <p:nvPr/>
        </p:nvGrpSpPr>
        <p:grpSpPr>
          <a:xfrm>
            <a:off x="5332874" y="1828800"/>
            <a:ext cx="3277723" cy="1769207"/>
            <a:chOff x="5332874" y="1828800"/>
            <a:chExt cx="3277723" cy="1769207"/>
          </a:xfrm>
        </p:grpSpPr>
        <p:sp>
          <p:nvSpPr>
            <p:cNvPr id="47" name="DRAM"/>
            <p:cNvSpPr/>
            <p:nvPr/>
          </p:nvSpPr>
          <p:spPr>
            <a:xfrm>
              <a:off x="5332874" y="1828800"/>
              <a:ext cx="3277723" cy="1769207"/>
            </a:xfrm>
            <a:prstGeom prst="roundRect">
              <a:avLst>
                <a:gd name="adj" fmla="val 988"/>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56"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09800"/>
              <a:ext cx="989474" cy="989474"/>
            </a:xfrm>
            <a:prstGeom prst="rect">
              <a:avLst/>
            </a:prstGeom>
          </p:spPr>
        </p:pic>
      </p:grpSp>
      <p:cxnSp>
        <p:nvCxnSpPr>
          <p:cNvPr id="58" name="Straight Connector 57"/>
          <p:cNvCxnSpPr/>
          <p:nvPr/>
        </p:nvCxnSpPr>
        <p:spPr>
          <a:xfrm>
            <a:off x="0" y="3810000"/>
            <a:ext cx="9144000"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timeline"/>
          <p:cNvCxnSpPr/>
          <p:nvPr/>
        </p:nvCxnSpPr>
        <p:spPr>
          <a:xfrm flipV="1">
            <a:off x="533400" y="301107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timeline"/>
          <p:cNvCxnSpPr/>
          <p:nvPr/>
        </p:nvCxnSpPr>
        <p:spPr>
          <a:xfrm flipV="1">
            <a:off x="533400" y="345871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5333999" y="4552276"/>
            <a:ext cx="3277725" cy="1754842"/>
            <a:chOff x="5333999" y="4552276"/>
            <a:chExt cx="3277725" cy="1754842"/>
          </a:xfrm>
        </p:grpSpPr>
        <p:sp>
          <p:nvSpPr>
            <p:cNvPr id="106" name="DRAM"/>
            <p:cNvSpPr/>
            <p:nvPr/>
          </p:nvSpPr>
          <p:spPr>
            <a:xfrm>
              <a:off x="5334001" y="4552276"/>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7" name="DRAM"/>
            <p:cNvSpPr/>
            <p:nvPr/>
          </p:nvSpPr>
          <p:spPr>
            <a:xfrm>
              <a:off x="5334001" y="455227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108" name="DRAM"/>
            <p:cNvSpPr/>
            <p:nvPr/>
          </p:nvSpPr>
          <p:spPr>
            <a:xfrm>
              <a:off x="5333999" y="4990785"/>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9" name="DRAM"/>
            <p:cNvSpPr/>
            <p:nvPr/>
          </p:nvSpPr>
          <p:spPr>
            <a:xfrm>
              <a:off x="5334000" y="5429294"/>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110" name="DRAM"/>
            <p:cNvSpPr/>
            <p:nvPr/>
          </p:nvSpPr>
          <p:spPr>
            <a:xfrm>
              <a:off x="5334000" y="586740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111" name="TextBox 110"/>
            <p:cNvSpPr txBox="1"/>
            <p:nvPr/>
          </p:nvSpPr>
          <p:spPr>
            <a:xfrm rot="5400000">
              <a:off x="6773927" y="4979207"/>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cxnSp>
        <p:nvCxnSpPr>
          <p:cNvPr id="155" name="timeline"/>
          <p:cNvCxnSpPr/>
          <p:nvPr/>
        </p:nvCxnSpPr>
        <p:spPr>
          <a:xfrm flipV="1">
            <a:off x="533400" y="25634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f1"/>
          <p:cNvSpPr/>
          <p:nvPr/>
        </p:nvSpPr>
        <p:spPr>
          <a:xfrm>
            <a:off x="1981200" y="1981200"/>
            <a:ext cx="1143000" cy="1609344"/>
          </a:xfrm>
          <a:prstGeom prst="roundRect">
            <a:avLst>
              <a:gd name="adj" fmla="val 4273"/>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grpSp>
        <p:nvGrpSpPr>
          <p:cNvPr id="188" name="Group 187"/>
          <p:cNvGrpSpPr/>
          <p:nvPr/>
        </p:nvGrpSpPr>
        <p:grpSpPr>
          <a:xfrm>
            <a:off x="1981200" y="5716126"/>
            <a:ext cx="6630523" cy="684674"/>
            <a:chOff x="1981200" y="5716126"/>
            <a:chExt cx="6630523" cy="684674"/>
          </a:xfrm>
        </p:grpSpPr>
        <p:sp>
          <p:nvSpPr>
            <p:cNvPr id="128" name="ref1"/>
            <p:cNvSpPr/>
            <p:nvPr/>
          </p:nvSpPr>
          <p:spPr>
            <a:xfrm>
              <a:off x="1981200" y="60433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4" name="Group 183"/>
            <p:cNvGrpSpPr/>
            <p:nvPr/>
          </p:nvGrpSpPr>
          <p:grpSpPr>
            <a:xfrm>
              <a:off x="5334000" y="5716126"/>
              <a:ext cx="3277723" cy="684674"/>
              <a:chOff x="5334000" y="5716126"/>
              <a:chExt cx="3277723" cy="684674"/>
            </a:xfrm>
          </p:grpSpPr>
          <p:sp>
            <p:nvSpPr>
              <p:cNvPr id="174" name="DRAM"/>
              <p:cNvSpPr/>
              <p:nvPr/>
            </p:nvSpPr>
            <p:spPr>
              <a:xfrm>
                <a:off x="5334000" y="5867400"/>
                <a:ext cx="3277723" cy="457200"/>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8"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716126"/>
                <a:ext cx="684674" cy="684674"/>
              </a:xfrm>
              <a:prstGeom prst="rect">
                <a:avLst/>
              </a:prstGeom>
            </p:spPr>
          </p:pic>
        </p:grpSp>
      </p:grpSp>
      <p:grpSp>
        <p:nvGrpSpPr>
          <p:cNvPr id="189" name="Group 188"/>
          <p:cNvGrpSpPr/>
          <p:nvPr/>
        </p:nvGrpSpPr>
        <p:grpSpPr>
          <a:xfrm>
            <a:off x="2362200" y="5335126"/>
            <a:ext cx="6249523" cy="684674"/>
            <a:chOff x="2362200" y="5335126"/>
            <a:chExt cx="6249523" cy="684674"/>
          </a:xfrm>
        </p:grpSpPr>
        <p:sp>
          <p:nvSpPr>
            <p:cNvPr id="130"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5" name="Group 184"/>
            <p:cNvGrpSpPr/>
            <p:nvPr/>
          </p:nvGrpSpPr>
          <p:grpSpPr>
            <a:xfrm>
              <a:off x="5334000" y="5335126"/>
              <a:ext cx="3277723" cy="684674"/>
              <a:chOff x="5334000" y="5335126"/>
              <a:chExt cx="3277723" cy="684674"/>
            </a:xfrm>
          </p:grpSpPr>
          <p:sp>
            <p:nvSpPr>
              <p:cNvPr id="175" name="DRAM"/>
              <p:cNvSpPr/>
              <p:nvPr/>
            </p:nvSpPr>
            <p:spPr>
              <a:xfrm>
                <a:off x="5334000" y="5410200"/>
                <a:ext cx="3277723" cy="453625"/>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9"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335126"/>
                <a:ext cx="684674" cy="684674"/>
              </a:xfrm>
              <a:prstGeom prst="rect">
                <a:avLst/>
              </a:prstGeom>
            </p:spPr>
          </p:pic>
        </p:grpSp>
      </p:grpSp>
      <p:grpSp>
        <p:nvGrpSpPr>
          <p:cNvPr id="190" name="Group 189"/>
          <p:cNvGrpSpPr/>
          <p:nvPr/>
        </p:nvGrpSpPr>
        <p:grpSpPr>
          <a:xfrm>
            <a:off x="2771756" y="4877926"/>
            <a:ext cx="5839967" cy="684674"/>
            <a:chOff x="2771756" y="4877926"/>
            <a:chExt cx="5839967" cy="684674"/>
          </a:xfrm>
        </p:grpSpPr>
        <p:sp>
          <p:nvSpPr>
            <p:cNvPr id="160" name="ref1"/>
            <p:cNvSpPr/>
            <p:nvPr/>
          </p:nvSpPr>
          <p:spPr>
            <a:xfrm>
              <a:off x="2771756"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6" name="Group 185"/>
            <p:cNvGrpSpPr/>
            <p:nvPr/>
          </p:nvGrpSpPr>
          <p:grpSpPr>
            <a:xfrm>
              <a:off x="5334000" y="4877926"/>
              <a:ext cx="3277723" cy="684674"/>
              <a:chOff x="5334000" y="4877926"/>
              <a:chExt cx="3277723" cy="684674"/>
            </a:xfrm>
          </p:grpSpPr>
          <p:sp>
            <p:nvSpPr>
              <p:cNvPr id="176" name="DRAM"/>
              <p:cNvSpPr/>
              <p:nvPr/>
            </p:nvSpPr>
            <p:spPr>
              <a:xfrm>
                <a:off x="5334000" y="4974336"/>
                <a:ext cx="3277723" cy="450049"/>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2"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877926"/>
                <a:ext cx="684674" cy="684674"/>
              </a:xfrm>
              <a:prstGeom prst="rect">
                <a:avLst/>
              </a:prstGeom>
            </p:spPr>
          </p:pic>
        </p:grpSp>
      </p:grpSp>
      <p:grpSp>
        <p:nvGrpSpPr>
          <p:cNvPr id="191" name="Group 190"/>
          <p:cNvGrpSpPr/>
          <p:nvPr/>
        </p:nvGrpSpPr>
        <p:grpSpPr>
          <a:xfrm>
            <a:off x="3533756" y="4420726"/>
            <a:ext cx="5077967" cy="684674"/>
            <a:chOff x="3533756" y="4420726"/>
            <a:chExt cx="5077967" cy="684674"/>
          </a:xfrm>
        </p:grpSpPr>
        <p:sp>
          <p:nvSpPr>
            <p:cNvPr id="161" name="ref1"/>
            <p:cNvSpPr/>
            <p:nvPr/>
          </p:nvSpPr>
          <p:spPr>
            <a:xfrm>
              <a:off x="3533756" y="46717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7" name="Group 186"/>
            <p:cNvGrpSpPr/>
            <p:nvPr/>
          </p:nvGrpSpPr>
          <p:grpSpPr>
            <a:xfrm>
              <a:off x="5334000" y="4420726"/>
              <a:ext cx="3277723" cy="684674"/>
              <a:chOff x="5334000" y="4420726"/>
              <a:chExt cx="3277723" cy="684674"/>
            </a:xfrm>
          </p:grpSpPr>
          <p:sp>
            <p:nvSpPr>
              <p:cNvPr id="177" name="DRAM"/>
              <p:cNvSpPr/>
              <p:nvPr/>
            </p:nvSpPr>
            <p:spPr>
              <a:xfrm>
                <a:off x="5334000" y="4562856"/>
                <a:ext cx="3277723" cy="42062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3"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420726"/>
                <a:ext cx="684674" cy="684674"/>
              </a:xfrm>
              <a:prstGeom prst="rect">
                <a:avLst/>
              </a:prstGeom>
            </p:spPr>
          </p:pic>
        </p:grpSp>
      </p:grpSp>
      <p:grpSp>
        <p:nvGrpSpPr>
          <p:cNvPr id="197" name="Group 196"/>
          <p:cNvGrpSpPr/>
          <p:nvPr/>
        </p:nvGrpSpPr>
        <p:grpSpPr>
          <a:xfrm>
            <a:off x="780366" y="4343400"/>
            <a:ext cx="2767460" cy="2057400"/>
            <a:chOff x="780366" y="4343400"/>
            <a:chExt cx="2767460" cy="2057400"/>
          </a:xfrm>
        </p:grpSpPr>
        <p:sp>
          <p:nvSpPr>
            <p:cNvPr id="195" name="Circular Arrow 194"/>
            <p:cNvSpPr/>
            <p:nvPr/>
          </p:nvSpPr>
          <p:spPr>
            <a:xfrm>
              <a:off x="780366" y="4463366"/>
              <a:ext cx="822960" cy="1937434"/>
            </a:xfrm>
            <a:prstGeom prst="circularArrow">
              <a:avLst>
                <a:gd name="adj1" fmla="val 12500"/>
                <a:gd name="adj2" fmla="val 2962361"/>
                <a:gd name="adj3" fmla="val 20457681"/>
                <a:gd name="adj4" fmla="val 3523906"/>
                <a:gd name="adj5" fmla="val 19027"/>
              </a:avLst>
            </a:prstGeom>
            <a:solidFill>
              <a:srgbClr val="064FBA"/>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TextBox 195"/>
            <p:cNvSpPr txBox="1"/>
            <p:nvPr/>
          </p:nvSpPr>
          <p:spPr>
            <a:xfrm>
              <a:off x="1295400" y="4343400"/>
              <a:ext cx="22524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4FBA"/>
                  </a:solidFill>
                  <a:effectLst/>
                  <a:uLnTx/>
                  <a:uFillTx/>
                  <a:latin typeface="Calibri"/>
                  <a:ea typeface="+mn-ea"/>
                  <a:cs typeface="+mn-cs"/>
                </a:rPr>
                <a:t>Round-robin order</a:t>
              </a:r>
            </a:p>
          </p:txBody>
        </p:sp>
      </p:grpSp>
      <p:sp>
        <p:nvSpPr>
          <p:cNvPr id="66"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f1"/>
          <p:cNvSpPr/>
          <p:nvPr/>
        </p:nvSpPr>
        <p:spPr>
          <a:xfrm>
            <a:off x="2770632"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f1"/>
          <p:cNvSpPr/>
          <p:nvPr/>
        </p:nvSpPr>
        <p:spPr>
          <a:xfrm>
            <a:off x="3529584" y="46725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f1"/>
          <p:cNvSpPr/>
          <p:nvPr/>
        </p:nvSpPr>
        <p:spPr>
          <a:xfrm>
            <a:off x="1981200" y="60441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69"/>
          <p:cNvSpPr txBox="1"/>
          <p:nvPr/>
        </p:nvSpPr>
        <p:spPr>
          <a:xfrm rot="8573043">
            <a:off x="3236943" y="4875255"/>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3" name="punch cover"/>
          <p:cNvGrpSpPr/>
          <p:nvPr/>
        </p:nvGrpSpPr>
        <p:grpSpPr>
          <a:xfrm>
            <a:off x="0" y="1295399"/>
            <a:ext cx="9144000" cy="5410201"/>
            <a:chOff x="0" y="1295399"/>
            <a:chExt cx="9144000" cy="5410201"/>
          </a:xfrm>
        </p:grpSpPr>
        <p:sp>
          <p:nvSpPr>
            <p:cNvPr id="64"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200" name="Rectangle 199"/>
            <p:cNvSpPr/>
            <p:nvPr/>
          </p:nvSpPr>
          <p:spPr>
            <a:xfrm>
              <a:off x="914400" y="3505200"/>
              <a:ext cx="7467600" cy="1077218"/>
            </a:xfrm>
            <a:prstGeom prst="rect">
              <a:avLst/>
            </a:prstGeom>
            <a:solidFill>
              <a:srgbClr val="064FBA"/>
            </a:solidFill>
            <a:ln>
              <a:solidFill>
                <a:srgbClr val="0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mn-ea"/>
                  <a:cs typeface="+mn-cs"/>
                </a:rPr>
                <a:t>Per-bank refresh allows accesses to other banks while a bank is refreshing</a:t>
              </a:r>
            </a:p>
          </p:txBody>
        </p:sp>
      </p:grpSp>
    </p:spTree>
    <p:extLst>
      <p:ext uri="{BB962C8B-B14F-4D97-AF65-F5344CB8AC3E}">
        <p14:creationId xmlns:p14="http://schemas.microsoft.com/office/powerpoint/2010/main" val="31802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xit" presetSubtype="0" fill="hold" nodeType="withEffect">
                                  <p:stCondLst>
                                    <p:cond delay="500"/>
                                  </p:stCondLst>
                                  <p:childTnLst>
                                    <p:set>
                                      <p:cBhvr>
                                        <p:cTn id="30" dur="1" fill="hold">
                                          <p:stCondLst>
                                            <p:cond delay="0"/>
                                          </p:stCondLst>
                                        </p:cTn>
                                        <p:tgtEl>
                                          <p:spTgt spid="189"/>
                                        </p:tgtEl>
                                        <p:attrNameLst>
                                          <p:attrName>style.visibility</p:attrName>
                                        </p:attrNameLst>
                                      </p:cBhvr>
                                      <p:to>
                                        <p:strVal val="hidden"/>
                                      </p:to>
                                    </p:set>
                                  </p:childTnLst>
                                </p:cTn>
                              </p:par>
                              <p:par>
                                <p:cTn id="31" presetID="1" presetClass="entr" presetSubtype="0" fill="hold" grpId="0" nodeType="withEffect">
                                  <p:stCondLst>
                                    <p:cond delay="50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190"/>
                                        </p:tgtEl>
                                        <p:attrNameLst>
                                          <p:attrName>style.visibility</p:attrName>
                                        </p:attrNameLst>
                                      </p:cBhvr>
                                      <p:to>
                                        <p:strVal val="visible"/>
                                      </p:to>
                                    </p:set>
                                  </p:childTnLst>
                                </p:cTn>
                              </p:par>
                              <p:par>
                                <p:cTn id="35" presetID="1" presetClass="exit" presetSubtype="0" fill="hold" nodeType="withEffect">
                                  <p:stCondLst>
                                    <p:cond delay="1000"/>
                                  </p:stCondLst>
                                  <p:childTnLst>
                                    <p:set>
                                      <p:cBhvr>
                                        <p:cTn id="36" dur="1" fill="hold">
                                          <p:stCondLst>
                                            <p:cond delay="0"/>
                                          </p:stCondLst>
                                        </p:cTn>
                                        <p:tgtEl>
                                          <p:spTgt spid="190"/>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191"/>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66" grpId="0" animBg="1"/>
      <p:bldP spid="67" grpId="0" animBg="1"/>
      <p:bldP spid="68" grpId="0" animBg="1"/>
      <p:bldP spid="69" grpId="0" animBg="1"/>
      <p:bldP spid="7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1</a:t>
            </a:r>
            <a:r>
              <a:rPr lang="en-US" dirty="0"/>
              <a:t>: Refreshes to different banks are scheduled in a </a:t>
            </a:r>
            <a:r>
              <a:rPr lang="en-US" dirty="0">
                <a:solidFill>
                  <a:srgbClr val="FF0000"/>
                </a:solidFill>
              </a:rPr>
              <a:t>strict round-robin order </a:t>
            </a:r>
          </a:p>
          <a:p>
            <a:pPr lvl="1"/>
            <a:r>
              <a:rPr lang="en-US" dirty="0"/>
              <a:t>The static ordering is hardwired into DRAM chips</a:t>
            </a:r>
          </a:p>
          <a:p>
            <a:pPr lvl="1"/>
            <a:r>
              <a:rPr lang="en-US" dirty="0">
                <a:solidFill>
                  <a:srgbClr val="FF0000"/>
                </a:solidFill>
              </a:rPr>
              <a:t>Refreshes busy banks with many queued requests when other banks are idle</a:t>
            </a:r>
          </a:p>
          <a:p>
            <a:pPr lvl="1"/>
            <a:endParaRPr lang="en-US" dirty="0"/>
          </a:p>
          <a:p>
            <a:r>
              <a:rPr lang="en-US" u="sng" dirty="0">
                <a:solidFill>
                  <a:srgbClr val="064FBA"/>
                </a:solidFill>
              </a:rPr>
              <a:t>Key idea</a:t>
            </a:r>
            <a:r>
              <a:rPr lang="en-US" dirty="0">
                <a:solidFill>
                  <a:srgbClr val="064FBA"/>
                </a:solidFill>
              </a:rPr>
              <a:t>: Schedule per-bank refreshes to idle banks opportunistically in a dynamic order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Approach: DARP</a:t>
            </a:r>
          </a:p>
        </p:txBody>
      </p:sp>
      <p:sp>
        <p:nvSpPr>
          <p:cNvPr id="3" name="Content Placeholder 2"/>
          <p:cNvSpPr>
            <a:spLocks noGrp="1"/>
          </p:cNvSpPr>
          <p:nvPr>
            <p:ph idx="1"/>
          </p:nvPr>
        </p:nvSpPr>
        <p:spPr/>
        <p:txBody>
          <a:bodyPr>
            <a:normAutofit/>
          </a:bodyPr>
          <a:lstStyle/>
          <a:p>
            <a:r>
              <a:rPr lang="en-US" b="1" dirty="0"/>
              <a:t>Dynamic Access-Refresh Parallelization (DARP)</a:t>
            </a:r>
          </a:p>
          <a:p>
            <a:pPr lvl="1"/>
            <a:r>
              <a:rPr lang="en-US" dirty="0"/>
              <a:t>An improved scheduling policy for </a:t>
            </a:r>
            <a:r>
              <a:rPr lang="en-US" dirty="0">
                <a:solidFill>
                  <a:srgbClr val="064FBA"/>
                </a:solidFill>
              </a:rPr>
              <a:t>per-bank refreshes</a:t>
            </a:r>
          </a:p>
          <a:p>
            <a:pPr lvl="1"/>
            <a:r>
              <a:rPr lang="en-US" dirty="0">
                <a:solidFill>
                  <a:srgbClr val="000000"/>
                </a:solidFill>
              </a:rPr>
              <a:t>Exploits </a:t>
            </a:r>
            <a:r>
              <a:rPr lang="en-US" dirty="0">
                <a:solidFill>
                  <a:srgbClr val="064FBA"/>
                </a:solidFill>
              </a:rPr>
              <a:t>refresh scheduling flexibility</a:t>
            </a:r>
            <a:r>
              <a:rPr lang="en-US" dirty="0">
                <a:solidFill>
                  <a:srgbClr val="000000"/>
                </a:solidFill>
              </a:rPr>
              <a:t> in DDR DRAM</a:t>
            </a:r>
          </a:p>
          <a:p>
            <a:endParaRPr lang="en-US" dirty="0"/>
          </a:p>
          <a:p>
            <a:r>
              <a:rPr lang="en-US" u="sng" dirty="0"/>
              <a:t>Component 1</a:t>
            </a:r>
            <a:r>
              <a:rPr lang="en-US" dirty="0"/>
              <a:t>: </a:t>
            </a:r>
            <a:r>
              <a:rPr lang="en-US" b="1" dirty="0"/>
              <a:t>Out-of-order per-bank refresh</a:t>
            </a:r>
          </a:p>
          <a:p>
            <a:pPr lvl="1"/>
            <a:r>
              <a:rPr lang="en-US" dirty="0"/>
              <a:t>Avoids poor static scheduling decisions</a:t>
            </a:r>
          </a:p>
          <a:p>
            <a:pPr lvl="1"/>
            <a:r>
              <a:rPr lang="en-US" dirty="0"/>
              <a:t>Dynamically issues per-bank refreshes to idle banks</a:t>
            </a:r>
          </a:p>
          <a:p>
            <a:pPr lvl="1"/>
            <a:endParaRPr lang="en-US" dirty="0"/>
          </a:p>
          <a:p>
            <a:r>
              <a:rPr lang="en-US" u="sng" dirty="0"/>
              <a:t>Component 2</a:t>
            </a:r>
            <a:r>
              <a:rPr lang="en-US" dirty="0"/>
              <a:t>: </a:t>
            </a:r>
            <a:r>
              <a:rPr lang="en-US" b="1" dirty="0"/>
              <a:t>Write-Refresh Parallelization</a:t>
            </a:r>
          </a:p>
          <a:p>
            <a:pPr lvl="1"/>
            <a:r>
              <a:rPr lang="en-US" dirty="0"/>
              <a:t>Avoids refresh interference on latency-critical reads</a:t>
            </a:r>
          </a:p>
          <a:p>
            <a:pPr lvl="1"/>
            <a:r>
              <a:rPr lang="en-US" dirty="0"/>
              <a:t>Parallelizes refreshes with </a:t>
            </a:r>
            <a:r>
              <a:rPr lang="en-US" b="1" dirty="0"/>
              <a:t>a batch of writes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99480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63100731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Banks that are being refreshed cannot concurrently serve memory requests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0" name="ref1"/>
          <p:cNvSpPr/>
          <p:nvPr/>
        </p:nvSpPr>
        <p:spPr>
          <a:xfrm>
            <a:off x="3429000" y="41148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36" name="Group 35"/>
          <p:cNvGrpSpPr/>
          <p:nvPr/>
        </p:nvGrpSpPr>
        <p:grpSpPr>
          <a:xfrm>
            <a:off x="1226036" y="3124200"/>
            <a:ext cx="2964964" cy="990600"/>
            <a:chOff x="1226036" y="3657600"/>
            <a:chExt cx="2964964" cy="990600"/>
          </a:xfrm>
        </p:grpSpPr>
        <p:sp>
          <p:nvSpPr>
            <p:cNvPr id="31" name="TextBox 30"/>
            <p:cNvSpPr txBox="1"/>
            <p:nvPr/>
          </p:nvSpPr>
          <p:spPr>
            <a:xfrm>
              <a:off x="1226036" y="3657600"/>
              <a:ext cx="29649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Delayed by refresh</a:t>
              </a:r>
            </a:p>
          </p:txBody>
        </p:sp>
        <p:cxnSp>
          <p:nvCxnSpPr>
            <p:cNvPr id="32" name="Curved Connector 31"/>
            <p:cNvCxnSpPr/>
            <p:nvPr/>
          </p:nvCxnSpPr>
          <p:spPr>
            <a:xfrm rot="16200000" flipH="1">
              <a:off x="2933700" y="4152900"/>
              <a:ext cx="533400" cy="457200"/>
            </a:xfrm>
            <a:prstGeom prst="curvedConnector3">
              <a:avLst>
                <a:gd name="adj1" fmla="val 30866"/>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990600" y="3581402"/>
            <a:ext cx="7467600" cy="1295402"/>
            <a:chOff x="990600" y="3581402"/>
            <a:chExt cx="7467600" cy="1295402"/>
          </a:xfrm>
        </p:grpSpPr>
        <p:sp>
          <p:nvSpPr>
            <p:cNvPr id="28" name="ref1"/>
            <p:cNvSpPr/>
            <p:nvPr/>
          </p:nvSpPr>
          <p:spPr>
            <a:xfrm>
              <a:off x="990600" y="4114800"/>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Per-Bank Refresh</a:t>
              </a:r>
            </a:p>
          </p:txBody>
        </p:sp>
        <p:grpSp>
          <p:nvGrpSpPr>
            <p:cNvPr id="39" name="Group 38"/>
            <p:cNvGrpSpPr/>
            <p:nvPr/>
          </p:nvGrpSpPr>
          <p:grpSpPr>
            <a:xfrm>
              <a:off x="5180477" y="3581402"/>
              <a:ext cx="3277723" cy="1295402"/>
              <a:chOff x="5334000" y="3745137"/>
              <a:chExt cx="3277723" cy="1252003"/>
            </a:xfrm>
          </p:grpSpPr>
          <p:sp>
            <p:nvSpPr>
              <p:cNvPr id="40" name="DRAM"/>
              <p:cNvSpPr/>
              <p:nvPr/>
            </p:nvSpPr>
            <p:spPr>
              <a:xfrm>
                <a:off x="5334000" y="3745137"/>
                <a:ext cx="3277723" cy="125200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1"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723" y="3892431"/>
                <a:ext cx="684674" cy="684674"/>
              </a:xfrm>
              <a:prstGeom prst="rect">
                <a:avLst/>
              </a:prstGeom>
            </p:spPr>
          </p:pic>
        </p:grpSp>
      </p:grpSp>
    </p:spTree>
    <p:extLst>
      <p:ext uri="{BB962C8B-B14F-4D97-AF65-F5344CB8AC3E}">
        <p14:creationId xmlns:p14="http://schemas.microsoft.com/office/powerpoint/2010/main" val="128933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Refreshing banks cannot concurrently serve memory requests</a:t>
            </a:r>
          </a:p>
          <a:p>
            <a:r>
              <a:rPr lang="en-US" u="sng" dirty="0">
                <a:solidFill>
                  <a:srgbClr val="064FBA"/>
                </a:solidFill>
              </a:rPr>
              <a:t>Key idea</a:t>
            </a:r>
            <a:r>
              <a:rPr lang="en-US" dirty="0">
                <a:solidFill>
                  <a:srgbClr val="064FBA"/>
                </a:solidFill>
              </a:rPr>
              <a:t>: Exploit </a:t>
            </a:r>
            <a:r>
              <a:rPr lang="en-US" b="1" dirty="0">
                <a:solidFill>
                  <a:srgbClr val="064FBA"/>
                </a:solidFill>
              </a:rPr>
              <a:t>subarrays</a:t>
            </a:r>
            <a:r>
              <a:rPr lang="en-US" dirty="0">
                <a:solidFill>
                  <a:srgbClr val="064FBA"/>
                </a:solidFill>
              </a:rPr>
              <a:t> within a bank to parallelize refreshes and accesses across </a:t>
            </a:r>
            <a:r>
              <a:rPr lang="en-US" b="1" dirty="0">
                <a:solidFill>
                  <a:srgbClr val="064FBA"/>
                </a:solidFill>
              </a:rPr>
              <a:t>subarrays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39624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39636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grpSp>
        <p:nvGrpSpPr>
          <p:cNvPr id="23" name="Group 22"/>
          <p:cNvGrpSpPr/>
          <p:nvPr/>
        </p:nvGrpSpPr>
        <p:grpSpPr>
          <a:xfrm>
            <a:off x="5181600" y="3581400"/>
            <a:ext cx="3277723" cy="1295400"/>
            <a:chOff x="4419600" y="4038600"/>
            <a:chExt cx="3277723" cy="457200"/>
          </a:xfrm>
        </p:grpSpPr>
        <p:sp>
          <p:nvSpPr>
            <p:cNvPr id="19" name="DRAM"/>
            <p:cNvSpPr/>
            <p:nvPr/>
          </p:nvSpPr>
          <p:spPr>
            <a:xfrm>
              <a:off x="4419600" y="40386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1</a:t>
              </a:r>
            </a:p>
          </p:txBody>
        </p:sp>
        <p:sp>
          <p:nvSpPr>
            <p:cNvPr id="21" name="DRAM"/>
            <p:cNvSpPr/>
            <p:nvPr/>
          </p:nvSpPr>
          <p:spPr>
            <a:xfrm>
              <a:off x="4419600" y="42672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0</a:t>
              </a:r>
            </a:p>
          </p:txBody>
        </p:sp>
      </p:grpSp>
      <p:sp>
        <p:nvSpPr>
          <p:cNvPr id="30" name="ref1"/>
          <p:cNvSpPr/>
          <p:nvPr/>
        </p:nvSpPr>
        <p:spPr>
          <a:xfrm>
            <a:off x="2133600" y="38100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13" name="Group 12"/>
          <p:cNvGrpSpPr/>
          <p:nvPr/>
        </p:nvGrpSpPr>
        <p:grpSpPr>
          <a:xfrm>
            <a:off x="5181600" y="4190993"/>
            <a:ext cx="3352800" cy="708406"/>
            <a:chOff x="5335123" y="4334314"/>
            <a:chExt cx="3352800" cy="684674"/>
          </a:xfrm>
        </p:grpSpPr>
        <p:sp>
          <p:nvSpPr>
            <p:cNvPr id="14" name="DRAM"/>
            <p:cNvSpPr/>
            <p:nvPr/>
          </p:nvSpPr>
          <p:spPr>
            <a:xfrm>
              <a:off x="5335123" y="4369672"/>
              <a:ext cx="3277723" cy="627474"/>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5"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249" y="4334314"/>
              <a:ext cx="684674" cy="684674"/>
            </a:xfrm>
            <a:prstGeom prst="rect">
              <a:avLst/>
            </a:prstGeom>
          </p:spPr>
        </p:pic>
      </p:grpSp>
      <p:cxnSp>
        <p:nvCxnSpPr>
          <p:cNvPr id="17" name="timeline"/>
          <p:cNvCxnSpPr/>
          <p:nvPr/>
        </p:nvCxnSpPr>
        <p:spPr>
          <a:xfrm flipV="1">
            <a:off x="609600" y="457777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f1"/>
          <p:cNvSpPr/>
          <p:nvPr/>
        </p:nvSpPr>
        <p:spPr>
          <a:xfrm>
            <a:off x="990600" y="4424084"/>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Subarray Refresh</a:t>
            </a:r>
          </a:p>
        </p:txBody>
      </p:sp>
      <p:grpSp>
        <p:nvGrpSpPr>
          <p:cNvPr id="5" name="Group 4"/>
          <p:cNvGrpSpPr/>
          <p:nvPr/>
        </p:nvGrpSpPr>
        <p:grpSpPr>
          <a:xfrm>
            <a:off x="609600" y="4268494"/>
            <a:ext cx="4495800" cy="451422"/>
            <a:chOff x="609600" y="4268494"/>
            <a:chExt cx="4495800" cy="451422"/>
          </a:xfrm>
        </p:grpSpPr>
        <p:sp>
          <p:nvSpPr>
            <p:cNvPr id="22" name="TextBox 21"/>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4"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600200" y="3733800"/>
            <a:ext cx="1677330" cy="2209800"/>
            <a:chOff x="1600200" y="3733800"/>
            <a:chExt cx="1677330" cy="2209800"/>
          </a:xfrm>
        </p:grpSpPr>
        <p:cxnSp>
          <p:nvCxnSpPr>
            <p:cNvPr id="25" name="Straight Connector 24"/>
            <p:cNvCxnSpPr/>
            <p:nvPr/>
          </p:nvCxnSpPr>
          <p:spPr>
            <a:xfrm flipV="1">
              <a:off x="2667001"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133600"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600200" y="5420380"/>
              <a:ext cx="1677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Parallelize</a:t>
              </a:r>
            </a:p>
          </p:txBody>
        </p:sp>
      </p:grpSp>
    </p:spTree>
    <p:extLst>
      <p:ext uri="{BB962C8B-B14F-4D97-AF65-F5344CB8AC3E}">
        <p14:creationId xmlns:p14="http://schemas.microsoft.com/office/powerpoint/2010/main" val="1709103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1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Methodology</a:t>
            </a:r>
          </a:p>
        </p:txBody>
      </p:sp>
      <p:sp>
        <p:nvSpPr>
          <p:cNvPr id="3" name="Content Placeholder 2"/>
          <p:cNvSpPr>
            <a:spLocks noGrp="1"/>
          </p:cNvSpPr>
          <p:nvPr>
            <p:ph idx="1"/>
          </p:nvPr>
        </p:nvSpPr>
        <p:spPr>
          <a:xfrm>
            <a:off x="304800" y="4971180"/>
            <a:ext cx="8534400" cy="1582020"/>
          </a:xfrm>
        </p:spPr>
        <p:txBody>
          <a:bodyPr>
            <a:noAutofit/>
          </a:bodyPr>
          <a:lstStyle/>
          <a:p>
            <a:pPr marL="457200" lvl="1" indent="0">
              <a:buNone/>
            </a:pPr>
            <a:endParaRPr lang="en-US" sz="1800" dirty="0"/>
          </a:p>
          <a:p>
            <a:r>
              <a:rPr lang="en-US" sz="2400" b="1" u="sng" dirty="0"/>
              <a:t>100 workloads</a:t>
            </a:r>
            <a:r>
              <a:rPr lang="en-US" sz="2400" dirty="0"/>
              <a:t>: </a:t>
            </a:r>
            <a:r>
              <a:rPr lang="en-US" sz="2000" dirty="0"/>
              <a:t>SPEC CPU2006, STREAM, TPC-C/H, random access</a:t>
            </a:r>
            <a:endParaRPr lang="en-US" sz="1800" dirty="0"/>
          </a:p>
          <a:p>
            <a:r>
              <a:rPr lang="en-US" sz="2400" b="1" u="sng" dirty="0"/>
              <a:t>System performance metric</a:t>
            </a:r>
            <a:r>
              <a:rPr lang="en-US" sz="2400" dirty="0"/>
              <a:t>: </a:t>
            </a:r>
            <a:r>
              <a:rPr lang="en-US" sz="2400" i="1" dirty="0"/>
              <a:t>Weighted 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a:off x="3505200" y="1676400"/>
            <a:ext cx="14574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BBB59">
                    <a:lumMod val="50000"/>
                  </a:srgbClr>
                </a:solidFill>
                <a:effectLst/>
                <a:uLnTx/>
                <a:uFillTx/>
                <a:latin typeface="Calibri"/>
                <a:ea typeface="+mn-ea"/>
                <a:cs typeface="+mn-cs"/>
              </a:rPr>
              <a:t>DDR3 Rank</a:t>
            </a:r>
          </a:p>
        </p:txBody>
      </p:sp>
      <p:sp>
        <p:nvSpPr>
          <p:cNvPr id="8" name="TextBox 7"/>
          <p:cNvSpPr txBox="1"/>
          <p:nvPr/>
        </p:nvSpPr>
        <p:spPr>
          <a:xfrm>
            <a:off x="336883" y="1219200"/>
            <a:ext cx="33207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Simulator configurations</a:t>
            </a:r>
          </a:p>
        </p:txBody>
      </p:sp>
      <p:grpSp>
        <p:nvGrpSpPr>
          <p:cNvPr id="11" name="Group 10"/>
          <p:cNvGrpSpPr/>
          <p:nvPr/>
        </p:nvGrpSpPr>
        <p:grpSpPr>
          <a:xfrm>
            <a:off x="671731" y="1281764"/>
            <a:ext cx="7097519" cy="3899836"/>
            <a:chOff x="671731" y="1175557"/>
            <a:chExt cx="7097519" cy="3899836"/>
          </a:xfrm>
        </p:grpSpPr>
        <p:sp>
          <p:nvSpPr>
            <p:cNvPr id="5" name="R"/>
            <p:cNvSpPr/>
            <p:nvPr/>
          </p:nvSpPr>
          <p:spPr>
            <a:xfrm>
              <a:off x="752268" y="1722602"/>
              <a:ext cx="2295732" cy="2725679"/>
            </a:xfrm>
            <a:prstGeom prst="roundRect">
              <a:avLst>
                <a:gd name="adj" fmla="val 61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2072450" y="2088544"/>
              <a:ext cx="1338349" cy="60644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sp>
          <p:nvSpPr>
            <p:cNvPr id="7" name="R"/>
            <p:cNvSpPr/>
            <p:nvPr/>
          </p:nvSpPr>
          <p:spPr>
            <a:xfrm>
              <a:off x="671731" y="2868549"/>
              <a:ext cx="1798337"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8-core</a:t>
              </a:r>
              <a:br>
                <a:rPr kumimoji="0" lang="en-US" sz="2800" b="1" i="1" u="none" strike="noStrike" kern="1200" cap="none" spc="0" normalizeH="0" baseline="0" noProof="0" dirty="0">
                  <a:ln>
                    <a:noFill/>
                  </a:ln>
                  <a:solidFill>
                    <a:prstClr val="black"/>
                  </a:solidFill>
                  <a:effectLst/>
                  <a:uLnTx/>
                  <a:uFillTx/>
                  <a:latin typeface="Calibri"/>
                  <a:ea typeface="+mn-ea"/>
                  <a:cs typeface="+mn-cs"/>
                </a:rPr>
              </a:b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sp>
          <p:nvSpPr>
            <p:cNvPr id="9" name="Left-Right Arrow 8"/>
            <p:cNvSpPr/>
            <p:nvPr/>
          </p:nvSpPr>
          <p:spPr>
            <a:xfrm>
              <a:off x="3124200" y="2027393"/>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
            <p:cNvSpPr/>
            <p:nvPr/>
          </p:nvSpPr>
          <p:spPr>
            <a:xfrm rot="16200000">
              <a:off x="2046385" y="3449817"/>
              <a:ext cx="1387329"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nvGrpSpPr>
            <p:cNvPr id="26" name="DRAM"/>
            <p:cNvGrpSpPr/>
            <p:nvPr/>
          </p:nvGrpSpPr>
          <p:grpSpPr>
            <a:xfrm>
              <a:off x="5029200" y="1322983"/>
              <a:ext cx="990600" cy="1758442"/>
              <a:chOff x="4723269" y="2353890"/>
              <a:chExt cx="3277726" cy="1758442"/>
            </a:xfrm>
          </p:grpSpPr>
          <p:sp>
            <p:nvSpPr>
              <p:cNvPr id="2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2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2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3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2" name="TextBox 31"/>
              <p:cNvSpPr txBox="1"/>
              <p:nvPr/>
            </p:nvSpPr>
            <p:spPr>
              <a:xfrm rot="5400000">
                <a:off x="6827251" y="2515194"/>
                <a:ext cx="343364" cy="9929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47" name="DRAM"/>
            <p:cNvGrpSpPr/>
            <p:nvPr/>
          </p:nvGrpSpPr>
          <p:grpSpPr>
            <a:xfrm>
              <a:off x="6778649" y="1320780"/>
              <a:ext cx="990600" cy="1758442"/>
              <a:chOff x="4723269" y="2353890"/>
              <a:chExt cx="3277726" cy="1758442"/>
            </a:xfrm>
          </p:grpSpPr>
          <p:sp>
            <p:nvSpPr>
              <p:cNvPr id="48"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49"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0"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1"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2"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Rectangle 53"/>
            <p:cNvSpPr/>
            <p:nvPr/>
          </p:nvSpPr>
          <p:spPr>
            <a:xfrm>
              <a:off x="6050279" y="2470189"/>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eft-Right Arrow 54"/>
            <p:cNvSpPr/>
            <p:nvPr/>
          </p:nvSpPr>
          <p:spPr>
            <a:xfrm>
              <a:off x="3125061" y="3437091"/>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DRAM"/>
            <p:cNvGrpSpPr/>
            <p:nvPr/>
          </p:nvGrpSpPr>
          <p:grpSpPr>
            <a:xfrm>
              <a:off x="5029200" y="3316951"/>
              <a:ext cx="990600" cy="1758442"/>
              <a:chOff x="4723269" y="2353890"/>
              <a:chExt cx="3277726" cy="1758442"/>
            </a:xfrm>
          </p:grpSpPr>
          <p:sp>
            <p:nvSpPr>
              <p:cNvPr id="60"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1"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2"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3"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4"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DRAM"/>
            <p:cNvGrpSpPr/>
            <p:nvPr/>
          </p:nvGrpSpPr>
          <p:grpSpPr>
            <a:xfrm>
              <a:off x="6778650" y="3314748"/>
              <a:ext cx="990600" cy="1758442"/>
              <a:chOff x="4723269" y="2353890"/>
              <a:chExt cx="3277726" cy="1758442"/>
            </a:xfrm>
          </p:grpSpPr>
          <p:sp>
            <p:nvSpPr>
              <p:cNvPr id="6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2" name="Rectangle 71"/>
            <p:cNvSpPr/>
            <p:nvPr/>
          </p:nvSpPr>
          <p:spPr>
            <a:xfrm>
              <a:off x="6050279" y="4041474"/>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4876800" y="1175557"/>
              <a:ext cx="1321183" cy="2039230"/>
            </a:xfrm>
            <a:prstGeom prst="roundRect">
              <a:avLst/>
            </a:prstGeom>
            <a:no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R"/>
          <p:cNvSpPr/>
          <p:nvPr/>
        </p:nvSpPr>
        <p:spPr>
          <a:xfrm>
            <a:off x="1143000" y="4648200"/>
            <a:ext cx="2743200"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L1 $: 32KB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L2 $: 512KB/core</a:t>
            </a:r>
          </a:p>
        </p:txBody>
      </p:sp>
    </p:spTree>
    <p:extLst>
      <p:ext uri="{BB962C8B-B14F-4D97-AF65-F5344CB8AC3E}">
        <p14:creationId xmlns:p14="http://schemas.microsoft.com/office/powerpoint/2010/main" val="304857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Points</a:t>
            </a:r>
          </a:p>
        </p:txBody>
      </p:sp>
      <p:sp>
        <p:nvSpPr>
          <p:cNvPr id="3" name="Content Placeholder 2"/>
          <p:cNvSpPr>
            <a:spLocks noGrp="1"/>
          </p:cNvSpPr>
          <p:nvPr>
            <p:ph idx="1"/>
          </p:nvPr>
        </p:nvSpPr>
        <p:spPr/>
        <p:txBody>
          <a:bodyPr>
            <a:normAutofit lnSpcReduction="10000"/>
          </a:bodyPr>
          <a:lstStyle/>
          <a:p>
            <a:r>
              <a:rPr lang="en-US" b="1" dirty="0"/>
              <a:t>All-bank refresh </a:t>
            </a:r>
            <a:r>
              <a:rPr lang="en-US" dirty="0"/>
              <a:t>[DDR3, LPDDR3, …]</a:t>
            </a:r>
          </a:p>
          <a:p>
            <a:endParaRPr lang="en-US" dirty="0"/>
          </a:p>
          <a:p>
            <a:r>
              <a:rPr lang="en-US" b="1" dirty="0"/>
              <a:t>Per-bank refresh </a:t>
            </a:r>
            <a:r>
              <a:rPr lang="en-US" dirty="0"/>
              <a:t>[LPDDR3]</a:t>
            </a:r>
          </a:p>
          <a:p>
            <a:endParaRPr lang="en-US" dirty="0"/>
          </a:p>
          <a:p>
            <a:r>
              <a:rPr lang="en-US" b="1" dirty="0"/>
              <a:t>Elastic refresh </a:t>
            </a:r>
            <a:r>
              <a:rPr lang="en-US" dirty="0"/>
              <a:t>[</a:t>
            </a:r>
            <a:r>
              <a:rPr lang="en-US" dirty="0" err="1"/>
              <a:t>Stuecheli</a:t>
            </a:r>
            <a:r>
              <a:rPr lang="en-US" dirty="0"/>
              <a:t> et al., MICRO ‘10]:</a:t>
            </a:r>
          </a:p>
          <a:p>
            <a:pPr lvl="1"/>
            <a:r>
              <a:rPr lang="en-US" dirty="0"/>
              <a:t>Postpones refreshes by a time delay based on the predicted rank idle time to avoid interference on memory requests</a:t>
            </a:r>
          </a:p>
          <a:p>
            <a:pPr lvl="1"/>
            <a:r>
              <a:rPr lang="en-US" dirty="0">
                <a:solidFill>
                  <a:srgbClr val="FF0000"/>
                </a:solidFill>
              </a:rPr>
              <a:t>Proposed to schedule all-bank refreshes without exploiting per-bank refreshes</a:t>
            </a:r>
          </a:p>
          <a:p>
            <a:pPr lvl="1"/>
            <a:r>
              <a:rPr lang="en-US" dirty="0">
                <a:solidFill>
                  <a:srgbClr val="FF0000"/>
                </a:solidFill>
              </a:rPr>
              <a:t>Cannot parallelize refreshes and accesses within a rank</a:t>
            </a:r>
          </a:p>
          <a:p>
            <a:pPr marL="457200" lvl="1" indent="0">
              <a:buNone/>
            </a:pPr>
            <a:endParaRPr lang="en-US" dirty="0"/>
          </a:p>
          <a:p>
            <a:r>
              <a:rPr lang="en-US" b="1" dirty="0"/>
              <a:t>Ideal (no refresh)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77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381000" y="1023945"/>
          <a:ext cx="8534400" cy="4810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System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DS"/>
          <p:cNvGrpSpPr/>
          <p:nvPr/>
        </p:nvGrpSpPr>
        <p:grpSpPr>
          <a:xfrm>
            <a:off x="2438400" y="1084560"/>
            <a:ext cx="4545125" cy="461665"/>
            <a:chOff x="2438400" y="1154668"/>
            <a:chExt cx="4545125" cy="461665"/>
          </a:xfrm>
        </p:grpSpPr>
        <p:sp>
          <p:nvSpPr>
            <p:cNvPr id="21" name="TextBox 20"/>
            <p:cNvSpPr txBox="1"/>
            <p:nvPr/>
          </p:nvSpPr>
          <p:spPr>
            <a:xfrm>
              <a:off x="2438400" y="11546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7.9%</a:t>
              </a:r>
            </a:p>
          </p:txBody>
        </p:sp>
        <p:sp>
          <p:nvSpPr>
            <p:cNvPr id="22" name="TextBox 21"/>
            <p:cNvSpPr txBox="1"/>
            <p:nvPr/>
          </p:nvSpPr>
          <p:spPr>
            <a:xfrm>
              <a:off x="41910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12.3%</a:t>
              </a:r>
            </a:p>
          </p:txBody>
        </p:sp>
        <p:sp>
          <p:nvSpPr>
            <p:cNvPr id="23" name="TextBox 22"/>
            <p:cNvSpPr txBox="1"/>
            <p:nvPr/>
          </p:nvSpPr>
          <p:spPr>
            <a:xfrm>
              <a:off x="60198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20.2%</a:t>
              </a:r>
            </a:p>
          </p:txBody>
        </p:sp>
      </p:grpSp>
      <p:sp>
        <p:nvSpPr>
          <p:cNvPr id="15" name="Rounded Rectangle 14"/>
          <p:cNvSpPr/>
          <p:nvPr/>
        </p:nvSpPr>
        <p:spPr>
          <a:xfrm>
            <a:off x="533400" y="5410200"/>
            <a:ext cx="7854167"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1. Both DARP &amp; SARP provide performance gains and combining them (DSARP) improves even more</a:t>
            </a:r>
          </a:p>
        </p:txBody>
      </p:sp>
      <p:sp>
        <p:nvSpPr>
          <p:cNvPr id="11" name="Rounded Rectangle 10"/>
          <p:cNvSpPr/>
          <p:nvPr/>
        </p:nvSpPr>
        <p:spPr>
          <a:xfrm>
            <a:off x="533400" y="5410200"/>
            <a:ext cx="7848600"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white"/>
                </a:solidFill>
                <a:effectLst/>
                <a:uLnTx/>
                <a:uFillTx/>
                <a:latin typeface="Calibri"/>
                <a:ea typeface="+mn-ea"/>
                <a:cs typeface="+mn-cs"/>
              </a:rPr>
              <a:t>2. Consistent system performance improvement across DRAM densities (within </a:t>
            </a:r>
            <a:r>
              <a:rPr kumimoji="0" lang="en-US" sz="2600" b="1" i="1" u="none" strike="noStrike" kern="1200" cap="none" spc="0" normalizeH="0" baseline="0" noProof="0" dirty="0">
                <a:ln>
                  <a:noFill/>
                </a:ln>
                <a:solidFill>
                  <a:prstClr val="white"/>
                </a:solidFill>
                <a:effectLst/>
                <a:uLnTx/>
                <a:uFillTx/>
                <a:latin typeface="Calibri"/>
                <a:ea typeface="+mn-ea"/>
                <a:cs typeface="+mn-cs"/>
              </a:rPr>
              <a:t>0.9%, 1.2%, and 3.8% </a:t>
            </a:r>
            <a:r>
              <a:rPr kumimoji="0" lang="en-US" sz="2600" b="0" i="1" u="none" strike="noStrike" kern="1200" cap="none" spc="0" normalizeH="0" baseline="0" noProof="0" dirty="0">
                <a:ln>
                  <a:noFill/>
                </a:ln>
                <a:solidFill>
                  <a:prstClr val="white"/>
                </a:solidFill>
                <a:effectLst/>
                <a:uLnTx/>
                <a:uFillTx/>
                <a:latin typeface="Calibri"/>
                <a:ea typeface="+mn-ea"/>
                <a:cs typeface="+mn-cs"/>
              </a:rPr>
              <a:t>of ideal)</a:t>
            </a:r>
          </a:p>
        </p:txBody>
      </p:sp>
    </p:spTree>
    <p:extLst>
      <p:ext uri="{BB962C8B-B14F-4D97-AF65-F5344CB8AC3E}">
        <p14:creationId xmlns:p14="http://schemas.microsoft.com/office/powerpoint/2010/main" val="260443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graphicEl>
                                              <a:chart seriesIdx="3"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graphicEl>
                                              <a:chart seriesIdx="4"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graphicEl>
                                              <a:chart seriesIdx="5" categoryIdx="-4" bldStep="series"/>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27">
                                            <p:graphicEl>
                                              <a:chart seriesIdx="6"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Chart bld="series"/>
        </p:bldSub>
      </p:bldGraphic>
      <p:bldP spid="15" grpId="0" animBg="1"/>
      <p:bldP spid="11"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DS"/>
          <p:cNvGrpSpPr/>
          <p:nvPr/>
        </p:nvGrpSpPr>
        <p:grpSpPr>
          <a:xfrm>
            <a:off x="2590800" y="1367135"/>
            <a:ext cx="4495800" cy="690265"/>
            <a:chOff x="2438400" y="1302603"/>
            <a:chExt cx="4495800" cy="690265"/>
          </a:xfrm>
        </p:grpSpPr>
        <p:sp>
          <p:nvSpPr>
            <p:cNvPr id="7" name="TextBox 6"/>
            <p:cNvSpPr txBox="1"/>
            <p:nvPr/>
          </p:nvSpPr>
          <p:spPr>
            <a:xfrm>
              <a:off x="2438400" y="15312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3.0%</a:t>
              </a:r>
            </a:p>
          </p:txBody>
        </p:sp>
        <p:sp>
          <p:nvSpPr>
            <p:cNvPr id="8" name="TextBox 7"/>
            <p:cNvSpPr txBox="1"/>
            <p:nvPr/>
          </p:nvSpPr>
          <p:spPr>
            <a:xfrm>
              <a:off x="4298769" y="13832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5.2%</a:t>
              </a:r>
            </a:p>
          </p:txBody>
        </p:sp>
        <p:sp>
          <p:nvSpPr>
            <p:cNvPr id="9" name="TextBox 8"/>
            <p:cNvSpPr txBox="1"/>
            <p:nvPr/>
          </p:nvSpPr>
          <p:spPr>
            <a:xfrm>
              <a:off x="6127569" y="13026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9.0%</a:t>
              </a:r>
            </a:p>
          </p:txBody>
        </p:sp>
      </p:grpSp>
      <p:sp>
        <p:nvSpPr>
          <p:cNvPr id="10" name="Rounded Rectangle 9"/>
          <p:cNvSpPr/>
          <p:nvPr/>
        </p:nvSpPr>
        <p:spPr>
          <a:xfrm>
            <a:off x="990600" y="5607050"/>
            <a:ext cx="7086600" cy="7175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Consistent reduction on energy consumption</a:t>
            </a:r>
          </a:p>
        </p:txBody>
      </p:sp>
      <p:graphicFrame>
        <p:nvGraphicFramePr>
          <p:cNvPr id="11" name="Chart 10"/>
          <p:cNvGraphicFramePr>
            <a:graphicFrameLocks/>
          </p:cNvGraphicFramePr>
          <p:nvPr>
            <p:extLst/>
          </p:nvPr>
        </p:nvGraphicFramePr>
        <p:xfrm>
          <a:off x="533400" y="1219200"/>
          <a:ext cx="8068397" cy="4810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1464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300" dirty="0"/>
              <a:t>More Information on Refresh-Access Parallelization</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17179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2036190"/>
            <a:ext cx="6120680" cy="93610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65677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Refreshes Are Unnecessary</a:t>
            </a:r>
          </a:p>
        </p:txBody>
      </p:sp>
      <p:sp>
        <p:nvSpPr>
          <p:cNvPr id="3" name="Content Placeholder 2"/>
          <p:cNvSpPr>
            <a:spLocks noGrp="1"/>
          </p:cNvSpPr>
          <p:nvPr>
            <p:ph idx="1"/>
          </p:nvPr>
        </p:nvSpPr>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Tree>
    <p:extLst>
      <p:ext uri="{BB962C8B-B14F-4D97-AF65-F5344CB8AC3E}">
        <p14:creationId xmlns:p14="http://schemas.microsoft.com/office/powerpoint/2010/main" val="385613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2513"/>
            <a:ext cx="8610600" cy="5195887"/>
          </a:xfrm>
        </p:spPr>
        <p:txBody>
          <a:bodyPr/>
          <a:lstStyle/>
          <a:p>
            <a:pPr marL="0" indent="0">
              <a:buFont typeface="Wingdings" charset="0"/>
              <a:buNone/>
            </a:pPr>
            <a:r>
              <a:rPr lang="en-US">
                <a:solidFill>
                  <a:srgbClr val="FF0000"/>
                </a:solidFill>
                <a:latin typeface="Tahoma" charset="0"/>
              </a:rPr>
              <a:t>1. Profiling: </a:t>
            </a:r>
            <a:r>
              <a:rPr lang="en-US">
                <a:solidFill>
                  <a:srgbClr val="0000FF"/>
                </a:solidFill>
                <a:latin typeface="Tahoma" charset="0"/>
              </a:rPr>
              <a:t>Profile the retention time of all DRAM rows</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2. Binning: </a:t>
            </a:r>
            <a:r>
              <a:rPr lang="en-US">
                <a:solidFill>
                  <a:srgbClr val="0000FF"/>
                </a:solidFill>
                <a:latin typeface="Tahoma" charset="0"/>
              </a:rPr>
              <a:t>Store rows into bins by retention time</a:t>
            </a:r>
          </a:p>
          <a:p>
            <a:pPr marL="0" indent="0">
              <a:buFont typeface="Wingdings" charset="0"/>
              <a:buNone/>
            </a:pPr>
            <a:r>
              <a:rPr lang="en-US">
                <a:solidFill>
                  <a:srgbClr val="0000FF"/>
                </a:solidFill>
                <a:latin typeface="Tahoma" charset="0"/>
              </a:rPr>
              <a:t>   </a:t>
            </a:r>
            <a:r>
              <a:rPr lang="en-US">
                <a:latin typeface="Tahoma" charset="0"/>
                <a:sym typeface="Wingdings" charset="0"/>
              </a:rPr>
              <a:t> u</a:t>
            </a:r>
            <a:r>
              <a:rPr lang="en-US">
                <a:latin typeface="Tahoma" charset="0"/>
              </a:rPr>
              <a:t>se Bloom Filters for efficient and scalable storage</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3. Refreshing: </a:t>
            </a:r>
            <a:r>
              <a:rPr lang="en-US">
                <a:solidFill>
                  <a:srgbClr val="0000FF"/>
                </a:solidFill>
                <a:latin typeface="Tahoma" charset="0"/>
              </a:rPr>
              <a:t>Memory controller refreshes rows in different bins at different rates</a:t>
            </a:r>
          </a:p>
          <a:p>
            <a:pPr marL="0" indent="0">
              <a:buFont typeface="Wingdings" charset="0"/>
              <a:buNone/>
            </a:pPr>
            <a:r>
              <a:rPr lang="en-US">
                <a:latin typeface="Tahoma" charset="0"/>
              </a:rPr>
              <a:t>   </a:t>
            </a:r>
            <a:r>
              <a:rPr lang="en-US">
                <a:latin typeface="Tahoma" charset="0"/>
                <a:sym typeface="Wingdings" charset="0"/>
              </a:rPr>
              <a:t> probe Bloom Filters to determine refresh rate of a row</a:t>
            </a:r>
            <a:endParaRPr lang="en-US">
              <a:latin typeface="Tahom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4225"/>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028A3-F7A4-A942-B3C7-EBDF36001B3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37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39750" y="3716338"/>
            <a:ext cx="75247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1.25KB storage in controller for 32GB DRAM memory</a:t>
            </a:r>
          </a:p>
        </p:txBody>
      </p:sp>
      <p:sp>
        <p:nvSpPr>
          <p:cNvPr id="8" name="TextBox 7"/>
          <p:cNvSpPr txBox="1">
            <a:spLocks noChangeArrowheads="1"/>
          </p:cNvSpPr>
          <p:nvPr/>
        </p:nvSpPr>
        <p:spPr bwMode="auto">
          <a:xfrm>
            <a:off x="0" y="5486400"/>
            <a:ext cx="9144000" cy="830263"/>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Can reduce refreshes by ~75%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sym typeface="Wingdings" charset="0"/>
              </a:rPr>
              <a:t> reduces </a:t>
            </a: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energy consumption and improves performance</a:t>
            </a:r>
          </a:p>
        </p:txBody>
      </p:sp>
      <p:sp>
        <p:nvSpPr>
          <p:cNvPr id="218121"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11" name="Title 1"/>
          <p:cNvSpPr>
            <a:spLocks noGrp="1"/>
          </p:cNvSpPr>
          <p:nvPr>
            <p:ph type="title"/>
          </p:nvPr>
        </p:nvSpPr>
        <p:spPr>
          <a:xfrm>
            <a:off x="228600" y="152400"/>
            <a:ext cx="8915400" cy="1066800"/>
          </a:xfrm>
        </p:spPr>
        <p:txBody>
          <a:bodyPr/>
          <a:lstStyle/>
          <a:p>
            <a:r>
              <a:rPr lang="en-US" dirty="0"/>
              <a:t>RAIDR: Eliminating Unnecessary Refreshes</a:t>
            </a:r>
          </a:p>
        </p:txBody>
      </p:sp>
    </p:spTree>
    <p:extLst>
      <p:ext uri="{BB962C8B-B14F-4D97-AF65-F5344CB8AC3E}">
        <p14:creationId xmlns:p14="http://schemas.microsoft.com/office/powerpoint/2010/main" val="195296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5620877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Garamond" charset="0"/>
              </a:rPr>
              <a:t>RAIDR: Baseline Design</a:t>
            </a:r>
          </a:p>
        </p:txBody>
      </p:sp>
      <p:sp>
        <p:nvSpPr>
          <p:cNvPr id="16077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823DA-3129-DE45-970B-03596A06A6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0771" name="Picture 9" descr="raidr_base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157788"/>
            <a:ext cx="8642350" cy="460375"/>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Refresh control is in DRAM in today’s auto-refresh systems</a:t>
            </a:r>
          </a:p>
        </p:txBody>
      </p:sp>
      <p:sp>
        <p:nvSpPr>
          <p:cNvPr id="13" name="TextBox 12"/>
          <p:cNvSpPr txBox="1">
            <a:spLocks noChangeArrowheads="1"/>
          </p:cNvSpPr>
          <p:nvPr/>
        </p:nvSpPr>
        <p:spPr bwMode="auto">
          <a:xfrm>
            <a:off x="250825" y="5618163"/>
            <a:ext cx="86423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RAIDR can be implemented in either the controller or DRAM</a:t>
            </a:r>
          </a:p>
        </p:txBody>
      </p:sp>
    </p:spTree>
    <p:extLst>
      <p:ext uri="{BB962C8B-B14F-4D97-AF65-F5344CB8AC3E}">
        <p14:creationId xmlns:p14="http://schemas.microsoft.com/office/powerpoint/2010/main" val="379292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a:latin typeface="Garamond" charset="0"/>
              </a:rPr>
              <a:t>RAIDR in Memory Controller: Option 1</a:t>
            </a:r>
          </a:p>
        </p:txBody>
      </p:sp>
      <p:sp>
        <p:nvSpPr>
          <p:cNvPr id="16179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34758A-7687-444D-997D-9F964FC2CC5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1795" name="Picture 9" descr="raidr_m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084763"/>
            <a:ext cx="8642350"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controller: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1.25 KB Bloom Filters, 3 counters, additional commands    issued for per-row refresh </a:t>
            </a: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(all accounted for in evaluations)</a:t>
            </a:r>
          </a:p>
        </p:txBody>
      </p:sp>
    </p:spTree>
    <p:extLst>
      <p:ext uri="{BB962C8B-B14F-4D97-AF65-F5344CB8AC3E}">
        <p14:creationId xmlns:p14="http://schemas.microsoft.com/office/powerpoint/2010/main" val="91736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r>
              <a:rPr lang="en-US">
                <a:latin typeface="Garamond" charset="0"/>
              </a:rPr>
              <a:t>RAIDR in DRAM Chip: Option 2</a:t>
            </a:r>
          </a:p>
        </p:txBody>
      </p:sp>
      <p:sp>
        <p:nvSpPr>
          <p:cNvPr id="16281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EC5D3D-8F1B-674A-84E9-D0E872DECC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 name="TextBox 7"/>
          <p:cNvSpPr txBox="1">
            <a:spLocks noChangeArrowheads="1"/>
          </p:cNvSpPr>
          <p:nvPr/>
        </p:nvSpPr>
        <p:spPr bwMode="auto">
          <a:xfrm>
            <a:off x="34925" y="5084763"/>
            <a:ext cx="9037638"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Per-chip overhead: 20B Bloom Filters, 1 counter (4 Gbit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Total overhead: 1.25KB Bloom Filters, 64 counters (32 GB DRAM)</a:t>
            </a: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pic>
        <p:nvPicPr>
          <p:cNvPr id="162820" name="Picture 8" descr="raidr_dra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a:latin typeface="Garamond" charset="0"/>
              </a:rPr>
              <a:t>RAIDR: Results and Takeaways</a:t>
            </a:r>
          </a:p>
        </p:txBody>
      </p:sp>
      <p:sp>
        <p:nvSpPr>
          <p:cNvPr id="3" name="Content Placeholder 2"/>
          <p:cNvSpPr>
            <a:spLocks noGrp="1"/>
          </p:cNvSpPr>
          <p:nvPr>
            <p:ph idx="1"/>
          </p:nvPr>
        </p:nvSpPr>
        <p:spPr>
          <a:xfrm>
            <a:off x="228600" y="869950"/>
            <a:ext cx="8807450" cy="5124450"/>
          </a:xfrm>
        </p:spPr>
        <p:txBody>
          <a:bodyPr/>
          <a:lstStyle/>
          <a:p>
            <a:r>
              <a:rPr lang="en-US">
                <a:latin typeface="Tahoma" charset="0"/>
              </a:rPr>
              <a:t>System: 32GB DRAM, 8-core; SPEC, TPC-C, TPC-H workloads</a:t>
            </a:r>
          </a:p>
          <a:p>
            <a:endParaRPr lang="en-US" sz="800">
              <a:latin typeface="Tahoma" charset="0"/>
            </a:endParaRPr>
          </a:p>
          <a:p>
            <a:r>
              <a:rPr lang="en-US">
                <a:solidFill>
                  <a:srgbClr val="0000FF"/>
                </a:solidFill>
                <a:latin typeface="Tahoma" charset="0"/>
              </a:rPr>
              <a:t>RAIDR hardware cost: </a:t>
            </a:r>
            <a:r>
              <a:rPr lang="en-US">
                <a:solidFill>
                  <a:srgbClr val="FF0000"/>
                </a:solidFill>
                <a:latin typeface="Tahoma" charset="0"/>
              </a:rPr>
              <a:t>1.25 kB (2 Bloom filters)</a:t>
            </a:r>
          </a:p>
          <a:p>
            <a:r>
              <a:rPr lang="en-US">
                <a:solidFill>
                  <a:srgbClr val="0000FF"/>
                </a:solidFill>
                <a:latin typeface="Tahoma" charset="0"/>
              </a:rPr>
              <a:t>Refresh reduction:</a:t>
            </a:r>
            <a:r>
              <a:rPr lang="en-US">
                <a:latin typeface="Tahoma" charset="0"/>
              </a:rPr>
              <a:t> </a:t>
            </a:r>
            <a:r>
              <a:rPr lang="en-US">
                <a:solidFill>
                  <a:srgbClr val="FF0000"/>
                </a:solidFill>
                <a:latin typeface="Tahoma" charset="0"/>
              </a:rPr>
              <a:t>74.6%</a:t>
            </a:r>
          </a:p>
          <a:p>
            <a:r>
              <a:rPr lang="en-US">
                <a:solidFill>
                  <a:srgbClr val="0000FF"/>
                </a:solidFill>
                <a:latin typeface="Tahoma" charset="0"/>
              </a:rPr>
              <a:t>Dynamic DRAM energy reduction:</a:t>
            </a:r>
            <a:r>
              <a:rPr lang="en-US">
                <a:latin typeface="Tahoma" charset="0"/>
              </a:rPr>
              <a:t> </a:t>
            </a:r>
            <a:r>
              <a:rPr lang="en-US">
                <a:solidFill>
                  <a:srgbClr val="FF0000"/>
                </a:solidFill>
                <a:latin typeface="Tahoma" charset="0"/>
              </a:rPr>
              <a:t>16%</a:t>
            </a:r>
          </a:p>
          <a:p>
            <a:r>
              <a:rPr lang="en-US">
                <a:solidFill>
                  <a:srgbClr val="0000FF"/>
                </a:solidFill>
                <a:latin typeface="Tahoma" charset="0"/>
              </a:rPr>
              <a:t>Idle DRAM power reduction:</a:t>
            </a:r>
            <a:r>
              <a:rPr lang="en-US">
                <a:latin typeface="Tahoma" charset="0"/>
              </a:rPr>
              <a:t> </a:t>
            </a:r>
            <a:r>
              <a:rPr lang="en-US">
                <a:solidFill>
                  <a:srgbClr val="FF0000"/>
                </a:solidFill>
                <a:latin typeface="Tahoma" charset="0"/>
              </a:rPr>
              <a:t>20%</a:t>
            </a:r>
          </a:p>
          <a:p>
            <a:r>
              <a:rPr lang="en-US">
                <a:solidFill>
                  <a:srgbClr val="0000FF"/>
                </a:solidFill>
                <a:latin typeface="Tahoma" charset="0"/>
              </a:rPr>
              <a:t>Performance improvement: </a:t>
            </a:r>
            <a:r>
              <a:rPr lang="en-US">
                <a:solidFill>
                  <a:srgbClr val="FF0000"/>
                </a:solidFill>
                <a:latin typeface="Tahoma" charset="0"/>
              </a:rPr>
              <a:t>9%</a:t>
            </a:r>
          </a:p>
          <a:p>
            <a:endParaRPr lang="en-US" sz="800">
              <a:latin typeface="Tahoma" charset="0"/>
            </a:endParaRPr>
          </a:p>
          <a:p>
            <a:r>
              <a:rPr lang="en-US">
                <a:solidFill>
                  <a:srgbClr val="FF0000"/>
                </a:solidFill>
                <a:latin typeface="Tahoma" charset="0"/>
              </a:rPr>
              <a:t>Benefits increase as DRAM scales in density</a:t>
            </a:r>
          </a:p>
        </p:txBody>
      </p:sp>
      <p:sp>
        <p:nvSpPr>
          <p:cNvPr id="16486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274DD-0D0B-C842-A329-E318DCDCCF4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411663"/>
            <a:ext cx="3460750" cy="244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387850"/>
            <a:ext cx="3311525" cy="244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9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Device Capacity Scaling: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p:cNvSpPr/>
          <p:nvPr/>
        </p:nvSpPr>
        <p:spPr>
          <a:xfrm>
            <a:off x="125760" y="5949280"/>
            <a:ext cx="73265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performance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p:cNvPicPr>
            <a:picLocks noChangeAspect="1"/>
          </p:cNvPicPr>
          <p:nvPr/>
        </p:nvPicPr>
        <p:blipFill>
          <a:blip r:embed="rId2"/>
          <a:stretch>
            <a:fillRect/>
          </a:stretch>
        </p:blipFill>
        <p:spPr>
          <a:xfrm>
            <a:off x="1020688" y="1052736"/>
            <a:ext cx="6575648" cy="4871564"/>
          </a:xfrm>
          <a:prstGeom prst="rect">
            <a:avLst/>
          </a:prstGeom>
        </p:spPr>
      </p:pic>
      <p:sp>
        <p:nvSpPr>
          <p:cNvPr id="7"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100228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6633"/>
                </a:solidFill>
              </a:rPr>
              <a:t>DRAM Device Capacity Scaling: Energy</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25760" y="5949280"/>
            <a:ext cx="61024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energy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755576" y="1052736"/>
            <a:ext cx="6840760" cy="4894516"/>
          </a:xfrm>
          <a:prstGeom prst="rect">
            <a:avLst/>
          </a:prstGeom>
        </p:spPr>
      </p:pic>
      <p:sp>
        <p:nvSpPr>
          <p:cNvPr id="8"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301097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76510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RAIDR</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3254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4797152"/>
            <a:ext cx="7848872"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8555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r>
              <a:rPr lang="en-US" dirty="0">
                <a:latin typeface="Garamond" charset="0"/>
                <a:ea typeface="ＭＳ Ｐゴシック" charset="0"/>
                <a:cs typeface="ＭＳ Ｐゴシック" charset="0"/>
              </a:rPr>
              <a:t>Motivation: Understanding Retention</a:t>
            </a:r>
          </a:p>
        </p:txBody>
      </p:sp>
      <p:sp>
        <p:nvSpPr>
          <p:cNvPr id="3" name="Content Placeholder 2"/>
          <p:cNvSpPr>
            <a:spLocks noGrp="1"/>
          </p:cNvSpPr>
          <p:nvPr>
            <p:ph idx="1"/>
          </p:nvPr>
        </p:nvSpPr>
        <p:spPr/>
        <p:txBody>
          <a:bodyPr/>
          <a:lstStyle/>
          <a:p>
            <a:r>
              <a:rPr lang="en-US">
                <a:latin typeface="Tahoma" charset="0"/>
                <a:ea typeface="ＭＳ Ｐゴシック" charset="0"/>
                <a:cs typeface="ＭＳ Ｐゴシック" charset="0"/>
              </a:rPr>
              <a:t>Past works require </a:t>
            </a:r>
            <a:r>
              <a:rPr lang="en-US">
                <a:solidFill>
                  <a:srgbClr val="FF0000"/>
                </a:solidFill>
                <a:latin typeface="Tahoma" charset="0"/>
                <a:ea typeface="ＭＳ Ｐゴシック" charset="0"/>
                <a:cs typeface="ＭＳ Ｐゴシック" charset="0"/>
              </a:rPr>
              <a:t>accurate and reliable measurement of retention time of each DRAM row</a:t>
            </a:r>
          </a:p>
          <a:p>
            <a:pPr lvl="1"/>
            <a:r>
              <a:rPr lang="en-US">
                <a:latin typeface="Tahoma" charset="0"/>
                <a:ea typeface="ＭＳ Ｐゴシック" charset="0"/>
                <a:cs typeface="ＭＳ Ｐゴシック" charset="0"/>
              </a:rPr>
              <a:t>To maintain data integrity while reducing refreshes</a:t>
            </a:r>
            <a:endParaRPr lang="en-US">
              <a:solidFill>
                <a:srgbClr val="FF0000"/>
              </a:solidFill>
              <a:latin typeface="Tahoma" charset="0"/>
              <a:ea typeface="ＭＳ Ｐゴシック" charset="0"/>
              <a:cs typeface="ＭＳ Ｐゴシック" charset="0"/>
            </a:endParaRP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Assumption: worst-case retention time of each row can be determined and stays the same at a given temperature</a:t>
            </a:r>
          </a:p>
          <a:p>
            <a:pPr lvl="1"/>
            <a:r>
              <a:rPr lang="en-US">
                <a:latin typeface="Tahoma" charset="0"/>
                <a:ea typeface="ＭＳ Ｐゴシック" charset="0"/>
              </a:rPr>
              <a:t>Some works propose writing all 1’s and 0’s to a row, and measuring the time before data corruption</a:t>
            </a:r>
          </a:p>
          <a:p>
            <a:pPr lvl="1"/>
            <a:endParaRPr lang="en-US">
              <a:latin typeface="Tahoma" charset="0"/>
              <a:ea typeface="ＭＳ Ｐゴシック" charset="0"/>
            </a:endParaRPr>
          </a:p>
          <a:p>
            <a:r>
              <a:rPr lang="en-US">
                <a:latin typeface="Tahoma" charset="0"/>
                <a:ea typeface="ＭＳ Ｐゴシック" charset="0"/>
                <a:cs typeface="ＭＳ Ｐゴシック" charset="0"/>
              </a:rPr>
              <a:t>Question:</a:t>
            </a:r>
          </a:p>
          <a:p>
            <a:pPr lvl="1"/>
            <a:r>
              <a:rPr lang="en-US">
                <a:latin typeface="Tahoma" charset="0"/>
                <a:ea typeface="ＭＳ Ｐゴシック" charset="0"/>
              </a:rPr>
              <a:t>Can we reliably and accurately determine retention times of all DRAM rows?</a:t>
            </a:r>
          </a:p>
          <a:p>
            <a:pPr lvl="1"/>
            <a:endParaRPr lang="en-US">
              <a:latin typeface="Tahoma" charset="0"/>
              <a:ea typeface="ＭＳ Ｐゴシック" charset="0"/>
            </a:endParaRPr>
          </a:p>
        </p:txBody>
      </p:sp>
      <p:sp>
        <p:nvSpPr>
          <p:cNvPr id="2191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7F6522-63C6-124D-A08A-0DFE8A5AF26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541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4017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3576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09916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a:xfrm>
            <a:off x="228600" y="152400"/>
            <a:ext cx="8915400" cy="884238"/>
          </a:xfrm>
        </p:spPr>
        <p:txBody>
          <a:bodyPr/>
          <a:lstStyle/>
          <a:p>
            <a:r>
              <a:rPr lang="en-US">
                <a:latin typeface="Garamond" charset="0"/>
                <a:ea typeface="ＭＳ Ｐゴシック" charset="0"/>
                <a:cs typeface="ＭＳ Ｐゴシック" charset="0"/>
              </a:rPr>
              <a:t>VRT: Implications on Profiling Mechanisms</a:t>
            </a:r>
          </a:p>
        </p:txBody>
      </p:sp>
      <p:sp>
        <p:nvSpPr>
          <p:cNvPr id="3" name="Content Placeholder 2"/>
          <p:cNvSpPr>
            <a:spLocks noGrp="1"/>
          </p:cNvSpPr>
          <p:nvPr>
            <p:ph idx="1"/>
          </p:nvPr>
        </p:nvSpPr>
        <p:spPr>
          <a:xfrm>
            <a:off x="228600" y="968375"/>
            <a:ext cx="8610600" cy="5153025"/>
          </a:xfrm>
        </p:spPr>
        <p:txBody>
          <a:bodyPr/>
          <a:lstStyle/>
          <a:p>
            <a:pPr>
              <a:defRPr/>
            </a:pPr>
            <a:r>
              <a:rPr lang="en-US" dirty="0"/>
              <a:t>Problem 1: </a:t>
            </a:r>
            <a:r>
              <a:rPr lang="en-US" dirty="0">
                <a:solidFill>
                  <a:srgbClr val="FF0000"/>
                </a:solidFill>
              </a:rPr>
              <a:t>There does not seem to be a way of determining if a cell exhibits VRT without actually observing a cell exhibiting VRT</a:t>
            </a:r>
          </a:p>
          <a:p>
            <a:pPr lvl="1">
              <a:defRPr/>
            </a:pPr>
            <a:r>
              <a:rPr lang="en-US" sz="2000" dirty="0"/>
              <a:t>VRT is a </a:t>
            </a:r>
            <a:r>
              <a:rPr lang="en-US" sz="2000" dirty="0" err="1"/>
              <a:t>memoryless</a:t>
            </a:r>
            <a:r>
              <a:rPr lang="en-US" sz="2000" dirty="0"/>
              <a:t> random process </a:t>
            </a:r>
            <a:r>
              <a:rPr lang="en-US" sz="1800" b="1" dirty="0">
                <a:solidFill>
                  <a:srgbClr val="2C6123"/>
                </a:solidFill>
              </a:rPr>
              <a:t>[Kim+ JJAP 2010]</a:t>
            </a:r>
          </a:p>
          <a:p>
            <a:pPr lvl="1">
              <a:defRPr/>
            </a:pPr>
            <a:endParaRPr lang="en-US" sz="1500" dirty="0"/>
          </a:p>
          <a:p>
            <a:pPr>
              <a:defRPr/>
            </a:pPr>
            <a:r>
              <a:rPr lang="en-US" dirty="0"/>
              <a:t>Problem 2</a:t>
            </a:r>
            <a:r>
              <a:rPr lang="en-US" dirty="0">
                <a:solidFill>
                  <a:srgbClr val="FF0000"/>
                </a:solidFill>
              </a:rPr>
              <a:t>: VRT complicates retention time profiling by DRAM manufacturers</a:t>
            </a:r>
          </a:p>
          <a:p>
            <a:pPr lvl="1">
              <a:defRPr/>
            </a:pPr>
            <a:r>
              <a:rPr lang="en-US" sz="2000" dirty="0"/>
              <a:t>Exposure to very high temperatures can induce VRT in cells that were not previously susceptible </a:t>
            </a:r>
          </a:p>
          <a:p>
            <a:pPr marL="344487" lvl="1" indent="0">
              <a:buFont typeface="Wingdings" charset="0"/>
              <a:buNone/>
              <a:defRPr/>
            </a:pPr>
            <a:r>
              <a:rPr lang="en-US" sz="2000" dirty="0"/>
              <a:t>    </a:t>
            </a:r>
            <a:r>
              <a:rPr lang="en-US" sz="2000" dirty="0">
                <a:sym typeface="Wingdings"/>
              </a:rPr>
              <a:t> </a:t>
            </a:r>
            <a:r>
              <a:rPr lang="en-US" sz="2000" dirty="0"/>
              <a:t>can happen during soldering of DRAM chips</a:t>
            </a:r>
          </a:p>
          <a:p>
            <a:pPr marL="344487" lvl="1" indent="0">
              <a:buFont typeface="Wingdings" charset="0"/>
              <a:buNone/>
              <a:defRPr/>
            </a:pPr>
            <a:r>
              <a:rPr lang="en-US" sz="2000" dirty="0">
                <a:sym typeface="Wingdings"/>
              </a:rPr>
              <a:t>     manufacturer’s retention time profile may not be accurate</a:t>
            </a:r>
            <a:endParaRPr lang="en-US" sz="2000" dirty="0"/>
          </a:p>
          <a:p>
            <a:pPr>
              <a:defRPr/>
            </a:pPr>
            <a:endParaRPr lang="en-US" sz="1500" dirty="0"/>
          </a:p>
          <a:p>
            <a:pPr>
              <a:defRPr/>
            </a:pPr>
            <a:r>
              <a:rPr lang="en-US" dirty="0"/>
              <a:t>One option for future work: </a:t>
            </a:r>
            <a:r>
              <a:rPr lang="en-US" dirty="0">
                <a:solidFill>
                  <a:srgbClr val="0000FF"/>
                </a:solidFill>
              </a:rPr>
              <a:t>Use ECC to continuously profile DRAM online while aggressively reducing refresh rate</a:t>
            </a:r>
          </a:p>
          <a:p>
            <a:pPr lvl="1">
              <a:defRPr/>
            </a:pPr>
            <a:r>
              <a:rPr lang="en-US" sz="2000" dirty="0"/>
              <a:t>Need to keep ECC overhead in check</a:t>
            </a:r>
          </a:p>
          <a:p>
            <a:pPr lvl="1">
              <a:defRPr/>
            </a:pPr>
            <a:endParaRPr lang="en-US" dirty="0"/>
          </a:p>
          <a:p>
            <a:pPr lvl="1">
              <a:defRPr/>
            </a:pPr>
            <a:endParaRPr lang="en-US" dirty="0"/>
          </a:p>
          <a:p>
            <a:pPr>
              <a:defRPr/>
            </a:pPr>
            <a:endParaRPr lang="en-US" dirty="0"/>
          </a:p>
        </p:txBody>
      </p:sp>
      <p:sp>
        <p:nvSpPr>
          <p:cNvPr id="3010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E8F060-6476-DF4F-B22D-19F74906D26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6753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Retention Analysis</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83554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3789040"/>
            <a:ext cx="7992888"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2096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279075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595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More on Online Profiling of DRAM</a:t>
            </a:r>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236672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56792"/>
            <a:ext cx="8428037" cy="822325"/>
          </a:xfrm>
        </p:spPr>
        <p:txBody>
          <a:bodyPr/>
          <a:lstStyle/>
          <a:p>
            <a:pPr algn="ctr" eaLnBrk="1" hangingPunct="1"/>
            <a:r>
              <a:rPr lang="en-US" sz="4000" dirty="0">
                <a:latin typeface="Garamond" charset="0"/>
              </a:rPr>
              <a:t>How Do We Make RAIDR Work in the Presence of the VRT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0398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73870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solidFill>
                  <a:srgbClr val="FF0000"/>
                </a:solidFill>
                <a:latin typeface="Tahoma" charset="0"/>
                <a:ea typeface="ＭＳ Ｐゴシック" charset="0"/>
              </a:rPr>
              <a:t>Topic 2: Memory Reliability &amp; Security: RowHammer and Beyond</a:t>
            </a:r>
            <a:endParaRPr lang="en-US" dirty="0">
              <a:solidFill>
                <a:srgbClr val="FF0000"/>
              </a:solidFill>
              <a:latin typeface="Tahoma" charset="0"/>
              <a:ea typeface="ＭＳ Ｐゴシック" charset="0"/>
            </a:endParaRPr>
          </a:p>
          <a:p>
            <a:r>
              <a:rPr lang="en-US" sz="2300" dirty="0">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C00F155F-F4E2-9E48-B989-B5E799FF32AB}"/>
              </a:ext>
            </a:extLst>
          </p:cNvPr>
          <p:cNvSpPr/>
          <p:nvPr/>
        </p:nvSpPr>
        <p:spPr>
          <a:xfrm>
            <a:off x="539552" y="2708920"/>
            <a:ext cx="8604448" cy="407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66916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353514468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162785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516122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87058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46710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105920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a:xfrm>
            <a:off x="228600" y="152400"/>
            <a:ext cx="8915400" cy="884238"/>
          </a:xfrm>
        </p:spPr>
        <p:txBody>
          <a:bodyPr/>
          <a:lstStyle/>
          <a:p>
            <a:r>
              <a:rPr lang="en-US" dirty="0">
                <a:latin typeface="Garamond" charset="0"/>
                <a:ea typeface="ＭＳ Ｐゴシック" charset="0"/>
                <a:cs typeface="ＭＳ Ｐゴシック" charset="0"/>
              </a:rPr>
              <a:t>DRAM Refresh: Summary and Conclusions</a:t>
            </a:r>
          </a:p>
        </p:txBody>
      </p:sp>
      <p:sp>
        <p:nvSpPr>
          <p:cNvPr id="3" name="Content Placeholder 2"/>
          <p:cNvSpPr>
            <a:spLocks noGrp="1"/>
          </p:cNvSpPr>
          <p:nvPr>
            <p:ph idx="1"/>
          </p:nvPr>
        </p:nvSpPr>
        <p:spPr>
          <a:xfrm>
            <a:off x="0" y="980728"/>
            <a:ext cx="9144000" cy="5153025"/>
          </a:xfrm>
        </p:spPr>
        <p:txBody>
          <a:bodyPr/>
          <a:lstStyle/>
          <a:p>
            <a:r>
              <a:rPr lang="en-US" dirty="0">
                <a:solidFill>
                  <a:srgbClr val="FF0000"/>
                </a:solidFill>
                <a:latin typeface="Tahoma" charset="0"/>
                <a:ea typeface="ＭＳ Ｐゴシック" charset="0"/>
                <a:cs typeface="ＭＳ Ｐゴシック" charset="0"/>
              </a:rPr>
              <a:t>DRAM refresh is a critical challenge </a:t>
            </a:r>
          </a:p>
          <a:p>
            <a:pPr lvl="1"/>
            <a:r>
              <a:rPr lang="en-US" sz="2000" dirty="0">
                <a:solidFill>
                  <a:srgbClr val="000000"/>
                </a:solidFill>
                <a:latin typeface="Tahoma" charset="0"/>
                <a:ea typeface="ＭＳ Ｐゴシック" charset="0"/>
                <a:cs typeface="ＭＳ Ｐゴシック" charset="0"/>
              </a:rPr>
              <a:t>in scaling DRAM technology efficiently to higher capacities</a:t>
            </a:r>
          </a:p>
          <a:p>
            <a:pPr lvl="1"/>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Discussed several promising solution directions</a:t>
            </a:r>
          </a:p>
          <a:p>
            <a:pPr lvl="1"/>
            <a:r>
              <a:rPr lang="en-US" sz="2000" dirty="0">
                <a:solidFill>
                  <a:srgbClr val="0000FF"/>
                </a:solidFill>
              </a:rPr>
              <a:t>Parallelize refreshes with accesses </a:t>
            </a:r>
            <a:r>
              <a:rPr lang="en-US" sz="1600" dirty="0">
                <a:solidFill>
                  <a:schemeClr val="accent2">
                    <a:lumMod val="75000"/>
                  </a:schemeClr>
                </a:solidFill>
              </a:rPr>
              <a:t>[Chang+ HPCA’14]</a:t>
            </a:r>
            <a:endParaRPr lang="en-US" dirty="0">
              <a:solidFill>
                <a:schemeClr val="accent2">
                  <a:lumMod val="75000"/>
                </a:schemeClr>
              </a:solidFill>
            </a:endParaRPr>
          </a:p>
          <a:p>
            <a:pPr lvl="1"/>
            <a:r>
              <a:rPr lang="en-US" sz="2000" dirty="0">
                <a:solidFill>
                  <a:srgbClr val="0000FF"/>
                </a:solidFill>
              </a:rPr>
              <a:t>Eliminate unnecessary refreshes </a:t>
            </a:r>
            <a:r>
              <a:rPr lang="en-US" sz="1600" dirty="0">
                <a:solidFill>
                  <a:srgbClr val="2C6123"/>
                </a:solidFill>
              </a:rPr>
              <a:t>[Liu+ ISCA’12]</a:t>
            </a:r>
            <a:endParaRPr lang="en-US" dirty="0">
              <a:solidFill>
                <a:srgbClr val="2C6123"/>
              </a:solidFill>
            </a:endParaRPr>
          </a:p>
          <a:p>
            <a:pPr lvl="1"/>
            <a:r>
              <a:rPr lang="en-US" sz="2000" dirty="0">
                <a:solidFill>
                  <a:srgbClr val="0000FF"/>
                </a:solidFill>
              </a:rPr>
              <a:t>Reduce refresh rate and </a:t>
            </a:r>
            <a:r>
              <a:rPr lang="en-US" sz="2000" dirty="0" err="1">
                <a:solidFill>
                  <a:srgbClr val="0000FF"/>
                </a:solidFill>
              </a:rPr>
              <a:t>detect+correct</a:t>
            </a:r>
            <a:r>
              <a:rPr lang="en-US" sz="2000" dirty="0">
                <a:solidFill>
                  <a:srgbClr val="0000FF"/>
                </a:solidFill>
              </a:rPr>
              <a:t> errors that occur </a:t>
            </a:r>
            <a:r>
              <a:rPr lang="en-US" sz="1600" dirty="0">
                <a:solidFill>
                  <a:srgbClr val="2C6123"/>
                </a:solidFill>
              </a:rPr>
              <a:t>[Khan+ SIGMETRICS’14]</a:t>
            </a:r>
          </a:p>
          <a:p>
            <a:endParaRPr lang="en-US" sz="1000" dirty="0">
              <a:solidFill>
                <a:schemeClr val="accent2">
                  <a:lumMod val="75000"/>
                </a:schemeClr>
              </a:solidFill>
            </a:endParaRPr>
          </a:p>
          <a:p>
            <a:r>
              <a:rPr lang="en-US" dirty="0">
                <a:solidFill>
                  <a:srgbClr val="FF0000"/>
                </a:solidFill>
              </a:rPr>
              <a:t>Examined properties of retention time behavior </a:t>
            </a:r>
            <a:r>
              <a:rPr lang="en-US" sz="1800" dirty="0">
                <a:solidFill>
                  <a:srgbClr val="2C6123"/>
                </a:solidFill>
              </a:rPr>
              <a:t>[Liu+ ISCA’13]</a:t>
            </a:r>
          </a:p>
          <a:p>
            <a:pPr lvl="1">
              <a:buClr>
                <a:srgbClr val="3B812F"/>
              </a:buClr>
            </a:pPr>
            <a:r>
              <a:rPr lang="en-US" sz="2000" dirty="0">
                <a:solidFill>
                  <a:srgbClr val="0000FF"/>
                </a:solidFill>
                <a:latin typeface="Tahoma" charset="0"/>
                <a:ea typeface="ＭＳ Ｐゴシック" charset="0"/>
                <a:cs typeface="ＭＳ Ｐゴシック" charset="0"/>
              </a:rPr>
              <a:t>Enable realistic VRT-Aware refresh techniques </a:t>
            </a:r>
            <a:r>
              <a:rPr lang="en-US" sz="1600" dirty="0">
                <a:solidFill>
                  <a:srgbClr val="2C6123"/>
                </a:solidFill>
                <a:latin typeface="Tahoma" charset="0"/>
                <a:ea typeface="ＭＳ Ｐゴシック" charset="0"/>
                <a:cs typeface="ＭＳ Ｐゴシック" charset="0"/>
              </a:rPr>
              <a:t>[</a:t>
            </a:r>
            <a:r>
              <a:rPr lang="en-US" sz="1600" dirty="0" err="1">
                <a:solidFill>
                  <a:srgbClr val="2C6123"/>
                </a:solidFill>
              </a:rPr>
              <a:t>Qureshi</a:t>
            </a:r>
            <a:r>
              <a:rPr lang="en-US" sz="1600" dirty="0">
                <a:solidFill>
                  <a:srgbClr val="2C6123"/>
                </a:solidFill>
              </a:rPr>
              <a:t>+ DSN’15]</a:t>
            </a:r>
          </a:p>
          <a:p>
            <a:pPr lvl="1">
              <a:buClr>
                <a:srgbClr val="3B812F"/>
              </a:buClr>
            </a:pPr>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Many avenues for overcoming DRAM refresh challenges</a:t>
            </a:r>
          </a:p>
          <a:p>
            <a:pPr lvl="1"/>
            <a:r>
              <a:rPr lang="en-US" sz="2000" dirty="0">
                <a:solidFill>
                  <a:srgbClr val="0000FF"/>
                </a:solidFill>
                <a:latin typeface="Tahoma" charset="0"/>
                <a:ea typeface="ＭＳ Ｐゴシック" charset="0"/>
                <a:cs typeface="ＭＳ Ｐゴシック" charset="0"/>
              </a:rPr>
              <a:t>Handling DPD/VRT phenomena </a:t>
            </a:r>
          </a:p>
          <a:p>
            <a:pPr lvl="1"/>
            <a:r>
              <a:rPr lang="en-US" sz="2000" dirty="0">
                <a:solidFill>
                  <a:srgbClr val="0000FF"/>
                </a:solidFill>
                <a:latin typeface="Tahoma" charset="0"/>
                <a:ea typeface="ＭＳ Ｐゴシック" charset="0"/>
                <a:cs typeface="ＭＳ Ｐゴシック" charset="0"/>
              </a:rPr>
              <a:t>Enabling online retention time profiling and error mitigation</a:t>
            </a:r>
          </a:p>
          <a:p>
            <a:pPr lvl="1"/>
            <a:r>
              <a:rPr lang="en-US" sz="2000" dirty="0">
                <a:solidFill>
                  <a:srgbClr val="0000FF"/>
                </a:solidFill>
                <a:latin typeface="Tahoma" charset="0"/>
                <a:ea typeface="ＭＳ Ｐゴシック" charset="0"/>
                <a:cs typeface="ＭＳ Ｐゴシック" charset="0"/>
              </a:rPr>
              <a:t>Exploiting application behavior</a:t>
            </a:r>
            <a:endParaRPr lang="en-US" sz="2000" dirty="0">
              <a:latin typeface="Tahoma" charset="0"/>
              <a:ea typeface="ＭＳ Ｐゴシック" charset="0"/>
              <a:cs typeface="ＭＳ Ｐゴシック" charset="0"/>
            </a:endParaRPr>
          </a:p>
          <a:p>
            <a:endParaRPr lang="en-US" sz="2200" dirty="0">
              <a:latin typeface="Tahoma" charset="0"/>
              <a:ea typeface="ＭＳ Ｐゴシック" charset="0"/>
              <a:cs typeface="ＭＳ Ｐゴシック" charset="0"/>
            </a:endParaRPr>
          </a:p>
        </p:txBody>
      </p:sp>
      <p:sp>
        <p:nvSpPr>
          <p:cNvPr id="3020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BED20E-E718-0749-B170-6E440F70779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09659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618280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3307673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1217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49666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2164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817633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878090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51108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26347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81291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102358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1567915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318298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227710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More on Data Retention Failures </a:t>
            </a:r>
            <a:r>
              <a:rPr lang="en-US" sz="3000" b="1" dirty="0"/>
              <a:t>[ISCA’13]</a:t>
            </a:r>
          </a:p>
        </p:txBody>
      </p:sp>
    </p:spTree>
    <p:extLst>
      <p:ext uri="{BB962C8B-B14F-4D97-AF65-F5344CB8AC3E}">
        <p14:creationId xmlns:p14="http://schemas.microsoft.com/office/powerpoint/2010/main" val="15602392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231930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12790477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1CABFF-B2FC-7446-B344-1DF3937ECF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46%</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52464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8D7D63-AEFE-3544-81C8-F29D7B5104D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47%</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850821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Time Profile of DRAM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152225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436039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686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RAIDR: </a:t>
            </a:r>
            <a:r>
              <a:rPr lang="en-US" dirty="0" err="1"/>
              <a:t>Perf+Energy</a:t>
            </a:r>
            <a:r>
              <a:rPr lang="en-US" dirty="0"/>
              <a:t> Perspective</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13680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2057-7287-C345-BF29-B63A6837E3BE}"/>
              </a:ext>
            </a:extLst>
          </p:cNvPr>
          <p:cNvSpPr>
            <a:spLocks noGrp="1"/>
          </p:cNvSpPr>
          <p:nvPr>
            <p:ph type="title"/>
          </p:nvPr>
        </p:nvSpPr>
        <p:spPr/>
        <p:txBody>
          <a:bodyPr/>
          <a:lstStyle/>
          <a:p>
            <a:r>
              <a:rPr lang="en-US" dirty="0"/>
              <a:t>Finding DRAM Retention Failures</a:t>
            </a:r>
          </a:p>
        </p:txBody>
      </p:sp>
      <p:sp>
        <p:nvSpPr>
          <p:cNvPr id="3" name="Content Placeholder 2">
            <a:extLst>
              <a:ext uri="{FF2B5EF4-FFF2-40B4-BE49-F238E27FC236}">
                <a16:creationId xmlns:a16="http://schemas.microsoft.com/office/drawing/2014/main" id="{EE857701-414A-C94B-ABA6-F4C9FB4BFC89}"/>
              </a:ext>
            </a:extLst>
          </p:cNvPr>
          <p:cNvSpPr>
            <a:spLocks noGrp="1"/>
          </p:cNvSpPr>
          <p:nvPr>
            <p:ph idx="1"/>
          </p:nvPr>
        </p:nvSpPr>
        <p:spPr>
          <a:xfrm>
            <a:off x="228600" y="1187605"/>
            <a:ext cx="8610600" cy="5193723"/>
          </a:xfrm>
        </p:spPr>
        <p:txBody>
          <a:bodyPr/>
          <a:lstStyle/>
          <a:p>
            <a:r>
              <a:rPr lang="en-US" dirty="0"/>
              <a:t>How can we reliably find the retention time of all DRAM cells?</a:t>
            </a:r>
          </a:p>
          <a:p>
            <a:endParaRPr lang="en-US" dirty="0"/>
          </a:p>
          <a:p>
            <a:r>
              <a:rPr lang="en-US" dirty="0"/>
              <a:t>Goals: so that we can</a:t>
            </a:r>
          </a:p>
          <a:p>
            <a:pPr lvl="1"/>
            <a:r>
              <a:rPr lang="en-US" dirty="0"/>
              <a:t>Make DRAM reliable and secure</a:t>
            </a:r>
          </a:p>
          <a:p>
            <a:pPr lvl="1"/>
            <a:r>
              <a:rPr lang="en-US" dirty="0"/>
              <a:t>Make techniques like RAIDR work </a:t>
            </a:r>
          </a:p>
          <a:p>
            <a:pPr marL="344487" lvl="1" indent="0">
              <a:buNone/>
            </a:pPr>
            <a:r>
              <a:rPr lang="en-US" dirty="0">
                <a:sym typeface="Wingdings" pitchFamily="2" charset="2"/>
              </a:rPr>
              <a:t>     improve performance and energy</a:t>
            </a:r>
            <a:endParaRPr lang="en-US" dirty="0"/>
          </a:p>
        </p:txBody>
      </p:sp>
      <p:sp>
        <p:nvSpPr>
          <p:cNvPr id="4" name="Slide Number Placeholder 3">
            <a:extLst>
              <a:ext uri="{FF2B5EF4-FFF2-40B4-BE49-F238E27FC236}">
                <a16:creationId xmlns:a16="http://schemas.microsoft.com/office/drawing/2014/main" id="{2E16E39B-DB4B-B646-AF03-3914C82C2D5E}"/>
              </a:ext>
            </a:extLst>
          </p:cNvPr>
          <p:cNvSpPr>
            <a:spLocks noGrp="1"/>
          </p:cNvSpPr>
          <p:nvPr>
            <p:ph type="sldNum" sz="quarter" idx="11"/>
          </p:nvPr>
        </p:nvSpPr>
        <p:spPr/>
        <p:txBody>
          <a:bodyPr/>
          <a:lstStyle/>
          <a:p>
            <a:pPr>
              <a:defRPr/>
            </a:pPr>
            <a:fld id="{76BB4180-6920-9C42-9DA1-4829E0437063}" type="slidenum">
              <a:rPr lang="en-US" smtClean="0"/>
              <a:pPr>
                <a:defRPr/>
              </a:pPr>
              <a:t>42</a:t>
            </a:fld>
            <a:endParaRPr lang="en-US"/>
          </a:p>
        </p:txBody>
      </p:sp>
    </p:spTree>
    <p:extLst>
      <p:ext uri="{BB962C8B-B14F-4D97-AF65-F5344CB8AC3E}">
        <p14:creationId xmlns:p14="http://schemas.microsoft.com/office/powerpoint/2010/main" val="143634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1595509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8255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68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41380436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4024325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468586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75377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16866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136791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7950188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419194685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1362857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238508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0332"/>
            <a:ext cx="9144000" cy="2051158"/>
          </a:xfrm>
          <a:prstGeom prst="rect">
            <a:avLst/>
          </a:prstGeom>
          <a:noFill/>
        </p:spPr>
        <p:txBody>
          <a:bodyPr anchor="ctr">
            <a:noAutofit/>
          </a:bodyPr>
          <a:lstStyle/>
          <a:p>
            <a:pPr algn="ctr">
              <a:lnSpc>
                <a:spcPct val="100000"/>
              </a:lnSpc>
            </a:pPr>
            <a:r>
              <a:rPr lang="tr-TR" sz="5000" b="1" i="1" dirty="0">
                <a:solidFill>
                  <a:schemeClr val="bg1">
                    <a:lumMod val="95000"/>
                  </a:schemeClr>
                </a:solidFill>
                <a:latin typeface="Cambria"/>
                <a:cs typeface="Cambria"/>
              </a:rPr>
              <a:t>The Reach Profiler (REAPER):</a:t>
            </a:r>
            <a:br>
              <a:rPr lang="tr-TR" sz="5400" b="1" i="1" dirty="0">
                <a:solidFill>
                  <a:schemeClr val="bg1">
                    <a:lumMod val="95000"/>
                  </a:schemeClr>
                </a:solidFill>
                <a:latin typeface="Cambria"/>
                <a:cs typeface="Cambria"/>
              </a:rPr>
            </a:br>
            <a:r>
              <a:rPr lang="en-US" sz="2800" dirty="0">
                <a:solidFill>
                  <a:schemeClr val="bg1">
                    <a:lumMod val="95000"/>
                  </a:schemeClr>
                </a:solidFill>
                <a:latin typeface="Cambria"/>
                <a:cs typeface="Cambria"/>
              </a:rPr>
              <a:t>Enabling the Mitigation of DRAM Retention Failures</a:t>
            </a:r>
            <a:br>
              <a:rPr lang="en-US" sz="2800" dirty="0">
                <a:solidFill>
                  <a:schemeClr val="bg1">
                    <a:lumMod val="95000"/>
                  </a:schemeClr>
                </a:solidFill>
                <a:latin typeface="Cambria"/>
                <a:cs typeface="Cambria"/>
              </a:rPr>
            </a:br>
            <a:r>
              <a:rPr lang="en-US" sz="2800" dirty="0">
                <a:solidFill>
                  <a:schemeClr val="bg1">
                    <a:lumMod val="95000"/>
                  </a:schemeClr>
                </a:solidFill>
                <a:latin typeface="Cambria"/>
                <a:cs typeface="Cambria"/>
              </a:rPr>
              <a:t>via Profiling at Aggressive Conditions</a:t>
            </a:r>
            <a:endParaRPr lang="en-US" sz="28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52803"/>
            <a:ext cx="8686800" cy="724829"/>
          </a:xfrm>
          <a:prstGeom prst="rect">
            <a:avLst/>
          </a:prstGeom>
        </p:spPr>
        <p:txBody>
          <a:bodyPr anchor="ctr">
            <a:noAutofit/>
          </a:bodyPr>
          <a:lstStyle/>
          <a:p>
            <a:pPr marL="0" indent="0" algn="ctr">
              <a:buNone/>
            </a:pPr>
            <a:r>
              <a:rPr lang="en-US" sz="2800" b="1" dirty="0">
                <a:latin typeface="Cambria"/>
                <a:cs typeface="Cambria"/>
              </a:rPr>
              <a:t>Minesh Patel	</a:t>
            </a:r>
            <a:r>
              <a:rPr lang="en-US" sz="2800" b="1" dirty="0" err="1">
                <a:latin typeface="Cambria"/>
                <a:cs typeface="Cambria"/>
              </a:rPr>
              <a:t>Jeremie</a:t>
            </a:r>
            <a:r>
              <a:rPr lang="en-US" sz="2800" b="1" dirty="0">
                <a:latin typeface="Cambria"/>
                <a:cs typeface="Cambria"/>
              </a:rPr>
              <a:t> S. Kim</a:t>
            </a:r>
          </a:p>
          <a:p>
            <a:pPr marL="0" indent="0" algn="ctr">
              <a:buNone/>
            </a:pP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8896" y="577956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330469" y="5740299"/>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18133" y="4320722"/>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69942" y="4246496"/>
            <a:ext cx="1323444" cy="1123439"/>
          </a:xfrm>
          <a:prstGeom prst="rect">
            <a:avLst/>
          </a:prstGeom>
        </p:spPr>
      </p:pic>
    </p:spTree>
    <p:extLst>
      <p:ext uri="{BB962C8B-B14F-4D97-AF65-F5344CB8AC3E}">
        <p14:creationId xmlns:p14="http://schemas.microsoft.com/office/powerpoint/2010/main" val="3558824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340" y="1905711"/>
            <a:ext cx="1499046" cy="3408260"/>
          </a:xfrm>
          <a:prstGeom prst="rect">
            <a:avLst/>
          </a:prstGeom>
        </p:spPr>
      </p:pic>
      <p:sp>
        <p:nvSpPr>
          <p:cNvPr id="5" name="Rounded Rectangle 4"/>
          <p:cNvSpPr/>
          <p:nvPr/>
        </p:nvSpPr>
        <p:spPr>
          <a:xfrm>
            <a:off x="800576" y="2193361"/>
            <a:ext cx="630556" cy="491490"/>
          </a:xfrm>
          <a:prstGeom prst="roundRect">
            <a:avLst>
              <a:gd name="adj" fmla="val 11582"/>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rot="16200000">
            <a:off x="3315767" y="334157"/>
            <a:ext cx="5230028" cy="6067514"/>
          </a:xfrm>
          <a:prstGeom prst="roundRect">
            <a:avLst>
              <a:gd name="adj" fmla="val 712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endParaRPr>
          </a:p>
        </p:txBody>
      </p:sp>
      <p:cxnSp>
        <p:nvCxnSpPr>
          <p:cNvPr id="9" name="Straight Connector 8"/>
          <p:cNvCxnSpPr/>
          <p:nvPr/>
        </p:nvCxnSpPr>
        <p:spPr>
          <a:xfrm flipV="1">
            <a:off x="1412072" y="844060"/>
            <a:ext cx="1615949" cy="13493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22504" y="2684851"/>
            <a:ext cx="1506870" cy="30829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3238602" y="1057397"/>
            <a:ext cx="5409741" cy="4633800"/>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1500464" y="4198360"/>
              <a:ext cx="3200401" cy="419983"/>
              <a:chOff x="2219757" y="4707294"/>
              <a:chExt cx="3200401" cy="419983"/>
            </a:xfrm>
          </p:grpSpPr>
          <p:sp>
            <p:nvSpPr>
              <p:cNvPr id="52" name="Rounded Rectangle 51"/>
              <p:cNvSpPr/>
              <p:nvPr/>
            </p:nvSpPr>
            <p:spPr>
              <a:xfrm>
                <a:off x="221975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Row Decoder</a:t>
              </a: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4056951" y="1809174"/>
            <a:ext cx="3430134" cy="3023990"/>
            <a:chOff x="2004111" y="1572024"/>
            <a:chExt cx="3242130" cy="2858244"/>
          </a:xfrm>
        </p:grpSpPr>
        <p:grpSp>
          <p:nvGrpSpPr>
            <p:cNvPr id="76" name="Group 75"/>
            <p:cNvGrpSpPr/>
            <p:nvPr/>
          </p:nvGrpSpPr>
          <p:grpSpPr>
            <a:xfrm>
              <a:off x="2118912" y="3705314"/>
              <a:ext cx="3003170" cy="714255"/>
              <a:chOff x="787346" y="2255094"/>
              <a:chExt cx="3003169" cy="714256"/>
            </a:xfrm>
            <a:solidFill>
              <a:srgbClr val="C39BE1"/>
            </a:solidFill>
          </p:grpSpPr>
          <p:sp>
            <p:nvSpPr>
              <p:cNvPr id="147" name="Oval 146"/>
              <p:cNvSpPr/>
              <p:nvPr/>
            </p:nvSpPr>
            <p:spPr>
              <a:xfrm>
                <a:off x="787346" y="2370867"/>
                <a:ext cx="482708" cy="48270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1311652" y="2255094"/>
                <a:ext cx="714256" cy="71425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p:cNvSpPr/>
              <p:nvPr/>
            </p:nvSpPr>
            <p:spPr>
              <a:xfrm>
                <a:off x="2064251" y="2373962"/>
                <a:ext cx="484632" cy="484632"/>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605740" y="2269021"/>
                <a:ext cx="686400" cy="68640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3387525" y="2410725"/>
                <a:ext cx="402990" cy="40299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p:cNvGrpSpPr/>
            <p:nvPr/>
          </p:nvGrpSpPr>
          <p:grpSpPr>
            <a:xfrm>
              <a:off x="2042471" y="2316946"/>
              <a:ext cx="3200401" cy="640081"/>
              <a:chOff x="708660" y="2292181"/>
              <a:chExt cx="3200400" cy="640081"/>
            </a:xfrm>
            <a:solidFill>
              <a:srgbClr val="C39BE1"/>
            </a:solidFill>
          </p:grpSpPr>
          <p:sp>
            <p:nvSpPr>
              <p:cNvPr id="137" name="Oval 136"/>
              <p:cNvSpPr/>
              <p:nvPr/>
            </p:nvSpPr>
            <p:spPr>
              <a:xfrm>
                <a:off x="70866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386839" y="2330280"/>
                <a:ext cx="563882" cy="563882"/>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198882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08875" y="2372156"/>
                <a:ext cx="480130" cy="48013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p:cNvSpPr/>
              <p:nvPr/>
            </p:nvSpPr>
            <p:spPr>
              <a:xfrm>
                <a:off x="3268980" y="2292182"/>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0" name="Group 79"/>
            <p:cNvGrpSpPr/>
            <p:nvPr/>
          </p:nvGrpSpPr>
          <p:grpSpPr>
            <a:xfrm>
              <a:off x="2116395" y="1572024"/>
              <a:ext cx="3052552" cy="697364"/>
              <a:chOff x="782584" y="2263539"/>
              <a:chExt cx="3052551" cy="697364"/>
            </a:xfrm>
            <a:solidFill>
              <a:srgbClr val="C39BE1"/>
            </a:solidFill>
          </p:grpSpPr>
          <p:sp>
            <p:nvSpPr>
              <p:cNvPr id="132" name="Oval 131"/>
              <p:cNvSpPr/>
              <p:nvPr/>
            </p:nvSpPr>
            <p:spPr>
              <a:xfrm>
                <a:off x="782584" y="2368486"/>
                <a:ext cx="487471" cy="48747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1315336" y="2263539"/>
                <a:ext cx="697364" cy="697364"/>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2122480" y="2425841"/>
                <a:ext cx="367998" cy="36799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2628900" y="2292181"/>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3347667" y="2370868"/>
                <a:ext cx="487468" cy="48746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p:cNvGrpSpPr/>
            <p:nvPr/>
          </p:nvGrpSpPr>
          <p:grpSpPr>
            <a:xfrm>
              <a:off x="2010462" y="3001216"/>
              <a:ext cx="3156104" cy="704097"/>
              <a:chOff x="676651" y="2260172"/>
              <a:chExt cx="3156103" cy="704098"/>
            </a:xfrm>
            <a:solidFill>
              <a:srgbClr val="C39BE1"/>
            </a:solidFill>
          </p:grpSpPr>
          <p:sp>
            <p:nvSpPr>
              <p:cNvPr id="127" name="Oval 126"/>
              <p:cNvSpPr/>
              <p:nvPr/>
            </p:nvSpPr>
            <p:spPr>
              <a:xfrm>
                <a:off x="676651" y="2260172"/>
                <a:ext cx="704098" cy="70409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1471107" y="2414548"/>
                <a:ext cx="395346" cy="395346"/>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p:cNvSpPr/>
              <p:nvPr/>
            </p:nvSpPr>
            <p:spPr>
              <a:xfrm>
                <a:off x="2041147" y="2344508"/>
                <a:ext cx="535426" cy="53542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62890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3345286" y="2368487"/>
                <a:ext cx="487468" cy="48746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3" name="Chord 82"/>
            <p:cNvSpPr/>
            <p:nvPr/>
          </p:nvSpPr>
          <p:spPr>
            <a:xfrm>
              <a:off x="2116396" y="1676971"/>
              <a:ext cx="487468" cy="487467"/>
            </a:xfrm>
            <a:prstGeom prst="chord">
              <a:avLst>
                <a:gd name="adj1" fmla="val 12607174"/>
                <a:gd name="adj2" fmla="val 199280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Chord 83"/>
            <p:cNvSpPr/>
            <p:nvPr/>
          </p:nvSpPr>
          <p:spPr>
            <a:xfrm>
              <a:off x="2658671" y="1576785"/>
              <a:ext cx="687841" cy="687840"/>
            </a:xfrm>
            <a:prstGeom prst="chord">
              <a:avLst>
                <a:gd name="adj1" fmla="val 12936225"/>
                <a:gd name="adj2" fmla="val 194876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Chord 84"/>
            <p:cNvSpPr/>
            <p:nvPr/>
          </p:nvSpPr>
          <p:spPr>
            <a:xfrm>
              <a:off x="3458672" y="1736706"/>
              <a:ext cx="367999" cy="367997"/>
            </a:xfrm>
            <a:prstGeom prst="chord">
              <a:avLst>
                <a:gd name="adj1" fmla="val 12887391"/>
                <a:gd name="adj2" fmla="val 1944152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Chord 85"/>
            <p:cNvSpPr/>
            <p:nvPr/>
          </p:nvSpPr>
          <p:spPr>
            <a:xfrm>
              <a:off x="3962712" y="1600665"/>
              <a:ext cx="640080" cy="640080"/>
            </a:xfrm>
            <a:prstGeom prst="chord">
              <a:avLst>
                <a:gd name="adj1" fmla="val 12686614"/>
                <a:gd name="adj2" fmla="val 197342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hord 86"/>
            <p:cNvSpPr/>
            <p:nvPr/>
          </p:nvSpPr>
          <p:spPr>
            <a:xfrm>
              <a:off x="4679097" y="1676971"/>
              <a:ext cx="487468" cy="487467"/>
            </a:xfrm>
            <a:prstGeom prst="chord">
              <a:avLst>
                <a:gd name="adj1" fmla="val 11467201"/>
                <a:gd name="adj2" fmla="val 2091506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p:cNvGrpSpPr/>
            <p:nvPr/>
          </p:nvGrpSpPr>
          <p:grpSpPr>
            <a:xfrm>
              <a:off x="2114898" y="1574796"/>
              <a:ext cx="3056430" cy="695387"/>
              <a:chOff x="784861" y="2264527"/>
              <a:chExt cx="3056429" cy="695388"/>
            </a:xfrm>
            <a:noFill/>
          </p:grpSpPr>
          <p:sp>
            <p:nvSpPr>
              <p:cNvPr id="122" name="Oval 121"/>
              <p:cNvSpPr/>
              <p:nvPr/>
            </p:nvSpPr>
            <p:spPr>
              <a:xfrm>
                <a:off x="784861" y="2366001"/>
                <a:ext cx="487678" cy="48767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1321086" y="2264527"/>
                <a:ext cx="695388" cy="69538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121087" y="2424448"/>
                <a:ext cx="375546" cy="37554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3346274" y="2364713"/>
                <a:ext cx="495016" cy="49501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Chord 88"/>
            <p:cNvSpPr/>
            <p:nvPr/>
          </p:nvSpPr>
          <p:spPr>
            <a:xfrm>
              <a:off x="2038697" y="2319262"/>
              <a:ext cx="640080" cy="640080"/>
            </a:xfrm>
            <a:prstGeom prst="chord">
              <a:avLst>
                <a:gd name="adj1" fmla="val 13355366"/>
                <a:gd name="adj2" fmla="val 189761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Chord 89"/>
            <p:cNvSpPr/>
            <p:nvPr/>
          </p:nvSpPr>
          <p:spPr>
            <a:xfrm>
              <a:off x="2714561" y="2355045"/>
              <a:ext cx="568514" cy="568514"/>
            </a:xfrm>
            <a:prstGeom prst="chord">
              <a:avLst>
                <a:gd name="adj1" fmla="val 12882336"/>
                <a:gd name="adj2" fmla="val 1965577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hord 90"/>
            <p:cNvSpPr/>
            <p:nvPr/>
          </p:nvSpPr>
          <p:spPr>
            <a:xfrm>
              <a:off x="3318858" y="2319262"/>
              <a:ext cx="640080" cy="640080"/>
            </a:xfrm>
            <a:prstGeom prst="chord">
              <a:avLst>
                <a:gd name="adj1" fmla="val 13209651"/>
                <a:gd name="adj2" fmla="val 1910299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Chord 91"/>
            <p:cNvSpPr/>
            <p:nvPr/>
          </p:nvSpPr>
          <p:spPr>
            <a:xfrm>
              <a:off x="4037520" y="2395463"/>
              <a:ext cx="487679" cy="487677"/>
            </a:xfrm>
            <a:prstGeom prst="chord">
              <a:avLst>
                <a:gd name="adj1" fmla="val 13575736"/>
                <a:gd name="adj2" fmla="val 188002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Chord 92"/>
            <p:cNvSpPr/>
            <p:nvPr/>
          </p:nvSpPr>
          <p:spPr>
            <a:xfrm>
              <a:off x="4606161" y="2316881"/>
              <a:ext cx="640080" cy="640080"/>
            </a:xfrm>
            <a:prstGeom prst="chord">
              <a:avLst>
                <a:gd name="adj1" fmla="val 12820362"/>
                <a:gd name="adj2" fmla="val 1974893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Chord 93"/>
            <p:cNvSpPr/>
            <p:nvPr/>
          </p:nvSpPr>
          <p:spPr>
            <a:xfrm>
              <a:off x="2004111" y="2999517"/>
              <a:ext cx="716798" cy="716798"/>
            </a:xfrm>
            <a:prstGeom prst="chord">
              <a:avLst>
                <a:gd name="adj1" fmla="val 11845807"/>
                <a:gd name="adj2" fmla="val 2055253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Chord 94"/>
            <p:cNvSpPr/>
            <p:nvPr/>
          </p:nvSpPr>
          <p:spPr>
            <a:xfrm>
              <a:off x="2803793" y="3154356"/>
              <a:ext cx="393192" cy="393191"/>
            </a:xfrm>
            <a:prstGeom prst="chord">
              <a:avLst>
                <a:gd name="adj1" fmla="val 13562103"/>
                <a:gd name="adj2" fmla="val 1879981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hord 95"/>
            <p:cNvSpPr/>
            <p:nvPr/>
          </p:nvSpPr>
          <p:spPr>
            <a:xfrm>
              <a:off x="3374958" y="3090203"/>
              <a:ext cx="535426" cy="535425"/>
            </a:xfrm>
            <a:prstGeom prst="chord">
              <a:avLst>
                <a:gd name="adj1" fmla="val 12586967"/>
                <a:gd name="adj2" fmla="val 197652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Chord 96"/>
            <p:cNvSpPr/>
            <p:nvPr/>
          </p:nvSpPr>
          <p:spPr>
            <a:xfrm>
              <a:off x="3962711" y="3037876"/>
              <a:ext cx="640080" cy="640080"/>
            </a:xfrm>
            <a:prstGeom prst="chord">
              <a:avLst>
                <a:gd name="adj1" fmla="val 13682893"/>
                <a:gd name="adj2" fmla="val 187563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Chord 97"/>
            <p:cNvSpPr/>
            <p:nvPr/>
          </p:nvSpPr>
          <p:spPr>
            <a:xfrm>
              <a:off x="4679096" y="3114182"/>
              <a:ext cx="487468" cy="487467"/>
            </a:xfrm>
            <a:prstGeom prst="chord">
              <a:avLst>
                <a:gd name="adj1" fmla="val 12850463"/>
                <a:gd name="adj2" fmla="val 1956900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Chord 98"/>
            <p:cNvSpPr/>
            <p:nvPr/>
          </p:nvSpPr>
          <p:spPr>
            <a:xfrm>
              <a:off x="2121156" y="3823153"/>
              <a:ext cx="482708" cy="482707"/>
            </a:xfrm>
            <a:prstGeom prst="chord">
              <a:avLst>
                <a:gd name="adj1" fmla="val 13799213"/>
                <a:gd name="adj2" fmla="val 1863375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hord 99"/>
            <p:cNvSpPr/>
            <p:nvPr/>
          </p:nvSpPr>
          <p:spPr>
            <a:xfrm>
              <a:off x="2644828" y="3709918"/>
              <a:ext cx="713232" cy="713232"/>
            </a:xfrm>
            <a:prstGeom prst="chord">
              <a:avLst>
                <a:gd name="adj1" fmla="val 12484864"/>
                <a:gd name="adj2" fmla="val 1992802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Chord 100"/>
            <p:cNvSpPr/>
            <p:nvPr/>
          </p:nvSpPr>
          <p:spPr>
            <a:xfrm>
              <a:off x="3401316" y="3823153"/>
              <a:ext cx="482708" cy="484632"/>
            </a:xfrm>
            <a:prstGeom prst="chord">
              <a:avLst>
                <a:gd name="adj1" fmla="val 11239432"/>
                <a:gd name="adj2" fmla="val 211914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Chord 101"/>
            <p:cNvSpPr/>
            <p:nvPr/>
          </p:nvSpPr>
          <p:spPr>
            <a:xfrm>
              <a:off x="3938353" y="3744468"/>
              <a:ext cx="685800" cy="685800"/>
            </a:xfrm>
            <a:prstGeom prst="chord">
              <a:avLst>
                <a:gd name="adj1" fmla="val 13799049"/>
                <a:gd name="adj2" fmla="val 1857639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Chord 102"/>
            <p:cNvSpPr/>
            <p:nvPr/>
          </p:nvSpPr>
          <p:spPr>
            <a:xfrm>
              <a:off x="4721336" y="3863013"/>
              <a:ext cx="402990" cy="402990"/>
            </a:xfrm>
            <a:prstGeom prst="chord">
              <a:avLst>
                <a:gd name="adj1" fmla="val 11957783"/>
                <a:gd name="adj2" fmla="val 203788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p:cNvGrpSpPr/>
            <p:nvPr/>
          </p:nvGrpSpPr>
          <p:grpSpPr>
            <a:xfrm>
              <a:off x="2038697" y="2315201"/>
              <a:ext cx="3205162" cy="642461"/>
              <a:chOff x="708660" y="2289800"/>
              <a:chExt cx="3205162" cy="642461"/>
            </a:xfrm>
            <a:noFill/>
          </p:grpSpPr>
          <p:sp>
            <p:nvSpPr>
              <p:cNvPr id="117" name="Oval 116"/>
              <p:cNvSpPr/>
              <p:nvPr/>
            </p:nvSpPr>
            <p:spPr>
              <a:xfrm>
                <a:off x="70866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1390873" y="2327964"/>
                <a:ext cx="562164" cy="56216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198882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11451" y="2370763"/>
                <a:ext cx="481328" cy="48132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3273742" y="2289800"/>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p:nvPr/>
          </p:nvGrpSpPr>
          <p:grpSpPr>
            <a:xfrm>
              <a:off x="2010396" y="3001199"/>
              <a:ext cx="3156168" cy="696680"/>
              <a:chOff x="680360" y="2263881"/>
              <a:chExt cx="3156168" cy="696680"/>
            </a:xfrm>
            <a:noFill/>
          </p:grpSpPr>
          <p:sp>
            <p:nvSpPr>
              <p:cNvPr id="112" name="Oval 111"/>
              <p:cNvSpPr/>
              <p:nvPr/>
            </p:nvSpPr>
            <p:spPr>
              <a:xfrm>
                <a:off x="680360" y="2263881"/>
                <a:ext cx="696680" cy="6966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1473684" y="2417919"/>
                <a:ext cx="394954" cy="39495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043723" y="2347084"/>
                <a:ext cx="536624" cy="53662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3347862" y="2373444"/>
                <a:ext cx="488666" cy="48866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6" name="Group 105"/>
            <p:cNvGrpSpPr/>
            <p:nvPr/>
          </p:nvGrpSpPr>
          <p:grpSpPr>
            <a:xfrm>
              <a:off x="2118677" y="3706163"/>
              <a:ext cx="3003403" cy="713232"/>
              <a:chOff x="788641" y="2243382"/>
              <a:chExt cx="3003403" cy="713232"/>
            </a:xfrm>
            <a:noFill/>
          </p:grpSpPr>
          <p:sp>
            <p:nvSpPr>
              <p:cNvPr id="107" name="Oval 106"/>
              <p:cNvSpPr/>
              <p:nvPr/>
            </p:nvSpPr>
            <p:spPr>
              <a:xfrm>
                <a:off x="788641" y="2358660"/>
                <a:ext cx="483998" cy="48399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1315021" y="2243382"/>
                <a:ext cx="713232" cy="7132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p:cNvSpPr/>
              <p:nvPr/>
            </p:nvSpPr>
            <p:spPr>
              <a:xfrm>
                <a:off x="2069403" y="2366414"/>
                <a:ext cx="484632" cy="4846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608746" y="2260671"/>
                <a:ext cx="685800" cy="68580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3389708" y="2403384"/>
                <a:ext cx="402336" cy="40233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2" name="Title 1"/>
          <p:cNvSpPr txBox="1">
            <a:spLocks/>
          </p:cNvSpPr>
          <p:nvPr/>
        </p:nvSpPr>
        <p:spPr>
          <a:xfrm>
            <a:off x="122529" y="1262183"/>
            <a:ext cx="1753387" cy="663686"/>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DRAM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143" name="Title 1"/>
          <p:cNvSpPr txBox="1">
            <a:spLocks/>
          </p:cNvSpPr>
          <p:nvPr/>
        </p:nvSpPr>
        <p:spPr>
          <a:xfrm>
            <a:off x="7372513" y="832129"/>
            <a:ext cx="1516518" cy="557558"/>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mj-ea"/>
                <a:cs typeface="+mj-cs"/>
              </a:rPr>
              <a:t>Leaky</a:t>
            </a:r>
          </a:p>
        </p:txBody>
      </p:sp>
      <p:sp>
        <p:nvSpPr>
          <p:cNvPr id="144" name="Down Arrow 143"/>
          <p:cNvSpPr/>
          <p:nvPr/>
        </p:nvSpPr>
        <p:spPr>
          <a:xfrm rot="2845537">
            <a:off x="7485720" y="1339819"/>
            <a:ext cx="276604" cy="657617"/>
          </a:xfrm>
          <a:prstGeom prst="downArrow">
            <a:avLst>
              <a:gd name="adj1" fmla="val 50000"/>
              <a:gd name="adj2" fmla="val 61672"/>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5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4388570" y="2028825"/>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Down Arrow 142"/>
          <p:cNvSpPr/>
          <p:nvPr/>
        </p:nvSpPr>
        <p:spPr>
          <a:xfrm>
            <a:off x="4376341" y="4113588"/>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ounded Rectangle 143"/>
          <p:cNvSpPr/>
          <p:nvPr/>
        </p:nvSpPr>
        <p:spPr>
          <a:xfrm>
            <a:off x="232965" y="851290"/>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Leaky Cells</a:t>
            </a:r>
          </a:p>
        </p:txBody>
      </p:sp>
      <p:sp>
        <p:nvSpPr>
          <p:cNvPr id="145" name="Rounded Rectangle 144"/>
          <p:cNvSpPr/>
          <p:nvPr/>
        </p:nvSpPr>
        <p:spPr>
          <a:xfrm>
            <a:off x="232965" y="2936053"/>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Periodic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DRAM Refresh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6" name="Rounded Rectangle 145"/>
          <p:cNvSpPr/>
          <p:nvPr/>
        </p:nvSpPr>
        <p:spPr>
          <a:xfrm>
            <a:off x="232965" y="4966029"/>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Performance + Energy Overhead</a:t>
            </a:r>
          </a:p>
        </p:txBody>
      </p:sp>
    </p:spTree>
    <p:extLst>
      <p:ext uri="{BB962C8B-B14F-4D97-AF65-F5344CB8AC3E}">
        <p14:creationId xmlns:p14="http://schemas.microsoft.com/office/powerpoint/2010/main" val="2160183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 y="165706"/>
            <a:ext cx="9063613" cy="1025067"/>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Goal: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find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all</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retention failures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 refresh interval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&gt; default (64ms)</a:t>
            </a:r>
          </a:p>
        </p:txBody>
      </p:sp>
      <p:grpSp>
        <p:nvGrpSpPr>
          <p:cNvPr id="75" name="Group 74"/>
          <p:cNvGrpSpPr/>
          <p:nvPr/>
        </p:nvGrpSpPr>
        <p:grpSpPr>
          <a:xfrm>
            <a:off x="1704482" y="1433636"/>
            <a:ext cx="6039343" cy="5173095"/>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41" name="Oval 40"/>
            <p:cNvSpPr/>
            <p:nvPr/>
          </p:nvSpPr>
          <p:spPr>
            <a:xfrm>
              <a:off x="1447800" y="233282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2200829" y="2445773"/>
              <a:ext cx="519512" cy="51951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81805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3420705" y="238548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09821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159334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2080261" y="3041485"/>
              <a:ext cx="760648" cy="760648"/>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287350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351358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3975525" y="3016509"/>
              <a:ext cx="810600" cy="81060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p:cNvGrpSpPr/>
            <p:nvPr/>
          </p:nvGrpSpPr>
          <p:grpSpPr>
            <a:xfrm>
              <a:off x="1500465" y="4198360"/>
              <a:ext cx="3200400" cy="419983"/>
              <a:chOff x="2219758" y="4707294"/>
              <a:chExt cx="3200400" cy="419983"/>
            </a:xfrm>
          </p:grpSpPr>
          <p:sp>
            <p:nvSpPr>
              <p:cNvPr id="52" name="Rounded Rectangle 51"/>
              <p:cNvSpPr/>
              <p:nvPr/>
            </p:nvSpPr>
            <p:spPr>
              <a:xfrm>
                <a:off x="221975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Row Decoder</a:t>
              </a:r>
            </a:p>
          </p:txBody>
        </p:sp>
        <p:sp>
          <p:nvSpPr>
            <p:cNvPr id="58" name="Oval 57"/>
            <p:cNvSpPr/>
            <p:nvPr/>
          </p:nvSpPr>
          <p:spPr>
            <a:xfrm>
              <a:off x="1500465" y="166920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2267036" y="1795700"/>
              <a:ext cx="387098" cy="387098"/>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283675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3368040" y="161654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411691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593344" y="1045808"/>
              <a:ext cx="454322" cy="45432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2103119" y="915503"/>
              <a:ext cx="714932" cy="71493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281805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3566924" y="1099148"/>
              <a:ext cx="347642" cy="34764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409821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2" name="Lightning Bolt 71"/>
            <p:cNvSpPr/>
            <p:nvPr/>
          </p:nvSpPr>
          <p:spPr>
            <a:xfrm rot="20981993">
              <a:off x="3190387" y="715877"/>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Lightning Bolt 72"/>
            <p:cNvSpPr/>
            <p:nvPr/>
          </p:nvSpPr>
          <p:spPr>
            <a:xfrm rot="20981993">
              <a:off x="1253918" y="710439"/>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Lightning Bolt 73"/>
            <p:cNvSpPr/>
            <p:nvPr/>
          </p:nvSpPr>
          <p:spPr>
            <a:xfrm rot="20981993">
              <a:off x="1942927" y="1454221"/>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2455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8150" y="2900344"/>
            <a:ext cx="8362950" cy="1085868"/>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Variable retention time</a:t>
            </a:r>
          </a:p>
        </p:txBody>
      </p:sp>
      <p:sp>
        <p:nvSpPr>
          <p:cNvPr id="11" name="Rounded Rectangle 10"/>
          <p:cNvSpPr/>
          <p:nvPr/>
        </p:nvSpPr>
        <p:spPr>
          <a:xfrm>
            <a:off x="438150" y="4867270"/>
            <a:ext cx="8362950" cy="1095375"/>
          </a:xfrm>
          <a:prstGeom prst="roundRect">
            <a:avLst>
              <a:gd name="adj" fmla="val 1058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pattern dependence</a:t>
            </a:r>
          </a:p>
        </p:txBody>
      </p:sp>
      <p:sp>
        <p:nvSpPr>
          <p:cNvPr id="5" name="Rounded Rectangle 4"/>
          <p:cNvSpPr/>
          <p:nvPr/>
        </p:nvSpPr>
        <p:spPr>
          <a:xfrm>
            <a:off x="438150" y="914384"/>
            <a:ext cx="8362950" cy="1066800"/>
          </a:xfrm>
          <a:prstGeom prst="roundRect">
            <a:avLst>
              <a:gd name="adj" fmla="val 1131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Process, voltage, temperature</a:t>
            </a:r>
          </a:p>
        </p:txBody>
      </p:sp>
    </p:spTree>
    <p:extLst>
      <p:ext uri="{BB962C8B-B14F-4D97-AF65-F5344CB8AC3E}">
        <p14:creationId xmlns:p14="http://schemas.microsoft.com/office/powerpoint/2010/main" val="4011620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53" y="202901"/>
            <a:ext cx="8585022" cy="1464312"/>
          </a:xfrm>
        </p:spPr>
        <p:txBody>
          <a:bodyPr/>
          <a:lstStyle/>
          <a:p>
            <a:pPr marL="0" indent="0" algn="ctr">
              <a:lnSpc>
                <a:spcPct val="100000"/>
              </a:lnSpc>
              <a:spcBef>
                <a:spcPts val="0"/>
              </a:spcBef>
              <a:buNone/>
            </a:pPr>
            <a:r>
              <a:rPr lang="en-US" sz="4400" b="1" dirty="0"/>
              <a:t>Characterization of </a:t>
            </a:r>
          </a:p>
          <a:p>
            <a:pPr marL="0" indent="0" algn="ctr">
              <a:lnSpc>
                <a:spcPct val="100000"/>
              </a:lnSpc>
              <a:spcBef>
                <a:spcPts val="0"/>
              </a:spcBef>
              <a:buNone/>
            </a:pPr>
            <a:r>
              <a:rPr lang="en-US" sz="4400" b="1" dirty="0"/>
              <a:t>368 LPDDR4 DRAM Chips</a:t>
            </a:r>
          </a:p>
        </p:txBody>
      </p:sp>
      <p:sp>
        <p:nvSpPr>
          <p:cNvPr id="11" name="Content Placeholder 2"/>
          <p:cNvSpPr txBox="1">
            <a:spLocks/>
          </p:cNvSpPr>
          <p:nvPr/>
        </p:nvSpPr>
        <p:spPr>
          <a:xfrm>
            <a:off x="-12522" y="2904213"/>
            <a:ext cx="9251772" cy="13262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 name="Oval 1"/>
          <p:cNvSpPr/>
          <p:nvPr/>
        </p:nvSpPr>
        <p:spPr>
          <a:xfrm>
            <a:off x="4030840" y="1919352"/>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sp>
        <p:nvSpPr>
          <p:cNvPr id="9" name="Oval 8"/>
          <p:cNvSpPr/>
          <p:nvPr/>
        </p:nvSpPr>
        <p:spPr>
          <a:xfrm>
            <a:off x="4030840" y="4469486"/>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4" name="Rounded Rectangle 13"/>
          <p:cNvSpPr/>
          <p:nvPr/>
        </p:nvSpPr>
        <p:spPr>
          <a:xfrm>
            <a:off x="254178" y="2796581"/>
            <a:ext cx="8718372" cy="1279778"/>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Cells are </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more likely to fail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increased (refresh interval | temperature)</a:t>
            </a:r>
          </a:p>
        </p:txBody>
      </p:sp>
      <p:sp>
        <p:nvSpPr>
          <p:cNvPr id="15" name="Rounded Rectangle 14"/>
          <p:cNvSpPr/>
          <p:nvPr/>
        </p:nvSpPr>
        <p:spPr>
          <a:xfrm>
            <a:off x="254178" y="5310607"/>
            <a:ext cx="8718372" cy="1283206"/>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Complex tradeoff space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profiling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(speed &amp; coverage &amp; false positives)</a:t>
            </a:r>
          </a:p>
        </p:txBody>
      </p:sp>
    </p:spTree>
    <p:extLst>
      <p:ext uri="{BB962C8B-B14F-4D97-AF65-F5344CB8AC3E}">
        <p14:creationId xmlns:p14="http://schemas.microsoft.com/office/powerpoint/2010/main" val="78532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11554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Tree>
    <p:extLst>
      <p:ext uri="{BB962C8B-B14F-4D97-AF65-F5344CB8AC3E}">
        <p14:creationId xmlns:p14="http://schemas.microsoft.com/office/powerpoint/2010/main" val="872903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sp>
        <p:nvSpPr>
          <p:cNvPr id="29" name="TextBox 28"/>
          <p:cNvSpPr txBox="1"/>
          <p:nvPr/>
        </p:nvSpPr>
        <p:spPr>
          <a:xfrm rot="19076909">
            <a:off x="2316164" y="1599488"/>
            <a:ext cx="31087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PROFILING</a:t>
            </a:r>
            <a:endParaRPr kumimoji="0" lang="en-US" sz="48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endParaRPr>
          </a:p>
        </p:txBody>
      </p:sp>
      <p:grpSp>
        <p:nvGrpSpPr>
          <p:cNvPr id="41" name="Group 40"/>
          <p:cNvGrpSpPr/>
          <p:nvPr/>
        </p:nvGrpSpPr>
        <p:grpSpPr>
          <a:xfrm>
            <a:off x="6026010" y="1223892"/>
            <a:ext cx="1554480" cy="1554480"/>
            <a:chOff x="4389341" y="2108717"/>
            <a:chExt cx="1554480" cy="1554480"/>
          </a:xfrm>
        </p:grpSpPr>
        <p:sp>
          <p:nvSpPr>
            <p:cNvPr id="27" name="Oval 26"/>
            <p:cNvSpPr/>
            <p:nvPr/>
          </p:nvSpPr>
          <p:spPr>
            <a:xfrm>
              <a:off x="4389341" y="2108717"/>
              <a:ext cx="1554480" cy="1554480"/>
            </a:xfrm>
            <a:prstGeom prst="ellipse">
              <a:avLst/>
            </a:prstGeom>
            <a:solidFill>
              <a:srgbClr val="5B9BD5">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TextBox 29"/>
            <p:cNvSpPr txBox="1"/>
            <p:nvPr/>
          </p:nvSpPr>
          <p:spPr>
            <a:xfrm>
              <a:off x="4501027" y="2408903"/>
              <a:ext cx="1331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
        <p:nvSpPr>
          <p:cNvPr id="3" name="Arc 2"/>
          <p:cNvSpPr/>
          <p:nvPr/>
        </p:nvSpPr>
        <p:spPr>
          <a:xfrm rot="19126289">
            <a:off x="2212814" y="1011004"/>
            <a:ext cx="4544423" cy="3534736"/>
          </a:xfrm>
          <a:prstGeom prst="arc">
            <a:avLst>
              <a:gd name="adj1" fmla="val 10751546"/>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46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311" y="3704123"/>
            <a:ext cx="9156522" cy="161925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Faster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 more reliable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current approaches</a:t>
            </a:r>
          </a:p>
        </p:txBody>
      </p:sp>
      <p:sp>
        <p:nvSpPr>
          <p:cNvPr id="8" name="Content Placeholder 2"/>
          <p:cNvSpPr txBox="1">
            <a:spLocks/>
          </p:cNvSpPr>
          <p:nvPr/>
        </p:nvSpPr>
        <p:spPr>
          <a:xfrm>
            <a:off x="-12522" y="254020"/>
            <a:ext cx="9156522" cy="1012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Reach Profiling</a:t>
            </a:r>
          </a:p>
        </p:txBody>
      </p:sp>
      <p:sp>
        <p:nvSpPr>
          <p:cNvPr id="5" name="Rounded Rectangle 4"/>
          <p:cNvSpPr/>
          <p:nvPr/>
        </p:nvSpPr>
        <p:spPr>
          <a:xfrm>
            <a:off x="523875" y="1589574"/>
            <a:ext cx="8058150" cy="1685925"/>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new DRAM retention failure profiling methodology</a:t>
            </a:r>
          </a:p>
        </p:txBody>
      </p:sp>
      <p:sp>
        <p:nvSpPr>
          <p:cNvPr id="6" name="Rectangle 5"/>
          <p:cNvSpPr/>
          <p:nvPr/>
        </p:nvSpPr>
        <p:spPr>
          <a:xfrm>
            <a:off x="182720" y="5646122"/>
            <a:ext cx="876603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Enables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longer refresh intervals</a:t>
            </a:r>
          </a:p>
        </p:txBody>
      </p:sp>
    </p:spTree>
    <p:extLst>
      <p:ext uri="{BB962C8B-B14F-4D97-AF65-F5344CB8AC3E}">
        <p14:creationId xmlns:p14="http://schemas.microsoft.com/office/powerpoint/2010/main" val="51873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49113"/>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DRAM Refresh Background</a:t>
            </a:r>
          </a:p>
        </p:txBody>
      </p:sp>
      <p:sp>
        <p:nvSpPr>
          <p:cNvPr id="4" name="Rectangle 3"/>
          <p:cNvSpPr/>
          <p:nvPr/>
        </p:nvSpPr>
        <p:spPr>
          <a:xfrm>
            <a:off x="381000" y="1756065"/>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Failure Profiling Challenges</a:t>
            </a:r>
          </a:p>
        </p:txBody>
      </p:sp>
      <p:sp>
        <p:nvSpPr>
          <p:cNvPr id="5" name="Rectangle 4"/>
          <p:cNvSpPr/>
          <p:nvPr/>
        </p:nvSpPr>
        <p:spPr>
          <a:xfrm>
            <a:off x="381000" y="3566276"/>
            <a:ext cx="8382000" cy="7305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LPDDR4 Characterization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 name="Rectangle 6"/>
          <p:cNvSpPr/>
          <p:nvPr/>
        </p:nvSpPr>
        <p:spPr>
          <a:xfrm>
            <a:off x="381000" y="4469535"/>
            <a:ext cx="8382000" cy="7305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Reach Profiling</a:t>
            </a:r>
          </a:p>
        </p:txBody>
      </p:sp>
      <p:sp>
        <p:nvSpPr>
          <p:cNvPr id="8" name="Rectangle 7"/>
          <p:cNvSpPr/>
          <p:nvPr/>
        </p:nvSpPr>
        <p:spPr>
          <a:xfrm>
            <a:off x="381000" y="2663017"/>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Current Approaches</a:t>
            </a:r>
          </a:p>
        </p:txBody>
      </p:sp>
      <p:sp>
        <p:nvSpPr>
          <p:cNvPr id="10" name="Title 1"/>
          <p:cNvSpPr>
            <a:spLocks noGrp="1"/>
          </p:cNvSpPr>
          <p:nvPr>
            <p:ph type="title"/>
          </p:nvPr>
        </p:nvSpPr>
        <p:spPr>
          <a:xfrm>
            <a:off x="304800" y="25400"/>
            <a:ext cx="8229600" cy="889000"/>
          </a:xfrm>
        </p:spPr>
        <p:txBody>
          <a:bodyPr/>
          <a:lstStyle/>
          <a:p>
            <a:r>
              <a:rPr lang="en-US" b="1" dirty="0"/>
              <a:t>REAPER </a:t>
            </a:r>
            <a:r>
              <a:rPr lang="tr-TR" b="1" dirty="0"/>
              <a:t>Outline</a:t>
            </a:r>
            <a:endParaRPr lang="en-US" b="1" dirty="0">
              <a:latin typeface="Cambria" panose="02040503050406030204" pitchFamily="18" charset="0"/>
            </a:endParaRPr>
          </a:p>
        </p:txBody>
      </p:sp>
      <p:sp>
        <p:nvSpPr>
          <p:cNvPr id="9" name="Rectangle 8"/>
          <p:cNvSpPr/>
          <p:nvPr/>
        </p:nvSpPr>
        <p:spPr>
          <a:xfrm>
            <a:off x="381000" y="5372794"/>
            <a:ext cx="8382000" cy="7305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r>
              <a:rPr kumimoji="0" lang="tr-TR"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End-to-end Evaluation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18/36</a:t>
            </a:r>
          </a:p>
        </p:txBody>
      </p:sp>
    </p:spTree>
    <p:extLst>
      <p:ext uri="{BB962C8B-B14F-4D97-AF65-F5344CB8AC3E}">
        <p14:creationId xmlns:p14="http://schemas.microsoft.com/office/powerpoint/2010/main" val="1746306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b="1" dirty="0"/>
              <a:t>368 2y-nm LPDDR4 DRAM chips </a:t>
            </a:r>
          </a:p>
          <a:p>
            <a:pPr lvl="1"/>
            <a:r>
              <a:rPr lang="en-US" dirty="0"/>
              <a:t>4Gb chip size</a:t>
            </a:r>
          </a:p>
          <a:p>
            <a:pPr lvl="1"/>
            <a:r>
              <a:rPr lang="en-US" dirty="0"/>
              <a:t>From 3 major DRAM vendors</a:t>
            </a:r>
          </a:p>
          <a:p>
            <a:endParaRPr lang="en-US" dirty="0"/>
          </a:p>
          <a:p>
            <a:r>
              <a:rPr lang="en-US" b="1" dirty="0"/>
              <a:t>Thermally controlled testing chamber</a:t>
            </a:r>
          </a:p>
          <a:p>
            <a:pPr lvl="1"/>
            <a:r>
              <a:rPr lang="en-US" dirty="0"/>
              <a:t>Ambient temperature range: {40°C – 55°C} ± 0.25°C</a:t>
            </a:r>
          </a:p>
          <a:p>
            <a:pPr lvl="1"/>
            <a:r>
              <a:rPr lang="en-US" dirty="0"/>
              <a:t>DRAM temperature is held at 15°C above ambient</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Experimental Infrastructure</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19/36</a:t>
            </a:r>
          </a:p>
        </p:txBody>
      </p:sp>
    </p:spTree>
    <p:extLst>
      <p:ext uri="{BB962C8B-B14F-4D97-AF65-F5344CB8AC3E}">
        <p14:creationId xmlns:p14="http://schemas.microsoft.com/office/powerpoint/2010/main" val="2764127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 7"/>
          <p:cNvSpPr txBox="1">
            <a:spLocks/>
          </p:cNvSpPr>
          <p:nvPr/>
        </p:nvSpPr>
        <p:spPr>
          <a:xfrm>
            <a:off x="454153" y="1063624"/>
            <a:ext cx="8761860" cy="5152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LPDDR4 Studies</a:t>
            </a:r>
          </a:p>
        </p:txBody>
      </p:sp>
      <p:sp>
        <p:nvSpPr>
          <p:cNvPr id="5" name="Content Placeholder 2" descr=" 3"/>
          <p:cNvSpPr txBox="1">
            <a:spLocks/>
          </p:cNvSpPr>
          <p:nvPr/>
        </p:nvSpPr>
        <p:spPr>
          <a:xfrm>
            <a:off x="454153" y="1063624"/>
            <a:ext cx="8761860" cy="5152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Data Pattern Dependence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Retention Time Distributions</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Variable Retention Time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Individual Cell Characterization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descr=" 2"/>
          <p:cNvSpPr/>
          <p:nvPr/>
        </p:nvSpPr>
        <p:spPr>
          <a:xfrm>
            <a:off x="335863" y="4005072"/>
            <a:ext cx="7918913" cy="178308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20/36</a:t>
            </a:r>
          </a:p>
        </p:txBody>
      </p:sp>
    </p:spTree>
    <p:extLst>
      <p:ext uri="{BB962C8B-B14F-4D97-AF65-F5344CB8AC3E}">
        <p14:creationId xmlns:p14="http://schemas.microsoft.com/office/powerpoint/2010/main" val="17168495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 4"/>
          <p:cNvSpPr>
            <a:spLocks noGrp="1"/>
          </p:cNvSpPr>
          <p:nvPr>
            <p:ph idx="1"/>
          </p:nvPr>
        </p:nvSpPr>
        <p:spPr>
          <a:xfrm>
            <a:off x="152399" y="4803710"/>
            <a:ext cx="8987622" cy="1538660"/>
          </a:xfrm>
        </p:spPr>
        <p:txBody>
          <a:bodyPr/>
          <a:lstStyle/>
          <a:p>
            <a:r>
              <a:rPr lang="en-US" sz="3200"/>
              <a:t>New failing cells continue to appear over time</a:t>
            </a:r>
          </a:p>
          <a:p>
            <a:pPr lvl="1"/>
            <a:r>
              <a:rPr lang="en-US"/>
              <a:t>Attributed to </a:t>
            </a:r>
            <a:r>
              <a:rPr lang="en-US" b="1"/>
              <a:t>variable retention time (VRT)</a:t>
            </a:r>
          </a:p>
          <a:p>
            <a:r>
              <a:rPr lang="en-US" sz="3200"/>
              <a:t>The set of failing cells changes over time</a:t>
            </a:r>
            <a:endParaRPr lang="en-US" sz="3200" dirty="0"/>
          </a:p>
        </p:txBody>
      </p:sp>
      <p:pic>
        <p:nvPicPr>
          <p:cNvPr id="8" name="Picture 7" desc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descr=" 6"/>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descr=" 9"/>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descr=" 10"/>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21/36</a:t>
            </a:r>
          </a:p>
        </p:txBody>
      </p:sp>
    </p:spTree>
    <p:extLst>
      <p:ext uri="{BB962C8B-B14F-4D97-AF65-F5344CB8AC3E}">
        <p14:creationId xmlns:p14="http://schemas.microsoft.com/office/powerpoint/2010/main" val="6732245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 4"/>
          <p:cNvSpPr>
            <a:spLocks noGrp="1"/>
          </p:cNvSpPr>
          <p:nvPr>
            <p:ph idx="1"/>
          </p:nvPr>
        </p:nvSpPr>
        <p:spPr>
          <a:xfrm>
            <a:off x="152399" y="4803710"/>
            <a:ext cx="8987622" cy="1538660"/>
          </a:xfrm>
        </p:spPr>
        <p:txBody>
          <a:bodyPr/>
          <a:lstStyle/>
          <a:p>
            <a:r>
              <a:rPr lang="en-US" sz="3200"/>
              <a:t>New failing cells continue to appear over time</a:t>
            </a:r>
          </a:p>
          <a:p>
            <a:pPr lvl="1"/>
            <a:r>
              <a:rPr lang="en-US"/>
              <a:t>Attributed to </a:t>
            </a:r>
            <a:r>
              <a:rPr lang="en-US" b="1"/>
              <a:t>variable retention time (VRT)</a:t>
            </a:r>
          </a:p>
          <a:p>
            <a:r>
              <a:rPr lang="en-US" sz="3200"/>
              <a:t>The set of failing cells changes over time</a:t>
            </a:r>
            <a:endParaRPr lang="en-US" sz="3200" dirty="0"/>
          </a:p>
        </p:txBody>
      </p:sp>
      <p:pic>
        <p:nvPicPr>
          <p:cNvPr id="8" name="Picture 7" desc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descr=" 6"/>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descr=" 9"/>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descr=" 10"/>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11" name="TextBox 10" descr=" 5"/>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
        <p:nvSpPr>
          <p:cNvPr id="12"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21/36</a:t>
            </a:r>
          </a:p>
        </p:txBody>
      </p:sp>
    </p:spTree>
    <p:extLst>
      <p:ext uri="{BB962C8B-B14F-4D97-AF65-F5344CB8AC3E}">
        <p14:creationId xmlns:p14="http://schemas.microsoft.com/office/powerpoint/2010/main" val="17357979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descr=" 15"/>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descr=" 18"/>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27" descr=" 28"/>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 name="Title 3" descr=" 4"/>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
        <p:nvSpPr>
          <p:cNvPr id="7"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2755991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descr=" 15"/>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descr=" 18"/>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 name="Freeform 9" descr=" 25"/>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 26"/>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descr=" 28"/>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descr=" 29"/>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descr=" 4"/>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1187188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12931246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descr=" 52"/>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42724571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descr=" 52"/>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grpSp>
        <p:nvGrpSpPr>
          <p:cNvPr id="5" name="Group 4" descr=" 2"/>
          <p:cNvGrpSpPr/>
          <p:nvPr/>
        </p:nvGrpSpPr>
        <p:grpSpPr>
          <a:xfrm>
            <a:off x="4627501" y="3233406"/>
            <a:ext cx="3828715" cy="1305705"/>
            <a:chOff x="7152963" y="2166545"/>
            <a:chExt cx="3828715" cy="1305705"/>
          </a:xfrm>
        </p:grpSpPr>
        <p:sp>
          <p:nvSpPr>
            <p:cNvPr id="6" name="TextBox 5"/>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7" name="Oval 6"/>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464827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descr=" 20"/>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6912498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6"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15117242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sp>
        <p:nvSpPr>
          <p:cNvPr id="9"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737897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845043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40702606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447942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41770362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34" name="Group 33" descr=" 29"/>
          <p:cNvGrpSpPr/>
          <p:nvPr/>
        </p:nvGrpSpPr>
        <p:grpSpPr>
          <a:xfrm>
            <a:off x="6936223" y="4647699"/>
            <a:ext cx="2560729" cy="860076"/>
            <a:chOff x="4493720" y="4581484"/>
            <a:chExt cx="1492330" cy="860076"/>
          </a:xfrm>
        </p:grpSpPr>
        <p:sp>
          <p:nvSpPr>
            <p:cNvPr id="35" name="TextBox 34"/>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36" name="TextBox 3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37" name="Straight Arrow Connector 36" descr=" 47"/>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descr=" 51"/>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3579531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35246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34" name="Group 33" descr=" 29"/>
          <p:cNvGrpSpPr/>
          <p:nvPr/>
        </p:nvGrpSpPr>
        <p:grpSpPr>
          <a:xfrm>
            <a:off x="6936223" y="4647699"/>
            <a:ext cx="2560729" cy="860076"/>
            <a:chOff x="4493720" y="4581484"/>
            <a:chExt cx="1492330" cy="860076"/>
          </a:xfrm>
        </p:grpSpPr>
        <p:sp>
          <p:nvSpPr>
            <p:cNvPr id="35" name="TextBox 34"/>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36" name="TextBox 3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37" name="Straight Arrow Connector 36" descr=" 47"/>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descr=" 51"/>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TextBox 38" descr=" 15"/>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4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1027006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49113"/>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DRAM Refresh Background</a:t>
            </a:r>
          </a:p>
        </p:txBody>
      </p:sp>
      <p:sp>
        <p:nvSpPr>
          <p:cNvPr id="4" name="Rectangle 3"/>
          <p:cNvSpPr/>
          <p:nvPr/>
        </p:nvSpPr>
        <p:spPr>
          <a:xfrm>
            <a:off x="381000" y="1756065"/>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Failure Profiling Challenges</a:t>
            </a:r>
          </a:p>
        </p:txBody>
      </p:sp>
      <p:sp>
        <p:nvSpPr>
          <p:cNvPr id="5" name="Rectangle 4"/>
          <p:cNvSpPr/>
          <p:nvPr/>
        </p:nvSpPr>
        <p:spPr>
          <a:xfrm>
            <a:off x="381000" y="3566276"/>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LPDDR4 Characterization</a:t>
            </a:r>
          </a:p>
        </p:txBody>
      </p:sp>
      <p:sp>
        <p:nvSpPr>
          <p:cNvPr id="7" name="Rectangle 6"/>
          <p:cNvSpPr/>
          <p:nvPr/>
        </p:nvSpPr>
        <p:spPr>
          <a:xfrm>
            <a:off x="381000" y="4469535"/>
            <a:ext cx="8382000" cy="7305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Reach Profiling</a:t>
            </a:r>
          </a:p>
        </p:txBody>
      </p:sp>
      <p:sp>
        <p:nvSpPr>
          <p:cNvPr id="8" name="Rectangle 7"/>
          <p:cNvSpPr/>
          <p:nvPr/>
        </p:nvSpPr>
        <p:spPr>
          <a:xfrm>
            <a:off x="381000" y="2663017"/>
            <a:ext cx="8382000" cy="73053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Current Approaches</a:t>
            </a:r>
          </a:p>
        </p:txBody>
      </p:sp>
      <p:sp>
        <p:nvSpPr>
          <p:cNvPr id="10" name="Title 1"/>
          <p:cNvSpPr>
            <a:spLocks noGrp="1"/>
          </p:cNvSpPr>
          <p:nvPr>
            <p:ph type="title"/>
          </p:nvPr>
        </p:nvSpPr>
        <p:spPr>
          <a:xfrm>
            <a:off x="304800" y="25400"/>
            <a:ext cx="8229600" cy="889000"/>
          </a:xfrm>
        </p:spPr>
        <p:txBody>
          <a:bodyPr/>
          <a:lstStyle/>
          <a:p>
            <a:r>
              <a:rPr lang="en-US" b="1" dirty="0"/>
              <a:t>REAPER </a:t>
            </a:r>
            <a:r>
              <a:rPr lang="tr-TR" b="1" dirty="0"/>
              <a:t>Outline</a:t>
            </a:r>
            <a:endParaRPr lang="en-US" b="1" dirty="0">
              <a:latin typeface="Cambria" panose="02040503050406030204" pitchFamily="18" charset="0"/>
            </a:endParaRPr>
          </a:p>
        </p:txBody>
      </p:sp>
      <p:sp>
        <p:nvSpPr>
          <p:cNvPr id="9" name="Rectangle 8"/>
          <p:cNvSpPr/>
          <p:nvPr/>
        </p:nvSpPr>
        <p:spPr>
          <a:xfrm>
            <a:off x="381000" y="5372794"/>
            <a:ext cx="8382000" cy="7305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r>
              <a:rPr kumimoji="0" lang="tr-TR"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End-to-end Evaluation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23/36</a:t>
            </a:r>
          </a:p>
        </p:txBody>
      </p:sp>
    </p:spTree>
    <p:extLst>
      <p:ext uri="{BB962C8B-B14F-4D97-AF65-F5344CB8AC3E}">
        <p14:creationId xmlns:p14="http://schemas.microsoft.com/office/powerpoint/2010/main" val="3811181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4" descr=" 37"/>
          <p:cNvSpPr>
            <a:spLocks noGrp="1"/>
          </p:cNvSpPr>
          <p:nvPr>
            <p:ph idx="1"/>
          </p:nvPr>
        </p:nvSpPr>
        <p:spPr>
          <a:xfrm>
            <a:off x="156378" y="2385720"/>
            <a:ext cx="8987622" cy="3380833"/>
          </a:xfrm>
        </p:spPr>
        <p:txBody>
          <a:bodyPr/>
          <a:lstStyle/>
          <a:p>
            <a:pPr>
              <a:buChar char=" "/>
            </a:pPr>
            <a:r>
              <a:rPr lang="en-US" sz="4000" b="1"/>
              <a:t>    </a:t>
            </a:r>
            <a:endParaRPr lang="en-US" sz="4400" b="1" dirty="0"/>
          </a:p>
          <a:p>
            <a:pPr lvl="1">
              <a:buChar char=" "/>
            </a:pPr>
            <a:r>
              <a:rPr lang="en-US" sz="3600" b="1">
                <a:solidFill>
                  <a:schemeClr val="accent6"/>
                </a:solidFill>
              </a:rPr>
              <a:t>                </a:t>
            </a:r>
            <a:r>
              <a:rPr lang="en-US" sz="3600" b="1"/>
              <a:t> </a:t>
            </a:r>
            <a:r>
              <a:rPr lang="en-US" sz="3600"/>
              <a:t>                         </a:t>
            </a:r>
            <a:br>
              <a:rPr lang="en-US" sz="3600"/>
            </a:br>
            <a:r>
              <a:rPr lang="en-US" sz="3600"/>
              <a:t>          </a:t>
            </a:r>
            <a:r>
              <a:rPr lang="en-US" sz="3600" i="1"/>
              <a:t>                                  </a:t>
            </a:r>
            <a:endParaRPr lang="en-US" sz="3600" dirty="0"/>
          </a:p>
          <a:p>
            <a:pPr>
              <a:buChar char=" "/>
            </a:pPr>
            <a:r>
              <a:rPr lang="en-US" sz="4000" b="1"/>
              <a:t>    </a:t>
            </a:r>
            <a:endParaRPr lang="en-US" sz="4400" b="1" dirty="0"/>
          </a:p>
          <a:p>
            <a:pPr lvl="1">
              <a:buChar char=" "/>
            </a:pPr>
            <a:r>
              <a:rPr lang="en-US" sz="3600" b="1">
                <a:solidFill>
                  <a:srgbClr val="C00000"/>
                </a:solidFill>
              </a:rPr>
              <a:t>                 </a:t>
            </a:r>
            <a:r>
              <a:rPr lang="en-US" sz="3600"/>
              <a:t>                      </a:t>
            </a:r>
            <a:br>
              <a:rPr lang="en-US" sz="3600"/>
            </a:br>
            <a:r>
              <a:rPr lang="en-US" sz="3600"/>
              <a:t>                                            </a:t>
            </a:r>
            <a:br>
              <a:rPr lang="en-US" sz="3600"/>
            </a:br>
            <a:r>
              <a:rPr lang="en-US" sz="3600"/>
              <a:t>                                  </a:t>
            </a:r>
            <a:endParaRPr lang="en-US" sz="3600" dirty="0">
              <a:solidFill>
                <a:srgbClr val="C00000"/>
              </a:solidFill>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Reach Profiling</a:t>
            </a:r>
          </a:p>
        </p:txBody>
      </p:sp>
      <p:sp>
        <p:nvSpPr>
          <p:cNvPr id="8" name="Rectangle 7" descr=" 8"/>
          <p:cNvSpPr/>
          <p:nvPr/>
        </p:nvSpPr>
        <p:spPr>
          <a:xfrm>
            <a:off x="152400" y="828418"/>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Key idea: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longer refresh interval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and/or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higher temperature</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 name="Group 2" descr=" 3"/>
          <p:cNvGrpSpPr/>
          <p:nvPr/>
        </p:nvGrpSpPr>
        <p:grpSpPr>
          <a:xfrm>
            <a:off x="1274712" y="2363916"/>
            <a:ext cx="6103861" cy="4235287"/>
            <a:chOff x="1274712" y="2363916"/>
            <a:chExt cx="6103861" cy="4235287"/>
          </a:xfrm>
        </p:grpSpPr>
        <p:cxnSp>
          <p:nvCxnSpPr>
            <p:cNvPr id="18" name="Straight Arrow Connector 17"/>
            <p:cNvCxnSpPr/>
            <p:nvPr/>
          </p:nvCxnSpPr>
          <p:spPr>
            <a:xfrm flipV="1">
              <a:off x="2000538" y="2363916"/>
              <a:ext cx="0" cy="365051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1982432" y="6014428"/>
              <a:ext cx="5396141" cy="116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3003205" y="6014428"/>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21" name="TextBox 20"/>
            <p:cNvSpPr txBox="1"/>
            <p:nvPr/>
          </p:nvSpPr>
          <p:spPr>
            <a:xfrm rot="16200000">
              <a:off x="124010" y="3783750"/>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27" name="Group 26"/>
            <p:cNvGrpSpPr/>
            <p:nvPr/>
          </p:nvGrpSpPr>
          <p:grpSpPr>
            <a:xfrm>
              <a:off x="2265966" y="4157118"/>
              <a:ext cx="1554480" cy="1554480"/>
              <a:chOff x="3127940" y="4011206"/>
              <a:chExt cx="1579537" cy="1554480"/>
            </a:xfrm>
          </p:grpSpPr>
          <p:sp>
            <p:nvSpPr>
              <p:cNvPr id="28" name="Oval 27"/>
              <p:cNvSpPr/>
              <p:nvPr/>
            </p:nvSpPr>
            <p:spPr>
              <a:xfrm>
                <a:off x="3140468" y="4011206"/>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 name="TextBox 28"/>
              <p:cNvSpPr txBox="1"/>
              <p:nvPr/>
            </p:nvSpPr>
            <p:spPr>
              <a:xfrm>
                <a:off x="3127940" y="4314882"/>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sp>
        <p:nvSpPr>
          <p:cNvPr id="1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24/36</a:t>
            </a:r>
          </a:p>
        </p:txBody>
      </p:sp>
    </p:spTree>
    <p:extLst>
      <p:ext uri="{BB962C8B-B14F-4D97-AF65-F5344CB8AC3E}">
        <p14:creationId xmlns:p14="http://schemas.microsoft.com/office/powerpoint/2010/main" val="38102799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4" descr=" 37"/>
          <p:cNvSpPr>
            <a:spLocks noGrp="1"/>
          </p:cNvSpPr>
          <p:nvPr>
            <p:ph idx="1"/>
          </p:nvPr>
        </p:nvSpPr>
        <p:spPr>
          <a:xfrm>
            <a:off x="156378" y="2385720"/>
            <a:ext cx="8987622" cy="3380833"/>
          </a:xfrm>
        </p:spPr>
        <p:txBody>
          <a:bodyPr/>
          <a:lstStyle/>
          <a:p>
            <a:pPr>
              <a:buChar char=" "/>
            </a:pPr>
            <a:r>
              <a:rPr lang="en-US" sz="4000" b="1"/>
              <a:t>    </a:t>
            </a:r>
            <a:endParaRPr lang="en-US" sz="4400" b="1" dirty="0"/>
          </a:p>
          <a:p>
            <a:pPr lvl="1">
              <a:buChar char=" "/>
            </a:pPr>
            <a:r>
              <a:rPr lang="en-US" sz="3600" b="1">
                <a:solidFill>
                  <a:schemeClr val="accent6"/>
                </a:solidFill>
              </a:rPr>
              <a:t>                </a:t>
            </a:r>
            <a:r>
              <a:rPr lang="en-US" sz="3600" b="1"/>
              <a:t> </a:t>
            </a:r>
            <a:r>
              <a:rPr lang="en-US" sz="3600"/>
              <a:t>                         </a:t>
            </a:r>
            <a:br>
              <a:rPr lang="en-US" sz="3600"/>
            </a:br>
            <a:r>
              <a:rPr lang="en-US" sz="3600"/>
              <a:t>          </a:t>
            </a:r>
            <a:r>
              <a:rPr lang="en-US" sz="3600" i="1"/>
              <a:t>                                  </a:t>
            </a:r>
            <a:endParaRPr lang="en-US" sz="3600" dirty="0"/>
          </a:p>
          <a:p>
            <a:pPr>
              <a:buChar char=" "/>
            </a:pPr>
            <a:r>
              <a:rPr lang="en-US" sz="4000" b="1"/>
              <a:t>    </a:t>
            </a:r>
            <a:endParaRPr lang="en-US" sz="4400" b="1" dirty="0"/>
          </a:p>
          <a:p>
            <a:pPr lvl="1">
              <a:buChar char=" "/>
            </a:pPr>
            <a:r>
              <a:rPr lang="en-US" sz="3600" b="1">
                <a:solidFill>
                  <a:srgbClr val="C00000"/>
                </a:solidFill>
              </a:rPr>
              <a:t>                 </a:t>
            </a:r>
            <a:r>
              <a:rPr lang="en-US" sz="3600"/>
              <a:t>                      </a:t>
            </a:r>
            <a:br>
              <a:rPr lang="en-US" sz="3600"/>
            </a:br>
            <a:r>
              <a:rPr lang="en-US" sz="3600"/>
              <a:t>                                            </a:t>
            </a:r>
            <a:br>
              <a:rPr lang="en-US" sz="3600"/>
            </a:br>
            <a:r>
              <a:rPr lang="en-US" sz="3600"/>
              <a:t>                                  </a:t>
            </a:r>
            <a:endParaRPr lang="en-US" sz="3600" dirty="0">
              <a:solidFill>
                <a:srgbClr val="C00000"/>
              </a:solidFill>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Reach Profiling</a:t>
            </a:r>
          </a:p>
        </p:txBody>
      </p:sp>
      <p:sp>
        <p:nvSpPr>
          <p:cNvPr id="8" name="Rectangle 7" descr=" 8"/>
          <p:cNvSpPr/>
          <p:nvPr/>
        </p:nvSpPr>
        <p:spPr>
          <a:xfrm>
            <a:off x="152400" y="828418"/>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Key idea: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longer refresh interval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and/or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higher temperature</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 name="Group 2" descr=" 3"/>
          <p:cNvGrpSpPr/>
          <p:nvPr/>
        </p:nvGrpSpPr>
        <p:grpSpPr>
          <a:xfrm>
            <a:off x="1274712" y="2363916"/>
            <a:ext cx="6103861" cy="4235287"/>
            <a:chOff x="1274712" y="2363916"/>
            <a:chExt cx="6103861" cy="4235287"/>
          </a:xfrm>
        </p:grpSpPr>
        <p:cxnSp>
          <p:nvCxnSpPr>
            <p:cNvPr id="18" name="Straight Arrow Connector 17"/>
            <p:cNvCxnSpPr/>
            <p:nvPr/>
          </p:nvCxnSpPr>
          <p:spPr>
            <a:xfrm flipV="1">
              <a:off x="2000538" y="2363916"/>
              <a:ext cx="0" cy="365051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1982432" y="6014428"/>
              <a:ext cx="5396141" cy="116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3003205" y="6014428"/>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21" name="TextBox 20"/>
            <p:cNvSpPr txBox="1"/>
            <p:nvPr/>
          </p:nvSpPr>
          <p:spPr>
            <a:xfrm rot="16200000">
              <a:off x="124010" y="3783750"/>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27" name="Group 26"/>
            <p:cNvGrpSpPr/>
            <p:nvPr/>
          </p:nvGrpSpPr>
          <p:grpSpPr>
            <a:xfrm>
              <a:off x="2265966" y="4157118"/>
              <a:ext cx="1554480" cy="1554480"/>
              <a:chOff x="3127940" y="4011206"/>
              <a:chExt cx="1579537" cy="1554480"/>
            </a:xfrm>
          </p:grpSpPr>
          <p:sp>
            <p:nvSpPr>
              <p:cNvPr id="28" name="Oval 27"/>
              <p:cNvSpPr/>
              <p:nvPr/>
            </p:nvSpPr>
            <p:spPr>
              <a:xfrm>
                <a:off x="3140468" y="4011206"/>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 name="TextBox 28"/>
              <p:cNvSpPr txBox="1"/>
              <p:nvPr/>
            </p:nvSpPr>
            <p:spPr>
              <a:xfrm>
                <a:off x="3127940" y="4314882"/>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grpSp>
        <p:nvGrpSpPr>
          <p:cNvPr id="13" name="Group 12" descr=" 2"/>
          <p:cNvGrpSpPr/>
          <p:nvPr/>
        </p:nvGrpSpPr>
        <p:grpSpPr>
          <a:xfrm>
            <a:off x="3249188" y="2556287"/>
            <a:ext cx="3355921" cy="3998527"/>
            <a:chOff x="3249188" y="2556287"/>
            <a:chExt cx="3355921" cy="3998527"/>
          </a:xfrm>
        </p:grpSpPr>
        <p:grpSp>
          <p:nvGrpSpPr>
            <p:cNvPr id="14" name="Group 13"/>
            <p:cNvGrpSpPr/>
            <p:nvPr/>
          </p:nvGrpSpPr>
          <p:grpSpPr>
            <a:xfrm>
              <a:off x="5050629" y="2556287"/>
              <a:ext cx="1554480" cy="1554480"/>
              <a:chOff x="4339768" y="2301088"/>
              <a:chExt cx="1554480" cy="1554480"/>
            </a:xfrm>
          </p:grpSpPr>
          <p:sp>
            <p:nvSpPr>
              <p:cNvPr id="16" name="Oval 15"/>
              <p:cNvSpPr/>
              <p:nvPr/>
            </p:nvSpPr>
            <p:spPr>
              <a:xfrm>
                <a:off x="4339768" y="2301088"/>
                <a:ext cx="1554480" cy="1554480"/>
              </a:xfrm>
              <a:prstGeom prst="ellipse">
                <a:avLst/>
              </a:prstGeom>
              <a:solidFill>
                <a:srgbClr val="5B9BD5">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7" name="TextBox 16"/>
              <p:cNvSpPr txBox="1"/>
              <p:nvPr/>
            </p:nvSpPr>
            <p:spPr>
              <a:xfrm>
                <a:off x="4451454" y="2601274"/>
                <a:ext cx="1331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
          <p:nvSpPr>
            <p:cNvPr id="15" name="Arc 14"/>
            <p:cNvSpPr/>
            <p:nvPr/>
          </p:nvSpPr>
          <p:spPr>
            <a:xfrm rot="16200000">
              <a:off x="3249188" y="3389565"/>
              <a:ext cx="3165249" cy="3165249"/>
            </a:xfrm>
            <a:prstGeom prst="arc">
              <a:avLst>
                <a:gd name="adj1" fmla="val 18254610"/>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24/36</a:t>
            </a:r>
          </a:p>
        </p:txBody>
      </p:sp>
    </p:spTree>
    <p:extLst>
      <p:ext uri="{BB962C8B-B14F-4D97-AF65-F5344CB8AC3E}">
        <p14:creationId xmlns:p14="http://schemas.microsoft.com/office/powerpoint/2010/main" val="40609037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4" descr=" 37"/>
          <p:cNvSpPr>
            <a:spLocks noGrp="1"/>
          </p:cNvSpPr>
          <p:nvPr>
            <p:ph idx="1"/>
          </p:nvPr>
        </p:nvSpPr>
        <p:spPr>
          <a:xfrm>
            <a:off x="156378" y="2385720"/>
            <a:ext cx="8987622" cy="3380833"/>
          </a:xfrm>
        </p:spPr>
        <p:txBody>
          <a:bodyPr/>
          <a:lstStyle/>
          <a:p>
            <a:r>
              <a:rPr lang="en-US" sz="4000" b="1"/>
              <a:t>Pros</a:t>
            </a:r>
            <a:endParaRPr lang="en-US" sz="4400" b="1"/>
          </a:p>
          <a:p>
            <a:pPr lvl="1"/>
            <a:r>
              <a:rPr lang="en-US" sz="3600" b="1">
                <a:solidFill>
                  <a:srgbClr val="70AD47"/>
                </a:solidFill>
              </a:rPr>
              <a:t>Fast + Reliable:</a:t>
            </a:r>
            <a:r>
              <a:rPr lang="en-US" sz="3600" b="1"/>
              <a:t> </a:t>
            </a:r>
            <a:r>
              <a:rPr lang="en-US" sz="3600"/>
              <a:t>reach profiling searches for cells </a:t>
            </a:r>
            <a:r>
              <a:rPr lang="en-US" sz="3600" i="1"/>
              <a:t>where they are most likely to fail</a:t>
            </a:r>
            <a:endParaRPr lang="en-US" sz="3600"/>
          </a:p>
          <a:p>
            <a:r>
              <a:rPr lang="en-US" sz="4000" b="1"/>
              <a:t>Cons</a:t>
            </a:r>
            <a:endParaRPr lang="en-US" sz="4400" b="1"/>
          </a:p>
          <a:p>
            <a:pPr lvl="1"/>
            <a:r>
              <a:rPr lang="en-US" sz="3600" b="1">
                <a:solidFill>
                  <a:srgbClr val="C00000"/>
                </a:solidFill>
              </a:rPr>
              <a:t>False Positives: </a:t>
            </a:r>
            <a:r>
              <a:rPr lang="en-US" sz="3600"/>
              <a:t>profiler may identify cells that fail under profiling conditions, but not under operating conditions</a:t>
            </a:r>
            <a:endParaRPr lang="en-US" sz="3600" dirty="0">
              <a:solidFill>
                <a:srgbClr val="C00000"/>
              </a:solidFill>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Reach Profiling</a:t>
            </a:r>
          </a:p>
        </p:txBody>
      </p:sp>
      <p:sp>
        <p:nvSpPr>
          <p:cNvPr id="8" name="Rectangle 7" descr=" 8"/>
          <p:cNvSpPr/>
          <p:nvPr/>
        </p:nvSpPr>
        <p:spPr>
          <a:xfrm>
            <a:off x="152400" y="828418"/>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Key idea: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longer refresh interval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and/or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higher temperature</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25/36</a:t>
            </a:r>
          </a:p>
        </p:txBody>
      </p:sp>
    </p:spTree>
    <p:extLst>
      <p:ext uri="{BB962C8B-B14F-4D97-AF65-F5344CB8AC3E}">
        <p14:creationId xmlns:p14="http://schemas.microsoft.com/office/powerpoint/2010/main" val="8697788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Towards an Implementation</a:t>
            </a:r>
          </a:p>
        </p:txBody>
      </p:sp>
      <p:sp>
        <p:nvSpPr>
          <p:cNvPr id="4" name="Content Placeholder 3" descr=" 4"/>
          <p:cNvSpPr>
            <a:spLocks noGrp="1"/>
          </p:cNvSpPr>
          <p:nvPr>
            <p:ph idx="1"/>
          </p:nvPr>
        </p:nvSpPr>
        <p:spPr>
          <a:xfrm>
            <a:off x="75991" y="911225"/>
            <a:ext cx="8987622" cy="1938507"/>
          </a:xfrm>
        </p:spPr>
        <p:txBody>
          <a:bodyPr/>
          <a:lstStyle/>
          <a:p>
            <a:pPr marL="0" indent="0">
              <a:buNone/>
            </a:pPr>
            <a:r>
              <a:rPr lang="en-US"/>
              <a:t>Reach profiling is a </a:t>
            </a:r>
            <a:r>
              <a:rPr lang="en-US" b="1">
                <a:solidFill>
                  <a:srgbClr val="70AD47">
                    <a:lumMod val="75000"/>
                  </a:srgbClr>
                </a:solidFill>
              </a:rPr>
              <a:t>general methodology</a:t>
            </a:r>
          </a:p>
          <a:p>
            <a:pPr marL="0" indent="0">
              <a:buNone/>
            </a:pPr>
            <a:endParaRPr lang="en-US" dirty="0"/>
          </a:p>
          <a:p>
            <a:pPr marL="0" indent="0">
              <a:buNone/>
            </a:pPr>
            <a:r>
              <a:rPr lang="en-US"/>
              <a:t>3 key questions for an implementation:</a:t>
            </a:r>
            <a:endParaRPr lang="en-US" dirty="0"/>
          </a:p>
        </p:txBody>
      </p:sp>
      <p:sp>
        <p:nvSpPr>
          <p:cNvPr id="5" name="Rounded Rectangle 4" descr=" 5"/>
          <p:cNvSpPr/>
          <p:nvPr/>
        </p:nvSpPr>
        <p:spPr>
          <a:xfrm>
            <a:off x="388325" y="3116047"/>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What are desirable profiling conditions?</a:t>
            </a:r>
          </a:p>
        </p:txBody>
      </p:sp>
      <p:sp>
        <p:nvSpPr>
          <p:cNvPr id="6" name="Rounded Rectangle 5" descr=" 6"/>
          <p:cNvSpPr/>
          <p:nvPr/>
        </p:nvSpPr>
        <p:spPr>
          <a:xfrm>
            <a:off x="388324" y="4314515"/>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How often should the system profile?</a:t>
            </a:r>
          </a:p>
        </p:txBody>
      </p:sp>
      <p:sp>
        <p:nvSpPr>
          <p:cNvPr id="7" name="Rounded Rectangle 6" descr=" 7"/>
          <p:cNvSpPr/>
          <p:nvPr/>
        </p:nvSpPr>
        <p:spPr>
          <a:xfrm>
            <a:off x="388325" y="5446434"/>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What information does the profiler need?</a:t>
            </a:r>
          </a:p>
        </p:txBody>
      </p:sp>
      <p:sp>
        <p:nvSpPr>
          <p:cNvPr id="8"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26/36</a:t>
            </a:r>
          </a:p>
        </p:txBody>
      </p:sp>
    </p:spTree>
    <p:extLst>
      <p:ext uri="{BB962C8B-B14F-4D97-AF65-F5344CB8AC3E}">
        <p14:creationId xmlns:p14="http://schemas.microsoft.com/office/powerpoint/2010/main" val="1836185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 4"/>
          <p:cNvSpPr>
            <a:spLocks noGrp="1"/>
          </p:cNvSpPr>
          <p:nvPr>
            <p:ph idx="1"/>
          </p:nvPr>
        </p:nvSpPr>
        <p:spPr>
          <a:xfrm>
            <a:off x="75990" y="1159098"/>
            <a:ext cx="9000897" cy="5142641"/>
          </a:xfrm>
        </p:spPr>
        <p:txBody>
          <a:bodyPr/>
          <a:lstStyle/>
          <a:p>
            <a:pPr marL="971550" lvl="1" indent="-514350">
              <a:buFont typeface="+mj-lt"/>
              <a:buAutoNum type="arabicPeriod"/>
            </a:pPr>
            <a:r>
              <a:rPr lang="en-US" sz="4000" b="1"/>
              <a:t>Runtime: </a:t>
            </a:r>
            <a:r>
              <a:rPr lang="en-US" sz="4000"/>
              <a:t>how long profiling takes</a:t>
            </a:r>
          </a:p>
          <a:p>
            <a:pPr marL="971550" lvl="1" indent="-514350">
              <a:buFont typeface="+mj-lt"/>
              <a:buAutoNum type="arabicPeriod"/>
            </a:pPr>
            <a:endParaRPr lang="en-US" sz="4000" dirty="0"/>
          </a:p>
          <a:p>
            <a:pPr marL="971550" lvl="1" indent="-514350">
              <a:buFont typeface="+mj-lt"/>
              <a:buAutoNum type="arabicPeriod"/>
            </a:pPr>
            <a:r>
              <a:rPr lang="en-US" sz="4000" b="1"/>
              <a:t>Coverage: </a:t>
            </a:r>
            <a:r>
              <a:rPr lang="en-US" sz="4000"/>
              <a:t>portion of all possible failures discovered by profiling</a:t>
            </a:r>
          </a:p>
          <a:p>
            <a:pPr marL="971550" lvl="1" indent="-514350">
              <a:buFont typeface="+mj-lt"/>
              <a:buAutoNum type="arabicPeriod"/>
            </a:pPr>
            <a:endParaRPr lang="en-US" sz="4000" dirty="0"/>
          </a:p>
          <a:p>
            <a:pPr marL="971550" lvl="1" indent="-514350">
              <a:buFont typeface="+mj-lt"/>
              <a:buAutoNum type="arabicPeriod"/>
            </a:pPr>
            <a:r>
              <a:rPr lang="en-US" sz="4000" b="1"/>
              <a:t>False positives: </a:t>
            </a:r>
            <a:r>
              <a:rPr lang="en-US" sz="4000"/>
              <a:t>number of cells observed to fail during profiling but never during actual operation</a:t>
            </a:r>
            <a:endParaRPr lang="en-US" sz="4000" dirty="0"/>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Three Key Profiling Metrics</a:t>
            </a:r>
          </a:p>
        </p:txBody>
      </p:sp>
      <p:sp>
        <p:nvSpPr>
          <p:cNvPr id="6" name="Content Placeholder 3" descr=" 6"/>
          <p:cNvSpPr txBox="1">
            <a:spLocks/>
          </p:cNvSpPr>
          <p:nvPr/>
        </p:nvSpPr>
        <p:spPr>
          <a:xfrm>
            <a:off x="71551" y="1159097"/>
            <a:ext cx="9000897" cy="5142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27/36</a:t>
            </a:r>
          </a:p>
        </p:txBody>
      </p:sp>
    </p:spTree>
    <p:extLst>
      <p:ext uri="{BB962C8B-B14F-4D97-AF65-F5344CB8AC3E}">
        <p14:creationId xmlns:p14="http://schemas.microsoft.com/office/powerpoint/2010/main" val="34366908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 4"/>
          <p:cNvSpPr>
            <a:spLocks noGrp="1"/>
          </p:cNvSpPr>
          <p:nvPr>
            <p:ph idx="1"/>
          </p:nvPr>
        </p:nvSpPr>
        <p:spPr>
          <a:xfrm>
            <a:off x="75990" y="1159098"/>
            <a:ext cx="9000897" cy="5142641"/>
          </a:xfrm>
        </p:spPr>
        <p:txBody>
          <a:bodyPr/>
          <a:lstStyle/>
          <a:p>
            <a:pPr marL="971550" lvl="1" indent="-514350">
              <a:buFont typeface="+mj-lt"/>
              <a:buAutoNum type="arabicPeriod"/>
            </a:pPr>
            <a:r>
              <a:rPr lang="en-US" sz="4000" b="1"/>
              <a:t>Runtime: </a:t>
            </a:r>
            <a:r>
              <a:rPr lang="en-US" sz="4000"/>
              <a:t>how long profiling takes</a:t>
            </a:r>
          </a:p>
          <a:p>
            <a:pPr marL="971550" lvl="1" indent="-514350">
              <a:buFont typeface="+mj-lt"/>
              <a:buAutoNum type="arabicPeriod"/>
            </a:pPr>
            <a:endParaRPr lang="en-US" sz="4000" dirty="0"/>
          </a:p>
          <a:p>
            <a:pPr marL="971550" lvl="1" indent="-514350">
              <a:buFont typeface="+mj-lt"/>
              <a:buAutoNum type="arabicPeriod"/>
            </a:pPr>
            <a:r>
              <a:rPr lang="en-US" sz="4000" b="1"/>
              <a:t>Coverage: </a:t>
            </a:r>
            <a:r>
              <a:rPr lang="en-US" sz="4000"/>
              <a:t>portion of all possible failures discovered by profiling</a:t>
            </a:r>
          </a:p>
          <a:p>
            <a:pPr marL="971550" lvl="1" indent="-514350">
              <a:buFont typeface="+mj-lt"/>
              <a:buAutoNum type="arabicPeriod"/>
            </a:pPr>
            <a:endParaRPr lang="en-US" sz="4000" dirty="0"/>
          </a:p>
          <a:p>
            <a:pPr marL="971550" lvl="1" indent="-514350">
              <a:buFont typeface="+mj-lt"/>
              <a:buAutoNum type="arabicPeriod"/>
            </a:pPr>
            <a:r>
              <a:rPr lang="en-US" sz="4000" b="1"/>
              <a:t>False positives: </a:t>
            </a:r>
            <a:r>
              <a:rPr lang="en-US" sz="4000"/>
              <a:t>number of cells observed to fail during profiling but never during actual operation</a:t>
            </a:r>
            <a:endParaRPr lang="en-US" sz="4000" dirty="0"/>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Three Key Profiling Metrics</a:t>
            </a:r>
          </a:p>
        </p:txBody>
      </p:sp>
      <p:sp>
        <p:nvSpPr>
          <p:cNvPr id="6" name="Content Placeholder 3" descr=" 6"/>
          <p:cNvSpPr txBox="1">
            <a:spLocks/>
          </p:cNvSpPr>
          <p:nvPr/>
        </p:nvSpPr>
        <p:spPr>
          <a:xfrm>
            <a:off x="71551" y="1159097"/>
            <a:ext cx="9000897" cy="5142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p:txBody>
      </p:sp>
      <p:sp>
        <p:nvSpPr>
          <p:cNvPr id="5" name="TextBox 4" descr=" 5"/>
          <p:cNvSpPr txBox="1"/>
          <p:nvPr/>
        </p:nvSpPr>
        <p:spPr>
          <a:xfrm>
            <a:off x="152400" y="4052278"/>
            <a:ext cx="8839200"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explore how these three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change under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many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different</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profiling conditions</a:t>
            </a:r>
          </a:p>
        </p:txBody>
      </p:sp>
      <p:sp>
        <p:nvSpPr>
          <p:cNvPr id="7"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27/36</a:t>
            </a:r>
          </a:p>
        </p:txBody>
      </p:sp>
    </p:spTree>
    <p:extLst>
      <p:ext uri="{BB962C8B-B14F-4D97-AF65-F5344CB8AC3E}">
        <p14:creationId xmlns:p14="http://schemas.microsoft.com/office/powerpoint/2010/main" val="21582228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Evaluation Methodology</a:t>
            </a:r>
          </a:p>
        </p:txBody>
      </p:sp>
      <p:sp>
        <p:nvSpPr>
          <p:cNvPr id="8" name="Content Placeholder 3" descr=" 8"/>
          <p:cNvSpPr>
            <a:spLocks noGrp="1"/>
          </p:cNvSpPr>
          <p:nvPr>
            <p:ph idx="1"/>
          </p:nvPr>
        </p:nvSpPr>
        <p:spPr>
          <a:xfrm>
            <a:off x="75991" y="911224"/>
            <a:ext cx="8987622" cy="5318753"/>
          </a:xfrm>
        </p:spPr>
        <p:txBody>
          <a:bodyPr/>
          <a:lstStyle/>
          <a:p>
            <a:r>
              <a:rPr lang="en-US"/>
              <a:t>Simulators</a:t>
            </a:r>
          </a:p>
          <a:p>
            <a:pPr lvl="1"/>
            <a:r>
              <a:rPr lang="en-US" b="1"/>
              <a:t>Performance</a:t>
            </a:r>
            <a:r>
              <a:rPr lang="en-US"/>
              <a:t>: Ramulator [Kim+, CAL’15]</a:t>
            </a:r>
          </a:p>
          <a:p>
            <a:pPr lvl="1"/>
            <a:r>
              <a:rPr lang="en-US" b="1"/>
              <a:t>Energy</a:t>
            </a:r>
            <a:r>
              <a:rPr lang="en-US"/>
              <a:t>: DRAMPower [Chandrasekar+, DSD’11]</a:t>
            </a:r>
          </a:p>
          <a:p>
            <a:pPr lvl="1"/>
            <a:endParaRPr lang="en-US" dirty="0"/>
          </a:p>
          <a:p>
            <a:r>
              <a:rPr lang="en-US"/>
              <a:t>Configuration</a:t>
            </a:r>
          </a:p>
          <a:p>
            <a:pPr lvl="1"/>
            <a:r>
              <a:rPr lang="en-US"/>
              <a:t>4-core (4GHz), 8MB LLC</a:t>
            </a:r>
          </a:p>
          <a:p>
            <a:pPr lvl="1"/>
            <a:r>
              <a:rPr lang="en-US"/>
              <a:t>LPDDR4-3200, 4 channels, 1 rank/channel</a:t>
            </a:r>
          </a:p>
          <a:p>
            <a:pPr lvl="1"/>
            <a:endParaRPr lang="en-US" dirty="0"/>
          </a:p>
          <a:p>
            <a:r>
              <a:rPr lang="en-US"/>
              <a:t>Workloads</a:t>
            </a:r>
          </a:p>
          <a:p>
            <a:pPr lvl="1"/>
            <a:r>
              <a:rPr lang="en-US"/>
              <a:t>20 random 4-core benchmark mixes</a:t>
            </a:r>
          </a:p>
          <a:p>
            <a:pPr lvl="1"/>
            <a:r>
              <a:rPr lang="en-US"/>
              <a:t>SPEC CPU2006 benchmark suite</a:t>
            </a:r>
            <a:endParaRPr lang="en-US" dirty="0"/>
          </a:p>
        </p:txBody>
      </p:sp>
      <p:sp>
        <p:nvSpPr>
          <p:cNvPr id="4"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33/36</a:t>
            </a:r>
          </a:p>
        </p:txBody>
      </p:sp>
    </p:spTree>
    <p:extLst>
      <p:ext uri="{BB962C8B-B14F-4D97-AF65-F5344CB8AC3E}">
        <p14:creationId xmlns:p14="http://schemas.microsoft.com/office/powerpoint/2010/main" val="17325535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 38"/>
          <p:cNvGrpSpPr/>
          <p:nvPr/>
        </p:nvGrpSpPr>
        <p:grpSpPr>
          <a:xfrm>
            <a:off x="96869" y="1400577"/>
            <a:ext cx="8894731" cy="4285157"/>
            <a:chOff x="96869" y="1400577"/>
            <a:chExt cx="8894731" cy="4285157"/>
          </a:xfrm>
        </p:grpSpPr>
        <p:grpSp>
          <p:nvGrpSpPr>
            <p:cNvPr id="28" name="Group 27"/>
            <p:cNvGrpSpPr/>
            <p:nvPr/>
          </p:nvGrpSpPr>
          <p:grpSpPr>
            <a:xfrm>
              <a:off x="96869" y="1400577"/>
              <a:ext cx="8894731" cy="4285157"/>
              <a:chOff x="887329" y="1388670"/>
              <a:chExt cx="9824971" cy="4733313"/>
            </a:xfrm>
          </p:grpSpPr>
          <p:grpSp>
            <p:nvGrpSpPr>
              <p:cNvPr id="4" name="Group 3"/>
              <p:cNvGrpSpPr/>
              <p:nvPr/>
            </p:nvGrpSpPr>
            <p:grpSpPr>
              <a:xfrm>
                <a:off x="887329" y="1388670"/>
                <a:ext cx="6357320" cy="4733313"/>
                <a:chOff x="-3225800" y="-1188922"/>
                <a:chExt cx="12317412" cy="9170872"/>
              </a:xfrm>
            </p:grpSpPr>
            <p:pic>
              <p:nvPicPr>
                <p:cNvPr id="2" name="Picture 1"/>
                <p:cNvPicPr>
                  <a:picLocks noChangeAspect="1"/>
                </p:cNvPicPr>
                <p:nvPr/>
              </p:nvPicPr>
              <p:blipFill>
                <a:blip r:embed="rId3"/>
                <a:stretch>
                  <a:fillRect/>
                </a:stretch>
              </p:blipFill>
              <p:spPr>
                <a:xfrm>
                  <a:off x="52387" y="-1123950"/>
                  <a:ext cx="9039225" cy="9105900"/>
                </a:xfrm>
                <a:prstGeom prst="rect">
                  <a:avLst/>
                </a:prstGeom>
              </p:spPr>
            </p:pic>
            <p:pic>
              <p:nvPicPr>
                <p:cNvPr id="3" name="Picture 2"/>
                <p:cNvPicPr>
                  <a:picLocks noChangeAspect="1"/>
                </p:cNvPicPr>
                <p:nvPr/>
              </p:nvPicPr>
              <p:blipFill rotWithShape="1">
                <a:blip r:embed="rId4"/>
                <a:srcRect r="3815"/>
                <a:stretch/>
              </p:blipFill>
              <p:spPr>
                <a:xfrm>
                  <a:off x="-3225800" y="-1188922"/>
                  <a:ext cx="3408131" cy="9105900"/>
                </a:xfrm>
                <a:prstGeom prst="rect">
                  <a:avLst/>
                </a:prstGeom>
              </p:spPr>
            </p:pic>
          </p:grpSp>
          <p:pic>
            <p:nvPicPr>
              <p:cNvPr id="27" name="Picture 26"/>
              <p:cNvPicPr>
                <a:picLocks noChangeAspect="1"/>
              </p:cNvPicPr>
              <p:nvPr/>
            </p:nvPicPr>
            <p:blipFill>
              <a:blip r:embed="rId5"/>
              <a:stretch>
                <a:fillRect/>
              </a:stretch>
            </p:blipFill>
            <p:spPr>
              <a:xfrm>
                <a:off x="2463868" y="1410297"/>
                <a:ext cx="8248432" cy="4608363"/>
              </a:xfrm>
              <a:prstGeom prst="rect">
                <a:avLst/>
              </a:prstGeom>
            </p:spPr>
          </p:pic>
        </p:grpSp>
        <p:sp>
          <p:nvSpPr>
            <p:cNvPr id="37" name="Rectangle 36"/>
            <p:cNvSpPr/>
            <p:nvPr/>
          </p:nvSpPr>
          <p:spPr>
            <a:xfrm>
              <a:off x="4971495" y="5249981"/>
              <a:ext cx="1518082" cy="43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Simulated End-to-end Performance</a:t>
            </a:r>
          </a:p>
        </p:txBody>
      </p:sp>
      <p:grpSp>
        <p:nvGrpSpPr>
          <p:cNvPr id="7" name="Group 6" descr=" 7"/>
          <p:cNvGrpSpPr/>
          <p:nvPr/>
        </p:nvGrpSpPr>
        <p:grpSpPr>
          <a:xfrm>
            <a:off x="1293192" y="938353"/>
            <a:ext cx="7038972" cy="341856"/>
            <a:chOff x="6939389" y="2552267"/>
            <a:chExt cx="7038972" cy="341856"/>
          </a:xfrm>
        </p:grpSpPr>
        <p:pic>
          <p:nvPicPr>
            <p:cNvPr id="5" name="Picture 4"/>
            <p:cNvPicPr>
              <a:picLocks noChangeAspect="1"/>
            </p:cNvPicPr>
            <p:nvPr/>
          </p:nvPicPr>
          <p:blipFill rotWithShape="1">
            <a:blip r:embed="rId6"/>
            <a:srcRect l="69411" t="19166" r="1458" b="21644"/>
            <a:stretch/>
          </p:blipFill>
          <p:spPr>
            <a:xfrm>
              <a:off x="11803331" y="2552267"/>
              <a:ext cx="2175030" cy="301841"/>
            </a:xfrm>
            <a:prstGeom prst="rect">
              <a:avLst/>
            </a:prstGeom>
          </p:spPr>
        </p:pic>
        <p:pic>
          <p:nvPicPr>
            <p:cNvPr id="11" name="Picture 10"/>
            <p:cNvPicPr>
              <a:picLocks noChangeAspect="1"/>
            </p:cNvPicPr>
            <p:nvPr/>
          </p:nvPicPr>
          <p:blipFill rotWithShape="1">
            <a:blip r:embed="rId6"/>
            <a:srcRect l="44322" t="23149" r="34870" b="22884"/>
            <a:stretch/>
          </p:blipFill>
          <p:spPr>
            <a:xfrm>
              <a:off x="10046574" y="2590808"/>
              <a:ext cx="1553592" cy="275207"/>
            </a:xfrm>
            <a:prstGeom prst="rect">
              <a:avLst/>
            </a:prstGeom>
          </p:spPr>
        </p:pic>
        <p:pic>
          <p:nvPicPr>
            <p:cNvPr id="12" name="Picture 11"/>
            <p:cNvPicPr>
              <a:picLocks noChangeAspect="1"/>
            </p:cNvPicPr>
            <p:nvPr/>
          </p:nvPicPr>
          <p:blipFill rotWithShape="1">
            <a:blip r:embed="rId6"/>
            <a:srcRect l="1160" t="17425" r="60129" b="17584"/>
            <a:stretch/>
          </p:blipFill>
          <p:spPr>
            <a:xfrm>
              <a:off x="6939389" y="2562701"/>
              <a:ext cx="2890268" cy="331422"/>
            </a:xfrm>
            <a:prstGeom prst="rect">
              <a:avLst/>
            </a:prstGeom>
          </p:spPr>
        </p:pic>
      </p:grpSp>
      <p:sp>
        <p:nvSpPr>
          <p:cNvPr id="39" name="TextBox 38" descr=" 39"/>
          <p:cNvSpPr txBox="1"/>
          <p:nvPr/>
        </p:nvSpPr>
        <p:spPr>
          <a:xfrm>
            <a:off x="3697195" y="5348741"/>
            <a:ext cx="328655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refresh interval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34/36</a:t>
            </a:r>
          </a:p>
        </p:txBody>
      </p:sp>
    </p:spTree>
    <p:extLst>
      <p:ext uri="{BB962C8B-B14F-4D97-AF65-F5344CB8AC3E}">
        <p14:creationId xmlns:p14="http://schemas.microsoft.com/office/powerpoint/2010/main" val="18893173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864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 38"/>
          <p:cNvGrpSpPr/>
          <p:nvPr/>
        </p:nvGrpSpPr>
        <p:grpSpPr>
          <a:xfrm>
            <a:off x="96869" y="1400577"/>
            <a:ext cx="8894731" cy="4285157"/>
            <a:chOff x="96869" y="1400577"/>
            <a:chExt cx="8894731" cy="4285157"/>
          </a:xfrm>
        </p:grpSpPr>
        <p:grpSp>
          <p:nvGrpSpPr>
            <p:cNvPr id="28" name="Group 27"/>
            <p:cNvGrpSpPr/>
            <p:nvPr/>
          </p:nvGrpSpPr>
          <p:grpSpPr>
            <a:xfrm>
              <a:off x="96869" y="1400577"/>
              <a:ext cx="8894731" cy="4285157"/>
              <a:chOff x="887329" y="1388670"/>
              <a:chExt cx="9824971" cy="4733313"/>
            </a:xfrm>
          </p:grpSpPr>
          <p:grpSp>
            <p:nvGrpSpPr>
              <p:cNvPr id="4" name="Group 3"/>
              <p:cNvGrpSpPr/>
              <p:nvPr/>
            </p:nvGrpSpPr>
            <p:grpSpPr>
              <a:xfrm>
                <a:off x="887329" y="1388670"/>
                <a:ext cx="6357320" cy="4733313"/>
                <a:chOff x="-3225800" y="-1188922"/>
                <a:chExt cx="12317412" cy="9170872"/>
              </a:xfrm>
            </p:grpSpPr>
            <p:pic>
              <p:nvPicPr>
                <p:cNvPr id="2" name="Picture 1"/>
                <p:cNvPicPr>
                  <a:picLocks noChangeAspect="1"/>
                </p:cNvPicPr>
                <p:nvPr/>
              </p:nvPicPr>
              <p:blipFill>
                <a:blip r:embed="rId3"/>
                <a:stretch>
                  <a:fillRect/>
                </a:stretch>
              </p:blipFill>
              <p:spPr>
                <a:xfrm>
                  <a:off x="52387" y="-1123950"/>
                  <a:ext cx="9039225" cy="9105900"/>
                </a:xfrm>
                <a:prstGeom prst="rect">
                  <a:avLst/>
                </a:prstGeom>
              </p:spPr>
            </p:pic>
            <p:pic>
              <p:nvPicPr>
                <p:cNvPr id="3" name="Picture 2"/>
                <p:cNvPicPr>
                  <a:picLocks noChangeAspect="1"/>
                </p:cNvPicPr>
                <p:nvPr/>
              </p:nvPicPr>
              <p:blipFill rotWithShape="1">
                <a:blip r:embed="rId4"/>
                <a:srcRect r="3815"/>
                <a:stretch/>
              </p:blipFill>
              <p:spPr>
                <a:xfrm>
                  <a:off x="-3225800" y="-1188922"/>
                  <a:ext cx="3408131" cy="9105900"/>
                </a:xfrm>
                <a:prstGeom prst="rect">
                  <a:avLst/>
                </a:prstGeom>
              </p:spPr>
            </p:pic>
          </p:grpSp>
          <p:pic>
            <p:nvPicPr>
              <p:cNvPr id="27" name="Picture 26"/>
              <p:cNvPicPr>
                <a:picLocks noChangeAspect="1"/>
              </p:cNvPicPr>
              <p:nvPr/>
            </p:nvPicPr>
            <p:blipFill>
              <a:blip r:embed="rId5"/>
              <a:stretch>
                <a:fillRect/>
              </a:stretch>
            </p:blipFill>
            <p:spPr>
              <a:xfrm>
                <a:off x="2463868" y="1410297"/>
                <a:ext cx="8248432" cy="4608363"/>
              </a:xfrm>
              <a:prstGeom prst="rect">
                <a:avLst/>
              </a:prstGeom>
            </p:spPr>
          </p:pic>
        </p:grpSp>
        <p:sp>
          <p:nvSpPr>
            <p:cNvPr id="37" name="Rectangle 36"/>
            <p:cNvSpPr/>
            <p:nvPr/>
          </p:nvSpPr>
          <p:spPr>
            <a:xfrm>
              <a:off x="4971495" y="5249981"/>
              <a:ext cx="1518082" cy="43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Simulated End-to-end Performance</a:t>
            </a:r>
          </a:p>
        </p:txBody>
      </p:sp>
      <p:grpSp>
        <p:nvGrpSpPr>
          <p:cNvPr id="7" name="Group 6" descr=" 7"/>
          <p:cNvGrpSpPr/>
          <p:nvPr/>
        </p:nvGrpSpPr>
        <p:grpSpPr>
          <a:xfrm>
            <a:off x="1293192" y="938353"/>
            <a:ext cx="7038972" cy="341856"/>
            <a:chOff x="6939389" y="2552267"/>
            <a:chExt cx="7038972" cy="341856"/>
          </a:xfrm>
        </p:grpSpPr>
        <p:pic>
          <p:nvPicPr>
            <p:cNvPr id="5" name="Picture 4"/>
            <p:cNvPicPr>
              <a:picLocks noChangeAspect="1"/>
            </p:cNvPicPr>
            <p:nvPr/>
          </p:nvPicPr>
          <p:blipFill rotWithShape="1">
            <a:blip r:embed="rId6"/>
            <a:srcRect l="69411" t="19166" r="1458" b="21644"/>
            <a:stretch/>
          </p:blipFill>
          <p:spPr>
            <a:xfrm>
              <a:off x="11803331" y="2552267"/>
              <a:ext cx="2175030" cy="301841"/>
            </a:xfrm>
            <a:prstGeom prst="rect">
              <a:avLst/>
            </a:prstGeom>
          </p:spPr>
        </p:pic>
        <p:pic>
          <p:nvPicPr>
            <p:cNvPr id="11" name="Picture 10"/>
            <p:cNvPicPr>
              <a:picLocks noChangeAspect="1"/>
            </p:cNvPicPr>
            <p:nvPr/>
          </p:nvPicPr>
          <p:blipFill rotWithShape="1">
            <a:blip r:embed="rId6"/>
            <a:srcRect l="44322" t="23149" r="34870" b="22884"/>
            <a:stretch/>
          </p:blipFill>
          <p:spPr>
            <a:xfrm>
              <a:off x="10046574" y="2590808"/>
              <a:ext cx="1553592" cy="275207"/>
            </a:xfrm>
            <a:prstGeom prst="rect">
              <a:avLst/>
            </a:prstGeom>
          </p:spPr>
        </p:pic>
        <p:pic>
          <p:nvPicPr>
            <p:cNvPr id="12" name="Picture 11"/>
            <p:cNvPicPr>
              <a:picLocks noChangeAspect="1"/>
            </p:cNvPicPr>
            <p:nvPr/>
          </p:nvPicPr>
          <p:blipFill rotWithShape="1">
            <a:blip r:embed="rId6"/>
            <a:srcRect l="1160" t="17425" r="60129" b="17584"/>
            <a:stretch/>
          </p:blipFill>
          <p:spPr>
            <a:xfrm>
              <a:off x="6939389" y="2562701"/>
              <a:ext cx="2890268" cy="331422"/>
            </a:xfrm>
            <a:prstGeom prst="rect">
              <a:avLst/>
            </a:prstGeom>
          </p:spPr>
        </p:pic>
      </p:grpSp>
      <p:sp>
        <p:nvSpPr>
          <p:cNvPr id="17" name="TextBox 16" descr=" 17"/>
          <p:cNvSpPr txBox="1"/>
          <p:nvPr/>
        </p:nvSpPr>
        <p:spPr>
          <a:xfrm>
            <a:off x="5953969" y="5772155"/>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often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8" name="Straight Arrow Connector 17" descr=" 18"/>
          <p:cNvCxnSpPr/>
          <p:nvPr/>
        </p:nvCxnSpPr>
        <p:spPr>
          <a:xfrm flipV="1">
            <a:off x="7231333" y="5249981"/>
            <a:ext cx="173734" cy="522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descr=" 21"/>
          <p:cNvSpPr txBox="1"/>
          <p:nvPr/>
        </p:nvSpPr>
        <p:spPr>
          <a:xfrm>
            <a:off x="1549278" y="5779068"/>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rarely</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6" name="Straight Arrow Connector 15" descr=" 23"/>
          <p:cNvCxnSpPr/>
          <p:nvPr/>
        </p:nvCxnSpPr>
        <p:spPr>
          <a:xfrm flipH="1" flipV="1">
            <a:off x="2263806" y="5131293"/>
            <a:ext cx="474520" cy="647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descr=" 39"/>
          <p:cNvSpPr txBox="1"/>
          <p:nvPr/>
        </p:nvSpPr>
        <p:spPr>
          <a:xfrm>
            <a:off x="3697195" y="5348741"/>
            <a:ext cx="328655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refresh interval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9"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34/36</a:t>
            </a:r>
          </a:p>
        </p:txBody>
      </p:sp>
    </p:spTree>
    <p:extLst>
      <p:ext uri="{BB962C8B-B14F-4D97-AF65-F5344CB8AC3E}">
        <p14:creationId xmlns:p14="http://schemas.microsoft.com/office/powerpoint/2010/main" val="3728634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 38"/>
          <p:cNvGrpSpPr/>
          <p:nvPr/>
        </p:nvGrpSpPr>
        <p:grpSpPr>
          <a:xfrm>
            <a:off x="96869" y="1400577"/>
            <a:ext cx="8894731" cy="4285157"/>
            <a:chOff x="96869" y="1400577"/>
            <a:chExt cx="8894731" cy="4285157"/>
          </a:xfrm>
        </p:grpSpPr>
        <p:grpSp>
          <p:nvGrpSpPr>
            <p:cNvPr id="28" name="Group 27"/>
            <p:cNvGrpSpPr/>
            <p:nvPr/>
          </p:nvGrpSpPr>
          <p:grpSpPr>
            <a:xfrm>
              <a:off x="96869" y="1400577"/>
              <a:ext cx="8894731" cy="4285157"/>
              <a:chOff x="887329" y="1388670"/>
              <a:chExt cx="9824971" cy="4733313"/>
            </a:xfrm>
          </p:grpSpPr>
          <p:grpSp>
            <p:nvGrpSpPr>
              <p:cNvPr id="4" name="Group 3"/>
              <p:cNvGrpSpPr/>
              <p:nvPr/>
            </p:nvGrpSpPr>
            <p:grpSpPr>
              <a:xfrm>
                <a:off x="887329" y="1388670"/>
                <a:ext cx="6357320" cy="4733313"/>
                <a:chOff x="-3225800" y="-1188922"/>
                <a:chExt cx="12317412" cy="9170872"/>
              </a:xfrm>
            </p:grpSpPr>
            <p:pic>
              <p:nvPicPr>
                <p:cNvPr id="2" name="Picture 1"/>
                <p:cNvPicPr>
                  <a:picLocks noChangeAspect="1"/>
                </p:cNvPicPr>
                <p:nvPr/>
              </p:nvPicPr>
              <p:blipFill>
                <a:blip r:embed="rId3"/>
                <a:stretch>
                  <a:fillRect/>
                </a:stretch>
              </p:blipFill>
              <p:spPr>
                <a:xfrm>
                  <a:off x="52387" y="-1123950"/>
                  <a:ext cx="9039225" cy="9105900"/>
                </a:xfrm>
                <a:prstGeom prst="rect">
                  <a:avLst/>
                </a:prstGeom>
              </p:spPr>
            </p:pic>
            <p:pic>
              <p:nvPicPr>
                <p:cNvPr id="3" name="Picture 2"/>
                <p:cNvPicPr>
                  <a:picLocks noChangeAspect="1"/>
                </p:cNvPicPr>
                <p:nvPr/>
              </p:nvPicPr>
              <p:blipFill rotWithShape="1">
                <a:blip r:embed="rId4"/>
                <a:srcRect r="3815"/>
                <a:stretch/>
              </p:blipFill>
              <p:spPr>
                <a:xfrm>
                  <a:off x="-3225800" y="-1188922"/>
                  <a:ext cx="3408131" cy="9105900"/>
                </a:xfrm>
                <a:prstGeom prst="rect">
                  <a:avLst/>
                </a:prstGeom>
              </p:spPr>
            </p:pic>
          </p:grpSp>
          <p:pic>
            <p:nvPicPr>
              <p:cNvPr id="27" name="Picture 26"/>
              <p:cNvPicPr>
                <a:picLocks noChangeAspect="1"/>
              </p:cNvPicPr>
              <p:nvPr/>
            </p:nvPicPr>
            <p:blipFill>
              <a:blip r:embed="rId5"/>
              <a:stretch>
                <a:fillRect/>
              </a:stretch>
            </p:blipFill>
            <p:spPr>
              <a:xfrm>
                <a:off x="2463868" y="1410297"/>
                <a:ext cx="8248432" cy="4608363"/>
              </a:xfrm>
              <a:prstGeom prst="rect">
                <a:avLst/>
              </a:prstGeom>
            </p:spPr>
          </p:pic>
        </p:grpSp>
        <p:sp>
          <p:nvSpPr>
            <p:cNvPr id="37" name="Rectangle 36"/>
            <p:cNvSpPr/>
            <p:nvPr/>
          </p:nvSpPr>
          <p:spPr>
            <a:xfrm>
              <a:off x="4971495" y="5249981"/>
              <a:ext cx="1518082" cy="43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Simulated End-to-end Performance</a:t>
            </a:r>
          </a:p>
        </p:txBody>
      </p:sp>
      <p:sp>
        <p:nvSpPr>
          <p:cNvPr id="19" name="Rounded Rectangle 18" descr=" 10"/>
          <p:cNvSpPr/>
          <p:nvPr/>
        </p:nvSpPr>
        <p:spPr>
          <a:xfrm>
            <a:off x="5265547" y="1492446"/>
            <a:ext cx="1845468" cy="37575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descr=" 7"/>
          <p:cNvGrpSpPr/>
          <p:nvPr/>
        </p:nvGrpSpPr>
        <p:grpSpPr>
          <a:xfrm>
            <a:off x="1293192" y="938353"/>
            <a:ext cx="7038972" cy="341856"/>
            <a:chOff x="6939389" y="2552267"/>
            <a:chExt cx="7038972" cy="341856"/>
          </a:xfrm>
        </p:grpSpPr>
        <p:pic>
          <p:nvPicPr>
            <p:cNvPr id="5" name="Picture 4"/>
            <p:cNvPicPr>
              <a:picLocks noChangeAspect="1"/>
            </p:cNvPicPr>
            <p:nvPr/>
          </p:nvPicPr>
          <p:blipFill rotWithShape="1">
            <a:blip r:embed="rId6"/>
            <a:srcRect l="69411" t="19166" r="1458" b="21644"/>
            <a:stretch/>
          </p:blipFill>
          <p:spPr>
            <a:xfrm>
              <a:off x="11803331" y="2552267"/>
              <a:ext cx="2175030" cy="301841"/>
            </a:xfrm>
            <a:prstGeom prst="rect">
              <a:avLst/>
            </a:prstGeom>
          </p:spPr>
        </p:pic>
        <p:pic>
          <p:nvPicPr>
            <p:cNvPr id="11" name="Picture 10"/>
            <p:cNvPicPr>
              <a:picLocks noChangeAspect="1"/>
            </p:cNvPicPr>
            <p:nvPr/>
          </p:nvPicPr>
          <p:blipFill rotWithShape="1">
            <a:blip r:embed="rId6"/>
            <a:srcRect l="44322" t="23149" r="34870" b="22884"/>
            <a:stretch/>
          </p:blipFill>
          <p:spPr>
            <a:xfrm>
              <a:off x="10046574" y="2590808"/>
              <a:ext cx="1553592" cy="275207"/>
            </a:xfrm>
            <a:prstGeom prst="rect">
              <a:avLst/>
            </a:prstGeom>
          </p:spPr>
        </p:pic>
        <p:pic>
          <p:nvPicPr>
            <p:cNvPr id="12" name="Picture 11"/>
            <p:cNvPicPr>
              <a:picLocks noChangeAspect="1"/>
            </p:cNvPicPr>
            <p:nvPr/>
          </p:nvPicPr>
          <p:blipFill rotWithShape="1">
            <a:blip r:embed="rId6"/>
            <a:srcRect l="1160" t="17425" r="60129" b="17584"/>
            <a:stretch/>
          </p:blipFill>
          <p:spPr>
            <a:xfrm>
              <a:off x="6939389" y="2562701"/>
              <a:ext cx="2890268" cy="331422"/>
            </a:xfrm>
            <a:prstGeom prst="rect">
              <a:avLst/>
            </a:prstGeom>
          </p:spPr>
        </p:pic>
      </p:grpSp>
      <p:sp>
        <p:nvSpPr>
          <p:cNvPr id="17" name="TextBox 16" descr=" 17"/>
          <p:cNvSpPr txBox="1"/>
          <p:nvPr/>
        </p:nvSpPr>
        <p:spPr>
          <a:xfrm>
            <a:off x="5953969" y="5772155"/>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often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8" name="Straight Arrow Connector 17" descr=" 18"/>
          <p:cNvCxnSpPr/>
          <p:nvPr/>
        </p:nvCxnSpPr>
        <p:spPr>
          <a:xfrm flipV="1">
            <a:off x="7231333" y="5249981"/>
            <a:ext cx="173734" cy="522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descr=" 21"/>
          <p:cNvSpPr txBox="1"/>
          <p:nvPr/>
        </p:nvSpPr>
        <p:spPr>
          <a:xfrm>
            <a:off x="1549278" y="5779068"/>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rarely</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6" name="Straight Arrow Connector 15" descr=" 23"/>
          <p:cNvCxnSpPr/>
          <p:nvPr/>
        </p:nvCxnSpPr>
        <p:spPr>
          <a:xfrm flipH="1" flipV="1">
            <a:off x="2263806" y="5131293"/>
            <a:ext cx="474520" cy="647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descr=" 39"/>
          <p:cNvSpPr txBox="1"/>
          <p:nvPr/>
        </p:nvSpPr>
        <p:spPr>
          <a:xfrm>
            <a:off x="3697195" y="5348741"/>
            <a:ext cx="328655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refresh interval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34/36</a:t>
            </a:r>
          </a:p>
        </p:txBody>
      </p:sp>
    </p:spTree>
    <p:extLst>
      <p:ext uri="{BB962C8B-B14F-4D97-AF65-F5344CB8AC3E}">
        <p14:creationId xmlns:p14="http://schemas.microsoft.com/office/powerpoint/2010/main" val="2761749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 38"/>
          <p:cNvGrpSpPr/>
          <p:nvPr/>
        </p:nvGrpSpPr>
        <p:grpSpPr>
          <a:xfrm>
            <a:off x="96869" y="1400577"/>
            <a:ext cx="8894731" cy="4285157"/>
            <a:chOff x="96869" y="1400577"/>
            <a:chExt cx="8894731" cy="4285157"/>
          </a:xfrm>
        </p:grpSpPr>
        <p:grpSp>
          <p:nvGrpSpPr>
            <p:cNvPr id="28" name="Group 27"/>
            <p:cNvGrpSpPr/>
            <p:nvPr/>
          </p:nvGrpSpPr>
          <p:grpSpPr>
            <a:xfrm>
              <a:off x="96869" y="1400577"/>
              <a:ext cx="8894731" cy="4285157"/>
              <a:chOff x="887329" y="1388670"/>
              <a:chExt cx="9824971" cy="4733313"/>
            </a:xfrm>
          </p:grpSpPr>
          <p:grpSp>
            <p:nvGrpSpPr>
              <p:cNvPr id="4" name="Group 3"/>
              <p:cNvGrpSpPr/>
              <p:nvPr/>
            </p:nvGrpSpPr>
            <p:grpSpPr>
              <a:xfrm>
                <a:off x="887329" y="1388670"/>
                <a:ext cx="6357320" cy="4733313"/>
                <a:chOff x="-3225800" y="-1188922"/>
                <a:chExt cx="12317412" cy="9170872"/>
              </a:xfrm>
            </p:grpSpPr>
            <p:pic>
              <p:nvPicPr>
                <p:cNvPr id="2" name="Picture 1"/>
                <p:cNvPicPr>
                  <a:picLocks noChangeAspect="1"/>
                </p:cNvPicPr>
                <p:nvPr/>
              </p:nvPicPr>
              <p:blipFill>
                <a:blip r:embed="rId3"/>
                <a:stretch>
                  <a:fillRect/>
                </a:stretch>
              </p:blipFill>
              <p:spPr>
                <a:xfrm>
                  <a:off x="52387" y="-1123950"/>
                  <a:ext cx="9039225" cy="9105900"/>
                </a:xfrm>
                <a:prstGeom prst="rect">
                  <a:avLst/>
                </a:prstGeom>
              </p:spPr>
            </p:pic>
            <p:pic>
              <p:nvPicPr>
                <p:cNvPr id="3" name="Picture 2"/>
                <p:cNvPicPr>
                  <a:picLocks noChangeAspect="1"/>
                </p:cNvPicPr>
                <p:nvPr/>
              </p:nvPicPr>
              <p:blipFill rotWithShape="1">
                <a:blip r:embed="rId4"/>
                <a:srcRect r="3815"/>
                <a:stretch/>
              </p:blipFill>
              <p:spPr>
                <a:xfrm>
                  <a:off x="-3225800" y="-1188922"/>
                  <a:ext cx="3408131" cy="9105900"/>
                </a:xfrm>
                <a:prstGeom prst="rect">
                  <a:avLst/>
                </a:prstGeom>
              </p:spPr>
            </p:pic>
          </p:grpSp>
          <p:pic>
            <p:nvPicPr>
              <p:cNvPr id="27" name="Picture 26"/>
              <p:cNvPicPr>
                <a:picLocks noChangeAspect="1"/>
              </p:cNvPicPr>
              <p:nvPr/>
            </p:nvPicPr>
            <p:blipFill>
              <a:blip r:embed="rId5"/>
              <a:stretch>
                <a:fillRect/>
              </a:stretch>
            </p:blipFill>
            <p:spPr>
              <a:xfrm>
                <a:off x="2463868" y="1410297"/>
                <a:ext cx="8248432" cy="4608363"/>
              </a:xfrm>
              <a:prstGeom prst="rect">
                <a:avLst/>
              </a:prstGeom>
            </p:spPr>
          </p:pic>
        </p:grpSp>
        <p:sp>
          <p:nvSpPr>
            <p:cNvPr id="37" name="Rectangle 36"/>
            <p:cNvSpPr/>
            <p:nvPr/>
          </p:nvSpPr>
          <p:spPr>
            <a:xfrm>
              <a:off x="4971495" y="5249981"/>
              <a:ext cx="1518082" cy="43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Simulated End-to-end Performance</a:t>
            </a:r>
          </a:p>
        </p:txBody>
      </p:sp>
      <p:sp>
        <p:nvSpPr>
          <p:cNvPr id="19" name="Rounded Rectangle 18" descr=" 10"/>
          <p:cNvSpPr/>
          <p:nvPr/>
        </p:nvSpPr>
        <p:spPr>
          <a:xfrm>
            <a:off x="5265547" y="1492446"/>
            <a:ext cx="1845468" cy="37575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descr=" 7"/>
          <p:cNvGrpSpPr/>
          <p:nvPr/>
        </p:nvGrpSpPr>
        <p:grpSpPr>
          <a:xfrm>
            <a:off x="1293192" y="938353"/>
            <a:ext cx="7038972" cy="341856"/>
            <a:chOff x="6939389" y="2552267"/>
            <a:chExt cx="7038972" cy="341856"/>
          </a:xfrm>
        </p:grpSpPr>
        <p:pic>
          <p:nvPicPr>
            <p:cNvPr id="5" name="Picture 4"/>
            <p:cNvPicPr>
              <a:picLocks noChangeAspect="1"/>
            </p:cNvPicPr>
            <p:nvPr/>
          </p:nvPicPr>
          <p:blipFill rotWithShape="1">
            <a:blip r:embed="rId6"/>
            <a:srcRect l="69411" t="19166" r="1458" b="21644"/>
            <a:stretch/>
          </p:blipFill>
          <p:spPr>
            <a:xfrm>
              <a:off x="11803331" y="2552267"/>
              <a:ext cx="2175030" cy="301841"/>
            </a:xfrm>
            <a:prstGeom prst="rect">
              <a:avLst/>
            </a:prstGeom>
          </p:spPr>
        </p:pic>
        <p:pic>
          <p:nvPicPr>
            <p:cNvPr id="11" name="Picture 10"/>
            <p:cNvPicPr>
              <a:picLocks noChangeAspect="1"/>
            </p:cNvPicPr>
            <p:nvPr/>
          </p:nvPicPr>
          <p:blipFill rotWithShape="1">
            <a:blip r:embed="rId6"/>
            <a:srcRect l="44322" t="23149" r="34870" b="22884"/>
            <a:stretch/>
          </p:blipFill>
          <p:spPr>
            <a:xfrm>
              <a:off x="10046574" y="2590808"/>
              <a:ext cx="1553592" cy="275207"/>
            </a:xfrm>
            <a:prstGeom prst="rect">
              <a:avLst/>
            </a:prstGeom>
          </p:spPr>
        </p:pic>
        <p:pic>
          <p:nvPicPr>
            <p:cNvPr id="12" name="Picture 11"/>
            <p:cNvPicPr>
              <a:picLocks noChangeAspect="1"/>
            </p:cNvPicPr>
            <p:nvPr/>
          </p:nvPicPr>
          <p:blipFill rotWithShape="1">
            <a:blip r:embed="rId6"/>
            <a:srcRect l="1160" t="17425" r="60129" b="17584"/>
            <a:stretch/>
          </p:blipFill>
          <p:spPr>
            <a:xfrm>
              <a:off x="6939389" y="2562701"/>
              <a:ext cx="2890268" cy="331422"/>
            </a:xfrm>
            <a:prstGeom prst="rect">
              <a:avLst/>
            </a:prstGeom>
          </p:spPr>
        </p:pic>
      </p:grpSp>
      <p:sp>
        <p:nvSpPr>
          <p:cNvPr id="17" name="TextBox 16" descr=" 17"/>
          <p:cNvSpPr txBox="1"/>
          <p:nvPr/>
        </p:nvSpPr>
        <p:spPr>
          <a:xfrm>
            <a:off x="5953969" y="5772155"/>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often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8" name="Straight Arrow Connector 17" descr=" 18"/>
          <p:cNvCxnSpPr/>
          <p:nvPr/>
        </p:nvCxnSpPr>
        <p:spPr>
          <a:xfrm flipV="1">
            <a:off x="7231333" y="5249981"/>
            <a:ext cx="173734" cy="522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descr=" 21"/>
          <p:cNvSpPr txBox="1"/>
          <p:nvPr/>
        </p:nvSpPr>
        <p:spPr>
          <a:xfrm>
            <a:off x="1549278" y="5779068"/>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rarely</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6" name="Straight Arrow Connector 15" descr=" 23"/>
          <p:cNvCxnSpPr/>
          <p:nvPr/>
        </p:nvCxnSpPr>
        <p:spPr>
          <a:xfrm flipH="1" flipV="1">
            <a:off x="2263806" y="5131293"/>
            <a:ext cx="474520" cy="647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descr=" 39"/>
          <p:cNvSpPr txBox="1"/>
          <p:nvPr/>
        </p:nvSpPr>
        <p:spPr>
          <a:xfrm>
            <a:off x="3697195" y="5348741"/>
            <a:ext cx="328655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refresh interval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0" name="TextBox 19" descr=" 41"/>
          <p:cNvSpPr txBox="1"/>
          <p:nvPr/>
        </p:nvSpPr>
        <p:spPr>
          <a:xfrm>
            <a:off x="76950" y="1492446"/>
            <a:ext cx="8990100" cy="1938992"/>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On average, REAPER enables: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16.3% system performance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36.4% DRAM power</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reduction</a:t>
            </a:r>
            <a:endParaRPr kumimoji="0" lang="tr-TR" sz="40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1" name="TextBox 20" descr=" 42"/>
          <p:cNvSpPr txBox="1"/>
          <p:nvPr/>
        </p:nvSpPr>
        <p:spPr>
          <a:xfrm>
            <a:off x="76950" y="4072162"/>
            <a:ext cx="8990099" cy="1938992"/>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REAPER </a:t>
            </a: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enables longer refresh intervals</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which are unreasonable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using brute-force profiling</a:t>
            </a:r>
            <a:endParaRPr kumimoji="0" lang="tr-TR" sz="40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34/36</a:t>
            </a:r>
          </a:p>
        </p:txBody>
      </p:sp>
    </p:spTree>
    <p:extLst>
      <p:ext uri="{BB962C8B-B14F-4D97-AF65-F5344CB8AC3E}">
        <p14:creationId xmlns:p14="http://schemas.microsoft.com/office/powerpoint/2010/main" val="27171945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Other Analyses in the Paper</a:t>
            </a:r>
          </a:p>
        </p:txBody>
      </p:sp>
      <p:sp>
        <p:nvSpPr>
          <p:cNvPr id="4" name="Content Placeholder 3"/>
          <p:cNvSpPr>
            <a:spLocks noGrp="1"/>
          </p:cNvSpPr>
          <p:nvPr>
            <p:ph idx="1"/>
          </p:nvPr>
        </p:nvSpPr>
        <p:spPr/>
        <p:txBody>
          <a:bodyPr/>
          <a:lstStyle/>
          <a:p>
            <a:r>
              <a:rPr lang="en-US" sz="3200" b="1" dirty="0"/>
              <a:t>Detailed LPDDR4 characterization data</a:t>
            </a:r>
          </a:p>
          <a:p>
            <a:pPr lvl="1"/>
            <a:r>
              <a:rPr lang="en-US" dirty="0"/>
              <a:t>Temperature dependence effects</a:t>
            </a:r>
          </a:p>
          <a:p>
            <a:pPr lvl="1"/>
            <a:r>
              <a:rPr lang="en-US" dirty="0"/>
              <a:t>Retention time distributions</a:t>
            </a:r>
          </a:p>
          <a:p>
            <a:pPr lvl="1"/>
            <a:r>
              <a:rPr lang="en-US" dirty="0"/>
              <a:t>Data pattern dependence</a:t>
            </a:r>
          </a:p>
          <a:p>
            <a:pPr lvl="1"/>
            <a:r>
              <a:rPr lang="en-US" dirty="0"/>
              <a:t>Variable retention time</a:t>
            </a:r>
          </a:p>
          <a:p>
            <a:pPr lvl="1"/>
            <a:r>
              <a:rPr lang="en-US" dirty="0"/>
              <a:t>Individual cell failure distributions</a:t>
            </a:r>
          </a:p>
          <a:p>
            <a:r>
              <a:rPr lang="en-US" sz="3200" b="1" dirty="0"/>
              <a:t>Profiling tradeoff space characterization</a:t>
            </a:r>
          </a:p>
          <a:p>
            <a:pPr lvl="1"/>
            <a:r>
              <a:rPr lang="en-US" dirty="0"/>
              <a:t>Runtime, coverage, and false positive rate</a:t>
            </a:r>
          </a:p>
          <a:p>
            <a:pPr lvl="1"/>
            <a:r>
              <a:rPr lang="en-US" dirty="0"/>
              <a:t>Temperature and refresh interval</a:t>
            </a:r>
          </a:p>
          <a:p>
            <a:r>
              <a:rPr lang="en-US" sz="3200" b="1" dirty="0"/>
              <a:t>Probabilistic model for tolerable failure rates</a:t>
            </a:r>
          </a:p>
          <a:p>
            <a:r>
              <a:rPr lang="en-US" sz="3200" b="1" dirty="0"/>
              <a:t>Detailed results for end-to-end evaluations</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35/36</a:t>
            </a:r>
          </a:p>
        </p:txBody>
      </p:sp>
    </p:spTree>
    <p:extLst>
      <p:ext uri="{BB962C8B-B14F-4D97-AF65-F5344CB8AC3E}">
        <p14:creationId xmlns:p14="http://schemas.microsoft.com/office/powerpoint/2010/main" val="31261880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76200" y="724204"/>
            <a:ext cx="9067800" cy="54137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C00000"/>
                </a:solidFill>
                <a:effectLst/>
                <a:uLnTx/>
                <a:uFillTx/>
                <a:latin typeface="Cambria" panose="02040503050406030204" pitchFamily="18" charset="0"/>
                <a:ea typeface="+mn-ea"/>
                <a:cs typeface="+mn-cs"/>
              </a:rPr>
              <a:t>Problem</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DRAM refresh performance and energy overhead is high </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Current approaches to retention failure profiling are slow or unreliable</a:t>
            </a:r>
            <a:endParaRPr kumimoji="0" lang="tr-TR" sz="2200" b="0" i="0" u="sng" strike="noStrike" kern="1200" cap="none" spc="0" normalizeH="0" baseline="0" noProof="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5B9BD5"/>
                </a:solidFill>
                <a:effectLst/>
                <a:uLnTx/>
                <a:uFillTx/>
                <a:latin typeface="Cambria" panose="02040503050406030204" pitchFamily="18" charset="0"/>
                <a:ea typeface="+mn-ea"/>
                <a:cs typeface="+mn-cs"/>
              </a:rPr>
              <a:t>Goals</a:t>
            </a:r>
            <a:r>
              <a:rPr kumimoji="0" lang="en-US" sz="24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 </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Thoroughly analyze profiling tradeoffs</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Develop a </a:t>
            </a:r>
            <a:r>
              <a:rPr kumimoji="0" lang="en-US" sz="2200" b="1" i="0" u="none" strike="noStrike" kern="1200" cap="none" spc="0" normalizeH="0" baseline="0" noProof="0">
                <a:ln>
                  <a:noFill/>
                </a:ln>
                <a:solidFill>
                  <a:srgbClr val="5B9BD5"/>
                </a:solidFill>
                <a:effectLst/>
                <a:uLnTx/>
                <a:uFillTx/>
                <a:latin typeface="Cambria" panose="02040503050406030204" pitchFamily="18" charset="0"/>
                <a:ea typeface="+mn-ea"/>
                <a:cs typeface="+mn-cs"/>
              </a:rPr>
              <a:t>fast</a:t>
            </a: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 and </a:t>
            </a:r>
            <a:r>
              <a:rPr kumimoji="0" lang="en-US" sz="2200" b="1" i="0" u="none" strike="noStrike" kern="1200" cap="none" spc="0" normalizeH="0" baseline="0" noProof="0">
                <a:ln>
                  <a:noFill/>
                </a:ln>
                <a:solidFill>
                  <a:srgbClr val="5B9BD5"/>
                </a:solidFill>
                <a:effectLst/>
                <a:uLnTx/>
                <a:uFillTx/>
                <a:latin typeface="Cambria" panose="02040503050406030204" pitchFamily="18" charset="0"/>
                <a:ea typeface="+mn-ea"/>
                <a:cs typeface="+mn-cs"/>
              </a:rPr>
              <a:t>reliable </a:t>
            </a: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profiling mechanism</a:t>
            </a: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Key Contributions</a:t>
            </a:r>
            <a:r>
              <a:rPr kumimoji="0" lang="en-US" sz="24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a:t>
            </a:r>
            <a:endParaRPr kumimoji="0" lang="x-none" sz="24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endParaRP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First</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 detailed characterization of 368 LPDDR4 DRAM chips</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Reach profiling: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Profile at a </a:t>
            </a: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longer refresh interval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or </a:t>
            </a: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higher temperature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than target conditions, where cells are more likely to fail</a:t>
            </a: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prstClr val="black"/>
                </a:solidFill>
                <a:effectLst/>
                <a:uLnTx/>
                <a:uFillTx/>
                <a:latin typeface="Cambria" panose="02040503050406030204" pitchFamily="18" charset="0"/>
                <a:ea typeface="+mn-ea"/>
                <a:cs typeface="+mn-cs"/>
              </a:rPr>
              <a:t>Evaluation:</a:t>
            </a:r>
            <a:endParaRPr kumimoji="0" lang="tr-TR" sz="2400" b="1" i="0" u="sng"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2.5x</a:t>
            </a:r>
            <a:r>
              <a:rPr kumimoji="0" lang="x-none"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faster profiling with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99%</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coverage and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50%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false positives</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REAPER enables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16.3% system performance improvement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36.4% DRAM power reduction</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Enables longer refresh intervals that were previously unreasonable</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Title 1" descr=" 6"/>
          <p:cNvSpPr txBox="1">
            <a:spLocks/>
          </p:cNvSpPr>
          <p:nvPr/>
        </p:nvSpPr>
        <p:spPr>
          <a:xfrm>
            <a:off x="304800" y="25400"/>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REAPER Summary</a:t>
            </a:r>
          </a:p>
        </p:txBody>
      </p:sp>
      <p:sp>
        <p:nvSpPr>
          <p:cNvPr id="4"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36/36</a:t>
            </a:r>
          </a:p>
        </p:txBody>
      </p:sp>
    </p:spTree>
    <p:extLst>
      <p:ext uri="{BB962C8B-B14F-4D97-AF65-F5344CB8AC3E}">
        <p14:creationId xmlns:p14="http://schemas.microsoft.com/office/powerpoint/2010/main" val="14013641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71229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5979493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6292227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9303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a:solidFill>
                  <a:srgbClr val="FF0000"/>
                </a:solidFill>
              </a:rPr>
              <a:t>Understand:</a:t>
            </a:r>
            <a:r>
              <a:rPr lang="en-US" dirty="0">
                <a:solidFill>
                  <a:srgbClr val="0000FF"/>
                </a:solidFill>
              </a:rPr>
              <a:t> Solid methodologies for failure modeling and discovery</a:t>
            </a:r>
          </a:p>
          <a:p>
            <a:pPr lvl="1"/>
            <a:r>
              <a:rPr lang="en-US" dirty="0"/>
              <a:t>Modeling based on real device data – small scale and large scale</a:t>
            </a:r>
          </a:p>
          <a:p>
            <a:pPr lvl="1"/>
            <a:r>
              <a:rPr lang="en-US" dirty="0"/>
              <a:t>Metrics for secure architectures</a:t>
            </a:r>
          </a:p>
          <a:p>
            <a:pPr marL="0" indent="0">
              <a:buNone/>
            </a:pPr>
            <a:endParaRPr lang="en-US" dirty="0"/>
          </a:p>
          <a:p>
            <a:r>
              <a:rPr lang="en-US" dirty="0">
                <a:solidFill>
                  <a:srgbClr val="FF0000"/>
                </a:solidFill>
              </a:rPr>
              <a:t>Architect:</a:t>
            </a:r>
            <a:r>
              <a:rPr lang="en-US" dirty="0">
                <a:solidFill>
                  <a:srgbClr val="0000FF"/>
                </a:solidFill>
              </a:rPr>
              <a:t> Principled co-architecting of system and memory</a:t>
            </a:r>
          </a:p>
          <a:p>
            <a:pPr lvl="1"/>
            <a:r>
              <a:rPr lang="en-US" dirty="0"/>
              <a:t>Good partitioning of duties across the stack</a:t>
            </a:r>
          </a:p>
          <a:p>
            <a:pPr lvl="1"/>
            <a:r>
              <a:rPr lang="en-US" dirty="0"/>
              <a:t>Patch-ability in the field</a:t>
            </a:r>
          </a:p>
          <a:p>
            <a:endParaRPr lang="en-US" dirty="0"/>
          </a:p>
          <a:p>
            <a:r>
              <a:rPr lang="en-US" dirty="0">
                <a:solidFill>
                  <a:srgbClr val="FF0000"/>
                </a:solidFill>
              </a:rPr>
              <a:t>Design &amp; Test:</a:t>
            </a:r>
            <a:r>
              <a:rPr lang="en-US" dirty="0">
                <a:solidFill>
                  <a:srgbClr val="0000FF"/>
                </a:solidFill>
              </a:rPr>
              <a:t> Principled electronic design, automation, testing</a:t>
            </a:r>
          </a:p>
          <a:p>
            <a:pPr lvl="1"/>
            <a:r>
              <a:rPr lang="en-US" dirty="0"/>
              <a:t>Design for security</a:t>
            </a:r>
          </a:p>
          <a:p>
            <a:pPr lvl="1"/>
            <a:r>
              <a:rPr lang="en-US" dirty="0"/>
              <a:t>High coverage and good interaction with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96091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2.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8.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care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square" rtlCol="0">
        <a:spAutoFit/>
      </a:bodyPr>
      <a:lstStyle>
        <a:defPPr>
          <a:defRPr dirty="0" smtClean="0">
            <a:solidFill>
              <a:srgbClr val="000000"/>
            </a:solidFill>
            <a:latin typeface="Arial"/>
            <a:cs typeface="Arial"/>
          </a:defRPr>
        </a:defPPr>
      </a:lstStyle>
    </a:txDef>
  </a:objectDefaults>
  <a:extraClrSchemeLst/>
</a:theme>
</file>

<file path=ppt/theme/theme4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185430</TotalTime>
  <Words>15356</Words>
  <Application>Microsoft Macintosh PowerPoint</Application>
  <PresentationFormat>On-screen Show (4:3)</PresentationFormat>
  <Paragraphs>2804</Paragraphs>
  <Slides>206</Slides>
  <Notes>100</Notes>
  <HiddenSlides>0</HiddenSlides>
  <MMClips>0</MMClips>
  <ScaleCrop>false</ScaleCrop>
  <HeadingPairs>
    <vt:vector size="6" baseType="variant">
      <vt:variant>
        <vt:lpstr>Fonts Used</vt:lpstr>
      </vt:variant>
      <vt:variant>
        <vt:i4>22</vt:i4>
      </vt:variant>
      <vt:variant>
        <vt:lpstr>Theme</vt:lpstr>
      </vt:variant>
      <vt:variant>
        <vt:i4>53</vt:i4>
      </vt:variant>
      <vt:variant>
        <vt:lpstr>Slide Titles</vt:lpstr>
      </vt:variant>
      <vt:variant>
        <vt:i4>206</vt:i4>
      </vt:variant>
    </vt:vector>
  </HeadingPairs>
  <TitlesOfParts>
    <vt:vector size="281" baseType="lpstr">
      <vt:lpstr>Dotum</vt:lpstr>
      <vt:lpstr>굴림</vt:lpstr>
      <vt:lpstr>맑은 고딕</vt:lpstr>
      <vt:lpstr>MS PGothic</vt:lpstr>
      <vt:lpstr>MS PGothic</vt:lpstr>
      <vt:lpstr>나눔고딕</vt:lpstr>
      <vt:lpstr>宋体</vt:lpstr>
      <vt:lpstr>宋体</vt:lpstr>
      <vt:lpstr>Adobe Garamond Pro</vt:lpstr>
      <vt:lpstr>Arial</vt:lpstr>
      <vt:lpstr>Calibri</vt:lpstr>
      <vt:lpstr>Calibri Light</vt:lpstr>
      <vt:lpstr>Cambria</vt:lpstr>
      <vt:lpstr>Cambria Math</vt:lpstr>
      <vt:lpstr>Courier New</vt:lpstr>
      <vt:lpstr>Garamond</vt:lpstr>
      <vt:lpstr>Gill Sans MT</vt:lpstr>
      <vt:lpstr>Myriad Pro</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8_Office Theme</vt:lpstr>
      <vt:lpstr>11_Edge</vt:lpstr>
      <vt:lpstr>26_Office Theme</vt:lpstr>
      <vt:lpstr>150_Edge</vt:lpstr>
      <vt:lpstr>15_Office Theme</vt:lpstr>
      <vt:lpstr>157_Edge</vt:lpstr>
      <vt:lpstr>caret_template</vt:lpstr>
      <vt:lpstr>1_Office Theme</vt:lpstr>
      <vt:lpstr>3_Office Theme</vt:lpstr>
      <vt:lpstr>5_Office Theme</vt:lpstr>
      <vt:lpstr>65_Edge</vt:lpstr>
      <vt:lpstr>43_Edge</vt:lpstr>
      <vt:lpstr>Metropolitan_bullet</vt:lpstr>
      <vt:lpstr>Office Theme</vt:lpstr>
      <vt:lpstr>Memory Systems  and Memory-Centric Computing Systems Lec 3 Topic 2: Memory Reliability and Security</vt:lpstr>
      <vt:lpstr>What Will You Learn in This Course?</vt:lpstr>
      <vt:lpstr>Security Implications</vt:lpstr>
      <vt:lpstr>Understanding RowHammer</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More on RowHammer Analysis</vt:lpstr>
      <vt:lpstr>Retrospective on RowHammer &amp; Future</vt:lpstr>
      <vt:lpstr>Challenge and Opportunity for Future</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More on Data Retention Failures [ISCA’13]</vt:lpstr>
      <vt:lpstr>Industry Is Writing Papers About It, Too</vt:lpstr>
      <vt:lpstr>Industry Is Writing Papers About It, Too</vt:lpstr>
      <vt:lpstr>Refresh Overhead: Performance</vt:lpstr>
      <vt:lpstr>Refresh Overhead: Energy</vt:lpstr>
      <vt:lpstr>Retention Time Profile of DRAM</vt:lpstr>
      <vt:lpstr>RAIDR: Eliminating Unnecessary Refreshes</vt:lpstr>
      <vt:lpstr>More on RAIDR: Perf+Energy Perspective</vt:lpstr>
      <vt:lpstr>Finding DRAM Retention Failures</vt:lpstr>
      <vt:lpstr>Mitigation of Retention Issues [SIGMETRICS’14]</vt:lpstr>
      <vt:lpstr>Towards an Online Profiling System</vt:lpstr>
      <vt:lpstr>Towards an Online Profiling System</vt:lpstr>
      <vt:lpstr>Handling Variable Retention Time [DSN’15] </vt:lpstr>
      <vt:lpstr>AVATAR</vt:lpstr>
      <vt:lpstr>RESULTS: REFRESH SAVINGS</vt:lpstr>
      <vt:lpstr>SPEEDUP</vt:lpstr>
      <vt:lpstr>ENERGY DELAY PRODUCT</vt:lpstr>
      <vt:lpstr>Handling Data-Dependent Failures [DSN’16]  </vt:lpstr>
      <vt:lpstr>Handling Data-Dependent Failures [MICRO’17]  </vt:lpstr>
      <vt:lpstr>Handling Both DPD and VRT [ISCA’17]</vt:lpstr>
      <vt:lpstr>The Reach Profiler (REAPER): Enabling the Mitigation of DRAM Retention Failures via Profiling at Aggressive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REAPER Outline</vt:lpstr>
      <vt:lpstr>PowerPoint Presentation</vt:lpstr>
      <vt:lpstr>PowerPoint Presentation</vt:lpstr>
      <vt:lpstr>PowerPoint Presentation</vt:lpstr>
      <vt:lpstr>PowerPoint Presentation</vt:lpstr>
      <vt:lpstr>Single-cell Failure Probability (Cartoon) </vt:lpstr>
      <vt:lpstr>Single-cell Failure Probability (Cartoon)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REAPER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Handling Both DPD and VRT [ISCA’17]</vt:lpstr>
      <vt:lpstr>The DRAM Latency PUF:   Quickly Evaluating Physical Unclonable Functions  by Exploiting the Latency-Reliability Tradeoff  in Modern Commodity DRAM Devices</vt:lpstr>
      <vt:lpstr>How Do We Keep Memory Secure?</vt:lpstr>
      <vt:lpstr>Solution Direction: Principled Designs</vt:lpstr>
      <vt:lpstr>How Do We Keep Memory Secure?</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If Time Permits: NAND Flash Vulnerabilities</vt:lpstr>
      <vt:lpstr>There are Two Other Solution Directions</vt:lpstr>
      <vt:lpstr>Exploiting Memory Error Tolerance  with Hybrid Memory Systems</vt:lpstr>
      <vt:lpstr>Heterogeneous-Reliability Memory</vt:lpstr>
      <vt:lpstr>Evaluation Results</vt:lpstr>
      <vt:lpstr>More on Heterogeneous-Reliability Memory</vt:lpstr>
      <vt:lpstr>Summary: Memory Reliability and Security</vt:lpstr>
      <vt:lpstr>Challenge and Opportunity for Future</vt:lpstr>
      <vt:lpstr>One Important Takeaway</vt:lpstr>
      <vt:lpstr>Memory Systems  and Memory-Centric Computing Systems Lec 3 Topic 2: Memory Reliability and Security</vt:lpstr>
      <vt:lpstr>Flash Memory Reliability and Security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lpstr>Backup Slides</vt:lpstr>
      <vt:lpstr>More on DRAM Refresh</vt:lpstr>
      <vt:lpstr>Tackling Refresh: Solutions</vt:lpstr>
      <vt:lpstr>Summary: Refresh-Access Parallelization</vt:lpstr>
      <vt:lpstr>Refresh Penalty</vt:lpstr>
      <vt:lpstr>Existing Refresh Modes</vt:lpstr>
      <vt:lpstr>Shortcomings of Per-Bank Refresh</vt:lpstr>
      <vt:lpstr>Our First Approach: DARP</vt:lpstr>
      <vt:lpstr>Shortcomings of Per-Bank Refresh</vt:lpstr>
      <vt:lpstr>Shortcomings of Per-Bank Refresh</vt:lpstr>
      <vt:lpstr>Methodology</vt:lpstr>
      <vt:lpstr>Comparison Points</vt:lpstr>
      <vt:lpstr>System Performance</vt:lpstr>
      <vt:lpstr>Energy Efficiency</vt:lpstr>
      <vt:lpstr>More Information on Refresh-Access Parallelization</vt:lpstr>
      <vt:lpstr>Tackling Refresh: Solutions</vt:lpstr>
      <vt:lpstr>Most Refreshes Are Unnecessary</vt:lpstr>
      <vt:lpstr>RAIDR: Eliminating Unnecessary Refreshes</vt:lpstr>
      <vt:lpstr>RAIDR: Baseline Design</vt:lpstr>
      <vt:lpstr>RAIDR in Memory Controller: Option 1</vt:lpstr>
      <vt:lpstr>RAIDR in DRAM Chip: Option 2</vt:lpstr>
      <vt:lpstr>RAIDR: Results and Takeaways</vt:lpstr>
      <vt:lpstr>DRAM Device Capacity Scaling: Performance</vt:lpstr>
      <vt:lpstr>DRAM Device Capacity Scaling: Energy</vt:lpstr>
      <vt:lpstr>RAIDR: Eliminating Unnecessary Refreshes</vt:lpstr>
      <vt:lpstr>More on RAIDR</vt:lpstr>
      <vt:lpstr>Tackling Refresh: Solutions</vt:lpstr>
      <vt:lpstr>Motivation: Understanding Retention</vt:lpstr>
      <vt:lpstr>Two Challenges to Retention Time Profiling</vt:lpstr>
      <vt:lpstr>An Example VRT Cell</vt:lpstr>
      <vt:lpstr>VRT: Implications on Profiling Mechanisms</vt:lpstr>
      <vt:lpstr>More on DRAM Retention Analysis</vt:lpstr>
      <vt:lpstr>Tackling Refresh: Solutions</vt:lpstr>
      <vt:lpstr>Towards an Online Profiling System</vt:lpstr>
      <vt:lpstr>Towards an Online Profiling System</vt:lpstr>
      <vt:lpstr>More on Online Profiling of DRAM</vt:lpstr>
      <vt:lpstr>How Do We Make RAIDR Work in the Presence of the VRT Phenomenon?</vt:lpstr>
      <vt:lpstr>Making RAIDR Work w/ Online Profiling &amp; ECC</vt:lpstr>
      <vt:lpstr>AVATAR</vt:lpstr>
      <vt:lpstr>RESULTS: REFRESH SAVINGS</vt:lpstr>
      <vt:lpstr>SPEEDUP</vt:lpstr>
      <vt:lpstr>ENERGY DELAY PRODUCT</vt:lpstr>
      <vt:lpstr>Making RAIDR Work w/ Online Profiling &amp; ECC</vt:lpstr>
      <vt:lpstr>DRAM Refresh: Summary and Conclusions</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2736</cp:revision>
  <cp:lastPrinted>2017-12-05T03:30:35Z</cp:lastPrinted>
  <dcterms:created xsi:type="dcterms:W3CDTF">2010-10-08T20:41:54Z</dcterms:created>
  <dcterms:modified xsi:type="dcterms:W3CDTF">2018-07-11T09:01:57Z</dcterms:modified>
</cp:coreProperties>
</file>